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25"/>
  </p:notesMasterIdLst>
  <p:handoutMasterIdLst>
    <p:handoutMasterId r:id="rId26"/>
  </p:handoutMasterIdLst>
  <p:sldIdLst>
    <p:sldId id="700" r:id="rId2"/>
    <p:sldId id="701" r:id="rId3"/>
    <p:sldId id="702" r:id="rId4"/>
    <p:sldId id="704" r:id="rId5"/>
    <p:sldId id="705" r:id="rId6"/>
    <p:sldId id="706" r:id="rId7"/>
    <p:sldId id="707" r:id="rId8"/>
    <p:sldId id="730" r:id="rId9"/>
    <p:sldId id="731" r:id="rId10"/>
    <p:sldId id="708" r:id="rId11"/>
    <p:sldId id="709" r:id="rId12"/>
    <p:sldId id="710" r:id="rId13"/>
    <p:sldId id="711" r:id="rId14"/>
    <p:sldId id="713" r:id="rId15"/>
    <p:sldId id="714" r:id="rId16"/>
    <p:sldId id="715" r:id="rId17"/>
    <p:sldId id="716" r:id="rId18"/>
    <p:sldId id="717" r:id="rId19"/>
    <p:sldId id="718" r:id="rId20"/>
    <p:sldId id="719" r:id="rId21"/>
    <p:sldId id="720" r:id="rId22"/>
    <p:sldId id="721" r:id="rId23"/>
    <p:sldId id="729" r:id="rId24"/>
  </p:sldIdLst>
  <p:sldSz cx="9144000" cy="6858000" type="screen4x3"/>
  <p:notesSz cx="7315200" cy="9601200"/>
  <p:defaultTextStyle>
    <a:defPPr>
      <a:defRPr lang="en-US"/>
    </a:defPPr>
    <a:lvl1pPr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1pPr>
    <a:lvl2pPr marL="4572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2pPr>
    <a:lvl3pPr marL="9144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3pPr>
    <a:lvl4pPr marL="13716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4pPr>
    <a:lvl5pPr marL="1828800" algn="l" rtl="0" fontAlgn="base">
      <a:spcBef>
        <a:spcPct val="20000"/>
      </a:spcBef>
      <a:spcAft>
        <a:spcPct val="0"/>
      </a:spcAft>
      <a:buClr>
        <a:schemeClr val="accent1"/>
      </a:buClr>
      <a:buSzPct val="65000"/>
      <a:buFont typeface="Wingdings" pitchFamily="2" charset="2"/>
      <a:buChar char="n"/>
      <a:defRPr sz="3000" kern="1200">
        <a:solidFill>
          <a:schemeClr val="tx1"/>
        </a:solidFill>
        <a:latin typeface="Arial" charset="0"/>
        <a:ea typeface="+mn-ea"/>
        <a:cs typeface="+mn-cs"/>
      </a:defRPr>
    </a:lvl5pPr>
    <a:lvl6pPr marL="2286000" algn="l" defTabSz="914400" rtl="0" eaLnBrk="1" latinLnBrk="0" hangingPunct="1">
      <a:defRPr sz="3000" kern="1200">
        <a:solidFill>
          <a:schemeClr val="tx1"/>
        </a:solidFill>
        <a:latin typeface="Arial" charset="0"/>
        <a:ea typeface="+mn-ea"/>
        <a:cs typeface="+mn-cs"/>
      </a:defRPr>
    </a:lvl6pPr>
    <a:lvl7pPr marL="2743200" algn="l" defTabSz="914400" rtl="0" eaLnBrk="1" latinLnBrk="0" hangingPunct="1">
      <a:defRPr sz="3000" kern="1200">
        <a:solidFill>
          <a:schemeClr val="tx1"/>
        </a:solidFill>
        <a:latin typeface="Arial" charset="0"/>
        <a:ea typeface="+mn-ea"/>
        <a:cs typeface="+mn-cs"/>
      </a:defRPr>
    </a:lvl7pPr>
    <a:lvl8pPr marL="3200400" algn="l" defTabSz="914400" rtl="0" eaLnBrk="1" latinLnBrk="0" hangingPunct="1">
      <a:defRPr sz="3000" kern="1200">
        <a:solidFill>
          <a:schemeClr val="tx1"/>
        </a:solidFill>
        <a:latin typeface="Arial" charset="0"/>
        <a:ea typeface="+mn-ea"/>
        <a:cs typeface="+mn-cs"/>
      </a:defRPr>
    </a:lvl8pPr>
    <a:lvl9pPr marL="3657600" algn="l" defTabSz="914400" rtl="0" eaLnBrk="1" latinLnBrk="0" hangingPunct="1">
      <a:defRPr sz="30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3333CC"/>
    <a:srgbClr val="FF5050"/>
    <a:srgbClr val="66FF33"/>
    <a:srgbClr val="996633"/>
    <a:srgbClr val="FFCC66"/>
    <a:srgbClr val="FF0000"/>
    <a:srgbClr val="C0C0C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6070" autoAdjust="0"/>
    <p:restoredTop sz="87990" autoAdjust="0"/>
  </p:normalViewPr>
  <p:slideViewPr>
    <p:cSldViewPr>
      <p:cViewPr>
        <p:scale>
          <a:sx n="75" d="100"/>
          <a:sy n="75" d="100"/>
        </p:scale>
        <p:origin x="-1602" y="-18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5" d="100"/>
          <a:sy n="105" d="100"/>
        </p:scale>
        <p:origin x="-1440" y="-72"/>
      </p:cViewPr>
      <p:guideLst>
        <p:guide orient="horz" pos="3024"/>
        <p:guide pos="2304"/>
      </p:guideLst>
    </p:cSldViewPr>
  </p:notes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74"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788">
              <a:defRPr sz="1400" smtClean="0"/>
            </a:lvl1pPr>
          </a:lstStyle>
          <a:p>
            <a:pPr>
              <a:defRPr/>
            </a:pPr>
            <a:endParaRPr lang="en-US"/>
          </a:p>
        </p:txBody>
      </p:sp>
      <p:sp>
        <p:nvSpPr>
          <p:cNvPr id="105475"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788">
              <a:defRPr sz="1400" smtClean="0"/>
            </a:lvl1pPr>
          </a:lstStyle>
          <a:p>
            <a:pPr>
              <a:defRPr/>
            </a:pPr>
            <a:endParaRPr lang="en-US"/>
          </a:p>
        </p:txBody>
      </p:sp>
      <p:sp>
        <p:nvSpPr>
          <p:cNvPr id="105476"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788">
              <a:defRPr sz="1400" smtClean="0"/>
            </a:lvl1pPr>
          </a:lstStyle>
          <a:p>
            <a:pPr>
              <a:defRPr/>
            </a:pPr>
            <a:endParaRPr lang="en-US"/>
          </a:p>
        </p:txBody>
      </p:sp>
      <p:sp>
        <p:nvSpPr>
          <p:cNvPr id="105477"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6788">
              <a:defRPr sz="1400" smtClean="0"/>
            </a:lvl1pPr>
          </a:lstStyle>
          <a:p>
            <a:pPr>
              <a:defRPr/>
            </a:pPr>
            <a:fld id="{681B909E-607C-4150-A117-7F69CDCFC3A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defTabSz="966788">
              <a:spcBef>
                <a:spcPct val="0"/>
              </a:spcBef>
              <a:buClrTx/>
              <a:buSzTx/>
              <a:buFontTx/>
              <a:buNone/>
              <a:defRPr sz="1400" smtClean="0"/>
            </a:lvl1pPr>
          </a:lstStyle>
          <a:p>
            <a:pPr>
              <a:defRPr/>
            </a:pPr>
            <a:endParaRPr lang="en-US"/>
          </a:p>
        </p:txBody>
      </p:sp>
      <p:sp>
        <p:nvSpPr>
          <p:cNvPr id="22531"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lvl1pPr algn="r" defTabSz="966788">
              <a:spcBef>
                <a:spcPct val="0"/>
              </a:spcBef>
              <a:buClrTx/>
              <a:buSzTx/>
              <a:buFontTx/>
              <a:buNone/>
              <a:defRPr sz="1400" smtClean="0"/>
            </a:lvl1pPr>
          </a:lstStyle>
          <a:p>
            <a:pPr>
              <a:defRPr/>
            </a:pPr>
            <a:endParaRPr lang="en-US"/>
          </a:p>
        </p:txBody>
      </p:sp>
      <p:sp>
        <p:nvSpPr>
          <p:cNvPr id="2662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p:spPr>
      </p:sp>
      <p:sp>
        <p:nvSpPr>
          <p:cNvPr id="22533"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55" tIns="48328" rIns="96655" bIns="4832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2534"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defTabSz="966788">
              <a:spcBef>
                <a:spcPct val="0"/>
              </a:spcBef>
              <a:buClrTx/>
              <a:buSzTx/>
              <a:buFontTx/>
              <a:buNone/>
              <a:defRPr sz="1400" smtClean="0"/>
            </a:lvl1pPr>
          </a:lstStyle>
          <a:p>
            <a:pPr>
              <a:defRPr/>
            </a:pPr>
            <a:endParaRPr lang="en-US"/>
          </a:p>
        </p:txBody>
      </p:sp>
      <p:sp>
        <p:nvSpPr>
          <p:cNvPr id="22535"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6655" tIns="48328" rIns="96655" bIns="48328" numCol="1" anchor="b" anchorCtr="0" compatLnSpc="1">
            <a:prstTxWarp prst="textNoShape">
              <a:avLst/>
            </a:prstTxWarp>
          </a:bodyPr>
          <a:lstStyle>
            <a:lvl1pPr algn="r" defTabSz="966788">
              <a:spcBef>
                <a:spcPct val="0"/>
              </a:spcBef>
              <a:buClrTx/>
              <a:buSzTx/>
              <a:buFontTx/>
              <a:buNone/>
              <a:defRPr sz="1400" smtClean="0"/>
            </a:lvl1pPr>
          </a:lstStyle>
          <a:p>
            <a:pPr>
              <a:defRPr/>
            </a:pPr>
            <a:fld id="{E7A76FBB-01A2-4E88-BE3D-E474DF5846D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3"/>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54274"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54275"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5"/>
          <p:cNvSpPr>
            <a:spLocks noGrp="1" noChangeArrowheads="1"/>
          </p:cNvSpPr>
          <p:nvPr>
            <p:ph type="ftr" sz="quarter" idx="10"/>
          </p:nvPr>
        </p:nvSpPr>
        <p:spPr>
          <a:xfrm>
            <a:off x="685800" y="6243638"/>
            <a:ext cx="5334000" cy="457200"/>
          </a:xfrm>
        </p:spPr>
        <p:txBody>
          <a:bodyPr/>
          <a:lstStyle>
            <a:lvl1pPr algn="ctr">
              <a:defRPr smtClean="0"/>
            </a:lvl1pPr>
          </a:lstStyle>
          <a:p>
            <a:pPr>
              <a:defRPr/>
            </a:pPr>
            <a:r>
              <a:rPr lang="en-US" altLang="en-US"/>
              <a:t>CS583, Bing Liu, UIC</a:t>
            </a:r>
          </a:p>
        </p:txBody>
      </p:sp>
      <p:sp>
        <p:nvSpPr>
          <p:cNvPr id="7" name="Rectangle 6"/>
          <p:cNvSpPr>
            <a:spLocks noGrp="1" noChangeArrowheads="1"/>
          </p:cNvSpPr>
          <p:nvPr>
            <p:ph type="sldNum" sz="quarter" idx="11"/>
          </p:nvPr>
        </p:nvSpPr>
        <p:spPr/>
        <p:txBody>
          <a:bodyPr/>
          <a:lstStyle>
            <a:lvl1pPr>
              <a:defRPr smtClean="0"/>
            </a:lvl1pPr>
          </a:lstStyle>
          <a:p>
            <a:pPr>
              <a:defRPr/>
            </a:pPr>
            <a:fld id="{EA2ADB32-7EC0-4859-9F0B-59E92FDCACFA}"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0493BFBE-BD22-472C-93D1-CDAE3686124B}"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328A9241-1B74-45E4-9E42-B45DC14F7FC5}"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pPr lvl="0"/>
            <a:endParaRPr lang="en-US" noProof="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74D88ADA-B6B3-4A86-BFE3-A54A2D0CDA41}"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06EB4674-B170-49DE-8443-F005EB7DA3C4}"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5" name="Rectangle 6"/>
          <p:cNvSpPr>
            <a:spLocks noGrp="1" noChangeArrowheads="1"/>
          </p:cNvSpPr>
          <p:nvPr>
            <p:ph type="sldNum" sz="quarter" idx="11"/>
          </p:nvPr>
        </p:nvSpPr>
        <p:spPr>
          <a:ln/>
        </p:spPr>
        <p:txBody>
          <a:bodyPr/>
          <a:lstStyle>
            <a:lvl1pPr>
              <a:defRPr/>
            </a:lvl1pPr>
          </a:lstStyle>
          <a:p>
            <a:pPr>
              <a:defRPr/>
            </a:pPr>
            <a:fld id="{43916CAA-6E2B-4486-A578-B53B6464F47C}"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E87DB7C6-7BD7-4759-B992-BD7764D0D7C9}"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8" name="Rectangle 6"/>
          <p:cNvSpPr>
            <a:spLocks noGrp="1" noChangeArrowheads="1"/>
          </p:cNvSpPr>
          <p:nvPr>
            <p:ph type="sldNum" sz="quarter" idx="11"/>
          </p:nvPr>
        </p:nvSpPr>
        <p:spPr>
          <a:ln/>
        </p:spPr>
        <p:txBody>
          <a:bodyPr/>
          <a:lstStyle>
            <a:lvl1pPr>
              <a:defRPr/>
            </a:lvl1pPr>
          </a:lstStyle>
          <a:p>
            <a:pPr>
              <a:defRPr/>
            </a:pPr>
            <a:fld id="{49226238-55FC-40B5-B5E4-3B4EC3A8101B}"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4" name="Rectangle 6"/>
          <p:cNvSpPr>
            <a:spLocks noGrp="1" noChangeArrowheads="1"/>
          </p:cNvSpPr>
          <p:nvPr>
            <p:ph type="sldNum" sz="quarter" idx="11"/>
          </p:nvPr>
        </p:nvSpPr>
        <p:spPr>
          <a:ln/>
        </p:spPr>
        <p:txBody>
          <a:bodyPr/>
          <a:lstStyle>
            <a:lvl1pPr>
              <a:defRPr/>
            </a:lvl1pPr>
          </a:lstStyle>
          <a:p>
            <a:pPr>
              <a:defRPr/>
            </a:pPr>
            <a:fld id="{BE592510-0A40-458C-ADBA-95B7AF504D4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3" name="Rectangle 6"/>
          <p:cNvSpPr>
            <a:spLocks noGrp="1" noChangeArrowheads="1"/>
          </p:cNvSpPr>
          <p:nvPr>
            <p:ph type="sldNum" sz="quarter" idx="11"/>
          </p:nvPr>
        </p:nvSpPr>
        <p:spPr>
          <a:ln/>
        </p:spPr>
        <p:txBody>
          <a:bodyPr/>
          <a:lstStyle>
            <a:lvl1pPr>
              <a:defRPr/>
            </a:lvl1pPr>
          </a:lstStyle>
          <a:p>
            <a:pPr>
              <a:defRPr/>
            </a:pPr>
            <a:fld id="{DF223372-1E11-418E-B2AA-61783E8E899F}"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12E06D0E-7131-4379-870E-B637FCBB29BD}"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n-US" altLang="en-US"/>
              <a:t>CS583, Bing Liu, UIC</a:t>
            </a:r>
          </a:p>
        </p:txBody>
      </p:sp>
      <p:sp>
        <p:nvSpPr>
          <p:cNvPr id="6" name="Rectangle 6"/>
          <p:cNvSpPr>
            <a:spLocks noGrp="1" noChangeArrowheads="1"/>
          </p:cNvSpPr>
          <p:nvPr>
            <p:ph type="sldNum" sz="quarter" idx="11"/>
          </p:nvPr>
        </p:nvSpPr>
        <p:spPr>
          <a:ln/>
        </p:spPr>
        <p:txBody>
          <a:bodyPr/>
          <a:lstStyle>
            <a:lvl1pPr>
              <a:defRPr/>
            </a:lvl1pPr>
          </a:lstStyle>
          <a:p>
            <a:pPr>
              <a:defRPr/>
            </a:pPr>
            <a:fld id="{1A47D881-056B-43C0-A4A9-C26C58934235}"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3253" name="Rectangle 5"/>
          <p:cNvSpPr>
            <a:spLocks noGrp="1" noChangeArrowheads="1"/>
          </p:cNvSpPr>
          <p:nvPr>
            <p:ph type="ftr" sz="quarter" idx="3"/>
          </p:nvPr>
        </p:nvSpPr>
        <p:spPr bwMode="auto">
          <a:xfrm>
            <a:off x="457200" y="6248400"/>
            <a:ext cx="5562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SzTx/>
              <a:buFontTx/>
              <a:buNone/>
              <a:defRPr sz="1200" smtClean="0">
                <a:latin typeface="+mj-lt"/>
              </a:defRPr>
            </a:lvl1pPr>
          </a:lstStyle>
          <a:p>
            <a:pPr>
              <a:defRPr/>
            </a:pPr>
            <a:r>
              <a:rPr lang="en-US" altLang="en-US"/>
              <a:t>CS583, Bing Liu, UIC</a:t>
            </a:r>
          </a:p>
        </p:txBody>
      </p:sp>
      <p:sp>
        <p:nvSpPr>
          <p:cNvPr id="53254"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spcBef>
                <a:spcPct val="0"/>
              </a:spcBef>
              <a:buClrTx/>
              <a:buSzTx/>
              <a:buFontTx/>
              <a:buNone/>
              <a:defRPr sz="1200" smtClean="0">
                <a:latin typeface="+mj-lt"/>
              </a:defRPr>
            </a:lvl1pPr>
          </a:lstStyle>
          <a:p>
            <a:pPr>
              <a:defRPr/>
            </a:pPr>
            <a:fld id="{69A388B0-B7B9-4D57-81F7-FC58F343C966}" type="slidenum">
              <a:rPr lang="en-US" altLang="en-US"/>
              <a:pPr>
                <a:defRPr/>
              </a:pPr>
              <a:t>‹#›</a:t>
            </a:fld>
            <a:endParaRPr lang="en-US" altLang="en-US"/>
          </a:p>
        </p:txBody>
      </p:sp>
      <p:sp>
        <p:nvSpPr>
          <p:cNvPr id="5325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532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78"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Lst>
  <p:timing>
    <p:tnLst>
      <p:par>
        <p:cTn id="1" dur="indefinite" restart="never" nodeType="tmRoot"/>
      </p:par>
    </p:tnLst>
  </p:timing>
  <p:hf hdr="0" dt="0"/>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ic.edu/~liub"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kdnuggets.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19138" y="1412875"/>
            <a:ext cx="7856537" cy="1828800"/>
          </a:xfrm>
        </p:spPr>
        <p:txBody>
          <a:bodyPr/>
          <a:lstStyle/>
          <a:p>
            <a:pPr algn="ctr" eaLnBrk="1" hangingPunct="1"/>
            <a:r>
              <a:rPr lang="en-GB" sz="6000" b="1" smtClean="0"/>
              <a:t>CS583 – Data Mining and Text Mining</a:t>
            </a:r>
            <a:endParaRPr lang="en-US" sz="6000" smtClean="0"/>
          </a:p>
        </p:txBody>
      </p:sp>
      <p:sp>
        <p:nvSpPr>
          <p:cNvPr id="3075" name="Rectangle 3"/>
          <p:cNvSpPr>
            <a:spLocks noGrp="1" noChangeArrowheads="1"/>
          </p:cNvSpPr>
          <p:nvPr>
            <p:ph type="subTitle" idx="1"/>
          </p:nvPr>
        </p:nvSpPr>
        <p:spPr>
          <a:xfrm>
            <a:off x="1655763" y="4257675"/>
            <a:ext cx="7189787" cy="1905000"/>
          </a:xfrm>
        </p:spPr>
        <p:txBody>
          <a:bodyPr/>
          <a:lstStyle/>
          <a:p>
            <a:pPr eaLnBrk="1" hangingPunct="1"/>
            <a:endParaRPr lang="en-GB" sz="2400" dirty="0" smtClean="0">
              <a:solidFill>
                <a:schemeClr val="tx2"/>
              </a:solidFill>
            </a:endParaRPr>
          </a:p>
          <a:p>
            <a:pPr eaLnBrk="1" hangingPunct="1"/>
            <a:r>
              <a:rPr lang="en-GB" sz="2400" dirty="0" smtClean="0">
                <a:solidFill>
                  <a:schemeClr val="hlink"/>
                </a:solidFill>
                <a:hlinkClick r:id="rId2"/>
              </a:rPr>
              <a:t>http://www.cs.uic.edu/~liub</a:t>
            </a:r>
            <a:endParaRPr lang="en-US" sz="2400" dirty="0" smtClean="0">
              <a:solidFill>
                <a:schemeClr val="hlink"/>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423D0319-93D5-4832-AA02-D43FE50C5E91}" type="slidenum">
              <a:rPr lang="en-US" altLang="en-US"/>
              <a:pPr>
                <a:defRPr/>
              </a:pPr>
              <a:t>10</a:t>
            </a:fld>
            <a:endParaRPr lang="en-US" altLang="en-US"/>
          </a:p>
        </p:txBody>
      </p:sp>
      <p:sp>
        <p:nvSpPr>
          <p:cNvPr id="10244" name="Rectangle 2"/>
          <p:cNvSpPr>
            <a:spLocks noGrp="1" noChangeArrowheads="1"/>
          </p:cNvSpPr>
          <p:nvPr>
            <p:ph type="title"/>
          </p:nvPr>
        </p:nvSpPr>
        <p:spPr>
          <a:xfrm>
            <a:off x="468313" y="333375"/>
            <a:ext cx="8374062" cy="1462088"/>
          </a:xfrm>
        </p:spPr>
        <p:txBody>
          <a:bodyPr/>
          <a:lstStyle/>
          <a:p>
            <a:pPr eaLnBrk="1" hangingPunct="1"/>
            <a:r>
              <a:rPr lang="en-US" smtClean="0"/>
              <a:t>Feedback and suggestions</a:t>
            </a:r>
          </a:p>
        </p:txBody>
      </p:sp>
      <p:sp>
        <p:nvSpPr>
          <p:cNvPr id="10245" name="Rectangle 3"/>
          <p:cNvSpPr>
            <a:spLocks noGrp="1" noChangeArrowheads="1"/>
          </p:cNvSpPr>
          <p:nvPr>
            <p:ph type="body" idx="1"/>
          </p:nvPr>
        </p:nvSpPr>
        <p:spPr>
          <a:xfrm>
            <a:off x="539750" y="1592263"/>
            <a:ext cx="8269288" cy="4467225"/>
          </a:xfrm>
        </p:spPr>
        <p:txBody>
          <a:bodyPr/>
          <a:lstStyle/>
          <a:p>
            <a:pPr eaLnBrk="1" hangingPunct="1"/>
            <a:r>
              <a:rPr lang="en-US" smtClean="0">
                <a:solidFill>
                  <a:srgbClr val="FF0000"/>
                </a:solidFill>
              </a:rPr>
              <a:t>Your feedback and suggestions are most welcome!</a:t>
            </a:r>
          </a:p>
          <a:p>
            <a:pPr marL="742950" lvl="1" indent="-285750" eaLnBrk="1" hangingPunct="1"/>
            <a:r>
              <a:rPr lang="en-US" smtClean="0"/>
              <a:t>I need it to adapt the course to your needs.</a:t>
            </a:r>
          </a:p>
          <a:p>
            <a:pPr marL="742950" lvl="1" indent="-285750" eaLnBrk="1" hangingPunct="1"/>
            <a:r>
              <a:rPr lang="en-US" smtClean="0">
                <a:solidFill>
                  <a:srgbClr val="3333CC"/>
                </a:solidFill>
              </a:rPr>
              <a:t>Let me know if you find any errors in the textbook.</a:t>
            </a:r>
          </a:p>
          <a:p>
            <a:pPr eaLnBrk="1" hangingPunct="1"/>
            <a:r>
              <a:rPr lang="en-US" sz="2600" smtClean="0"/>
              <a:t>Share your questions and concerns with the class – very likely others may have the same.</a:t>
            </a:r>
          </a:p>
          <a:p>
            <a:pPr eaLnBrk="1" hangingPunct="1"/>
            <a:r>
              <a:rPr lang="en-US" sz="2600" smtClean="0">
                <a:solidFill>
                  <a:srgbClr val="FF0000"/>
                </a:solidFill>
              </a:rPr>
              <a:t>No pain no gain</a:t>
            </a:r>
          </a:p>
          <a:p>
            <a:pPr marL="742950" lvl="1" indent="-285750" eaLnBrk="1" hangingPunct="1"/>
            <a:r>
              <a:rPr lang="en-US" sz="2200" smtClean="0"/>
              <a:t>The more you put in, the more you get</a:t>
            </a:r>
          </a:p>
          <a:p>
            <a:pPr marL="742950" lvl="1" indent="-285750" eaLnBrk="1" hangingPunct="1"/>
            <a:r>
              <a:rPr lang="en-US" sz="2200" smtClean="0"/>
              <a:t>Your grades are proportional to your efforts.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CF5AF25-4495-4209-99B7-51DD41BC5709}" type="slidenum">
              <a:rPr lang="en-US" altLang="en-US"/>
              <a:pPr>
                <a:defRPr/>
              </a:pPr>
              <a:t>11</a:t>
            </a:fld>
            <a:endParaRPr lang="en-US" altLang="en-US"/>
          </a:p>
        </p:txBody>
      </p:sp>
      <p:sp>
        <p:nvSpPr>
          <p:cNvPr id="11268" name="Rectangle 2"/>
          <p:cNvSpPr>
            <a:spLocks noGrp="1" noChangeArrowheads="1"/>
          </p:cNvSpPr>
          <p:nvPr>
            <p:ph type="title"/>
          </p:nvPr>
        </p:nvSpPr>
        <p:spPr>
          <a:xfrm>
            <a:off x="468313" y="225425"/>
            <a:ext cx="7793037" cy="762000"/>
          </a:xfrm>
        </p:spPr>
        <p:txBody>
          <a:bodyPr/>
          <a:lstStyle/>
          <a:p>
            <a:pPr eaLnBrk="1" hangingPunct="1"/>
            <a:r>
              <a:rPr lang="en-US" smtClean="0"/>
              <a:t>Rules and Policies </a:t>
            </a:r>
          </a:p>
        </p:txBody>
      </p:sp>
      <p:sp>
        <p:nvSpPr>
          <p:cNvPr id="11269" name="Rectangle 3"/>
          <p:cNvSpPr>
            <a:spLocks noGrp="1" noChangeArrowheads="1"/>
          </p:cNvSpPr>
          <p:nvPr>
            <p:ph type="body" idx="1"/>
          </p:nvPr>
        </p:nvSpPr>
        <p:spPr>
          <a:xfrm>
            <a:off x="287338" y="1160463"/>
            <a:ext cx="8650287" cy="5334000"/>
          </a:xfrm>
          <a:solidFill>
            <a:schemeClr val="bg1"/>
          </a:solidFill>
        </p:spPr>
        <p:txBody>
          <a:bodyPr/>
          <a:lstStyle/>
          <a:p>
            <a:pPr eaLnBrk="1" hangingPunct="1">
              <a:lnSpc>
                <a:spcPct val="80000"/>
              </a:lnSpc>
            </a:pPr>
            <a:r>
              <a:rPr lang="en-US" sz="2400" b="1" smtClean="0"/>
              <a:t>Statute of limitations</a:t>
            </a:r>
            <a:r>
              <a:rPr lang="en-US" sz="2400" smtClean="0"/>
              <a:t>: No grading questions or complaints, no matter how justified, will be listened to one week after the item in question has been returned. </a:t>
            </a:r>
          </a:p>
          <a:p>
            <a:pPr eaLnBrk="1" hangingPunct="1">
              <a:lnSpc>
                <a:spcPct val="80000"/>
              </a:lnSpc>
            </a:pPr>
            <a:r>
              <a:rPr lang="en-US" sz="2400" b="1" smtClean="0"/>
              <a:t>Cheating</a:t>
            </a:r>
            <a:r>
              <a:rPr lang="en-US" sz="2400" smtClean="0"/>
              <a:t>: Cheating will not be tolerated. All work you submitted must be entirely your own. Any suspicious similarities between students' work will be recorded and brought to the attention of the Dean. The MINIMUM penalty for any student found cheating will be to receive a 0 for the item in question, and dropping your final course grade one letter. The MAXIMUM penalty will be expulsion from the University. </a:t>
            </a:r>
          </a:p>
          <a:p>
            <a:pPr eaLnBrk="1" hangingPunct="1">
              <a:lnSpc>
                <a:spcPct val="80000"/>
              </a:lnSpc>
            </a:pPr>
            <a:r>
              <a:rPr lang="en-US" sz="2400" b="1" smtClean="0">
                <a:solidFill>
                  <a:srgbClr val="FF0000"/>
                </a:solidFill>
              </a:rPr>
              <a:t>Late assignments</a:t>
            </a:r>
            <a:r>
              <a:rPr lang="en-US" sz="2400" smtClean="0">
                <a:solidFill>
                  <a:srgbClr val="FF0000"/>
                </a:solidFill>
              </a:rPr>
              <a:t>: Late assignments will not, in general, be accepted. They will never be accepted if the student has not made special arrangements with me at least one day before the assignment is due. If a late assignment is accepted it is subject to a reduction in score as a late penalty. </a:t>
            </a:r>
          </a:p>
          <a:p>
            <a:pPr eaLnBrk="1" hangingPunct="1">
              <a:lnSpc>
                <a:spcPct val="80000"/>
              </a:lnSpc>
            </a:pPr>
            <a:endParaRPr lang="en-US" sz="2400" smtClean="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914400" y="1708150"/>
            <a:ext cx="7623175" cy="1365250"/>
          </a:xfrm>
        </p:spPr>
        <p:txBody>
          <a:bodyPr/>
          <a:lstStyle/>
          <a:p>
            <a:pPr eaLnBrk="1" hangingPunct="1"/>
            <a:r>
              <a:rPr lang="en-US" b="1" smtClean="0"/>
              <a:t>Introduction to the course</a:t>
            </a:r>
          </a:p>
        </p:txBody>
      </p:sp>
      <p:sp>
        <p:nvSpPr>
          <p:cNvPr id="12291" name="Rectangle 3"/>
          <p:cNvSpPr>
            <a:spLocks noGrp="1" noChangeArrowheads="1"/>
          </p:cNvSpPr>
          <p:nvPr>
            <p:ph type="subTitle" idx="1"/>
          </p:nvPr>
        </p:nvSpPr>
        <p:spPr/>
        <p:txBody>
          <a:bodyPr/>
          <a:lstStyle/>
          <a:p>
            <a:pPr eaLnBrk="1" hangingPunct="1"/>
            <a:endParaRPr lang="en-US"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23F5493A-2BD4-443D-9A5B-938CD057E372}" type="slidenum">
              <a:rPr lang="en-US" altLang="en-US"/>
              <a:pPr>
                <a:defRPr/>
              </a:pPr>
              <a:t>13</a:t>
            </a:fld>
            <a:endParaRPr lang="en-US" altLang="en-US"/>
          </a:p>
        </p:txBody>
      </p:sp>
      <p:sp>
        <p:nvSpPr>
          <p:cNvPr id="13316" name="Rectangle 2"/>
          <p:cNvSpPr>
            <a:spLocks noGrp="1" noChangeArrowheads="1"/>
          </p:cNvSpPr>
          <p:nvPr>
            <p:ph type="title"/>
          </p:nvPr>
        </p:nvSpPr>
        <p:spPr/>
        <p:txBody>
          <a:bodyPr/>
          <a:lstStyle/>
          <a:p>
            <a:pPr eaLnBrk="1" hangingPunct="1"/>
            <a:r>
              <a:rPr lang="en-US" smtClean="0"/>
              <a:t>What is data mining?</a:t>
            </a:r>
          </a:p>
        </p:txBody>
      </p:sp>
      <p:sp>
        <p:nvSpPr>
          <p:cNvPr id="13317" name="Rectangle 3"/>
          <p:cNvSpPr>
            <a:spLocks noGrp="1" noChangeArrowheads="1"/>
          </p:cNvSpPr>
          <p:nvPr>
            <p:ph type="body" idx="1"/>
          </p:nvPr>
        </p:nvSpPr>
        <p:spPr>
          <a:xfrm>
            <a:off x="431800" y="1592263"/>
            <a:ext cx="8269288" cy="4103687"/>
          </a:xfrm>
        </p:spPr>
        <p:txBody>
          <a:bodyPr/>
          <a:lstStyle/>
          <a:p>
            <a:pPr eaLnBrk="1" hangingPunct="1"/>
            <a:r>
              <a:rPr lang="en-US" smtClean="0">
                <a:solidFill>
                  <a:srgbClr val="FF0000"/>
                </a:solidFill>
              </a:rPr>
              <a:t>Data mining is also called </a:t>
            </a:r>
            <a:r>
              <a:rPr lang="en-US" i="1" smtClean="0">
                <a:solidFill>
                  <a:srgbClr val="FF0000"/>
                </a:solidFill>
              </a:rPr>
              <a:t>knowledge discovery and data mining</a:t>
            </a:r>
            <a:r>
              <a:rPr lang="en-US" smtClean="0"/>
              <a:t> (KDD)</a:t>
            </a:r>
          </a:p>
          <a:p>
            <a:pPr eaLnBrk="1" hangingPunct="1"/>
            <a:r>
              <a:rPr lang="en-US" smtClean="0"/>
              <a:t>Data mining is</a:t>
            </a:r>
          </a:p>
          <a:p>
            <a:pPr marL="742950" lvl="1" indent="-285750" eaLnBrk="1" hangingPunct="1"/>
            <a:r>
              <a:rPr lang="en-US" smtClean="0"/>
              <a:t>extraction of useful patterns from data sources, e.g., databases, texts, web, images, etc.  </a:t>
            </a:r>
          </a:p>
          <a:p>
            <a:pPr eaLnBrk="1" hangingPunct="1"/>
            <a:r>
              <a:rPr lang="en-US" smtClean="0"/>
              <a:t>Patterns must be:</a:t>
            </a:r>
          </a:p>
          <a:p>
            <a:pPr marL="742950" lvl="1" indent="-285750" eaLnBrk="1" hangingPunct="1"/>
            <a:r>
              <a:rPr lang="en-US" smtClean="0"/>
              <a:t>valid, novel, potentially useful, understandable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289328F6-AEDE-4888-936F-7AF2CB215CEB}" type="slidenum">
              <a:rPr lang="en-US" altLang="en-US"/>
              <a:pPr>
                <a:defRPr/>
              </a:pPr>
              <a:t>14</a:t>
            </a:fld>
            <a:endParaRPr lang="en-US" altLang="en-US"/>
          </a:p>
        </p:txBody>
      </p:sp>
      <p:sp>
        <p:nvSpPr>
          <p:cNvPr id="15364" name="Rectangle 2"/>
          <p:cNvSpPr>
            <a:spLocks noGrp="1" noChangeArrowheads="1"/>
          </p:cNvSpPr>
          <p:nvPr>
            <p:ph type="title"/>
          </p:nvPr>
        </p:nvSpPr>
        <p:spPr/>
        <p:txBody>
          <a:bodyPr/>
          <a:lstStyle/>
          <a:p>
            <a:pPr eaLnBrk="1" hangingPunct="1"/>
            <a:r>
              <a:rPr lang="en-US" smtClean="0"/>
              <a:t>Classic data mining tasks</a:t>
            </a:r>
          </a:p>
        </p:txBody>
      </p:sp>
      <p:sp>
        <p:nvSpPr>
          <p:cNvPr id="15365" name="Rectangle 3"/>
          <p:cNvSpPr>
            <a:spLocks noGrp="1" noChangeArrowheads="1"/>
          </p:cNvSpPr>
          <p:nvPr>
            <p:ph type="body" idx="1"/>
          </p:nvPr>
        </p:nvSpPr>
        <p:spPr/>
        <p:txBody>
          <a:bodyPr/>
          <a:lstStyle/>
          <a:p>
            <a:pPr eaLnBrk="1" hangingPunct="1"/>
            <a:r>
              <a:rPr lang="en-US" dirty="0" smtClean="0"/>
              <a:t>Classification:</a:t>
            </a:r>
          </a:p>
          <a:p>
            <a:pPr marL="742950" lvl="1" indent="-285750" eaLnBrk="1" hangingPunct="1">
              <a:buFont typeface="Wingdings" pitchFamily="2" charset="2"/>
              <a:buNone/>
            </a:pPr>
            <a:r>
              <a:rPr lang="en-US" dirty="0" smtClean="0"/>
              <a:t>mining patterns that can classify future (new) data into known classes. </a:t>
            </a:r>
          </a:p>
          <a:p>
            <a:pPr eaLnBrk="1" hangingPunct="1"/>
            <a:r>
              <a:rPr lang="en-US" dirty="0" smtClean="0"/>
              <a:t>Association rule mining</a:t>
            </a:r>
          </a:p>
          <a:p>
            <a:pPr marL="742950" lvl="1" indent="-285750" eaLnBrk="1" hangingPunct="1">
              <a:buFont typeface="Wingdings" pitchFamily="2" charset="2"/>
              <a:buNone/>
            </a:pPr>
            <a:r>
              <a:rPr lang="en-US" dirty="0" smtClean="0"/>
              <a:t>mining any rule of the form </a:t>
            </a:r>
            <a:r>
              <a:rPr lang="en-US" i="1" dirty="0" smtClean="0"/>
              <a:t>X</a:t>
            </a:r>
            <a:r>
              <a:rPr lang="en-US" dirty="0" smtClean="0"/>
              <a:t> </a:t>
            </a:r>
            <a:r>
              <a:rPr lang="en-US" dirty="0" smtClean="0">
                <a:sym typeface="Symbol" pitchFamily="18" charset="2"/>
              </a:rPr>
              <a:t> </a:t>
            </a:r>
            <a:r>
              <a:rPr lang="en-US" i="1" dirty="0" smtClean="0">
                <a:sym typeface="Symbol" pitchFamily="18" charset="2"/>
              </a:rPr>
              <a:t>Y</a:t>
            </a:r>
            <a:r>
              <a:rPr lang="en-US" dirty="0" smtClean="0">
                <a:sym typeface="Symbol" pitchFamily="18" charset="2"/>
              </a:rPr>
              <a:t>, where </a:t>
            </a:r>
            <a:r>
              <a:rPr lang="en-US" i="1" dirty="0" smtClean="0">
                <a:sym typeface="Symbol" pitchFamily="18" charset="2"/>
              </a:rPr>
              <a:t>X</a:t>
            </a:r>
            <a:r>
              <a:rPr lang="en-US" dirty="0" smtClean="0">
                <a:sym typeface="Symbol" pitchFamily="18" charset="2"/>
              </a:rPr>
              <a:t> and </a:t>
            </a:r>
            <a:r>
              <a:rPr lang="en-US" i="1" dirty="0" smtClean="0">
                <a:sym typeface="Symbol" pitchFamily="18" charset="2"/>
              </a:rPr>
              <a:t>Y</a:t>
            </a:r>
            <a:r>
              <a:rPr lang="en-US" dirty="0" smtClean="0">
                <a:sym typeface="Symbol" pitchFamily="18" charset="2"/>
              </a:rPr>
              <a:t> are sets of data items. E.g., </a:t>
            </a:r>
          </a:p>
          <a:p>
            <a:pPr marL="742950" lvl="1" indent="-285750" eaLnBrk="1" hangingPunct="1">
              <a:buNone/>
            </a:pPr>
            <a:r>
              <a:rPr lang="en-US" dirty="0" smtClean="0"/>
              <a:t>Cheese, Milk</a:t>
            </a:r>
            <a:r>
              <a:rPr lang="en-US" dirty="0" smtClean="0">
                <a:sym typeface="Symbol" pitchFamily="18" charset="2"/>
              </a:rPr>
              <a:t> Bread  [sup =5%, </a:t>
            </a:r>
            <a:r>
              <a:rPr lang="en-US" dirty="0" err="1" smtClean="0">
                <a:sym typeface="Symbol" pitchFamily="18" charset="2"/>
              </a:rPr>
              <a:t>confid</a:t>
            </a:r>
            <a:r>
              <a:rPr lang="en-US" dirty="0" smtClean="0">
                <a:sym typeface="Symbol" pitchFamily="18" charset="2"/>
              </a:rPr>
              <a:t>=80%]</a:t>
            </a:r>
          </a:p>
          <a:p>
            <a:pPr eaLnBrk="1" hangingPunct="1"/>
            <a:r>
              <a:rPr lang="en-US" dirty="0" smtClean="0"/>
              <a:t>Clustering</a:t>
            </a:r>
          </a:p>
          <a:p>
            <a:pPr marL="742950" lvl="1" indent="-285750" eaLnBrk="1" hangingPunct="1">
              <a:buFont typeface="Wingdings" pitchFamily="2" charset="2"/>
              <a:buNone/>
            </a:pPr>
            <a:r>
              <a:rPr lang="en-US" dirty="0" smtClean="0"/>
              <a:t>identifying a set of similarity groups in the data</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99A1E06C-B528-4288-B22E-BF9A96748DE2}" type="slidenum">
              <a:rPr lang="en-US" altLang="en-US"/>
              <a:pPr>
                <a:defRPr/>
              </a:pPr>
              <a:t>15</a:t>
            </a:fld>
            <a:endParaRPr lang="en-US" altLang="en-US"/>
          </a:p>
        </p:txBody>
      </p:sp>
      <p:sp>
        <p:nvSpPr>
          <p:cNvPr id="16388" name="Rectangle 2"/>
          <p:cNvSpPr>
            <a:spLocks noGrp="1" noChangeArrowheads="1"/>
          </p:cNvSpPr>
          <p:nvPr>
            <p:ph type="title"/>
          </p:nvPr>
        </p:nvSpPr>
        <p:spPr>
          <a:xfrm>
            <a:off x="431800" y="333375"/>
            <a:ext cx="8128000" cy="1143000"/>
          </a:xfrm>
        </p:spPr>
        <p:txBody>
          <a:bodyPr/>
          <a:lstStyle/>
          <a:p>
            <a:pPr eaLnBrk="1" hangingPunct="1"/>
            <a:r>
              <a:rPr lang="en-US" smtClean="0"/>
              <a:t>Classic data mining tasks </a:t>
            </a:r>
            <a:r>
              <a:rPr lang="en-US" sz="2200" smtClean="0"/>
              <a:t>(contd)</a:t>
            </a:r>
            <a:endParaRPr lang="en-US" smtClean="0"/>
          </a:p>
        </p:txBody>
      </p:sp>
      <p:sp>
        <p:nvSpPr>
          <p:cNvPr id="16389" name="Rectangle 3"/>
          <p:cNvSpPr>
            <a:spLocks noGrp="1" noChangeArrowheads="1"/>
          </p:cNvSpPr>
          <p:nvPr>
            <p:ph type="body" idx="1"/>
          </p:nvPr>
        </p:nvSpPr>
        <p:spPr>
          <a:xfrm>
            <a:off x="576263" y="1676400"/>
            <a:ext cx="7958137" cy="4419600"/>
          </a:xfrm>
        </p:spPr>
        <p:txBody>
          <a:bodyPr/>
          <a:lstStyle/>
          <a:p>
            <a:pPr eaLnBrk="1" hangingPunct="1"/>
            <a:r>
              <a:rPr lang="en-US" smtClean="0"/>
              <a:t>Sequential pattern mining:</a:t>
            </a:r>
          </a:p>
          <a:p>
            <a:pPr marL="742950" lvl="1" indent="-285750" eaLnBrk="1" hangingPunct="1">
              <a:buFont typeface="Wingdings" pitchFamily="2" charset="2"/>
              <a:buNone/>
            </a:pPr>
            <a:r>
              <a:rPr lang="en-US" smtClean="0"/>
              <a:t>A sequential rule: </a:t>
            </a:r>
            <a:r>
              <a:rPr lang="en-US" i="1" smtClean="0"/>
              <a:t>A</a:t>
            </a:r>
            <a:r>
              <a:rPr lang="en-US" smtClean="0">
                <a:sym typeface="Symbol" pitchFamily="18" charset="2"/>
              </a:rPr>
              <a:t> </a:t>
            </a:r>
            <a:r>
              <a:rPr lang="en-US" i="1" smtClean="0"/>
              <a:t>B</a:t>
            </a:r>
            <a:r>
              <a:rPr lang="en-US" smtClean="0"/>
              <a:t>, says that event </a:t>
            </a:r>
            <a:r>
              <a:rPr lang="en-US" i="1" smtClean="0"/>
              <a:t>A</a:t>
            </a:r>
            <a:r>
              <a:rPr lang="en-US" smtClean="0"/>
              <a:t> will be immediately followed by event </a:t>
            </a:r>
            <a:r>
              <a:rPr lang="en-US" i="1" smtClean="0"/>
              <a:t>B</a:t>
            </a:r>
            <a:r>
              <a:rPr lang="en-US" smtClean="0"/>
              <a:t> with a certain confidence</a:t>
            </a:r>
          </a:p>
          <a:p>
            <a:pPr eaLnBrk="1" hangingPunct="1"/>
            <a:r>
              <a:rPr lang="en-US" smtClean="0"/>
              <a:t>Deviation detection: </a:t>
            </a:r>
          </a:p>
          <a:p>
            <a:pPr marL="742950" lvl="1" indent="-285750" eaLnBrk="1" hangingPunct="1">
              <a:buFont typeface="Wingdings" pitchFamily="2" charset="2"/>
              <a:buNone/>
            </a:pPr>
            <a:r>
              <a:rPr lang="en-US" smtClean="0"/>
              <a:t>discovering the most significant changes in data</a:t>
            </a:r>
          </a:p>
          <a:p>
            <a:pPr eaLnBrk="1" hangingPunct="1"/>
            <a:r>
              <a:rPr lang="en-US" smtClean="0"/>
              <a:t>Data visualization: using graphical methods to show patterns in data.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BB6FE39-ADA4-497B-9B2F-A69E6C8F075B}" type="slidenum">
              <a:rPr lang="en-US" altLang="en-US"/>
              <a:pPr>
                <a:defRPr/>
              </a:pPr>
              <a:t>16</a:t>
            </a:fld>
            <a:endParaRPr lang="en-US" altLang="en-US"/>
          </a:p>
        </p:txBody>
      </p:sp>
      <p:sp>
        <p:nvSpPr>
          <p:cNvPr id="17412" name="Rectangle 2"/>
          <p:cNvSpPr>
            <a:spLocks noGrp="1" noChangeArrowheads="1"/>
          </p:cNvSpPr>
          <p:nvPr>
            <p:ph type="title"/>
          </p:nvPr>
        </p:nvSpPr>
        <p:spPr/>
        <p:txBody>
          <a:bodyPr/>
          <a:lstStyle/>
          <a:p>
            <a:pPr eaLnBrk="1" hangingPunct="1"/>
            <a:r>
              <a:rPr lang="en-US" smtClean="0"/>
              <a:t>Why is data mining important?</a:t>
            </a:r>
          </a:p>
        </p:txBody>
      </p:sp>
      <p:sp>
        <p:nvSpPr>
          <p:cNvPr id="17413" name="Rectangle 3"/>
          <p:cNvSpPr>
            <a:spLocks noGrp="1" noChangeArrowheads="1"/>
          </p:cNvSpPr>
          <p:nvPr>
            <p:ph type="body" idx="1"/>
          </p:nvPr>
        </p:nvSpPr>
        <p:spPr>
          <a:xfrm>
            <a:off x="468313" y="1557338"/>
            <a:ext cx="8040687" cy="4114800"/>
          </a:xfrm>
        </p:spPr>
        <p:txBody>
          <a:bodyPr/>
          <a:lstStyle/>
          <a:p>
            <a:pPr eaLnBrk="1" hangingPunct="1">
              <a:lnSpc>
                <a:spcPct val="90000"/>
              </a:lnSpc>
            </a:pPr>
            <a:r>
              <a:rPr lang="en-US" sz="2600" dirty="0" smtClean="0">
                <a:solidFill>
                  <a:srgbClr val="FF0000"/>
                </a:solidFill>
              </a:rPr>
              <a:t>Computerization of businesses produce huge amount of data</a:t>
            </a:r>
          </a:p>
          <a:p>
            <a:pPr marL="742950" lvl="1" indent="-285750" eaLnBrk="1" hangingPunct="1">
              <a:lnSpc>
                <a:spcPct val="90000"/>
              </a:lnSpc>
            </a:pPr>
            <a:r>
              <a:rPr lang="en-US" sz="2200" dirty="0" smtClean="0"/>
              <a:t>How to make best use of data?</a:t>
            </a:r>
          </a:p>
          <a:p>
            <a:pPr marL="742950" lvl="1" indent="-285750" eaLnBrk="1" hangingPunct="1">
              <a:lnSpc>
                <a:spcPct val="90000"/>
              </a:lnSpc>
            </a:pPr>
            <a:r>
              <a:rPr lang="en-US" sz="2200" dirty="0" smtClean="0"/>
              <a:t>Knowledge discovered from data can be used for competitive advantage.</a:t>
            </a:r>
          </a:p>
          <a:p>
            <a:pPr eaLnBrk="1" hangingPunct="1">
              <a:lnSpc>
                <a:spcPct val="90000"/>
              </a:lnSpc>
            </a:pPr>
            <a:r>
              <a:rPr lang="en-US" sz="2600" dirty="0" smtClean="0">
                <a:solidFill>
                  <a:srgbClr val="FF0000"/>
                </a:solidFill>
              </a:rPr>
              <a:t>Online e-businesses are generate even larger data sets</a:t>
            </a:r>
          </a:p>
          <a:p>
            <a:pPr marL="742950" lvl="1" indent="-285750" eaLnBrk="1" hangingPunct="1">
              <a:lnSpc>
                <a:spcPct val="90000"/>
              </a:lnSpc>
            </a:pPr>
            <a:r>
              <a:rPr lang="en-US" sz="2200" dirty="0" smtClean="0"/>
              <a:t>Online retailers (e.g., amazon.com) are largely driving by data mining.</a:t>
            </a:r>
          </a:p>
          <a:p>
            <a:pPr marL="742950" lvl="1" indent="-285750" eaLnBrk="1" hangingPunct="1">
              <a:lnSpc>
                <a:spcPct val="90000"/>
              </a:lnSpc>
            </a:pPr>
            <a:r>
              <a:rPr lang="en-US" sz="2200" dirty="0" smtClean="0">
                <a:solidFill>
                  <a:srgbClr val="3333CC"/>
                </a:solidFill>
              </a:rPr>
              <a:t>Web search engines are information retrieval (text mining) and data mining companies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9DFE239B-77EA-486C-8366-1BF37D72EFE4}" type="slidenum">
              <a:rPr lang="en-US" altLang="en-US"/>
              <a:pPr>
                <a:defRPr/>
              </a:pPr>
              <a:t>17</a:t>
            </a:fld>
            <a:endParaRPr lang="en-US" altLang="en-US"/>
          </a:p>
        </p:txBody>
      </p:sp>
      <p:sp>
        <p:nvSpPr>
          <p:cNvPr id="18436" name="Rectangle 2"/>
          <p:cNvSpPr>
            <a:spLocks noGrp="1" noChangeArrowheads="1"/>
          </p:cNvSpPr>
          <p:nvPr>
            <p:ph type="title"/>
          </p:nvPr>
        </p:nvSpPr>
        <p:spPr/>
        <p:txBody>
          <a:bodyPr/>
          <a:lstStyle/>
          <a:p>
            <a:pPr eaLnBrk="1" hangingPunct="1"/>
            <a:r>
              <a:rPr lang="en-US" smtClean="0"/>
              <a:t>Why is data mining necessary?</a:t>
            </a:r>
          </a:p>
        </p:txBody>
      </p:sp>
      <p:sp>
        <p:nvSpPr>
          <p:cNvPr id="18437" name="Rectangle 3"/>
          <p:cNvSpPr>
            <a:spLocks noGrp="1" noChangeArrowheads="1"/>
          </p:cNvSpPr>
          <p:nvPr>
            <p:ph type="body" idx="1"/>
          </p:nvPr>
        </p:nvSpPr>
        <p:spPr>
          <a:xfrm>
            <a:off x="457200" y="1484313"/>
            <a:ext cx="8229600" cy="4764087"/>
          </a:xfrm>
        </p:spPr>
        <p:txBody>
          <a:bodyPr/>
          <a:lstStyle/>
          <a:p>
            <a:pPr eaLnBrk="1" hangingPunct="1">
              <a:lnSpc>
                <a:spcPct val="90000"/>
              </a:lnSpc>
            </a:pPr>
            <a:r>
              <a:rPr lang="en-US" smtClean="0"/>
              <a:t>Make use of your data assets</a:t>
            </a:r>
          </a:p>
          <a:p>
            <a:pPr eaLnBrk="1" hangingPunct="1">
              <a:lnSpc>
                <a:spcPct val="90000"/>
              </a:lnSpc>
            </a:pPr>
            <a:r>
              <a:rPr lang="en-US" smtClean="0"/>
              <a:t>There is a big gap from stored data to knowledge; and the transition won’t occur automatically.</a:t>
            </a:r>
          </a:p>
          <a:p>
            <a:pPr eaLnBrk="1" hangingPunct="1">
              <a:lnSpc>
                <a:spcPct val="90000"/>
              </a:lnSpc>
            </a:pPr>
            <a:r>
              <a:rPr lang="en-US" smtClean="0"/>
              <a:t>Many interesting things that one wants to find cannot be found using database queries</a:t>
            </a:r>
          </a:p>
          <a:p>
            <a:pPr marL="742950" lvl="1" indent="-285750" eaLnBrk="1" hangingPunct="1">
              <a:lnSpc>
                <a:spcPct val="90000"/>
              </a:lnSpc>
              <a:buFont typeface="Wingdings" pitchFamily="2" charset="2"/>
              <a:buNone/>
            </a:pPr>
            <a:r>
              <a:rPr lang="en-US" smtClean="0"/>
              <a:t>“find people likely to buy my products”</a:t>
            </a:r>
          </a:p>
          <a:p>
            <a:pPr marL="742950" lvl="1" indent="-285750" eaLnBrk="1" hangingPunct="1">
              <a:lnSpc>
                <a:spcPct val="90000"/>
              </a:lnSpc>
              <a:buFont typeface="Wingdings" pitchFamily="2" charset="2"/>
              <a:buNone/>
            </a:pPr>
            <a:r>
              <a:rPr lang="en-US" smtClean="0"/>
              <a:t>“Who are likely to respond to my promotion”</a:t>
            </a:r>
          </a:p>
          <a:p>
            <a:pPr marL="742950" lvl="1" indent="-285750" eaLnBrk="1" hangingPunct="1">
              <a:lnSpc>
                <a:spcPct val="90000"/>
              </a:lnSpc>
              <a:buFont typeface="Wingdings" pitchFamily="2" charset="2"/>
              <a:buNone/>
            </a:pPr>
            <a:r>
              <a:rPr lang="en-US" smtClean="0"/>
              <a:t>“Which movies should be recommended to each customer?”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2D04610-24EE-4528-B88E-0F3FE0856AE5}" type="slidenum">
              <a:rPr lang="en-US" altLang="en-US"/>
              <a:pPr>
                <a:defRPr/>
              </a:pPr>
              <a:t>18</a:t>
            </a:fld>
            <a:endParaRPr lang="en-US" altLang="en-US"/>
          </a:p>
        </p:txBody>
      </p:sp>
      <p:sp>
        <p:nvSpPr>
          <p:cNvPr id="19460" name="Rectangle 2"/>
          <p:cNvSpPr>
            <a:spLocks noGrp="1" noChangeArrowheads="1"/>
          </p:cNvSpPr>
          <p:nvPr>
            <p:ph type="title"/>
          </p:nvPr>
        </p:nvSpPr>
        <p:spPr/>
        <p:txBody>
          <a:bodyPr/>
          <a:lstStyle/>
          <a:p>
            <a:pPr eaLnBrk="1" hangingPunct="1"/>
            <a:r>
              <a:rPr lang="en-US" smtClean="0"/>
              <a:t>Why data mining?</a:t>
            </a:r>
          </a:p>
        </p:txBody>
      </p:sp>
      <p:sp>
        <p:nvSpPr>
          <p:cNvPr id="19461" name="Rectangle 3"/>
          <p:cNvSpPr>
            <a:spLocks noGrp="1" noChangeArrowheads="1"/>
          </p:cNvSpPr>
          <p:nvPr>
            <p:ph type="body" idx="1"/>
          </p:nvPr>
        </p:nvSpPr>
        <p:spPr/>
        <p:txBody>
          <a:bodyPr/>
          <a:lstStyle/>
          <a:p>
            <a:pPr eaLnBrk="1" hangingPunct="1"/>
            <a:r>
              <a:rPr lang="en-US" smtClean="0"/>
              <a:t>The data is abundant.</a:t>
            </a:r>
          </a:p>
          <a:p>
            <a:pPr eaLnBrk="1" hangingPunct="1"/>
            <a:r>
              <a:rPr lang="en-US" smtClean="0"/>
              <a:t>The computing power is not an issue.</a:t>
            </a:r>
          </a:p>
          <a:p>
            <a:pPr eaLnBrk="1" hangingPunct="1"/>
            <a:r>
              <a:rPr lang="en-US" smtClean="0"/>
              <a:t>Data mining tools are available</a:t>
            </a:r>
          </a:p>
          <a:p>
            <a:pPr eaLnBrk="1" hangingPunct="1"/>
            <a:r>
              <a:rPr lang="en-US" smtClean="0"/>
              <a:t>The competitive pressure is very strong.</a:t>
            </a:r>
          </a:p>
          <a:p>
            <a:pPr marL="742950" lvl="1" indent="-285750" eaLnBrk="1" hangingPunct="1"/>
            <a:r>
              <a:rPr lang="en-US" smtClean="0"/>
              <a:t>Almost every company is doing (or has to do) it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5D31F1CB-5CB5-4155-88EC-6B5011017086}" type="slidenum">
              <a:rPr lang="en-US" altLang="en-US"/>
              <a:pPr>
                <a:defRPr/>
              </a:pPr>
              <a:t>19</a:t>
            </a:fld>
            <a:endParaRPr lang="en-US" altLang="en-US"/>
          </a:p>
        </p:txBody>
      </p:sp>
      <p:sp>
        <p:nvSpPr>
          <p:cNvPr id="20484" name="Rectangle 2"/>
          <p:cNvSpPr>
            <a:spLocks noGrp="1" noChangeArrowheads="1"/>
          </p:cNvSpPr>
          <p:nvPr>
            <p:ph type="title"/>
          </p:nvPr>
        </p:nvSpPr>
        <p:spPr/>
        <p:txBody>
          <a:bodyPr/>
          <a:lstStyle/>
          <a:p>
            <a:pPr eaLnBrk="1" hangingPunct="1"/>
            <a:r>
              <a:rPr lang="en-US" smtClean="0"/>
              <a:t>Related fields</a:t>
            </a:r>
          </a:p>
        </p:txBody>
      </p:sp>
      <p:sp>
        <p:nvSpPr>
          <p:cNvPr id="20485" name="Rectangle 3"/>
          <p:cNvSpPr>
            <a:spLocks noGrp="1" noChangeArrowheads="1"/>
          </p:cNvSpPr>
          <p:nvPr>
            <p:ph type="body" idx="1"/>
          </p:nvPr>
        </p:nvSpPr>
        <p:spPr>
          <a:xfrm>
            <a:off x="431800" y="1484313"/>
            <a:ext cx="8269288" cy="4114800"/>
          </a:xfrm>
        </p:spPr>
        <p:txBody>
          <a:bodyPr/>
          <a:lstStyle/>
          <a:p>
            <a:pPr eaLnBrk="1" hangingPunct="1"/>
            <a:r>
              <a:rPr lang="en-US" smtClean="0"/>
              <a:t>Data mining is an multi-disciplinary field:</a:t>
            </a:r>
          </a:p>
          <a:p>
            <a:pPr marL="742950" lvl="1" indent="-285750" eaLnBrk="1" hangingPunct="1">
              <a:buFont typeface="Wingdings" pitchFamily="2" charset="2"/>
              <a:buNone/>
            </a:pPr>
            <a:r>
              <a:rPr lang="en-US" smtClean="0"/>
              <a:t>Machine learning</a:t>
            </a:r>
          </a:p>
          <a:p>
            <a:pPr marL="742950" lvl="1" indent="-285750" eaLnBrk="1" hangingPunct="1">
              <a:buFont typeface="Wingdings" pitchFamily="2" charset="2"/>
              <a:buNone/>
            </a:pPr>
            <a:r>
              <a:rPr lang="en-US" smtClean="0"/>
              <a:t>Statistics</a:t>
            </a:r>
          </a:p>
          <a:p>
            <a:pPr marL="742950" lvl="1" indent="-285750" eaLnBrk="1" hangingPunct="1">
              <a:buFont typeface="Wingdings" pitchFamily="2" charset="2"/>
              <a:buNone/>
            </a:pPr>
            <a:r>
              <a:rPr lang="en-US" smtClean="0"/>
              <a:t>Databases</a:t>
            </a:r>
          </a:p>
          <a:p>
            <a:pPr marL="742950" lvl="1" indent="-285750" eaLnBrk="1" hangingPunct="1">
              <a:buFont typeface="Wingdings" pitchFamily="2" charset="2"/>
              <a:buNone/>
            </a:pPr>
            <a:r>
              <a:rPr lang="en-US" smtClean="0"/>
              <a:t>Information retrieval</a:t>
            </a:r>
          </a:p>
          <a:p>
            <a:pPr marL="742950" lvl="1" indent="-285750" eaLnBrk="1" hangingPunct="1">
              <a:buFont typeface="Wingdings" pitchFamily="2" charset="2"/>
              <a:buNone/>
            </a:pPr>
            <a:r>
              <a:rPr lang="en-US" smtClean="0"/>
              <a:t>Visualization</a:t>
            </a:r>
          </a:p>
          <a:p>
            <a:pPr marL="742950" lvl="1" indent="-285750" eaLnBrk="1" hangingPunct="1">
              <a:buFont typeface="Wingdings" pitchFamily="2" charset="2"/>
              <a:buNone/>
            </a:pPr>
            <a:r>
              <a:rPr lang="en-US" smtClean="0"/>
              <a:t>Natural language processing</a:t>
            </a:r>
          </a:p>
          <a:p>
            <a:pPr marL="742950" lvl="1" indent="-285750" eaLnBrk="1" hangingPunct="1">
              <a:buFont typeface="Wingdings" pitchFamily="2" charset="2"/>
              <a:buNone/>
            </a:pPr>
            <a:r>
              <a:rPr lang="en-US" smtClean="0"/>
              <a:t>etc.</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739C12D-0DA8-4615-AE9A-0274A8C565F4}" type="slidenum">
              <a:rPr lang="en-US" altLang="en-US"/>
              <a:pPr>
                <a:defRPr/>
              </a:pPr>
              <a:t>2</a:t>
            </a:fld>
            <a:endParaRPr lang="en-US" altLang="en-US"/>
          </a:p>
        </p:txBody>
      </p:sp>
      <p:sp>
        <p:nvSpPr>
          <p:cNvPr id="4100" name="Rectangle 2"/>
          <p:cNvSpPr>
            <a:spLocks noGrp="1" noChangeArrowheads="1"/>
          </p:cNvSpPr>
          <p:nvPr>
            <p:ph type="title"/>
          </p:nvPr>
        </p:nvSpPr>
        <p:spPr>
          <a:xfrm>
            <a:off x="457200" y="407988"/>
            <a:ext cx="8229600" cy="1009650"/>
          </a:xfrm>
        </p:spPr>
        <p:txBody>
          <a:bodyPr/>
          <a:lstStyle/>
          <a:p>
            <a:pPr eaLnBrk="1" hangingPunct="1"/>
            <a:r>
              <a:rPr lang="en-US" dirty="0" smtClean="0"/>
              <a:t>General Information</a:t>
            </a:r>
          </a:p>
        </p:txBody>
      </p:sp>
      <p:sp>
        <p:nvSpPr>
          <p:cNvPr id="4101" name="Rectangle 3"/>
          <p:cNvSpPr>
            <a:spLocks noGrp="1" noChangeArrowheads="1"/>
          </p:cNvSpPr>
          <p:nvPr>
            <p:ph type="body" idx="1"/>
          </p:nvPr>
        </p:nvSpPr>
        <p:spPr>
          <a:xfrm>
            <a:off x="468313" y="1665288"/>
            <a:ext cx="8269287" cy="4383087"/>
          </a:xfrm>
        </p:spPr>
        <p:txBody>
          <a:bodyPr/>
          <a:lstStyle/>
          <a:p>
            <a:pPr eaLnBrk="1" hangingPunct="1">
              <a:lnSpc>
                <a:spcPct val="80000"/>
              </a:lnSpc>
            </a:pPr>
            <a:r>
              <a:rPr lang="en-US" sz="2600" dirty="0" smtClean="0"/>
              <a:t>Instructor: Bing Liu </a:t>
            </a:r>
          </a:p>
          <a:p>
            <a:pPr marL="742950" lvl="1" indent="-285750" eaLnBrk="1" hangingPunct="1">
              <a:lnSpc>
                <a:spcPct val="80000"/>
              </a:lnSpc>
            </a:pPr>
            <a:r>
              <a:rPr lang="en-US" sz="2200" dirty="0" smtClean="0"/>
              <a:t>Email: liub@cs.uic.edu </a:t>
            </a:r>
          </a:p>
          <a:p>
            <a:pPr marL="742950" lvl="1" indent="-285750" eaLnBrk="1" hangingPunct="1">
              <a:lnSpc>
                <a:spcPct val="80000"/>
              </a:lnSpc>
            </a:pPr>
            <a:r>
              <a:rPr lang="en-US" sz="2200" dirty="0" smtClean="0"/>
              <a:t>Tel: </a:t>
            </a:r>
            <a:r>
              <a:rPr lang="en-US" sz="2200" dirty="0" smtClean="0"/>
              <a:t>(312) 685-2570 (Google Voice)</a:t>
            </a:r>
            <a:r>
              <a:rPr lang="en-US" sz="2200" dirty="0" smtClean="0"/>
              <a:t> </a:t>
            </a:r>
            <a:endParaRPr lang="en-US" sz="2200" dirty="0" smtClean="0"/>
          </a:p>
          <a:p>
            <a:pPr marL="742950" lvl="1" indent="-285750" eaLnBrk="1" hangingPunct="1">
              <a:lnSpc>
                <a:spcPct val="80000"/>
              </a:lnSpc>
            </a:pPr>
            <a:r>
              <a:rPr lang="en-US" sz="2200" dirty="0" smtClean="0"/>
              <a:t>Office: SEO 931 </a:t>
            </a:r>
            <a:endParaRPr lang="en-US" sz="2200" dirty="0" smtClean="0"/>
          </a:p>
          <a:p>
            <a:pPr marL="742950" lvl="1" indent="-285750" eaLnBrk="1" hangingPunct="1">
              <a:lnSpc>
                <a:spcPct val="80000"/>
              </a:lnSpc>
            </a:pPr>
            <a:endParaRPr lang="en-US" sz="2200" dirty="0" smtClean="0"/>
          </a:p>
          <a:p>
            <a:pPr eaLnBrk="1" hangingPunct="1">
              <a:lnSpc>
                <a:spcPct val="80000"/>
              </a:lnSpc>
            </a:pPr>
            <a:r>
              <a:rPr lang="en-US" sz="2600" dirty="0" smtClean="0"/>
              <a:t>Lecture </a:t>
            </a:r>
            <a:r>
              <a:rPr lang="en-US" sz="2600" dirty="0" smtClean="0"/>
              <a:t>time slots: </a:t>
            </a:r>
            <a:endParaRPr lang="en-US" sz="2600" dirty="0" smtClean="0"/>
          </a:p>
          <a:p>
            <a:pPr marL="742950" lvl="1" indent="-285750" eaLnBrk="1" hangingPunct="1">
              <a:lnSpc>
                <a:spcPct val="80000"/>
              </a:lnSpc>
            </a:pPr>
            <a:r>
              <a:rPr lang="en-US" sz="2400" dirty="0" smtClean="0"/>
              <a:t>0330-0445 Tuesday &amp; </a:t>
            </a:r>
            <a:r>
              <a:rPr lang="en-US" sz="2400" dirty="0" smtClean="0"/>
              <a:t>Thursday</a:t>
            </a:r>
          </a:p>
          <a:p>
            <a:pPr marL="742950" lvl="1" indent="-285750" eaLnBrk="1" hangingPunct="1">
              <a:lnSpc>
                <a:spcPct val="80000"/>
              </a:lnSpc>
            </a:pPr>
            <a:endParaRPr lang="en-US" sz="2200" dirty="0" smtClean="0"/>
          </a:p>
          <a:p>
            <a:pPr eaLnBrk="1" hangingPunct="1">
              <a:lnSpc>
                <a:spcPct val="80000"/>
              </a:lnSpc>
            </a:pPr>
            <a:r>
              <a:rPr lang="en-US" sz="2600" dirty="0" smtClean="0"/>
              <a:t>Room: </a:t>
            </a:r>
            <a:r>
              <a:rPr lang="en-US" sz="2800" dirty="0" smtClean="0"/>
              <a:t>A3 </a:t>
            </a:r>
            <a:r>
              <a:rPr lang="en-US" sz="2800" dirty="0" smtClean="0"/>
              <a:t>LC</a:t>
            </a:r>
          </a:p>
          <a:p>
            <a:pPr eaLnBrk="1" hangingPunct="1">
              <a:lnSpc>
                <a:spcPct val="80000"/>
              </a:lnSpc>
            </a:pPr>
            <a:endParaRPr lang="en-US" sz="2600" dirty="0" smtClean="0"/>
          </a:p>
          <a:p>
            <a:pPr eaLnBrk="1" hangingPunct="1">
              <a:lnSpc>
                <a:spcPct val="80000"/>
              </a:lnSpc>
            </a:pPr>
            <a:r>
              <a:rPr lang="en-US" sz="2600" dirty="0" smtClean="0"/>
              <a:t>Office hours: </a:t>
            </a:r>
            <a:r>
              <a:rPr lang="en-US" sz="2800" dirty="0" smtClean="0"/>
              <a:t>2:00pm-3:30pm</a:t>
            </a:r>
            <a:r>
              <a:rPr lang="en-US" sz="2600" dirty="0" smtClean="0"/>
              <a:t>, </a:t>
            </a:r>
            <a:r>
              <a:rPr lang="en-US" sz="2600" dirty="0" smtClean="0"/>
              <a:t>Tuesday &amp; Thursday (or by appointment) </a:t>
            </a:r>
          </a:p>
          <a:p>
            <a:pPr eaLnBrk="1" hangingPunct="1">
              <a:lnSpc>
                <a:spcPct val="80000"/>
              </a:lnSpc>
            </a:pPr>
            <a:endParaRPr lang="en-US" sz="26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C5A646AC-847D-48D7-A292-A6AFAB914E7F}" type="slidenum">
              <a:rPr lang="en-US" altLang="en-US"/>
              <a:pPr>
                <a:defRPr/>
              </a:pPr>
              <a:t>20</a:t>
            </a:fld>
            <a:endParaRPr lang="en-US" altLang="en-US"/>
          </a:p>
        </p:txBody>
      </p:sp>
      <p:sp>
        <p:nvSpPr>
          <p:cNvPr id="21508" name="Rectangle 2"/>
          <p:cNvSpPr>
            <a:spLocks noGrp="1" noChangeArrowheads="1"/>
          </p:cNvSpPr>
          <p:nvPr>
            <p:ph type="title"/>
          </p:nvPr>
        </p:nvSpPr>
        <p:spPr/>
        <p:txBody>
          <a:bodyPr/>
          <a:lstStyle/>
          <a:p>
            <a:pPr eaLnBrk="1" hangingPunct="1"/>
            <a:r>
              <a:rPr lang="en-US" smtClean="0"/>
              <a:t>Data mining (KDD) process</a:t>
            </a:r>
          </a:p>
        </p:txBody>
      </p:sp>
      <p:sp>
        <p:nvSpPr>
          <p:cNvPr id="21509" name="Rectangle 3"/>
          <p:cNvSpPr>
            <a:spLocks noGrp="1" noChangeArrowheads="1"/>
          </p:cNvSpPr>
          <p:nvPr>
            <p:ph type="body" idx="1"/>
          </p:nvPr>
        </p:nvSpPr>
        <p:spPr>
          <a:xfrm>
            <a:off x="457200" y="1520825"/>
            <a:ext cx="8178800" cy="4651375"/>
          </a:xfrm>
        </p:spPr>
        <p:txBody>
          <a:bodyPr/>
          <a:lstStyle/>
          <a:p>
            <a:pPr eaLnBrk="1" hangingPunct="1">
              <a:lnSpc>
                <a:spcPct val="90000"/>
              </a:lnSpc>
            </a:pPr>
            <a:r>
              <a:rPr lang="en-US" smtClean="0"/>
              <a:t>Understand the application domain</a:t>
            </a:r>
          </a:p>
          <a:p>
            <a:pPr eaLnBrk="1" hangingPunct="1">
              <a:lnSpc>
                <a:spcPct val="90000"/>
              </a:lnSpc>
            </a:pPr>
            <a:r>
              <a:rPr lang="en-US" smtClean="0"/>
              <a:t>Identify data sources and select target data</a:t>
            </a:r>
          </a:p>
          <a:p>
            <a:pPr eaLnBrk="1" hangingPunct="1">
              <a:lnSpc>
                <a:spcPct val="90000"/>
              </a:lnSpc>
            </a:pPr>
            <a:r>
              <a:rPr lang="en-US" smtClean="0"/>
              <a:t>Pre-processing: cleaning, attribute selection, etc</a:t>
            </a:r>
          </a:p>
          <a:p>
            <a:pPr eaLnBrk="1" hangingPunct="1">
              <a:lnSpc>
                <a:spcPct val="90000"/>
              </a:lnSpc>
            </a:pPr>
            <a:r>
              <a:rPr lang="en-US" smtClean="0"/>
              <a:t>Data mining to extract patterns or models</a:t>
            </a:r>
          </a:p>
          <a:p>
            <a:pPr eaLnBrk="1" hangingPunct="1">
              <a:lnSpc>
                <a:spcPct val="90000"/>
              </a:lnSpc>
            </a:pPr>
            <a:r>
              <a:rPr lang="en-US" smtClean="0"/>
              <a:t>Post-processing: identifying interesting or useful patterns/knowledge</a:t>
            </a:r>
          </a:p>
          <a:p>
            <a:pPr eaLnBrk="1" hangingPunct="1">
              <a:lnSpc>
                <a:spcPct val="90000"/>
              </a:lnSpc>
            </a:pPr>
            <a:r>
              <a:rPr lang="en-US" smtClean="0"/>
              <a:t>Incorporate patterns/knowledge in real world tasks</a:t>
            </a:r>
          </a:p>
          <a:p>
            <a:pPr eaLnBrk="1" hangingPunct="1">
              <a:lnSpc>
                <a:spcPct val="90000"/>
              </a:lnSpc>
            </a:pPr>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BAB4CB9-BBCB-4F9C-AEF1-4F35B87E79CC}" type="slidenum">
              <a:rPr lang="en-US" altLang="en-US"/>
              <a:pPr>
                <a:defRPr/>
              </a:pPr>
              <a:t>21</a:t>
            </a:fld>
            <a:endParaRPr lang="en-US" altLang="en-US"/>
          </a:p>
        </p:txBody>
      </p:sp>
      <p:sp>
        <p:nvSpPr>
          <p:cNvPr id="22532" name="Rectangle 2"/>
          <p:cNvSpPr>
            <a:spLocks noGrp="1" noChangeArrowheads="1"/>
          </p:cNvSpPr>
          <p:nvPr>
            <p:ph type="title"/>
          </p:nvPr>
        </p:nvSpPr>
        <p:spPr/>
        <p:txBody>
          <a:bodyPr/>
          <a:lstStyle/>
          <a:p>
            <a:pPr eaLnBrk="1" hangingPunct="1"/>
            <a:r>
              <a:rPr lang="en-US" smtClean="0"/>
              <a:t>Data mining applications</a:t>
            </a:r>
          </a:p>
        </p:txBody>
      </p:sp>
      <p:sp>
        <p:nvSpPr>
          <p:cNvPr id="22533" name="Rectangle 3"/>
          <p:cNvSpPr>
            <a:spLocks noGrp="1" noChangeArrowheads="1"/>
          </p:cNvSpPr>
          <p:nvPr>
            <p:ph type="body" idx="1"/>
          </p:nvPr>
        </p:nvSpPr>
        <p:spPr>
          <a:xfrm>
            <a:off x="431800" y="1484313"/>
            <a:ext cx="8153400" cy="4500562"/>
          </a:xfrm>
        </p:spPr>
        <p:txBody>
          <a:bodyPr/>
          <a:lstStyle/>
          <a:p>
            <a:pPr eaLnBrk="1" hangingPunct="1">
              <a:lnSpc>
                <a:spcPct val="80000"/>
              </a:lnSpc>
            </a:pPr>
            <a:r>
              <a:rPr lang="en-US" smtClean="0"/>
              <a:t>Marketing, </a:t>
            </a:r>
            <a:r>
              <a:rPr lang="en-US" sz="2600" smtClean="0"/>
              <a:t>customer profiling and retention, identifying potential customers, market segmentation. </a:t>
            </a:r>
            <a:endParaRPr lang="en-US" sz="2600" b="1" smtClean="0"/>
          </a:p>
          <a:p>
            <a:pPr eaLnBrk="1" hangingPunct="1">
              <a:lnSpc>
                <a:spcPct val="80000"/>
              </a:lnSpc>
            </a:pPr>
            <a:r>
              <a:rPr lang="en-US" smtClean="0"/>
              <a:t>Engineering: </a:t>
            </a:r>
            <a:r>
              <a:rPr lang="en-US" sz="2600" smtClean="0"/>
              <a:t>identify causes of problems in products.</a:t>
            </a:r>
          </a:p>
          <a:p>
            <a:pPr eaLnBrk="1" hangingPunct="1">
              <a:lnSpc>
                <a:spcPct val="80000"/>
              </a:lnSpc>
            </a:pPr>
            <a:r>
              <a:rPr lang="en-US" smtClean="0"/>
              <a:t>Scientific data analysis, e.g., bioinformatics</a:t>
            </a:r>
          </a:p>
          <a:p>
            <a:pPr eaLnBrk="1" hangingPunct="1">
              <a:lnSpc>
                <a:spcPct val="80000"/>
              </a:lnSpc>
            </a:pPr>
            <a:r>
              <a:rPr lang="en-US" smtClean="0"/>
              <a:t>Fraud detection: </a:t>
            </a:r>
            <a:r>
              <a:rPr lang="en-US" sz="2600" smtClean="0"/>
              <a:t>identifying credit card fraud, intrusion detection.</a:t>
            </a:r>
          </a:p>
          <a:p>
            <a:pPr eaLnBrk="1" hangingPunct="1">
              <a:lnSpc>
                <a:spcPct val="80000"/>
              </a:lnSpc>
            </a:pPr>
            <a:r>
              <a:rPr lang="en-US" smtClean="0"/>
              <a:t>Text and web: </a:t>
            </a:r>
            <a:r>
              <a:rPr lang="en-US" sz="2600" smtClean="0"/>
              <a:t>a huge number of applications …</a:t>
            </a:r>
          </a:p>
          <a:p>
            <a:pPr eaLnBrk="1" hangingPunct="1">
              <a:lnSpc>
                <a:spcPct val="80000"/>
              </a:lnSpc>
            </a:pPr>
            <a:r>
              <a:rPr lang="en-US" smtClean="0">
                <a:solidFill>
                  <a:srgbClr val="FF0000"/>
                </a:solidFill>
              </a:rPr>
              <a:t>Any application that involves a large amount of data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127BF28E-FFEC-4EAA-B3CB-3B85D19978C9}" type="slidenum">
              <a:rPr lang="en-US" altLang="en-US"/>
              <a:pPr>
                <a:defRPr/>
              </a:pPr>
              <a:t>22</a:t>
            </a:fld>
            <a:endParaRPr lang="en-US" altLang="en-US"/>
          </a:p>
        </p:txBody>
      </p:sp>
      <p:sp>
        <p:nvSpPr>
          <p:cNvPr id="23556" name="Rectangle 2"/>
          <p:cNvSpPr>
            <a:spLocks noGrp="1" noChangeArrowheads="1"/>
          </p:cNvSpPr>
          <p:nvPr>
            <p:ph type="title"/>
          </p:nvPr>
        </p:nvSpPr>
        <p:spPr/>
        <p:txBody>
          <a:bodyPr/>
          <a:lstStyle/>
          <a:p>
            <a:pPr eaLnBrk="1" hangingPunct="1"/>
            <a:r>
              <a:rPr lang="en-US" smtClean="0"/>
              <a:t>Text mining</a:t>
            </a:r>
          </a:p>
        </p:txBody>
      </p:sp>
      <p:sp>
        <p:nvSpPr>
          <p:cNvPr id="23557" name="Rectangle 3"/>
          <p:cNvSpPr>
            <a:spLocks noGrp="1" noChangeArrowheads="1"/>
          </p:cNvSpPr>
          <p:nvPr>
            <p:ph type="body" idx="1"/>
          </p:nvPr>
        </p:nvSpPr>
        <p:spPr>
          <a:xfrm>
            <a:off x="431800" y="1484313"/>
            <a:ext cx="8229600" cy="4645025"/>
          </a:xfrm>
        </p:spPr>
        <p:txBody>
          <a:bodyPr/>
          <a:lstStyle/>
          <a:p>
            <a:pPr eaLnBrk="1" hangingPunct="1"/>
            <a:r>
              <a:rPr lang="en-US" sz="2600" dirty="0" smtClean="0"/>
              <a:t>Data mining on text</a:t>
            </a:r>
          </a:p>
          <a:p>
            <a:pPr marL="742950" lvl="1" indent="-285750" eaLnBrk="1" hangingPunct="1"/>
            <a:r>
              <a:rPr lang="en-US" sz="2200" dirty="0" smtClean="0"/>
              <a:t>Due to online texts on the Web and other sources</a:t>
            </a:r>
          </a:p>
          <a:p>
            <a:pPr marL="742950" lvl="1" indent="-285750" eaLnBrk="1" hangingPunct="1"/>
            <a:r>
              <a:rPr lang="en-US" sz="2200" dirty="0" smtClean="0"/>
              <a:t>Text contains a huge amount of information of almost any imaginable type!</a:t>
            </a:r>
          </a:p>
          <a:p>
            <a:pPr marL="742950" lvl="1" indent="-285750" eaLnBrk="1" hangingPunct="1"/>
            <a:r>
              <a:rPr lang="en-US" sz="2200" dirty="0" smtClean="0"/>
              <a:t>A major direction and tremendous opportunity!</a:t>
            </a:r>
          </a:p>
          <a:p>
            <a:pPr eaLnBrk="1" hangingPunct="1"/>
            <a:r>
              <a:rPr lang="en-US" sz="2600" dirty="0" smtClean="0"/>
              <a:t>Main topics</a:t>
            </a:r>
          </a:p>
          <a:p>
            <a:pPr marL="742950" lvl="1" indent="-285750" eaLnBrk="1" hangingPunct="1"/>
            <a:r>
              <a:rPr lang="en-US" sz="2200" dirty="0" smtClean="0"/>
              <a:t>Text classification and clustering</a:t>
            </a:r>
          </a:p>
          <a:p>
            <a:pPr marL="742950" lvl="1" indent="-285750" eaLnBrk="1" hangingPunct="1"/>
            <a:r>
              <a:rPr lang="en-US" sz="2200" dirty="0" smtClean="0"/>
              <a:t>Information retrieval</a:t>
            </a:r>
          </a:p>
          <a:p>
            <a:pPr marL="742950" lvl="1" indent="-285750" eaLnBrk="1" hangingPunct="1"/>
            <a:r>
              <a:rPr lang="en-US" sz="2200" dirty="0" smtClean="0"/>
              <a:t>Information extraction</a:t>
            </a:r>
          </a:p>
          <a:p>
            <a:pPr marL="742950" lvl="1" indent="-285750" eaLnBrk="1" hangingPunct="1"/>
            <a:r>
              <a:rPr lang="en-US" sz="2200" dirty="0" smtClean="0"/>
              <a:t>Opinion mining or sentiment analysis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3AAC017F-AD63-40C9-9030-5E7BE4FE2A7D}" type="slidenum">
              <a:rPr lang="en-US" altLang="en-US"/>
              <a:pPr>
                <a:defRPr/>
              </a:pPr>
              <a:t>23</a:t>
            </a:fld>
            <a:endParaRPr lang="en-US" altLang="en-US"/>
          </a:p>
        </p:txBody>
      </p:sp>
      <p:sp>
        <p:nvSpPr>
          <p:cNvPr id="24580" name="Rectangle 2"/>
          <p:cNvSpPr>
            <a:spLocks noGrp="1" noChangeArrowheads="1"/>
          </p:cNvSpPr>
          <p:nvPr>
            <p:ph type="title"/>
          </p:nvPr>
        </p:nvSpPr>
        <p:spPr/>
        <p:txBody>
          <a:bodyPr/>
          <a:lstStyle/>
          <a:p>
            <a:pPr eaLnBrk="1" hangingPunct="1"/>
            <a:r>
              <a:rPr lang="en-US" smtClean="0"/>
              <a:t>Resources</a:t>
            </a:r>
          </a:p>
        </p:txBody>
      </p:sp>
      <p:sp>
        <p:nvSpPr>
          <p:cNvPr id="24581" name="Rectangle 3"/>
          <p:cNvSpPr>
            <a:spLocks noGrp="1" noChangeArrowheads="1"/>
          </p:cNvSpPr>
          <p:nvPr>
            <p:ph type="body" idx="1"/>
          </p:nvPr>
        </p:nvSpPr>
        <p:spPr>
          <a:xfrm>
            <a:off x="457200" y="1376363"/>
            <a:ext cx="8229600" cy="4754562"/>
          </a:xfrm>
        </p:spPr>
        <p:txBody>
          <a:bodyPr/>
          <a:lstStyle/>
          <a:p>
            <a:pPr eaLnBrk="1" hangingPunct="1">
              <a:lnSpc>
                <a:spcPct val="90000"/>
              </a:lnSpc>
            </a:pPr>
            <a:r>
              <a:rPr lang="en-US" dirty="0" smtClean="0"/>
              <a:t>ACM SIGKDD</a:t>
            </a:r>
          </a:p>
          <a:p>
            <a:pPr eaLnBrk="1" hangingPunct="1">
              <a:lnSpc>
                <a:spcPct val="90000"/>
              </a:lnSpc>
            </a:pPr>
            <a:r>
              <a:rPr lang="en-US" dirty="0" smtClean="0"/>
              <a:t>Data mining related conferences</a:t>
            </a:r>
          </a:p>
          <a:p>
            <a:pPr lvl="1" eaLnBrk="1" hangingPunct="1">
              <a:lnSpc>
                <a:spcPct val="90000"/>
              </a:lnSpc>
            </a:pPr>
            <a:r>
              <a:rPr lang="en-US" dirty="0" smtClean="0"/>
              <a:t>Data mining: KDD, ICDM, SDM, …</a:t>
            </a:r>
          </a:p>
          <a:p>
            <a:pPr lvl="1" eaLnBrk="1" hangingPunct="1">
              <a:lnSpc>
                <a:spcPct val="90000"/>
              </a:lnSpc>
            </a:pPr>
            <a:r>
              <a:rPr lang="en-US" dirty="0" smtClean="0"/>
              <a:t>Databases: SIGMOD, VLDB, ICDE, …</a:t>
            </a:r>
          </a:p>
          <a:p>
            <a:pPr lvl="1" eaLnBrk="1" hangingPunct="1">
              <a:lnSpc>
                <a:spcPct val="90000"/>
              </a:lnSpc>
            </a:pPr>
            <a:r>
              <a:rPr lang="en-US" dirty="0" smtClean="0"/>
              <a:t>AI: AAAI, IJCAI, ICML, ACL, EMNLP, …</a:t>
            </a:r>
          </a:p>
          <a:p>
            <a:pPr lvl="1" eaLnBrk="1" hangingPunct="1">
              <a:lnSpc>
                <a:spcPct val="90000"/>
              </a:lnSpc>
            </a:pPr>
            <a:r>
              <a:rPr lang="en-US" dirty="0" smtClean="0"/>
              <a:t>Web: WWW, WSDM, …</a:t>
            </a:r>
          </a:p>
          <a:p>
            <a:pPr lvl="1" eaLnBrk="1" hangingPunct="1">
              <a:lnSpc>
                <a:spcPct val="90000"/>
              </a:lnSpc>
            </a:pPr>
            <a:r>
              <a:rPr lang="en-US" dirty="0" smtClean="0"/>
              <a:t>Information retrieval: SIGIR, CIKM, …</a:t>
            </a:r>
          </a:p>
          <a:p>
            <a:pPr eaLnBrk="1" hangingPunct="1">
              <a:lnSpc>
                <a:spcPct val="90000"/>
              </a:lnSpc>
            </a:pPr>
            <a:r>
              <a:rPr lang="en-US" dirty="0" err="1" smtClean="0"/>
              <a:t>Kdnuggets</a:t>
            </a:r>
            <a:r>
              <a:rPr lang="en-US" dirty="0" smtClean="0"/>
              <a:t>:  </a:t>
            </a:r>
            <a:r>
              <a:rPr lang="en-US" dirty="0" smtClean="0">
                <a:hlinkClick r:id="rId2"/>
              </a:rPr>
              <a:t>http://www.kdnuggets.com/</a:t>
            </a:r>
            <a:endParaRPr lang="en-US" dirty="0" smtClean="0"/>
          </a:p>
          <a:p>
            <a:pPr lvl="1" eaLnBrk="1" hangingPunct="1">
              <a:lnSpc>
                <a:spcPct val="90000"/>
              </a:lnSpc>
            </a:pPr>
            <a:r>
              <a:rPr lang="en-US" dirty="0" smtClean="0"/>
              <a:t>News and resources. You can sign-up!</a:t>
            </a:r>
          </a:p>
          <a:p>
            <a:pPr eaLnBrk="1" hangingPunct="1">
              <a:lnSpc>
                <a:spcPct val="90000"/>
              </a:lnSpc>
            </a:pPr>
            <a:r>
              <a:rPr lang="en-US" dirty="0" smtClean="0"/>
              <a:t>Our text and reference books</a:t>
            </a:r>
          </a:p>
          <a:p>
            <a:pPr lvl="1" eaLnBrk="1" hangingPunct="1">
              <a:lnSpc>
                <a:spcPct val="90000"/>
              </a:lnSpc>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45E392A4-E14C-427D-A739-B277122B4485}" type="slidenum">
              <a:rPr lang="en-US" altLang="en-US"/>
              <a:pPr>
                <a:defRPr/>
              </a:pPr>
              <a:t>3</a:t>
            </a:fld>
            <a:endParaRPr lang="en-US" altLang="en-US"/>
          </a:p>
        </p:txBody>
      </p:sp>
      <p:sp>
        <p:nvSpPr>
          <p:cNvPr id="5124" name="Rectangle 2"/>
          <p:cNvSpPr>
            <a:spLocks noGrp="1" noChangeArrowheads="1"/>
          </p:cNvSpPr>
          <p:nvPr>
            <p:ph type="title"/>
          </p:nvPr>
        </p:nvSpPr>
        <p:spPr>
          <a:xfrm>
            <a:off x="458788" y="334963"/>
            <a:ext cx="8212137" cy="955675"/>
          </a:xfrm>
        </p:spPr>
        <p:txBody>
          <a:bodyPr/>
          <a:lstStyle/>
          <a:p>
            <a:pPr eaLnBrk="1" hangingPunct="1"/>
            <a:r>
              <a:rPr lang="en-US" smtClean="0"/>
              <a:t>Course structure</a:t>
            </a:r>
          </a:p>
        </p:txBody>
      </p:sp>
      <p:sp>
        <p:nvSpPr>
          <p:cNvPr id="5125" name="Rectangle 3"/>
          <p:cNvSpPr>
            <a:spLocks noGrp="1" noChangeArrowheads="1"/>
          </p:cNvSpPr>
          <p:nvPr>
            <p:ph type="body" idx="1"/>
          </p:nvPr>
        </p:nvSpPr>
        <p:spPr>
          <a:xfrm>
            <a:off x="468313" y="1665288"/>
            <a:ext cx="8269287" cy="4114800"/>
          </a:xfrm>
        </p:spPr>
        <p:txBody>
          <a:bodyPr/>
          <a:lstStyle/>
          <a:p>
            <a:pPr eaLnBrk="1" hangingPunct="1">
              <a:lnSpc>
                <a:spcPct val="90000"/>
              </a:lnSpc>
            </a:pPr>
            <a:r>
              <a:rPr lang="en-GB" smtClean="0"/>
              <a:t>The course has two parts: </a:t>
            </a:r>
          </a:p>
          <a:p>
            <a:pPr marL="742950" lvl="1" indent="-285750" eaLnBrk="1" hangingPunct="1">
              <a:lnSpc>
                <a:spcPct val="90000"/>
              </a:lnSpc>
              <a:spcBef>
                <a:spcPts val="500"/>
              </a:spcBef>
              <a:spcAft>
                <a:spcPts val="500"/>
              </a:spcAft>
            </a:pPr>
            <a:r>
              <a:rPr lang="en-GB" smtClean="0"/>
              <a:t>Lectures - Introduction to the main topics</a:t>
            </a:r>
          </a:p>
          <a:p>
            <a:pPr marL="742950" lvl="1" indent="-285750" eaLnBrk="1" hangingPunct="1">
              <a:lnSpc>
                <a:spcPct val="90000"/>
              </a:lnSpc>
            </a:pPr>
            <a:r>
              <a:rPr lang="en-GB" smtClean="0"/>
              <a:t>Two projects (done in groups)</a:t>
            </a:r>
          </a:p>
          <a:p>
            <a:pPr marL="1143000" lvl="2" indent="-228600" eaLnBrk="1" hangingPunct="1">
              <a:lnSpc>
                <a:spcPct val="90000"/>
              </a:lnSpc>
            </a:pPr>
            <a:r>
              <a:rPr lang="en-US" smtClean="0"/>
              <a:t>1 programming project.</a:t>
            </a:r>
          </a:p>
          <a:p>
            <a:pPr marL="1143000" lvl="2" indent="-228600" eaLnBrk="1" hangingPunct="1">
              <a:lnSpc>
                <a:spcPct val="90000"/>
              </a:lnSpc>
            </a:pPr>
            <a:r>
              <a:rPr lang="en-US" smtClean="0"/>
              <a:t>1 research project.</a:t>
            </a:r>
          </a:p>
          <a:p>
            <a:pPr eaLnBrk="1" hangingPunct="1">
              <a:lnSpc>
                <a:spcPct val="90000"/>
              </a:lnSpc>
              <a:spcBef>
                <a:spcPts val="500"/>
              </a:spcBef>
              <a:spcAft>
                <a:spcPts val="500"/>
              </a:spcAft>
            </a:pPr>
            <a:r>
              <a:rPr lang="en-US" smtClean="0"/>
              <a:t>Lecture slides will be made available on the course web page</a:t>
            </a:r>
            <a:r>
              <a:rPr lang="en-GB" smtClean="0"/>
              <a:t>.</a:t>
            </a:r>
          </a:p>
          <a:p>
            <a:pPr marL="1143000" lvl="2" indent="-228600" eaLnBrk="1" hangingPunct="1">
              <a:lnSpc>
                <a:spcPct val="90000"/>
              </a:lnSpc>
            </a:pPr>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BCAD58AC-1083-4978-A34D-77455D2DBD2B}" type="slidenum">
              <a:rPr lang="en-US" altLang="en-US"/>
              <a:pPr>
                <a:defRPr/>
              </a:pPr>
              <a:t>4</a:t>
            </a:fld>
            <a:endParaRPr lang="en-US" altLang="en-US"/>
          </a:p>
        </p:txBody>
      </p:sp>
      <p:sp>
        <p:nvSpPr>
          <p:cNvPr id="6148" name="Rectangle 2"/>
          <p:cNvSpPr>
            <a:spLocks noGrp="1" noChangeArrowheads="1"/>
          </p:cNvSpPr>
          <p:nvPr>
            <p:ph type="title"/>
          </p:nvPr>
        </p:nvSpPr>
        <p:spPr/>
        <p:txBody>
          <a:bodyPr/>
          <a:lstStyle/>
          <a:p>
            <a:pPr eaLnBrk="1" hangingPunct="1"/>
            <a:r>
              <a:rPr lang="en-US" smtClean="0"/>
              <a:t>Grading</a:t>
            </a:r>
          </a:p>
        </p:txBody>
      </p:sp>
      <p:sp>
        <p:nvSpPr>
          <p:cNvPr id="6149" name="Rectangle 3"/>
          <p:cNvSpPr>
            <a:spLocks noGrp="1" noChangeArrowheads="1"/>
          </p:cNvSpPr>
          <p:nvPr>
            <p:ph type="body" idx="1"/>
          </p:nvPr>
        </p:nvSpPr>
        <p:spPr>
          <a:xfrm>
            <a:off x="503238" y="1736725"/>
            <a:ext cx="8193087" cy="4114800"/>
          </a:xfrm>
        </p:spPr>
        <p:txBody>
          <a:bodyPr/>
          <a:lstStyle/>
          <a:p>
            <a:pPr eaLnBrk="1" hangingPunct="1"/>
            <a:r>
              <a:rPr lang="en-US" dirty="0" smtClean="0"/>
              <a:t>Final Exam: 40% </a:t>
            </a:r>
          </a:p>
          <a:p>
            <a:pPr eaLnBrk="1" hangingPunct="1"/>
            <a:r>
              <a:rPr lang="en-US" dirty="0" smtClean="0"/>
              <a:t>Midterm: 30% </a:t>
            </a:r>
          </a:p>
          <a:p>
            <a:pPr marL="742950" lvl="1" indent="-285750" eaLnBrk="1" hangingPunct="1"/>
            <a:r>
              <a:rPr lang="en-US" dirty="0" smtClean="0"/>
              <a:t>1 midterm</a:t>
            </a:r>
          </a:p>
          <a:p>
            <a:pPr eaLnBrk="1" hangingPunct="1"/>
            <a:r>
              <a:rPr lang="en-US" dirty="0" smtClean="0"/>
              <a:t>Projects: 30% </a:t>
            </a:r>
          </a:p>
          <a:p>
            <a:pPr marL="742950" lvl="1" indent="-285750" eaLnBrk="1" hangingPunct="1"/>
            <a:r>
              <a:rPr lang="en-US" dirty="0" smtClean="0"/>
              <a:t>1 programming (15%).</a:t>
            </a:r>
          </a:p>
          <a:p>
            <a:pPr marL="742950" lvl="1" indent="-285750" eaLnBrk="1" hangingPunct="1"/>
            <a:r>
              <a:rPr lang="en-US" dirty="0" smtClean="0"/>
              <a:t>1 research assignment (15%)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EB548609-A3C2-4D82-BD96-1CFB4431BE3F}" type="slidenum">
              <a:rPr lang="en-US" altLang="en-US"/>
              <a:pPr>
                <a:defRPr/>
              </a:pPr>
              <a:t>5</a:t>
            </a:fld>
            <a:endParaRPr lang="en-US" altLang="en-US"/>
          </a:p>
        </p:txBody>
      </p:sp>
      <p:sp>
        <p:nvSpPr>
          <p:cNvPr id="7172" name="Rectangle 2"/>
          <p:cNvSpPr>
            <a:spLocks noGrp="1" noChangeArrowheads="1"/>
          </p:cNvSpPr>
          <p:nvPr>
            <p:ph type="title"/>
          </p:nvPr>
        </p:nvSpPr>
        <p:spPr/>
        <p:txBody>
          <a:bodyPr/>
          <a:lstStyle/>
          <a:p>
            <a:pPr eaLnBrk="1" hangingPunct="1"/>
            <a:r>
              <a:rPr lang="en-US" smtClean="0"/>
              <a:t>Prerequisites </a:t>
            </a:r>
          </a:p>
        </p:txBody>
      </p:sp>
      <p:sp>
        <p:nvSpPr>
          <p:cNvPr id="7173" name="Rectangle 3"/>
          <p:cNvSpPr>
            <a:spLocks noGrp="1" noChangeArrowheads="1"/>
          </p:cNvSpPr>
          <p:nvPr>
            <p:ph type="body" idx="1"/>
          </p:nvPr>
        </p:nvSpPr>
        <p:spPr>
          <a:xfrm>
            <a:off x="838200" y="2133600"/>
            <a:ext cx="7772400" cy="4038600"/>
          </a:xfrm>
        </p:spPr>
        <p:txBody>
          <a:bodyPr/>
          <a:lstStyle/>
          <a:p>
            <a:pPr eaLnBrk="1" hangingPunct="1"/>
            <a:r>
              <a:rPr lang="en-US" smtClean="0"/>
              <a:t>Knowledge of </a:t>
            </a:r>
          </a:p>
          <a:p>
            <a:pPr marL="742950" lvl="1" indent="-285750" eaLnBrk="1" hangingPunct="1"/>
            <a:r>
              <a:rPr lang="en-US" smtClean="0"/>
              <a:t>basic probability theory </a:t>
            </a:r>
          </a:p>
          <a:p>
            <a:pPr marL="742950" lvl="1" indent="-285750" eaLnBrk="1" hangingPunct="1"/>
            <a:r>
              <a:rPr lang="en-US" smtClean="0"/>
              <a:t>algorithms </a:t>
            </a:r>
          </a:p>
          <a:p>
            <a:pPr eaLnBrk="1" hangingPunct="1"/>
            <a:endParaRPr lang="en-US" smtClean="0"/>
          </a:p>
          <a:p>
            <a:pPr eaLnBrk="1" hangingPunct="1"/>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5D551E25-C57A-4839-BE7F-9DE1A1D3165B}" type="slidenum">
              <a:rPr lang="en-US" altLang="en-US"/>
              <a:pPr>
                <a:defRPr/>
              </a:pPr>
              <a:t>6</a:t>
            </a:fld>
            <a:endParaRPr lang="en-US" altLang="en-US"/>
          </a:p>
        </p:txBody>
      </p:sp>
      <p:sp>
        <p:nvSpPr>
          <p:cNvPr id="8196" name="Rectangle 2"/>
          <p:cNvSpPr>
            <a:spLocks noGrp="1" noChangeArrowheads="1"/>
          </p:cNvSpPr>
          <p:nvPr>
            <p:ph type="title"/>
          </p:nvPr>
        </p:nvSpPr>
        <p:spPr>
          <a:xfrm>
            <a:off x="395288" y="296863"/>
            <a:ext cx="7793037" cy="914400"/>
          </a:xfrm>
        </p:spPr>
        <p:txBody>
          <a:bodyPr/>
          <a:lstStyle/>
          <a:p>
            <a:pPr eaLnBrk="1" hangingPunct="1"/>
            <a:r>
              <a:rPr lang="en-US" smtClean="0"/>
              <a:t>Teaching materials </a:t>
            </a:r>
          </a:p>
        </p:txBody>
      </p:sp>
      <p:sp>
        <p:nvSpPr>
          <p:cNvPr id="8197" name="Rectangle 3"/>
          <p:cNvSpPr>
            <a:spLocks noGrp="1" noChangeArrowheads="1"/>
          </p:cNvSpPr>
          <p:nvPr>
            <p:ph type="body" idx="1"/>
          </p:nvPr>
        </p:nvSpPr>
        <p:spPr>
          <a:xfrm>
            <a:off x="323850" y="1376363"/>
            <a:ext cx="8497888" cy="4679950"/>
          </a:xfrm>
          <a:solidFill>
            <a:schemeClr val="bg1"/>
          </a:solidFill>
        </p:spPr>
        <p:txBody>
          <a:bodyPr/>
          <a:lstStyle/>
          <a:p>
            <a:pPr eaLnBrk="1" hangingPunct="1">
              <a:lnSpc>
                <a:spcPct val="90000"/>
              </a:lnSpc>
            </a:pPr>
            <a:r>
              <a:rPr lang="en-US" sz="2800" b="1" smtClean="0">
                <a:solidFill>
                  <a:srgbClr val="FF0000"/>
                </a:solidFill>
              </a:rPr>
              <a:t>Required Text</a:t>
            </a:r>
            <a:r>
              <a:rPr lang="en-US" sz="2800" smtClean="0">
                <a:solidFill>
                  <a:srgbClr val="FF0000"/>
                </a:solidFill>
              </a:rPr>
              <a:t> </a:t>
            </a:r>
          </a:p>
          <a:p>
            <a:pPr marL="742950" lvl="1" indent="-285750" eaLnBrk="1" hangingPunct="1">
              <a:lnSpc>
                <a:spcPct val="90000"/>
              </a:lnSpc>
            </a:pPr>
            <a:r>
              <a:rPr lang="en-US" sz="2400" b="1" smtClean="0">
                <a:solidFill>
                  <a:srgbClr val="3333CC"/>
                </a:solidFill>
              </a:rPr>
              <a:t>Web Data Mining</a:t>
            </a:r>
            <a:r>
              <a:rPr lang="en-US" sz="2200" smtClean="0">
                <a:solidFill>
                  <a:srgbClr val="0000FF"/>
                </a:solidFill>
              </a:rPr>
              <a:t>: </a:t>
            </a:r>
            <a:r>
              <a:rPr lang="en-US" sz="2200" smtClean="0">
                <a:solidFill>
                  <a:srgbClr val="3333CC"/>
                </a:solidFill>
              </a:rPr>
              <a:t>Exploring Hyperlinks, Contents and Usage data</a:t>
            </a:r>
            <a:r>
              <a:rPr lang="en-US" sz="2200" smtClean="0">
                <a:solidFill>
                  <a:srgbClr val="0000FF"/>
                </a:solidFill>
              </a:rPr>
              <a:t>. </a:t>
            </a:r>
            <a:r>
              <a:rPr lang="en-US" sz="2200" smtClean="0"/>
              <a:t>By Bing Liu, Springer, ISBN 3-450-37881-2. </a:t>
            </a:r>
          </a:p>
          <a:p>
            <a:pPr eaLnBrk="1" hangingPunct="1">
              <a:lnSpc>
                <a:spcPct val="90000"/>
              </a:lnSpc>
            </a:pPr>
            <a:r>
              <a:rPr lang="en-US" sz="2800" smtClean="0"/>
              <a:t>References: </a:t>
            </a:r>
          </a:p>
          <a:p>
            <a:pPr marL="742950" lvl="1" indent="-285750" eaLnBrk="1" hangingPunct="1">
              <a:lnSpc>
                <a:spcPct val="90000"/>
              </a:lnSpc>
            </a:pPr>
            <a:r>
              <a:rPr lang="en-US" sz="2200" smtClean="0"/>
              <a:t>Data mining: Concepts and Techniques, by Jiawei Han and Micheline Kamber, Morgan Kaufmann, ISBN 1-55860-489-8. </a:t>
            </a:r>
          </a:p>
          <a:p>
            <a:pPr marL="742950" lvl="1" indent="-285750" eaLnBrk="1" hangingPunct="1">
              <a:lnSpc>
                <a:spcPct val="90000"/>
              </a:lnSpc>
            </a:pPr>
            <a:r>
              <a:rPr lang="en-US" sz="2200" smtClean="0"/>
              <a:t>Principles of Data Mining, by David Hand, Heikki Mannila, Padhraic Smyth, The MIT Press, ISBN 0-262-08290-X. </a:t>
            </a:r>
          </a:p>
          <a:p>
            <a:pPr marL="742950" lvl="1" indent="-285750" eaLnBrk="1" hangingPunct="1">
              <a:lnSpc>
                <a:spcPct val="90000"/>
              </a:lnSpc>
            </a:pPr>
            <a:r>
              <a:rPr lang="en-US" sz="2200" smtClean="0"/>
              <a:t>Introduction to Data Mining, by Pang-Ning Tan, Michael Steinbach, and Vipin Kumar, Pearson/Addison Wesley, ISBN 0-321-32136-7. </a:t>
            </a:r>
          </a:p>
          <a:p>
            <a:pPr marL="742950" lvl="1" indent="-285750" eaLnBrk="1" hangingPunct="1">
              <a:lnSpc>
                <a:spcPct val="90000"/>
              </a:lnSpc>
            </a:pPr>
            <a:r>
              <a:rPr lang="en-US" sz="2200" smtClean="0"/>
              <a:t>Machine Learning, by Tom M. Mitchell, McGraw-Hill, ISBN 0-07-042807-7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8104C710-557F-45EC-82DF-73D80F00EEDF}" type="slidenum">
              <a:rPr lang="en-US" altLang="en-US"/>
              <a:pPr>
                <a:defRPr/>
              </a:pPr>
              <a:t>7</a:t>
            </a:fld>
            <a:endParaRPr lang="en-US" altLang="en-US"/>
          </a:p>
        </p:txBody>
      </p:sp>
      <p:sp>
        <p:nvSpPr>
          <p:cNvPr id="9220" name="Rectangle 2"/>
          <p:cNvSpPr>
            <a:spLocks noGrp="1" noChangeArrowheads="1"/>
          </p:cNvSpPr>
          <p:nvPr>
            <p:ph type="title"/>
          </p:nvPr>
        </p:nvSpPr>
        <p:spPr/>
        <p:txBody>
          <a:bodyPr/>
          <a:lstStyle/>
          <a:p>
            <a:pPr eaLnBrk="1" hangingPunct="1"/>
            <a:r>
              <a:rPr lang="en-US" smtClean="0"/>
              <a:t>Topics</a:t>
            </a:r>
          </a:p>
        </p:txBody>
      </p:sp>
      <p:sp>
        <p:nvSpPr>
          <p:cNvPr id="9221" name="Rectangle 3"/>
          <p:cNvSpPr>
            <a:spLocks noGrp="1" noChangeArrowheads="1"/>
          </p:cNvSpPr>
          <p:nvPr>
            <p:ph type="body" idx="1"/>
          </p:nvPr>
        </p:nvSpPr>
        <p:spPr>
          <a:xfrm>
            <a:off x="503238" y="1412875"/>
            <a:ext cx="8077200" cy="4875213"/>
          </a:xfrm>
        </p:spPr>
        <p:txBody>
          <a:bodyPr/>
          <a:lstStyle/>
          <a:p>
            <a:pPr eaLnBrk="1" hangingPunct="1">
              <a:lnSpc>
                <a:spcPct val="80000"/>
              </a:lnSpc>
            </a:pPr>
            <a:r>
              <a:rPr lang="en-US" sz="2600" smtClean="0"/>
              <a:t>Introduction</a:t>
            </a:r>
          </a:p>
          <a:p>
            <a:pPr eaLnBrk="1" hangingPunct="1">
              <a:lnSpc>
                <a:spcPct val="80000"/>
              </a:lnSpc>
            </a:pPr>
            <a:r>
              <a:rPr lang="en-US" sz="2600" smtClean="0"/>
              <a:t>Data pre-processing</a:t>
            </a:r>
          </a:p>
          <a:p>
            <a:pPr eaLnBrk="1" hangingPunct="1">
              <a:lnSpc>
                <a:spcPct val="80000"/>
              </a:lnSpc>
            </a:pPr>
            <a:r>
              <a:rPr lang="en-US" sz="2600" smtClean="0"/>
              <a:t>Association rules and sequential patterns </a:t>
            </a:r>
          </a:p>
          <a:p>
            <a:pPr eaLnBrk="1" hangingPunct="1">
              <a:lnSpc>
                <a:spcPct val="80000"/>
              </a:lnSpc>
            </a:pPr>
            <a:r>
              <a:rPr lang="en-US" sz="2600" smtClean="0"/>
              <a:t>Classification (supervised learning) </a:t>
            </a:r>
          </a:p>
          <a:p>
            <a:pPr eaLnBrk="1" hangingPunct="1">
              <a:lnSpc>
                <a:spcPct val="80000"/>
              </a:lnSpc>
            </a:pPr>
            <a:r>
              <a:rPr lang="en-US" sz="2600" smtClean="0"/>
              <a:t>Clustering (unsupervised learning) </a:t>
            </a:r>
          </a:p>
          <a:p>
            <a:pPr eaLnBrk="1" hangingPunct="1">
              <a:lnSpc>
                <a:spcPct val="80000"/>
              </a:lnSpc>
            </a:pPr>
            <a:r>
              <a:rPr lang="en-US" sz="2600" smtClean="0"/>
              <a:t>Post-processing of data mining results</a:t>
            </a:r>
          </a:p>
          <a:p>
            <a:pPr eaLnBrk="1" hangingPunct="1">
              <a:lnSpc>
                <a:spcPct val="80000"/>
              </a:lnSpc>
            </a:pPr>
            <a:r>
              <a:rPr lang="en-US" sz="2600" smtClean="0"/>
              <a:t>Text mining </a:t>
            </a:r>
          </a:p>
          <a:p>
            <a:pPr eaLnBrk="1" hangingPunct="1">
              <a:lnSpc>
                <a:spcPct val="80000"/>
              </a:lnSpc>
            </a:pPr>
            <a:r>
              <a:rPr lang="en-US" sz="2600" smtClean="0"/>
              <a:t>Partially (semi-) supervised learning</a:t>
            </a:r>
          </a:p>
          <a:p>
            <a:pPr eaLnBrk="1" hangingPunct="1">
              <a:lnSpc>
                <a:spcPct val="80000"/>
              </a:lnSpc>
            </a:pPr>
            <a:r>
              <a:rPr lang="en-US" sz="2600" smtClean="0"/>
              <a:t>Opinion mining and summarization </a:t>
            </a:r>
          </a:p>
          <a:p>
            <a:pPr eaLnBrk="1" hangingPunct="1">
              <a:lnSpc>
                <a:spcPct val="80000"/>
              </a:lnSpc>
            </a:pPr>
            <a:r>
              <a:rPr lang="en-US" sz="2600" smtClean="0"/>
              <a:t>Link analysis</a:t>
            </a:r>
          </a:p>
          <a:p>
            <a:pPr eaLnBrk="1" hangingPunct="1">
              <a:lnSpc>
                <a:spcPct val="80000"/>
              </a:lnSpc>
            </a:pPr>
            <a:r>
              <a:rPr lang="en-US" sz="2600" smtClean="0"/>
              <a:t>Introduction to Web mining</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pPr>
              <a:defRPr/>
            </a:pPr>
            <a:r>
              <a:rPr lang="en-US" altLang="en-US"/>
              <a:t>CS583, Bing Liu, UIC</a:t>
            </a:r>
          </a:p>
        </p:txBody>
      </p:sp>
      <p:sp>
        <p:nvSpPr>
          <p:cNvPr id="5" name="Slide Number Placeholder 4"/>
          <p:cNvSpPr>
            <a:spLocks noGrp="1"/>
          </p:cNvSpPr>
          <p:nvPr>
            <p:ph type="sldNum" sz="quarter" idx="11"/>
          </p:nvPr>
        </p:nvSpPr>
        <p:spPr/>
        <p:txBody>
          <a:bodyPr/>
          <a:lstStyle/>
          <a:p>
            <a:pPr>
              <a:defRPr/>
            </a:pPr>
            <a:fld id="{6B368D6E-2DDC-411D-B6FD-6645F5FC78B4}" type="slidenum">
              <a:rPr lang="en-US" altLang="en-US"/>
              <a:pPr>
                <a:defRPr/>
              </a:pPr>
              <a:t>8</a:t>
            </a:fld>
            <a:endParaRPr lang="en-US" altLang="en-US"/>
          </a:p>
        </p:txBody>
      </p:sp>
      <p:sp>
        <p:nvSpPr>
          <p:cNvPr id="25604" name="Rectangle 2"/>
          <p:cNvSpPr>
            <a:spLocks noGrp="1" noChangeArrowheads="1"/>
          </p:cNvSpPr>
          <p:nvPr>
            <p:ph type="title"/>
          </p:nvPr>
        </p:nvSpPr>
        <p:spPr/>
        <p:txBody>
          <a:bodyPr/>
          <a:lstStyle/>
          <a:p>
            <a:pPr eaLnBrk="1" hangingPunct="1"/>
            <a:r>
              <a:rPr lang="en-US" dirty="0" smtClean="0"/>
              <a:t>Project assignments</a:t>
            </a:r>
          </a:p>
        </p:txBody>
      </p:sp>
      <p:sp>
        <p:nvSpPr>
          <p:cNvPr id="25605" name="Rectangle 3"/>
          <p:cNvSpPr>
            <a:spLocks noGrp="1" noChangeArrowheads="1"/>
          </p:cNvSpPr>
          <p:nvPr>
            <p:ph type="body" idx="1"/>
          </p:nvPr>
        </p:nvSpPr>
        <p:spPr>
          <a:xfrm>
            <a:off x="457200" y="1566837"/>
            <a:ext cx="8229600" cy="4564088"/>
          </a:xfrm>
        </p:spPr>
        <p:txBody>
          <a:bodyPr/>
          <a:lstStyle/>
          <a:p>
            <a:pPr eaLnBrk="1" hangingPunct="1"/>
            <a:r>
              <a:rPr lang="en-US" dirty="0" smtClean="0"/>
              <a:t>Done in groups: each group has </a:t>
            </a:r>
            <a:r>
              <a:rPr lang="en-US" dirty="0" smtClean="0"/>
              <a:t>? Students</a:t>
            </a:r>
          </a:p>
          <a:p>
            <a:pPr eaLnBrk="1" hangingPunct="1"/>
            <a:endParaRPr lang="en-US" dirty="0" smtClean="0"/>
          </a:p>
          <a:p>
            <a:pPr eaLnBrk="1" hangingPunct="1"/>
            <a:r>
              <a:rPr lang="en-US" dirty="0" smtClean="0"/>
              <a:t>Project 1: Implementation</a:t>
            </a:r>
          </a:p>
          <a:p>
            <a:pPr lvl="1" eaLnBrk="1" hangingPunct="1"/>
            <a:r>
              <a:rPr lang="en-US" dirty="0" smtClean="0"/>
              <a:t>Implementing an algorithm</a:t>
            </a:r>
            <a:endParaRPr lang="en-US" dirty="0" smtClean="0"/>
          </a:p>
          <a:p>
            <a:pPr eaLnBrk="1" hangingPunct="1"/>
            <a:r>
              <a:rPr lang="en-US" dirty="0" smtClean="0"/>
              <a:t>Project 2: </a:t>
            </a:r>
            <a:r>
              <a:rPr lang="en-US" dirty="0" smtClean="0"/>
              <a:t>Research project</a:t>
            </a:r>
            <a:endParaRPr lang="en-US" dirty="0" smtClean="0"/>
          </a:p>
          <a:p>
            <a:pPr lvl="1" eaLnBrk="1" hangingPunct="1"/>
            <a:r>
              <a:rPr lang="en-US" dirty="0" smtClean="0"/>
              <a:t>Publishable research, not just a simple exercise</a:t>
            </a:r>
          </a:p>
          <a:p>
            <a:pPr lvl="1" eaLnBrk="1" hangingPunct="1"/>
            <a:r>
              <a:rPr lang="en-US" dirty="0" smtClean="0"/>
              <a:t>Topics wil</a:t>
            </a:r>
            <a:r>
              <a:rPr lang="en-US" dirty="0" smtClean="0"/>
              <a:t>l be given later</a:t>
            </a:r>
            <a:r>
              <a:rPr lang="en-US" dirty="0" smtClean="0"/>
              <a:t>.</a:t>
            </a:r>
            <a:endParaRPr lang="en-US"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7813"/>
            <a:ext cx="8459847" cy="1139825"/>
          </a:xfrm>
        </p:spPr>
        <p:txBody>
          <a:bodyPr/>
          <a:lstStyle/>
          <a:p>
            <a:r>
              <a:rPr lang="en-US" dirty="0" smtClean="0"/>
              <a:t>A research project example </a:t>
            </a:r>
            <a:r>
              <a:rPr lang="en-US" sz="3200" dirty="0" smtClean="0"/>
              <a:t>(Spring 2010)</a:t>
            </a:r>
            <a:endParaRPr lang="en-US" sz="3200" dirty="0"/>
          </a:p>
        </p:txBody>
      </p:sp>
      <p:sp>
        <p:nvSpPr>
          <p:cNvPr id="3" name="Content Placeholder 2"/>
          <p:cNvSpPr>
            <a:spLocks noGrp="1"/>
          </p:cNvSpPr>
          <p:nvPr>
            <p:ph idx="1"/>
          </p:nvPr>
        </p:nvSpPr>
        <p:spPr>
          <a:xfrm>
            <a:off x="299979" y="1420786"/>
            <a:ext cx="8617068" cy="4710140"/>
          </a:xfrm>
        </p:spPr>
        <p:txBody>
          <a:bodyPr/>
          <a:lstStyle/>
          <a:p>
            <a:r>
              <a:rPr lang="en-US" dirty="0" smtClean="0"/>
              <a:t>Gender Classification of Blog Posts</a:t>
            </a:r>
          </a:p>
          <a:p>
            <a:pPr lvl="1"/>
            <a:r>
              <a:rPr lang="en-US" dirty="0" smtClean="0"/>
              <a:t>To predict whether the author of a blog post is male or female.</a:t>
            </a:r>
          </a:p>
          <a:p>
            <a:r>
              <a:rPr lang="en-US" dirty="0" smtClean="0"/>
              <a:t>A research paper has just been accepted for publication by </a:t>
            </a:r>
            <a:r>
              <a:rPr lang="en-US" dirty="0" smtClean="0">
                <a:solidFill>
                  <a:srgbClr val="FF9900"/>
                </a:solidFill>
              </a:rPr>
              <a:t>EMNLP-2010</a:t>
            </a:r>
            <a:r>
              <a:rPr lang="en-US" dirty="0" smtClean="0">
                <a:solidFill>
                  <a:srgbClr val="FF0000"/>
                </a:solidFill>
              </a:rPr>
              <a:t> </a:t>
            </a:r>
            <a:r>
              <a:rPr lang="en-US" dirty="0" smtClean="0"/>
              <a:t>(a leading NLP conference)</a:t>
            </a:r>
          </a:p>
          <a:p>
            <a:pPr lvl="1"/>
            <a:r>
              <a:rPr lang="en-US" b="1" dirty="0" smtClean="0"/>
              <a:t>Title</a:t>
            </a:r>
            <a:r>
              <a:rPr lang="en-US" dirty="0" smtClean="0"/>
              <a:t>: </a:t>
            </a:r>
            <a:r>
              <a:rPr lang="en-US" dirty="0" smtClean="0">
                <a:solidFill>
                  <a:srgbClr val="FF0000"/>
                </a:solidFill>
              </a:rPr>
              <a:t>Improving gender classification </a:t>
            </a:r>
            <a:r>
              <a:rPr lang="en-US" dirty="0" smtClean="0">
                <a:solidFill>
                  <a:srgbClr val="FF0000"/>
                </a:solidFill>
              </a:rPr>
              <a:t>of </a:t>
            </a:r>
            <a:r>
              <a:rPr lang="en-US" dirty="0" smtClean="0">
                <a:solidFill>
                  <a:srgbClr val="FF0000"/>
                </a:solidFill>
              </a:rPr>
              <a:t>blog authors </a:t>
            </a:r>
          </a:p>
          <a:p>
            <a:pPr lvl="1"/>
            <a:r>
              <a:rPr lang="en-US" dirty="0" smtClean="0"/>
              <a:t>By </a:t>
            </a:r>
            <a:r>
              <a:rPr lang="en-US" dirty="0" smtClean="0">
                <a:solidFill>
                  <a:srgbClr val="3333CC"/>
                </a:solidFill>
              </a:rPr>
              <a:t>Arjun Mukherjee </a:t>
            </a:r>
            <a:r>
              <a:rPr lang="en-US" dirty="0" smtClean="0"/>
              <a:t>and Bing Liu</a:t>
            </a:r>
          </a:p>
          <a:p>
            <a:pPr lvl="2"/>
            <a:r>
              <a:rPr lang="en-US" dirty="0" smtClean="0"/>
              <a:t>Arjun will share his work &amp; experience in the class Aug 31.</a:t>
            </a:r>
          </a:p>
          <a:p>
            <a:r>
              <a:rPr lang="en-US" dirty="0" smtClean="0"/>
              <a:t>Hope some of you can do the same!!!</a:t>
            </a:r>
            <a:endParaRPr lang="en-US" dirty="0"/>
          </a:p>
        </p:txBody>
      </p:sp>
      <p:sp>
        <p:nvSpPr>
          <p:cNvPr id="4" name="Footer Placeholder 3"/>
          <p:cNvSpPr>
            <a:spLocks noGrp="1"/>
          </p:cNvSpPr>
          <p:nvPr>
            <p:ph type="ftr" sz="quarter" idx="10"/>
          </p:nvPr>
        </p:nvSpPr>
        <p:spPr/>
        <p:txBody>
          <a:bodyPr/>
          <a:lstStyle/>
          <a:p>
            <a:pPr>
              <a:defRPr/>
            </a:pPr>
            <a:r>
              <a:rPr lang="en-US" altLang="en-US" smtClean="0"/>
              <a:t>CS583, Bing Liu, UIC</a:t>
            </a:r>
            <a:endParaRPr lang="en-US" altLang="en-US"/>
          </a:p>
        </p:txBody>
      </p:sp>
      <p:sp>
        <p:nvSpPr>
          <p:cNvPr id="5" name="Slide Number Placeholder 4"/>
          <p:cNvSpPr>
            <a:spLocks noGrp="1"/>
          </p:cNvSpPr>
          <p:nvPr>
            <p:ph type="sldNum" sz="quarter" idx="11"/>
          </p:nvPr>
        </p:nvSpPr>
        <p:spPr/>
        <p:txBody>
          <a:bodyPr/>
          <a:lstStyle/>
          <a:p>
            <a:pPr>
              <a:defRPr/>
            </a:pPr>
            <a:fld id="{06EB4674-B170-49DE-8443-F005EB7DA3C4}" type="slidenum">
              <a:rPr lang="en-US" altLang="en-US" smtClean="0"/>
              <a:pPr>
                <a:defRPr/>
              </a:pPr>
              <a:t>9</a:t>
            </a:fld>
            <a:endParaRPr lang="en-US" altLang="en-US"/>
          </a:p>
        </p:txBody>
      </p:sp>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kumimoji="0" lang="en-US" sz="3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accent1"/>
          </a:buClr>
          <a:buSzPct val="65000"/>
          <a:buFont typeface="Wingdings" pitchFamily="2" charset="2"/>
          <a:buChar char="n"/>
          <a:tabLst/>
          <a:defRPr kumimoji="0" lang="en-US" sz="30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9670</TotalTime>
  <Words>1403</Words>
  <Application>Microsoft PowerPoint</Application>
  <PresentationFormat>On-screen Show (4:3)</PresentationFormat>
  <Paragraphs>208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Edge</vt:lpstr>
      <vt:lpstr>CS583 – Data Mining and Text Mining</vt:lpstr>
      <vt:lpstr>General Information</vt:lpstr>
      <vt:lpstr>Course structure</vt:lpstr>
      <vt:lpstr>Grading</vt:lpstr>
      <vt:lpstr>Prerequisites </vt:lpstr>
      <vt:lpstr>Teaching materials </vt:lpstr>
      <vt:lpstr>Topics</vt:lpstr>
      <vt:lpstr>Project assignments</vt:lpstr>
      <vt:lpstr>A research project example (Spring 2010)</vt:lpstr>
      <vt:lpstr>Feedback and suggestions</vt:lpstr>
      <vt:lpstr>Rules and Policies </vt:lpstr>
      <vt:lpstr>Introduction to the course</vt:lpstr>
      <vt:lpstr>What is data mining?</vt:lpstr>
      <vt:lpstr>Classic data mining tasks</vt:lpstr>
      <vt:lpstr>Classic data mining tasks (contd)</vt:lpstr>
      <vt:lpstr>Why is data mining important?</vt:lpstr>
      <vt:lpstr>Why is data mining necessary?</vt:lpstr>
      <vt:lpstr>Why data mining?</vt:lpstr>
      <vt:lpstr>Related fields</vt:lpstr>
      <vt:lpstr>Data mining (KDD) process</vt:lpstr>
      <vt:lpstr>Data mining applications</vt:lpstr>
      <vt:lpstr>Text mining</vt:lpstr>
      <vt:lpstr>Resources</vt:lpstr>
    </vt:vector>
  </TitlesOfParts>
  <Company>NUS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Mining and Summarizing Customer Reviews</dc:title>
  <dc:creator>Preferred Customer</dc:creator>
  <cp:lastModifiedBy>factuser</cp:lastModifiedBy>
  <cp:revision>1392</cp:revision>
  <dcterms:created xsi:type="dcterms:W3CDTF">2004-06-21T03:23:40Z</dcterms:created>
  <dcterms:modified xsi:type="dcterms:W3CDTF">2010-08-23T15:10:23Z</dcterms:modified>
</cp:coreProperties>
</file>