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64"/>
  </p:notesMasterIdLst>
  <p:handoutMasterIdLst>
    <p:handoutMasterId r:id="rId65"/>
  </p:handoutMasterIdLst>
  <p:sldIdLst>
    <p:sldId id="942" r:id="rId2"/>
    <p:sldId id="1313" r:id="rId3"/>
    <p:sldId id="1445" r:id="rId4"/>
    <p:sldId id="1304" r:id="rId5"/>
    <p:sldId id="1037" r:id="rId6"/>
    <p:sldId id="1223" r:id="rId7"/>
    <p:sldId id="1300" r:id="rId8"/>
    <p:sldId id="1108" r:id="rId9"/>
    <p:sldId id="1305" r:id="rId10"/>
    <p:sldId id="1306" r:id="rId11"/>
    <p:sldId id="1007" r:id="rId12"/>
    <p:sldId id="1082" r:id="rId13"/>
    <p:sldId id="1307" r:id="rId14"/>
    <p:sldId id="924" r:id="rId15"/>
    <p:sldId id="925" r:id="rId16"/>
    <p:sldId id="1033" r:id="rId17"/>
    <p:sldId id="1489" r:id="rId18"/>
    <p:sldId id="1479" r:id="rId19"/>
    <p:sldId id="1039" r:id="rId20"/>
    <p:sldId id="1093" r:id="rId21"/>
    <p:sldId id="1043" r:id="rId22"/>
    <p:sldId id="1095" r:id="rId23"/>
    <p:sldId id="1490" r:id="rId24"/>
    <p:sldId id="1480" r:id="rId25"/>
    <p:sldId id="1110" r:id="rId26"/>
    <p:sldId id="1111" r:id="rId27"/>
    <p:sldId id="1049" r:id="rId28"/>
    <p:sldId id="1492" r:id="rId29"/>
    <p:sldId id="1491" r:id="rId30"/>
    <p:sldId id="1481" r:id="rId31"/>
    <p:sldId id="1118" r:id="rId32"/>
    <p:sldId id="1312" r:id="rId33"/>
    <p:sldId id="1363" r:id="rId34"/>
    <p:sldId id="1364" r:id="rId35"/>
    <p:sldId id="1366" r:id="rId36"/>
    <p:sldId id="1367" r:id="rId37"/>
    <p:sldId id="1368" r:id="rId38"/>
    <p:sldId id="1369" r:id="rId39"/>
    <p:sldId id="1370" r:id="rId40"/>
    <p:sldId id="1371" r:id="rId41"/>
    <p:sldId id="1372" r:id="rId42"/>
    <p:sldId id="1373" r:id="rId43"/>
    <p:sldId id="1374" r:id="rId44"/>
    <p:sldId id="1402" r:id="rId45"/>
    <p:sldId id="1403" r:id="rId46"/>
    <p:sldId id="1404" r:id="rId47"/>
    <p:sldId id="1405" r:id="rId48"/>
    <p:sldId id="1406" r:id="rId49"/>
    <p:sldId id="1407" r:id="rId50"/>
    <p:sldId id="1408" r:id="rId51"/>
    <p:sldId id="1409" r:id="rId52"/>
    <p:sldId id="1410" r:id="rId53"/>
    <p:sldId id="1483" r:id="rId54"/>
    <p:sldId id="1420" r:id="rId55"/>
    <p:sldId id="1421" r:id="rId56"/>
    <p:sldId id="1422" r:id="rId57"/>
    <p:sldId id="1423" r:id="rId58"/>
    <p:sldId id="1424" r:id="rId59"/>
    <p:sldId id="1425" r:id="rId60"/>
    <p:sldId id="1426" r:id="rId61"/>
    <p:sldId id="1493" r:id="rId62"/>
    <p:sldId id="1291" r:id="rId6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Char char="n"/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Char char="n"/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Char char="n"/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Char char="n"/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Char char="n"/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2884"/>
    <a:srgbClr val="0000FF"/>
    <a:srgbClr val="00863D"/>
    <a:srgbClr val="FFFF00"/>
    <a:srgbClr val="700000"/>
    <a:srgbClr val="2907B9"/>
    <a:srgbClr val="33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70" autoAdjust="0"/>
    <p:restoredTop sz="87990" autoAdjust="0"/>
  </p:normalViewPr>
  <p:slideViewPr>
    <p:cSldViewPr>
      <p:cViewPr varScale="1">
        <p:scale>
          <a:sx n="68" d="100"/>
          <a:sy n="68" d="100"/>
        </p:scale>
        <p:origin x="15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404"/>
    </p:cViewPr>
  </p:sorterViewPr>
  <p:notesViewPr>
    <p:cSldViewPr>
      <p:cViewPr varScale="1">
        <p:scale>
          <a:sx n="105" d="100"/>
          <a:sy n="105" d="100"/>
        </p:scale>
        <p:origin x="-1440" y="-72"/>
      </p:cViewPr>
      <p:guideLst>
        <p:guide orient="horz" pos="3024"/>
        <p:guide pos="23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t" anchorCtr="0" compatLnSpc="1">
            <a:prstTxWarp prst="textNoShape">
              <a:avLst/>
            </a:prstTxWarp>
          </a:bodyPr>
          <a:lstStyle>
            <a:lvl1pPr defTabSz="9673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t" anchorCtr="0" compatLnSpc="1">
            <a:prstTxWarp prst="textNoShape">
              <a:avLst/>
            </a:prstTxWarp>
          </a:bodyPr>
          <a:lstStyle>
            <a:lvl1pPr algn="r" defTabSz="9673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b" anchorCtr="0" compatLnSpc="1">
            <a:prstTxWarp prst="textNoShape">
              <a:avLst/>
            </a:prstTxWarp>
          </a:bodyPr>
          <a:lstStyle>
            <a:lvl1pPr defTabSz="9673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2B1DC70B-4053-4467-AC3F-05BDE02730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61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t" anchorCtr="0" compatLnSpc="1">
            <a:prstTxWarp prst="textNoShape">
              <a:avLst/>
            </a:prstTxWarp>
          </a:bodyPr>
          <a:lstStyle>
            <a:lvl1pPr defTabSz="96730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t" anchorCtr="0" compatLnSpc="1">
            <a:prstTxWarp prst="textNoShape">
              <a:avLst/>
            </a:prstTxWarp>
          </a:bodyPr>
          <a:lstStyle>
            <a:lvl1pPr algn="r" defTabSz="96730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b" anchorCtr="0" compatLnSpc="1">
            <a:prstTxWarp prst="textNoShape">
              <a:avLst/>
            </a:prstTxWarp>
          </a:bodyPr>
          <a:lstStyle>
            <a:lvl1pPr defTabSz="96730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5" rIns="96629" bIns="48315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fld id="{27A29212-2B2C-46B4-9CF8-3A000AF897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227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186" eaLnBrk="0" hangingPunct="0">
              <a:defRPr sz="2900">
                <a:solidFill>
                  <a:schemeClr val="tx1"/>
                </a:solidFill>
                <a:latin typeface="Arial" charset="0"/>
              </a:defRPr>
            </a:lvl1pPr>
            <a:lvl2pPr marL="709443" indent="-272863" defTabSz="923186" eaLnBrk="0" hangingPunct="0">
              <a:defRPr sz="2900">
                <a:solidFill>
                  <a:schemeClr val="tx1"/>
                </a:solidFill>
                <a:latin typeface="Arial" charset="0"/>
              </a:defRPr>
            </a:lvl2pPr>
            <a:lvl3pPr marL="1091451" indent="-218290" defTabSz="923186" eaLnBrk="0" hangingPunct="0">
              <a:defRPr sz="2900">
                <a:solidFill>
                  <a:schemeClr val="tx1"/>
                </a:solidFill>
                <a:latin typeface="Arial" charset="0"/>
              </a:defRPr>
            </a:lvl3pPr>
            <a:lvl4pPr marL="1528031" indent="-218290" defTabSz="923186" eaLnBrk="0" hangingPunct="0">
              <a:defRPr sz="2900">
                <a:solidFill>
                  <a:schemeClr val="tx1"/>
                </a:solidFill>
                <a:latin typeface="Arial" charset="0"/>
              </a:defRPr>
            </a:lvl4pPr>
            <a:lvl5pPr marL="1964611" indent="-218290" defTabSz="923186" eaLnBrk="0" hangingPunct="0">
              <a:defRPr sz="2900">
                <a:solidFill>
                  <a:schemeClr val="tx1"/>
                </a:solidFill>
                <a:latin typeface="Arial" charset="0"/>
              </a:defRPr>
            </a:lvl5pPr>
            <a:lvl6pPr marL="2401192" indent="-218290" defTabSz="92318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900">
                <a:solidFill>
                  <a:schemeClr val="tx1"/>
                </a:solidFill>
                <a:latin typeface="Arial" charset="0"/>
              </a:defRPr>
            </a:lvl6pPr>
            <a:lvl7pPr marL="2837772" indent="-218290" defTabSz="92318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900">
                <a:solidFill>
                  <a:schemeClr val="tx1"/>
                </a:solidFill>
                <a:latin typeface="Arial" charset="0"/>
              </a:defRPr>
            </a:lvl7pPr>
            <a:lvl8pPr marL="3274352" indent="-218290" defTabSz="92318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900">
                <a:solidFill>
                  <a:schemeClr val="tx1"/>
                </a:solidFill>
                <a:latin typeface="Arial" charset="0"/>
              </a:defRPr>
            </a:lvl8pPr>
            <a:lvl9pPr marL="3710932" indent="-218290" defTabSz="92318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ABC911-CF63-496A-8496-0A63D368157B}" type="slidenum">
              <a:rPr lang="en-US" sz="1300"/>
              <a:pPr eaLnBrk="1" hangingPunct="1"/>
              <a:t>2</a:t>
            </a:fld>
            <a:endParaRPr lang="en-US" sz="13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04133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D66B57-4DA2-4BAB-8A06-02DD0FAEC95D}" type="slidenum">
              <a:rPr lang="en-US" altLang="en-US" sz="1300"/>
              <a:pPr eaLnBrk="1" hangingPunct="1"/>
              <a:t>27</a:t>
            </a:fld>
            <a:endParaRPr lang="en-US" altLang="en-US" sz="1300"/>
          </a:p>
        </p:txBody>
      </p:sp>
      <p:sp>
        <p:nvSpPr>
          <p:cNvPr id="226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515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30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1434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A9508D2-420E-4D15-AEBC-EFF705F89187}" type="slidenum">
              <a:rPr lang="en-US" altLang="en-US" sz="1300"/>
              <a:pPr eaLnBrk="1" hangingPunct="1"/>
              <a:t>31</a:t>
            </a:fld>
            <a:endParaRPr lang="en-US" altLang="en-US" sz="1300"/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510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08359D-58D7-4D4D-9470-013EA76AD29C}" type="slidenum">
              <a:rPr lang="en-US" altLang="en-US" sz="1300"/>
              <a:pPr eaLnBrk="1" hangingPunct="1"/>
              <a:t>33</a:t>
            </a:fld>
            <a:endParaRPr lang="en-US" altLang="en-US" sz="1300"/>
          </a:p>
        </p:txBody>
      </p:sp>
      <p:sp>
        <p:nvSpPr>
          <p:cNvPr id="283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151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6640C3-CE3E-4364-915B-BF2333EB0D2C}" type="slidenum">
              <a:rPr lang="en-US" altLang="en-US" sz="1300"/>
              <a:pPr eaLnBrk="1" hangingPunct="1"/>
              <a:t>35</a:t>
            </a:fld>
            <a:endParaRPr lang="en-US" altLang="en-US" sz="1300"/>
          </a:p>
        </p:txBody>
      </p:sp>
      <p:sp>
        <p:nvSpPr>
          <p:cNvPr id="285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59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F2A1DA-F80E-4A49-B182-ABC2BB8075E1}" type="slidenum">
              <a:rPr lang="en-US" altLang="en-US" sz="1300"/>
              <a:pPr eaLnBrk="1" hangingPunct="1"/>
              <a:t>41</a:t>
            </a:fld>
            <a:endParaRPr lang="en-US" altLang="en-US" sz="1300"/>
          </a:p>
        </p:txBody>
      </p:sp>
      <p:sp>
        <p:nvSpPr>
          <p:cNvPr id="286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427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807DAC-4F00-4F0A-9F9F-0AD40823C3D2}" type="slidenum">
              <a:rPr lang="en-US" altLang="en-US" sz="1300"/>
              <a:pPr eaLnBrk="1" hangingPunct="1"/>
              <a:t>44</a:t>
            </a:fld>
            <a:endParaRPr lang="en-US" altLang="en-US" sz="1300"/>
          </a:p>
        </p:txBody>
      </p:sp>
      <p:sp>
        <p:nvSpPr>
          <p:cNvPr id="287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976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B187688-BAFC-4746-8C18-7829058A0396}" type="slidenum">
              <a:rPr lang="en-US" altLang="en-US" sz="1300"/>
              <a:pPr eaLnBrk="1" hangingPunct="1"/>
              <a:t>46</a:t>
            </a:fld>
            <a:endParaRPr lang="en-US" altLang="en-US" sz="1300"/>
          </a:p>
        </p:txBody>
      </p:sp>
      <p:sp>
        <p:nvSpPr>
          <p:cNvPr id="288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921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53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7614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88666B9-4E76-4E11-8829-3FFA3199E5E0}" type="slidenum">
              <a:rPr lang="en-US" altLang="en-US" sz="1300"/>
              <a:pPr eaLnBrk="1" hangingPunct="1"/>
              <a:t>54</a:t>
            </a:fld>
            <a:endParaRPr lang="en-US" altLang="en-US" sz="1300"/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98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6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047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61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862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5D1F92F-FA9B-49EF-8BEA-919F0B76E9DB}" type="slidenum">
              <a:rPr lang="en-US" altLang="en-US" sz="1300"/>
              <a:pPr eaLnBrk="1" hangingPunct="1"/>
              <a:t>8</a:t>
            </a:fld>
            <a:endParaRPr lang="en-US" altLang="en-US" sz="1300"/>
          </a:p>
        </p:txBody>
      </p:sp>
      <p:sp>
        <p:nvSpPr>
          <p:cNvPr id="210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82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CEF1FE-1548-4C63-BD75-AFFCBA6A6020}" type="slidenum">
              <a:rPr lang="en-US" altLang="en-US" sz="1300"/>
              <a:pPr eaLnBrk="1" hangingPunct="1"/>
              <a:t>14</a:t>
            </a:fld>
            <a:endParaRPr lang="en-US" altLang="en-US" sz="1300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75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D541A76-B949-43C3-8196-CE25558C53F9}" type="slidenum">
              <a:rPr lang="en-US" altLang="en-US" sz="1300"/>
              <a:pPr eaLnBrk="1" hangingPunct="1"/>
              <a:t>15</a:t>
            </a:fld>
            <a:endParaRPr lang="en-US" altLang="en-US" sz="1300"/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64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18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864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411EF9-AA2D-4802-9E2D-1BF1306D83F8}" type="slidenum">
              <a:rPr lang="en-US" altLang="en-US" sz="1300"/>
              <a:pPr eaLnBrk="1" hangingPunct="1"/>
              <a:t>19</a:t>
            </a:fld>
            <a:endParaRPr lang="en-US" altLang="en-US" sz="1300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414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820485B-D56B-42BA-90CA-7F444D1403FE}" type="slidenum">
              <a:rPr lang="en-US" altLang="en-US" sz="1300"/>
              <a:pPr eaLnBrk="1" hangingPunct="1"/>
              <a:t>21</a:t>
            </a:fld>
            <a:endParaRPr lang="en-US" altLang="en-US" sz="1300"/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860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0E9B3-CD2A-436D-B2B2-8733B6E125F4}" type="slidenum">
              <a:rPr lang="en-US" altLang="en-US" sz="1300"/>
              <a:pPr eaLnBrk="1" hangingPunct="1"/>
              <a:t>24</a:t>
            </a:fld>
            <a:endParaRPr lang="en-US" altLang="en-US" sz="13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04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6243638"/>
            <a:ext cx="5334000" cy="4572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CC297D-FA78-4B3D-AF61-2948E6F11E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75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D63AF-EC7A-4527-8EF0-8A5560A22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40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E0F9F-ECCC-44B0-8ADD-2E04A4F6A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957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0BB3F2-8DE1-4CE7-A27C-A410EFA2DA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508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8714A2-FD12-4C3E-8A0A-97E13C117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314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16089904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F7B279-D852-4184-A9DC-74E542C38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86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4D11A4-7A9C-415B-8F44-3E40B440E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80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C9C245-8727-4161-AAA0-A5F0F664B0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6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23F06-D86F-4B47-9557-896460200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7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B1D77-EEA7-479A-A826-275116B2B0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21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8A15B-003D-40F0-8351-536DFA7BD3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27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DD4BB-4860-49FE-BAC2-AA8176EC61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08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128D8-ECA9-4F22-90DF-C460CC2C57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03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Garamond" panose="02020404030301010803" pitchFamily="18" charset="0"/>
              </a:defRPr>
            </a:lvl1pPr>
          </a:lstStyle>
          <a:p>
            <a:fld id="{CF1AC23E-D4C6-42C5-9D99-9A29A8A3E1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0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  <p:sldLayoutId id="2147484224" r:id="rId12"/>
    <p:sldLayoutId id="2147484225" r:id="rId13"/>
    <p:sldLayoutId id="2147484227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68313" y="1233488"/>
            <a:ext cx="8064127" cy="1752600"/>
          </a:xfrm>
        </p:spPr>
        <p:txBody>
          <a:bodyPr/>
          <a:lstStyle/>
          <a:p>
            <a:pPr algn="r"/>
            <a:r>
              <a:rPr lang="en-US" sz="6000" dirty="0"/>
              <a:t>Sentiment </a:t>
            </a:r>
            <a:r>
              <a:rPr lang="en-US" sz="6000" dirty="0" smtClean="0"/>
              <a:t>Analysis</a:t>
            </a:r>
            <a:r>
              <a:rPr lang="en-US" sz="5400" dirty="0"/>
              <a:t> </a:t>
            </a:r>
            <a:r>
              <a:rPr lang="en-US" sz="5400" smtClean="0"/>
              <a:t>and Opinion Mining</a:t>
            </a:r>
            <a:endParaRPr lang="en-US" altLang="en-US" sz="4000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684213" y="4268788"/>
            <a:ext cx="7667625" cy="1789112"/>
          </a:xfrm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US" altLang="en-US" dirty="0" smtClean="0"/>
              <a:t>    Bing Liu</a:t>
            </a:r>
          </a:p>
          <a:p>
            <a:pPr algn="r">
              <a:spcBef>
                <a:spcPct val="0"/>
              </a:spcBef>
            </a:pPr>
            <a:r>
              <a:rPr lang="en-US" altLang="en-US" dirty="0" smtClean="0"/>
              <a:t>Department of Computer Science</a:t>
            </a:r>
          </a:p>
          <a:p>
            <a:pPr algn="r">
              <a:spcBef>
                <a:spcPct val="0"/>
              </a:spcBef>
            </a:pPr>
            <a:r>
              <a:rPr lang="en-US" altLang="en-US" dirty="0" smtClean="0"/>
              <a:t>University Of Illinois at Chicago</a:t>
            </a:r>
          </a:p>
          <a:p>
            <a:pPr algn="r">
              <a:spcBef>
                <a:spcPts val="600"/>
              </a:spcBef>
            </a:pPr>
            <a:r>
              <a:rPr lang="en-US" altLang="en-US" sz="2400" dirty="0" smtClean="0"/>
              <a:t>liub@cs.uic.edu</a:t>
            </a:r>
          </a:p>
          <a:p>
            <a:pPr algn="ctr">
              <a:spcBef>
                <a:spcPct val="0"/>
              </a:spcBef>
            </a:pPr>
            <a:endParaRPr lang="en-US" alt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943988"/>
            <a:ext cx="1383177" cy="211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72599" y="6047487"/>
            <a:ext cx="1707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 smtClean="0"/>
              <a:t>Cambridge U. Press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8277225" cy="1139825"/>
          </a:xfrm>
        </p:spPr>
        <p:txBody>
          <a:bodyPr/>
          <a:lstStyle/>
          <a:p>
            <a:r>
              <a:rPr lang="en-US" dirty="0" smtClean="0"/>
              <a:t>A more practical definition</a:t>
            </a:r>
            <a:br>
              <a:rPr lang="en-US" dirty="0" smtClean="0"/>
            </a:br>
            <a:r>
              <a:rPr lang="en-US" sz="2400" dirty="0" smtClean="0"/>
              <a:t>(Hu and Liu 2004; Liu, 2010, 2012)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77225" cy="446504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 </a:t>
            </a:r>
            <a:r>
              <a:rPr lang="en-US" i="1" dirty="0" smtClean="0"/>
              <a:t>opinion</a:t>
            </a:r>
            <a:r>
              <a:rPr lang="en-US" dirty="0" smtClean="0"/>
              <a:t> is a quintuple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		(</a:t>
            </a:r>
            <a:r>
              <a:rPr lang="en-US" i="1" dirty="0" smtClean="0">
                <a:solidFill>
                  <a:srgbClr val="FF0000"/>
                </a:solidFill>
              </a:rPr>
              <a:t>entity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aspect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3333FF"/>
                </a:solidFill>
              </a:rPr>
              <a:t> </a:t>
            </a:r>
            <a:r>
              <a:rPr lang="en-US" i="1" dirty="0" smtClean="0">
                <a:solidFill>
                  <a:srgbClr val="3333FF"/>
                </a:solidFill>
              </a:rPr>
              <a:t>sentiment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63D"/>
                </a:solidFill>
              </a:rPr>
              <a:t>holder</a:t>
            </a:r>
            <a:r>
              <a:rPr lang="en-US" dirty="0" smtClean="0">
                <a:solidFill>
                  <a:srgbClr val="00863D"/>
                </a:solidFill>
              </a:rPr>
              <a:t>, </a:t>
            </a:r>
            <a:r>
              <a:rPr lang="en-US" i="1" dirty="0" smtClean="0">
                <a:solidFill>
                  <a:srgbClr val="700000"/>
                </a:solidFill>
              </a:rPr>
              <a:t>time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	where 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entity</a:t>
            </a:r>
            <a:r>
              <a:rPr lang="en-US" i="1" dirty="0" smtClean="0"/>
              <a:t>:</a:t>
            </a:r>
            <a:r>
              <a:rPr lang="en-US" dirty="0" smtClean="0"/>
              <a:t> target entity (or object).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Aspect</a:t>
            </a:r>
            <a:r>
              <a:rPr lang="en-US" dirty="0" smtClean="0"/>
              <a:t>: aspect (or feature) of the entity.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0000FF"/>
                </a:solidFill>
                <a:ea typeface="+mn-ea"/>
                <a:cs typeface="+mn-cs"/>
              </a:rPr>
              <a:t>Sentiment</a:t>
            </a:r>
            <a:r>
              <a:rPr lang="en-US" dirty="0">
                <a:ea typeface="+mn-ea"/>
                <a:cs typeface="+mn-cs"/>
              </a:rPr>
              <a:t>:</a:t>
            </a:r>
            <a:r>
              <a:rPr lang="en-US" dirty="0" smtClean="0">
                <a:ea typeface="+mn-ea"/>
                <a:cs typeface="+mn-cs"/>
              </a:rPr>
              <a:t> +, -, or </a:t>
            </a:r>
            <a:r>
              <a:rPr lang="en-US" dirty="0" err="1" smtClean="0">
                <a:ea typeface="+mn-ea"/>
                <a:cs typeface="+mn-cs"/>
              </a:rPr>
              <a:t>neu</a:t>
            </a:r>
            <a:r>
              <a:rPr lang="en-US" dirty="0" smtClean="0">
                <a:ea typeface="+mn-ea"/>
                <a:cs typeface="+mn-cs"/>
              </a:rPr>
              <a:t>, a </a:t>
            </a:r>
            <a:r>
              <a:rPr lang="en-US" dirty="0" smtClean="0"/>
              <a:t>rating, or an emotion. </a:t>
            </a:r>
            <a:endParaRPr lang="en-US" dirty="0" smtClean="0">
              <a:ea typeface="+mn-ea"/>
              <a:cs typeface="+mn-cs"/>
            </a:endParaRP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00863D"/>
                </a:solidFill>
              </a:rPr>
              <a:t>holder</a:t>
            </a:r>
            <a:r>
              <a:rPr lang="en-US" dirty="0"/>
              <a:t>:</a:t>
            </a:r>
            <a:r>
              <a:rPr lang="en-US" dirty="0" smtClean="0"/>
              <a:t> opinion holder. 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>
                <a:solidFill>
                  <a:srgbClr val="700000"/>
                </a:solidFill>
              </a:rPr>
              <a:t>t</a:t>
            </a:r>
            <a:r>
              <a:rPr lang="en-US" b="1" i="1" dirty="0" smtClean="0">
                <a:solidFill>
                  <a:srgbClr val="700000"/>
                </a:solidFill>
              </a:rPr>
              <a:t>ime</a:t>
            </a:r>
            <a:r>
              <a:rPr lang="en-US" dirty="0" smtClean="0"/>
              <a:t>: time when the opinion was expressed. </a:t>
            </a:r>
          </a:p>
          <a:p>
            <a:pPr>
              <a:spcBef>
                <a:spcPts val="1200"/>
              </a:spcBef>
              <a:defRPr/>
            </a:pPr>
            <a:r>
              <a:rPr lang="en-US" i="1" dirty="0" smtClean="0"/>
              <a:t>Aspect-based sentiment analysis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3832FA-6124-4831-BAB5-57726C71E902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Our example blog in quintuples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376363"/>
            <a:ext cx="8507413" cy="4789487"/>
          </a:xfrm>
        </p:spPr>
        <p:txBody>
          <a:bodyPr/>
          <a:lstStyle/>
          <a:p>
            <a:r>
              <a:rPr lang="en-US" altLang="en-US" sz="2400" b="1" smtClean="0"/>
              <a:t>Id: </a:t>
            </a:r>
            <a:r>
              <a:rPr lang="en-US" altLang="en-US" sz="2400" b="1" smtClean="0">
                <a:solidFill>
                  <a:srgbClr val="5D2884"/>
                </a:solidFill>
              </a:rPr>
              <a:t>Abc123 </a:t>
            </a:r>
            <a:r>
              <a:rPr lang="en-US" altLang="en-US" sz="2400" b="1" smtClean="0"/>
              <a:t>on</a:t>
            </a:r>
            <a:r>
              <a:rPr lang="en-US" altLang="en-US" sz="2400" b="1" smtClean="0">
                <a:solidFill>
                  <a:srgbClr val="5D2884"/>
                </a:solidFill>
              </a:rPr>
              <a:t> 5-1-2008 </a:t>
            </a:r>
            <a:r>
              <a:rPr lang="en-US" altLang="en-US" sz="2400" smtClean="0"/>
              <a:t>“</a:t>
            </a:r>
            <a:r>
              <a:rPr lang="en-US" altLang="en-US" sz="2400" i="1" smtClean="0"/>
              <a:t>I bought an </a:t>
            </a:r>
            <a:r>
              <a:rPr lang="en-US" altLang="en-US" sz="2400" i="1" smtClean="0">
                <a:solidFill>
                  <a:srgbClr val="FF0000"/>
                </a:solidFill>
              </a:rPr>
              <a:t>iPhone</a:t>
            </a:r>
            <a:r>
              <a:rPr lang="en-US" altLang="en-US" sz="2400" i="1" smtClean="0">
                <a:solidFill>
                  <a:srgbClr val="0000FF"/>
                </a:solidFill>
              </a:rPr>
              <a:t> </a:t>
            </a:r>
            <a:r>
              <a:rPr lang="en-US" altLang="en-US" sz="2400" i="1" smtClean="0"/>
              <a:t>a few days ago. It is such a nice</a:t>
            </a:r>
            <a:r>
              <a:rPr lang="en-US" altLang="en-US" sz="2400" i="1" smtClean="0">
                <a:solidFill>
                  <a:srgbClr val="0000FF"/>
                </a:solidFill>
              </a:rPr>
              <a:t> phone. </a:t>
            </a:r>
            <a:r>
              <a:rPr lang="en-US" altLang="en-US" sz="2400" i="1" smtClean="0"/>
              <a:t>The</a:t>
            </a:r>
            <a:r>
              <a:rPr lang="en-US" altLang="en-US" sz="2400" i="1" smtClean="0">
                <a:solidFill>
                  <a:srgbClr val="0000FF"/>
                </a:solidFill>
              </a:rPr>
              <a:t> touch screen </a:t>
            </a:r>
            <a:r>
              <a:rPr lang="en-US" altLang="en-US" sz="2400" i="1" smtClean="0"/>
              <a:t>is really cool</a:t>
            </a:r>
            <a:r>
              <a:rPr lang="en-US" altLang="en-US" sz="2400" i="1" smtClean="0">
                <a:solidFill>
                  <a:srgbClr val="0000FF"/>
                </a:solidFill>
              </a:rPr>
              <a:t>. </a:t>
            </a:r>
            <a:r>
              <a:rPr lang="en-US" altLang="en-US" sz="2400" i="1" smtClean="0"/>
              <a:t>The</a:t>
            </a:r>
            <a:r>
              <a:rPr lang="en-US" altLang="en-US" sz="2400" i="1" smtClean="0">
                <a:solidFill>
                  <a:srgbClr val="0000FF"/>
                </a:solidFill>
              </a:rPr>
              <a:t> voice quality </a:t>
            </a:r>
            <a:r>
              <a:rPr lang="en-US" altLang="en-US" sz="2400" i="1" smtClean="0"/>
              <a:t>is clear too. It is much better than my old </a:t>
            </a:r>
            <a:r>
              <a:rPr lang="en-US" altLang="en-US" sz="2400" i="1" smtClean="0">
                <a:solidFill>
                  <a:srgbClr val="FF0000"/>
                </a:solidFill>
              </a:rPr>
              <a:t>Blackberry</a:t>
            </a:r>
            <a:r>
              <a:rPr lang="en-US" altLang="en-US" sz="2400" i="1" smtClean="0"/>
              <a:t>, which was a terrible </a:t>
            </a:r>
            <a:r>
              <a:rPr lang="en-US" altLang="en-US" sz="2400" i="1" smtClean="0">
                <a:solidFill>
                  <a:srgbClr val="0000FF"/>
                </a:solidFill>
              </a:rPr>
              <a:t>phone </a:t>
            </a:r>
            <a:r>
              <a:rPr lang="en-US" altLang="en-US" sz="2400" i="1" smtClean="0"/>
              <a:t>and so </a:t>
            </a:r>
            <a:r>
              <a:rPr lang="en-US" altLang="en-US" sz="2400" i="1" smtClean="0">
                <a:solidFill>
                  <a:srgbClr val="0000FF"/>
                </a:solidFill>
              </a:rPr>
              <a:t>difficult to type </a:t>
            </a:r>
            <a:r>
              <a:rPr lang="en-US" altLang="en-US" sz="2400" i="1" smtClean="0"/>
              <a:t>with its </a:t>
            </a:r>
            <a:r>
              <a:rPr lang="en-US" altLang="en-US" sz="2400" i="1" smtClean="0">
                <a:solidFill>
                  <a:srgbClr val="0000FF"/>
                </a:solidFill>
              </a:rPr>
              <a:t>tiny keys. </a:t>
            </a:r>
            <a:r>
              <a:rPr lang="en-US" altLang="en-US" sz="2400" i="1" smtClean="0"/>
              <a:t>However,</a:t>
            </a:r>
            <a:r>
              <a:rPr lang="en-US" altLang="en-US" sz="2400" i="1" smtClean="0">
                <a:solidFill>
                  <a:srgbClr val="0000FF"/>
                </a:solidFill>
              </a:rPr>
              <a:t> </a:t>
            </a:r>
            <a:r>
              <a:rPr lang="en-US" altLang="en-US" sz="2400" i="1" smtClean="0">
                <a:solidFill>
                  <a:srgbClr val="700000"/>
                </a:solidFill>
              </a:rPr>
              <a:t>my mother </a:t>
            </a:r>
            <a:r>
              <a:rPr lang="en-US" altLang="en-US" sz="2400" i="1" smtClean="0"/>
              <a:t>was mad with me as I did not tell her before I bought the</a:t>
            </a:r>
            <a:r>
              <a:rPr lang="en-US" altLang="en-US" sz="2400" i="1" smtClean="0">
                <a:solidFill>
                  <a:srgbClr val="0000FF"/>
                </a:solidFill>
              </a:rPr>
              <a:t> phone. </a:t>
            </a:r>
            <a:r>
              <a:rPr lang="en-US" altLang="en-US" sz="2400" i="1" smtClean="0"/>
              <a:t>She also thought the phone was too </a:t>
            </a:r>
            <a:r>
              <a:rPr lang="en-US" altLang="en-US" sz="2400" i="1" smtClean="0">
                <a:solidFill>
                  <a:srgbClr val="0000FF"/>
                </a:solidFill>
              </a:rPr>
              <a:t>expensive</a:t>
            </a:r>
            <a:r>
              <a:rPr lang="en-US" altLang="en-US" sz="2400" i="1" smtClean="0"/>
              <a:t>, …” 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In quintuples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0000FF"/>
                </a:solidFill>
              </a:rPr>
              <a:t>	</a:t>
            </a:r>
            <a:r>
              <a:rPr lang="en-US" altLang="en-US" sz="2200" smtClean="0">
                <a:solidFill>
                  <a:srgbClr val="0000FF"/>
                </a:solidFill>
              </a:rPr>
              <a:t>(iPhone, GENERAL, +, Abc123, 5-1-2008)</a:t>
            </a:r>
            <a:endParaRPr lang="en-US" altLang="en-US" sz="2200" smtClean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200" smtClean="0">
                <a:solidFill>
                  <a:srgbClr val="0000FF"/>
                </a:solidFill>
              </a:rPr>
              <a:t>	(iPhone, touch_screen, +, Abc123, 5-1-2008)</a:t>
            </a:r>
            <a:endParaRPr lang="en-US" altLang="en-US" sz="2200" smtClean="0"/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smtClean="0">
                <a:solidFill>
                  <a:srgbClr val="0000FF"/>
                </a:solidFill>
              </a:rPr>
              <a:t>	</a:t>
            </a:r>
            <a:r>
              <a:rPr lang="en-US" altLang="en-US" sz="2200" b="1" smtClean="0">
                <a:solidFill>
                  <a:srgbClr val="0000FF"/>
                </a:solidFill>
              </a:rPr>
              <a:t>….</a:t>
            </a:r>
          </a:p>
          <a:p>
            <a:pPr lvl="1"/>
            <a:r>
              <a:rPr lang="en-US" altLang="en-US" sz="2400" smtClean="0"/>
              <a:t>We will discuss comparative opinions later.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057BE01-1D4C-45A0-A929-3C19A4921E0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Two closely related concepts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Subjectivity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rgbClr val="FF0000"/>
                </a:solidFill>
              </a:rPr>
              <a:t>emotion</a:t>
            </a:r>
            <a:r>
              <a:rPr lang="en-US" altLang="en-US" dirty="0" smtClean="0"/>
              <a:t>. </a:t>
            </a:r>
          </a:p>
          <a:p>
            <a:r>
              <a:rPr lang="en-US" altLang="en-US" b="1" dirty="0" smtClean="0">
                <a:solidFill>
                  <a:srgbClr val="0000FF"/>
                </a:solidFill>
              </a:rPr>
              <a:t>Sentence subjectivity</a:t>
            </a:r>
            <a:r>
              <a:rPr lang="en-US" altLang="en-US" b="1" dirty="0" smtClean="0"/>
              <a:t>: </a:t>
            </a:r>
            <a:r>
              <a:rPr lang="en-US" altLang="en-US" dirty="0" smtClean="0"/>
              <a:t>An</a:t>
            </a:r>
            <a:r>
              <a:rPr lang="en-US" altLang="en-US" b="1" dirty="0" smtClean="0"/>
              <a:t> </a:t>
            </a:r>
            <a:r>
              <a:rPr lang="en-US" altLang="en-US" i="1" dirty="0" smtClean="0"/>
              <a:t>objective sentence </a:t>
            </a:r>
            <a:r>
              <a:rPr lang="en-US" altLang="en-US" dirty="0" smtClean="0"/>
              <a:t>presents some factual information, while a </a:t>
            </a:r>
            <a:r>
              <a:rPr lang="en-US" altLang="en-US" i="1" dirty="0" smtClean="0"/>
              <a:t>subjective sentence</a:t>
            </a:r>
            <a:r>
              <a:rPr lang="en-US" altLang="en-US" dirty="0" smtClean="0"/>
              <a:t> expresses some personal feelings, views, emotions, or beliefs.</a:t>
            </a:r>
          </a:p>
          <a:p>
            <a:r>
              <a:rPr lang="en-US" altLang="en-US" b="1" dirty="0" smtClean="0">
                <a:solidFill>
                  <a:srgbClr val="0000FF"/>
                </a:solidFill>
              </a:rPr>
              <a:t>Emotion</a:t>
            </a:r>
            <a:r>
              <a:rPr lang="en-US" altLang="en-US" b="1" dirty="0" smtClean="0"/>
              <a:t>:</a:t>
            </a:r>
            <a:r>
              <a:rPr lang="en-US" altLang="en-US" dirty="0" smtClean="0"/>
              <a:t> </a:t>
            </a:r>
            <a:r>
              <a:rPr lang="en-US" dirty="0"/>
              <a:t>A mental state that arises spontaneously rather than through conscious effort and is often accompanied by physiological </a:t>
            </a:r>
            <a:r>
              <a:rPr lang="en-US" dirty="0" smtClean="0"/>
              <a:t>changes</a:t>
            </a:r>
            <a:r>
              <a:rPr lang="en-US" altLang="en-US" dirty="0" smtClean="0"/>
              <a:t>.</a:t>
            </a:r>
          </a:p>
          <a:p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8412E3B-D2BB-4375-8B10-A1C53B5774A7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(II): Opinion summary </a:t>
            </a:r>
            <a:r>
              <a:rPr lang="en-US" sz="2400" dirty="0" smtClean="0"/>
              <a:t>(Hu and Liu 2004)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435280" cy="4574132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With a lot of opinions, a summary is necessary.</a:t>
            </a:r>
          </a:p>
          <a:p>
            <a:pPr lvl="1"/>
            <a:r>
              <a:rPr lang="en-US" sz="2400" dirty="0" smtClean="0"/>
              <a:t>Not traditional text summary: from </a:t>
            </a:r>
            <a:r>
              <a:rPr lang="en-US" sz="2400" dirty="0" smtClean="0">
                <a:solidFill>
                  <a:srgbClr val="0000FF"/>
                </a:solidFill>
              </a:rPr>
              <a:t>long to short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Text summarization: defined </a:t>
            </a:r>
            <a:r>
              <a:rPr lang="en-US" sz="2400" dirty="0"/>
              <a:t>operationally </a:t>
            </a:r>
            <a:r>
              <a:rPr lang="en-US" sz="2400" dirty="0" smtClean="0"/>
              <a:t>based </a:t>
            </a:r>
            <a:r>
              <a:rPr lang="en-US" sz="2400" dirty="0"/>
              <a:t>on </a:t>
            </a:r>
            <a:r>
              <a:rPr lang="en-US" sz="2400" dirty="0" smtClean="0"/>
              <a:t>algorithms that perform the task</a:t>
            </a:r>
          </a:p>
          <a:p>
            <a:r>
              <a:rPr lang="en-US" sz="2800" dirty="0">
                <a:solidFill>
                  <a:srgbClr val="0000FF"/>
                </a:solidFill>
              </a:rPr>
              <a:t>Opinion summary </a:t>
            </a:r>
            <a:r>
              <a:rPr lang="en-US" sz="2800" dirty="0" smtClean="0">
                <a:solidFill>
                  <a:srgbClr val="0000FF"/>
                </a:solidFill>
              </a:rPr>
              <a:t>(OS) can </a:t>
            </a:r>
            <a:r>
              <a:rPr lang="en-US" sz="2800" dirty="0">
                <a:solidFill>
                  <a:srgbClr val="0000FF"/>
                </a:solidFill>
              </a:rPr>
              <a:t>be defined precisely</a:t>
            </a:r>
            <a:r>
              <a:rPr lang="en-US" sz="2800" dirty="0"/>
              <a:t>, </a:t>
            </a:r>
          </a:p>
          <a:p>
            <a:pPr lvl="1"/>
            <a:r>
              <a:rPr lang="en-US" sz="2400" dirty="0"/>
              <a:t>not dependent on how summary is generated. </a:t>
            </a:r>
          </a:p>
          <a:p>
            <a:r>
              <a:rPr lang="en-US" dirty="0">
                <a:solidFill>
                  <a:srgbClr val="0000FF"/>
                </a:solidFill>
              </a:rPr>
              <a:t>Opinion summary needs to be quantitative</a:t>
            </a:r>
          </a:p>
          <a:p>
            <a:pPr lvl="1"/>
            <a:r>
              <a:rPr lang="en-US" dirty="0"/>
              <a:t>60% positive </a:t>
            </a:r>
            <a:r>
              <a:rPr lang="en-US" dirty="0" smtClean="0"/>
              <a:t>is </a:t>
            </a:r>
            <a:r>
              <a:rPr lang="en-US" dirty="0"/>
              <a:t>very different from 90% </a:t>
            </a:r>
            <a:r>
              <a:rPr lang="en-US" dirty="0" smtClean="0"/>
              <a:t>positive. </a:t>
            </a:r>
            <a:endParaRPr lang="en-US" dirty="0"/>
          </a:p>
          <a:p>
            <a:r>
              <a:rPr lang="en-US" sz="2800" dirty="0" smtClean="0">
                <a:solidFill>
                  <a:srgbClr val="0000FF"/>
                </a:solidFill>
              </a:rPr>
              <a:t>Main </a:t>
            </a:r>
            <a:r>
              <a:rPr lang="en-US" sz="2800" dirty="0">
                <a:solidFill>
                  <a:srgbClr val="0000FF"/>
                </a:solidFill>
              </a:rPr>
              <a:t>form of </a:t>
            </a:r>
            <a:r>
              <a:rPr lang="en-US" sz="2800" dirty="0" smtClean="0">
                <a:solidFill>
                  <a:srgbClr val="0000FF"/>
                </a:solidFill>
              </a:rPr>
              <a:t>OS:</a:t>
            </a:r>
            <a:r>
              <a:rPr lang="en-US" sz="2800" dirty="0" smtClean="0"/>
              <a:t> </a:t>
            </a:r>
            <a:r>
              <a:rPr lang="en-US" sz="2800" i="1" dirty="0" smtClean="0"/>
              <a:t>Aspect-based </a:t>
            </a:r>
            <a:r>
              <a:rPr lang="en-US" sz="2800" i="1" dirty="0"/>
              <a:t>opinion summary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412173-5941-4385-A987-B72C6541593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17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A37A06-796D-4C05-9E82-103ED8DB1831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288925"/>
            <a:ext cx="8447088" cy="1139825"/>
          </a:xfrm>
        </p:spPr>
        <p:txBody>
          <a:bodyPr/>
          <a:lstStyle/>
          <a:p>
            <a:pPr eaLnBrk="1" hangingPunct="1"/>
            <a:r>
              <a:rPr lang="en-US" altLang="en-US" smtClean="0"/>
              <a:t>Aspect-based opinion summary</a:t>
            </a:r>
            <a:r>
              <a:rPr lang="en-US" altLang="en-US" baseline="30000" smtClean="0"/>
              <a:t>1</a:t>
            </a:r>
            <a:r>
              <a:rPr lang="en-US" altLang="en-US" smtClean="0"/>
              <a:t> </a:t>
            </a:r>
            <a:br>
              <a:rPr lang="en-US" altLang="en-US" smtClean="0"/>
            </a:br>
            <a:r>
              <a:rPr lang="en-US" altLang="en-US" sz="2400" smtClean="0"/>
              <a:t>(Hu &amp; Liu, 2004) 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0500" y="1484313"/>
            <a:ext cx="4260850" cy="46450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 i="1" smtClean="0"/>
              <a:t>	</a:t>
            </a:r>
            <a:r>
              <a:rPr lang="en-US" altLang="en-US" sz="2200" i="1" smtClean="0"/>
              <a:t>“</a:t>
            </a:r>
            <a:r>
              <a:rPr lang="en-US" altLang="en-US" sz="2000" smtClean="0"/>
              <a:t>“</a:t>
            </a:r>
            <a:r>
              <a:rPr lang="en-US" altLang="en-US" sz="2000" i="1" smtClean="0"/>
              <a:t>I bought an </a:t>
            </a:r>
            <a:r>
              <a:rPr lang="en-US" altLang="en-US" sz="2000" i="1" smtClean="0">
                <a:solidFill>
                  <a:srgbClr val="FF0000"/>
                </a:solidFill>
              </a:rPr>
              <a:t>iPhone</a:t>
            </a:r>
            <a:r>
              <a:rPr lang="en-US" altLang="en-US" sz="2000" i="1" smtClean="0">
                <a:solidFill>
                  <a:srgbClr val="0000FF"/>
                </a:solidFill>
              </a:rPr>
              <a:t> </a:t>
            </a:r>
            <a:r>
              <a:rPr lang="en-US" altLang="en-US" sz="2000" i="1" smtClean="0"/>
              <a:t>a few days ago. It is such a nice</a:t>
            </a:r>
            <a:r>
              <a:rPr lang="en-US" altLang="en-US" sz="2000" i="1" smtClean="0">
                <a:solidFill>
                  <a:srgbClr val="0000FF"/>
                </a:solidFill>
              </a:rPr>
              <a:t> phone. </a:t>
            </a:r>
            <a:r>
              <a:rPr lang="en-US" altLang="en-US" sz="2000" i="1" smtClean="0"/>
              <a:t>The</a:t>
            </a:r>
            <a:r>
              <a:rPr lang="en-US" altLang="en-US" sz="2000" i="1" smtClean="0">
                <a:solidFill>
                  <a:srgbClr val="0000FF"/>
                </a:solidFill>
              </a:rPr>
              <a:t> touch screen </a:t>
            </a:r>
            <a:r>
              <a:rPr lang="en-US" altLang="en-US" sz="2000" i="1" smtClean="0"/>
              <a:t>is really cool</a:t>
            </a:r>
            <a:r>
              <a:rPr lang="en-US" altLang="en-US" sz="2000" i="1" smtClean="0">
                <a:solidFill>
                  <a:srgbClr val="0000FF"/>
                </a:solidFill>
              </a:rPr>
              <a:t>. </a:t>
            </a:r>
            <a:r>
              <a:rPr lang="en-US" altLang="en-US" sz="2000" i="1" smtClean="0"/>
              <a:t>The</a:t>
            </a:r>
            <a:r>
              <a:rPr lang="en-US" altLang="en-US" sz="2000" i="1" smtClean="0">
                <a:solidFill>
                  <a:srgbClr val="0000FF"/>
                </a:solidFill>
              </a:rPr>
              <a:t> voice quality </a:t>
            </a:r>
            <a:r>
              <a:rPr lang="en-US" altLang="en-US" sz="2000" i="1" smtClean="0"/>
              <a:t>is clear too. It is much better than my old </a:t>
            </a:r>
            <a:r>
              <a:rPr lang="en-US" altLang="en-US" sz="2000" i="1" smtClean="0">
                <a:solidFill>
                  <a:srgbClr val="FF0000"/>
                </a:solidFill>
              </a:rPr>
              <a:t>Blackberry</a:t>
            </a:r>
            <a:r>
              <a:rPr lang="en-US" altLang="en-US" sz="2000" i="1" smtClean="0"/>
              <a:t>, which was a terrible </a:t>
            </a:r>
            <a:r>
              <a:rPr lang="en-US" altLang="en-US" sz="2000" i="1" smtClean="0">
                <a:solidFill>
                  <a:srgbClr val="0000FF"/>
                </a:solidFill>
              </a:rPr>
              <a:t>phone </a:t>
            </a:r>
            <a:r>
              <a:rPr lang="en-US" altLang="en-US" sz="2000" i="1" smtClean="0"/>
              <a:t>and so </a:t>
            </a:r>
            <a:r>
              <a:rPr lang="en-US" altLang="en-US" sz="2000" i="1" smtClean="0">
                <a:solidFill>
                  <a:srgbClr val="0000FF"/>
                </a:solidFill>
              </a:rPr>
              <a:t>difficult to type </a:t>
            </a:r>
            <a:r>
              <a:rPr lang="en-US" altLang="en-US" sz="2000" i="1" smtClean="0"/>
              <a:t>with its </a:t>
            </a:r>
            <a:r>
              <a:rPr lang="en-US" altLang="en-US" sz="2000" i="1" smtClean="0">
                <a:solidFill>
                  <a:srgbClr val="0000FF"/>
                </a:solidFill>
              </a:rPr>
              <a:t>tiny keys. </a:t>
            </a:r>
            <a:r>
              <a:rPr lang="en-US" altLang="en-US" sz="2000" i="1" smtClean="0"/>
              <a:t>However,</a:t>
            </a:r>
            <a:r>
              <a:rPr lang="en-US" altLang="en-US" sz="2000" i="1" smtClean="0">
                <a:solidFill>
                  <a:srgbClr val="0000FF"/>
                </a:solidFill>
              </a:rPr>
              <a:t> </a:t>
            </a:r>
            <a:r>
              <a:rPr lang="en-US" altLang="en-US" sz="2000" i="1" smtClean="0">
                <a:solidFill>
                  <a:srgbClr val="700000"/>
                </a:solidFill>
              </a:rPr>
              <a:t>my mother </a:t>
            </a:r>
            <a:r>
              <a:rPr lang="en-US" altLang="en-US" sz="2000" i="1" smtClean="0"/>
              <a:t>was mad with me as I did not tell her before I bought the</a:t>
            </a:r>
            <a:r>
              <a:rPr lang="en-US" altLang="en-US" sz="2000" i="1" smtClean="0">
                <a:solidFill>
                  <a:srgbClr val="0000FF"/>
                </a:solidFill>
              </a:rPr>
              <a:t> phone. </a:t>
            </a:r>
            <a:r>
              <a:rPr lang="en-US" altLang="en-US" sz="2000" i="1" smtClean="0"/>
              <a:t>She also thought the phone was too </a:t>
            </a:r>
            <a:r>
              <a:rPr lang="en-US" altLang="en-US" sz="2000" i="1" smtClean="0">
                <a:solidFill>
                  <a:srgbClr val="0000FF"/>
                </a:solidFill>
              </a:rPr>
              <a:t>expensive, …” </a:t>
            </a:r>
          </a:p>
          <a:p>
            <a:pPr>
              <a:spcBef>
                <a:spcPts val="3000"/>
              </a:spcBef>
              <a:buFont typeface="Wingdings" panose="05000000000000000000" pitchFamily="2" charset="2"/>
              <a:buNone/>
            </a:pPr>
            <a:r>
              <a:rPr lang="en-US" altLang="en-US" sz="1800" i="1" smtClean="0"/>
              <a:t>1.  </a:t>
            </a:r>
            <a:r>
              <a:rPr lang="en-US" altLang="en-US" sz="1600" smtClean="0"/>
              <a:t>Originally called </a:t>
            </a:r>
            <a:r>
              <a:rPr lang="en-US" altLang="en-US" sz="1600" b="1" i="1" smtClean="0">
                <a:solidFill>
                  <a:srgbClr val="00B050"/>
                </a:solidFill>
              </a:rPr>
              <a:t>feature-based opinion mining and summarization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….</a:t>
            </a:r>
          </a:p>
        </p:txBody>
      </p:sp>
      <p:sp>
        <p:nvSpPr>
          <p:cNvPr id="757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27588" y="1449388"/>
            <a:ext cx="4148137" cy="4859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 smtClean="0">
                <a:solidFill>
                  <a:srgbClr val="3333CC"/>
                </a:solidFill>
              </a:rPr>
              <a:t>Feature Based Summary of iPhone</a:t>
            </a:r>
            <a:r>
              <a:rPr lang="en-US" altLang="en-US" sz="2400" b="1" smtClean="0"/>
              <a:t>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smtClean="0"/>
              <a:t>Feature1</a:t>
            </a:r>
            <a:r>
              <a:rPr lang="en-US" altLang="en-US" sz="1800" smtClean="0"/>
              <a:t>: </a:t>
            </a:r>
            <a:r>
              <a:rPr lang="en-US" altLang="en-US" sz="1800" b="1" smtClean="0">
                <a:solidFill>
                  <a:srgbClr val="FF0000"/>
                </a:solidFill>
              </a:rPr>
              <a:t>Touch screen</a:t>
            </a:r>
            <a:endParaRPr lang="en-US" altLang="en-US" sz="18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smtClean="0">
                <a:solidFill>
                  <a:schemeClr val="accent2"/>
                </a:solidFill>
              </a:rPr>
              <a:t>Positive</a:t>
            </a:r>
            <a:r>
              <a:rPr lang="en-US" altLang="en-US" sz="1800" smtClean="0"/>
              <a:t>:</a:t>
            </a:r>
            <a:r>
              <a:rPr lang="en-US" altLang="en-US" sz="1800" i="1" smtClean="0"/>
              <a:t>  </a:t>
            </a:r>
            <a:r>
              <a:rPr lang="en-US" altLang="en-US" sz="1800" smtClean="0"/>
              <a:t>212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i="1" smtClean="0"/>
              <a:t>The </a:t>
            </a:r>
            <a:r>
              <a:rPr lang="en-US" altLang="en-US" sz="1800" i="1" smtClean="0">
                <a:solidFill>
                  <a:srgbClr val="FF0000"/>
                </a:solidFill>
              </a:rPr>
              <a:t>touch screen </a:t>
            </a:r>
            <a:r>
              <a:rPr lang="en-US" altLang="en-US" sz="1800" i="1" smtClean="0"/>
              <a:t>was really cool</a:t>
            </a:r>
            <a:r>
              <a:rPr lang="en-US" altLang="en-US" sz="180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i="1" smtClean="0"/>
              <a:t>The </a:t>
            </a:r>
            <a:r>
              <a:rPr lang="en-US" altLang="en-US" sz="1800" i="1" smtClean="0">
                <a:solidFill>
                  <a:srgbClr val="FF0000"/>
                </a:solidFill>
              </a:rPr>
              <a:t>touch screen </a:t>
            </a:r>
            <a:r>
              <a:rPr lang="en-US" altLang="en-US" sz="1800" i="1" smtClean="0"/>
              <a:t>was so easy to use and can do amazing things. </a:t>
            </a:r>
            <a:endParaRPr lang="en-US" altLang="en-US" sz="18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smtClean="0"/>
              <a:t>…</a:t>
            </a:r>
            <a:endParaRPr lang="en-US" altLang="en-US" sz="18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smtClean="0">
                <a:solidFill>
                  <a:schemeClr val="accent2"/>
                </a:solidFill>
              </a:rPr>
              <a:t>Negative</a:t>
            </a:r>
            <a:r>
              <a:rPr lang="en-US" altLang="en-US" sz="1800" smtClean="0"/>
              <a:t>: 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The </a:t>
            </a:r>
            <a:r>
              <a:rPr lang="en-US" altLang="en-US" sz="1800" smtClean="0">
                <a:solidFill>
                  <a:srgbClr val="FF0000"/>
                </a:solidFill>
              </a:rPr>
              <a:t>screen</a:t>
            </a:r>
            <a:r>
              <a:rPr lang="en-US" altLang="en-US" sz="1800" smtClean="0"/>
              <a:t> is easily scratched.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I have a lot of difficulty in removing finger marks from the </a:t>
            </a:r>
            <a:r>
              <a:rPr lang="en-US" altLang="en-US" sz="1800" smtClean="0">
                <a:solidFill>
                  <a:srgbClr val="FF0000"/>
                </a:solidFill>
              </a:rPr>
              <a:t>touch screen</a:t>
            </a:r>
            <a:r>
              <a:rPr lang="en-US" altLang="en-US" sz="180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smtClean="0"/>
              <a:t>…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smtClean="0"/>
              <a:t>Feature2</a:t>
            </a:r>
            <a:r>
              <a:rPr lang="en-US" altLang="en-US" sz="1800" smtClean="0"/>
              <a:t>: </a:t>
            </a:r>
            <a:r>
              <a:rPr lang="en-US" altLang="en-US" sz="1800" b="1" smtClean="0">
                <a:solidFill>
                  <a:srgbClr val="FF0000"/>
                </a:solidFill>
              </a:rPr>
              <a:t>voice quality</a:t>
            </a:r>
            <a:endParaRPr lang="en-US" altLang="en-US" sz="18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smtClean="0"/>
              <a:t>…</a:t>
            </a:r>
          </a:p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smtClean="0"/>
              <a:t>	</a:t>
            </a:r>
            <a:r>
              <a:rPr lang="en-US" altLang="en-US" sz="1600" i="1" smtClean="0"/>
              <a:t>Note: We omit opinion holders</a:t>
            </a:r>
            <a:endParaRPr lang="en-US" altLang="en-US" sz="1600" b="1" i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2299922-6BA8-4EA6-BFA3-8D5535904CAE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42875"/>
            <a:ext cx="8497887" cy="1139825"/>
          </a:xfrm>
        </p:spPr>
        <p:txBody>
          <a:bodyPr/>
          <a:lstStyle/>
          <a:p>
            <a:pPr eaLnBrk="1" hangingPunct="1"/>
            <a:r>
              <a:rPr lang="en-US" altLang="en-US" smtClean="0"/>
              <a:t>Opinion Observer </a:t>
            </a:r>
            <a:r>
              <a:rPr lang="en-US" altLang="en-US" sz="2400" smtClean="0"/>
              <a:t>(Liu et al. 2005)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400" y="685800"/>
            <a:ext cx="8610600" cy="2895600"/>
            <a:chOff x="96" y="432"/>
            <a:chExt cx="5424" cy="1824"/>
          </a:xfrm>
        </p:grpSpPr>
        <p:sp>
          <p:nvSpPr>
            <p:cNvPr id="33816" name="Rectangle 4"/>
            <p:cNvSpPr>
              <a:spLocks noChangeArrowheads="1"/>
            </p:cNvSpPr>
            <p:nvPr/>
          </p:nvSpPr>
          <p:spPr bwMode="auto">
            <a:xfrm>
              <a:off x="5088" y="912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7" name="Rectangle 5"/>
            <p:cNvSpPr>
              <a:spLocks noChangeArrowheads="1"/>
            </p:cNvSpPr>
            <p:nvPr/>
          </p:nvSpPr>
          <p:spPr bwMode="auto">
            <a:xfrm>
              <a:off x="4368" y="76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8" name="Rectangle 6"/>
            <p:cNvSpPr>
              <a:spLocks noChangeArrowheads="1"/>
            </p:cNvSpPr>
            <p:nvPr/>
          </p:nvSpPr>
          <p:spPr bwMode="auto">
            <a:xfrm>
              <a:off x="3648" y="100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9" name="Rectangle 7"/>
            <p:cNvSpPr>
              <a:spLocks noChangeArrowheads="1"/>
            </p:cNvSpPr>
            <p:nvPr/>
          </p:nvSpPr>
          <p:spPr bwMode="auto">
            <a:xfrm>
              <a:off x="2928" y="76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0" name="Rectangle 8"/>
            <p:cNvSpPr>
              <a:spLocks noChangeArrowheads="1"/>
            </p:cNvSpPr>
            <p:nvPr/>
          </p:nvSpPr>
          <p:spPr bwMode="auto">
            <a:xfrm>
              <a:off x="2208" y="624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1" name="Line 9"/>
            <p:cNvSpPr>
              <a:spLocks noChangeShapeType="1"/>
            </p:cNvSpPr>
            <p:nvPr/>
          </p:nvSpPr>
          <p:spPr bwMode="auto">
            <a:xfrm>
              <a:off x="1776" y="1440"/>
              <a:ext cx="3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Text Box 10"/>
            <p:cNvSpPr txBox="1">
              <a:spLocks noChangeArrowheads="1"/>
            </p:cNvSpPr>
            <p:nvPr/>
          </p:nvSpPr>
          <p:spPr bwMode="auto">
            <a:xfrm>
              <a:off x="96" y="720"/>
              <a:ext cx="172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Summary of reviews of    </a:t>
              </a:r>
              <a:r>
                <a:rPr lang="en-US" altLang="en-US" sz="2400">
                  <a:solidFill>
                    <a:srgbClr val="FF0000"/>
                  </a:solidFill>
                </a:rPr>
                <a:t>Cell Phone</a:t>
              </a:r>
              <a:r>
                <a:rPr lang="en-US" altLang="en-US" sz="2400"/>
                <a:t> </a:t>
              </a:r>
              <a:r>
                <a:rPr lang="en-US" altLang="en-US" sz="24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33823" name="Text Box 11"/>
            <p:cNvSpPr txBox="1">
              <a:spLocks noChangeArrowheads="1"/>
            </p:cNvSpPr>
            <p:nvPr/>
          </p:nvSpPr>
          <p:spPr bwMode="auto">
            <a:xfrm>
              <a:off x="1970" y="1968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000" b="1"/>
                <a:t>Voice</a:t>
              </a:r>
              <a:r>
                <a:rPr lang="en-US" altLang="en-US" sz="800" b="1"/>
                <a:t> </a:t>
              </a:r>
              <a:endParaRPr lang="en-US" altLang="en-US"/>
            </a:p>
          </p:txBody>
        </p:sp>
        <p:sp>
          <p:nvSpPr>
            <p:cNvPr id="33824" name="Text Box 12"/>
            <p:cNvSpPr txBox="1">
              <a:spLocks noChangeArrowheads="1"/>
            </p:cNvSpPr>
            <p:nvPr/>
          </p:nvSpPr>
          <p:spPr bwMode="auto">
            <a:xfrm>
              <a:off x="2690" y="1968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000" b="1"/>
                <a:t>Screen</a:t>
              </a:r>
              <a:endParaRPr lang="en-US" altLang="en-US" sz="2000"/>
            </a:p>
          </p:txBody>
        </p:sp>
        <p:sp>
          <p:nvSpPr>
            <p:cNvPr id="33825" name="Text Box 13"/>
            <p:cNvSpPr txBox="1">
              <a:spLocks noChangeArrowheads="1"/>
            </p:cNvSpPr>
            <p:nvPr/>
          </p:nvSpPr>
          <p:spPr bwMode="auto">
            <a:xfrm>
              <a:off x="4176" y="1968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000" b="1"/>
                <a:t>Size </a:t>
              </a:r>
              <a:endParaRPr lang="en-US" altLang="en-US" sz="2000"/>
            </a:p>
          </p:txBody>
        </p:sp>
        <p:sp>
          <p:nvSpPr>
            <p:cNvPr id="33826" name="Text Box 14"/>
            <p:cNvSpPr txBox="1">
              <a:spLocks noChangeArrowheads="1"/>
            </p:cNvSpPr>
            <p:nvPr/>
          </p:nvSpPr>
          <p:spPr bwMode="auto">
            <a:xfrm>
              <a:off x="4848" y="1968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000" b="1"/>
                <a:t>Weight</a:t>
              </a:r>
              <a:r>
                <a:rPr lang="en-US" altLang="en-US" sz="800" b="1"/>
                <a:t> </a:t>
              </a:r>
              <a:endParaRPr lang="en-US" altLang="en-US"/>
            </a:p>
          </p:txBody>
        </p:sp>
        <p:sp>
          <p:nvSpPr>
            <p:cNvPr id="33827" name="Text Box 15"/>
            <p:cNvSpPr txBox="1">
              <a:spLocks noChangeArrowheads="1"/>
            </p:cNvSpPr>
            <p:nvPr/>
          </p:nvSpPr>
          <p:spPr bwMode="auto">
            <a:xfrm>
              <a:off x="3458" y="1968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000" b="1"/>
                <a:t>Battery</a:t>
              </a:r>
              <a:endParaRPr lang="en-US" altLang="en-US" sz="2000"/>
            </a:p>
          </p:txBody>
        </p:sp>
        <p:sp>
          <p:nvSpPr>
            <p:cNvPr id="33828" name="Text Box 16"/>
            <p:cNvSpPr txBox="1">
              <a:spLocks noChangeArrowheads="1"/>
            </p:cNvSpPr>
            <p:nvPr/>
          </p:nvSpPr>
          <p:spPr bwMode="auto">
            <a:xfrm>
              <a:off x="1824" y="432"/>
              <a:ext cx="4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4000">
                  <a:solidFill>
                    <a:srgbClr val="3333CC"/>
                  </a:solidFill>
                </a:rPr>
                <a:t>+</a:t>
              </a:r>
            </a:p>
          </p:txBody>
        </p:sp>
        <p:sp>
          <p:nvSpPr>
            <p:cNvPr id="33829" name="Text Box 17"/>
            <p:cNvSpPr txBox="1">
              <a:spLocks noChangeArrowheads="1"/>
            </p:cNvSpPr>
            <p:nvPr/>
          </p:nvSpPr>
          <p:spPr bwMode="auto">
            <a:xfrm>
              <a:off x="1872" y="1584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3200">
                  <a:solidFill>
                    <a:srgbClr val="3333CC"/>
                  </a:solidFill>
                </a:rPr>
                <a:t>_</a:t>
              </a:r>
            </a:p>
          </p:txBody>
        </p:sp>
        <p:sp>
          <p:nvSpPr>
            <p:cNvPr id="33830" name="Rectangle 18"/>
            <p:cNvSpPr>
              <a:spLocks noChangeArrowheads="1"/>
            </p:cNvSpPr>
            <p:nvPr/>
          </p:nvSpPr>
          <p:spPr bwMode="auto">
            <a:xfrm>
              <a:off x="144" y="1248"/>
              <a:ext cx="192" cy="144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3513" y="3505200"/>
            <a:ext cx="8523287" cy="2667000"/>
            <a:chOff x="103" y="2208"/>
            <a:chExt cx="5369" cy="1680"/>
          </a:xfrm>
        </p:grpSpPr>
        <p:sp>
          <p:nvSpPr>
            <p:cNvPr id="33799" name="Text Box 20"/>
            <p:cNvSpPr txBox="1">
              <a:spLocks noChangeArrowheads="1"/>
            </p:cNvSpPr>
            <p:nvPr/>
          </p:nvSpPr>
          <p:spPr bwMode="auto">
            <a:xfrm>
              <a:off x="103" y="2341"/>
              <a:ext cx="1824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Comparison of reviews of </a:t>
              </a:r>
            </a:p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2400">
                  <a:solidFill>
                    <a:srgbClr val="FF0000"/>
                  </a:solidFill>
                </a:rPr>
                <a:t>	Cell Phone 1 </a:t>
              </a:r>
            </a:p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2400">
                  <a:solidFill>
                    <a:srgbClr val="FF0000"/>
                  </a:solidFill>
                </a:rPr>
                <a:t>	Cell Phone 2</a:t>
              </a:r>
            </a:p>
          </p:txBody>
        </p:sp>
        <p:grpSp>
          <p:nvGrpSpPr>
            <p:cNvPr id="33800" name="Group 21"/>
            <p:cNvGrpSpPr>
              <a:grpSpLocks/>
            </p:cNvGrpSpPr>
            <p:nvPr/>
          </p:nvGrpSpPr>
          <p:grpSpPr bwMode="auto">
            <a:xfrm>
              <a:off x="144" y="2976"/>
              <a:ext cx="192" cy="528"/>
              <a:chOff x="144" y="2976"/>
              <a:chExt cx="192" cy="528"/>
            </a:xfrm>
          </p:grpSpPr>
          <p:sp>
            <p:nvSpPr>
              <p:cNvPr id="33814" name="Rectangle 22"/>
              <p:cNvSpPr>
                <a:spLocks noChangeArrowheads="1"/>
              </p:cNvSpPr>
              <p:nvPr/>
            </p:nvSpPr>
            <p:spPr bwMode="auto">
              <a:xfrm>
                <a:off x="144" y="2976"/>
                <a:ext cx="192" cy="144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815" name="Rectangle 23"/>
              <p:cNvSpPr>
                <a:spLocks noChangeArrowheads="1"/>
              </p:cNvSpPr>
              <p:nvPr/>
            </p:nvSpPr>
            <p:spPr bwMode="auto">
              <a:xfrm>
                <a:off x="144" y="3360"/>
                <a:ext cx="192" cy="144"/>
              </a:xfrm>
              <a:prstGeom prst="rect">
                <a:avLst/>
              </a:prstGeom>
              <a:solidFill>
                <a:srgbClr val="66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3801" name="Rectangle 24"/>
            <p:cNvSpPr>
              <a:spLocks noChangeArrowheads="1"/>
            </p:cNvSpPr>
            <p:nvPr/>
          </p:nvSpPr>
          <p:spPr bwMode="auto">
            <a:xfrm>
              <a:off x="3888" y="2736"/>
              <a:ext cx="144" cy="91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2" name="Rectangle 25"/>
            <p:cNvSpPr>
              <a:spLocks noChangeArrowheads="1"/>
            </p:cNvSpPr>
            <p:nvPr/>
          </p:nvSpPr>
          <p:spPr bwMode="auto">
            <a:xfrm>
              <a:off x="4608" y="2736"/>
              <a:ext cx="144" cy="91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3" name="Rectangle 26"/>
            <p:cNvSpPr>
              <a:spLocks noChangeArrowheads="1"/>
            </p:cNvSpPr>
            <p:nvPr/>
          </p:nvSpPr>
          <p:spPr bwMode="auto">
            <a:xfrm>
              <a:off x="5328" y="2688"/>
              <a:ext cx="144" cy="91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4" name="Rectangle 27"/>
            <p:cNvSpPr>
              <a:spLocks noChangeArrowheads="1"/>
            </p:cNvSpPr>
            <p:nvPr/>
          </p:nvSpPr>
          <p:spPr bwMode="auto">
            <a:xfrm>
              <a:off x="5088" y="2592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5" name="Rectangle 28"/>
            <p:cNvSpPr>
              <a:spLocks noChangeArrowheads="1"/>
            </p:cNvSpPr>
            <p:nvPr/>
          </p:nvSpPr>
          <p:spPr bwMode="auto">
            <a:xfrm>
              <a:off x="4368" y="244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6" name="Rectangle 29"/>
            <p:cNvSpPr>
              <a:spLocks noChangeArrowheads="1"/>
            </p:cNvSpPr>
            <p:nvPr/>
          </p:nvSpPr>
          <p:spPr bwMode="auto">
            <a:xfrm>
              <a:off x="3648" y="268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7" name="Rectangle 30"/>
            <p:cNvSpPr>
              <a:spLocks noChangeArrowheads="1"/>
            </p:cNvSpPr>
            <p:nvPr/>
          </p:nvSpPr>
          <p:spPr bwMode="auto">
            <a:xfrm>
              <a:off x="2928" y="2448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8" name="Rectangle 31"/>
            <p:cNvSpPr>
              <a:spLocks noChangeArrowheads="1"/>
            </p:cNvSpPr>
            <p:nvPr/>
          </p:nvSpPr>
          <p:spPr bwMode="auto">
            <a:xfrm>
              <a:off x="2208" y="2304"/>
              <a:ext cx="144" cy="91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9" name="Line 32"/>
            <p:cNvSpPr>
              <a:spLocks noChangeShapeType="1"/>
            </p:cNvSpPr>
            <p:nvPr/>
          </p:nvSpPr>
          <p:spPr bwMode="auto">
            <a:xfrm>
              <a:off x="1776" y="3120"/>
              <a:ext cx="3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Rectangle 33"/>
            <p:cNvSpPr>
              <a:spLocks noChangeArrowheads="1"/>
            </p:cNvSpPr>
            <p:nvPr/>
          </p:nvSpPr>
          <p:spPr bwMode="auto">
            <a:xfrm>
              <a:off x="3168" y="2976"/>
              <a:ext cx="144" cy="91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1" name="Rectangle 34"/>
            <p:cNvSpPr>
              <a:spLocks noChangeArrowheads="1"/>
            </p:cNvSpPr>
            <p:nvPr/>
          </p:nvSpPr>
          <p:spPr bwMode="auto">
            <a:xfrm>
              <a:off x="2448" y="2880"/>
              <a:ext cx="144" cy="91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2" name="Text Box 35"/>
            <p:cNvSpPr txBox="1">
              <a:spLocks noChangeArrowheads="1"/>
            </p:cNvSpPr>
            <p:nvPr/>
          </p:nvSpPr>
          <p:spPr bwMode="auto">
            <a:xfrm>
              <a:off x="1872" y="3504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3200">
                  <a:solidFill>
                    <a:srgbClr val="3333CC"/>
                  </a:solidFill>
                </a:rPr>
                <a:t>_</a:t>
              </a:r>
            </a:p>
          </p:txBody>
        </p:sp>
        <p:sp>
          <p:nvSpPr>
            <p:cNvPr id="33813" name="Text Box 36"/>
            <p:cNvSpPr txBox="1">
              <a:spLocks noChangeArrowheads="1"/>
            </p:cNvSpPr>
            <p:nvPr/>
          </p:nvSpPr>
          <p:spPr bwMode="auto">
            <a:xfrm>
              <a:off x="1824" y="2208"/>
              <a:ext cx="4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4000">
                  <a:solidFill>
                    <a:srgbClr val="3333CC"/>
                  </a:solidFill>
                </a:rPr>
                <a:t>+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543925" cy="1139825"/>
          </a:xfrm>
        </p:spPr>
        <p:txBody>
          <a:bodyPr/>
          <a:lstStyle/>
          <a:p>
            <a:r>
              <a:rPr lang="en-US" altLang="en-US" smtClean="0"/>
              <a:t>Aspect-based opinion summary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DC55ED-EDFF-4F64-B016-8883AB9B81CF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pic>
        <p:nvPicPr>
          <p:cNvPr id="3482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55874"/>
            <a:ext cx="5219031" cy="367269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126" y="1160748"/>
            <a:ext cx="6084354" cy="3686764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386763" cy="1139825"/>
          </a:xfrm>
        </p:spPr>
        <p:txBody>
          <a:bodyPr/>
          <a:lstStyle/>
          <a:p>
            <a:r>
              <a:rPr lang="en-US" smtClean="0"/>
              <a:t>Not just ONE problem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523516"/>
            <a:ext cx="8229600" cy="467779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/>
              <a:t>(</a:t>
            </a:r>
            <a:r>
              <a:rPr lang="en-US" b="1" i="1" dirty="0">
                <a:solidFill>
                  <a:srgbClr val="FF0000"/>
                </a:solidFill>
              </a:rPr>
              <a:t>entity</a:t>
            </a:r>
            <a:r>
              <a:rPr lang="en-US" b="1" dirty="0"/>
              <a:t>,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aspect</a:t>
            </a:r>
            <a:r>
              <a:rPr lang="en-US" b="1" dirty="0"/>
              <a:t>,</a:t>
            </a:r>
            <a:r>
              <a:rPr lang="en-US" b="1" dirty="0">
                <a:solidFill>
                  <a:srgbClr val="3333FF"/>
                </a:solidFill>
              </a:rPr>
              <a:t> </a:t>
            </a:r>
            <a:r>
              <a:rPr lang="en-US" b="1" i="1" dirty="0">
                <a:solidFill>
                  <a:srgbClr val="3333FF"/>
                </a:solidFill>
              </a:rPr>
              <a:t>sentiment</a:t>
            </a:r>
            <a:r>
              <a:rPr lang="en-US" b="1" dirty="0"/>
              <a:t>, </a:t>
            </a:r>
            <a:r>
              <a:rPr lang="en-US" b="1" i="1" dirty="0">
                <a:solidFill>
                  <a:srgbClr val="00863D"/>
                </a:solidFill>
              </a:rPr>
              <a:t>holder</a:t>
            </a:r>
            <a:r>
              <a:rPr lang="en-US" b="1" dirty="0">
                <a:solidFill>
                  <a:srgbClr val="00863D"/>
                </a:solidFill>
              </a:rPr>
              <a:t>, </a:t>
            </a:r>
            <a:r>
              <a:rPr lang="en-US" b="1" i="1" dirty="0">
                <a:solidFill>
                  <a:srgbClr val="C00000"/>
                </a:solidFill>
              </a:rPr>
              <a:t>time</a:t>
            </a:r>
            <a:r>
              <a:rPr lang="en-US" b="1" dirty="0" smtClean="0"/>
              <a:t>) </a:t>
            </a:r>
          </a:p>
          <a:p>
            <a:pPr lvl="1">
              <a:spcBef>
                <a:spcPts val="1800"/>
              </a:spcBef>
            </a:pPr>
            <a:r>
              <a:rPr lang="en-US" sz="2400" dirty="0" smtClean="0"/>
              <a:t>target </a:t>
            </a:r>
            <a:r>
              <a:rPr lang="en-US" sz="2400" dirty="0" smtClean="0">
                <a:solidFill>
                  <a:srgbClr val="FF0000"/>
                </a:solidFill>
              </a:rPr>
              <a:t>entity</a:t>
            </a:r>
            <a:r>
              <a:rPr lang="en-US" sz="2400" dirty="0" smtClean="0"/>
              <a:t>:    		Named </a:t>
            </a:r>
            <a:r>
              <a:rPr lang="en-US" sz="2400" dirty="0"/>
              <a:t>e</a:t>
            </a:r>
            <a:r>
              <a:rPr lang="en-US" sz="2400" dirty="0" smtClean="0"/>
              <a:t>ntity extraction, more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rgbClr val="FF0000"/>
                </a:solidFill>
              </a:rPr>
              <a:t>aspect</a:t>
            </a:r>
            <a:r>
              <a:rPr lang="en-US" sz="2400" dirty="0" smtClean="0"/>
              <a:t> of </a:t>
            </a:r>
            <a:r>
              <a:rPr lang="en-US" sz="2400" i="1" dirty="0" smtClean="0"/>
              <a:t>entity</a:t>
            </a:r>
            <a:r>
              <a:rPr lang="en-US" sz="2400" dirty="0" smtClean="0"/>
              <a:t>:     	Aspect </a:t>
            </a:r>
            <a:r>
              <a:rPr lang="en-US" sz="2400" dirty="0"/>
              <a:t>e</a:t>
            </a:r>
            <a:r>
              <a:rPr lang="en-US" sz="2400" dirty="0" smtClean="0"/>
              <a:t>xtraction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rgbClr val="0000FF"/>
                </a:solidFill>
              </a:rPr>
              <a:t>sentiment</a:t>
            </a:r>
            <a:r>
              <a:rPr lang="en-US" sz="2400" dirty="0" smtClean="0"/>
              <a:t>:      		Sentiment classification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opinion </a:t>
            </a:r>
            <a:r>
              <a:rPr lang="en-US" sz="2400" dirty="0" smtClean="0">
                <a:solidFill>
                  <a:srgbClr val="00863D"/>
                </a:solidFill>
              </a:rPr>
              <a:t>holder</a:t>
            </a:r>
            <a:r>
              <a:rPr lang="en-US" sz="2400" dirty="0" smtClean="0"/>
              <a:t>:     	Information/data </a:t>
            </a:r>
            <a:r>
              <a:rPr lang="en-US" sz="2400" dirty="0"/>
              <a:t>e</a:t>
            </a:r>
            <a:r>
              <a:rPr lang="en-US" sz="2400" dirty="0" smtClean="0"/>
              <a:t>xtraction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time</a:t>
            </a:r>
            <a:r>
              <a:rPr lang="en-US" sz="2400" dirty="0" smtClean="0"/>
              <a:t>:      		Information/data </a:t>
            </a:r>
            <a:r>
              <a:rPr lang="en-US" sz="2400" dirty="0"/>
              <a:t>e</a:t>
            </a:r>
            <a:r>
              <a:rPr lang="en-US" sz="2400" dirty="0" smtClean="0"/>
              <a:t>xtraction</a:t>
            </a:r>
          </a:p>
          <a:p>
            <a:pPr>
              <a:spcBef>
                <a:spcPts val="1200"/>
              </a:spcBef>
            </a:pPr>
            <a:r>
              <a:rPr lang="en-US" altLang="en-US" dirty="0" smtClean="0"/>
              <a:t>Other NLP problems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dirty="0" smtClean="0">
                <a:solidFill>
                  <a:srgbClr val="3333FF"/>
                </a:solidFill>
              </a:rPr>
              <a:t>Synonym grouping </a:t>
            </a:r>
            <a:r>
              <a:rPr lang="en-US" altLang="en-US" sz="2400" dirty="0">
                <a:solidFill>
                  <a:srgbClr val="3333FF"/>
                </a:solidFill>
              </a:rPr>
              <a:t>(voice = sound quality)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rgbClr val="3333FF"/>
                </a:solidFill>
              </a:rPr>
              <a:t>Lexical </a:t>
            </a:r>
            <a:r>
              <a:rPr lang="en-US" altLang="en-US" sz="2400" dirty="0" smtClean="0">
                <a:solidFill>
                  <a:srgbClr val="3333FF"/>
                </a:solidFill>
              </a:rPr>
              <a:t>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dirty="0" err="1">
                <a:solidFill>
                  <a:srgbClr val="3333FF"/>
                </a:solidFill>
              </a:rPr>
              <a:t>Coreference</a:t>
            </a:r>
            <a:r>
              <a:rPr lang="en-US" altLang="en-US" sz="2400" dirty="0">
                <a:solidFill>
                  <a:srgbClr val="3333FF"/>
                </a:solidFill>
              </a:rPr>
              <a:t> </a:t>
            </a:r>
            <a:r>
              <a:rPr lang="en-US" altLang="en-US" sz="2400" dirty="0" smtClean="0">
                <a:solidFill>
                  <a:srgbClr val="3333FF"/>
                </a:solidFill>
              </a:rPr>
              <a:t>resolution</a:t>
            </a:r>
            <a:endParaRPr lang="en-US" altLang="en-US" sz="2400" dirty="0">
              <a:solidFill>
                <a:srgbClr val="3333FF"/>
              </a:solidFill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altLang="en-US" sz="2400" dirty="0" smtClean="0">
                <a:solidFill>
                  <a:srgbClr val="3333FF"/>
                </a:solidFill>
              </a:rPr>
              <a:t>…..</a:t>
            </a:r>
            <a:endParaRPr lang="en-US" altLang="en-US" sz="24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September 15, 2014        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08F624-614B-43C3-9CBE-E7C0413B3D82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73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Mining </a:t>
            </a: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Summary</a:t>
            </a:r>
            <a:endParaRPr lang="en-US" altLang="en-US" sz="3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7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D808E1-EED1-459F-9046-A0ED83FD7A11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19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Sentiment classification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04925"/>
            <a:ext cx="8280400" cy="4860925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</a:rPr>
              <a:t>Classify a whole opinion document </a:t>
            </a:r>
            <a:r>
              <a:rPr lang="en-US" altLang="en-US" sz="2800" dirty="0" smtClean="0"/>
              <a:t>(e.g., a review) based on the overall sentiment of the opinion holder </a:t>
            </a:r>
            <a:r>
              <a:rPr lang="en-US" altLang="en-US" sz="1800" dirty="0" smtClean="0"/>
              <a:t>(Pang et al 2002; </a:t>
            </a:r>
            <a:r>
              <a:rPr lang="en-US" altLang="en-US" sz="1800" dirty="0" err="1" smtClean="0"/>
              <a:t>Turney</a:t>
            </a:r>
            <a:r>
              <a:rPr lang="en-US" altLang="en-US" sz="1800" dirty="0" smtClean="0"/>
              <a:t> 2002)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FF"/>
                </a:solidFill>
              </a:rPr>
              <a:t>Classes</a:t>
            </a:r>
            <a:r>
              <a:rPr lang="en-US" altLang="en-US" sz="2400" dirty="0" smtClean="0"/>
              <a:t>: Positive, negative (possibly neutral)</a:t>
            </a:r>
          </a:p>
          <a:p>
            <a:pPr eaLnBrk="1" hangingPunct="1"/>
            <a:r>
              <a:rPr lang="en-US" altLang="en-US" sz="2800" dirty="0" smtClean="0">
                <a:solidFill>
                  <a:srgbClr val="0000FF"/>
                </a:solidFill>
              </a:rPr>
              <a:t>An example review</a:t>
            </a:r>
            <a:r>
              <a:rPr lang="en-US" altLang="en-US" sz="2800" dirty="0" smtClean="0"/>
              <a:t>: </a:t>
            </a:r>
          </a:p>
          <a:p>
            <a:pPr lvl="1" eaLnBrk="1" hangingPunct="1"/>
            <a:r>
              <a:rPr lang="en-US" altLang="en-US" sz="2400" i="1" dirty="0" smtClean="0"/>
              <a:t>“I bought an iPhone a few days ago. It is such a nice phone, although a little large. The touch screen is cool. The voice quality is clear too. I simply love it!”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Classification</a:t>
            </a:r>
            <a:r>
              <a:rPr lang="en-US" altLang="en-US" sz="2400" dirty="0" smtClean="0"/>
              <a:t>: positive or negative?</a:t>
            </a:r>
          </a:p>
          <a:p>
            <a:pPr eaLnBrk="1" hangingPunct="1"/>
            <a:r>
              <a:rPr lang="en-US" altLang="zh-CN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It is basically a text classification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016316A-8B70-4774-8A30-5A37039578F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1" y="1520787"/>
            <a:ext cx="8085843" cy="457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2907B9"/>
                </a:solidFill>
              </a:rPr>
              <a:t>Sentiment analysis (SA) </a:t>
            </a:r>
            <a:r>
              <a:rPr lang="en-US" dirty="0" smtClean="0"/>
              <a:t>or</a:t>
            </a:r>
            <a:r>
              <a:rPr lang="en-US" dirty="0" smtClean="0">
                <a:solidFill>
                  <a:srgbClr val="2907B9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opinion mining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computational study of opinion, sentiment, appraisal, evaluation, and emotion.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Why is it important?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Opinions are key influencers of our behaviors. </a:t>
            </a:r>
          </a:p>
          <a:p>
            <a:pPr lvl="2"/>
            <a:r>
              <a:rPr lang="en-US" dirty="0" smtClean="0"/>
              <a:t>Our beliefs and perceptions of reality are conditioned on how others see the world. </a:t>
            </a:r>
          </a:p>
          <a:p>
            <a:pPr lvl="2"/>
            <a:r>
              <a:rPr lang="en-US" dirty="0" smtClean="0"/>
              <a:t>Whenever we need to make a decision we often seek out the opinions from others.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ise of social media –&gt; opinion data</a:t>
            </a:r>
          </a:p>
        </p:txBody>
      </p:sp>
    </p:spTree>
    <p:extLst>
      <p:ext uri="{BB962C8B-B14F-4D97-AF65-F5344CB8AC3E}">
        <p14:creationId xmlns:p14="http://schemas.microsoft.com/office/powerpoint/2010/main" val="29401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Assumption and goal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68313" y="1376363"/>
            <a:ext cx="8424862" cy="4860925"/>
          </a:xfrm>
        </p:spPr>
        <p:txBody>
          <a:bodyPr/>
          <a:lstStyle/>
          <a:p>
            <a:pPr eaLnBrk="1" hangingPunct="1"/>
            <a:r>
              <a:rPr lang="en-US" altLang="zh-CN" sz="2800" smtClean="0">
                <a:solidFill>
                  <a:srgbClr val="FF0000"/>
                </a:solidFill>
                <a:ea typeface="宋体" panose="02010600030101010101" pitchFamily="2" charset="-122"/>
              </a:rPr>
              <a:t>Assumption</a:t>
            </a:r>
            <a:r>
              <a:rPr lang="en-US" altLang="zh-CN" sz="2800" smtClean="0">
                <a:ea typeface="宋体" panose="02010600030101010101" pitchFamily="2" charset="-122"/>
              </a:rPr>
              <a:t>: The doc is written by a single person and express opinion/sentiment on a single entity. </a:t>
            </a:r>
          </a:p>
          <a:p>
            <a:pPr eaLnBrk="1" hangingPunct="1"/>
            <a:r>
              <a:rPr lang="en-US" altLang="zh-CN" smtClean="0">
                <a:solidFill>
                  <a:srgbClr val="FF0000"/>
                </a:solidFill>
                <a:ea typeface="宋体" panose="02010600030101010101" pitchFamily="2" charset="-122"/>
              </a:rPr>
              <a:t>Goal</a:t>
            </a:r>
            <a:r>
              <a:rPr lang="en-US" altLang="zh-CN" smtClean="0">
                <a:ea typeface="宋体" panose="02010600030101010101" pitchFamily="2" charset="-122"/>
              </a:rPr>
              <a:t>: discover  </a:t>
            </a:r>
            <a:r>
              <a:rPr lang="en-US" altLang="en-US" sz="2800" smtClean="0"/>
              <a:t>(</a:t>
            </a:r>
            <a:r>
              <a:rPr lang="en-US" altLang="en-US" sz="2800" i="1" smtClean="0"/>
              <a:t>_</a:t>
            </a:r>
            <a:r>
              <a:rPr lang="en-US" altLang="en-US" sz="2800" smtClean="0"/>
              <a:t>, </a:t>
            </a:r>
            <a:r>
              <a:rPr lang="en-US" altLang="en-US" sz="2800" i="1" smtClean="0"/>
              <a:t>_</a:t>
            </a:r>
            <a:r>
              <a:rPr lang="en-US" altLang="en-US" sz="2800" smtClean="0"/>
              <a:t>, </a:t>
            </a:r>
            <a:r>
              <a:rPr lang="en-US" altLang="en-US" sz="2800" i="1" smtClean="0"/>
              <a:t>so</a:t>
            </a:r>
            <a:r>
              <a:rPr lang="en-US" altLang="en-US" sz="2800" smtClean="0"/>
              <a:t>, </a:t>
            </a:r>
            <a:r>
              <a:rPr lang="en-US" altLang="en-US" sz="2800" i="1" smtClean="0"/>
              <a:t>_</a:t>
            </a:r>
            <a:r>
              <a:rPr lang="en-US" altLang="en-US" sz="2800" smtClean="0"/>
              <a:t>, </a:t>
            </a:r>
            <a:r>
              <a:rPr lang="en-US" altLang="en-US" sz="2800" i="1" smtClean="0"/>
              <a:t>_</a:t>
            </a:r>
            <a:r>
              <a:rPr lang="en-US" altLang="en-US" sz="2800" smtClean="0"/>
              <a:t>),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where e, a, h, and t are ignored</a:t>
            </a:r>
            <a:endParaRPr lang="en-US" altLang="zh-CN" sz="2400" smtClean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  <a:ea typeface="宋体" panose="02010600030101010101" pitchFamily="2" charset="-122"/>
              </a:rPr>
              <a:t>Reviews usually satisfy the assumption</a:t>
            </a:r>
            <a:r>
              <a:rPr lang="en-US" altLang="zh-CN" smtClean="0">
                <a:ea typeface="宋体" panose="02010600030101010101" pitchFamily="2" charset="-122"/>
              </a:rPr>
              <a:t>. </a:t>
            </a:r>
          </a:p>
          <a:p>
            <a:pPr lvl="1" eaLnBrk="1" hangingPunct="1"/>
            <a:r>
              <a:rPr lang="en-US" altLang="zh-CN" sz="2400" smtClean="0">
                <a:ea typeface="宋体" panose="02010600030101010101" pitchFamily="2" charset="-122"/>
              </a:rPr>
              <a:t>Almost all papers use reviews</a:t>
            </a:r>
          </a:p>
          <a:p>
            <a:pPr lvl="1" eaLnBrk="1" hangingPunct="1"/>
            <a:r>
              <a:rPr lang="en-US" altLang="zh-CN" sz="2400" smtClean="0">
                <a:ea typeface="宋体" panose="02010600030101010101" pitchFamily="2" charset="-122"/>
              </a:rPr>
              <a:t>Positive: 4 or 5 stars, negative: 1 or 2 stars</a:t>
            </a:r>
          </a:p>
          <a:p>
            <a:pPr eaLnBrk="1" hangingPunct="1"/>
            <a:r>
              <a:rPr lang="en-US" altLang="zh-CN" smtClean="0">
                <a:ea typeface="宋体" panose="02010600030101010101" pitchFamily="2" charset="-122"/>
              </a:rPr>
              <a:t>Many forum postings and blogs do not</a:t>
            </a:r>
          </a:p>
          <a:p>
            <a:pPr lvl="1" eaLnBrk="1" hangingPunct="1"/>
            <a:r>
              <a:rPr lang="en-US" altLang="zh-CN" sz="2400" smtClean="0">
                <a:ea typeface="宋体" panose="02010600030101010101" pitchFamily="2" charset="-122"/>
              </a:rPr>
              <a:t>They can mention and compare multiple entities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CN" sz="2400" smtClean="0">
                <a:ea typeface="宋体" panose="02010600030101010101" pitchFamily="2" charset="-122"/>
              </a:rPr>
              <a:t>Many such postings express no sentiments</a:t>
            </a:r>
          </a:p>
          <a:p>
            <a:pPr eaLnBrk="1" hangingPunct="1"/>
            <a:endParaRPr lang="en-US" altLang="zh-CN" smtClean="0">
              <a:ea typeface="宋体" panose="02010600030101010101" pitchFamily="2" charset="-122"/>
            </a:endParaRP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0A301B-E23A-409B-9B00-B0C126BB36DE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7F37C87-2559-4340-A0B0-26A9B8AE4480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Supervised learning </a:t>
            </a:r>
            <a:r>
              <a:rPr lang="en-US" altLang="en-US" sz="2400" smtClean="0"/>
              <a:t>(Pang et al, 2002)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328025" cy="4764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FF0000"/>
                </a:solidFill>
              </a:rPr>
              <a:t>Directly apply supervised learning techniques </a:t>
            </a:r>
            <a:r>
              <a:rPr lang="en-US" altLang="en-US" sz="2800" dirty="0" smtClean="0"/>
              <a:t>to classify reviews into positive and negative.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FF0000"/>
                </a:solidFill>
              </a:rPr>
              <a:t>Three classification techniques</a:t>
            </a:r>
            <a:r>
              <a:rPr lang="en-US" altLang="en-US" sz="2800" dirty="0" smtClean="0"/>
              <a:t> were tried: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Naïve Bayes, Maximum Entropy, Support Vector Machines (SVM)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0000FF"/>
                </a:solidFill>
              </a:rPr>
              <a:t>Features: </a:t>
            </a:r>
            <a:r>
              <a:rPr lang="en-US" altLang="en-US" sz="2800" dirty="0" smtClean="0"/>
              <a:t>negation tag, unigram (single words), bigram, POS tag, position.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SVM did the best based on movie reviews.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Features for supervised learning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470900" cy="4646612"/>
          </a:xfrm>
        </p:spPr>
        <p:txBody>
          <a:bodyPr/>
          <a:lstStyle/>
          <a:p>
            <a:r>
              <a:rPr lang="en-US" altLang="en-US" sz="2800" smtClean="0">
                <a:solidFill>
                  <a:srgbClr val="FF0000"/>
                </a:solidFill>
              </a:rPr>
              <a:t>The problem has been studied by numerous researchers subsequently</a:t>
            </a:r>
          </a:p>
          <a:p>
            <a:pPr lvl="1"/>
            <a:r>
              <a:rPr lang="en-US" altLang="en-US" sz="2400" smtClean="0">
                <a:solidFill>
                  <a:srgbClr val="0000FF"/>
                </a:solidFill>
              </a:rPr>
              <a:t>Probably the most extensive studied problem</a:t>
            </a:r>
          </a:p>
          <a:p>
            <a:pPr lvl="2"/>
            <a:r>
              <a:rPr lang="en-US" altLang="en-US" sz="2000" smtClean="0"/>
              <a:t>Including domain adaption and cross-lingual, etc. </a:t>
            </a:r>
          </a:p>
          <a:p>
            <a:pPr>
              <a:spcBef>
                <a:spcPts val="600"/>
              </a:spcBef>
            </a:pPr>
            <a:r>
              <a:rPr lang="en-US" altLang="en-US" sz="2800" smtClean="0">
                <a:solidFill>
                  <a:srgbClr val="FF0000"/>
                </a:solidFill>
              </a:rPr>
              <a:t>Key:</a:t>
            </a:r>
            <a:r>
              <a:rPr lang="en-US" altLang="en-US" sz="2800" smtClean="0"/>
              <a:t> feature engineering. A large set of features have been tried by researchers. E.g., </a:t>
            </a:r>
          </a:p>
          <a:p>
            <a:pPr lvl="1">
              <a:spcBef>
                <a:spcPts val="600"/>
              </a:spcBef>
            </a:pPr>
            <a:r>
              <a:rPr lang="en-US" altLang="en-US" sz="2400" smtClean="0">
                <a:solidFill>
                  <a:srgbClr val="0000FF"/>
                </a:solidFill>
              </a:rPr>
              <a:t>Terms frequency and different IR weighting schemes</a:t>
            </a:r>
          </a:p>
          <a:p>
            <a:pPr lvl="1">
              <a:spcBef>
                <a:spcPts val="200"/>
              </a:spcBef>
            </a:pPr>
            <a:r>
              <a:rPr lang="en-US" altLang="en-US" sz="2400" smtClean="0">
                <a:solidFill>
                  <a:srgbClr val="0000FF"/>
                </a:solidFill>
              </a:rPr>
              <a:t>Part of speech (POS) tags</a:t>
            </a:r>
          </a:p>
          <a:p>
            <a:pPr lvl="1">
              <a:spcBef>
                <a:spcPts val="200"/>
              </a:spcBef>
            </a:pPr>
            <a:r>
              <a:rPr lang="en-US" altLang="en-US" sz="2400" smtClean="0">
                <a:solidFill>
                  <a:srgbClr val="0000FF"/>
                </a:solidFill>
              </a:rPr>
              <a:t>Opinion words and phrases</a:t>
            </a:r>
          </a:p>
          <a:p>
            <a:pPr lvl="1">
              <a:spcBef>
                <a:spcPts val="200"/>
              </a:spcBef>
            </a:pPr>
            <a:r>
              <a:rPr lang="en-US" altLang="en-US" sz="2400" smtClean="0">
                <a:solidFill>
                  <a:srgbClr val="0000FF"/>
                </a:solidFill>
              </a:rPr>
              <a:t>Negations</a:t>
            </a:r>
          </a:p>
          <a:p>
            <a:pPr lvl="1">
              <a:spcBef>
                <a:spcPts val="200"/>
              </a:spcBef>
            </a:pPr>
            <a:r>
              <a:rPr lang="en-US" altLang="en-US" sz="2400" smtClean="0">
                <a:solidFill>
                  <a:srgbClr val="0000FF"/>
                </a:solidFill>
              </a:rPr>
              <a:t>Syntactic dependency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6F9E58-DCA4-403A-BC92-FB3476AFE7DE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Lexicon-based approach </a:t>
            </a:r>
            <a:r>
              <a:rPr lang="en-US" sz="2400" dirty="0" smtClean="0"/>
              <a:t>(</a:t>
            </a:r>
            <a:r>
              <a:rPr lang="en-US" sz="2400" dirty="0"/>
              <a:t>Taboada</a:t>
            </a:r>
            <a:r>
              <a:rPr lang="en-US" sz="2400" i="1" dirty="0"/>
              <a:t> et al.</a:t>
            </a:r>
            <a:r>
              <a:rPr lang="en-US" sz="2400" dirty="0"/>
              <a:t> (2011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Using a set of sentiment terms, called the </a:t>
            </a:r>
            <a:r>
              <a:rPr lang="en-US" sz="2800" dirty="0" smtClean="0">
                <a:solidFill>
                  <a:srgbClr val="0000FF"/>
                </a:solidFill>
              </a:rPr>
              <a:t>sentiment lexicon</a:t>
            </a:r>
          </a:p>
          <a:p>
            <a:pPr lvl="1"/>
            <a:r>
              <a:rPr lang="en-US" sz="2400" dirty="0" smtClean="0"/>
              <a:t>Positive words: great, beautiful, amazing, …</a:t>
            </a:r>
          </a:p>
          <a:p>
            <a:pPr lvl="1"/>
            <a:r>
              <a:rPr lang="en-US" sz="2400" dirty="0" smtClean="0"/>
              <a:t>Negative words: bad, terrible awful, unreliable, …</a:t>
            </a:r>
          </a:p>
          <a:p>
            <a:r>
              <a:rPr lang="en-US" sz="2800" dirty="0"/>
              <a:t>The SO value for each sentiment term is assigned a value from </a:t>
            </a:r>
            <a:r>
              <a:rPr lang="en-US" sz="2800" dirty="0" smtClean="0"/>
              <a:t>[−5, +5]. </a:t>
            </a:r>
          </a:p>
          <a:p>
            <a:pPr lvl="1"/>
            <a:r>
              <a:rPr lang="en-US" sz="2400" dirty="0" smtClean="0"/>
              <a:t>Consider </a:t>
            </a:r>
            <a:r>
              <a:rPr lang="en-US" sz="2400" i="1" dirty="0" smtClean="0"/>
              <a:t>negation</a:t>
            </a:r>
            <a:r>
              <a:rPr lang="en-US" sz="2400" dirty="0" smtClean="0"/>
              <a:t>, </a:t>
            </a:r>
            <a:r>
              <a:rPr lang="en-US" sz="2400" i="1" dirty="0" smtClean="0"/>
              <a:t>intensifier</a:t>
            </a:r>
            <a:r>
              <a:rPr lang="en-US" sz="2400" dirty="0" smtClean="0"/>
              <a:t> (e.g., very), and </a:t>
            </a:r>
            <a:r>
              <a:rPr lang="en-US" sz="2400" i="1" dirty="0" err="1" smtClean="0"/>
              <a:t>diminisher</a:t>
            </a:r>
            <a:r>
              <a:rPr lang="en-US" sz="2400" i="1" dirty="0" smtClean="0"/>
              <a:t> </a:t>
            </a:r>
            <a:r>
              <a:rPr lang="en-US" sz="2400" dirty="0" smtClean="0"/>
              <a:t>(e.g., barely)</a:t>
            </a:r>
          </a:p>
          <a:p>
            <a:r>
              <a:rPr lang="en-US" sz="2800" dirty="0" smtClean="0"/>
              <a:t>Decide the sentiment of a review by aggregating scores from all sentiment terms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dirty="0" smtClean="0"/>
              <a:t>Bing Liu           r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7B279-D852-4184-A9DC-74E542C38B2E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48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Mining </a:t>
            </a: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Summary</a:t>
            </a:r>
            <a:endParaRPr lang="en-US" altLang="en-US" sz="3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5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Sentence sentiment analysis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608513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Usually consist of two steps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Subjectivity classification </a:t>
            </a:r>
            <a:r>
              <a:rPr lang="en-US" altLang="en-US" sz="2400" dirty="0" smtClean="0"/>
              <a:t>(Wiebe et al 1999)</a:t>
            </a:r>
            <a:endParaRPr lang="en-US" altLang="en-US" sz="2400" dirty="0" smtClean="0">
              <a:solidFill>
                <a:srgbClr val="0000FF"/>
              </a:solidFill>
            </a:endParaRPr>
          </a:p>
          <a:p>
            <a:pPr lvl="2"/>
            <a:r>
              <a:rPr lang="en-US" altLang="en-US" dirty="0" smtClean="0"/>
              <a:t>To identify subjective sentences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Sentiment classification </a:t>
            </a:r>
            <a:r>
              <a:rPr lang="en-US" altLang="en-US" dirty="0" smtClean="0"/>
              <a:t>of subjective sentences</a:t>
            </a:r>
          </a:p>
          <a:p>
            <a:pPr lvl="2"/>
            <a:r>
              <a:rPr lang="en-US" altLang="en-US" dirty="0" smtClean="0"/>
              <a:t>Into two classes, positive and negative</a:t>
            </a:r>
          </a:p>
          <a:p>
            <a:r>
              <a:rPr lang="en-US" altLang="en-US" dirty="0" smtClean="0">
                <a:solidFill>
                  <a:srgbClr val="0000FF"/>
                </a:solidFill>
              </a:rPr>
              <a:t>But bear in mind</a:t>
            </a:r>
          </a:p>
          <a:p>
            <a:pPr lvl="1"/>
            <a:r>
              <a:rPr lang="en-US" altLang="en-US" dirty="0" smtClean="0"/>
              <a:t>Many objective sentences can imply sentiments</a:t>
            </a:r>
          </a:p>
          <a:p>
            <a:pPr lvl="1"/>
            <a:r>
              <a:rPr lang="en-US" altLang="en-US" dirty="0" smtClean="0"/>
              <a:t>Many subjective sentences do not express positive or negative sentiments/opinions</a:t>
            </a:r>
          </a:p>
          <a:p>
            <a:pPr lvl="2"/>
            <a:r>
              <a:rPr lang="en-US" altLang="en-US" dirty="0" err="1" smtClean="0"/>
              <a:t>E.g.,”I</a:t>
            </a:r>
            <a:r>
              <a:rPr lang="en-US" altLang="en-US" dirty="0" smtClean="0"/>
              <a:t> believe he went home yesterday.”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664AF82-0A8F-4F2F-8BE6-555A79CE1274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Assumption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6101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rgbClr val="FF0000"/>
                </a:solidFill>
                <a:ea typeface="宋体" panose="02010600030101010101" pitchFamily="2" charset="-122"/>
              </a:rPr>
              <a:t>Assumption</a:t>
            </a:r>
            <a:r>
              <a:rPr lang="en-US" altLang="zh-CN" dirty="0" smtClean="0">
                <a:ea typeface="宋体" panose="02010600030101010101" pitchFamily="2" charset="-122"/>
              </a:rPr>
              <a:t>: Each sentence is written by a single person and expresses a single positive or negative opinion/sentiment. </a:t>
            </a:r>
          </a:p>
          <a:p>
            <a:pPr eaLnBrk="1" hangingPunct="1"/>
            <a:r>
              <a:rPr lang="en-US" altLang="zh-CN" dirty="0" smtClean="0">
                <a:solidFill>
                  <a:srgbClr val="0000FF"/>
                </a:solidFill>
                <a:ea typeface="宋体" panose="02010600030101010101" pitchFamily="2" charset="-122"/>
              </a:rPr>
              <a:t>True for simple sentences</a:t>
            </a:r>
            <a:r>
              <a:rPr lang="en-US" altLang="zh-CN" dirty="0" smtClean="0">
                <a:ea typeface="宋体" panose="02010600030101010101" pitchFamily="2" charset="-122"/>
              </a:rPr>
              <a:t>, e.g., </a:t>
            </a:r>
          </a:p>
          <a:p>
            <a:pPr lvl="1" eaLnBrk="1" hangingPunct="1"/>
            <a:r>
              <a:rPr lang="en-US" altLang="zh-CN" dirty="0" smtClean="0">
                <a:ea typeface="宋体" panose="02010600030101010101" pitchFamily="2" charset="-122"/>
              </a:rPr>
              <a:t>“I like this car” </a:t>
            </a:r>
          </a:p>
          <a:p>
            <a:pPr eaLnBrk="1" hangingPunct="1"/>
            <a:r>
              <a:rPr lang="en-US" altLang="zh-CN" dirty="0" smtClean="0">
                <a:solidFill>
                  <a:srgbClr val="0000FF"/>
                </a:solidFill>
                <a:ea typeface="宋体" panose="02010600030101010101" pitchFamily="2" charset="-122"/>
              </a:rPr>
              <a:t>But not true for compound and “complex” sentences</a:t>
            </a:r>
            <a:r>
              <a:rPr lang="en-US" altLang="zh-CN" dirty="0" smtClean="0">
                <a:ea typeface="宋体" panose="02010600030101010101" pitchFamily="2" charset="-122"/>
              </a:rPr>
              <a:t>, e.g., </a:t>
            </a:r>
          </a:p>
          <a:p>
            <a:pPr lvl="1" eaLnBrk="1" hangingPunct="1"/>
            <a:r>
              <a:rPr lang="en-US" altLang="en-US" dirty="0" smtClean="0"/>
              <a:t>“I like the picture quality but battery life sucks.” </a:t>
            </a:r>
          </a:p>
          <a:p>
            <a:pPr lvl="1" eaLnBrk="1" hangingPunct="1"/>
            <a:r>
              <a:rPr lang="en-US" altLang="en-US" dirty="0" smtClean="0"/>
              <a:t>“Apple is doing very well in this poor economy.”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408AD4-2020-41A2-954E-5FB6E1F2A352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63A23A8-58D7-4E1B-954A-F209A74E19E9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Subjectivity and sentiment classification</a:t>
            </a:r>
            <a:br>
              <a:rPr lang="en-US" altLang="en-US" sz="3800" smtClean="0"/>
            </a:br>
            <a:r>
              <a:rPr lang="en-US" altLang="en-US" sz="2400" smtClean="0"/>
              <a:t>(Yu and Hazivassiloglou, 2003)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435975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smtClean="0">
                <a:solidFill>
                  <a:srgbClr val="FF3300"/>
                </a:solidFill>
              </a:rPr>
              <a:t>Subjective sentence identification</a:t>
            </a:r>
            <a:r>
              <a:rPr lang="en-US" altLang="en-US" sz="2600" smtClean="0"/>
              <a:t>: a few methods were tried, e.g.,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smtClean="0"/>
              <a:t>Sentence similarity.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smtClean="0"/>
              <a:t>Naïve Bayesian classification.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>
                <a:solidFill>
                  <a:srgbClr val="FF0000"/>
                </a:solidFill>
              </a:rPr>
              <a:t>Sentiment classification </a:t>
            </a:r>
            <a:r>
              <a:rPr lang="en-US" altLang="en-US" sz="2600" smtClean="0">
                <a:solidFill>
                  <a:srgbClr val="0000FF"/>
                </a:solidFill>
              </a:rPr>
              <a:t>(positive, negative or neutral)</a:t>
            </a:r>
            <a:r>
              <a:rPr lang="en-US" altLang="en-US" sz="2600" smtClean="0">
                <a:solidFill>
                  <a:srgbClr val="FF3300"/>
                </a:solidFill>
              </a:rPr>
              <a:t> </a:t>
            </a:r>
            <a:r>
              <a:rPr lang="en-US" altLang="en-US" sz="2600" smtClean="0"/>
              <a:t>(also called </a:t>
            </a:r>
            <a:r>
              <a:rPr lang="en-US" altLang="en-US" sz="2600" smtClean="0">
                <a:solidFill>
                  <a:srgbClr val="3333FF"/>
                </a:solidFill>
              </a:rPr>
              <a:t>polarity</a:t>
            </a:r>
            <a:r>
              <a:rPr lang="en-US" altLang="en-US" sz="2600" smtClean="0"/>
              <a:t>): it uses a similar method to</a:t>
            </a:r>
            <a:r>
              <a:rPr lang="en-US" altLang="en-US" sz="2600" smtClean="0">
                <a:solidFill>
                  <a:srgbClr val="FF3300"/>
                </a:solidFill>
              </a:rPr>
              <a:t> </a:t>
            </a:r>
            <a:r>
              <a:rPr lang="en-US" altLang="en-US" sz="2600" smtClean="0"/>
              <a:t>(Turney, 2002), but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smtClean="0"/>
              <a:t>with more seed words (rather than two) and based on log-likelihood ratio (LLR).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smtClean="0"/>
              <a:t>For classification of each word, it takes the average of LLR scores of words in the sentence and use cutoffs to decide positive, negative or neutral.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Segmentation and classification</a:t>
            </a:r>
            <a:br>
              <a:rPr lang="en-US" altLang="en-US" smtClean="0"/>
            </a:br>
            <a:r>
              <a:rPr lang="en-US" altLang="en-US" sz="2800" smtClean="0"/>
              <a:t>(Wilson et al 2004)</a:t>
            </a:r>
            <a:r>
              <a:rPr lang="en-US" altLang="en-US" sz="4400" smtClean="0"/>
              <a:t/>
            </a:r>
            <a:br>
              <a:rPr lang="en-US" altLang="en-US" sz="4400" smtClean="0"/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Since a single sentence may contain multiple opinions and subjective and factual clauses</a:t>
            </a:r>
          </a:p>
          <a:p>
            <a:pPr>
              <a:defRPr/>
            </a:pPr>
            <a:r>
              <a:rPr lang="en-US" sz="2800" dirty="0" smtClean="0"/>
              <a:t>A study of automatic clause sentiment classification was presented in </a:t>
            </a:r>
            <a:r>
              <a:rPr lang="en-US" sz="2400" dirty="0" smtClean="0"/>
              <a:t>(Wilson et al 2004)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to classify clauses of every sentence by the </a:t>
            </a:r>
            <a:r>
              <a:rPr lang="en-US" sz="2400" i="1" dirty="0" smtClean="0">
                <a:ea typeface="+mn-ea"/>
                <a:cs typeface="+mn-cs"/>
              </a:rPr>
              <a:t>strength </a:t>
            </a:r>
            <a:r>
              <a:rPr lang="en-US" sz="2400" dirty="0" smtClean="0">
                <a:ea typeface="+mn-ea"/>
                <a:cs typeface="+mn-cs"/>
              </a:rPr>
              <a:t>of opinions being expressed in individual clauses, down to four levels</a:t>
            </a:r>
          </a:p>
          <a:p>
            <a:pPr lvl="2">
              <a:defRPr/>
            </a:pPr>
            <a:r>
              <a:rPr lang="en-US" sz="2000" i="1" dirty="0" smtClean="0">
                <a:ea typeface="+mn-ea"/>
                <a:cs typeface="+mn-cs"/>
              </a:rPr>
              <a:t>neutral</a:t>
            </a:r>
            <a:r>
              <a:rPr lang="en-US" sz="2000" dirty="0" smtClean="0">
                <a:ea typeface="+mn-ea"/>
                <a:cs typeface="+mn-cs"/>
              </a:rPr>
              <a:t>, </a:t>
            </a:r>
            <a:r>
              <a:rPr lang="en-US" sz="2000" i="1" dirty="0" smtClean="0">
                <a:ea typeface="+mn-ea"/>
                <a:cs typeface="+mn-cs"/>
              </a:rPr>
              <a:t>low</a:t>
            </a:r>
            <a:r>
              <a:rPr lang="en-US" sz="2000" dirty="0" smtClean="0">
                <a:ea typeface="+mn-ea"/>
                <a:cs typeface="+mn-cs"/>
              </a:rPr>
              <a:t>, </a:t>
            </a:r>
            <a:r>
              <a:rPr lang="en-US" sz="2000" i="1" dirty="0" smtClean="0">
                <a:ea typeface="+mn-ea"/>
                <a:cs typeface="+mn-cs"/>
              </a:rPr>
              <a:t>medium</a:t>
            </a:r>
            <a:r>
              <a:rPr lang="en-US" sz="2000" dirty="0" smtClean="0">
                <a:ea typeface="+mn-ea"/>
                <a:cs typeface="+mn-cs"/>
              </a:rPr>
              <a:t>, and </a:t>
            </a:r>
            <a:r>
              <a:rPr lang="en-US" sz="2000" i="1" dirty="0" smtClean="0">
                <a:ea typeface="+mn-ea"/>
                <a:cs typeface="+mn-cs"/>
              </a:rPr>
              <a:t>high</a:t>
            </a:r>
            <a:endParaRPr lang="en-US" sz="2000" dirty="0" smtClean="0">
              <a:ea typeface="+mn-ea"/>
              <a:cs typeface="+mn-cs"/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0000FF"/>
                </a:solidFill>
              </a:rPr>
              <a:t>Clause-level may not be sufficient </a:t>
            </a:r>
          </a:p>
          <a:p>
            <a:pPr lvl="1">
              <a:defRPr/>
            </a:pPr>
            <a:r>
              <a:rPr lang="en-US" sz="2400" dirty="0" smtClean="0"/>
              <a:t>“Apple is doing very well in this lousy economy.”</a:t>
            </a:r>
          </a:p>
          <a:p>
            <a:pPr lvl="1">
              <a:defRPr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ESSCaSS 2013, August 18-22, 2013, Voore Guesthouse, Estonia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FBBB1C-9640-4543-8E97-CA67CE7FC5C6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28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78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&amp; unsupervised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Numerous papers have been published on using supervised machine learning </a:t>
            </a:r>
            <a:r>
              <a:rPr lang="en-US" sz="2400" dirty="0" smtClean="0"/>
              <a:t>(Pang and Lee 2008; Liu 2012).</a:t>
            </a:r>
          </a:p>
          <a:p>
            <a:pPr lvl="1"/>
            <a:r>
              <a:rPr lang="en-US" dirty="0" smtClean="0"/>
              <a:t>Recently, deep neural networks have been used. E.g., </a:t>
            </a:r>
            <a:r>
              <a:rPr lang="en-US" dirty="0" err="1" smtClean="0"/>
              <a:t>Socher</a:t>
            </a:r>
            <a:r>
              <a:rPr lang="en-US" dirty="0" smtClean="0"/>
              <a:t> et al (2013) used the Recursive Neural Network to work on the sentence parse tree based on words/phrases compositionality in the framework of distributional semantics. </a:t>
            </a:r>
          </a:p>
          <a:p>
            <a:r>
              <a:rPr lang="en-US" dirty="0" smtClean="0"/>
              <a:t>Lexicon-based methods have been applied too </a:t>
            </a:r>
            <a:r>
              <a:rPr lang="en-US" sz="2400" dirty="0" smtClean="0"/>
              <a:t>(e.g., Hu and Liu 2004; Kim and </a:t>
            </a:r>
            <a:r>
              <a:rPr lang="en-US" sz="2400" dirty="0" err="1" smtClean="0"/>
              <a:t>Hovy</a:t>
            </a:r>
            <a:r>
              <a:rPr lang="en-US" sz="2400" dirty="0" smtClean="0"/>
              <a:t> 2004)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7B279-D852-4184-A9DC-74E542C38B2E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17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defined - Merriam-Webster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7268" cy="45307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i="1" dirty="0" smtClean="0">
                <a:solidFill>
                  <a:srgbClr val="FF0000"/>
                </a:solidFill>
              </a:rPr>
              <a:t>entiment</a:t>
            </a:r>
            <a:r>
              <a:rPr lang="en-US" dirty="0" smtClean="0"/>
              <a:t>: an </a:t>
            </a:r>
            <a:r>
              <a:rPr lang="en-US" dirty="0"/>
              <a:t>attitude, thought, or judgment prompted by </a:t>
            </a:r>
            <a:r>
              <a:rPr lang="en-US" dirty="0" smtClean="0"/>
              <a:t>feeling.</a:t>
            </a:r>
          </a:p>
          <a:p>
            <a:pPr lvl="1"/>
            <a:r>
              <a:rPr lang="en-US" dirty="0" smtClean="0"/>
              <a:t>A sentiment is more of a feeling.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I am concerned about the current state of the economy.</a:t>
            </a:r>
            <a:r>
              <a:rPr lang="en-US" dirty="0" smtClean="0"/>
              <a:t>”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Opinion</a:t>
            </a:r>
            <a:r>
              <a:rPr lang="en-US" i="1" dirty="0" smtClean="0"/>
              <a:t>:</a:t>
            </a:r>
            <a:r>
              <a:rPr lang="en-US" dirty="0" smtClean="0"/>
              <a:t> a </a:t>
            </a:r>
            <a:r>
              <a:rPr lang="en-US" dirty="0"/>
              <a:t>view, judgment, or appraisal formed in </a:t>
            </a:r>
            <a:r>
              <a:rPr lang="en-US" dirty="0" smtClean="0"/>
              <a:t>the </a:t>
            </a:r>
            <a:r>
              <a:rPr lang="en-US" dirty="0"/>
              <a:t>mind about a particular matter.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concrete view of a person about </a:t>
            </a:r>
            <a:r>
              <a:rPr lang="en-US" dirty="0" smtClean="0"/>
              <a:t>something.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/>
              <a:t>I think the economy is not doing </a:t>
            </a:r>
            <a:r>
              <a:rPr lang="en-US" i="1" dirty="0" smtClean="0"/>
              <a:t>well.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7B279-D852-4184-A9DC-74E542C38B2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7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Mining </a:t>
            </a: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Summary</a:t>
            </a:r>
            <a:endParaRPr lang="en-US" altLang="en-US" sz="3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0A025AA-D37C-4EA1-BB82-ACAE4D6E14DF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 need to go further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520825"/>
            <a:ext cx="8101012" cy="467995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Sentiment classification at both the document and sentence (or clause) levels are useful</a:t>
            </a:r>
            <a:r>
              <a:rPr lang="en-US" altLang="en-US" sz="2800" smtClean="0">
                <a:solidFill>
                  <a:srgbClr val="3333CC"/>
                </a:solidFill>
              </a:rPr>
              <a:t>, </a:t>
            </a:r>
            <a:r>
              <a:rPr lang="en-US" altLang="en-US" sz="2800" smtClean="0">
                <a:solidFill>
                  <a:srgbClr val="0000FF"/>
                </a:solidFill>
              </a:rPr>
              <a:t>but </a:t>
            </a:r>
          </a:p>
          <a:p>
            <a:pPr lvl="1" eaLnBrk="1" hangingPunct="1"/>
            <a:r>
              <a:rPr lang="en-US" altLang="en-US" sz="2400" smtClean="0">
                <a:solidFill>
                  <a:srgbClr val="0000FF"/>
                </a:solidFill>
              </a:rPr>
              <a:t>They do not find what people liked and disliked.</a:t>
            </a:r>
          </a:p>
          <a:p>
            <a:pPr eaLnBrk="1" hangingPunct="1"/>
            <a:r>
              <a:rPr lang="en-US" altLang="en-US" sz="2800" smtClean="0">
                <a:solidFill>
                  <a:srgbClr val="FF0000"/>
                </a:solidFill>
              </a:rPr>
              <a:t>They do not identify the </a:t>
            </a:r>
            <a:r>
              <a:rPr lang="en-US" altLang="en-US" sz="2800" smtClean="0">
                <a:solidFill>
                  <a:srgbClr val="0000FF"/>
                </a:solidFill>
              </a:rPr>
              <a:t>targets</a:t>
            </a:r>
            <a:r>
              <a:rPr lang="en-US" altLang="en-US" sz="2800" smtClean="0">
                <a:solidFill>
                  <a:srgbClr val="FF0000"/>
                </a:solidFill>
              </a:rPr>
              <a:t> of opinions, i.e., </a:t>
            </a:r>
          </a:p>
          <a:p>
            <a:pPr lvl="1" eaLnBrk="1" hangingPunct="1"/>
            <a:r>
              <a:rPr lang="en-US" altLang="en-US" sz="2400" smtClean="0"/>
              <a:t>Entities and their aspects </a:t>
            </a:r>
          </a:p>
          <a:p>
            <a:pPr lvl="1" eaLnBrk="1" hangingPunct="1"/>
            <a:r>
              <a:rPr lang="en-US" altLang="en-US" sz="2400" smtClean="0"/>
              <a:t>Without knowing targets, opinions are of limited use.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800" smtClean="0">
                <a:solidFill>
                  <a:srgbClr val="FF0000"/>
                </a:solidFill>
              </a:rPr>
              <a:t>We need to go to the entity and aspect level.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i="1" smtClean="0"/>
              <a:t>Aspect-based opinion mining and summarization </a:t>
            </a:r>
            <a:r>
              <a:rPr lang="en-US" altLang="en-US" sz="2000" smtClean="0"/>
              <a:t>(Hu and Liu 2004)</a:t>
            </a:r>
            <a:r>
              <a:rPr lang="en-US" altLang="en-US" sz="2400" smtClean="0"/>
              <a:t>. 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smtClean="0"/>
              <a:t>We thus need the full opinion definition.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8277225" cy="1139825"/>
          </a:xfrm>
        </p:spPr>
        <p:txBody>
          <a:bodyPr/>
          <a:lstStyle/>
          <a:p>
            <a:r>
              <a:rPr lang="en-US" dirty="0" smtClean="0"/>
              <a:t>Recall the opinion definition</a:t>
            </a:r>
            <a:br>
              <a:rPr lang="en-US" dirty="0" smtClean="0"/>
            </a:br>
            <a:r>
              <a:rPr lang="en-US" sz="2400" dirty="0" smtClean="0"/>
              <a:t>(Hu and Liu 2004; Liu, 2010, 2012)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77225" cy="446504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 </a:t>
            </a:r>
            <a:r>
              <a:rPr lang="en-US" i="1" dirty="0" smtClean="0"/>
              <a:t>opinion</a:t>
            </a:r>
            <a:r>
              <a:rPr lang="en-US" dirty="0" smtClean="0"/>
              <a:t> is a quintuple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		(</a:t>
            </a:r>
            <a:r>
              <a:rPr lang="en-US" i="1" dirty="0" smtClean="0">
                <a:solidFill>
                  <a:srgbClr val="FF0000"/>
                </a:solidFill>
              </a:rPr>
              <a:t>entity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aspect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3333FF"/>
                </a:solidFill>
              </a:rPr>
              <a:t> </a:t>
            </a:r>
            <a:r>
              <a:rPr lang="en-US" i="1" dirty="0" smtClean="0">
                <a:solidFill>
                  <a:srgbClr val="3333FF"/>
                </a:solidFill>
              </a:rPr>
              <a:t>sentiment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63D"/>
                </a:solidFill>
              </a:rPr>
              <a:t>holder</a:t>
            </a:r>
            <a:r>
              <a:rPr lang="en-US" dirty="0" smtClean="0">
                <a:solidFill>
                  <a:srgbClr val="00863D"/>
                </a:solidFill>
              </a:rPr>
              <a:t>, </a:t>
            </a:r>
            <a:r>
              <a:rPr lang="en-US" i="1" dirty="0" smtClean="0">
                <a:solidFill>
                  <a:srgbClr val="700000"/>
                </a:solidFill>
              </a:rPr>
              <a:t>time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	where 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entity</a:t>
            </a:r>
            <a:r>
              <a:rPr lang="en-US" i="1" dirty="0" smtClean="0"/>
              <a:t>:</a:t>
            </a:r>
            <a:r>
              <a:rPr lang="en-US" dirty="0" smtClean="0"/>
              <a:t> target entity (or object).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Aspect</a:t>
            </a:r>
            <a:r>
              <a:rPr lang="en-US" dirty="0" smtClean="0"/>
              <a:t>: aspect (or feature) of the entity.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0000FF"/>
                </a:solidFill>
                <a:ea typeface="+mn-ea"/>
                <a:cs typeface="+mn-cs"/>
              </a:rPr>
              <a:t>Sentiment</a:t>
            </a:r>
            <a:r>
              <a:rPr lang="en-US" dirty="0">
                <a:ea typeface="+mn-ea"/>
                <a:cs typeface="+mn-cs"/>
              </a:rPr>
              <a:t>:</a:t>
            </a:r>
            <a:r>
              <a:rPr lang="en-US" dirty="0" smtClean="0">
                <a:ea typeface="+mn-ea"/>
                <a:cs typeface="+mn-cs"/>
              </a:rPr>
              <a:t> +, -, or </a:t>
            </a:r>
            <a:r>
              <a:rPr lang="en-US" dirty="0" err="1" smtClean="0">
                <a:ea typeface="+mn-ea"/>
                <a:cs typeface="+mn-cs"/>
              </a:rPr>
              <a:t>neu</a:t>
            </a:r>
            <a:r>
              <a:rPr lang="en-US" dirty="0" smtClean="0">
                <a:ea typeface="+mn-ea"/>
                <a:cs typeface="+mn-cs"/>
              </a:rPr>
              <a:t>, a </a:t>
            </a:r>
            <a:r>
              <a:rPr lang="en-US" dirty="0" smtClean="0"/>
              <a:t>rating, or an emotion. </a:t>
            </a:r>
            <a:endParaRPr lang="en-US" dirty="0" smtClean="0">
              <a:ea typeface="+mn-ea"/>
              <a:cs typeface="+mn-cs"/>
            </a:endParaRPr>
          </a:p>
          <a:p>
            <a:pPr lvl="1">
              <a:spcBef>
                <a:spcPts val="200"/>
              </a:spcBef>
              <a:defRPr/>
            </a:pPr>
            <a:r>
              <a:rPr lang="en-US" b="1" i="1" dirty="0" smtClean="0">
                <a:solidFill>
                  <a:srgbClr val="00863D"/>
                </a:solidFill>
              </a:rPr>
              <a:t>holder</a:t>
            </a:r>
            <a:r>
              <a:rPr lang="en-US" dirty="0"/>
              <a:t>:</a:t>
            </a:r>
            <a:r>
              <a:rPr lang="en-US" dirty="0" smtClean="0"/>
              <a:t> opinion holder. </a:t>
            </a:r>
          </a:p>
          <a:p>
            <a:pPr lvl="1">
              <a:spcBef>
                <a:spcPts val="200"/>
              </a:spcBef>
              <a:defRPr/>
            </a:pPr>
            <a:r>
              <a:rPr lang="en-US" b="1" i="1" dirty="0">
                <a:solidFill>
                  <a:srgbClr val="700000"/>
                </a:solidFill>
              </a:rPr>
              <a:t>t</a:t>
            </a:r>
            <a:r>
              <a:rPr lang="en-US" b="1" i="1" dirty="0" smtClean="0">
                <a:solidFill>
                  <a:srgbClr val="700000"/>
                </a:solidFill>
              </a:rPr>
              <a:t>ime</a:t>
            </a:r>
            <a:r>
              <a:rPr lang="en-US" dirty="0" smtClean="0"/>
              <a:t>: time when the opinion was expressed. </a:t>
            </a:r>
          </a:p>
          <a:p>
            <a:pPr>
              <a:spcBef>
                <a:spcPts val="1200"/>
              </a:spcBef>
              <a:defRPr/>
            </a:pPr>
            <a:r>
              <a:rPr lang="en-US" i="1" dirty="0" smtClean="0"/>
              <a:t>Aspect-based sentiment analysis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3832FA-6124-4831-BAB5-57726C71E902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51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Aspect extraction</a:t>
            </a:r>
            <a:endParaRPr lang="en-US" altLang="en-US" sz="2400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61375" cy="4573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Goal</a:t>
            </a:r>
            <a:r>
              <a:rPr lang="en-US" altLang="en-US" dirty="0" smtClean="0">
                <a:solidFill>
                  <a:srgbClr val="0000FF"/>
                </a:solidFill>
              </a:rPr>
              <a:t>: </a:t>
            </a:r>
            <a:r>
              <a:rPr lang="en-US" altLang="en-US" dirty="0" smtClean="0"/>
              <a:t>Given an opinion corpus, extract all aspects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Four main approaches:</a:t>
            </a:r>
          </a:p>
          <a:p>
            <a:pPr lvl="1"/>
            <a:r>
              <a:rPr lang="en-US" altLang="en-US" dirty="0" smtClean="0"/>
              <a:t>(1) Finding frequent nouns and noun phrases </a:t>
            </a:r>
          </a:p>
          <a:p>
            <a:pPr lvl="1"/>
            <a:r>
              <a:rPr lang="en-US" altLang="en-US" dirty="0" smtClean="0"/>
              <a:t>(2) Exploiting opinion and target relations</a:t>
            </a:r>
          </a:p>
          <a:p>
            <a:pPr lvl="1"/>
            <a:r>
              <a:rPr lang="en-US" altLang="en-US" dirty="0" smtClean="0"/>
              <a:t>(3) Supervised learning</a:t>
            </a:r>
          </a:p>
          <a:p>
            <a:pPr lvl="1"/>
            <a:r>
              <a:rPr lang="en-US" altLang="en-US" dirty="0" smtClean="0"/>
              <a:t>(4) Topic modeling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788B76-A8AB-4C2D-AB92-4B714D39D7A5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1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(1) Frequent nouns and noun phrases</a:t>
            </a:r>
            <a:br>
              <a:rPr lang="en-US" altLang="en-US" dirty="0" smtClean="0"/>
            </a:br>
            <a:r>
              <a:rPr lang="en-US" altLang="en-US" sz="2800" dirty="0" smtClean="0"/>
              <a:t>(Hu and Liu 2004)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470900" cy="4430117"/>
          </a:xfrm>
        </p:spPr>
        <p:txBody>
          <a:bodyPr/>
          <a:lstStyle/>
          <a:p>
            <a:r>
              <a:rPr lang="en-US" altLang="en-US" sz="3200" dirty="0" smtClean="0"/>
              <a:t>Nouns (NN) that are frequently mentioned are likely to be true </a:t>
            </a:r>
            <a:r>
              <a:rPr lang="en-US" altLang="en-US" sz="3200" dirty="0" smtClean="0">
                <a:solidFill>
                  <a:srgbClr val="FF0000"/>
                </a:solidFill>
              </a:rPr>
              <a:t>aspects </a:t>
            </a:r>
            <a:r>
              <a:rPr lang="en-US" altLang="en-US" sz="3200" dirty="0" smtClean="0"/>
              <a:t>(frequent aspects).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 smtClean="0">
                <a:solidFill>
                  <a:srgbClr val="0000FF"/>
                </a:solidFill>
              </a:rPr>
              <a:t>Why?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 dirty="0" smtClean="0"/>
              <a:t>Most aspects are nouns or noun phrases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 dirty="0" smtClean="0"/>
              <a:t>When product aspects/features are discussed, the words they use often converge.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 dirty="0" smtClean="0"/>
              <a:t>Those frequent ones are usually the main aspects that people are interested in.</a:t>
            </a:r>
          </a:p>
          <a:p>
            <a:endParaRPr lang="en-US" alt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9402FC5-4B89-4A7F-BFB3-F407BEABAF5A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2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77813"/>
            <a:ext cx="8435975" cy="11398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(2) Exploiting opinion &amp; target relation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6875" y="1556792"/>
            <a:ext cx="8496300" cy="460905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FF0000"/>
                </a:solidFill>
              </a:rPr>
              <a:t>Key idea</a:t>
            </a:r>
            <a:r>
              <a:rPr lang="en-US" altLang="en-US" sz="2800" dirty="0" smtClean="0"/>
              <a:t>: </a:t>
            </a:r>
            <a:r>
              <a:rPr lang="en-US" altLang="en-US" sz="2800" dirty="0" smtClean="0">
                <a:solidFill>
                  <a:srgbClr val="0000FF"/>
                </a:solidFill>
              </a:rPr>
              <a:t>opinions have targets</a:t>
            </a:r>
            <a:r>
              <a:rPr lang="en-US" altLang="en-US" sz="2800" dirty="0" smtClean="0"/>
              <a:t>, i.e., opinion terms are used to modify aspects and entities.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chemeClr val="tx2"/>
                </a:solidFill>
              </a:rPr>
              <a:t>“The pictures are absolutely </a:t>
            </a:r>
            <a:r>
              <a:rPr lang="en-US" altLang="en-US" sz="2400" dirty="0" smtClean="0">
                <a:solidFill>
                  <a:srgbClr val="3333CC"/>
                </a:solidFill>
              </a:rPr>
              <a:t>amazing</a:t>
            </a:r>
            <a:r>
              <a:rPr lang="en-US" altLang="en-US" sz="2400" dirty="0" smtClean="0">
                <a:solidFill>
                  <a:schemeClr val="tx2"/>
                </a:solidFill>
              </a:rPr>
              <a:t>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chemeClr val="tx2"/>
                </a:solidFill>
              </a:rPr>
              <a:t>“This is an </a:t>
            </a:r>
            <a:r>
              <a:rPr lang="en-US" altLang="en-US" sz="2400" dirty="0" smtClean="0">
                <a:solidFill>
                  <a:srgbClr val="0000FF"/>
                </a:solidFill>
              </a:rPr>
              <a:t>amazing</a:t>
            </a:r>
            <a:r>
              <a:rPr lang="en-US" altLang="en-US" sz="2400" dirty="0" smtClean="0">
                <a:solidFill>
                  <a:schemeClr val="tx2"/>
                </a:solidFill>
              </a:rPr>
              <a:t> software.”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The syntactic relation is approximated with the </a:t>
            </a:r>
            <a:r>
              <a:rPr lang="en-US" altLang="en-US" sz="2800" dirty="0" smtClean="0">
                <a:solidFill>
                  <a:srgbClr val="0000FF"/>
                </a:solidFill>
              </a:rPr>
              <a:t>nearest</a:t>
            </a:r>
            <a:r>
              <a:rPr lang="en-US" altLang="en-US" sz="2800" dirty="0" smtClean="0"/>
              <a:t> noun phrases to the opinion word in (Hu and Liu 2004).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800" dirty="0" smtClean="0"/>
              <a:t>The idea was generalized to 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syntactic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dependency</a:t>
            </a:r>
            <a:r>
              <a:rPr lang="en-US" altLang="en-US" sz="2400" dirty="0" smtClean="0"/>
              <a:t> in (Zhuang et al 2006) 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double propagation</a:t>
            </a:r>
            <a:r>
              <a:rPr lang="en-US" altLang="en-US" sz="2400" dirty="0" smtClean="0"/>
              <a:t> in (</a:t>
            </a:r>
            <a:r>
              <a:rPr lang="en-US" altLang="en-US" sz="2400" dirty="0" err="1" smtClean="0"/>
              <a:t>Qiu</a:t>
            </a:r>
            <a:r>
              <a:rPr lang="en-US" altLang="en-US" sz="2400" dirty="0" smtClean="0"/>
              <a:t> et al 2009).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07A3C6-AEC3-40AF-AA45-054DCCC06305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7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Extract aspects using DP </a:t>
            </a:r>
            <a:r>
              <a:rPr lang="en-US" altLang="en-US" sz="2400" smtClean="0"/>
              <a:t>(Qiu et al. 2009; 2011)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457200" y="1546295"/>
            <a:ext cx="8507288" cy="4573587"/>
          </a:xfrm>
        </p:spPr>
        <p:txBody>
          <a:bodyPr/>
          <a:lstStyle/>
          <a:p>
            <a:r>
              <a:rPr lang="en-US" altLang="en-US" i="1" dirty="0">
                <a:solidFill>
                  <a:srgbClr val="0000FF"/>
                </a:solidFill>
              </a:rPr>
              <a:t>D</a:t>
            </a:r>
            <a:r>
              <a:rPr lang="en-US" altLang="en-US" i="1" dirty="0" smtClean="0">
                <a:solidFill>
                  <a:srgbClr val="0000FF"/>
                </a:solidFill>
              </a:rPr>
              <a:t>ouble propagation</a:t>
            </a:r>
            <a:r>
              <a:rPr lang="en-US" altLang="en-US" dirty="0" smtClean="0">
                <a:solidFill>
                  <a:srgbClr val="0000FF"/>
                </a:solidFill>
              </a:rPr>
              <a:t> (DP)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Based on the definition earlier, </a:t>
            </a:r>
            <a:r>
              <a:rPr lang="en-US" altLang="en-US" dirty="0" smtClean="0">
                <a:solidFill>
                  <a:srgbClr val="FF0000"/>
                </a:solidFill>
              </a:rPr>
              <a:t>an opinion should have a target</a:t>
            </a:r>
            <a:r>
              <a:rPr lang="en-US" altLang="en-US" dirty="0" smtClean="0"/>
              <a:t>, entity or aspect. </a:t>
            </a:r>
          </a:p>
          <a:p>
            <a:r>
              <a:rPr lang="en-US" altLang="en-US" dirty="0" smtClean="0"/>
              <a:t>Use dependency of opinions &amp; aspects to extract both aspects &amp; opinion words.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Knowing one helps find the other.</a:t>
            </a:r>
          </a:p>
          <a:p>
            <a:pPr lvl="1"/>
            <a:r>
              <a:rPr lang="en-US" altLang="en-US" dirty="0" smtClean="0"/>
              <a:t>E.g., “</a:t>
            </a:r>
            <a:r>
              <a:rPr lang="en-US" altLang="en-US" i="1" dirty="0" smtClean="0"/>
              <a:t>The </a:t>
            </a:r>
            <a:r>
              <a:rPr lang="en-US" altLang="en-US" i="1" dirty="0" smtClean="0">
                <a:solidFill>
                  <a:srgbClr val="FF0000"/>
                </a:solidFill>
              </a:rPr>
              <a:t>rooms</a:t>
            </a:r>
            <a:r>
              <a:rPr lang="en-US" altLang="en-US" i="1" dirty="0" smtClean="0"/>
              <a:t> are </a:t>
            </a:r>
            <a:r>
              <a:rPr lang="en-US" altLang="en-US" i="1" dirty="0" smtClean="0">
                <a:solidFill>
                  <a:srgbClr val="00863D"/>
                </a:solidFill>
              </a:rPr>
              <a:t>spacious</a:t>
            </a:r>
            <a:r>
              <a:rPr lang="en-US" altLang="en-US" dirty="0" smtClean="0"/>
              <a:t>”</a:t>
            </a:r>
          </a:p>
          <a:p>
            <a:r>
              <a:rPr lang="en-US" altLang="en-US" dirty="0" smtClean="0"/>
              <a:t>It extracts both aspects and opinion words. </a:t>
            </a:r>
          </a:p>
          <a:p>
            <a:pPr lvl="1"/>
            <a:r>
              <a:rPr lang="en-US" altLang="en-US" dirty="0" smtClean="0"/>
              <a:t>A domain independent method. </a:t>
            </a:r>
          </a:p>
          <a:p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5F1128-CEBF-49C9-B824-BE8F576C6C7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3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DP method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457200" y="1411151"/>
            <a:ext cx="8470900" cy="4862165"/>
          </a:xfrm>
        </p:spPr>
        <p:txBody>
          <a:bodyPr/>
          <a:lstStyle/>
          <a:p>
            <a:r>
              <a:rPr lang="en-US" altLang="en-US" sz="2800" dirty="0" smtClean="0">
                <a:solidFill>
                  <a:srgbClr val="FF0000"/>
                </a:solidFill>
              </a:rPr>
              <a:t>DP is a bootstrapping method 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Input</a:t>
            </a:r>
            <a:r>
              <a:rPr lang="en-US" altLang="en-US" sz="2400" dirty="0" smtClean="0"/>
              <a:t>: a set of seed opinion words, </a:t>
            </a:r>
          </a:p>
          <a:p>
            <a:pPr lvl="1"/>
            <a:r>
              <a:rPr lang="en-US" altLang="en-US" sz="2400" dirty="0" smtClean="0"/>
              <a:t>no aspect seeds needed</a:t>
            </a:r>
          </a:p>
          <a:p>
            <a:r>
              <a:rPr lang="en-US" altLang="en-US" sz="2800" dirty="0" smtClean="0">
                <a:solidFill>
                  <a:srgbClr val="FF0000"/>
                </a:solidFill>
              </a:rPr>
              <a:t>Based on dependency grammar </a:t>
            </a:r>
            <a:r>
              <a:rPr lang="en-US" altLang="en-US" sz="2800" dirty="0" smtClean="0"/>
              <a:t>(</a:t>
            </a:r>
            <a:r>
              <a:rPr lang="en-US" altLang="en-US" sz="2800" dirty="0" err="1" smtClean="0"/>
              <a:t>Tesniere</a:t>
            </a:r>
            <a:r>
              <a:rPr lang="en-US" altLang="en-US" sz="2800" dirty="0" smtClean="0"/>
              <a:t> 1959). </a:t>
            </a:r>
          </a:p>
          <a:p>
            <a:pPr lvl="1"/>
            <a:r>
              <a:rPr lang="en-US" altLang="en-US" sz="2400" dirty="0" smtClean="0"/>
              <a:t>“This phone has good screen”</a:t>
            </a:r>
          </a:p>
          <a:p>
            <a:pPr lvl="1"/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pic>
        <p:nvPicPr>
          <p:cNvPr id="849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63" y="3681028"/>
            <a:ext cx="4202112" cy="245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506B443-7885-4644-A4F5-F589E2D8D51F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3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Rules from dependency grammar</a:t>
            </a:r>
          </a:p>
        </p:txBody>
      </p:sp>
      <p:pic>
        <p:nvPicPr>
          <p:cNvPr id="860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1238250"/>
            <a:ext cx="8832850" cy="507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433CF3-BE45-4179-BEC5-FC246B5D30E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5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435975" cy="1139825"/>
          </a:xfrm>
        </p:spPr>
        <p:txBody>
          <a:bodyPr/>
          <a:lstStyle/>
          <a:p>
            <a:r>
              <a:rPr lang="en-US" altLang="en-US" dirty="0" smtClean="0"/>
              <a:t>Explicit and implicit aspects </a:t>
            </a:r>
            <a:br>
              <a:rPr lang="en-US" altLang="en-US" dirty="0" smtClean="0"/>
            </a:br>
            <a:r>
              <a:rPr lang="en-US" altLang="en-US" sz="2400" dirty="0" smtClean="0"/>
              <a:t>(Hu and Liu, 2004)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457199" y="1700808"/>
            <a:ext cx="8327269" cy="4430117"/>
          </a:xfrm>
        </p:spPr>
        <p:txBody>
          <a:bodyPr/>
          <a:lstStyle/>
          <a:p>
            <a:r>
              <a:rPr lang="en-US" altLang="en-US" sz="2800" dirty="0" smtClean="0">
                <a:solidFill>
                  <a:srgbClr val="FF0000"/>
                </a:solidFill>
              </a:rPr>
              <a:t>Explicit aspects</a:t>
            </a:r>
            <a:r>
              <a:rPr lang="en-US" altLang="en-US" sz="2800" dirty="0" smtClean="0"/>
              <a:t>: Aspects explicitly mentioned as nouns or noun phrases in a sentence</a:t>
            </a:r>
          </a:p>
          <a:p>
            <a:pPr lvl="1"/>
            <a:r>
              <a:rPr lang="en-US" altLang="en-US" sz="2400" dirty="0" smtClean="0"/>
              <a:t>“The </a:t>
            </a:r>
            <a:r>
              <a:rPr lang="en-US" altLang="en-US" sz="2400" dirty="0" smtClean="0">
                <a:solidFill>
                  <a:srgbClr val="0000FF"/>
                </a:solidFill>
              </a:rPr>
              <a:t>picture quality </a:t>
            </a:r>
            <a:r>
              <a:rPr lang="en-US" altLang="en-US" sz="2400" dirty="0" smtClean="0"/>
              <a:t>is of this phone is great.” </a:t>
            </a:r>
          </a:p>
          <a:p>
            <a:pPr>
              <a:spcBef>
                <a:spcPts val="1200"/>
              </a:spcBef>
            </a:pPr>
            <a:r>
              <a:rPr lang="en-US" altLang="en-US" sz="2800" dirty="0" smtClean="0">
                <a:solidFill>
                  <a:srgbClr val="FF0000"/>
                </a:solidFill>
              </a:rPr>
              <a:t>Implicit aspects</a:t>
            </a:r>
            <a:r>
              <a:rPr lang="en-US" altLang="en-US" sz="2800" dirty="0" smtClean="0"/>
              <a:t>: Aspects not explicitly mentioned in a sentence but are implied</a:t>
            </a:r>
          </a:p>
          <a:p>
            <a:pPr lvl="1"/>
            <a:r>
              <a:rPr lang="en-US" altLang="en-US" sz="2400" dirty="0" smtClean="0"/>
              <a:t>“This car is so </a:t>
            </a:r>
            <a:r>
              <a:rPr lang="en-US" altLang="en-US" sz="2400" dirty="0" smtClean="0">
                <a:solidFill>
                  <a:srgbClr val="0000FF"/>
                </a:solidFill>
              </a:rPr>
              <a:t>expensive</a:t>
            </a:r>
            <a:r>
              <a:rPr lang="en-US" altLang="en-US" sz="2400" dirty="0" smtClean="0"/>
              <a:t>.”</a:t>
            </a:r>
          </a:p>
          <a:p>
            <a:pPr lvl="1"/>
            <a:r>
              <a:rPr lang="en-US" altLang="en-US" sz="2400" dirty="0" smtClean="0"/>
              <a:t>“This phone will not easily </a:t>
            </a:r>
            <a:r>
              <a:rPr lang="en-US" altLang="en-US" sz="2400" dirty="0" smtClean="0">
                <a:solidFill>
                  <a:srgbClr val="0000FF"/>
                </a:solidFill>
              </a:rPr>
              <a:t>fit in a pocket</a:t>
            </a:r>
            <a:r>
              <a:rPr lang="en-US" altLang="en-US" sz="2400" dirty="0" smtClean="0"/>
              <a:t>.”</a:t>
            </a:r>
          </a:p>
          <a:p>
            <a:pPr lvl="1"/>
            <a:r>
              <a:rPr lang="en-US" altLang="en-US" sz="2400" dirty="0" smtClean="0"/>
              <a:t>“Included </a:t>
            </a:r>
            <a:r>
              <a:rPr lang="en-US" altLang="en-US" sz="2400" dirty="0" smtClean="0">
                <a:solidFill>
                  <a:srgbClr val="0000FF"/>
                </a:solidFill>
              </a:rPr>
              <a:t>16MB</a:t>
            </a:r>
            <a:r>
              <a:rPr lang="en-US" altLang="en-US" sz="2400" dirty="0" smtClean="0"/>
              <a:t> is stingy.” </a:t>
            </a:r>
          </a:p>
          <a:p>
            <a:r>
              <a:rPr lang="en-US" altLang="en-US" sz="2800" dirty="0" smtClean="0"/>
              <a:t>Some work has been done </a:t>
            </a:r>
            <a:r>
              <a:rPr lang="en-US" altLang="en-US" sz="2000" dirty="0" smtClean="0"/>
              <a:t>(Su et al. 2009; Hai et al 2011)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B29D00-0320-4F10-B052-D3CB8C87B976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39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1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1284" cy="4713287"/>
          </a:xfrm>
        </p:spPr>
        <p:txBody>
          <a:bodyPr/>
          <a:lstStyle/>
          <a:p>
            <a:r>
              <a:rPr lang="en-US" dirty="0" smtClean="0"/>
              <a:t>The rise of social media popularized two major research directions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Social network analysis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Sentiment analysis</a:t>
            </a:r>
          </a:p>
          <a:p>
            <a:r>
              <a:rPr lang="en-US" dirty="0" smtClean="0"/>
              <a:t>Social network analysis started in 1940s when management science researchers studied people’s relations and roles in organizations</a:t>
            </a:r>
          </a:p>
          <a:p>
            <a:r>
              <a:rPr lang="en-US" dirty="0" smtClean="0"/>
              <a:t>Inception of sentiment </a:t>
            </a:r>
            <a:r>
              <a:rPr lang="en-US" dirty="0"/>
              <a:t>analysis </a:t>
            </a:r>
            <a:r>
              <a:rPr lang="en-US" dirty="0" smtClean="0"/>
              <a:t>and </a:t>
            </a:r>
            <a:r>
              <a:rPr lang="en-US" dirty="0"/>
              <a:t>opinion mining </a:t>
            </a:r>
            <a:r>
              <a:rPr lang="en-US" dirty="0" smtClean="0"/>
              <a:t>is manly due to social media.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88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(3) Using supervised learning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457200" y="1520787"/>
            <a:ext cx="8399463" cy="4610137"/>
          </a:xfrm>
        </p:spPr>
        <p:txBody>
          <a:bodyPr/>
          <a:lstStyle/>
          <a:p>
            <a:r>
              <a:rPr lang="en-US" altLang="en-US" dirty="0" smtClean="0"/>
              <a:t>Using sequence labeling methods such as 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Hidden Markov Models </a:t>
            </a:r>
            <a:r>
              <a:rPr lang="en-US" altLang="en-US" dirty="0" smtClean="0"/>
              <a:t>(HMM) (Jin and Ho, 2009) 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Conditional Random Fields </a:t>
            </a:r>
            <a:r>
              <a:rPr lang="en-US" altLang="en-US" dirty="0" smtClean="0"/>
              <a:t>(Jakob and </a:t>
            </a:r>
            <a:r>
              <a:rPr lang="en-US" altLang="en-US" dirty="0" err="1" smtClean="0"/>
              <a:t>Gurevych</a:t>
            </a:r>
            <a:r>
              <a:rPr lang="en-US" altLang="en-US" dirty="0" smtClean="0"/>
              <a:t>, 2010).</a:t>
            </a:r>
          </a:p>
          <a:p>
            <a:pPr lvl="1"/>
            <a:r>
              <a:rPr lang="en-US" altLang="en-US" dirty="0" smtClean="0"/>
              <a:t>Other supervised or partially supervised learning. 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(Liu, Hu and Cheng 2005; Kobayashi et al., 2007; Li et al., 2010; Choi and </a:t>
            </a:r>
            <a:r>
              <a:rPr lang="en-US" altLang="en-US" dirty="0" err="1" smtClean="0"/>
              <a:t>Cardie</a:t>
            </a:r>
            <a:r>
              <a:rPr lang="en-US" altLang="en-US" dirty="0" smtClean="0"/>
              <a:t>, 2010; Yu et al., 2011).</a:t>
            </a:r>
          </a:p>
          <a:p>
            <a:endParaRPr lang="en-US" altLang="en-U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1AFC19C-84FE-4610-95C3-D0C33FF297B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21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Identify aspect synonyms </a:t>
            </a:r>
            <a:r>
              <a:rPr lang="en-US" altLang="en-US" sz="2600" smtClean="0"/>
              <a:t>(</a:t>
            </a:r>
            <a:r>
              <a:rPr lang="en-US" altLang="zh-CN" sz="2600" smtClean="0">
                <a:ea typeface="宋体" panose="02010600030101010101" pitchFamily="2" charset="-122"/>
              </a:rPr>
              <a:t>Carenini et al 2005) </a:t>
            </a:r>
            <a:endParaRPr lang="en-US" altLang="en-US" sz="260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147050" cy="4752975"/>
          </a:xfrm>
        </p:spPr>
        <p:txBody>
          <a:bodyPr/>
          <a:lstStyle/>
          <a:p>
            <a:r>
              <a:rPr lang="en-US" altLang="en-US" dirty="0" smtClean="0"/>
              <a:t>Once aspect expressions are discovered, group them into aspect categories.</a:t>
            </a:r>
          </a:p>
          <a:p>
            <a:pPr lvl="1"/>
            <a:r>
              <a:rPr lang="en-US" altLang="en-US" dirty="0" smtClean="0">
                <a:solidFill>
                  <a:srgbClr val="0000FF"/>
                </a:solidFill>
              </a:rPr>
              <a:t>E.g., power usage </a:t>
            </a:r>
            <a:r>
              <a:rPr lang="en-US" altLang="en-US" dirty="0" smtClean="0"/>
              <a:t>and </a:t>
            </a:r>
            <a:r>
              <a:rPr lang="en-US" altLang="en-US" dirty="0" smtClean="0">
                <a:solidFill>
                  <a:srgbClr val="0000FF"/>
                </a:solidFill>
              </a:rPr>
              <a:t>battery life </a:t>
            </a:r>
            <a:r>
              <a:rPr lang="en-US" altLang="en-US" dirty="0" smtClean="0"/>
              <a:t>are the same. </a:t>
            </a:r>
          </a:p>
          <a:p>
            <a:pPr eaLnBrk="1" hangingPunct="1">
              <a:lnSpc>
                <a:spcPct val="90000"/>
              </a:lnSpc>
            </a:pPr>
            <a:endParaRPr lang="en-US" altLang="zh-CN" dirty="0" smtClean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anose="02010600030101010101" pitchFamily="2" charset="-122"/>
              </a:rPr>
              <a:t>Method</a:t>
            </a:r>
            <a:r>
              <a:rPr lang="en-US" altLang="zh-CN" dirty="0" smtClean="0">
                <a:ea typeface="宋体" panose="02010600030101010101" pitchFamily="2" charset="-122"/>
              </a:rPr>
              <a:t>: based on some similarity metrics, but it needs </a:t>
            </a:r>
            <a:r>
              <a:rPr lang="en-US" altLang="zh-CN" dirty="0" smtClean="0">
                <a:solidFill>
                  <a:srgbClr val="0000FF"/>
                </a:solidFill>
                <a:ea typeface="宋体" panose="02010600030101010101" pitchFamily="2" charset="-122"/>
              </a:rPr>
              <a:t>a taxonomy of aspects</a:t>
            </a:r>
            <a:r>
              <a:rPr lang="en-US" altLang="zh-CN" dirty="0" smtClean="0">
                <a:ea typeface="宋体" panose="02010600030101010101" pitchFamily="2" charset="-122"/>
              </a:rPr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solidFill>
                  <a:srgbClr val="0000FF"/>
                </a:solidFill>
                <a:ea typeface="宋体" panose="02010600030101010101" pitchFamily="2" charset="-122"/>
              </a:rPr>
              <a:t>Mapping</a:t>
            </a:r>
            <a:r>
              <a:rPr lang="en-US" altLang="zh-CN" dirty="0" smtClean="0">
                <a:ea typeface="宋体" panose="02010600030101010101" pitchFamily="2" charset="-122"/>
              </a:rPr>
              <a:t>: The system maps each discovered aspect to an aspect node in the taxonomy.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solidFill>
                  <a:srgbClr val="0000FF"/>
                </a:solidFill>
                <a:ea typeface="宋体" panose="02010600030101010101" pitchFamily="2" charset="-122"/>
              </a:rPr>
              <a:t>Similarity metrics</a:t>
            </a:r>
            <a:r>
              <a:rPr lang="en-US" altLang="zh-CN" dirty="0" smtClean="0">
                <a:ea typeface="宋体" panose="02010600030101010101" pitchFamily="2" charset="-122"/>
              </a:rPr>
              <a:t>: string similarity, synonyms and other distances measured using </a:t>
            </a:r>
            <a:r>
              <a:rPr lang="en-US" altLang="zh-CN" dirty="0" err="1" smtClean="0">
                <a:ea typeface="宋体" panose="02010600030101010101" pitchFamily="2" charset="-122"/>
              </a:rPr>
              <a:t>WordNet</a:t>
            </a:r>
            <a:r>
              <a:rPr lang="en-US" altLang="zh-CN" dirty="0" smtClean="0"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6F4414-81A7-41D3-9D30-664E5A63AF29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470900" cy="1139825"/>
          </a:xfrm>
        </p:spPr>
        <p:txBody>
          <a:bodyPr/>
          <a:lstStyle/>
          <a:p>
            <a:r>
              <a:rPr lang="en-US" altLang="en-US" smtClean="0"/>
              <a:t>Group aspect synonyms </a:t>
            </a:r>
            <a:r>
              <a:rPr lang="en-US" altLang="en-US" sz="2400" smtClean="0"/>
              <a:t>(Zhai et al. 2011a, b)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>
          <a:xfrm>
            <a:off x="457200" y="1592796"/>
            <a:ext cx="8470900" cy="4538129"/>
          </a:xfrm>
        </p:spPr>
        <p:txBody>
          <a:bodyPr/>
          <a:lstStyle/>
          <a:p>
            <a:r>
              <a:rPr lang="en-US" altLang="en-US" sz="2800" dirty="0" smtClean="0"/>
              <a:t>Unsupervised learning: 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Clustering</a:t>
            </a:r>
            <a:r>
              <a:rPr lang="en-US" altLang="en-US" sz="2400" dirty="0" smtClean="0"/>
              <a:t>: EM-based.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Constrained topic modeling</a:t>
            </a:r>
            <a:r>
              <a:rPr lang="en-US" altLang="en-US" sz="2400" dirty="0" smtClean="0"/>
              <a:t>: Constrained-LDA</a:t>
            </a:r>
          </a:p>
          <a:p>
            <a:pPr lvl="2"/>
            <a:r>
              <a:rPr lang="en-US" altLang="en-US" sz="2000" dirty="0" smtClean="0"/>
              <a:t>By intervening Gibbs sampling.</a:t>
            </a:r>
          </a:p>
          <a:p>
            <a:r>
              <a:rPr lang="en-US" altLang="en-US" sz="2800" dirty="0" smtClean="0"/>
              <a:t>A variety of information/similarities are used to cluster aspect expressions into aspect categories.</a:t>
            </a:r>
          </a:p>
          <a:p>
            <a:pPr lvl="1"/>
            <a:r>
              <a:rPr lang="en-US" altLang="en-US" sz="2400" dirty="0" smtClean="0"/>
              <a:t>Lexical similarity based on </a:t>
            </a:r>
            <a:r>
              <a:rPr lang="en-US" altLang="en-US" sz="2400" dirty="0" err="1" smtClean="0"/>
              <a:t>WordNet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Distributional information (surrounding words context)</a:t>
            </a:r>
          </a:p>
          <a:p>
            <a:pPr lvl="1"/>
            <a:r>
              <a:rPr lang="en-US" altLang="en-US" sz="2400" dirty="0" smtClean="0"/>
              <a:t>Syntactical constraints (</a:t>
            </a:r>
            <a:r>
              <a:rPr lang="en-US" altLang="en-US" sz="2000" dirty="0" smtClean="0"/>
              <a:t>sharing words, in the same sentence)</a:t>
            </a:r>
            <a:endParaRPr lang="en-US" altLang="en-US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6DF788-DA15-48CD-86B1-A0D3A9B444FA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5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EM method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30725"/>
          </a:xfrm>
        </p:spPr>
        <p:txBody>
          <a:bodyPr/>
          <a:lstStyle/>
          <a:p>
            <a:r>
              <a:rPr lang="en-US" altLang="en-US" smtClean="0"/>
              <a:t>WordNet similarity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  <a:p>
            <a:pPr>
              <a:spcBef>
                <a:spcPts val="2400"/>
              </a:spcBef>
            </a:pPr>
            <a:r>
              <a:rPr lang="en-US" altLang="en-US" smtClean="0"/>
              <a:t>EM-based probabilistic clustering 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pic>
        <p:nvPicPr>
          <p:cNvPr id="983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89138"/>
            <a:ext cx="55499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30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3321050"/>
            <a:ext cx="441642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BFC9BF5-1D45-40E7-BA50-391CF09F968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96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99463" cy="1139825"/>
          </a:xfrm>
        </p:spPr>
        <p:txBody>
          <a:bodyPr/>
          <a:lstStyle/>
          <a:p>
            <a:pPr eaLnBrk="1" hangingPunct="1"/>
            <a:r>
              <a:rPr lang="en-US" altLang="en-US" smtClean="0"/>
              <a:t>Aspect sentiment classification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92796"/>
            <a:ext cx="8532812" cy="4501617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rgbClr val="0000FF"/>
                </a:solidFill>
              </a:rPr>
              <a:t>For each aspect, identify the sentiment about it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Work based on sentences, but also consider,</a:t>
            </a:r>
          </a:p>
          <a:p>
            <a:pPr lvl="1" eaLnBrk="1" hangingPunct="1"/>
            <a:r>
              <a:rPr lang="en-US" altLang="en-US" sz="2200" dirty="0" smtClean="0"/>
              <a:t>A sentence can have multiple aspects with different opinions. </a:t>
            </a:r>
          </a:p>
          <a:p>
            <a:pPr lvl="1" eaLnBrk="1" hangingPunct="1"/>
            <a:r>
              <a:rPr lang="en-US" altLang="en-US" sz="2200" dirty="0" smtClean="0"/>
              <a:t>E.g., The </a:t>
            </a:r>
            <a:r>
              <a:rPr lang="en-US" altLang="en-US" sz="2200" dirty="0" smtClean="0">
                <a:solidFill>
                  <a:srgbClr val="3333FF"/>
                </a:solidFill>
              </a:rPr>
              <a:t>battery life</a:t>
            </a:r>
            <a:r>
              <a:rPr lang="en-US" altLang="en-US" sz="2200" dirty="0" smtClean="0"/>
              <a:t> and </a:t>
            </a:r>
            <a:r>
              <a:rPr lang="en-US" altLang="en-US" sz="2200" dirty="0" smtClean="0">
                <a:solidFill>
                  <a:srgbClr val="3333FF"/>
                </a:solidFill>
              </a:rPr>
              <a:t>picture quality</a:t>
            </a:r>
            <a:r>
              <a:rPr lang="en-US" altLang="en-US" sz="2200" dirty="0" smtClean="0"/>
              <a:t> are </a:t>
            </a:r>
            <a:r>
              <a:rPr lang="en-US" altLang="en-US" sz="2200" i="1" dirty="0" smtClean="0">
                <a:solidFill>
                  <a:srgbClr val="FF3300"/>
                </a:solidFill>
              </a:rPr>
              <a:t>great</a:t>
            </a:r>
            <a:r>
              <a:rPr lang="en-US" altLang="en-US" sz="2200" dirty="0" smtClean="0"/>
              <a:t> (+), but the </a:t>
            </a:r>
            <a:r>
              <a:rPr lang="en-US" altLang="en-US" sz="2200" dirty="0" smtClean="0">
                <a:solidFill>
                  <a:srgbClr val="3333FF"/>
                </a:solidFill>
              </a:rPr>
              <a:t>view founder</a:t>
            </a:r>
            <a:r>
              <a:rPr lang="en-US" altLang="en-US" sz="2200" dirty="0" smtClean="0"/>
              <a:t> is </a:t>
            </a:r>
            <a:r>
              <a:rPr lang="en-US" altLang="en-US" sz="2200" i="1" dirty="0" smtClean="0">
                <a:solidFill>
                  <a:srgbClr val="FF0000"/>
                </a:solidFill>
              </a:rPr>
              <a:t>small</a:t>
            </a:r>
            <a:r>
              <a:rPr lang="en-US" altLang="en-US" sz="2200" dirty="0" smtClean="0"/>
              <a:t> (-). 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Almost all approaches make use of </a:t>
            </a:r>
            <a:r>
              <a:rPr lang="en-US" altLang="en-US" sz="2600" dirty="0" smtClean="0">
                <a:solidFill>
                  <a:srgbClr val="FF0000"/>
                </a:solidFill>
              </a:rPr>
              <a:t>opinion words</a:t>
            </a:r>
            <a:r>
              <a:rPr lang="en-US" altLang="en-US" sz="2600" dirty="0" smtClean="0"/>
              <a:t> </a:t>
            </a:r>
            <a:r>
              <a:rPr lang="en-US" altLang="en-US" sz="2600" dirty="0" smtClean="0">
                <a:solidFill>
                  <a:srgbClr val="FF3300"/>
                </a:solidFill>
              </a:rPr>
              <a:t>and</a:t>
            </a:r>
            <a:r>
              <a:rPr lang="en-US" altLang="en-US" sz="2600" dirty="0" smtClean="0"/>
              <a:t> </a:t>
            </a:r>
            <a:r>
              <a:rPr lang="en-US" altLang="en-US" sz="2600" dirty="0" smtClean="0">
                <a:solidFill>
                  <a:srgbClr val="FF0000"/>
                </a:solidFill>
              </a:rPr>
              <a:t>phrases. </a:t>
            </a:r>
            <a:r>
              <a:rPr lang="en-US" altLang="en-US" sz="2600" dirty="0" smtClean="0">
                <a:solidFill>
                  <a:srgbClr val="3333FF"/>
                </a:solidFill>
              </a:rPr>
              <a:t>But notice:</a:t>
            </a:r>
            <a:r>
              <a:rPr lang="en-US" altLang="en-US" sz="2600" dirty="0" smtClean="0">
                <a:solidFill>
                  <a:srgbClr val="FF0000"/>
                </a:solidFill>
              </a:rPr>
              <a:t> </a:t>
            </a:r>
          </a:p>
          <a:p>
            <a:pPr lvl="1" eaLnBrk="1" hangingPunct="1"/>
            <a:r>
              <a:rPr lang="en-US" altLang="en-US" sz="2200" dirty="0" smtClean="0"/>
              <a:t>Some opinion words have </a:t>
            </a:r>
            <a:r>
              <a:rPr lang="en-US" altLang="en-US" sz="2200" dirty="0" smtClean="0">
                <a:solidFill>
                  <a:srgbClr val="0000FF"/>
                </a:solidFill>
              </a:rPr>
              <a:t>context independent orientations</a:t>
            </a:r>
            <a:r>
              <a:rPr lang="en-US" altLang="en-US" sz="2200" dirty="0" smtClean="0"/>
              <a:t>, e.g., “good” and “bad” (almost) </a:t>
            </a:r>
          </a:p>
          <a:p>
            <a:pPr lvl="1" eaLnBrk="1" hangingPunct="1"/>
            <a:r>
              <a:rPr lang="en-US" altLang="en-US" sz="2200" dirty="0" smtClean="0"/>
              <a:t>Some other words have </a:t>
            </a:r>
            <a:r>
              <a:rPr lang="en-US" altLang="en-US" sz="2200" dirty="0" smtClean="0">
                <a:solidFill>
                  <a:srgbClr val="0000FF"/>
                </a:solidFill>
              </a:rPr>
              <a:t>context dependent orientations</a:t>
            </a:r>
            <a:r>
              <a:rPr lang="en-US" altLang="en-US" sz="2200" dirty="0" smtClean="0"/>
              <a:t>, e.g., “long,” “quiet,” and “sucks” (+</a:t>
            </a:r>
            <a:r>
              <a:rPr lang="en-US" altLang="en-US" sz="2200" dirty="0" err="1" smtClean="0"/>
              <a:t>ve</a:t>
            </a:r>
            <a:r>
              <a:rPr lang="en-US" altLang="en-US" sz="2200" dirty="0" smtClean="0"/>
              <a:t> for vacuum cleaner)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767AC06-E5C3-4BF7-9206-7806C1056CEE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9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91513" cy="1139825"/>
          </a:xfrm>
        </p:spPr>
        <p:txBody>
          <a:bodyPr/>
          <a:lstStyle/>
          <a:p>
            <a:r>
              <a:rPr lang="en-US" altLang="en-US" dirty="0" smtClean="0"/>
              <a:t>Aspect Sentiment Classification</a:t>
            </a:r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>
          <a:xfrm>
            <a:off x="449810" y="1449313"/>
            <a:ext cx="8425185" cy="4526409"/>
          </a:xfrm>
        </p:spPr>
        <p:txBody>
          <a:bodyPr/>
          <a:lstStyle/>
          <a:p>
            <a:pPr marL="0" lvl="1" indent="0">
              <a:buClr>
                <a:schemeClr val="accent1"/>
              </a:buClr>
              <a:buSzPct val="65000"/>
              <a:buNone/>
            </a:pPr>
            <a:r>
              <a:rPr lang="en-US" altLang="en-US" sz="2800" dirty="0" smtClean="0"/>
              <a:t>“</a:t>
            </a:r>
            <a:r>
              <a:rPr lang="en-US" altLang="en-US" sz="2800" i="1" dirty="0" smtClean="0">
                <a:solidFill>
                  <a:srgbClr val="FF9900"/>
                </a:solidFill>
              </a:rPr>
              <a:t>Apple</a:t>
            </a:r>
            <a:r>
              <a:rPr lang="en-US" altLang="en-US" sz="2800" i="1" dirty="0" smtClean="0">
                <a:solidFill>
                  <a:srgbClr val="7030A0"/>
                </a:solidFill>
              </a:rPr>
              <a:t> </a:t>
            </a:r>
            <a:r>
              <a:rPr lang="en-US" altLang="en-US" sz="2800" i="1" dirty="0">
                <a:solidFill>
                  <a:srgbClr val="7030A0"/>
                </a:solidFill>
              </a:rPr>
              <a:t>is doing very well in this </a:t>
            </a:r>
            <a:r>
              <a:rPr lang="en-US" altLang="en-US" sz="2800" i="1" dirty="0" smtClean="0">
                <a:solidFill>
                  <a:srgbClr val="7030A0"/>
                </a:solidFill>
              </a:rPr>
              <a:t>poor </a:t>
            </a:r>
            <a:r>
              <a:rPr lang="en-US" altLang="en-US" sz="2800" i="1" dirty="0">
                <a:solidFill>
                  <a:srgbClr val="FF9900"/>
                </a:solidFill>
              </a:rPr>
              <a:t>economy</a:t>
            </a:r>
            <a:r>
              <a:rPr lang="en-US" altLang="en-US" sz="2800" dirty="0"/>
              <a:t>”</a:t>
            </a:r>
          </a:p>
          <a:p>
            <a:pPr>
              <a:spcBef>
                <a:spcPts val="2400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Lexicon-based </a:t>
            </a:r>
            <a:r>
              <a:rPr lang="en-US" sz="2800" dirty="0">
                <a:solidFill>
                  <a:srgbClr val="FF0000"/>
                </a:solidFill>
              </a:rPr>
              <a:t>approach</a:t>
            </a:r>
            <a:r>
              <a:rPr lang="en-US" sz="2800" dirty="0"/>
              <a:t>: Opinion words/phrases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Parsing</a:t>
            </a:r>
            <a:r>
              <a:rPr lang="en-US" altLang="en-US" sz="2400" dirty="0" smtClean="0"/>
              <a:t>: simple </a:t>
            </a:r>
            <a:r>
              <a:rPr lang="en-US" altLang="en-US" sz="2400" dirty="0"/>
              <a:t>sentences, compound sentences, conditional sentences, </a:t>
            </a:r>
            <a:r>
              <a:rPr lang="en-US" altLang="en-US" sz="2400" dirty="0" smtClean="0"/>
              <a:t>questions, modality verb </a:t>
            </a:r>
            <a:r>
              <a:rPr lang="en-US" altLang="en-US" sz="2400" dirty="0"/>
              <a:t>tenses, </a:t>
            </a:r>
            <a:r>
              <a:rPr lang="en-US" altLang="en-US" sz="2400" dirty="0" err="1" smtClean="0"/>
              <a:t>etc</a:t>
            </a:r>
            <a:r>
              <a:rPr lang="en-US" altLang="en-US" sz="2400" dirty="0" smtClean="0"/>
              <a:t> </a:t>
            </a:r>
            <a:r>
              <a:rPr lang="en-US" altLang="en-US" sz="2000" dirty="0" smtClean="0"/>
              <a:t>(Hu and Liu, 2004; Ding </a:t>
            </a:r>
            <a:r>
              <a:rPr lang="en-US" altLang="en-US" sz="2000" dirty="0"/>
              <a:t>et </a:t>
            </a:r>
            <a:r>
              <a:rPr lang="en-US" altLang="en-US" sz="2000" dirty="0" smtClean="0"/>
              <a:t>al. 2008; </a:t>
            </a:r>
            <a:r>
              <a:rPr lang="en-US" sz="2000" dirty="0" smtClean="0"/>
              <a:t>Narayanan et al. 2009)</a:t>
            </a:r>
            <a:r>
              <a:rPr lang="en-US" altLang="en-US" sz="2400" dirty="0" smtClean="0"/>
              <a:t>.</a:t>
            </a:r>
            <a:endParaRPr lang="en-US" altLang="en-US" sz="2400" dirty="0"/>
          </a:p>
          <a:p>
            <a:pPr>
              <a:spcBef>
                <a:spcPts val="1200"/>
              </a:spcBef>
            </a:pPr>
            <a:r>
              <a:rPr lang="en-US" altLang="en-US" sz="2800" dirty="0" smtClean="0">
                <a:solidFill>
                  <a:srgbClr val="FF0000"/>
                </a:solidFill>
              </a:rPr>
              <a:t>Supervised learning is tricky: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Feature weighting</a:t>
            </a:r>
            <a:r>
              <a:rPr lang="en-US" altLang="en-US" sz="2400" dirty="0" smtClean="0"/>
              <a:t>: consider distance </a:t>
            </a:r>
            <a:r>
              <a:rPr lang="en-US" altLang="en-US" sz="2400" dirty="0"/>
              <a:t>between </a:t>
            </a:r>
            <a:r>
              <a:rPr lang="en-US" altLang="en-US" sz="2400" dirty="0" smtClean="0"/>
              <a:t>word and target entity/aspect </a:t>
            </a:r>
            <a:r>
              <a:rPr lang="en-US" altLang="en-US" sz="2000" dirty="0" smtClean="0"/>
              <a:t>(e.g., </a:t>
            </a:r>
            <a:r>
              <a:rPr lang="en-US" altLang="en-US" sz="2000" dirty="0" err="1" smtClean="0"/>
              <a:t>Boiy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and </a:t>
            </a:r>
            <a:r>
              <a:rPr lang="en-US" altLang="en-US" sz="2000" dirty="0" err="1"/>
              <a:t>Moens</a:t>
            </a:r>
            <a:r>
              <a:rPr lang="en-US" altLang="en-US" sz="2000" dirty="0"/>
              <a:t>, 2009</a:t>
            </a:r>
            <a:r>
              <a:rPr lang="en-US" altLang="en-US" sz="2000" dirty="0" smtClean="0"/>
              <a:t>)</a:t>
            </a:r>
          </a:p>
          <a:p>
            <a:pPr lvl="1"/>
            <a:r>
              <a:rPr lang="en-US" altLang="en-US" sz="2400" dirty="0">
                <a:solidFill>
                  <a:srgbClr val="0000FF"/>
                </a:solidFill>
              </a:rPr>
              <a:t>U</a:t>
            </a:r>
            <a:r>
              <a:rPr lang="en-US" sz="2400" dirty="0">
                <a:solidFill>
                  <a:srgbClr val="0000FF"/>
                </a:solidFill>
              </a:rPr>
              <a:t>se a parse tree </a:t>
            </a:r>
            <a:r>
              <a:rPr lang="en-US" sz="2400" dirty="0"/>
              <a:t>to generate a set of target dependent features </a:t>
            </a:r>
            <a:r>
              <a:rPr lang="en-US" altLang="en-US" sz="2000" dirty="0"/>
              <a:t>(e.g., Jiang et al. 2011</a:t>
            </a:r>
            <a:r>
              <a:rPr lang="en-US" altLang="en-US" sz="2000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6EC1D0F-F001-42FE-9ECC-CD90422CB83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3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435975" cy="11398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lexicon-based method </a:t>
            </a:r>
            <a:r>
              <a:rPr lang="en-US" altLang="en-US" sz="2200" dirty="0" smtClean="0"/>
              <a:t>(Ding et al. 2008)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268413"/>
            <a:ext cx="8147050" cy="4860925"/>
          </a:xfrm>
        </p:spPr>
        <p:txBody>
          <a:bodyPr/>
          <a:lstStyle/>
          <a:p>
            <a:pPr eaLnBrk="1" hangingPunct="1"/>
            <a:r>
              <a:rPr lang="en-US" altLang="en-US" sz="2200" dirty="0" smtClean="0">
                <a:solidFill>
                  <a:srgbClr val="FF3300"/>
                </a:solidFill>
              </a:rPr>
              <a:t>Input</a:t>
            </a:r>
            <a:r>
              <a:rPr lang="en-US" altLang="en-US" sz="2200" dirty="0" smtClean="0"/>
              <a:t>: A set of opinion words and phrases. A pair (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, </a:t>
            </a:r>
            <a:r>
              <a:rPr lang="en-US" altLang="en-US" sz="2200" i="1" dirty="0" smtClean="0"/>
              <a:t>s</a:t>
            </a:r>
            <a:r>
              <a:rPr lang="en-US" altLang="en-US" sz="2200" dirty="0" smtClean="0"/>
              <a:t>), where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 is an aspect and </a:t>
            </a:r>
            <a:r>
              <a:rPr lang="en-US" altLang="en-US" sz="2200" i="1" dirty="0" smtClean="0"/>
              <a:t>s</a:t>
            </a:r>
            <a:r>
              <a:rPr lang="en-US" altLang="en-US" sz="2200" dirty="0" smtClean="0"/>
              <a:t> is a sentence that contains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. </a:t>
            </a:r>
          </a:p>
          <a:p>
            <a:pPr eaLnBrk="1" hangingPunct="1"/>
            <a:r>
              <a:rPr lang="en-US" altLang="en-US" sz="2200" dirty="0" smtClean="0">
                <a:solidFill>
                  <a:srgbClr val="FF3300"/>
                </a:solidFill>
              </a:rPr>
              <a:t>Output</a:t>
            </a:r>
            <a:r>
              <a:rPr lang="en-US" altLang="en-US" sz="2200" dirty="0" smtClean="0"/>
              <a:t>: whether the opinion on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 in </a:t>
            </a:r>
            <a:r>
              <a:rPr lang="en-US" altLang="en-US" sz="2200" i="1" dirty="0" smtClean="0"/>
              <a:t>s</a:t>
            </a:r>
            <a:r>
              <a:rPr lang="en-US" altLang="en-US" sz="2200" dirty="0" smtClean="0"/>
              <a:t> is +</a:t>
            </a:r>
            <a:r>
              <a:rPr lang="en-US" altLang="en-US" sz="2200" dirty="0" err="1" smtClean="0"/>
              <a:t>ve</a:t>
            </a:r>
            <a:r>
              <a:rPr lang="en-US" altLang="en-US" sz="2200" dirty="0" smtClean="0"/>
              <a:t>, -</a:t>
            </a:r>
            <a:r>
              <a:rPr lang="en-US" altLang="en-US" sz="2200" dirty="0" err="1" smtClean="0"/>
              <a:t>ve</a:t>
            </a:r>
            <a:r>
              <a:rPr lang="en-US" altLang="en-US" sz="2200" dirty="0" smtClean="0"/>
              <a:t>, or neutral. </a:t>
            </a:r>
          </a:p>
          <a:p>
            <a:pPr eaLnBrk="1" hangingPunct="1"/>
            <a:r>
              <a:rPr lang="en-US" altLang="en-US" sz="2200" dirty="0" smtClean="0"/>
              <a:t>Two steps: </a:t>
            </a:r>
          </a:p>
          <a:p>
            <a:pPr lvl="1" eaLnBrk="1" hangingPunct="1"/>
            <a:r>
              <a:rPr lang="en-US" altLang="en-US" sz="2200" dirty="0" smtClean="0"/>
              <a:t>Step 1: split the sentence if needed based on BUT words (but, except that, </a:t>
            </a:r>
            <a:r>
              <a:rPr lang="en-US" altLang="en-US" sz="2200" dirty="0" err="1" smtClean="0"/>
              <a:t>etc</a:t>
            </a:r>
            <a:r>
              <a:rPr lang="en-US" altLang="en-US" sz="2200" dirty="0" smtClean="0"/>
              <a:t>). </a:t>
            </a:r>
          </a:p>
          <a:p>
            <a:pPr lvl="1" eaLnBrk="1" hangingPunct="1"/>
            <a:r>
              <a:rPr lang="en-US" altLang="en-US" sz="2200" dirty="0" smtClean="0"/>
              <a:t>Step 2: work on the segment </a:t>
            </a:r>
            <a:r>
              <a:rPr lang="en-US" altLang="en-US" sz="2200" i="1" dirty="0" smtClean="0"/>
              <a:t>s</a:t>
            </a:r>
            <a:r>
              <a:rPr lang="en-US" altLang="en-US" sz="2200" i="1" baseline="-25000" dirty="0" smtClean="0"/>
              <a:t>f</a:t>
            </a:r>
            <a:r>
              <a:rPr lang="en-US" altLang="en-US" sz="2200" dirty="0" smtClean="0"/>
              <a:t> containing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. Let the set of opinion words in </a:t>
            </a:r>
            <a:r>
              <a:rPr lang="en-US" altLang="en-US" sz="2200" i="1" dirty="0" smtClean="0"/>
              <a:t>s</a:t>
            </a:r>
            <a:r>
              <a:rPr lang="en-US" altLang="en-US" sz="2200" i="1" baseline="-25000" dirty="0" smtClean="0"/>
              <a:t>f</a:t>
            </a:r>
            <a:r>
              <a:rPr lang="en-US" altLang="en-US" sz="2200" dirty="0" smtClean="0"/>
              <a:t> be </a:t>
            </a:r>
            <a:r>
              <a:rPr lang="en-US" altLang="en-US" sz="2200" i="1" dirty="0" smtClean="0"/>
              <a:t>w</a:t>
            </a:r>
            <a:r>
              <a:rPr lang="en-US" altLang="en-US" sz="2200" baseline="-25000" dirty="0" smtClean="0"/>
              <a:t>1</a:t>
            </a:r>
            <a:r>
              <a:rPr lang="en-US" altLang="en-US" sz="2200" dirty="0" smtClean="0"/>
              <a:t>, .., </a:t>
            </a:r>
            <a:r>
              <a:rPr lang="en-US" altLang="en-US" sz="2200" i="1" dirty="0" err="1" smtClean="0"/>
              <a:t>w</a:t>
            </a:r>
            <a:r>
              <a:rPr lang="en-US" altLang="en-US" sz="2200" i="1" baseline="-25000" dirty="0" err="1" smtClean="0"/>
              <a:t>n</a:t>
            </a:r>
            <a:r>
              <a:rPr lang="en-US" altLang="en-US" sz="2200" dirty="0" smtClean="0"/>
              <a:t>. Sum up their orientations (1, -1, 0), and assign the orientation to (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, </a:t>
            </a:r>
            <a:r>
              <a:rPr lang="en-US" altLang="en-US" sz="2200" i="1" dirty="0" smtClean="0"/>
              <a:t>s</a:t>
            </a:r>
            <a:r>
              <a:rPr lang="en-US" altLang="en-US" sz="2200" dirty="0" smtClean="0"/>
              <a:t>) based on: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	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1800" dirty="0" smtClean="0"/>
              <a:t>	</a:t>
            </a:r>
            <a:r>
              <a:rPr lang="en-US" altLang="en-US" sz="2200" dirty="0" smtClean="0"/>
              <a:t>where </a:t>
            </a:r>
            <a:r>
              <a:rPr lang="en-US" altLang="en-US" sz="2200" i="1" dirty="0" err="1" smtClean="0"/>
              <a:t>w</a:t>
            </a:r>
            <a:r>
              <a:rPr lang="en-US" altLang="en-US" sz="2200" i="1" baseline="-25000" dirty="0" err="1" smtClean="0"/>
              <a:t>i</a:t>
            </a:r>
            <a:r>
              <a:rPr lang="en-US" altLang="en-US" sz="2200" i="1" dirty="0" err="1" smtClean="0"/>
              <a:t>.o</a:t>
            </a:r>
            <a:r>
              <a:rPr lang="en-US" altLang="en-US" sz="2200" dirty="0" smtClean="0"/>
              <a:t> is the opinion orientation of </a:t>
            </a:r>
            <a:r>
              <a:rPr lang="en-US" altLang="en-US" sz="2200" i="1" dirty="0" err="1" smtClean="0"/>
              <a:t>w</a:t>
            </a:r>
            <a:r>
              <a:rPr lang="en-US" altLang="en-US" sz="2200" i="1" baseline="-25000" dirty="0" err="1" smtClean="0"/>
              <a:t>i</a:t>
            </a:r>
            <a:r>
              <a:rPr lang="en-US" altLang="en-US" sz="2200" dirty="0" smtClean="0"/>
              <a:t>. </a:t>
            </a:r>
            <a:r>
              <a:rPr lang="en-US" altLang="en-US" sz="2200" i="1" dirty="0" smtClean="0"/>
              <a:t>d</a:t>
            </a:r>
            <a:r>
              <a:rPr lang="en-US" altLang="en-US" sz="2200" dirty="0" smtClean="0"/>
              <a:t>(</a:t>
            </a:r>
            <a:r>
              <a:rPr lang="en-US" altLang="en-US" sz="2200" i="1" dirty="0" err="1" smtClean="0"/>
              <a:t>w</a:t>
            </a:r>
            <a:r>
              <a:rPr lang="en-US" altLang="en-US" sz="2200" i="1" baseline="-25000" dirty="0" err="1" smtClean="0"/>
              <a:t>i</a:t>
            </a:r>
            <a:r>
              <a:rPr lang="en-US" altLang="en-US" sz="2200" dirty="0" smtClean="0"/>
              <a:t>,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) is the distance from </a:t>
            </a:r>
            <a:r>
              <a:rPr lang="en-US" altLang="en-US" sz="2200" i="1" dirty="0" smtClean="0"/>
              <a:t>a</a:t>
            </a:r>
            <a:r>
              <a:rPr lang="en-US" altLang="en-US" sz="2200" dirty="0" smtClean="0"/>
              <a:t> to </a:t>
            </a:r>
            <a:r>
              <a:rPr lang="en-US" altLang="en-US" sz="2200" i="1" dirty="0" err="1" smtClean="0"/>
              <a:t>w</a:t>
            </a:r>
            <a:r>
              <a:rPr lang="en-US" altLang="en-US" sz="2200" i="1" baseline="-25000" dirty="0" err="1" smtClean="0"/>
              <a:t>i</a:t>
            </a:r>
            <a:r>
              <a:rPr lang="en-US" altLang="en-US" sz="2200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 smtClean="0"/>
          </a:p>
        </p:txBody>
      </p:sp>
      <p:graphicFrame>
        <p:nvGraphicFramePr>
          <p:cNvPr id="10138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635375" y="4689475"/>
          <a:ext cx="1501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66" name="Equation" r:id="rId4" imgW="850531" imgH="431613" progId="Equation.3">
                  <p:embed/>
                </p:oleObj>
              </mc:Choice>
              <mc:Fallback>
                <p:oleObj name="Equation" r:id="rId4" imgW="850531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689475"/>
                        <a:ext cx="15017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68419B-0A5D-439B-8ED9-EDC7B184CE4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2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Sentiment shifters </a:t>
            </a:r>
            <a:r>
              <a:rPr lang="en-US" altLang="en-US" sz="2400" smtClean="0"/>
              <a:t>(e.g., Polanyi and Zaenen 2004)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9463" cy="45307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Sentiment/opinion shifters (also called </a:t>
            </a:r>
            <a:r>
              <a:rPr lang="en-US" b="1" dirty="0" smtClean="0"/>
              <a:t>valence shifters</a:t>
            </a:r>
            <a:r>
              <a:rPr lang="en-US" dirty="0" smtClean="0"/>
              <a:t> are words and phrases that can shift or change opinion orientations. </a:t>
            </a:r>
          </a:p>
          <a:p>
            <a:pPr lvl="1">
              <a:defRPr/>
            </a:pPr>
            <a:r>
              <a:rPr lang="en-US" dirty="0" smtClean="0"/>
              <a:t>Negation words like </a:t>
            </a:r>
            <a:r>
              <a:rPr lang="en-US" i="1" dirty="0" smtClean="0"/>
              <a:t>not</a:t>
            </a:r>
            <a:r>
              <a:rPr lang="en-US" dirty="0" smtClean="0"/>
              <a:t>, </a:t>
            </a:r>
            <a:r>
              <a:rPr lang="en-US" i="1" dirty="0" smtClean="0"/>
              <a:t>never</a:t>
            </a:r>
            <a:r>
              <a:rPr lang="en-US" dirty="0" smtClean="0"/>
              <a:t>, </a:t>
            </a:r>
            <a:r>
              <a:rPr lang="en-US" i="1" dirty="0" smtClean="0"/>
              <a:t>cannot</a:t>
            </a:r>
            <a:r>
              <a:rPr lang="en-US" dirty="0" smtClean="0"/>
              <a:t>, etc., are the most common type. </a:t>
            </a:r>
          </a:p>
          <a:p>
            <a:pPr lvl="1">
              <a:defRPr/>
            </a:pPr>
            <a:r>
              <a:rPr lang="en-US" dirty="0" smtClean="0"/>
              <a:t>Many other words and phrases can also alter opinion orientations.</a:t>
            </a:r>
            <a:r>
              <a:rPr lang="en-US" b="1" dirty="0" smtClean="0"/>
              <a:t> </a:t>
            </a:r>
            <a:r>
              <a:rPr lang="en-US" dirty="0" smtClean="0"/>
              <a:t>E.g., </a:t>
            </a:r>
            <a:r>
              <a:rPr lang="en-US" dirty="0" smtClean="0">
                <a:solidFill>
                  <a:srgbClr val="0000FF"/>
                </a:solidFill>
              </a:rPr>
              <a:t>modal auxiliary verbs</a:t>
            </a:r>
            <a:r>
              <a:rPr lang="en-US" dirty="0" smtClean="0"/>
              <a:t> (e.g., </a:t>
            </a:r>
            <a:r>
              <a:rPr lang="en-US" i="1" dirty="0" smtClean="0"/>
              <a:t>would</a:t>
            </a:r>
            <a:r>
              <a:rPr lang="en-US" dirty="0" smtClean="0"/>
              <a:t>, </a:t>
            </a:r>
            <a:r>
              <a:rPr lang="en-US" i="1" dirty="0" smtClean="0"/>
              <a:t>should</a:t>
            </a:r>
            <a:r>
              <a:rPr lang="en-US" dirty="0" smtClean="0"/>
              <a:t>, </a:t>
            </a:r>
            <a:r>
              <a:rPr lang="en-US" i="1" dirty="0" smtClean="0"/>
              <a:t>could, etc</a:t>
            </a:r>
            <a:r>
              <a:rPr lang="en-US" dirty="0" smtClean="0"/>
              <a:t>)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 “The brake could be improved.”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A2368A-7110-408E-B80B-F7923545C285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69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Sentiment shifters (contd)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Some </a:t>
            </a:r>
            <a:r>
              <a:rPr lang="en-US" sz="2800" dirty="0" err="1" smtClean="0">
                <a:solidFill>
                  <a:srgbClr val="FF0000"/>
                </a:solidFill>
              </a:rPr>
              <a:t>presuppositional</a:t>
            </a:r>
            <a:r>
              <a:rPr lang="en-US" sz="2800" dirty="0" smtClean="0"/>
              <a:t> items can change opinions too, e.g., </a:t>
            </a:r>
            <a:r>
              <a:rPr lang="en-US" sz="2800" i="1" dirty="0" smtClean="0">
                <a:solidFill>
                  <a:srgbClr val="0000FF"/>
                </a:solidFill>
              </a:rPr>
              <a:t>barely</a:t>
            </a:r>
            <a:r>
              <a:rPr lang="en-US" sz="2800" dirty="0" smtClean="0"/>
              <a:t> and </a:t>
            </a:r>
            <a:r>
              <a:rPr lang="en-US" sz="2800" i="1" dirty="0" smtClean="0">
                <a:solidFill>
                  <a:srgbClr val="0000FF"/>
                </a:solidFill>
              </a:rPr>
              <a:t>hardly</a:t>
            </a:r>
            <a:r>
              <a:rPr lang="en-US" sz="2800" dirty="0" smtClean="0"/>
              <a:t> 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“It hardly works.” (comparing to “it works”)  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It presupposes that better was expected. </a:t>
            </a:r>
          </a:p>
          <a:p>
            <a:pPr>
              <a:defRPr/>
            </a:pPr>
            <a:r>
              <a:rPr lang="en-US" sz="2800" dirty="0" smtClean="0"/>
              <a:t>Words like </a:t>
            </a:r>
            <a:r>
              <a:rPr lang="en-US" sz="2800" i="1" dirty="0" smtClean="0">
                <a:solidFill>
                  <a:srgbClr val="0000FF"/>
                </a:solidFill>
              </a:rPr>
              <a:t>fail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rgbClr val="0000FF"/>
                </a:solidFill>
              </a:rPr>
              <a:t>omit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rgbClr val="0000FF"/>
                </a:solidFill>
              </a:rPr>
              <a:t>neglect</a:t>
            </a:r>
            <a:r>
              <a:rPr lang="en-US" sz="2800" dirty="0" smtClean="0"/>
              <a:t> behave similarly, 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“This camera fails to impress me.” </a:t>
            </a:r>
          </a:p>
          <a:p>
            <a:pPr>
              <a:defRPr/>
            </a:pPr>
            <a:r>
              <a:rPr lang="en-US" sz="2800" dirty="0" smtClean="0"/>
              <a:t>Sarcasm changes orientation too 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“What a great car, it did not start the first day.”</a:t>
            </a:r>
          </a:p>
          <a:p>
            <a:pPr>
              <a:defRPr/>
            </a:pPr>
            <a:r>
              <a:rPr lang="en-US" sz="2800" dirty="0" smtClean="0"/>
              <a:t>Jia, Yu and </a:t>
            </a:r>
            <a:r>
              <a:rPr lang="en-US" sz="2800" dirty="0" err="1" smtClean="0"/>
              <a:t>Meng</a:t>
            </a:r>
            <a:r>
              <a:rPr lang="en-US" sz="2800" dirty="0" smtClean="0"/>
              <a:t> (2009) designed some rules based on parsing to find the scope of negation. 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7E273E-B5D0-4D36-936E-54D51F28F1F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41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Basic rules of opinions </a:t>
            </a:r>
            <a:r>
              <a:rPr lang="en-US" altLang="en-US" sz="2400" dirty="0" smtClean="0"/>
              <a:t>(Liu, 2010; 2012)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Opinions/sentiments are governed by many rules, e.g., (many such rules)</a:t>
            </a:r>
          </a:p>
          <a:p>
            <a:pPr lvl="1">
              <a:defRPr/>
            </a:pP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Opinion word or phrase</a:t>
            </a:r>
            <a:r>
              <a:rPr lang="en-US" i="1" dirty="0" smtClean="0">
                <a:ea typeface="+mn-ea"/>
                <a:cs typeface="+mn-cs"/>
              </a:rPr>
              <a:t>: “I love this car”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 	::= 	a positive opinion word or phrase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 	::= 	an negative opinion word or phrase</a:t>
            </a:r>
          </a:p>
          <a:p>
            <a:pPr lvl="1">
              <a:defRPr/>
            </a:pPr>
            <a:r>
              <a:rPr lang="en-US" i="1" dirty="0" smtClean="0">
                <a:solidFill>
                  <a:srgbClr val="0000FF"/>
                </a:solidFill>
              </a:rPr>
              <a:t>Desirable or undesirable facts</a:t>
            </a:r>
            <a:r>
              <a:rPr lang="en-US" i="1" dirty="0"/>
              <a:t>:</a:t>
            </a:r>
            <a:r>
              <a:rPr lang="en-US" i="1" dirty="0" smtClean="0"/>
              <a:t> </a:t>
            </a:r>
            <a:r>
              <a:rPr lang="en-US" dirty="0" smtClean="0"/>
              <a:t>“After my wife and I slept on it for two weeks, I noticed a mountain in the middle of the mattress”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 	::= 	desirable fact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 	::= 	undesirable fact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C3C267C-CD7B-43F7-B31F-A7C71F7BEA85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49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4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SA: A fascinating problem!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459787" cy="4718050"/>
          </a:xfrm>
        </p:spPr>
        <p:txBody>
          <a:bodyPr/>
          <a:lstStyle/>
          <a:p>
            <a:r>
              <a:rPr lang="en-US" altLang="en-US" sz="2800" dirty="0" smtClean="0">
                <a:solidFill>
                  <a:srgbClr val="FF0000"/>
                </a:solidFill>
              </a:rPr>
              <a:t>Intellectually challenging &amp; many applications</a:t>
            </a:r>
            <a:r>
              <a:rPr lang="en-US" altLang="en-US" sz="2800" dirty="0" smtClean="0"/>
              <a:t>.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</a:rPr>
              <a:t>A popular research topic in NLP, and data mining </a:t>
            </a:r>
            <a:r>
              <a:rPr lang="en-US" altLang="en-US" sz="1600" dirty="0" smtClean="0"/>
              <a:t>(Shanahan, Qu, and Wiebe, 2006 (edited book); Surveys - Pang and Lee 2008; Liu, 2006 and 2011; 2010)</a:t>
            </a:r>
          </a:p>
          <a:p>
            <a:pPr lvl="1">
              <a:spcBef>
                <a:spcPts val="40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spread from computer science to management science </a:t>
            </a:r>
            <a:r>
              <a:rPr lang="en-US" altLang="en-US" sz="1600" dirty="0" smtClean="0"/>
              <a:t>(Hu, </a:t>
            </a:r>
            <a:r>
              <a:rPr lang="en-US" altLang="en-US" sz="1600" dirty="0" err="1" smtClean="0"/>
              <a:t>Pavlou</a:t>
            </a:r>
            <a:r>
              <a:rPr lang="en-US" altLang="en-US" sz="1600" dirty="0" smtClean="0"/>
              <a:t>, Zhang, 2006; </a:t>
            </a:r>
            <a:r>
              <a:rPr lang="en-US" altLang="en-US" sz="1600" dirty="0" err="1" smtClean="0"/>
              <a:t>Archak</a:t>
            </a:r>
            <a:r>
              <a:rPr lang="en-US" altLang="en-US" sz="1600" dirty="0" smtClean="0"/>
              <a:t>, </a:t>
            </a:r>
            <a:r>
              <a:rPr lang="en-US" altLang="en-US" sz="1600" dirty="0" err="1" smtClean="0"/>
              <a:t>Ghose</a:t>
            </a:r>
            <a:r>
              <a:rPr lang="en-US" altLang="en-US" sz="1600" dirty="0" smtClean="0"/>
              <a:t>, </a:t>
            </a:r>
            <a:r>
              <a:rPr lang="en-US" altLang="en-US" sz="1600" dirty="0" err="1" smtClean="0"/>
              <a:t>Ipeirotis</a:t>
            </a:r>
            <a:r>
              <a:rPr lang="en-US" altLang="en-US" sz="1600" dirty="0" smtClean="0"/>
              <a:t>, 2007; Liu Y, et al 2007; Park, Lee, Han, 2007; </a:t>
            </a:r>
            <a:r>
              <a:rPr lang="en-US" altLang="en-US" sz="1600" dirty="0" err="1" smtClean="0"/>
              <a:t>Dellarocas</a:t>
            </a:r>
            <a:r>
              <a:rPr lang="en-US" altLang="en-US" sz="1600" dirty="0" smtClean="0"/>
              <a:t>, Zhang, </a:t>
            </a:r>
            <a:r>
              <a:rPr lang="en-US" altLang="en-US" sz="1600" dirty="0" err="1" smtClean="0"/>
              <a:t>Awad</a:t>
            </a:r>
            <a:r>
              <a:rPr lang="en-US" altLang="en-US" sz="1600" dirty="0" smtClean="0"/>
              <a:t>, 2007; Chen &amp; </a:t>
            </a:r>
            <a:r>
              <a:rPr lang="en-US" altLang="en-US" sz="1600" dirty="0" err="1" smtClean="0"/>
              <a:t>Xie</a:t>
            </a:r>
            <a:r>
              <a:rPr lang="en-US" altLang="en-US" sz="1600" dirty="0" smtClean="0"/>
              <a:t> 2007).</a:t>
            </a:r>
          </a:p>
          <a:p>
            <a:pPr lvl="1">
              <a:spcBef>
                <a:spcPts val="40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&gt; 300 companies in USA alone </a:t>
            </a:r>
          </a:p>
          <a:p>
            <a:r>
              <a:rPr lang="en-US" altLang="en-US" sz="2700" dirty="0" smtClean="0"/>
              <a:t>It touches every aspect of NLP and yet is confined.</a:t>
            </a:r>
          </a:p>
          <a:p>
            <a:pPr lvl="1">
              <a:spcBef>
                <a:spcPct val="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A “simple” semantic analysis problem.</a:t>
            </a:r>
          </a:p>
          <a:p>
            <a:r>
              <a:rPr lang="en-US" altLang="en-US" sz="2800" dirty="0" smtClean="0"/>
              <a:t>Potentially a major technology from NLP. </a:t>
            </a:r>
          </a:p>
          <a:p>
            <a:pPr lvl="1">
              <a:spcBef>
                <a:spcPct val="0"/>
              </a:spcBef>
            </a:pPr>
            <a:r>
              <a:rPr lang="en-US" altLang="en-US" sz="2400" dirty="0" smtClean="0">
                <a:solidFill>
                  <a:srgbClr val="0000FF"/>
                </a:solidFill>
              </a:rPr>
              <a:t>But it is hard.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8606E2-D16A-48D7-9A84-28056A6D355E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Basic rules of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High, low, increased and decreased quantity of</a:t>
            </a:r>
            <a:r>
              <a:rPr lang="en-US" dirty="0" smtClean="0">
                <a:solidFill>
                  <a:srgbClr val="0000FF"/>
                </a:solidFill>
                <a:ea typeface="+mn-ea"/>
                <a:cs typeface="+mn-cs"/>
              </a:rPr>
              <a:t> </a:t>
            </a: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a</a:t>
            </a:r>
            <a:r>
              <a:rPr lang="en-US" dirty="0" smtClean="0">
                <a:solidFill>
                  <a:srgbClr val="0000FF"/>
                </a:solidFill>
                <a:ea typeface="+mn-ea"/>
                <a:cs typeface="+mn-cs"/>
              </a:rPr>
              <a:t> </a:t>
            </a: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positive or negative potential item: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smtClean="0"/>
              <a:t>“The battery life is long.”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PO 	::=  no, low, less or decreased quantity of NPI 	|     large, larger, or increased quantity of PPI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NE 	::=  no, low, less, or decreased quantity of PPI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large, larger, or increased quantity of NPI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NPI 	::=  a negative potential item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PPI 	::=  a positive potential item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C72AC02-A552-4F8E-8E08-392C264EA964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1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Basic rules of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pPr lvl="1">
              <a:defRPr/>
            </a:pP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Decreased and increased quantity of an opinionated item</a:t>
            </a:r>
            <a:r>
              <a:rPr lang="en-US" i="1" dirty="0">
                <a:ea typeface="+mn-ea"/>
                <a:cs typeface="+mn-cs"/>
              </a:rPr>
              <a:t>:</a:t>
            </a:r>
            <a:r>
              <a:rPr lang="en-US" i="1" dirty="0" smtClean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“This drug reduced my pain significantly.”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PO 	::=   less or decreased N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 more or increased P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NE 	::=   less or decreased P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 more or increased N </a:t>
            </a:r>
          </a:p>
          <a:p>
            <a:pPr lvl="1">
              <a:defRPr/>
            </a:pPr>
            <a:r>
              <a:rPr lang="en-US" i="1" dirty="0" smtClean="0">
                <a:solidFill>
                  <a:srgbClr val="0000FF"/>
                </a:solidFill>
              </a:rPr>
              <a:t>Deviation from the desired value range</a:t>
            </a:r>
            <a:r>
              <a:rPr lang="en-US" dirty="0" smtClean="0"/>
              <a:t>: “This drug increased my blood pressure to 200.”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PO 	::=  within the desired value range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NE 	::=  above or below the desired value range 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C60888-DCC4-4C4A-990F-E24755EF492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3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Basic rules of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8" y="1520825"/>
            <a:ext cx="8686800" cy="4530725"/>
          </a:xfrm>
        </p:spPr>
        <p:txBody>
          <a:bodyPr/>
          <a:lstStyle/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i="1" dirty="0" smtClean="0">
                <a:solidFill>
                  <a:srgbClr val="0000FF"/>
                </a:solidFill>
              </a:rPr>
              <a:t>Producing and consuming resources and wastes</a:t>
            </a:r>
            <a:r>
              <a:rPr lang="en-US" i="1" dirty="0">
                <a:ea typeface="+mn-ea"/>
                <a:cs typeface="+mn-cs"/>
              </a:rPr>
              <a:t>:</a:t>
            </a:r>
            <a:r>
              <a:rPr lang="en-US" i="1" dirty="0" smtClean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“This washer uses a lot of water”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PO 	::=  produce a large quantity of or more resource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produce no, little or less waste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consume no, little or less resource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consume a large quantity of or more waste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NE 	::=  produce no, little or less resource 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produce some or more waste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consume a large quantity of or more resource</a:t>
            </a:r>
          </a:p>
          <a:p>
            <a:pPr lvl="2" fontAlgn="auto" hangingPunct="1"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		|     consume no, little or less waste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6ABAC6-FFD1-43D0-B480-CB74E33709FF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9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Mining </a:t>
            </a:r>
            <a:r>
              <a:rPr lang="en-US" altLang="en-US" sz="3200" dirty="0" smtClean="0">
                <a:solidFill>
                  <a:srgbClr val="FF0000"/>
                </a:solidFill>
              </a:rPr>
              <a:t>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Summary</a:t>
            </a:r>
            <a:endParaRPr lang="en-US" altLang="en-US" sz="3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Comparative Opinions </a:t>
            </a:r>
            <a:br>
              <a:rPr lang="en-US" altLang="en-US" smtClean="0"/>
            </a:br>
            <a:r>
              <a:rPr lang="en-US" altLang="en-US" sz="2400" smtClean="0"/>
              <a:t>(Jindal and Liu, 2006)</a:t>
            </a:r>
            <a:endParaRPr lang="en-US" altLang="en-US" sz="2400" smtClean="0">
              <a:solidFill>
                <a:srgbClr val="FF0000"/>
              </a:solidFill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4" y="1665288"/>
            <a:ext cx="8569709" cy="4464050"/>
          </a:xfrm>
        </p:spPr>
        <p:txBody>
          <a:bodyPr/>
          <a:lstStyle/>
          <a:p>
            <a:pPr eaLnBrk="1" hangingPunct="1"/>
            <a:r>
              <a:rPr lang="en-US" altLang="en-US" i="1" dirty="0" smtClean="0">
                <a:solidFill>
                  <a:srgbClr val="3333FF"/>
                </a:solidFill>
              </a:rPr>
              <a:t>Gradable</a:t>
            </a:r>
          </a:p>
          <a:p>
            <a:pPr marL="742950" lvl="1" indent="-285750" eaLnBrk="1" hangingPunct="1"/>
            <a:r>
              <a:rPr lang="en-US" altLang="en-US" i="1" dirty="0" smtClean="0">
                <a:solidFill>
                  <a:srgbClr val="3333FF"/>
                </a:solidFill>
              </a:rPr>
              <a:t>Non-Equal Gradable</a:t>
            </a:r>
            <a:r>
              <a:rPr lang="en-US" altLang="en-US" dirty="0" smtClean="0"/>
              <a:t>: Relations of the type </a:t>
            </a:r>
            <a:r>
              <a:rPr lang="en-US" altLang="en-US" i="1" dirty="0" smtClean="0"/>
              <a:t>greater </a:t>
            </a:r>
            <a:r>
              <a:rPr lang="en-US" altLang="en-US" dirty="0" smtClean="0"/>
              <a:t>or </a:t>
            </a:r>
            <a:r>
              <a:rPr lang="en-US" altLang="en-US" i="1" dirty="0" smtClean="0"/>
              <a:t>less than</a:t>
            </a:r>
          </a:p>
          <a:p>
            <a:pPr marL="1143000" lvl="2" indent="-228600" eaLnBrk="1" hangingPunct="1"/>
            <a:r>
              <a:rPr lang="en-US" altLang="en-US" sz="2400" i="1" dirty="0" smtClean="0"/>
              <a:t>“The sound of phone A is better than that of phone B”</a:t>
            </a:r>
          </a:p>
          <a:p>
            <a:pPr marL="742950" lvl="1" indent="-285750" eaLnBrk="1" hangingPunct="1"/>
            <a:r>
              <a:rPr lang="en-US" altLang="en-US" i="1" dirty="0" err="1" smtClean="0">
                <a:solidFill>
                  <a:srgbClr val="3333FF"/>
                </a:solidFill>
              </a:rPr>
              <a:t>Equative</a:t>
            </a:r>
            <a:r>
              <a:rPr lang="en-US" altLang="en-US" dirty="0" smtClean="0"/>
              <a:t>: Relations of the type </a:t>
            </a:r>
            <a:r>
              <a:rPr lang="en-US" altLang="en-US" i="1" dirty="0" smtClean="0"/>
              <a:t>equal to</a:t>
            </a:r>
            <a:r>
              <a:rPr lang="en-US" altLang="en-US" dirty="0" smtClean="0"/>
              <a:t> </a:t>
            </a:r>
          </a:p>
          <a:p>
            <a:pPr marL="1143000" lvl="2" indent="-228600" eaLnBrk="1" hangingPunct="1"/>
            <a:r>
              <a:rPr lang="en-US" altLang="en-US" sz="2400" dirty="0" smtClean="0"/>
              <a:t>“</a:t>
            </a:r>
            <a:r>
              <a:rPr lang="en-US" altLang="en-US" sz="2400" i="1" dirty="0" smtClean="0"/>
              <a:t>Camera A and camera B both come in 7MP</a:t>
            </a:r>
            <a:r>
              <a:rPr lang="en-US" altLang="en-US" sz="2400" dirty="0" smtClean="0"/>
              <a:t>”</a:t>
            </a:r>
          </a:p>
          <a:p>
            <a:pPr marL="742950" lvl="1" indent="-285750" eaLnBrk="1" hangingPunct="1"/>
            <a:r>
              <a:rPr lang="en-US" altLang="en-US" i="1" dirty="0" smtClean="0">
                <a:solidFill>
                  <a:srgbClr val="3333FF"/>
                </a:solidFill>
              </a:rPr>
              <a:t>Superlative</a:t>
            </a:r>
            <a:r>
              <a:rPr lang="en-US" altLang="en-US" dirty="0" smtClean="0"/>
              <a:t>: Relations of the type </a:t>
            </a:r>
            <a:r>
              <a:rPr lang="en-US" altLang="en-US" i="1" dirty="0" smtClean="0"/>
              <a:t>greater </a:t>
            </a:r>
            <a:r>
              <a:rPr lang="en-US" altLang="en-US" dirty="0" smtClean="0"/>
              <a:t>or</a:t>
            </a:r>
            <a:r>
              <a:rPr lang="en-US" altLang="en-US" i="1" dirty="0" smtClean="0"/>
              <a:t> less than all others</a:t>
            </a:r>
          </a:p>
          <a:p>
            <a:pPr marL="1143000" lvl="2" indent="-228600" eaLnBrk="1" hangingPunct="1"/>
            <a:r>
              <a:rPr lang="en-US" altLang="en-US" sz="2400" dirty="0" smtClean="0"/>
              <a:t>“</a:t>
            </a:r>
            <a:r>
              <a:rPr lang="en-US" altLang="en-US" sz="2400" i="1" dirty="0"/>
              <a:t>C</a:t>
            </a:r>
            <a:r>
              <a:rPr lang="en-US" altLang="en-US" sz="2400" i="1" dirty="0" smtClean="0"/>
              <a:t>amera A is the cheapest in market</a:t>
            </a:r>
            <a:r>
              <a:rPr lang="en-US" altLang="en-US" sz="2400" dirty="0" smtClean="0"/>
              <a:t>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4CBBFC-E7AB-415D-9F58-598F38024A6A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274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Analyzing Comparative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579296" cy="46370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Objective</a:t>
            </a:r>
            <a:r>
              <a:rPr lang="en-US" dirty="0" smtClean="0"/>
              <a:t>: Given an opinionated document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3333FF"/>
                </a:solidFill>
              </a:rPr>
              <a:t>Extract comparative opinions</a:t>
            </a:r>
            <a:r>
              <a:rPr lang="en-US" dirty="0" smtClean="0"/>
              <a:t>: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fr-FR" dirty="0" smtClean="0"/>
              <a:t>		</a:t>
            </a:r>
            <a:r>
              <a:rPr lang="en-US" dirty="0" smtClean="0"/>
              <a:t>(</a:t>
            </a:r>
            <a:r>
              <a:rPr lang="en-US" i="1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E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err="1" smtClean="0"/>
              <a:t>po</a:t>
            </a:r>
            <a:r>
              <a:rPr lang="en-US" i="1" dirty="0" smtClean="0"/>
              <a:t>, h, t</a:t>
            </a:r>
            <a:r>
              <a:rPr lang="en-US" dirty="0" smtClean="0"/>
              <a:t>),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	</a:t>
            </a:r>
            <a:r>
              <a:rPr lang="en-US" i="1" dirty="0" smtClean="0">
                <a:ea typeface="+mn-ea"/>
                <a:cs typeface="+mn-cs"/>
              </a:rPr>
              <a:t>E</a:t>
            </a:r>
            <a:r>
              <a:rPr lang="en-US" baseline="-25000" dirty="0" smtClean="0">
                <a:ea typeface="+mn-ea"/>
                <a:cs typeface="+mn-cs"/>
              </a:rPr>
              <a:t>1</a:t>
            </a:r>
            <a:r>
              <a:rPr lang="en-US" dirty="0" smtClean="0">
                <a:ea typeface="+mn-ea"/>
                <a:cs typeface="+mn-cs"/>
              </a:rPr>
              <a:t> and </a:t>
            </a:r>
            <a:r>
              <a:rPr lang="en-US" i="1" dirty="0" smtClean="0">
                <a:ea typeface="+mn-ea"/>
                <a:cs typeface="+mn-cs"/>
              </a:rPr>
              <a:t>E</a:t>
            </a:r>
            <a:r>
              <a:rPr lang="en-US" baseline="-25000" dirty="0" smtClean="0">
                <a:ea typeface="+mn-ea"/>
                <a:cs typeface="+mn-cs"/>
              </a:rPr>
              <a:t>2</a:t>
            </a:r>
            <a:r>
              <a:rPr lang="en-US" dirty="0" smtClean="0">
                <a:ea typeface="+mn-ea"/>
                <a:cs typeface="+mn-cs"/>
              </a:rPr>
              <a:t>; entity sets being compared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>
                <a:ea typeface="+mn-ea"/>
                <a:cs typeface="+mn-cs"/>
              </a:rPr>
              <a:t>	</a:t>
            </a:r>
            <a:r>
              <a:rPr lang="en-US" i="1" dirty="0" smtClean="0">
                <a:ea typeface="+mn-ea"/>
                <a:cs typeface="+mn-cs"/>
              </a:rPr>
              <a:t>A</a:t>
            </a:r>
            <a:r>
              <a:rPr lang="en-US" dirty="0" smtClean="0">
                <a:ea typeface="+mn-ea"/>
                <a:cs typeface="+mn-cs"/>
              </a:rPr>
              <a:t>: their shared aspects - the comparison is based on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i="1" dirty="0">
                <a:ea typeface="+mn-ea"/>
                <a:cs typeface="+mn-cs"/>
              </a:rPr>
              <a:t>	</a:t>
            </a:r>
            <a:r>
              <a:rPr lang="en-US" i="1" dirty="0" err="1" smtClean="0">
                <a:ea typeface="+mn-ea"/>
                <a:cs typeface="+mn-cs"/>
              </a:rPr>
              <a:t>po</a:t>
            </a:r>
            <a:r>
              <a:rPr lang="en-US" dirty="0" smtClean="0">
                <a:ea typeface="+mn-ea"/>
                <a:cs typeface="+mn-cs"/>
              </a:rPr>
              <a:t>: preferred entity set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>
                <a:ea typeface="+mn-ea"/>
                <a:cs typeface="+mn-cs"/>
              </a:rPr>
              <a:t>	</a:t>
            </a:r>
            <a:r>
              <a:rPr lang="en-US" i="1" dirty="0" smtClean="0">
                <a:ea typeface="+mn-ea"/>
                <a:cs typeface="+mn-cs"/>
              </a:rPr>
              <a:t>h</a:t>
            </a:r>
            <a:r>
              <a:rPr lang="en-US" dirty="0" smtClean="0">
                <a:ea typeface="+mn-ea"/>
                <a:cs typeface="+mn-cs"/>
              </a:rPr>
              <a:t>: opinion holder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i="1" dirty="0">
                <a:ea typeface="+mn-ea"/>
                <a:cs typeface="+mn-cs"/>
              </a:rPr>
              <a:t>	</a:t>
            </a:r>
            <a:r>
              <a:rPr lang="en-US" i="1" dirty="0" smtClean="0">
                <a:ea typeface="+mn-ea"/>
                <a:cs typeface="+mn-cs"/>
              </a:rPr>
              <a:t>t: </a:t>
            </a:r>
            <a:r>
              <a:rPr lang="en-US" dirty="0" smtClean="0">
                <a:ea typeface="+mn-ea"/>
                <a:cs typeface="+mn-cs"/>
              </a:rPr>
              <a:t>time when the comparative opinion is posted. </a:t>
            </a:r>
          </a:p>
          <a:p>
            <a:pPr>
              <a:spcBef>
                <a:spcPts val="2400"/>
              </a:spcBef>
              <a:defRPr/>
            </a:pPr>
            <a:r>
              <a:rPr lang="en-US" dirty="0" smtClean="0">
                <a:solidFill>
                  <a:srgbClr val="3333FF"/>
                </a:solidFill>
              </a:rPr>
              <a:t>Note:</a:t>
            </a:r>
            <a:r>
              <a:rPr lang="en-US" dirty="0" smtClean="0"/>
              <a:t> not positive or negative opinions.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94503C-DDD2-4CC5-95A4-A0A52D708763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55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307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Consider the comparative sentence 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“</a:t>
            </a:r>
            <a:r>
              <a:rPr lang="en-US" i="1" dirty="0" smtClean="0">
                <a:ea typeface="+mn-ea"/>
                <a:cs typeface="+mn-cs"/>
              </a:rPr>
              <a:t>Canon’s optics is better than those of Sony and Nikon</a:t>
            </a:r>
            <a:r>
              <a:rPr lang="en-US" dirty="0" smtClean="0">
                <a:ea typeface="+mn-ea"/>
                <a:cs typeface="+mn-cs"/>
              </a:rPr>
              <a:t>.” 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Written by John in 2010. </a:t>
            </a:r>
          </a:p>
          <a:p>
            <a:pPr>
              <a:defRPr/>
            </a:pPr>
            <a:r>
              <a:rPr lang="en-US" dirty="0" smtClean="0"/>
              <a:t>The extracted comparative opinion/relation: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  <a:ea typeface="+mn-ea"/>
                <a:cs typeface="+mn-cs"/>
              </a:rPr>
              <a:t>({Canon}, {Sony, Nikon}, {optics}, </a:t>
            </a:r>
            <a:r>
              <a:rPr lang="en-US" i="1" dirty="0" smtClean="0">
                <a:solidFill>
                  <a:srgbClr val="0000FF"/>
                </a:solidFill>
                <a:ea typeface="+mn-ea"/>
                <a:cs typeface="+mn-cs"/>
              </a:rPr>
              <a:t>preferred</a:t>
            </a:r>
            <a:r>
              <a:rPr lang="en-US" dirty="0" smtClean="0">
                <a:solidFill>
                  <a:srgbClr val="0000FF"/>
                </a:solidFill>
                <a:ea typeface="+mn-ea"/>
                <a:cs typeface="+mn-cs"/>
              </a:rPr>
              <a:t>:{Canon}, John, 2010)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6C7450-68A4-4A5F-805E-307573059341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1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Common comparatives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7188"/>
            <a:ext cx="8507413" cy="46101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In English, comparatives are usually formed by adding </a:t>
            </a:r>
            <a:r>
              <a:rPr lang="en-US" sz="2800" b="1" dirty="0" smtClean="0"/>
              <a:t>-</a:t>
            </a:r>
            <a:r>
              <a:rPr lang="en-US" sz="2800" i="1" dirty="0" err="1" smtClean="0"/>
              <a:t>er</a:t>
            </a:r>
            <a:r>
              <a:rPr lang="en-US" sz="2800" dirty="0" smtClean="0"/>
              <a:t> and superlatives are formed by adding </a:t>
            </a:r>
            <a:r>
              <a:rPr lang="en-US" sz="2800" i="1" dirty="0" smtClean="0"/>
              <a:t>-</a:t>
            </a:r>
            <a:r>
              <a:rPr lang="en-US" sz="2800" i="1" dirty="0" err="1" smtClean="0"/>
              <a:t>est</a:t>
            </a:r>
            <a:r>
              <a:rPr lang="en-US" sz="2800" i="1" dirty="0" smtClean="0"/>
              <a:t> </a:t>
            </a:r>
            <a:r>
              <a:rPr lang="en-US" sz="2800" dirty="0" smtClean="0"/>
              <a:t>to their </a:t>
            </a:r>
            <a:r>
              <a:rPr lang="en-US" sz="2800" dirty="0" smtClean="0">
                <a:solidFill>
                  <a:srgbClr val="0000FF"/>
                </a:solidFill>
              </a:rPr>
              <a:t>base adjectives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0000FF"/>
                </a:solidFill>
              </a:rPr>
              <a:t>adverbs</a:t>
            </a:r>
          </a:p>
          <a:p>
            <a:pPr>
              <a:defRPr/>
            </a:pPr>
            <a:r>
              <a:rPr lang="en-US" sz="2800" dirty="0" smtClean="0"/>
              <a:t>Adjectives and adverbs with two syllables or more and not ending in </a:t>
            </a:r>
            <a:r>
              <a:rPr lang="en-US" sz="2800" i="1" dirty="0" smtClean="0"/>
              <a:t>y</a:t>
            </a:r>
            <a:r>
              <a:rPr lang="en-US" sz="2800" dirty="0" smtClean="0"/>
              <a:t> do not form comparatives or superlatives by adding -</a:t>
            </a:r>
            <a:r>
              <a:rPr lang="en-US" sz="2800" i="1" dirty="0" err="1" smtClean="0"/>
              <a:t>er</a:t>
            </a:r>
            <a:r>
              <a:rPr lang="en-US" sz="2800" dirty="0" smtClean="0"/>
              <a:t> or -</a:t>
            </a:r>
            <a:r>
              <a:rPr lang="en-US" sz="2800" i="1" dirty="0" smtClean="0"/>
              <a:t>est</a:t>
            </a:r>
            <a:r>
              <a:rPr lang="en-US" sz="2800" dirty="0" smtClean="0"/>
              <a:t>. 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Instead, </a:t>
            </a:r>
            <a:r>
              <a:rPr lang="en-US" sz="2400" i="1" dirty="0" smtClean="0">
                <a:ea typeface="+mn-ea"/>
                <a:cs typeface="+mn-cs"/>
              </a:rPr>
              <a:t>more</a:t>
            </a:r>
            <a:r>
              <a:rPr lang="en-US" sz="2400" dirty="0" smtClean="0">
                <a:ea typeface="+mn-ea"/>
                <a:cs typeface="+mn-cs"/>
              </a:rPr>
              <a:t>, </a:t>
            </a:r>
            <a:r>
              <a:rPr lang="en-US" sz="2400" i="1" dirty="0" smtClean="0">
                <a:ea typeface="+mn-ea"/>
                <a:cs typeface="+mn-cs"/>
              </a:rPr>
              <a:t>most</a:t>
            </a:r>
            <a:r>
              <a:rPr lang="en-US" sz="2400" dirty="0" smtClean="0">
                <a:ea typeface="+mn-ea"/>
                <a:cs typeface="+mn-cs"/>
              </a:rPr>
              <a:t>, </a:t>
            </a:r>
            <a:r>
              <a:rPr lang="en-US" sz="2400" i="1" dirty="0" smtClean="0">
                <a:ea typeface="+mn-ea"/>
                <a:cs typeface="+mn-cs"/>
              </a:rPr>
              <a:t>less</a:t>
            </a:r>
            <a:r>
              <a:rPr lang="en-US" sz="2400" dirty="0" smtClean="0">
                <a:ea typeface="+mn-ea"/>
                <a:cs typeface="+mn-cs"/>
              </a:rPr>
              <a:t>, and </a:t>
            </a:r>
            <a:r>
              <a:rPr lang="en-US" sz="2400" i="1" dirty="0" smtClean="0">
                <a:ea typeface="+mn-ea"/>
                <a:cs typeface="+mn-cs"/>
              </a:rPr>
              <a:t>least</a:t>
            </a:r>
            <a:r>
              <a:rPr lang="en-US" sz="2400" dirty="0" smtClean="0">
                <a:ea typeface="+mn-ea"/>
                <a:cs typeface="+mn-cs"/>
              </a:rPr>
              <a:t> are used before such words, e.g., </a:t>
            </a:r>
            <a:r>
              <a:rPr lang="en-US" sz="2400" i="1" dirty="0" smtClean="0">
                <a:ea typeface="+mn-ea"/>
                <a:cs typeface="+mn-cs"/>
              </a:rPr>
              <a:t>more beautiful</a:t>
            </a:r>
            <a:r>
              <a:rPr lang="en-US" sz="2400" dirty="0" smtClean="0">
                <a:ea typeface="+mn-ea"/>
                <a:cs typeface="+mn-cs"/>
              </a:rPr>
              <a:t>. </a:t>
            </a:r>
          </a:p>
          <a:p>
            <a:pPr>
              <a:defRPr/>
            </a:pPr>
            <a:r>
              <a:rPr lang="en-US" sz="2800" dirty="0" smtClean="0"/>
              <a:t>Irregular comparatives and superlatives, i.e., </a:t>
            </a:r>
            <a:r>
              <a:rPr lang="en-US" sz="2800" i="1" dirty="0" smtClean="0"/>
              <a:t>more</a:t>
            </a:r>
            <a:r>
              <a:rPr lang="en-US" sz="2800" dirty="0" smtClean="0"/>
              <a:t> </a:t>
            </a:r>
            <a:r>
              <a:rPr lang="en-US" sz="2800" i="1" dirty="0" smtClean="0"/>
              <a:t>most</a:t>
            </a:r>
            <a:r>
              <a:rPr lang="en-US" sz="2800" dirty="0" smtClean="0"/>
              <a:t>, </a:t>
            </a:r>
            <a:r>
              <a:rPr lang="en-US" sz="2800" i="1" dirty="0" smtClean="0"/>
              <a:t>less</a:t>
            </a:r>
            <a:r>
              <a:rPr lang="en-US" sz="2800" dirty="0" smtClean="0"/>
              <a:t>, </a:t>
            </a:r>
            <a:r>
              <a:rPr lang="en-US" sz="2800" i="1" dirty="0" smtClean="0"/>
              <a:t>least</a:t>
            </a:r>
            <a:r>
              <a:rPr lang="en-US" sz="2800" dirty="0" smtClean="0"/>
              <a:t>, </a:t>
            </a:r>
            <a:r>
              <a:rPr lang="en-US" sz="2800" i="1" dirty="0" smtClean="0"/>
              <a:t>better</a:t>
            </a:r>
            <a:r>
              <a:rPr lang="en-US" sz="2800" dirty="0" smtClean="0"/>
              <a:t>, </a:t>
            </a:r>
            <a:r>
              <a:rPr lang="en-US" sz="2800" i="1" dirty="0" smtClean="0"/>
              <a:t>best</a:t>
            </a:r>
            <a:r>
              <a:rPr lang="en-US" sz="2800" dirty="0" smtClean="0"/>
              <a:t>, </a:t>
            </a:r>
            <a:r>
              <a:rPr lang="en-US" sz="2800" i="1" dirty="0" smtClean="0"/>
              <a:t>worse</a:t>
            </a:r>
            <a:r>
              <a:rPr lang="en-US" sz="2800" dirty="0" smtClean="0"/>
              <a:t>, </a:t>
            </a:r>
            <a:r>
              <a:rPr lang="en-US" sz="2800" i="1" dirty="0" smtClean="0"/>
              <a:t>worst</a:t>
            </a:r>
            <a:r>
              <a:rPr lang="en-US" sz="2800" dirty="0" smtClean="0"/>
              <a:t>, etc</a:t>
            </a: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096416B-9B21-4FC8-A5A3-E56F82FEBF23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6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altLang="en-US" smtClean="0"/>
              <a:t>Some techniques</a:t>
            </a:r>
            <a:r>
              <a:rPr lang="en-US" altLang="en-US" sz="4400" smtClean="0"/>
              <a:t> </a:t>
            </a:r>
            <a:r>
              <a:rPr lang="en-US" altLang="en-US" sz="2000" smtClean="0"/>
              <a:t>(Jindal and Liu, 2006, Ding et al, 2009)</a:t>
            </a: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>
          <a:xfrm>
            <a:off x="457200" y="1556791"/>
            <a:ext cx="8229600" cy="4574133"/>
          </a:xfrm>
        </p:spPr>
        <p:txBody>
          <a:bodyPr/>
          <a:lstStyle/>
          <a:p>
            <a:r>
              <a:rPr lang="en-US" altLang="en-US" dirty="0" smtClean="0"/>
              <a:t>Identify comparative sentences</a:t>
            </a:r>
          </a:p>
          <a:p>
            <a:pPr lvl="1"/>
            <a:r>
              <a:rPr lang="en-US" altLang="en-US" dirty="0" smtClean="0"/>
              <a:t>Supervised learning</a:t>
            </a:r>
          </a:p>
          <a:p>
            <a:r>
              <a:rPr lang="en-US" altLang="en-US" dirty="0" smtClean="0"/>
              <a:t>Extraction of different items</a:t>
            </a:r>
          </a:p>
          <a:p>
            <a:pPr lvl="1"/>
            <a:r>
              <a:rPr lang="en-US" altLang="en-US" dirty="0" smtClean="0"/>
              <a:t>Label sequential rules</a:t>
            </a:r>
          </a:p>
          <a:p>
            <a:pPr lvl="1"/>
            <a:r>
              <a:rPr lang="en-US" altLang="en-US" dirty="0" smtClean="0"/>
              <a:t>Conditional random fields (CRF)</a:t>
            </a:r>
          </a:p>
          <a:p>
            <a:r>
              <a:rPr lang="en-US" altLang="en-US" dirty="0" smtClean="0"/>
              <a:t>Determine preferred entities (opinions)</a:t>
            </a:r>
          </a:p>
          <a:p>
            <a:pPr lvl="1"/>
            <a:r>
              <a:rPr lang="en-US" altLang="en-US" dirty="0" smtClean="0"/>
              <a:t>Lexicon-based methods: Parsing and opinion lexicon</a:t>
            </a:r>
          </a:p>
          <a:p>
            <a:r>
              <a:rPr lang="en-US" altLang="en-US" sz="2400" dirty="0" smtClean="0"/>
              <a:t>(Yang and </a:t>
            </a:r>
            <a:r>
              <a:rPr lang="en-US" altLang="en-US" sz="2400" dirty="0" err="1" smtClean="0"/>
              <a:t>Ko</a:t>
            </a:r>
            <a:r>
              <a:rPr lang="en-US" altLang="en-US" sz="2400" dirty="0" smtClean="0"/>
              <a:t>, 2011) is similar to (Jindal and Liu 2006)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5731BB4-766A-4ECC-9A7C-42ACBA9E88C6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0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Analysis of comparative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787"/>
            <a:ext cx="8496300" cy="46101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Gradable comparative sentences can be dealt with </a:t>
            </a:r>
            <a:r>
              <a:rPr lang="en-US" i="1" dirty="0" smtClean="0">
                <a:solidFill>
                  <a:srgbClr val="0000FF"/>
                </a:solidFill>
              </a:rPr>
              <a:t>almost</a:t>
            </a:r>
            <a:r>
              <a:rPr lang="en-US" dirty="0" smtClean="0"/>
              <a:t> as normal opinion sentences.</a:t>
            </a:r>
          </a:p>
          <a:p>
            <a:pPr lvl="1">
              <a:defRPr/>
            </a:pPr>
            <a:r>
              <a:rPr lang="en-US" dirty="0" smtClean="0"/>
              <a:t>E.g., “</a:t>
            </a:r>
            <a:r>
              <a:rPr lang="en-US" sz="2800" i="1" dirty="0" smtClean="0"/>
              <a:t>optics of camera A is better than that of camera B”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Positive</a:t>
            </a:r>
            <a:r>
              <a:rPr lang="en-US" sz="2400" dirty="0" smtClean="0">
                <a:solidFill>
                  <a:srgbClr val="2907B9"/>
                </a:solidFill>
              </a:rPr>
              <a:t>:</a:t>
            </a:r>
            <a:r>
              <a:rPr lang="en-US" sz="2400" i="1" dirty="0" smtClean="0"/>
              <a:t> </a:t>
            </a:r>
            <a:r>
              <a:rPr lang="en-US" sz="2400" dirty="0" smtClean="0"/>
              <a:t>(camera A, </a:t>
            </a:r>
            <a:r>
              <a:rPr lang="en-US" sz="2400" i="1" dirty="0" smtClean="0"/>
              <a:t>optics</a:t>
            </a:r>
            <a:r>
              <a:rPr lang="en-US" sz="2400" dirty="0" smtClean="0"/>
              <a:t>)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Negative</a:t>
            </a:r>
            <a:r>
              <a:rPr lang="en-US" sz="2400" dirty="0" smtClean="0">
                <a:solidFill>
                  <a:srgbClr val="2907B9"/>
                </a:solidFill>
              </a:rPr>
              <a:t>:</a:t>
            </a:r>
            <a:r>
              <a:rPr lang="en-US" sz="2400" i="1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camera B, optics</a:t>
            </a:r>
            <a:r>
              <a:rPr lang="en-US" sz="2400" dirty="0" smtClean="0"/>
              <a:t>)</a:t>
            </a:r>
          </a:p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Difficulty</a:t>
            </a:r>
            <a:r>
              <a:rPr lang="en-US" sz="2800" dirty="0" smtClean="0"/>
              <a:t>: recognize non-standard comparatives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E.g., “</a:t>
            </a:r>
            <a:r>
              <a:rPr lang="en-US" sz="2400" i="1" dirty="0" smtClean="0">
                <a:ea typeface="+mn-ea"/>
                <a:cs typeface="+mn-cs"/>
              </a:rPr>
              <a:t>I am so happy because my new iPhone is </a:t>
            </a:r>
            <a:r>
              <a:rPr lang="en-US" sz="2400" i="1" dirty="0" smtClean="0">
                <a:solidFill>
                  <a:srgbClr val="0000FF"/>
                </a:solidFill>
                <a:ea typeface="+mn-ea"/>
                <a:cs typeface="+mn-cs"/>
              </a:rPr>
              <a:t>nothing like </a:t>
            </a:r>
            <a:r>
              <a:rPr lang="en-US" sz="2400" i="1" dirty="0" smtClean="0">
                <a:ea typeface="+mn-ea"/>
                <a:cs typeface="+mn-cs"/>
              </a:rPr>
              <a:t>my old slow ugly Droid</a:t>
            </a:r>
            <a:r>
              <a:rPr lang="en-US" sz="2400" dirty="0" smtClean="0">
                <a:ea typeface="+mn-ea"/>
                <a:cs typeface="+mn-cs"/>
              </a:rPr>
              <a:t>.”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E38C52-1731-4783-846F-196435D6B99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59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8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Mining </a:t>
            </a: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Summary</a:t>
            </a:r>
            <a:endParaRPr lang="en-US" altLang="en-US" sz="3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Identifying preferred entities </a:t>
            </a:r>
            <a:r>
              <a:rPr lang="en-US" altLang="en-US" sz="2400" smtClean="0"/>
              <a:t>(Ganapathibhotla and Liu, 2008)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470900" cy="46450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following rules can be applied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	Comparative Negative	::=  increasing comparative N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			  		|     decreasing comparative P 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	Comparative Positive 	::=  increasing comparative P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					|    decreasing comparative N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E.g., “</a:t>
            </a:r>
            <a:r>
              <a:rPr lang="en-US" sz="2400" i="1" dirty="0" smtClean="0">
                <a:ea typeface="+mn-ea"/>
                <a:cs typeface="+mn-cs"/>
              </a:rPr>
              <a:t>Coke tastes better than Pepsi</a:t>
            </a:r>
            <a:r>
              <a:rPr lang="en-US" sz="2400" dirty="0" smtClean="0">
                <a:ea typeface="+mn-ea"/>
                <a:cs typeface="+mn-cs"/>
              </a:rPr>
              <a:t>”</a:t>
            </a:r>
          </a:p>
          <a:p>
            <a:pPr lvl="1">
              <a:defRPr/>
            </a:pPr>
            <a:r>
              <a:rPr lang="en-US" sz="2400" dirty="0" smtClean="0"/>
              <a:t>“</a:t>
            </a:r>
            <a:r>
              <a:rPr lang="en-US" sz="2400" i="1" dirty="0" smtClean="0"/>
              <a:t>Nokia phone’s battery life is longer than Moto phone</a:t>
            </a:r>
            <a:r>
              <a:rPr lang="en-US" sz="2400" dirty="0" smtClean="0"/>
              <a:t>”</a:t>
            </a:r>
          </a:p>
          <a:p>
            <a:pPr>
              <a:defRPr/>
            </a:pPr>
            <a:r>
              <a:rPr lang="en-US" dirty="0" smtClean="0"/>
              <a:t>Context-dependent comparative opinion words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Using context pair: (aspect, JJ/JJR)</a:t>
            </a:r>
          </a:p>
          <a:p>
            <a:pPr lvl="1">
              <a:defRPr/>
            </a:pPr>
            <a:r>
              <a:rPr lang="en-US" sz="2400" dirty="0" smtClean="0">
                <a:ea typeface="+mn-ea"/>
                <a:cs typeface="+mn-cs"/>
              </a:rPr>
              <a:t>Deciding the polarity of (</a:t>
            </a:r>
            <a:r>
              <a:rPr lang="en-US" sz="2400" dirty="0" err="1" smtClean="0">
                <a:ea typeface="+mn-ea"/>
                <a:cs typeface="+mn-cs"/>
              </a:rPr>
              <a:t>battery_life</a:t>
            </a:r>
            <a:r>
              <a:rPr lang="en-US" sz="2400" dirty="0" smtClean="0">
                <a:ea typeface="+mn-ea"/>
                <a:cs typeface="+mn-cs"/>
              </a:rPr>
              <a:t>, longer) in a corpus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76A2A4-CBFF-428C-A2C5-431EAF2CE858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60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66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9B9516-9B26-482D-A938-CB443654531B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61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Roadmap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93063" cy="4789487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Sentiment analysis problem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Document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chemeClr val="bg1">
                    <a:lumMod val="85000"/>
                  </a:schemeClr>
                </a:solidFill>
              </a:rPr>
              <a:t>Sentence subjectivity &amp; sentiment classification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>
                <a:solidFill>
                  <a:schemeClr val="bg1">
                    <a:lumMod val="85000"/>
                  </a:schemeClr>
                </a:solidFill>
              </a:rPr>
              <a:t>Aspect-based sentiment analysis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>
                <a:solidFill>
                  <a:schemeClr val="bg1">
                    <a:lumMod val="85000"/>
                  </a:schemeClr>
                </a:solidFill>
              </a:rPr>
              <a:t>Mining comparative opinions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200" dirty="0" smtClean="0">
                <a:solidFill>
                  <a:srgbClr val="FF0000"/>
                </a:solidFill>
              </a:rPr>
              <a:t>Summary</a:t>
            </a:r>
            <a:endParaRPr lang="en-US" altLang="en-US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74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Summary</a:t>
            </a:r>
          </a:p>
        </p:txBody>
      </p:sp>
      <p:sp>
        <p:nvSpPr>
          <p:cNvPr id="202755" name="Content Placeholder 2"/>
          <p:cNvSpPr>
            <a:spLocks noGrp="1"/>
          </p:cNvSpPr>
          <p:nvPr>
            <p:ph idx="1"/>
          </p:nvPr>
        </p:nvSpPr>
        <p:spPr>
          <a:xfrm>
            <a:off x="457200" y="1449388"/>
            <a:ext cx="8435975" cy="46101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We discussed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lvl="1"/>
            <a:r>
              <a:rPr lang="en-US" altLang="en-US" dirty="0" smtClean="0"/>
              <a:t>The problem of sentiment analysis</a:t>
            </a:r>
          </a:p>
          <a:p>
            <a:pPr lvl="2"/>
            <a:r>
              <a:rPr lang="en-US" altLang="en-US" dirty="0" smtClean="0"/>
              <a:t>It provides a structure to the unstructured text.</a:t>
            </a:r>
          </a:p>
          <a:p>
            <a:pPr lvl="2"/>
            <a:r>
              <a:rPr lang="en-US" altLang="en-US" dirty="0" smtClean="0"/>
              <a:t>It shows that summarization is crucial.</a:t>
            </a:r>
          </a:p>
          <a:p>
            <a:pPr lvl="1"/>
            <a:r>
              <a:rPr lang="en-US" altLang="en-US" dirty="0" smtClean="0"/>
              <a:t>Main research directions and their representative techniques. </a:t>
            </a:r>
            <a:endParaRPr lang="en-US" altLang="en-US" dirty="0" smtClean="0"/>
          </a:p>
          <a:p>
            <a:r>
              <a:rPr lang="en-US" altLang="en-US" dirty="0">
                <a:solidFill>
                  <a:srgbClr val="FF0000"/>
                </a:solidFill>
              </a:rPr>
              <a:t>It is a fascinating NLP or text mining problem. </a:t>
            </a:r>
          </a:p>
          <a:p>
            <a:pPr lvl="1"/>
            <a:r>
              <a:rPr lang="en-US" altLang="en-US" sz="2400" dirty="0"/>
              <a:t>Every sub-problem is highly challenging.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Despite </a:t>
            </a:r>
            <a:r>
              <a:rPr lang="en-US" altLang="en-US" dirty="0">
                <a:solidFill>
                  <a:srgbClr val="FF0000"/>
                </a:solidFill>
              </a:rPr>
              <a:t>the challenges, applications are flourishing!</a:t>
            </a:r>
          </a:p>
          <a:p>
            <a:pPr lvl="1"/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91EC396-BE9F-424A-9A82-5F6E77D3111D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62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Problem statement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449388"/>
            <a:ext cx="8435975" cy="4681537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It consists of two abstractions</a:t>
            </a:r>
            <a:endParaRPr lang="en-US" altLang="en-US" sz="240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 smtClean="0"/>
              <a:t>(1)  </a:t>
            </a:r>
            <a:r>
              <a:rPr lang="en-US" altLang="en-US" sz="2800" dirty="0" smtClean="0">
                <a:solidFill>
                  <a:srgbClr val="0000FF"/>
                </a:solidFill>
              </a:rPr>
              <a:t>Opinion definition</a:t>
            </a:r>
            <a:r>
              <a:rPr lang="en-US" altLang="en-US" sz="2800" dirty="0" smtClean="0"/>
              <a:t>. What is an opinion?</a:t>
            </a:r>
          </a:p>
          <a:p>
            <a:pPr lvl="1"/>
            <a:r>
              <a:rPr lang="en-US" altLang="en-US" sz="2400" dirty="0" smtClean="0"/>
              <a:t>Can we provide a structured definition?</a:t>
            </a:r>
          </a:p>
          <a:p>
            <a:pPr lvl="2"/>
            <a:r>
              <a:rPr lang="en-US" altLang="en-US" dirty="0" smtClean="0"/>
              <a:t>If we cannot structure a problem, we probably do not understand the problem.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 smtClean="0"/>
              <a:t>(2)  </a:t>
            </a:r>
            <a:r>
              <a:rPr lang="en-US" altLang="en-US" sz="2800" dirty="0" smtClean="0">
                <a:solidFill>
                  <a:srgbClr val="0000FF"/>
                </a:solidFill>
              </a:rPr>
              <a:t>Opinion summarization</a:t>
            </a:r>
            <a:r>
              <a:rPr lang="en-US" altLang="en-US" sz="2800" dirty="0" smtClean="0"/>
              <a:t>. why?</a:t>
            </a:r>
          </a:p>
          <a:p>
            <a:pPr lvl="1"/>
            <a:r>
              <a:rPr lang="en-US" altLang="en-US" sz="2400" dirty="0" smtClean="0"/>
              <a:t>Opinions are subjective. An opinion from a single person (unless a VIP) is often not sufficient for action.</a:t>
            </a:r>
          </a:p>
          <a:p>
            <a:pPr lvl="1"/>
            <a:r>
              <a:rPr lang="en-US" altLang="en-US" sz="2400" dirty="0" smtClean="0"/>
              <a:t>We need opinions from many people, and thus the need for opinion summarization. </a:t>
            </a:r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F99CCF-39A7-4318-8657-F74DBFDD692D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Bing Liu                             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57EFB8-E86C-4122-B968-C9C0C77C54A5}" type="slidenum">
              <a:rPr lang="en-US" altLang="en-US" sz="1200">
                <a:latin typeface="Garamond" panose="02020404030301010803" pitchFamily="18" charset="0"/>
              </a:rPr>
              <a:pPr eaLnBrk="1" hangingPunct="1"/>
              <a:t>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 main types of opinions </a:t>
            </a:r>
            <a:br>
              <a:rPr lang="en-US" altLang="en-US" smtClean="0"/>
            </a:br>
            <a:r>
              <a:rPr lang="en-US" altLang="en-US" sz="2400" smtClean="0"/>
              <a:t>(Jindal and Liu 2006; Liu, 2010)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rgbClr val="FF0000"/>
                </a:solidFill>
              </a:rPr>
              <a:t>Regular opinions</a:t>
            </a:r>
            <a:r>
              <a:rPr lang="en-US" altLang="en-US" sz="2800" smtClean="0"/>
              <a:t>: Sentiment/opinion expressions on some target entities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0000FF"/>
                </a:solidFill>
              </a:rPr>
              <a:t>Direct opinions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“The</a:t>
            </a:r>
            <a:r>
              <a:rPr lang="en-US" altLang="en-US" smtClean="0">
                <a:solidFill>
                  <a:srgbClr val="0000FF"/>
                </a:solidFill>
              </a:rPr>
              <a:t> touch screen </a:t>
            </a:r>
            <a:r>
              <a:rPr lang="en-US" altLang="en-US" smtClean="0"/>
              <a:t>is really cool.”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0000FF"/>
                </a:solidFill>
              </a:rPr>
              <a:t>Indirect opinions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“After taking the drug, my pain has gone.”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smtClean="0">
                <a:solidFill>
                  <a:srgbClr val="FF0000"/>
                </a:solidFill>
              </a:rPr>
              <a:t>Comparative opinions: </a:t>
            </a:r>
            <a:r>
              <a:rPr lang="en-US" altLang="en-US" sz="2800" smtClean="0"/>
              <a:t>Comparisons of more than one entity.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E.g., “iPhone is better than Blackberry.”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rgbClr val="0000FF"/>
                </a:solidFill>
              </a:rPr>
              <a:t>We focus on regular opinions first, and just call them opinions.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(I): </a:t>
            </a:r>
            <a:r>
              <a:rPr lang="en-US" dirty="0" smtClean="0"/>
              <a:t>Definition of </a:t>
            </a:r>
            <a:r>
              <a:rPr lang="en-US" dirty="0"/>
              <a:t>an </a:t>
            </a:r>
            <a:r>
              <a:rPr lang="en-US" dirty="0" smtClean="0"/>
              <a:t>opinion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540" y="1376772"/>
            <a:ext cx="8388932" cy="4632734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/>
              <a:t>Id: </a:t>
            </a:r>
            <a:r>
              <a:rPr lang="en-US" sz="2400" b="1" dirty="0" smtClean="0">
                <a:solidFill>
                  <a:srgbClr val="00863D"/>
                </a:solidFill>
              </a:rPr>
              <a:t>Abc123 </a:t>
            </a:r>
            <a:r>
              <a:rPr lang="en-US" sz="2400" b="1" dirty="0" smtClean="0"/>
              <a:t>on</a:t>
            </a:r>
            <a:r>
              <a:rPr lang="en-US" sz="2400" b="1" dirty="0" smtClean="0">
                <a:solidFill>
                  <a:srgbClr val="5D2884"/>
                </a:solidFill>
              </a:rPr>
              <a:t> </a:t>
            </a:r>
            <a:r>
              <a:rPr lang="en-US" sz="2400" b="1" dirty="0" smtClean="0">
                <a:solidFill>
                  <a:srgbClr val="700000"/>
                </a:solidFill>
              </a:rPr>
              <a:t>5-1-2008</a:t>
            </a:r>
            <a:r>
              <a:rPr lang="en-US" sz="2400" b="1" dirty="0" smtClean="0">
                <a:solidFill>
                  <a:srgbClr val="5D2884"/>
                </a:solidFill>
              </a:rPr>
              <a:t> -- </a:t>
            </a:r>
            <a:r>
              <a:rPr lang="en-US" sz="2200" dirty="0" smtClean="0"/>
              <a:t>“</a:t>
            </a:r>
            <a:r>
              <a:rPr lang="en-US" sz="2200" i="1" dirty="0" smtClean="0"/>
              <a:t>I bought an </a:t>
            </a:r>
            <a:r>
              <a:rPr lang="en-US" sz="2200" i="1" dirty="0" smtClean="0">
                <a:solidFill>
                  <a:srgbClr val="FF0000"/>
                </a:solidFill>
              </a:rPr>
              <a:t>iPhone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/>
              <a:t>yesterday. It is such a nice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phone</a:t>
            </a:r>
            <a:r>
              <a:rPr lang="en-US" sz="2200" i="1" dirty="0" smtClean="0">
                <a:solidFill>
                  <a:srgbClr val="0000FF"/>
                </a:solidFill>
              </a:rPr>
              <a:t>. </a:t>
            </a:r>
            <a:r>
              <a:rPr lang="en-US" sz="2200" i="1" dirty="0" smtClean="0"/>
              <a:t>The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touch screen </a:t>
            </a:r>
            <a:r>
              <a:rPr lang="en-US" sz="2200" i="1" dirty="0" smtClean="0"/>
              <a:t>is really </a:t>
            </a:r>
            <a:r>
              <a:rPr lang="en-US" sz="2200" b="1" i="1" dirty="0" smtClean="0">
                <a:solidFill>
                  <a:srgbClr val="0000FF"/>
                </a:solidFill>
              </a:rPr>
              <a:t>cool</a:t>
            </a:r>
            <a:r>
              <a:rPr lang="en-US" sz="2200" i="1" dirty="0" smtClean="0">
                <a:solidFill>
                  <a:srgbClr val="0000FF"/>
                </a:solidFill>
              </a:rPr>
              <a:t>. </a:t>
            </a:r>
            <a:r>
              <a:rPr lang="en-US" sz="2200" i="1" dirty="0" smtClean="0"/>
              <a:t>The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voice quality </a:t>
            </a:r>
            <a:r>
              <a:rPr lang="en-US" sz="2200" i="1" dirty="0" smtClean="0"/>
              <a:t>is </a:t>
            </a:r>
            <a:r>
              <a:rPr lang="en-US" sz="2200" b="1" i="1" dirty="0" smtClean="0">
                <a:solidFill>
                  <a:srgbClr val="0000FF"/>
                </a:solidFill>
              </a:rPr>
              <a:t>clear</a:t>
            </a:r>
            <a:r>
              <a:rPr lang="en-US" sz="2200" i="1" dirty="0" smtClean="0"/>
              <a:t> too. It is much </a:t>
            </a:r>
            <a:r>
              <a:rPr lang="en-US" sz="2200" b="1" i="1" dirty="0" smtClean="0">
                <a:solidFill>
                  <a:srgbClr val="0000FF"/>
                </a:solidFill>
              </a:rPr>
              <a:t>better</a:t>
            </a:r>
            <a:r>
              <a:rPr lang="en-US" sz="2200" i="1" dirty="0" smtClean="0"/>
              <a:t> than my </a:t>
            </a:r>
            <a:r>
              <a:rPr lang="en-US" sz="2200" i="1" dirty="0" smtClean="0">
                <a:solidFill>
                  <a:srgbClr val="FF0000"/>
                </a:solidFill>
              </a:rPr>
              <a:t>Blackberry</a:t>
            </a:r>
            <a:r>
              <a:rPr lang="en-US" sz="2200" i="1" dirty="0" smtClean="0">
                <a:solidFill>
                  <a:srgbClr val="0000FF"/>
                </a:solidFill>
              </a:rPr>
              <a:t>. </a:t>
            </a:r>
            <a:r>
              <a:rPr lang="en-US" sz="2200" i="1" dirty="0" smtClean="0"/>
              <a:t>However,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>
                <a:solidFill>
                  <a:srgbClr val="00863D"/>
                </a:solidFill>
              </a:rPr>
              <a:t>my mom </a:t>
            </a:r>
            <a:r>
              <a:rPr lang="en-US" sz="2200" i="1" dirty="0" smtClean="0"/>
              <a:t>was </a:t>
            </a:r>
            <a:r>
              <a:rPr lang="en-US" sz="2200" b="1" i="1" dirty="0" smtClean="0">
                <a:solidFill>
                  <a:srgbClr val="0000FF"/>
                </a:solidFill>
              </a:rPr>
              <a:t>mad</a:t>
            </a:r>
            <a:r>
              <a:rPr lang="en-US" sz="2200" i="1" dirty="0" smtClean="0"/>
              <a:t> with </a:t>
            </a:r>
            <a:r>
              <a:rPr lang="en-US" sz="2200" i="1" dirty="0" smtClean="0">
                <a:solidFill>
                  <a:srgbClr val="FF0000"/>
                </a:solidFill>
              </a:rPr>
              <a:t>me</a:t>
            </a:r>
            <a:r>
              <a:rPr lang="en-US" sz="2200" i="1" dirty="0" smtClean="0"/>
              <a:t> as I didn’t tell her before I bought the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phone</a:t>
            </a:r>
            <a:r>
              <a:rPr lang="en-US" sz="2200" i="1" dirty="0" smtClean="0">
                <a:solidFill>
                  <a:srgbClr val="0000FF"/>
                </a:solidFill>
              </a:rPr>
              <a:t>. </a:t>
            </a:r>
            <a:r>
              <a:rPr lang="en-US" sz="2200" i="1" dirty="0" smtClean="0"/>
              <a:t>She thought the </a:t>
            </a:r>
            <a:r>
              <a:rPr lang="en-US" sz="2200" i="1" dirty="0" smtClean="0">
                <a:solidFill>
                  <a:srgbClr val="FF0000"/>
                </a:solidFill>
              </a:rPr>
              <a:t>phone</a:t>
            </a:r>
            <a:r>
              <a:rPr lang="en-US" sz="2200" i="1" dirty="0" smtClean="0"/>
              <a:t> was too </a:t>
            </a:r>
            <a:r>
              <a:rPr lang="en-US" sz="2200" b="1" i="1" dirty="0" smtClean="0">
                <a:solidFill>
                  <a:srgbClr val="0000FF"/>
                </a:solidFill>
              </a:rPr>
              <a:t>expensive</a:t>
            </a:r>
            <a:r>
              <a:rPr lang="en-US" sz="2200" i="1" dirty="0" smtClean="0"/>
              <a:t>” </a:t>
            </a:r>
          </a:p>
          <a:p>
            <a:pPr>
              <a:spcBef>
                <a:spcPts val="2400"/>
              </a:spcBef>
            </a:pPr>
            <a:r>
              <a:rPr lang="en-US" sz="2800" b="1" dirty="0"/>
              <a:t>Definition</a:t>
            </a:r>
            <a:r>
              <a:rPr lang="en-US" sz="2800" dirty="0"/>
              <a:t>: An </a:t>
            </a:r>
            <a:r>
              <a:rPr lang="en-US" sz="2800" i="1" dirty="0">
                <a:solidFill>
                  <a:srgbClr val="FF9900"/>
                </a:solidFill>
              </a:rPr>
              <a:t>opinion</a:t>
            </a:r>
            <a:r>
              <a:rPr lang="en-US" sz="2800" dirty="0"/>
              <a:t> is a quadruple </a:t>
            </a:r>
            <a:r>
              <a:rPr lang="en-US" sz="2000" dirty="0"/>
              <a:t>(Liu, 2012)</a:t>
            </a:r>
            <a:r>
              <a:rPr lang="en-US" sz="2800" dirty="0"/>
              <a:t>, </a:t>
            </a:r>
          </a:p>
          <a:p>
            <a:pPr marL="344487" lvl="1" indent="0">
              <a:buNone/>
            </a:pPr>
            <a:r>
              <a:rPr lang="en-US" sz="2400" dirty="0" smtClean="0"/>
              <a:t>    (</a:t>
            </a:r>
            <a:r>
              <a:rPr lang="en-US" sz="2400" i="1" dirty="0">
                <a:solidFill>
                  <a:srgbClr val="FF0000"/>
                </a:solidFill>
              </a:rPr>
              <a:t>target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sentiment</a:t>
            </a:r>
            <a:r>
              <a:rPr lang="en-US" sz="2400" dirty="0">
                <a:solidFill>
                  <a:srgbClr val="0000FF"/>
                </a:solidFill>
              </a:rPr>
              <a:t>,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00863D"/>
                </a:solidFill>
              </a:rPr>
              <a:t>holder</a:t>
            </a:r>
            <a:r>
              <a:rPr lang="en-US" sz="2400" dirty="0"/>
              <a:t>, </a:t>
            </a:r>
            <a:r>
              <a:rPr lang="en-US" sz="2400" i="1" dirty="0">
                <a:solidFill>
                  <a:srgbClr val="700000"/>
                </a:solidFill>
              </a:rPr>
              <a:t>time</a:t>
            </a:r>
            <a:r>
              <a:rPr lang="en-US" sz="2400" dirty="0" smtClean="0"/>
              <a:t>)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This </a:t>
            </a:r>
            <a:r>
              <a:rPr lang="en-US" sz="2800" dirty="0"/>
              <a:t>definition is concise, but not easy to use.</a:t>
            </a:r>
          </a:p>
          <a:p>
            <a:pPr lvl="1"/>
            <a:r>
              <a:rPr lang="en-US" sz="2400" u="sng" dirty="0"/>
              <a:t>Target can be complex</a:t>
            </a:r>
            <a:r>
              <a:rPr lang="en-US" sz="2400" dirty="0"/>
              <a:t>, </a:t>
            </a:r>
            <a:r>
              <a:rPr lang="en-US" sz="2400" dirty="0" err="1"/>
              <a:t>e.g</a:t>
            </a:r>
            <a:r>
              <a:rPr lang="en-US" sz="2400" dirty="0" err="1" smtClean="0"/>
              <a:t>.,“</a:t>
            </a:r>
            <a:r>
              <a:rPr lang="en-US" sz="2400" i="1" dirty="0" err="1"/>
              <a:t>I</a:t>
            </a:r>
            <a:r>
              <a:rPr lang="en-US" sz="2400" i="1" dirty="0"/>
              <a:t> bought an iPhone. The </a:t>
            </a:r>
            <a:r>
              <a:rPr lang="en-US" sz="2400" i="1" dirty="0">
                <a:solidFill>
                  <a:srgbClr val="00B0F0"/>
                </a:solidFill>
              </a:rPr>
              <a:t>voice quality </a:t>
            </a:r>
            <a:r>
              <a:rPr lang="en-US" sz="2400" i="1" dirty="0"/>
              <a:t>is amazing</a:t>
            </a:r>
            <a:r>
              <a:rPr lang="en-US" sz="2400" dirty="0"/>
              <a:t>.”</a:t>
            </a:r>
          </a:p>
          <a:p>
            <a:pPr lvl="2">
              <a:spcBef>
                <a:spcPts val="600"/>
              </a:spcBef>
            </a:pPr>
            <a:r>
              <a:rPr lang="en-US" sz="2000" i="1" dirty="0">
                <a:solidFill>
                  <a:srgbClr val="FF0000"/>
                </a:solidFill>
              </a:rPr>
              <a:t>Target</a:t>
            </a:r>
            <a:r>
              <a:rPr lang="en-US" sz="2000" dirty="0"/>
              <a:t> = </a:t>
            </a:r>
            <a:r>
              <a:rPr lang="en-US" sz="2000" i="1" dirty="0">
                <a:solidFill>
                  <a:srgbClr val="00B0F0"/>
                </a:solidFill>
              </a:rPr>
              <a:t>voice quality</a:t>
            </a:r>
            <a:r>
              <a:rPr lang="en-US" sz="2000" i="1" dirty="0"/>
              <a:t>?</a:t>
            </a:r>
            <a:r>
              <a:rPr lang="en-US" sz="2000" i="1" dirty="0">
                <a:solidFill>
                  <a:srgbClr val="3333FF"/>
                </a:solidFill>
              </a:rPr>
              <a:t> </a:t>
            </a:r>
            <a:r>
              <a:rPr lang="en-US" sz="2000" dirty="0"/>
              <a:t>(not quite)</a:t>
            </a:r>
          </a:p>
          <a:p>
            <a:pPr lvl="1"/>
            <a:endParaRPr lang="en-US" sz="3000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Bing Liu                              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AF005A-3209-46B0-A488-B7AE5A6BB033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0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88416</TotalTime>
  <Words>3904</Words>
  <Application>Microsoft Office PowerPoint</Application>
  <PresentationFormat>On-screen Show (4:3)</PresentationFormat>
  <Paragraphs>623</Paragraphs>
  <Slides>62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8" baseType="lpstr">
      <vt:lpstr>宋体</vt:lpstr>
      <vt:lpstr>Arial</vt:lpstr>
      <vt:lpstr>Garamond</vt:lpstr>
      <vt:lpstr>Wingdings</vt:lpstr>
      <vt:lpstr>Edge</vt:lpstr>
      <vt:lpstr>Equation</vt:lpstr>
      <vt:lpstr>Sentiment Analysis and Opinion Mining</vt:lpstr>
      <vt:lpstr>Introduction</vt:lpstr>
      <vt:lpstr>Terms defined - Merriam-Webster</vt:lpstr>
      <vt:lpstr>Rise of social media</vt:lpstr>
      <vt:lpstr>SA: A fascinating problem!</vt:lpstr>
      <vt:lpstr>Roadmap</vt:lpstr>
      <vt:lpstr>Problem statement</vt:lpstr>
      <vt:lpstr>Two main types of opinions  (Jindal and Liu 2006; Liu, 2010)</vt:lpstr>
      <vt:lpstr>(I): Definition of an opinion</vt:lpstr>
      <vt:lpstr>A more practical definition (Hu and Liu 2004; Liu, 2010, 2012)</vt:lpstr>
      <vt:lpstr>Our example blog in quintuples</vt:lpstr>
      <vt:lpstr>Two closely related concepts</vt:lpstr>
      <vt:lpstr>(II): Opinion summary (Hu and Liu 2004)</vt:lpstr>
      <vt:lpstr>Aspect-based opinion summary1  (Hu &amp; Liu, 2004) </vt:lpstr>
      <vt:lpstr>Opinion Observer (Liu et al. 2005)</vt:lpstr>
      <vt:lpstr>Aspect-based opinion summary</vt:lpstr>
      <vt:lpstr>Not just ONE problem</vt:lpstr>
      <vt:lpstr>Roadmap</vt:lpstr>
      <vt:lpstr>Sentiment classification</vt:lpstr>
      <vt:lpstr>Assumption and goal</vt:lpstr>
      <vt:lpstr>Supervised learning (Pang et al, 2002)</vt:lpstr>
      <vt:lpstr>Features for supervised learning</vt:lpstr>
      <vt:lpstr>Lexicon-based approach (Taboada et al. (2011)</vt:lpstr>
      <vt:lpstr>Roadmap</vt:lpstr>
      <vt:lpstr>Sentence sentiment analysis</vt:lpstr>
      <vt:lpstr>Assumption</vt:lpstr>
      <vt:lpstr>Subjectivity and sentiment classification (Yu and Hazivassiloglou, 2003)</vt:lpstr>
      <vt:lpstr>Segmentation and classification (Wilson et al 2004) </vt:lpstr>
      <vt:lpstr>Supervised &amp; unsupervised methods</vt:lpstr>
      <vt:lpstr>Roadmap</vt:lpstr>
      <vt:lpstr>We need to go further</vt:lpstr>
      <vt:lpstr>Recall the opinion definition (Hu and Liu 2004; Liu, 2010, 2012)</vt:lpstr>
      <vt:lpstr>Aspect extraction</vt:lpstr>
      <vt:lpstr>(1) Frequent nouns and noun phrases (Hu and Liu 2004)</vt:lpstr>
      <vt:lpstr>(2) Exploiting opinion &amp; target relation</vt:lpstr>
      <vt:lpstr>Extract aspects using DP (Qiu et al. 2009; 2011)</vt:lpstr>
      <vt:lpstr>The DP method</vt:lpstr>
      <vt:lpstr>Rules from dependency grammar</vt:lpstr>
      <vt:lpstr>Explicit and implicit aspects  (Hu and Liu, 2004)</vt:lpstr>
      <vt:lpstr>(3) Using supervised learning</vt:lpstr>
      <vt:lpstr>Identify aspect synonyms (Carenini et al 2005) </vt:lpstr>
      <vt:lpstr>Group aspect synonyms (Zhai et al. 2011a, b)</vt:lpstr>
      <vt:lpstr>EM method</vt:lpstr>
      <vt:lpstr>Aspect sentiment classification</vt:lpstr>
      <vt:lpstr>Aspect Sentiment Classification</vt:lpstr>
      <vt:lpstr>A lexicon-based method (Ding et al. 2008)</vt:lpstr>
      <vt:lpstr>Sentiment shifters (e.g., Polanyi and Zaenen 2004)</vt:lpstr>
      <vt:lpstr>Sentiment shifters (contd)</vt:lpstr>
      <vt:lpstr>Basic rules of opinions (Liu, 2010; 2012)</vt:lpstr>
      <vt:lpstr>Basic rules of opinions</vt:lpstr>
      <vt:lpstr>Basic rules of opinions</vt:lpstr>
      <vt:lpstr>Basic rules of opinions</vt:lpstr>
      <vt:lpstr>Roadmap</vt:lpstr>
      <vt:lpstr>Comparative Opinions  (Jindal and Liu, 2006)</vt:lpstr>
      <vt:lpstr>Analyzing Comparative Opinions</vt:lpstr>
      <vt:lpstr>An example</vt:lpstr>
      <vt:lpstr>Common comparatives</vt:lpstr>
      <vt:lpstr>Some techniques (Jindal and Liu, 2006, Ding et al, 2009)</vt:lpstr>
      <vt:lpstr>Analysis of comparative opinions</vt:lpstr>
      <vt:lpstr>Identifying preferred entities (Ganapathibhotla and Liu, 2008)</vt:lpstr>
      <vt:lpstr>Roadmap</vt:lpstr>
      <vt:lpstr>Summary</vt:lpstr>
    </vt:vector>
  </TitlesOfParts>
  <Company>NUS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and Summarizing Customer Reviews</dc:title>
  <dc:creator>Preferred Customer</dc:creator>
  <cp:lastModifiedBy>Bing-Liu</cp:lastModifiedBy>
  <cp:revision>2698</cp:revision>
  <dcterms:created xsi:type="dcterms:W3CDTF">2004-06-21T03:23:40Z</dcterms:created>
  <dcterms:modified xsi:type="dcterms:W3CDTF">2014-11-06T19:57:32Z</dcterms:modified>
</cp:coreProperties>
</file>