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79" r:id="rId2"/>
    <p:sldId id="280" r:id="rId3"/>
    <p:sldId id="281" r:id="rId4"/>
    <p:sldId id="282" r:id="rId5"/>
    <p:sldId id="256" r:id="rId6"/>
    <p:sldId id="257" r:id="rId7"/>
    <p:sldId id="258" r:id="rId8"/>
    <p:sldId id="283" r:id="rId9"/>
    <p:sldId id="272" r:id="rId10"/>
    <p:sldId id="289" r:id="rId11"/>
    <p:sldId id="260" r:id="rId12"/>
    <p:sldId id="261" r:id="rId13"/>
    <p:sldId id="274" r:id="rId14"/>
    <p:sldId id="275" r:id="rId15"/>
    <p:sldId id="276" r:id="rId16"/>
    <p:sldId id="277" r:id="rId17"/>
    <p:sldId id="273" r:id="rId18"/>
    <p:sldId id="286" r:id="rId19"/>
    <p:sldId id="290" r:id="rId20"/>
    <p:sldId id="263" r:id="rId21"/>
    <p:sldId id="265" r:id="rId22"/>
    <p:sldId id="266" r:id="rId23"/>
    <p:sldId id="267" r:id="rId24"/>
    <p:sldId id="278" r:id="rId25"/>
    <p:sldId id="269" r:id="rId26"/>
    <p:sldId id="288" r:id="rId27"/>
    <p:sldId id="292" r:id="rId28"/>
    <p:sldId id="295" r:id="rId29"/>
    <p:sldId id="293" r:id="rId30"/>
    <p:sldId id="294" r:id="rId31"/>
    <p:sldId id="296" r:id="rId32"/>
    <p:sldId id="297" r:id="rId33"/>
    <p:sldId id="301" r:id="rId34"/>
    <p:sldId id="299" r:id="rId35"/>
    <p:sldId id="298" r:id="rId36"/>
    <p:sldId id="302" r:id="rId37"/>
    <p:sldId id="300" r:id="rId38"/>
    <p:sldId id="304" r:id="rId39"/>
    <p:sldId id="303" r:id="rId40"/>
    <p:sldId id="305" r:id="rId41"/>
    <p:sldId id="306" r:id="rId42"/>
    <p:sldId id="308" r:id="rId43"/>
    <p:sldId id="310" r:id="rId44"/>
    <p:sldId id="312" r:id="rId45"/>
    <p:sldId id="313" r:id="rId46"/>
    <p:sldId id="311" r:id="rId47"/>
    <p:sldId id="309" r:id="rId48"/>
    <p:sldId id="315" r:id="rId49"/>
    <p:sldId id="316" r:id="rId50"/>
    <p:sldId id="317" r:id="rId51"/>
    <p:sldId id="318" r:id="rId52"/>
    <p:sldId id="319" r:id="rId53"/>
    <p:sldId id="320" r:id="rId54"/>
    <p:sldId id="321" r:id="rId55"/>
    <p:sldId id="323" r:id="rId56"/>
    <p:sldId id="322" r:id="rId57"/>
    <p:sldId id="325" r:id="rId58"/>
    <p:sldId id="324" r:id="rId59"/>
    <p:sldId id="326" r:id="rId60"/>
    <p:sldId id="327" r:id="rId61"/>
    <p:sldId id="328" r:id="rId62"/>
    <p:sldId id="32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67" autoAdjust="0"/>
    <p:restoredTop sz="86368" autoAdjust="0"/>
  </p:normalViewPr>
  <p:slideViewPr>
    <p:cSldViewPr>
      <p:cViewPr>
        <p:scale>
          <a:sx n="83" d="100"/>
          <a:sy n="83" d="100"/>
        </p:scale>
        <p:origin x="-144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1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stenneth\Desktop\Personal\ACM%20GIS\Final%20Camera%20Ready\results%20for%20conference%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stenneth\Desktop\Personal\ACM%20GIS\Final%20Camera%20Ready\results%20for%20conference%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783664138756851"/>
          <c:y val="0.12572799828592854"/>
          <c:w val="0.74500526143909829"/>
          <c:h val="0.67086434371322168"/>
        </c:manualLayout>
      </c:layout>
      <c:scatterChart>
        <c:scatterStyle val="lineMarker"/>
        <c:varyColors val="0"/>
        <c:ser>
          <c:idx val="0"/>
          <c:order val="0"/>
          <c:tx>
            <c:strRef>
              <c:f>Sheet1!$B$1</c:f>
              <c:strCache>
                <c:ptCount val="1"/>
                <c:pt idx="0">
                  <c:v>on bus at bus stop</c:v>
                </c:pt>
              </c:strCache>
            </c:strRef>
          </c:tx>
          <c:spPr>
            <a:ln w="66675">
              <a:noFill/>
            </a:ln>
          </c:spPr>
          <c:marker>
            <c:symbol val="diamond"/>
            <c:size val="2"/>
          </c:marker>
          <c:xVal>
            <c:strRef>
              <c:f>Sheet1!$A$2:$A$939</c:f>
              <c:strCache>
                <c:ptCount val="476"/>
                <c:pt idx="0">
                  <c:v>on train</c:v>
                </c:pt>
                <c:pt idx="1">
                  <c:v>on train</c:v>
                </c:pt>
                <c:pt idx="2">
                  <c:v>on train</c:v>
                </c:pt>
                <c:pt idx="3">
                  <c:v>on train</c:v>
                </c:pt>
                <c:pt idx="4">
                  <c:v>on train</c:v>
                </c:pt>
                <c:pt idx="5">
                  <c:v>on train</c:v>
                </c:pt>
                <c:pt idx="6">
                  <c:v>on train</c:v>
                </c:pt>
                <c:pt idx="7">
                  <c:v>on train</c:v>
                </c:pt>
                <c:pt idx="8">
                  <c:v>on train</c:v>
                </c:pt>
                <c:pt idx="9">
                  <c:v>on train</c:v>
                </c:pt>
                <c:pt idx="10">
                  <c:v>on train</c:v>
                </c:pt>
                <c:pt idx="11">
                  <c:v>on train</c:v>
                </c:pt>
                <c:pt idx="12">
                  <c:v>on train</c:v>
                </c:pt>
                <c:pt idx="13">
                  <c:v>on train</c:v>
                </c:pt>
                <c:pt idx="14">
                  <c:v>on train</c:v>
                </c:pt>
                <c:pt idx="15">
                  <c:v>on train</c:v>
                </c:pt>
                <c:pt idx="16">
                  <c:v>on train</c:v>
                </c:pt>
                <c:pt idx="17">
                  <c:v>on train</c:v>
                </c:pt>
                <c:pt idx="18">
                  <c:v>on train</c:v>
                </c:pt>
                <c:pt idx="19">
                  <c:v>on train</c:v>
                </c:pt>
                <c:pt idx="20">
                  <c:v>on train</c:v>
                </c:pt>
                <c:pt idx="21">
                  <c:v>on train</c:v>
                </c:pt>
                <c:pt idx="22">
                  <c:v>on train</c:v>
                </c:pt>
                <c:pt idx="23">
                  <c:v>on train</c:v>
                </c:pt>
                <c:pt idx="24">
                  <c:v>on train</c:v>
                </c:pt>
                <c:pt idx="25">
                  <c:v>on train</c:v>
                </c:pt>
                <c:pt idx="26">
                  <c:v>on train</c:v>
                </c:pt>
                <c:pt idx="27">
                  <c:v>on train</c:v>
                </c:pt>
                <c:pt idx="28">
                  <c:v>on train</c:v>
                </c:pt>
                <c:pt idx="29">
                  <c:v>on train</c:v>
                </c:pt>
                <c:pt idx="30">
                  <c:v>on train</c:v>
                </c:pt>
                <c:pt idx="31">
                  <c:v>on train</c:v>
                </c:pt>
                <c:pt idx="32">
                  <c:v>on train</c:v>
                </c:pt>
                <c:pt idx="33">
                  <c:v>on train</c:v>
                </c:pt>
                <c:pt idx="34">
                  <c:v>on train</c:v>
                </c:pt>
                <c:pt idx="35">
                  <c:v>on train</c:v>
                </c:pt>
                <c:pt idx="36">
                  <c:v>on train</c:v>
                </c:pt>
                <c:pt idx="37">
                  <c:v>on train</c:v>
                </c:pt>
                <c:pt idx="38">
                  <c:v>on train</c:v>
                </c:pt>
                <c:pt idx="39">
                  <c:v>on train</c:v>
                </c:pt>
                <c:pt idx="40">
                  <c:v>on train</c:v>
                </c:pt>
                <c:pt idx="41">
                  <c:v>on train</c:v>
                </c:pt>
                <c:pt idx="42">
                  <c:v>on train</c:v>
                </c:pt>
                <c:pt idx="43">
                  <c:v>on train</c:v>
                </c:pt>
                <c:pt idx="44">
                  <c:v>on train</c:v>
                </c:pt>
                <c:pt idx="45">
                  <c:v>on train</c:v>
                </c:pt>
                <c:pt idx="46">
                  <c:v>on train</c:v>
                </c:pt>
                <c:pt idx="47">
                  <c:v>on train</c:v>
                </c:pt>
                <c:pt idx="48">
                  <c:v>on train</c:v>
                </c:pt>
                <c:pt idx="49">
                  <c:v>on train</c:v>
                </c:pt>
                <c:pt idx="50">
                  <c:v>on train</c:v>
                </c:pt>
                <c:pt idx="51">
                  <c:v>on train</c:v>
                </c:pt>
                <c:pt idx="52">
                  <c:v>on train</c:v>
                </c:pt>
                <c:pt idx="53">
                  <c:v>on train</c:v>
                </c:pt>
                <c:pt idx="54">
                  <c:v>on train</c:v>
                </c:pt>
                <c:pt idx="55">
                  <c:v>on train</c:v>
                </c:pt>
                <c:pt idx="56">
                  <c:v>on train</c:v>
                </c:pt>
                <c:pt idx="57">
                  <c:v>on train</c:v>
                </c:pt>
                <c:pt idx="58">
                  <c:v>on train</c:v>
                </c:pt>
                <c:pt idx="59">
                  <c:v>on train</c:v>
                </c:pt>
                <c:pt idx="60">
                  <c:v>on train</c:v>
                </c:pt>
                <c:pt idx="61">
                  <c:v>on train</c:v>
                </c:pt>
                <c:pt idx="62">
                  <c:v>on train</c:v>
                </c:pt>
                <c:pt idx="63">
                  <c:v>on train</c:v>
                </c:pt>
                <c:pt idx="64">
                  <c:v>on train</c:v>
                </c:pt>
                <c:pt idx="65">
                  <c:v>on train</c:v>
                </c:pt>
                <c:pt idx="66">
                  <c:v>on train</c:v>
                </c:pt>
                <c:pt idx="67">
                  <c:v>on train</c:v>
                </c:pt>
                <c:pt idx="68">
                  <c:v>on train</c:v>
                </c:pt>
                <c:pt idx="69">
                  <c:v>on train</c:v>
                </c:pt>
                <c:pt idx="70">
                  <c:v>on train</c:v>
                </c:pt>
                <c:pt idx="71">
                  <c:v>on train</c:v>
                </c:pt>
                <c:pt idx="72">
                  <c:v>on train</c:v>
                </c:pt>
                <c:pt idx="73">
                  <c:v>on train</c:v>
                </c:pt>
                <c:pt idx="74">
                  <c:v>on train</c:v>
                </c:pt>
                <c:pt idx="75">
                  <c:v>on train</c:v>
                </c:pt>
                <c:pt idx="76">
                  <c:v>on train</c:v>
                </c:pt>
                <c:pt idx="77">
                  <c:v>on train</c:v>
                </c:pt>
                <c:pt idx="78">
                  <c:v>on train</c:v>
                </c:pt>
                <c:pt idx="79">
                  <c:v>on train</c:v>
                </c:pt>
                <c:pt idx="80">
                  <c:v>on train</c:v>
                </c:pt>
                <c:pt idx="81">
                  <c:v>on train</c:v>
                </c:pt>
                <c:pt idx="82">
                  <c:v>on train</c:v>
                </c:pt>
                <c:pt idx="83">
                  <c:v>on train</c:v>
                </c:pt>
                <c:pt idx="84">
                  <c:v>off train</c:v>
                </c:pt>
                <c:pt idx="85">
                  <c:v>off train</c:v>
                </c:pt>
                <c:pt idx="86">
                  <c:v>off train</c:v>
                </c:pt>
                <c:pt idx="87">
                  <c:v>off train</c:v>
                </c:pt>
                <c:pt idx="88">
                  <c:v>off train</c:v>
                </c:pt>
                <c:pt idx="89">
                  <c:v>off train</c:v>
                </c:pt>
                <c:pt idx="90">
                  <c:v>off train</c:v>
                </c:pt>
                <c:pt idx="91">
                  <c:v>off train</c:v>
                </c:pt>
                <c:pt idx="92">
                  <c:v>off train</c:v>
                </c:pt>
                <c:pt idx="93">
                  <c:v>off train</c:v>
                </c:pt>
                <c:pt idx="94">
                  <c:v>off train</c:v>
                </c:pt>
                <c:pt idx="95">
                  <c:v>off train</c:v>
                </c:pt>
                <c:pt idx="96">
                  <c:v>off train</c:v>
                </c:pt>
                <c:pt idx="97">
                  <c:v>off train</c:v>
                </c:pt>
                <c:pt idx="98">
                  <c:v>off train</c:v>
                </c:pt>
                <c:pt idx="99">
                  <c:v>off train</c:v>
                </c:pt>
                <c:pt idx="100">
                  <c:v>off train</c:v>
                </c:pt>
                <c:pt idx="101">
                  <c:v>off train</c:v>
                </c:pt>
                <c:pt idx="102">
                  <c:v>off train</c:v>
                </c:pt>
                <c:pt idx="103">
                  <c:v>off train</c:v>
                </c:pt>
                <c:pt idx="104">
                  <c:v>off train</c:v>
                </c:pt>
                <c:pt idx="105">
                  <c:v>off train</c:v>
                </c:pt>
                <c:pt idx="106">
                  <c:v>off train</c:v>
                </c:pt>
                <c:pt idx="107">
                  <c:v>off train</c:v>
                </c:pt>
                <c:pt idx="108">
                  <c:v>off train</c:v>
                </c:pt>
                <c:pt idx="109">
                  <c:v>off train</c:v>
                </c:pt>
                <c:pt idx="110">
                  <c:v>off train</c:v>
                </c:pt>
                <c:pt idx="111">
                  <c:v>off train</c:v>
                </c:pt>
                <c:pt idx="112">
                  <c:v>off train</c:v>
                </c:pt>
                <c:pt idx="113">
                  <c:v>off train</c:v>
                </c:pt>
                <c:pt idx="114">
                  <c:v>off train</c:v>
                </c:pt>
                <c:pt idx="115">
                  <c:v>off train</c:v>
                </c:pt>
                <c:pt idx="116">
                  <c:v>off train</c:v>
                </c:pt>
                <c:pt idx="117">
                  <c:v>off train</c:v>
                </c:pt>
                <c:pt idx="118">
                  <c:v>off train</c:v>
                </c:pt>
                <c:pt idx="119">
                  <c:v>off train</c:v>
                </c:pt>
                <c:pt idx="120">
                  <c:v>off train</c:v>
                </c:pt>
                <c:pt idx="121">
                  <c:v>off train</c:v>
                </c:pt>
                <c:pt idx="122">
                  <c:v>off train</c:v>
                </c:pt>
                <c:pt idx="123">
                  <c:v>off train</c:v>
                </c:pt>
                <c:pt idx="124">
                  <c:v>off train</c:v>
                </c:pt>
                <c:pt idx="125">
                  <c:v>off train</c:v>
                </c:pt>
                <c:pt idx="126">
                  <c:v>off train</c:v>
                </c:pt>
                <c:pt idx="127">
                  <c:v>off train</c:v>
                </c:pt>
                <c:pt idx="128">
                  <c:v>off train</c:v>
                </c:pt>
                <c:pt idx="129">
                  <c:v>off train</c:v>
                </c:pt>
                <c:pt idx="130">
                  <c:v>off train</c:v>
                </c:pt>
                <c:pt idx="131">
                  <c:v>off train</c:v>
                </c:pt>
                <c:pt idx="132">
                  <c:v>off train</c:v>
                </c:pt>
                <c:pt idx="133">
                  <c:v>off train</c:v>
                </c:pt>
                <c:pt idx="134">
                  <c:v>off train</c:v>
                </c:pt>
                <c:pt idx="135">
                  <c:v>off train</c:v>
                </c:pt>
                <c:pt idx="136">
                  <c:v>off train</c:v>
                </c:pt>
                <c:pt idx="137">
                  <c:v>off train</c:v>
                </c:pt>
                <c:pt idx="138">
                  <c:v>off train</c:v>
                </c:pt>
                <c:pt idx="139">
                  <c:v>off train</c:v>
                </c:pt>
                <c:pt idx="140">
                  <c:v>off train</c:v>
                </c:pt>
                <c:pt idx="141">
                  <c:v>off train</c:v>
                </c:pt>
                <c:pt idx="142">
                  <c:v>off train</c:v>
                </c:pt>
                <c:pt idx="143">
                  <c:v>off train</c:v>
                </c:pt>
                <c:pt idx="144">
                  <c:v>off train</c:v>
                </c:pt>
                <c:pt idx="145">
                  <c:v>off train</c:v>
                </c:pt>
                <c:pt idx="146">
                  <c:v>off train</c:v>
                </c:pt>
                <c:pt idx="147">
                  <c:v>off train</c:v>
                </c:pt>
                <c:pt idx="148">
                  <c:v>off train</c:v>
                </c:pt>
                <c:pt idx="149">
                  <c:v>off train</c:v>
                </c:pt>
                <c:pt idx="150">
                  <c:v>off train</c:v>
                </c:pt>
                <c:pt idx="151">
                  <c:v>off train</c:v>
                </c:pt>
                <c:pt idx="152">
                  <c:v>off train</c:v>
                </c:pt>
                <c:pt idx="153">
                  <c:v>off train</c:v>
                </c:pt>
                <c:pt idx="154">
                  <c:v>off train</c:v>
                </c:pt>
                <c:pt idx="155">
                  <c:v>off train</c:v>
                </c:pt>
                <c:pt idx="156">
                  <c:v>off train</c:v>
                </c:pt>
                <c:pt idx="157">
                  <c:v>off train</c:v>
                </c:pt>
                <c:pt idx="158">
                  <c:v>off train</c:v>
                </c:pt>
                <c:pt idx="159">
                  <c:v>off train</c:v>
                </c:pt>
                <c:pt idx="160">
                  <c:v>off train</c:v>
                </c:pt>
                <c:pt idx="161">
                  <c:v>off train</c:v>
                </c:pt>
                <c:pt idx="162">
                  <c:v>off train</c:v>
                </c:pt>
                <c:pt idx="163">
                  <c:v>off train</c:v>
                </c:pt>
                <c:pt idx="164">
                  <c:v>off train</c:v>
                </c:pt>
                <c:pt idx="165">
                  <c:v>off train</c:v>
                </c:pt>
                <c:pt idx="166">
                  <c:v>off train</c:v>
                </c:pt>
                <c:pt idx="167">
                  <c:v>off train</c:v>
                </c:pt>
                <c:pt idx="168">
                  <c:v>off train</c:v>
                </c:pt>
                <c:pt idx="169">
                  <c:v>off train</c:v>
                </c:pt>
                <c:pt idx="170">
                  <c:v>off train</c:v>
                </c:pt>
                <c:pt idx="171">
                  <c:v>off train</c:v>
                </c:pt>
                <c:pt idx="172">
                  <c:v>off train</c:v>
                </c:pt>
                <c:pt idx="173">
                  <c:v>off train</c:v>
                </c:pt>
                <c:pt idx="174">
                  <c:v>off train</c:v>
                </c:pt>
                <c:pt idx="175">
                  <c:v>off train</c:v>
                </c:pt>
                <c:pt idx="176">
                  <c:v>off train</c:v>
                </c:pt>
                <c:pt idx="177">
                  <c:v>off train</c:v>
                </c:pt>
                <c:pt idx="178">
                  <c:v>off train</c:v>
                </c:pt>
                <c:pt idx="179">
                  <c:v>off train</c:v>
                </c:pt>
                <c:pt idx="180">
                  <c:v>off train</c:v>
                </c:pt>
                <c:pt idx="181">
                  <c:v>off train</c:v>
                </c:pt>
                <c:pt idx="182">
                  <c:v>off train</c:v>
                </c:pt>
                <c:pt idx="183">
                  <c:v>off train</c:v>
                </c:pt>
                <c:pt idx="184">
                  <c:v>off train</c:v>
                </c:pt>
                <c:pt idx="185">
                  <c:v>off train</c:v>
                </c:pt>
                <c:pt idx="186">
                  <c:v>off train</c:v>
                </c:pt>
                <c:pt idx="187">
                  <c:v>off train</c:v>
                </c:pt>
                <c:pt idx="188">
                  <c:v>off train</c:v>
                </c:pt>
                <c:pt idx="189">
                  <c:v>off train</c:v>
                </c:pt>
                <c:pt idx="190">
                  <c:v>off train</c:v>
                </c:pt>
                <c:pt idx="191">
                  <c:v>off train</c:v>
                </c:pt>
                <c:pt idx="192">
                  <c:v>off train</c:v>
                </c:pt>
                <c:pt idx="193">
                  <c:v>off train</c:v>
                </c:pt>
                <c:pt idx="194">
                  <c:v>off train</c:v>
                </c:pt>
                <c:pt idx="195">
                  <c:v>off train</c:v>
                </c:pt>
                <c:pt idx="196">
                  <c:v>off train</c:v>
                </c:pt>
                <c:pt idx="197">
                  <c:v>off train</c:v>
                </c:pt>
                <c:pt idx="198">
                  <c:v>off train</c:v>
                </c:pt>
                <c:pt idx="199">
                  <c:v>off train</c:v>
                </c:pt>
                <c:pt idx="200">
                  <c:v>off train</c:v>
                </c:pt>
                <c:pt idx="201">
                  <c:v>off train</c:v>
                </c:pt>
                <c:pt idx="202">
                  <c:v>off train</c:v>
                </c:pt>
                <c:pt idx="203">
                  <c:v>off train</c:v>
                </c:pt>
                <c:pt idx="204">
                  <c:v>off train</c:v>
                </c:pt>
                <c:pt idx="205">
                  <c:v>off train</c:v>
                </c:pt>
                <c:pt idx="206">
                  <c:v>off train</c:v>
                </c:pt>
                <c:pt idx="207">
                  <c:v>off train</c:v>
                </c:pt>
                <c:pt idx="208">
                  <c:v>off train</c:v>
                </c:pt>
                <c:pt idx="209">
                  <c:v>off train</c:v>
                </c:pt>
                <c:pt idx="210">
                  <c:v>off train</c:v>
                </c:pt>
                <c:pt idx="211">
                  <c:v>off train</c:v>
                </c:pt>
                <c:pt idx="212">
                  <c:v>off train</c:v>
                </c:pt>
                <c:pt idx="213">
                  <c:v>off train</c:v>
                </c:pt>
                <c:pt idx="214">
                  <c:v>off train</c:v>
                </c:pt>
                <c:pt idx="215">
                  <c:v>off train</c:v>
                </c:pt>
                <c:pt idx="216">
                  <c:v>off train</c:v>
                </c:pt>
                <c:pt idx="217">
                  <c:v>off train</c:v>
                </c:pt>
                <c:pt idx="218">
                  <c:v>off train</c:v>
                </c:pt>
                <c:pt idx="219">
                  <c:v>off train</c:v>
                </c:pt>
                <c:pt idx="220">
                  <c:v>off train</c:v>
                </c:pt>
                <c:pt idx="221">
                  <c:v>off train</c:v>
                </c:pt>
                <c:pt idx="222">
                  <c:v>off train</c:v>
                </c:pt>
                <c:pt idx="223">
                  <c:v>off train</c:v>
                </c:pt>
                <c:pt idx="224">
                  <c:v>off train</c:v>
                </c:pt>
                <c:pt idx="225">
                  <c:v>off train</c:v>
                </c:pt>
                <c:pt idx="226">
                  <c:v>off train</c:v>
                </c:pt>
                <c:pt idx="227">
                  <c:v>off train</c:v>
                </c:pt>
                <c:pt idx="228">
                  <c:v>off train</c:v>
                </c:pt>
                <c:pt idx="229">
                  <c:v>off train</c:v>
                </c:pt>
                <c:pt idx="230">
                  <c:v>off train</c:v>
                </c:pt>
                <c:pt idx="231">
                  <c:v>off train</c:v>
                </c:pt>
                <c:pt idx="232">
                  <c:v>off train</c:v>
                </c:pt>
                <c:pt idx="233">
                  <c:v>off train</c:v>
                </c:pt>
                <c:pt idx="234">
                  <c:v>off train</c:v>
                </c:pt>
                <c:pt idx="235">
                  <c:v>off train</c:v>
                </c:pt>
                <c:pt idx="236">
                  <c:v>off train</c:v>
                </c:pt>
                <c:pt idx="237">
                  <c:v>off train</c:v>
                </c:pt>
                <c:pt idx="238">
                  <c:v>off train</c:v>
                </c:pt>
                <c:pt idx="239">
                  <c:v>off train</c:v>
                </c:pt>
                <c:pt idx="240">
                  <c:v>off train</c:v>
                </c:pt>
                <c:pt idx="241">
                  <c:v>off train</c:v>
                </c:pt>
                <c:pt idx="242">
                  <c:v>off train</c:v>
                </c:pt>
                <c:pt idx="243">
                  <c:v>off train</c:v>
                </c:pt>
                <c:pt idx="244">
                  <c:v>off train</c:v>
                </c:pt>
                <c:pt idx="245">
                  <c:v>off train</c:v>
                </c:pt>
                <c:pt idx="246">
                  <c:v>off train</c:v>
                </c:pt>
                <c:pt idx="247">
                  <c:v>off train</c:v>
                </c:pt>
                <c:pt idx="248">
                  <c:v>off train</c:v>
                </c:pt>
                <c:pt idx="249">
                  <c:v>off train</c:v>
                </c:pt>
                <c:pt idx="250">
                  <c:v>off train</c:v>
                </c:pt>
                <c:pt idx="251">
                  <c:v>off train</c:v>
                </c:pt>
                <c:pt idx="252">
                  <c:v>off train</c:v>
                </c:pt>
                <c:pt idx="253">
                  <c:v>off train</c:v>
                </c:pt>
                <c:pt idx="254">
                  <c:v>off train</c:v>
                </c:pt>
                <c:pt idx="255">
                  <c:v>off train</c:v>
                </c:pt>
                <c:pt idx="256">
                  <c:v>off train</c:v>
                </c:pt>
                <c:pt idx="257">
                  <c:v>off train</c:v>
                </c:pt>
                <c:pt idx="258">
                  <c:v>off train</c:v>
                </c:pt>
                <c:pt idx="259">
                  <c:v>off train</c:v>
                </c:pt>
                <c:pt idx="260">
                  <c:v>off train</c:v>
                </c:pt>
                <c:pt idx="261">
                  <c:v>off train</c:v>
                </c:pt>
                <c:pt idx="262">
                  <c:v>off train</c:v>
                </c:pt>
                <c:pt idx="263">
                  <c:v>off train</c:v>
                </c:pt>
                <c:pt idx="264">
                  <c:v>off train</c:v>
                </c:pt>
                <c:pt idx="265">
                  <c:v>off train</c:v>
                </c:pt>
                <c:pt idx="266">
                  <c:v>off train</c:v>
                </c:pt>
                <c:pt idx="267">
                  <c:v>off train</c:v>
                </c:pt>
                <c:pt idx="268">
                  <c:v>off train</c:v>
                </c:pt>
                <c:pt idx="269">
                  <c:v>off train</c:v>
                </c:pt>
                <c:pt idx="270">
                  <c:v>off train</c:v>
                </c:pt>
                <c:pt idx="271">
                  <c:v>off train</c:v>
                </c:pt>
                <c:pt idx="272">
                  <c:v>off train</c:v>
                </c:pt>
                <c:pt idx="273">
                  <c:v>off train</c:v>
                </c:pt>
                <c:pt idx="274">
                  <c:v>off train</c:v>
                </c:pt>
                <c:pt idx="275">
                  <c:v>off train</c:v>
                </c:pt>
                <c:pt idx="276">
                  <c:v>off train</c:v>
                </c:pt>
                <c:pt idx="277">
                  <c:v>off train</c:v>
                </c:pt>
                <c:pt idx="278">
                  <c:v>off train</c:v>
                </c:pt>
                <c:pt idx="279">
                  <c:v>off train</c:v>
                </c:pt>
                <c:pt idx="280">
                  <c:v>off train</c:v>
                </c:pt>
                <c:pt idx="281">
                  <c:v>off train</c:v>
                </c:pt>
                <c:pt idx="282">
                  <c:v>off train</c:v>
                </c:pt>
                <c:pt idx="283">
                  <c:v>off train</c:v>
                </c:pt>
                <c:pt idx="284">
                  <c:v>off train</c:v>
                </c:pt>
                <c:pt idx="285">
                  <c:v>off train</c:v>
                </c:pt>
                <c:pt idx="286">
                  <c:v>off train</c:v>
                </c:pt>
                <c:pt idx="287">
                  <c:v>off train</c:v>
                </c:pt>
                <c:pt idx="288">
                  <c:v>off train</c:v>
                </c:pt>
                <c:pt idx="289">
                  <c:v>off train</c:v>
                </c:pt>
                <c:pt idx="290">
                  <c:v>off train</c:v>
                </c:pt>
                <c:pt idx="291">
                  <c:v>off train</c:v>
                </c:pt>
                <c:pt idx="292">
                  <c:v>off train</c:v>
                </c:pt>
                <c:pt idx="293">
                  <c:v>off train</c:v>
                </c:pt>
                <c:pt idx="294">
                  <c:v>off train</c:v>
                </c:pt>
                <c:pt idx="295">
                  <c:v>off train</c:v>
                </c:pt>
                <c:pt idx="296">
                  <c:v>off train</c:v>
                </c:pt>
                <c:pt idx="297">
                  <c:v>off train</c:v>
                </c:pt>
                <c:pt idx="298">
                  <c:v>off train</c:v>
                </c:pt>
                <c:pt idx="299">
                  <c:v>off train</c:v>
                </c:pt>
                <c:pt idx="300">
                  <c:v>off train</c:v>
                </c:pt>
                <c:pt idx="301">
                  <c:v>off train</c:v>
                </c:pt>
                <c:pt idx="302">
                  <c:v>off train</c:v>
                </c:pt>
                <c:pt idx="303">
                  <c:v>off train</c:v>
                </c:pt>
                <c:pt idx="304">
                  <c:v>off train</c:v>
                </c:pt>
                <c:pt idx="305">
                  <c:v>off train</c:v>
                </c:pt>
                <c:pt idx="306">
                  <c:v>off train</c:v>
                </c:pt>
                <c:pt idx="307">
                  <c:v>off train</c:v>
                </c:pt>
                <c:pt idx="308">
                  <c:v>off train</c:v>
                </c:pt>
                <c:pt idx="309">
                  <c:v>off train</c:v>
                </c:pt>
                <c:pt idx="310">
                  <c:v>off train</c:v>
                </c:pt>
                <c:pt idx="311">
                  <c:v>off train</c:v>
                </c:pt>
                <c:pt idx="312">
                  <c:v>off train</c:v>
                </c:pt>
                <c:pt idx="313">
                  <c:v>off train</c:v>
                </c:pt>
                <c:pt idx="314">
                  <c:v>off train</c:v>
                </c:pt>
                <c:pt idx="315">
                  <c:v>off train</c:v>
                </c:pt>
                <c:pt idx="316">
                  <c:v>off train</c:v>
                </c:pt>
                <c:pt idx="317">
                  <c:v>off train</c:v>
                </c:pt>
                <c:pt idx="318">
                  <c:v>off train</c:v>
                </c:pt>
                <c:pt idx="319">
                  <c:v>off train</c:v>
                </c:pt>
                <c:pt idx="320">
                  <c:v>off train</c:v>
                </c:pt>
                <c:pt idx="321">
                  <c:v>off train</c:v>
                </c:pt>
                <c:pt idx="322">
                  <c:v>off train</c:v>
                </c:pt>
                <c:pt idx="323">
                  <c:v>off train</c:v>
                </c:pt>
                <c:pt idx="324">
                  <c:v>off train</c:v>
                </c:pt>
                <c:pt idx="325">
                  <c:v>off train</c:v>
                </c:pt>
                <c:pt idx="326">
                  <c:v>off train</c:v>
                </c:pt>
                <c:pt idx="327">
                  <c:v>off train</c:v>
                </c:pt>
                <c:pt idx="328">
                  <c:v>off train</c:v>
                </c:pt>
                <c:pt idx="329">
                  <c:v>off train</c:v>
                </c:pt>
                <c:pt idx="330">
                  <c:v>off train</c:v>
                </c:pt>
                <c:pt idx="331">
                  <c:v>off train</c:v>
                </c:pt>
                <c:pt idx="332">
                  <c:v>off train</c:v>
                </c:pt>
                <c:pt idx="333">
                  <c:v>off train</c:v>
                </c:pt>
                <c:pt idx="334">
                  <c:v>off train</c:v>
                </c:pt>
                <c:pt idx="335">
                  <c:v>off train</c:v>
                </c:pt>
                <c:pt idx="336">
                  <c:v>off train</c:v>
                </c:pt>
                <c:pt idx="337">
                  <c:v>off train</c:v>
                </c:pt>
                <c:pt idx="338">
                  <c:v>off train</c:v>
                </c:pt>
                <c:pt idx="339">
                  <c:v>off train</c:v>
                </c:pt>
                <c:pt idx="340">
                  <c:v>off train</c:v>
                </c:pt>
                <c:pt idx="341">
                  <c:v>off train</c:v>
                </c:pt>
                <c:pt idx="342">
                  <c:v>off train</c:v>
                </c:pt>
                <c:pt idx="343">
                  <c:v>off train</c:v>
                </c:pt>
                <c:pt idx="344">
                  <c:v>off train</c:v>
                </c:pt>
                <c:pt idx="345">
                  <c:v>off train</c:v>
                </c:pt>
                <c:pt idx="346">
                  <c:v>off train</c:v>
                </c:pt>
                <c:pt idx="347">
                  <c:v>off train</c:v>
                </c:pt>
                <c:pt idx="348">
                  <c:v>off train</c:v>
                </c:pt>
                <c:pt idx="349">
                  <c:v>off train</c:v>
                </c:pt>
                <c:pt idx="350">
                  <c:v>off train</c:v>
                </c:pt>
                <c:pt idx="351">
                  <c:v>off train</c:v>
                </c:pt>
                <c:pt idx="352">
                  <c:v>off train</c:v>
                </c:pt>
                <c:pt idx="353">
                  <c:v>off train</c:v>
                </c:pt>
                <c:pt idx="354">
                  <c:v>off train</c:v>
                </c:pt>
                <c:pt idx="355">
                  <c:v>off train</c:v>
                </c:pt>
                <c:pt idx="356">
                  <c:v>off train</c:v>
                </c:pt>
                <c:pt idx="357">
                  <c:v>off train</c:v>
                </c:pt>
                <c:pt idx="358">
                  <c:v>off train</c:v>
                </c:pt>
                <c:pt idx="359">
                  <c:v>off train</c:v>
                </c:pt>
                <c:pt idx="360">
                  <c:v>off train</c:v>
                </c:pt>
                <c:pt idx="361">
                  <c:v>off train</c:v>
                </c:pt>
                <c:pt idx="362">
                  <c:v>off train</c:v>
                </c:pt>
                <c:pt idx="363">
                  <c:v>off train</c:v>
                </c:pt>
                <c:pt idx="364">
                  <c:v>off train</c:v>
                </c:pt>
                <c:pt idx="365">
                  <c:v>off train</c:v>
                </c:pt>
                <c:pt idx="366">
                  <c:v>off train</c:v>
                </c:pt>
                <c:pt idx="367">
                  <c:v>off train</c:v>
                </c:pt>
                <c:pt idx="368">
                  <c:v>off train</c:v>
                </c:pt>
                <c:pt idx="369">
                  <c:v>off train</c:v>
                </c:pt>
                <c:pt idx="370">
                  <c:v>off train</c:v>
                </c:pt>
                <c:pt idx="371">
                  <c:v>off train</c:v>
                </c:pt>
                <c:pt idx="372">
                  <c:v>off train</c:v>
                </c:pt>
                <c:pt idx="373">
                  <c:v>off train</c:v>
                </c:pt>
                <c:pt idx="374">
                  <c:v>off train</c:v>
                </c:pt>
                <c:pt idx="375">
                  <c:v>off train</c:v>
                </c:pt>
                <c:pt idx="376">
                  <c:v>off train</c:v>
                </c:pt>
                <c:pt idx="377">
                  <c:v>off train</c:v>
                </c:pt>
                <c:pt idx="378">
                  <c:v>off train</c:v>
                </c:pt>
                <c:pt idx="379">
                  <c:v>off train</c:v>
                </c:pt>
                <c:pt idx="380">
                  <c:v>off train</c:v>
                </c:pt>
                <c:pt idx="381">
                  <c:v>off train</c:v>
                </c:pt>
                <c:pt idx="382">
                  <c:v>off train</c:v>
                </c:pt>
                <c:pt idx="383">
                  <c:v>off train</c:v>
                </c:pt>
                <c:pt idx="384">
                  <c:v>off train</c:v>
                </c:pt>
                <c:pt idx="385">
                  <c:v>off train</c:v>
                </c:pt>
                <c:pt idx="386">
                  <c:v>off train</c:v>
                </c:pt>
                <c:pt idx="387">
                  <c:v>off train</c:v>
                </c:pt>
                <c:pt idx="388">
                  <c:v>off train</c:v>
                </c:pt>
                <c:pt idx="389">
                  <c:v>off train</c:v>
                </c:pt>
                <c:pt idx="390">
                  <c:v>off train</c:v>
                </c:pt>
                <c:pt idx="391">
                  <c:v>off train</c:v>
                </c:pt>
                <c:pt idx="392">
                  <c:v>off train</c:v>
                </c:pt>
                <c:pt idx="393">
                  <c:v>off train</c:v>
                </c:pt>
                <c:pt idx="394">
                  <c:v>off train</c:v>
                </c:pt>
                <c:pt idx="395">
                  <c:v>off train</c:v>
                </c:pt>
                <c:pt idx="396">
                  <c:v>off train</c:v>
                </c:pt>
                <c:pt idx="397">
                  <c:v>off train</c:v>
                </c:pt>
                <c:pt idx="398">
                  <c:v>off train</c:v>
                </c:pt>
                <c:pt idx="399">
                  <c:v>off train</c:v>
                </c:pt>
                <c:pt idx="400">
                  <c:v>off train</c:v>
                </c:pt>
                <c:pt idx="401">
                  <c:v>off train</c:v>
                </c:pt>
                <c:pt idx="402">
                  <c:v>off train</c:v>
                </c:pt>
                <c:pt idx="403">
                  <c:v>off train</c:v>
                </c:pt>
                <c:pt idx="404">
                  <c:v>off train</c:v>
                </c:pt>
                <c:pt idx="405">
                  <c:v>off train</c:v>
                </c:pt>
                <c:pt idx="406">
                  <c:v>off train</c:v>
                </c:pt>
                <c:pt idx="407">
                  <c:v>off train</c:v>
                </c:pt>
                <c:pt idx="408">
                  <c:v>off train</c:v>
                </c:pt>
                <c:pt idx="409">
                  <c:v>off train</c:v>
                </c:pt>
                <c:pt idx="410">
                  <c:v>off train</c:v>
                </c:pt>
                <c:pt idx="411">
                  <c:v>off train</c:v>
                </c:pt>
                <c:pt idx="412">
                  <c:v>off train</c:v>
                </c:pt>
                <c:pt idx="413">
                  <c:v>off train</c:v>
                </c:pt>
                <c:pt idx="414">
                  <c:v>off train</c:v>
                </c:pt>
                <c:pt idx="415">
                  <c:v>off train</c:v>
                </c:pt>
                <c:pt idx="416">
                  <c:v>off train</c:v>
                </c:pt>
                <c:pt idx="417">
                  <c:v>off train</c:v>
                </c:pt>
                <c:pt idx="418">
                  <c:v>off train</c:v>
                </c:pt>
                <c:pt idx="419">
                  <c:v>off train</c:v>
                </c:pt>
                <c:pt idx="420">
                  <c:v>off train</c:v>
                </c:pt>
                <c:pt idx="421">
                  <c:v>off train</c:v>
                </c:pt>
                <c:pt idx="422">
                  <c:v>off train</c:v>
                </c:pt>
                <c:pt idx="423">
                  <c:v>off train</c:v>
                </c:pt>
                <c:pt idx="424">
                  <c:v>off train</c:v>
                </c:pt>
                <c:pt idx="425">
                  <c:v>off train</c:v>
                </c:pt>
                <c:pt idx="426">
                  <c:v>off train</c:v>
                </c:pt>
                <c:pt idx="427">
                  <c:v>off train</c:v>
                </c:pt>
                <c:pt idx="428">
                  <c:v>off train</c:v>
                </c:pt>
                <c:pt idx="429">
                  <c:v>off train</c:v>
                </c:pt>
                <c:pt idx="430">
                  <c:v>off train</c:v>
                </c:pt>
                <c:pt idx="431">
                  <c:v>off train</c:v>
                </c:pt>
                <c:pt idx="432">
                  <c:v>off train</c:v>
                </c:pt>
                <c:pt idx="433">
                  <c:v>off train</c:v>
                </c:pt>
                <c:pt idx="434">
                  <c:v>off train</c:v>
                </c:pt>
                <c:pt idx="435">
                  <c:v>off train</c:v>
                </c:pt>
                <c:pt idx="436">
                  <c:v>off train</c:v>
                </c:pt>
                <c:pt idx="437">
                  <c:v>off train</c:v>
                </c:pt>
                <c:pt idx="438">
                  <c:v>off train</c:v>
                </c:pt>
                <c:pt idx="439">
                  <c:v>off train</c:v>
                </c:pt>
                <c:pt idx="440">
                  <c:v>off train</c:v>
                </c:pt>
                <c:pt idx="441">
                  <c:v>off train</c:v>
                </c:pt>
                <c:pt idx="442">
                  <c:v>off train</c:v>
                </c:pt>
                <c:pt idx="443">
                  <c:v>off train</c:v>
                </c:pt>
                <c:pt idx="444">
                  <c:v>off train</c:v>
                </c:pt>
                <c:pt idx="445">
                  <c:v>off train</c:v>
                </c:pt>
                <c:pt idx="446">
                  <c:v>off train</c:v>
                </c:pt>
                <c:pt idx="447">
                  <c:v>off train</c:v>
                </c:pt>
                <c:pt idx="448">
                  <c:v>off train</c:v>
                </c:pt>
                <c:pt idx="449">
                  <c:v>off train</c:v>
                </c:pt>
                <c:pt idx="450">
                  <c:v>off train</c:v>
                </c:pt>
                <c:pt idx="451">
                  <c:v>off train</c:v>
                </c:pt>
                <c:pt idx="452">
                  <c:v>off train</c:v>
                </c:pt>
                <c:pt idx="453">
                  <c:v>off train</c:v>
                </c:pt>
                <c:pt idx="454">
                  <c:v>off train</c:v>
                </c:pt>
                <c:pt idx="455">
                  <c:v>off train</c:v>
                </c:pt>
                <c:pt idx="456">
                  <c:v>off train</c:v>
                </c:pt>
                <c:pt idx="457">
                  <c:v>off train</c:v>
                </c:pt>
                <c:pt idx="458">
                  <c:v>off train</c:v>
                </c:pt>
                <c:pt idx="459">
                  <c:v>off train</c:v>
                </c:pt>
                <c:pt idx="460">
                  <c:v>off train</c:v>
                </c:pt>
                <c:pt idx="461">
                  <c:v>off train</c:v>
                </c:pt>
                <c:pt idx="462">
                  <c:v>off train</c:v>
                </c:pt>
                <c:pt idx="463">
                  <c:v>off train</c:v>
                </c:pt>
                <c:pt idx="464">
                  <c:v>off train</c:v>
                </c:pt>
                <c:pt idx="465">
                  <c:v>off train</c:v>
                </c:pt>
                <c:pt idx="466">
                  <c:v>off train</c:v>
                </c:pt>
                <c:pt idx="467">
                  <c:v>off train</c:v>
                </c:pt>
                <c:pt idx="468">
                  <c:v>off train</c:v>
                </c:pt>
                <c:pt idx="469">
                  <c:v>off train</c:v>
                </c:pt>
                <c:pt idx="470">
                  <c:v>off train</c:v>
                </c:pt>
                <c:pt idx="471">
                  <c:v>off train</c:v>
                </c:pt>
                <c:pt idx="472">
                  <c:v>off train</c:v>
                </c:pt>
                <c:pt idx="473">
                  <c:v>off train</c:v>
                </c:pt>
                <c:pt idx="474">
                  <c:v>off train</c:v>
                </c:pt>
                <c:pt idx="475">
                  <c:v>off train</c:v>
                </c:pt>
              </c:strCache>
            </c:strRef>
          </c:xVal>
          <c:yVal>
            <c:numRef>
              <c:f>Sheet1!$B$2:$B$939</c:f>
              <c:numCache>
                <c:formatCode>General</c:formatCode>
                <c:ptCount val="938"/>
                <c:pt idx="0">
                  <c:v>14.974083283964704</c:v>
                </c:pt>
                <c:pt idx="1">
                  <c:v>13.3839906651343</c:v>
                </c:pt>
                <c:pt idx="2">
                  <c:v>16.640084861929289</c:v>
                </c:pt>
                <c:pt idx="3">
                  <c:v>14.152650794744352</c:v>
                </c:pt>
                <c:pt idx="4">
                  <c:v>3.8346154097870286</c:v>
                </c:pt>
                <c:pt idx="5">
                  <c:v>7.4431409474299945</c:v>
                </c:pt>
                <c:pt idx="6">
                  <c:v>19.580815612793401</c:v>
                </c:pt>
                <c:pt idx="7">
                  <c:v>32.093352065753912</c:v>
                </c:pt>
                <c:pt idx="8">
                  <c:v>45.021282616689497</c:v>
                </c:pt>
                <c:pt idx="9">
                  <c:v>57.904965712180399</c:v>
                </c:pt>
                <c:pt idx="10">
                  <c:v>70.204860818770982</c:v>
                </c:pt>
                <c:pt idx="11">
                  <c:v>82.611507611562004</c:v>
                </c:pt>
                <c:pt idx="12">
                  <c:v>95.211938940457799</c:v>
                </c:pt>
                <c:pt idx="13">
                  <c:v>108.016536393396</c:v>
                </c:pt>
                <c:pt idx="14">
                  <c:v>102.65820733766923</c:v>
                </c:pt>
                <c:pt idx="15">
                  <c:v>90.145731419878288</c:v>
                </c:pt>
                <c:pt idx="16">
                  <c:v>77.853516062946881</c:v>
                </c:pt>
                <c:pt idx="17">
                  <c:v>66.367880761087903</c:v>
                </c:pt>
                <c:pt idx="18">
                  <c:v>55.750766566825199</c:v>
                </c:pt>
                <c:pt idx="19">
                  <c:v>46.018019414575086</c:v>
                </c:pt>
                <c:pt idx="20">
                  <c:v>37.298788082585467</c:v>
                </c:pt>
                <c:pt idx="21">
                  <c:v>29.050590073984587</c:v>
                </c:pt>
                <c:pt idx="22">
                  <c:v>19.140969462584696</c:v>
                </c:pt>
                <c:pt idx="23">
                  <c:v>9.6191358507995908</c:v>
                </c:pt>
                <c:pt idx="24">
                  <c:v>6.2293604062885199</c:v>
                </c:pt>
                <c:pt idx="25">
                  <c:v>14.780084041471101</c:v>
                </c:pt>
                <c:pt idx="26">
                  <c:v>25.146155279819801</c:v>
                </c:pt>
                <c:pt idx="27">
                  <c:v>35.773141863481698</c:v>
                </c:pt>
                <c:pt idx="28">
                  <c:v>46.512235293701863</c:v>
                </c:pt>
                <c:pt idx="29">
                  <c:v>57.344878730426998</c:v>
                </c:pt>
                <c:pt idx="30">
                  <c:v>68.058648270039058</c:v>
                </c:pt>
                <c:pt idx="31">
                  <c:v>78.481474213808298</c:v>
                </c:pt>
                <c:pt idx="32">
                  <c:v>89.122654547418179</c:v>
                </c:pt>
                <c:pt idx="33">
                  <c:v>103.64078910584702</c:v>
                </c:pt>
                <c:pt idx="34">
                  <c:v>118.14365719062501</c:v>
                </c:pt>
                <c:pt idx="35">
                  <c:v>115.36660349573843</c:v>
                </c:pt>
                <c:pt idx="36">
                  <c:v>103.43069315955502</c:v>
                </c:pt>
                <c:pt idx="37">
                  <c:v>91.650477053417589</c:v>
                </c:pt>
                <c:pt idx="38">
                  <c:v>80.101679483376586</c:v>
                </c:pt>
                <c:pt idx="39">
                  <c:v>68.393511921521181</c:v>
                </c:pt>
                <c:pt idx="40">
                  <c:v>49.189506706090299</c:v>
                </c:pt>
                <c:pt idx="41">
                  <c:v>37.1665071762271</c:v>
                </c:pt>
                <c:pt idx="42">
                  <c:v>25.857852842658726</c:v>
                </c:pt>
                <c:pt idx="43">
                  <c:v>14.202279794461099</c:v>
                </c:pt>
                <c:pt idx="44">
                  <c:v>7.5875336167824745</c:v>
                </c:pt>
                <c:pt idx="45">
                  <c:v>19.29460347212958</c:v>
                </c:pt>
                <c:pt idx="46">
                  <c:v>32.722565980964035</c:v>
                </c:pt>
                <c:pt idx="47">
                  <c:v>47.446094452829975</c:v>
                </c:pt>
                <c:pt idx="48">
                  <c:v>49.063842381896997</c:v>
                </c:pt>
                <c:pt idx="49">
                  <c:v>33.827307807906394</c:v>
                </c:pt>
                <c:pt idx="50">
                  <c:v>19.055754444980099</c:v>
                </c:pt>
                <c:pt idx="51">
                  <c:v>6.5047025351416714</c:v>
                </c:pt>
                <c:pt idx="52">
                  <c:v>10.606514503406126</c:v>
                </c:pt>
                <c:pt idx="53">
                  <c:v>23.438163856231586</c:v>
                </c:pt>
                <c:pt idx="54">
                  <c:v>36.057794118370396</c:v>
                </c:pt>
                <c:pt idx="55">
                  <c:v>49.046184151248795</c:v>
                </c:pt>
                <c:pt idx="56">
                  <c:v>60.645424524704495</c:v>
                </c:pt>
                <c:pt idx="57">
                  <c:v>59.760570658410913</c:v>
                </c:pt>
                <c:pt idx="58">
                  <c:v>50.711413602539501</c:v>
                </c:pt>
                <c:pt idx="59">
                  <c:v>42.570983666735494</c:v>
                </c:pt>
                <c:pt idx="60">
                  <c:v>34.479311444082803</c:v>
                </c:pt>
                <c:pt idx="61">
                  <c:v>26.487125396465807</c:v>
                </c:pt>
                <c:pt idx="62">
                  <c:v>18.599758332479286</c:v>
                </c:pt>
                <c:pt idx="63">
                  <c:v>12.582752219221174</c:v>
                </c:pt>
                <c:pt idx="64">
                  <c:v>9.6456839970203898</c:v>
                </c:pt>
                <c:pt idx="65">
                  <c:v>6.8076866794695245</c:v>
                </c:pt>
                <c:pt idx="66">
                  <c:v>2.8422369391721167</c:v>
                </c:pt>
                <c:pt idx="67">
                  <c:v>8.2124772197007267</c:v>
                </c:pt>
                <c:pt idx="68">
                  <c:v>12.819747793792304</c:v>
                </c:pt>
                <c:pt idx="69">
                  <c:v>15.743803979474498</c:v>
                </c:pt>
                <c:pt idx="70">
                  <c:v>16.790189893659189</c:v>
                </c:pt>
                <c:pt idx="71">
                  <c:v>17.021801729777</c:v>
                </c:pt>
                <c:pt idx="72">
                  <c:v>16.631280792439512</c:v>
                </c:pt>
                <c:pt idx="73">
                  <c:v>16.627133455888131</c:v>
                </c:pt>
                <c:pt idx="74">
                  <c:v>16.725292063955607</c:v>
                </c:pt>
                <c:pt idx="75">
                  <c:v>16.940577070588599</c:v>
                </c:pt>
                <c:pt idx="76">
                  <c:v>16.746089767073787</c:v>
                </c:pt>
                <c:pt idx="77">
                  <c:v>16.855829062094731</c:v>
                </c:pt>
                <c:pt idx="78">
                  <c:v>16.642413073259089</c:v>
                </c:pt>
                <c:pt idx="79">
                  <c:v>16.596793972670195</c:v>
                </c:pt>
                <c:pt idx="80">
                  <c:v>17.217994955036637</c:v>
                </c:pt>
                <c:pt idx="81">
                  <c:v>19.149788122808637</c:v>
                </c:pt>
                <c:pt idx="82">
                  <c:v>22.282409836964032</c:v>
                </c:pt>
                <c:pt idx="83">
                  <c:v>27.438220829130689</c:v>
                </c:pt>
                <c:pt idx="84">
                  <c:v>34.372573791599201</c:v>
                </c:pt>
                <c:pt idx="85">
                  <c:v>42.193379720998038</c:v>
                </c:pt>
                <c:pt idx="86">
                  <c:v>51.012769195176901</c:v>
                </c:pt>
                <c:pt idx="87">
                  <c:v>60.403895955253795</c:v>
                </c:pt>
                <c:pt idx="88">
                  <c:v>70.040692286080102</c:v>
                </c:pt>
                <c:pt idx="89">
                  <c:v>79.695451190899433</c:v>
                </c:pt>
                <c:pt idx="90">
                  <c:v>74.293707348422558</c:v>
                </c:pt>
                <c:pt idx="91">
                  <c:v>64.3516435674387</c:v>
                </c:pt>
                <c:pt idx="92">
                  <c:v>54.108896097770497</c:v>
                </c:pt>
                <c:pt idx="93">
                  <c:v>44.239026860110812</c:v>
                </c:pt>
                <c:pt idx="94">
                  <c:v>34.973993529298795</c:v>
                </c:pt>
                <c:pt idx="95">
                  <c:v>26.053146953668886</c:v>
                </c:pt>
                <c:pt idx="96">
                  <c:v>18.2040185997066</c:v>
                </c:pt>
                <c:pt idx="97">
                  <c:v>11.634192722784398</c:v>
                </c:pt>
                <c:pt idx="98">
                  <c:v>7.0491043269154279</c:v>
                </c:pt>
                <c:pt idx="99">
                  <c:v>5.2412804005721725</c:v>
                </c:pt>
                <c:pt idx="100">
                  <c:v>5.2498945672417046</c:v>
                </c:pt>
                <c:pt idx="101">
                  <c:v>5.5246971762624675</c:v>
                </c:pt>
                <c:pt idx="102">
                  <c:v>5.5041429151675496</c:v>
                </c:pt>
                <c:pt idx="103">
                  <c:v>5.4512153680247204</c:v>
                </c:pt>
                <c:pt idx="104">
                  <c:v>5.5246971762624675</c:v>
                </c:pt>
                <c:pt idx="105">
                  <c:v>5.59844582131986</c:v>
                </c:pt>
                <c:pt idx="106">
                  <c:v>5.5759340923257845</c:v>
                </c:pt>
                <c:pt idx="107">
                  <c:v>5.4101733285046514</c:v>
                </c:pt>
                <c:pt idx="108">
                  <c:v>5.4742225686319799</c:v>
                </c:pt>
                <c:pt idx="109">
                  <c:v>6.3233518928338599</c:v>
                </c:pt>
                <c:pt idx="110">
                  <c:v>8.1946431832821407</c:v>
                </c:pt>
                <c:pt idx="111">
                  <c:v>10.377063923461</c:v>
                </c:pt>
                <c:pt idx="112">
                  <c:v>6.4246288285941198</c:v>
                </c:pt>
                <c:pt idx="113">
                  <c:v>6.7998094995074334</c:v>
                </c:pt>
                <c:pt idx="114">
                  <c:v>12.835560979351326</c:v>
                </c:pt>
                <c:pt idx="115">
                  <c:v>21.165177507771777</c:v>
                </c:pt>
                <c:pt idx="116">
                  <c:v>30.853619829668986</c:v>
                </c:pt>
                <c:pt idx="117">
                  <c:v>40.313010137684998</c:v>
                </c:pt>
                <c:pt idx="118">
                  <c:v>49.378920637109601</c:v>
                </c:pt>
                <c:pt idx="119">
                  <c:v>57.797874445266991</c:v>
                </c:pt>
                <c:pt idx="120">
                  <c:v>64.785748884660904</c:v>
                </c:pt>
                <c:pt idx="121">
                  <c:v>70.663438658765614</c:v>
                </c:pt>
                <c:pt idx="122">
                  <c:v>74.992128076216204</c:v>
                </c:pt>
                <c:pt idx="123">
                  <c:v>78.210746466611283</c:v>
                </c:pt>
                <c:pt idx="124">
                  <c:v>80.209649790924999</c:v>
                </c:pt>
                <c:pt idx="125">
                  <c:v>81.982054727645803</c:v>
                </c:pt>
                <c:pt idx="126">
                  <c:v>81.690079520056358</c:v>
                </c:pt>
                <c:pt idx="127">
                  <c:v>78.362529336499009</c:v>
                </c:pt>
                <c:pt idx="128">
                  <c:v>73.914562511116245</c:v>
                </c:pt>
                <c:pt idx="129">
                  <c:v>68.013904340398227</c:v>
                </c:pt>
                <c:pt idx="130">
                  <c:v>61.014729947021912</c:v>
                </c:pt>
                <c:pt idx="131">
                  <c:v>52.9202170971774</c:v>
                </c:pt>
                <c:pt idx="132">
                  <c:v>44.319911049567999</c:v>
                </c:pt>
                <c:pt idx="133">
                  <c:v>35.460915326859094</c:v>
                </c:pt>
                <c:pt idx="134">
                  <c:v>27.531654515434589</c:v>
                </c:pt>
                <c:pt idx="135">
                  <c:v>20.44021597096684</c:v>
                </c:pt>
                <c:pt idx="136">
                  <c:v>14.941600791099399</c:v>
                </c:pt>
                <c:pt idx="137">
                  <c:v>11.090959502587706</c:v>
                </c:pt>
                <c:pt idx="138">
                  <c:v>9.19266715849575</c:v>
                </c:pt>
                <c:pt idx="139">
                  <c:v>8.6349155665874999</c:v>
                </c:pt>
                <c:pt idx="140">
                  <c:v>8.6142757556027139</c:v>
                </c:pt>
                <c:pt idx="141">
                  <c:v>8.5198491208801492</c:v>
                </c:pt>
                <c:pt idx="142">
                  <c:v>8.3480203267266493</c:v>
                </c:pt>
                <c:pt idx="143">
                  <c:v>8.2293453547926099</c:v>
                </c:pt>
                <c:pt idx="144">
                  <c:v>8.4801427505372704</c:v>
                </c:pt>
                <c:pt idx="145">
                  <c:v>10.2967082345405</c:v>
                </c:pt>
                <c:pt idx="146">
                  <c:v>11.745168201742398</c:v>
                </c:pt>
                <c:pt idx="147">
                  <c:v>13.485148744912799</c:v>
                </c:pt>
                <c:pt idx="148">
                  <c:v>17.252791657270286</c:v>
                </c:pt>
                <c:pt idx="149">
                  <c:v>14.103090451748924</c:v>
                </c:pt>
                <c:pt idx="150">
                  <c:v>14.558113131734098</c:v>
                </c:pt>
                <c:pt idx="151">
                  <c:v>9.4654802936433082</c:v>
                </c:pt>
                <c:pt idx="152">
                  <c:v>7.1953453454840801</c:v>
                </c:pt>
                <c:pt idx="153">
                  <c:v>8.8461044488139908</c:v>
                </c:pt>
                <c:pt idx="154">
                  <c:v>10.557867930749024</c:v>
                </c:pt>
                <c:pt idx="155">
                  <c:v>11.405303422006799</c:v>
                </c:pt>
                <c:pt idx="156">
                  <c:v>11.581108170920855</c:v>
                </c:pt>
                <c:pt idx="157">
                  <c:v>11.456631381488268</c:v>
                </c:pt>
                <c:pt idx="158">
                  <c:v>11.369734103358759</c:v>
                </c:pt>
                <c:pt idx="159">
                  <c:v>11.197221879513201</c:v>
                </c:pt>
                <c:pt idx="160">
                  <c:v>11.179394060399202</c:v>
                </c:pt>
                <c:pt idx="161">
                  <c:v>11.1651127652444</c:v>
                </c:pt>
                <c:pt idx="162">
                  <c:v>11.1651127652444</c:v>
                </c:pt>
                <c:pt idx="163">
                  <c:v>11.128026189522698</c:v>
                </c:pt>
                <c:pt idx="164">
                  <c:v>11.0651210231017</c:v>
                </c:pt>
                <c:pt idx="165">
                  <c:v>11.015723408916299</c:v>
                </c:pt>
                <c:pt idx="166">
                  <c:v>10.877055300989404</c:v>
                </c:pt>
                <c:pt idx="167">
                  <c:v>10.877055300989404</c:v>
                </c:pt>
                <c:pt idx="168">
                  <c:v>10.7749359912142</c:v>
                </c:pt>
                <c:pt idx="169">
                  <c:v>10.731364405867698</c:v>
                </c:pt>
                <c:pt idx="170">
                  <c:v>10.731364405867698</c:v>
                </c:pt>
                <c:pt idx="171">
                  <c:v>11.235608387025399</c:v>
                </c:pt>
                <c:pt idx="172">
                  <c:v>12.215607567680006</c:v>
                </c:pt>
                <c:pt idx="173">
                  <c:v>14.098060632163101</c:v>
                </c:pt>
                <c:pt idx="174">
                  <c:v>17.526851297248331</c:v>
                </c:pt>
                <c:pt idx="175">
                  <c:v>22.0050855024196</c:v>
                </c:pt>
                <c:pt idx="176">
                  <c:v>27.088197751964099</c:v>
                </c:pt>
                <c:pt idx="177">
                  <c:v>33.482916883938103</c:v>
                </c:pt>
                <c:pt idx="178">
                  <c:v>41.811053327548095</c:v>
                </c:pt>
                <c:pt idx="179">
                  <c:v>50.347363341800701</c:v>
                </c:pt>
                <c:pt idx="180">
                  <c:v>60.136813332074389</c:v>
                </c:pt>
                <c:pt idx="181">
                  <c:v>71.301718549075304</c:v>
                </c:pt>
                <c:pt idx="182">
                  <c:v>83.778118958051309</c:v>
                </c:pt>
                <c:pt idx="183">
                  <c:v>95.1636052083837</c:v>
                </c:pt>
                <c:pt idx="184">
                  <c:v>105.95316276300299</c:v>
                </c:pt>
                <c:pt idx="185">
                  <c:v>94.289809345162297</c:v>
                </c:pt>
                <c:pt idx="186">
                  <c:v>82.859414432076449</c:v>
                </c:pt>
                <c:pt idx="187">
                  <c:v>72.336575466819383</c:v>
                </c:pt>
                <c:pt idx="188">
                  <c:v>62.288055150233298</c:v>
                </c:pt>
                <c:pt idx="189">
                  <c:v>52.943843773310192</c:v>
                </c:pt>
                <c:pt idx="190">
                  <c:v>43.672263093461993</c:v>
                </c:pt>
                <c:pt idx="191">
                  <c:v>38.219439740676201</c:v>
                </c:pt>
                <c:pt idx="192">
                  <c:v>33.738453162393199</c:v>
                </c:pt>
                <c:pt idx="193">
                  <c:v>29.445042168417899</c:v>
                </c:pt>
                <c:pt idx="194">
                  <c:v>26.007801546520799</c:v>
                </c:pt>
                <c:pt idx="195">
                  <c:v>23.220640530232995</c:v>
                </c:pt>
                <c:pt idx="196">
                  <c:v>21.258227054579599</c:v>
                </c:pt>
                <c:pt idx="197">
                  <c:v>20.3336656915403</c:v>
                </c:pt>
                <c:pt idx="198">
                  <c:v>19.607751261668604</c:v>
                </c:pt>
                <c:pt idx="199">
                  <c:v>19.0168932395007</c:v>
                </c:pt>
                <c:pt idx="200">
                  <c:v>19.028122009568229</c:v>
                </c:pt>
                <c:pt idx="201">
                  <c:v>18.437267384056035</c:v>
                </c:pt>
                <c:pt idx="202">
                  <c:v>18.356055020943035</c:v>
                </c:pt>
                <c:pt idx="203">
                  <c:v>17.907495418204704</c:v>
                </c:pt>
                <c:pt idx="204">
                  <c:v>17.117022445024435</c:v>
                </c:pt>
                <c:pt idx="205">
                  <c:v>15.212203884263801</c:v>
                </c:pt>
                <c:pt idx="206">
                  <c:v>12.2454035043295</c:v>
                </c:pt>
                <c:pt idx="207">
                  <c:v>8.6060219669561189</c:v>
                </c:pt>
                <c:pt idx="208">
                  <c:v>7.4447985150249414</c:v>
                </c:pt>
                <c:pt idx="209">
                  <c:v>9.1242385155030998</c:v>
                </c:pt>
                <c:pt idx="210">
                  <c:v>10.550193536080661</c:v>
                </c:pt>
                <c:pt idx="211">
                  <c:v>9.726389686301518</c:v>
                </c:pt>
                <c:pt idx="212">
                  <c:v>9.3512165511262957</c:v>
                </c:pt>
                <c:pt idx="213">
                  <c:v>9.3729063004431019</c:v>
                </c:pt>
                <c:pt idx="214">
                  <c:v>9.155599588540726</c:v>
                </c:pt>
                <c:pt idx="215">
                  <c:v>9.4533783947054602</c:v>
                </c:pt>
                <c:pt idx="216">
                  <c:v>9.4533783947054602</c:v>
                </c:pt>
                <c:pt idx="217">
                  <c:v>9.2022550484834493</c:v>
                </c:pt>
                <c:pt idx="218">
                  <c:v>9.3401995851071806</c:v>
                </c:pt>
                <c:pt idx="219">
                  <c:v>9.4781653179137209</c:v>
                </c:pt>
                <c:pt idx="220">
                  <c:v>9.4533783947054602</c:v>
                </c:pt>
                <c:pt idx="221">
                  <c:v>8.8282112268008479</c:v>
                </c:pt>
                <c:pt idx="222">
                  <c:v>7.8038987991619901</c:v>
                </c:pt>
                <c:pt idx="223">
                  <c:v>7.3170170546749755</c:v>
                </c:pt>
                <c:pt idx="224">
                  <c:v>7.6403587218416824</c:v>
                </c:pt>
                <c:pt idx="225">
                  <c:v>10.622684288427289</c:v>
                </c:pt>
                <c:pt idx="226">
                  <c:v>14.4879778557717</c:v>
                </c:pt>
                <c:pt idx="227">
                  <c:v>17.198393482755787</c:v>
                </c:pt>
                <c:pt idx="228">
                  <c:v>18.847411655439405</c:v>
                </c:pt>
                <c:pt idx="229">
                  <c:v>18.275451462120888</c:v>
                </c:pt>
                <c:pt idx="230">
                  <c:v>20.260412636426736</c:v>
                </c:pt>
                <c:pt idx="231">
                  <c:v>22.783444411859787</c:v>
                </c:pt>
                <c:pt idx="232">
                  <c:v>29.810491110667101</c:v>
                </c:pt>
                <c:pt idx="233">
                  <c:v>37.9960041399628</c:v>
                </c:pt>
                <c:pt idx="234">
                  <c:v>46.118942715610004</c:v>
                </c:pt>
                <c:pt idx="235">
                  <c:v>53.827927985845484</c:v>
                </c:pt>
                <c:pt idx="236">
                  <c:v>63.480586554881974</c:v>
                </c:pt>
                <c:pt idx="237">
                  <c:v>72.945532903822581</c:v>
                </c:pt>
                <c:pt idx="238">
                  <c:v>83.082746153164848</c:v>
                </c:pt>
                <c:pt idx="239">
                  <c:v>93.097131187607701</c:v>
                </c:pt>
                <c:pt idx="240">
                  <c:v>86.912497621260897</c:v>
                </c:pt>
                <c:pt idx="241">
                  <c:v>76.900151177333882</c:v>
                </c:pt>
                <c:pt idx="242">
                  <c:v>65.77429487676838</c:v>
                </c:pt>
                <c:pt idx="243">
                  <c:v>55.457871239565144</c:v>
                </c:pt>
                <c:pt idx="244">
                  <c:v>45.095005040094975</c:v>
                </c:pt>
                <c:pt idx="245">
                  <c:v>35.221704865395594</c:v>
                </c:pt>
                <c:pt idx="246">
                  <c:v>25.772948595923676</c:v>
                </c:pt>
                <c:pt idx="247">
                  <c:v>16.593771611157788</c:v>
                </c:pt>
                <c:pt idx="248">
                  <c:v>7.8700558363620345</c:v>
                </c:pt>
                <c:pt idx="249">
                  <c:v>2.8674346789174909</c:v>
                </c:pt>
                <c:pt idx="250">
                  <c:v>10.504855194614798</c:v>
                </c:pt>
                <c:pt idx="251">
                  <c:v>19.173239324575189</c:v>
                </c:pt>
                <c:pt idx="252">
                  <c:v>27.733242060280688</c:v>
                </c:pt>
                <c:pt idx="253">
                  <c:v>34.819717989945396</c:v>
                </c:pt>
                <c:pt idx="254">
                  <c:v>41.812960147270395</c:v>
                </c:pt>
                <c:pt idx="255">
                  <c:v>48.8763868624198</c:v>
                </c:pt>
                <c:pt idx="256">
                  <c:v>55.919263449735944</c:v>
                </c:pt>
                <c:pt idx="257">
                  <c:v>62.111380282546129</c:v>
                </c:pt>
                <c:pt idx="258">
                  <c:v>60.330896758767103</c:v>
                </c:pt>
                <c:pt idx="259">
                  <c:v>55.290763128502213</c:v>
                </c:pt>
                <c:pt idx="260">
                  <c:v>50.964445739612373</c:v>
                </c:pt>
                <c:pt idx="261">
                  <c:v>46.909038116751908</c:v>
                </c:pt>
                <c:pt idx="262">
                  <c:v>44.516268451788626</c:v>
                </c:pt>
                <c:pt idx="263">
                  <c:v>43.620360270826211</c:v>
                </c:pt>
                <c:pt idx="264">
                  <c:v>43.113353035609201</c:v>
                </c:pt>
                <c:pt idx="265">
                  <c:v>42.466316452646147</c:v>
                </c:pt>
                <c:pt idx="266">
                  <c:v>42.344736976979171</c:v>
                </c:pt>
                <c:pt idx="267">
                  <c:v>41.727645857257194</c:v>
                </c:pt>
                <c:pt idx="268">
                  <c:v>40.948184666320444</c:v>
                </c:pt>
                <c:pt idx="269">
                  <c:v>38.743580484166294</c:v>
                </c:pt>
                <c:pt idx="270">
                  <c:v>36.128714283690009</c:v>
                </c:pt>
                <c:pt idx="271">
                  <c:v>31.9238289196275</c:v>
                </c:pt>
                <c:pt idx="272">
                  <c:v>27.3938452992675</c:v>
                </c:pt>
                <c:pt idx="273">
                  <c:v>19.845910833247199</c:v>
                </c:pt>
                <c:pt idx="274">
                  <c:v>11.4507630916171</c:v>
                </c:pt>
                <c:pt idx="275">
                  <c:v>2.7714268603649401</c:v>
                </c:pt>
                <c:pt idx="276">
                  <c:v>7.8467902330684085</c:v>
                </c:pt>
                <c:pt idx="277">
                  <c:v>19.2839532071084</c:v>
                </c:pt>
                <c:pt idx="278">
                  <c:v>31.051045401952631</c:v>
                </c:pt>
                <c:pt idx="279">
                  <c:v>43.317109206458596</c:v>
                </c:pt>
                <c:pt idx="280">
                  <c:v>55.583868260402795</c:v>
                </c:pt>
                <c:pt idx="281">
                  <c:v>68.131819229239227</c:v>
                </c:pt>
                <c:pt idx="282">
                  <c:v>81.204115995129627</c:v>
                </c:pt>
                <c:pt idx="283">
                  <c:v>85.778517894485205</c:v>
                </c:pt>
                <c:pt idx="284">
                  <c:v>72.288388995465056</c:v>
                </c:pt>
                <c:pt idx="285">
                  <c:v>58.681895523836204</c:v>
                </c:pt>
                <c:pt idx="286">
                  <c:v>46.835407151737158</c:v>
                </c:pt>
                <c:pt idx="287">
                  <c:v>36.828044466887299</c:v>
                </c:pt>
                <c:pt idx="288">
                  <c:v>28.566196131081789</c:v>
                </c:pt>
                <c:pt idx="289">
                  <c:v>21.029596765426099</c:v>
                </c:pt>
                <c:pt idx="290">
                  <c:v>17.41670250312081</c:v>
                </c:pt>
                <c:pt idx="291">
                  <c:v>14.907900279125968</c:v>
                </c:pt>
                <c:pt idx="292">
                  <c:v>14.320632669484452</c:v>
                </c:pt>
                <c:pt idx="293">
                  <c:v>15.886819928052599</c:v>
                </c:pt>
                <c:pt idx="294">
                  <c:v>12.24078355082</c:v>
                </c:pt>
                <c:pt idx="295">
                  <c:v>9.7916274872221489</c:v>
                </c:pt>
                <c:pt idx="296">
                  <c:v>9.3334025799832379</c:v>
                </c:pt>
                <c:pt idx="297">
                  <c:v>9.2428969854592395</c:v>
                </c:pt>
                <c:pt idx="298">
                  <c:v>9.4775785177485705</c:v>
                </c:pt>
                <c:pt idx="299">
                  <c:v>9.3599461037041483</c:v>
                </c:pt>
                <c:pt idx="300">
                  <c:v>9.6040282950088187</c:v>
                </c:pt>
                <c:pt idx="301">
                  <c:v>9.4935620386021728</c:v>
                </c:pt>
                <c:pt idx="302">
                  <c:v>9.7233718551760919</c:v>
                </c:pt>
                <c:pt idx="303">
                  <c:v>9.816932119440736</c:v>
                </c:pt>
                <c:pt idx="304">
                  <c:v>9.9077244085076703</c:v>
                </c:pt>
                <c:pt idx="305">
                  <c:v>10.018549737779002</c:v>
                </c:pt>
                <c:pt idx="306">
                  <c:v>10.129380478170798</c:v>
                </c:pt>
                <c:pt idx="307">
                  <c:v>10.013389359995626</c:v>
                </c:pt>
                <c:pt idx="308">
                  <c:v>10.005127219564276</c:v>
                </c:pt>
                <c:pt idx="309">
                  <c:v>9.7757788313539393</c:v>
                </c:pt>
                <c:pt idx="310">
                  <c:v>9.3359865162573712</c:v>
                </c:pt>
                <c:pt idx="311">
                  <c:v>9.2283463653173889</c:v>
                </c:pt>
                <c:pt idx="312">
                  <c:v>9.4469894352774695</c:v>
                </c:pt>
                <c:pt idx="313">
                  <c:v>8.8873408339147897</c:v>
                </c:pt>
                <c:pt idx="314">
                  <c:v>7.3312466514113934</c:v>
                </c:pt>
                <c:pt idx="315">
                  <c:v>5.6798777934950104</c:v>
                </c:pt>
                <c:pt idx="316">
                  <c:v>4.3824356090699288</c:v>
                </c:pt>
                <c:pt idx="317">
                  <c:v>3.32635329663607</c:v>
                </c:pt>
                <c:pt idx="318">
                  <c:v>2.1979720231795867</c:v>
                </c:pt>
                <c:pt idx="319">
                  <c:v>1.8535630751993741</c:v>
                </c:pt>
                <c:pt idx="320">
                  <c:v>1.2442362488413699</c:v>
                </c:pt>
                <c:pt idx="321">
                  <c:v>1.3693988203585101</c:v>
                </c:pt>
                <c:pt idx="322">
                  <c:v>1.6623844815189701</c:v>
                </c:pt>
                <c:pt idx="323">
                  <c:v>2.7472182934135101</c:v>
                </c:pt>
                <c:pt idx="324">
                  <c:v>4.5547239244688704</c:v>
                </c:pt>
                <c:pt idx="325">
                  <c:v>6.9981632095853703</c:v>
                </c:pt>
                <c:pt idx="326">
                  <c:v>10.1231043355645</c:v>
                </c:pt>
                <c:pt idx="327">
                  <c:v>15.279436314276559</c:v>
                </c:pt>
                <c:pt idx="328">
                  <c:v>19.682921341274501</c:v>
                </c:pt>
                <c:pt idx="329">
                  <c:v>26.230842186999688</c:v>
                </c:pt>
                <c:pt idx="330">
                  <c:v>34.526691343487599</c:v>
                </c:pt>
                <c:pt idx="331">
                  <c:v>43.734346075877397</c:v>
                </c:pt>
                <c:pt idx="332">
                  <c:v>53.844181330236133</c:v>
                </c:pt>
                <c:pt idx="333">
                  <c:v>64.119366059995983</c:v>
                </c:pt>
                <c:pt idx="334">
                  <c:v>74.534787018907181</c:v>
                </c:pt>
                <c:pt idx="335">
                  <c:v>85.182915714808018</c:v>
                </c:pt>
                <c:pt idx="336">
                  <c:v>93.304857219350083</c:v>
                </c:pt>
                <c:pt idx="337">
                  <c:v>81.905606336432527</c:v>
                </c:pt>
                <c:pt idx="338">
                  <c:v>70.939171402421223</c:v>
                </c:pt>
                <c:pt idx="339">
                  <c:v>59.660808291397544</c:v>
                </c:pt>
                <c:pt idx="340">
                  <c:v>48.304870682413984</c:v>
                </c:pt>
                <c:pt idx="341">
                  <c:v>37.100984275256103</c:v>
                </c:pt>
                <c:pt idx="342">
                  <c:v>26.014464568095534</c:v>
                </c:pt>
                <c:pt idx="343">
                  <c:v>15.747050108427498</c:v>
                </c:pt>
                <c:pt idx="344">
                  <c:v>9.8868383105409681</c:v>
                </c:pt>
                <c:pt idx="345">
                  <c:v>7.2373880844632232</c:v>
                </c:pt>
                <c:pt idx="346">
                  <c:v>15.907841397578199</c:v>
                </c:pt>
                <c:pt idx="347">
                  <c:v>27.069747999576261</c:v>
                </c:pt>
                <c:pt idx="348">
                  <c:v>38.416426346607096</c:v>
                </c:pt>
                <c:pt idx="349">
                  <c:v>49.574740121329597</c:v>
                </c:pt>
                <c:pt idx="350">
                  <c:v>60.754104952838802</c:v>
                </c:pt>
                <c:pt idx="351">
                  <c:v>71.839270925127295</c:v>
                </c:pt>
                <c:pt idx="352">
                  <c:v>82.501079798602703</c:v>
                </c:pt>
                <c:pt idx="353">
                  <c:v>92.852963970765998</c:v>
                </c:pt>
                <c:pt idx="354">
                  <c:v>97.738981857924173</c:v>
                </c:pt>
                <c:pt idx="355">
                  <c:v>87.78067250087058</c:v>
                </c:pt>
                <c:pt idx="356">
                  <c:v>77.992756986721488</c:v>
                </c:pt>
                <c:pt idx="357">
                  <c:v>68.631017494017371</c:v>
                </c:pt>
                <c:pt idx="358">
                  <c:v>59.591634376616355</c:v>
                </c:pt>
                <c:pt idx="359">
                  <c:v>51.218601929312094</c:v>
                </c:pt>
                <c:pt idx="360">
                  <c:v>43.098533939445012</c:v>
                </c:pt>
                <c:pt idx="361">
                  <c:v>36.401218376904602</c:v>
                </c:pt>
                <c:pt idx="362">
                  <c:v>30.78993613196014</c:v>
                </c:pt>
                <c:pt idx="363">
                  <c:v>26.156128464301531</c:v>
                </c:pt>
                <c:pt idx="364">
                  <c:v>21.955660583747392</c:v>
                </c:pt>
                <c:pt idx="365">
                  <c:v>18.526167345674899</c:v>
                </c:pt>
                <c:pt idx="366">
                  <c:v>15.6106602206036</c:v>
                </c:pt>
                <c:pt idx="367">
                  <c:v>13.803322747404</c:v>
                </c:pt>
                <c:pt idx="368">
                  <c:v>12.512817846656599</c:v>
                </c:pt>
                <c:pt idx="369">
                  <c:v>11.9508221633192</c:v>
                </c:pt>
                <c:pt idx="370">
                  <c:v>11.5809551083877</c:v>
                </c:pt>
                <c:pt idx="371">
                  <c:v>11.071672689184799</c:v>
                </c:pt>
                <c:pt idx="372">
                  <c:v>10.661789436129268</c:v>
                </c:pt>
                <c:pt idx="373">
                  <c:v>10.579897437014704</c:v>
                </c:pt>
                <c:pt idx="374">
                  <c:v>10.499144694100726</c:v>
                </c:pt>
                <c:pt idx="375">
                  <c:v>10.579897437014704</c:v>
                </c:pt>
                <c:pt idx="376">
                  <c:v>10.660684928512724</c:v>
                </c:pt>
                <c:pt idx="377">
                  <c:v>10.686691271946026</c:v>
                </c:pt>
                <c:pt idx="378">
                  <c:v>10.499144694100726</c:v>
                </c:pt>
                <c:pt idx="379">
                  <c:v>10.3645633975905</c:v>
                </c:pt>
                <c:pt idx="380">
                  <c:v>10.499144694100726</c:v>
                </c:pt>
                <c:pt idx="381">
                  <c:v>10.822361048120801</c:v>
                </c:pt>
                <c:pt idx="382">
                  <c:v>10.936892346125926</c:v>
                </c:pt>
                <c:pt idx="383">
                  <c:v>10.752025029863702</c:v>
                </c:pt>
                <c:pt idx="384">
                  <c:v>10.833437335020074</c:v>
                </c:pt>
                <c:pt idx="385">
                  <c:v>10.589275072826799</c:v>
                </c:pt>
                <c:pt idx="386">
                  <c:v>10.182863470291498</c:v>
                </c:pt>
                <c:pt idx="387">
                  <c:v>9.8826269500781567</c:v>
                </c:pt>
                <c:pt idx="388">
                  <c:v>9.6151306638310103</c:v>
                </c:pt>
                <c:pt idx="389">
                  <c:v>8.3775173256186228</c:v>
                </c:pt>
                <c:pt idx="390">
                  <c:v>6.3025823304884216</c:v>
                </c:pt>
                <c:pt idx="391">
                  <c:v>3.2643532292258799</c:v>
                </c:pt>
                <c:pt idx="392">
                  <c:v>3.5102757870274202</c:v>
                </c:pt>
                <c:pt idx="393">
                  <c:v>9.2273027244645185</c:v>
                </c:pt>
                <c:pt idx="394">
                  <c:v>16.728569449005295</c:v>
                </c:pt>
                <c:pt idx="395">
                  <c:v>17.190378389086604</c:v>
                </c:pt>
                <c:pt idx="396">
                  <c:v>17.327743217301869</c:v>
                </c:pt>
                <c:pt idx="397">
                  <c:v>22.7175374385494</c:v>
                </c:pt>
                <c:pt idx="398">
                  <c:v>31.1801343604042</c:v>
                </c:pt>
                <c:pt idx="399">
                  <c:v>41.358308969495702</c:v>
                </c:pt>
                <c:pt idx="400">
                  <c:v>52.088111776224203</c:v>
                </c:pt>
                <c:pt idx="401">
                  <c:v>62.858326102439499</c:v>
                </c:pt>
                <c:pt idx="402">
                  <c:v>73.704360950812415</c:v>
                </c:pt>
                <c:pt idx="403">
                  <c:v>84.27636997732418</c:v>
                </c:pt>
                <c:pt idx="404">
                  <c:v>94.160214184298397</c:v>
                </c:pt>
                <c:pt idx="405">
                  <c:v>94.375716358767889</c:v>
                </c:pt>
                <c:pt idx="406">
                  <c:v>87.376286318108924</c:v>
                </c:pt>
                <c:pt idx="407">
                  <c:v>83.124225735813894</c:v>
                </c:pt>
                <c:pt idx="408">
                  <c:v>80.117377487614448</c:v>
                </c:pt>
                <c:pt idx="409">
                  <c:v>78.112348367018058</c:v>
                </c:pt>
                <c:pt idx="410">
                  <c:v>76.920938604241982</c:v>
                </c:pt>
                <c:pt idx="411">
                  <c:v>75.787501684738444</c:v>
                </c:pt>
                <c:pt idx="412">
                  <c:v>74.382302956777508</c:v>
                </c:pt>
                <c:pt idx="413">
                  <c:v>71.989101975441599</c:v>
                </c:pt>
                <c:pt idx="414">
                  <c:v>68.093742621958498</c:v>
                </c:pt>
                <c:pt idx="415">
                  <c:v>62.647656579113395</c:v>
                </c:pt>
                <c:pt idx="416">
                  <c:v>55.764338391814512</c:v>
                </c:pt>
                <c:pt idx="417">
                  <c:v>47.866816996253903</c:v>
                </c:pt>
                <c:pt idx="418">
                  <c:v>39.432480304782999</c:v>
                </c:pt>
                <c:pt idx="419">
                  <c:v>31.606286893568289</c:v>
                </c:pt>
                <c:pt idx="420">
                  <c:v>24.858018219209299</c:v>
                </c:pt>
                <c:pt idx="421">
                  <c:v>19.886800246317389</c:v>
                </c:pt>
                <c:pt idx="422">
                  <c:v>16.094546136992307</c:v>
                </c:pt>
                <c:pt idx="423">
                  <c:v>12.7708595872648</c:v>
                </c:pt>
                <c:pt idx="424">
                  <c:v>9.4121265704355697</c:v>
                </c:pt>
                <c:pt idx="425">
                  <c:v>4.1015533828155997</c:v>
                </c:pt>
                <c:pt idx="426">
                  <c:v>8.7260983965324819</c:v>
                </c:pt>
                <c:pt idx="427">
                  <c:v>18.054816107034231</c:v>
                </c:pt>
                <c:pt idx="428">
                  <c:v>28.6434044834571</c:v>
                </c:pt>
                <c:pt idx="429">
                  <c:v>40.051034202186194</c:v>
                </c:pt>
                <c:pt idx="430">
                  <c:v>51.798765382140019</c:v>
                </c:pt>
                <c:pt idx="431">
                  <c:v>52.129913403321311</c:v>
                </c:pt>
                <c:pt idx="432">
                  <c:v>40.840716105157298</c:v>
                </c:pt>
                <c:pt idx="433">
                  <c:v>30.328692582463439</c:v>
                </c:pt>
                <c:pt idx="434">
                  <c:v>21.429771060284001</c:v>
                </c:pt>
                <c:pt idx="435">
                  <c:v>15.973896113370326</c:v>
                </c:pt>
                <c:pt idx="436">
                  <c:v>14.4930170755507</c:v>
                </c:pt>
                <c:pt idx="437">
                  <c:v>15.710552437884004</c:v>
                </c:pt>
                <c:pt idx="438">
                  <c:v>14.662216013913724</c:v>
                </c:pt>
                <c:pt idx="439">
                  <c:v>12.834731039460626</c:v>
                </c:pt>
                <c:pt idx="440">
                  <c:v>12.140213268875753</c:v>
                </c:pt>
                <c:pt idx="441">
                  <c:v>12.121415896528402</c:v>
                </c:pt>
                <c:pt idx="442">
                  <c:v>12.121415896528402</c:v>
                </c:pt>
                <c:pt idx="443">
                  <c:v>11.962318638736702</c:v>
                </c:pt>
                <c:pt idx="444">
                  <c:v>11.740532139155199</c:v>
                </c:pt>
                <c:pt idx="445">
                  <c:v>11.653517904285954</c:v>
                </c:pt>
                <c:pt idx="446">
                  <c:v>11.787782414226948</c:v>
                </c:pt>
                <c:pt idx="447">
                  <c:v>11.842982532321281</c:v>
                </c:pt>
                <c:pt idx="448">
                  <c:v>12.0048097725756</c:v>
                </c:pt>
                <c:pt idx="449">
                  <c:v>12.085766143490099</c:v>
                </c:pt>
                <c:pt idx="450">
                  <c:v>12.224067322735749</c:v>
                </c:pt>
                <c:pt idx="451">
                  <c:v>12.179579699803048</c:v>
                </c:pt>
                <c:pt idx="452">
                  <c:v>12.364048956462259</c:v>
                </c:pt>
                <c:pt idx="453">
                  <c:v>12.342577268793599</c:v>
                </c:pt>
                <c:pt idx="454">
                  <c:v>12.608277302149698</c:v>
                </c:pt>
                <c:pt idx="455">
                  <c:v>12.7711995446109</c:v>
                </c:pt>
                <c:pt idx="456">
                  <c:v>12.8742696806386</c:v>
                </c:pt>
                <c:pt idx="457">
                  <c:v>12.9780028861411</c:v>
                </c:pt>
                <c:pt idx="458">
                  <c:v>12.9780028861411</c:v>
                </c:pt>
                <c:pt idx="459">
                  <c:v>13.0592587750706</c:v>
                </c:pt>
                <c:pt idx="460">
                  <c:v>12.734371360824795</c:v>
                </c:pt>
                <c:pt idx="461">
                  <c:v>11.713764955496</c:v>
                </c:pt>
                <c:pt idx="462">
                  <c:v>10.323267390637501</c:v>
                </c:pt>
                <c:pt idx="463">
                  <c:v>8.8541812542391547</c:v>
                </c:pt>
                <c:pt idx="464">
                  <c:v>7.24307268569481</c:v>
                </c:pt>
                <c:pt idx="465">
                  <c:v>5.6946113472326854</c:v>
                </c:pt>
                <c:pt idx="466">
                  <c:v>4.0825876964128485</c:v>
                </c:pt>
                <c:pt idx="467">
                  <c:v>2.7139074378951098</c:v>
                </c:pt>
                <c:pt idx="468">
                  <c:v>1.9884706520729296</c:v>
                </c:pt>
                <c:pt idx="469">
                  <c:v>1.9089000368233355</c:v>
                </c:pt>
                <c:pt idx="470">
                  <c:v>1.8564767358126599</c:v>
                </c:pt>
                <c:pt idx="471">
                  <c:v>1.9382007284482869</c:v>
                </c:pt>
                <c:pt idx="472">
                  <c:v>1.9125703607700055</c:v>
                </c:pt>
                <c:pt idx="473">
                  <c:v>1.9093423848186151</c:v>
                </c:pt>
                <c:pt idx="474">
                  <c:v>1.9954509909586551</c:v>
                </c:pt>
                <c:pt idx="475">
                  <c:v>2.0047034733384197</c:v>
                </c:pt>
              </c:numCache>
            </c:numRef>
          </c:yVal>
          <c:smooth val="0"/>
        </c:ser>
        <c:ser>
          <c:idx val="1"/>
          <c:order val="1"/>
          <c:tx>
            <c:strRef>
              <c:f>Sheet1!$C$1</c:f>
              <c:strCache>
                <c:ptCount val="1"/>
                <c:pt idx="0">
                  <c:v>on/off bus not at bus stop</c:v>
                </c:pt>
              </c:strCache>
            </c:strRef>
          </c:tx>
          <c:spPr>
            <a:ln w="66675">
              <a:noFill/>
            </a:ln>
          </c:spPr>
          <c:marker>
            <c:symbol val="circle"/>
            <c:size val="2"/>
            <c:spPr>
              <a:solidFill>
                <a:schemeClr val="accent1"/>
              </a:solidFill>
            </c:spPr>
          </c:marker>
          <c:dLbls>
            <c:dLbl>
              <c:idx val="83"/>
              <c:dLblPos val="r"/>
              <c:showLegendKey val="0"/>
              <c:showVal val="1"/>
              <c:showCatName val="1"/>
              <c:showSerName val="0"/>
              <c:showPercent val="0"/>
              <c:showBubbleSize val="0"/>
              <c:extLst>
                <c:ext xmlns:c15="http://schemas.microsoft.com/office/drawing/2012/chart" uri="{CE6537A1-D6FC-4f65-9D91-7224C49458BB}"/>
              </c:extLst>
            </c:dLbl>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0"/>
              </c:ext>
            </c:extLst>
          </c:dLbls>
          <c:xVal>
            <c:strRef>
              <c:f>Sheet1!$A$2:$A$939</c:f>
              <c:strCache>
                <c:ptCount val="476"/>
                <c:pt idx="0">
                  <c:v>on train</c:v>
                </c:pt>
                <c:pt idx="1">
                  <c:v>on train</c:v>
                </c:pt>
                <c:pt idx="2">
                  <c:v>on train</c:v>
                </c:pt>
                <c:pt idx="3">
                  <c:v>on train</c:v>
                </c:pt>
                <c:pt idx="4">
                  <c:v>on train</c:v>
                </c:pt>
                <c:pt idx="5">
                  <c:v>on train</c:v>
                </c:pt>
                <c:pt idx="6">
                  <c:v>on train</c:v>
                </c:pt>
                <c:pt idx="7">
                  <c:v>on train</c:v>
                </c:pt>
                <c:pt idx="8">
                  <c:v>on train</c:v>
                </c:pt>
                <c:pt idx="9">
                  <c:v>on train</c:v>
                </c:pt>
                <c:pt idx="10">
                  <c:v>on train</c:v>
                </c:pt>
                <c:pt idx="11">
                  <c:v>on train</c:v>
                </c:pt>
                <c:pt idx="12">
                  <c:v>on train</c:v>
                </c:pt>
                <c:pt idx="13">
                  <c:v>on train</c:v>
                </c:pt>
                <c:pt idx="14">
                  <c:v>on train</c:v>
                </c:pt>
                <c:pt idx="15">
                  <c:v>on train</c:v>
                </c:pt>
                <c:pt idx="16">
                  <c:v>on train</c:v>
                </c:pt>
                <c:pt idx="17">
                  <c:v>on train</c:v>
                </c:pt>
                <c:pt idx="18">
                  <c:v>on train</c:v>
                </c:pt>
                <c:pt idx="19">
                  <c:v>on train</c:v>
                </c:pt>
                <c:pt idx="20">
                  <c:v>on train</c:v>
                </c:pt>
                <c:pt idx="21">
                  <c:v>on train</c:v>
                </c:pt>
                <c:pt idx="22">
                  <c:v>on train</c:v>
                </c:pt>
                <c:pt idx="23">
                  <c:v>on train</c:v>
                </c:pt>
                <c:pt idx="24">
                  <c:v>on train</c:v>
                </c:pt>
                <c:pt idx="25">
                  <c:v>on train</c:v>
                </c:pt>
                <c:pt idx="26">
                  <c:v>on train</c:v>
                </c:pt>
                <c:pt idx="27">
                  <c:v>on train</c:v>
                </c:pt>
                <c:pt idx="28">
                  <c:v>on train</c:v>
                </c:pt>
                <c:pt idx="29">
                  <c:v>on train</c:v>
                </c:pt>
                <c:pt idx="30">
                  <c:v>on train</c:v>
                </c:pt>
                <c:pt idx="31">
                  <c:v>on train</c:v>
                </c:pt>
                <c:pt idx="32">
                  <c:v>on train</c:v>
                </c:pt>
                <c:pt idx="33">
                  <c:v>on train</c:v>
                </c:pt>
                <c:pt idx="34">
                  <c:v>on train</c:v>
                </c:pt>
                <c:pt idx="35">
                  <c:v>on train</c:v>
                </c:pt>
                <c:pt idx="36">
                  <c:v>on train</c:v>
                </c:pt>
                <c:pt idx="37">
                  <c:v>on train</c:v>
                </c:pt>
                <c:pt idx="38">
                  <c:v>on train</c:v>
                </c:pt>
                <c:pt idx="39">
                  <c:v>on train</c:v>
                </c:pt>
                <c:pt idx="40">
                  <c:v>on train</c:v>
                </c:pt>
                <c:pt idx="41">
                  <c:v>on train</c:v>
                </c:pt>
                <c:pt idx="42">
                  <c:v>on train</c:v>
                </c:pt>
                <c:pt idx="43">
                  <c:v>on train</c:v>
                </c:pt>
                <c:pt idx="44">
                  <c:v>on train</c:v>
                </c:pt>
                <c:pt idx="45">
                  <c:v>on train</c:v>
                </c:pt>
                <c:pt idx="46">
                  <c:v>on train</c:v>
                </c:pt>
                <c:pt idx="47">
                  <c:v>on train</c:v>
                </c:pt>
                <c:pt idx="48">
                  <c:v>on train</c:v>
                </c:pt>
                <c:pt idx="49">
                  <c:v>on train</c:v>
                </c:pt>
                <c:pt idx="50">
                  <c:v>on train</c:v>
                </c:pt>
                <c:pt idx="51">
                  <c:v>on train</c:v>
                </c:pt>
                <c:pt idx="52">
                  <c:v>on train</c:v>
                </c:pt>
                <c:pt idx="53">
                  <c:v>on train</c:v>
                </c:pt>
                <c:pt idx="54">
                  <c:v>on train</c:v>
                </c:pt>
                <c:pt idx="55">
                  <c:v>on train</c:v>
                </c:pt>
                <c:pt idx="56">
                  <c:v>on train</c:v>
                </c:pt>
                <c:pt idx="57">
                  <c:v>on train</c:v>
                </c:pt>
                <c:pt idx="58">
                  <c:v>on train</c:v>
                </c:pt>
                <c:pt idx="59">
                  <c:v>on train</c:v>
                </c:pt>
                <c:pt idx="60">
                  <c:v>on train</c:v>
                </c:pt>
                <c:pt idx="61">
                  <c:v>on train</c:v>
                </c:pt>
                <c:pt idx="62">
                  <c:v>on train</c:v>
                </c:pt>
                <c:pt idx="63">
                  <c:v>on train</c:v>
                </c:pt>
                <c:pt idx="64">
                  <c:v>on train</c:v>
                </c:pt>
                <c:pt idx="65">
                  <c:v>on train</c:v>
                </c:pt>
                <c:pt idx="66">
                  <c:v>on train</c:v>
                </c:pt>
                <c:pt idx="67">
                  <c:v>on train</c:v>
                </c:pt>
                <c:pt idx="68">
                  <c:v>on train</c:v>
                </c:pt>
                <c:pt idx="69">
                  <c:v>on train</c:v>
                </c:pt>
                <c:pt idx="70">
                  <c:v>on train</c:v>
                </c:pt>
                <c:pt idx="71">
                  <c:v>on train</c:v>
                </c:pt>
                <c:pt idx="72">
                  <c:v>on train</c:v>
                </c:pt>
                <c:pt idx="73">
                  <c:v>on train</c:v>
                </c:pt>
                <c:pt idx="74">
                  <c:v>on train</c:v>
                </c:pt>
                <c:pt idx="75">
                  <c:v>on train</c:v>
                </c:pt>
                <c:pt idx="76">
                  <c:v>on train</c:v>
                </c:pt>
                <c:pt idx="77">
                  <c:v>on train</c:v>
                </c:pt>
                <c:pt idx="78">
                  <c:v>on train</c:v>
                </c:pt>
                <c:pt idx="79">
                  <c:v>on train</c:v>
                </c:pt>
                <c:pt idx="80">
                  <c:v>on train</c:v>
                </c:pt>
                <c:pt idx="81">
                  <c:v>on train</c:v>
                </c:pt>
                <c:pt idx="82">
                  <c:v>on train</c:v>
                </c:pt>
                <c:pt idx="83">
                  <c:v>on train</c:v>
                </c:pt>
                <c:pt idx="84">
                  <c:v>off train</c:v>
                </c:pt>
                <c:pt idx="85">
                  <c:v>off train</c:v>
                </c:pt>
                <c:pt idx="86">
                  <c:v>off train</c:v>
                </c:pt>
                <c:pt idx="87">
                  <c:v>off train</c:v>
                </c:pt>
                <c:pt idx="88">
                  <c:v>off train</c:v>
                </c:pt>
                <c:pt idx="89">
                  <c:v>off train</c:v>
                </c:pt>
                <c:pt idx="90">
                  <c:v>off train</c:v>
                </c:pt>
                <c:pt idx="91">
                  <c:v>off train</c:v>
                </c:pt>
                <c:pt idx="92">
                  <c:v>off train</c:v>
                </c:pt>
                <c:pt idx="93">
                  <c:v>off train</c:v>
                </c:pt>
                <c:pt idx="94">
                  <c:v>off train</c:v>
                </c:pt>
                <c:pt idx="95">
                  <c:v>off train</c:v>
                </c:pt>
                <c:pt idx="96">
                  <c:v>off train</c:v>
                </c:pt>
                <c:pt idx="97">
                  <c:v>off train</c:v>
                </c:pt>
                <c:pt idx="98">
                  <c:v>off train</c:v>
                </c:pt>
                <c:pt idx="99">
                  <c:v>off train</c:v>
                </c:pt>
                <c:pt idx="100">
                  <c:v>off train</c:v>
                </c:pt>
                <c:pt idx="101">
                  <c:v>off train</c:v>
                </c:pt>
                <c:pt idx="102">
                  <c:v>off train</c:v>
                </c:pt>
                <c:pt idx="103">
                  <c:v>off train</c:v>
                </c:pt>
                <c:pt idx="104">
                  <c:v>off train</c:v>
                </c:pt>
                <c:pt idx="105">
                  <c:v>off train</c:v>
                </c:pt>
                <c:pt idx="106">
                  <c:v>off train</c:v>
                </c:pt>
                <c:pt idx="107">
                  <c:v>off train</c:v>
                </c:pt>
                <c:pt idx="108">
                  <c:v>off train</c:v>
                </c:pt>
                <c:pt idx="109">
                  <c:v>off train</c:v>
                </c:pt>
                <c:pt idx="110">
                  <c:v>off train</c:v>
                </c:pt>
                <c:pt idx="111">
                  <c:v>off train</c:v>
                </c:pt>
                <c:pt idx="112">
                  <c:v>off train</c:v>
                </c:pt>
                <c:pt idx="113">
                  <c:v>off train</c:v>
                </c:pt>
                <c:pt idx="114">
                  <c:v>off train</c:v>
                </c:pt>
                <c:pt idx="115">
                  <c:v>off train</c:v>
                </c:pt>
                <c:pt idx="116">
                  <c:v>off train</c:v>
                </c:pt>
                <c:pt idx="117">
                  <c:v>off train</c:v>
                </c:pt>
                <c:pt idx="118">
                  <c:v>off train</c:v>
                </c:pt>
                <c:pt idx="119">
                  <c:v>off train</c:v>
                </c:pt>
                <c:pt idx="120">
                  <c:v>off train</c:v>
                </c:pt>
                <c:pt idx="121">
                  <c:v>off train</c:v>
                </c:pt>
                <c:pt idx="122">
                  <c:v>off train</c:v>
                </c:pt>
                <c:pt idx="123">
                  <c:v>off train</c:v>
                </c:pt>
                <c:pt idx="124">
                  <c:v>off train</c:v>
                </c:pt>
                <c:pt idx="125">
                  <c:v>off train</c:v>
                </c:pt>
                <c:pt idx="126">
                  <c:v>off train</c:v>
                </c:pt>
                <c:pt idx="127">
                  <c:v>off train</c:v>
                </c:pt>
                <c:pt idx="128">
                  <c:v>off train</c:v>
                </c:pt>
                <c:pt idx="129">
                  <c:v>off train</c:v>
                </c:pt>
                <c:pt idx="130">
                  <c:v>off train</c:v>
                </c:pt>
                <c:pt idx="131">
                  <c:v>off train</c:v>
                </c:pt>
                <c:pt idx="132">
                  <c:v>off train</c:v>
                </c:pt>
                <c:pt idx="133">
                  <c:v>off train</c:v>
                </c:pt>
                <c:pt idx="134">
                  <c:v>off train</c:v>
                </c:pt>
                <c:pt idx="135">
                  <c:v>off train</c:v>
                </c:pt>
                <c:pt idx="136">
                  <c:v>off train</c:v>
                </c:pt>
                <c:pt idx="137">
                  <c:v>off train</c:v>
                </c:pt>
                <c:pt idx="138">
                  <c:v>off train</c:v>
                </c:pt>
                <c:pt idx="139">
                  <c:v>off train</c:v>
                </c:pt>
                <c:pt idx="140">
                  <c:v>off train</c:v>
                </c:pt>
                <c:pt idx="141">
                  <c:v>off train</c:v>
                </c:pt>
                <c:pt idx="142">
                  <c:v>off train</c:v>
                </c:pt>
                <c:pt idx="143">
                  <c:v>off train</c:v>
                </c:pt>
                <c:pt idx="144">
                  <c:v>off train</c:v>
                </c:pt>
                <c:pt idx="145">
                  <c:v>off train</c:v>
                </c:pt>
                <c:pt idx="146">
                  <c:v>off train</c:v>
                </c:pt>
                <c:pt idx="147">
                  <c:v>off train</c:v>
                </c:pt>
                <c:pt idx="148">
                  <c:v>off train</c:v>
                </c:pt>
                <c:pt idx="149">
                  <c:v>off train</c:v>
                </c:pt>
                <c:pt idx="150">
                  <c:v>off train</c:v>
                </c:pt>
                <c:pt idx="151">
                  <c:v>off train</c:v>
                </c:pt>
                <c:pt idx="152">
                  <c:v>off train</c:v>
                </c:pt>
                <c:pt idx="153">
                  <c:v>off train</c:v>
                </c:pt>
                <c:pt idx="154">
                  <c:v>off train</c:v>
                </c:pt>
                <c:pt idx="155">
                  <c:v>off train</c:v>
                </c:pt>
                <c:pt idx="156">
                  <c:v>off train</c:v>
                </c:pt>
                <c:pt idx="157">
                  <c:v>off train</c:v>
                </c:pt>
                <c:pt idx="158">
                  <c:v>off train</c:v>
                </c:pt>
                <c:pt idx="159">
                  <c:v>off train</c:v>
                </c:pt>
                <c:pt idx="160">
                  <c:v>off train</c:v>
                </c:pt>
                <c:pt idx="161">
                  <c:v>off train</c:v>
                </c:pt>
                <c:pt idx="162">
                  <c:v>off train</c:v>
                </c:pt>
                <c:pt idx="163">
                  <c:v>off train</c:v>
                </c:pt>
                <c:pt idx="164">
                  <c:v>off train</c:v>
                </c:pt>
                <c:pt idx="165">
                  <c:v>off train</c:v>
                </c:pt>
                <c:pt idx="166">
                  <c:v>off train</c:v>
                </c:pt>
                <c:pt idx="167">
                  <c:v>off train</c:v>
                </c:pt>
                <c:pt idx="168">
                  <c:v>off train</c:v>
                </c:pt>
                <c:pt idx="169">
                  <c:v>off train</c:v>
                </c:pt>
                <c:pt idx="170">
                  <c:v>off train</c:v>
                </c:pt>
                <c:pt idx="171">
                  <c:v>off train</c:v>
                </c:pt>
                <c:pt idx="172">
                  <c:v>off train</c:v>
                </c:pt>
                <c:pt idx="173">
                  <c:v>off train</c:v>
                </c:pt>
                <c:pt idx="174">
                  <c:v>off train</c:v>
                </c:pt>
                <c:pt idx="175">
                  <c:v>off train</c:v>
                </c:pt>
                <c:pt idx="176">
                  <c:v>off train</c:v>
                </c:pt>
                <c:pt idx="177">
                  <c:v>off train</c:v>
                </c:pt>
                <c:pt idx="178">
                  <c:v>off train</c:v>
                </c:pt>
                <c:pt idx="179">
                  <c:v>off train</c:v>
                </c:pt>
                <c:pt idx="180">
                  <c:v>off train</c:v>
                </c:pt>
                <c:pt idx="181">
                  <c:v>off train</c:v>
                </c:pt>
                <c:pt idx="182">
                  <c:v>off train</c:v>
                </c:pt>
                <c:pt idx="183">
                  <c:v>off train</c:v>
                </c:pt>
                <c:pt idx="184">
                  <c:v>off train</c:v>
                </c:pt>
                <c:pt idx="185">
                  <c:v>off train</c:v>
                </c:pt>
                <c:pt idx="186">
                  <c:v>off train</c:v>
                </c:pt>
                <c:pt idx="187">
                  <c:v>off train</c:v>
                </c:pt>
                <c:pt idx="188">
                  <c:v>off train</c:v>
                </c:pt>
                <c:pt idx="189">
                  <c:v>off train</c:v>
                </c:pt>
                <c:pt idx="190">
                  <c:v>off train</c:v>
                </c:pt>
                <c:pt idx="191">
                  <c:v>off train</c:v>
                </c:pt>
                <c:pt idx="192">
                  <c:v>off train</c:v>
                </c:pt>
                <c:pt idx="193">
                  <c:v>off train</c:v>
                </c:pt>
                <c:pt idx="194">
                  <c:v>off train</c:v>
                </c:pt>
                <c:pt idx="195">
                  <c:v>off train</c:v>
                </c:pt>
                <c:pt idx="196">
                  <c:v>off train</c:v>
                </c:pt>
                <c:pt idx="197">
                  <c:v>off train</c:v>
                </c:pt>
                <c:pt idx="198">
                  <c:v>off train</c:v>
                </c:pt>
                <c:pt idx="199">
                  <c:v>off train</c:v>
                </c:pt>
                <c:pt idx="200">
                  <c:v>off train</c:v>
                </c:pt>
                <c:pt idx="201">
                  <c:v>off train</c:v>
                </c:pt>
                <c:pt idx="202">
                  <c:v>off train</c:v>
                </c:pt>
                <c:pt idx="203">
                  <c:v>off train</c:v>
                </c:pt>
                <c:pt idx="204">
                  <c:v>off train</c:v>
                </c:pt>
                <c:pt idx="205">
                  <c:v>off train</c:v>
                </c:pt>
                <c:pt idx="206">
                  <c:v>off train</c:v>
                </c:pt>
                <c:pt idx="207">
                  <c:v>off train</c:v>
                </c:pt>
                <c:pt idx="208">
                  <c:v>off train</c:v>
                </c:pt>
                <c:pt idx="209">
                  <c:v>off train</c:v>
                </c:pt>
                <c:pt idx="210">
                  <c:v>off train</c:v>
                </c:pt>
                <c:pt idx="211">
                  <c:v>off train</c:v>
                </c:pt>
                <c:pt idx="212">
                  <c:v>off train</c:v>
                </c:pt>
                <c:pt idx="213">
                  <c:v>off train</c:v>
                </c:pt>
                <c:pt idx="214">
                  <c:v>off train</c:v>
                </c:pt>
                <c:pt idx="215">
                  <c:v>off train</c:v>
                </c:pt>
                <c:pt idx="216">
                  <c:v>off train</c:v>
                </c:pt>
                <c:pt idx="217">
                  <c:v>off train</c:v>
                </c:pt>
                <c:pt idx="218">
                  <c:v>off train</c:v>
                </c:pt>
                <c:pt idx="219">
                  <c:v>off train</c:v>
                </c:pt>
                <c:pt idx="220">
                  <c:v>off train</c:v>
                </c:pt>
                <c:pt idx="221">
                  <c:v>off train</c:v>
                </c:pt>
                <c:pt idx="222">
                  <c:v>off train</c:v>
                </c:pt>
                <c:pt idx="223">
                  <c:v>off train</c:v>
                </c:pt>
                <c:pt idx="224">
                  <c:v>off train</c:v>
                </c:pt>
                <c:pt idx="225">
                  <c:v>off train</c:v>
                </c:pt>
                <c:pt idx="226">
                  <c:v>off train</c:v>
                </c:pt>
                <c:pt idx="227">
                  <c:v>off train</c:v>
                </c:pt>
                <c:pt idx="228">
                  <c:v>off train</c:v>
                </c:pt>
                <c:pt idx="229">
                  <c:v>off train</c:v>
                </c:pt>
                <c:pt idx="230">
                  <c:v>off train</c:v>
                </c:pt>
                <c:pt idx="231">
                  <c:v>off train</c:v>
                </c:pt>
                <c:pt idx="232">
                  <c:v>off train</c:v>
                </c:pt>
                <c:pt idx="233">
                  <c:v>off train</c:v>
                </c:pt>
                <c:pt idx="234">
                  <c:v>off train</c:v>
                </c:pt>
                <c:pt idx="235">
                  <c:v>off train</c:v>
                </c:pt>
                <c:pt idx="236">
                  <c:v>off train</c:v>
                </c:pt>
                <c:pt idx="237">
                  <c:v>off train</c:v>
                </c:pt>
                <c:pt idx="238">
                  <c:v>off train</c:v>
                </c:pt>
                <c:pt idx="239">
                  <c:v>off train</c:v>
                </c:pt>
                <c:pt idx="240">
                  <c:v>off train</c:v>
                </c:pt>
                <c:pt idx="241">
                  <c:v>off train</c:v>
                </c:pt>
                <c:pt idx="242">
                  <c:v>off train</c:v>
                </c:pt>
                <c:pt idx="243">
                  <c:v>off train</c:v>
                </c:pt>
                <c:pt idx="244">
                  <c:v>off train</c:v>
                </c:pt>
                <c:pt idx="245">
                  <c:v>off train</c:v>
                </c:pt>
                <c:pt idx="246">
                  <c:v>off train</c:v>
                </c:pt>
                <c:pt idx="247">
                  <c:v>off train</c:v>
                </c:pt>
                <c:pt idx="248">
                  <c:v>off train</c:v>
                </c:pt>
                <c:pt idx="249">
                  <c:v>off train</c:v>
                </c:pt>
                <c:pt idx="250">
                  <c:v>off train</c:v>
                </c:pt>
                <c:pt idx="251">
                  <c:v>off train</c:v>
                </c:pt>
                <c:pt idx="252">
                  <c:v>off train</c:v>
                </c:pt>
                <c:pt idx="253">
                  <c:v>off train</c:v>
                </c:pt>
                <c:pt idx="254">
                  <c:v>off train</c:v>
                </c:pt>
                <c:pt idx="255">
                  <c:v>off train</c:v>
                </c:pt>
                <c:pt idx="256">
                  <c:v>off train</c:v>
                </c:pt>
                <c:pt idx="257">
                  <c:v>off train</c:v>
                </c:pt>
                <c:pt idx="258">
                  <c:v>off train</c:v>
                </c:pt>
                <c:pt idx="259">
                  <c:v>off train</c:v>
                </c:pt>
                <c:pt idx="260">
                  <c:v>off train</c:v>
                </c:pt>
                <c:pt idx="261">
                  <c:v>off train</c:v>
                </c:pt>
                <c:pt idx="262">
                  <c:v>off train</c:v>
                </c:pt>
                <c:pt idx="263">
                  <c:v>off train</c:v>
                </c:pt>
                <c:pt idx="264">
                  <c:v>off train</c:v>
                </c:pt>
                <c:pt idx="265">
                  <c:v>off train</c:v>
                </c:pt>
                <c:pt idx="266">
                  <c:v>off train</c:v>
                </c:pt>
                <c:pt idx="267">
                  <c:v>off train</c:v>
                </c:pt>
                <c:pt idx="268">
                  <c:v>off train</c:v>
                </c:pt>
                <c:pt idx="269">
                  <c:v>off train</c:v>
                </c:pt>
                <c:pt idx="270">
                  <c:v>off train</c:v>
                </c:pt>
                <c:pt idx="271">
                  <c:v>off train</c:v>
                </c:pt>
                <c:pt idx="272">
                  <c:v>off train</c:v>
                </c:pt>
                <c:pt idx="273">
                  <c:v>off train</c:v>
                </c:pt>
                <c:pt idx="274">
                  <c:v>off train</c:v>
                </c:pt>
                <c:pt idx="275">
                  <c:v>off train</c:v>
                </c:pt>
                <c:pt idx="276">
                  <c:v>off train</c:v>
                </c:pt>
                <c:pt idx="277">
                  <c:v>off train</c:v>
                </c:pt>
                <c:pt idx="278">
                  <c:v>off train</c:v>
                </c:pt>
                <c:pt idx="279">
                  <c:v>off train</c:v>
                </c:pt>
                <c:pt idx="280">
                  <c:v>off train</c:v>
                </c:pt>
                <c:pt idx="281">
                  <c:v>off train</c:v>
                </c:pt>
                <c:pt idx="282">
                  <c:v>off train</c:v>
                </c:pt>
                <c:pt idx="283">
                  <c:v>off train</c:v>
                </c:pt>
                <c:pt idx="284">
                  <c:v>off train</c:v>
                </c:pt>
                <c:pt idx="285">
                  <c:v>off train</c:v>
                </c:pt>
                <c:pt idx="286">
                  <c:v>off train</c:v>
                </c:pt>
                <c:pt idx="287">
                  <c:v>off train</c:v>
                </c:pt>
                <c:pt idx="288">
                  <c:v>off train</c:v>
                </c:pt>
                <c:pt idx="289">
                  <c:v>off train</c:v>
                </c:pt>
                <c:pt idx="290">
                  <c:v>off train</c:v>
                </c:pt>
                <c:pt idx="291">
                  <c:v>off train</c:v>
                </c:pt>
                <c:pt idx="292">
                  <c:v>off train</c:v>
                </c:pt>
                <c:pt idx="293">
                  <c:v>off train</c:v>
                </c:pt>
                <c:pt idx="294">
                  <c:v>off train</c:v>
                </c:pt>
                <c:pt idx="295">
                  <c:v>off train</c:v>
                </c:pt>
                <c:pt idx="296">
                  <c:v>off train</c:v>
                </c:pt>
                <c:pt idx="297">
                  <c:v>off train</c:v>
                </c:pt>
                <c:pt idx="298">
                  <c:v>off train</c:v>
                </c:pt>
                <c:pt idx="299">
                  <c:v>off train</c:v>
                </c:pt>
                <c:pt idx="300">
                  <c:v>off train</c:v>
                </c:pt>
                <c:pt idx="301">
                  <c:v>off train</c:v>
                </c:pt>
                <c:pt idx="302">
                  <c:v>off train</c:v>
                </c:pt>
                <c:pt idx="303">
                  <c:v>off train</c:v>
                </c:pt>
                <c:pt idx="304">
                  <c:v>off train</c:v>
                </c:pt>
                <c:pt idx="305">
                  <c:v>off train</c:v>
                </c:pt>
                <c:pt idx="306">
                  <c:v>off train</c:v>
                </c:pt>
                <c:pt idx="307">
                  <c:v>off train</c:v>
                </c:pt>
                <c:pt idx="308">
                  <c:v>off train</c:v>
                </c:pt>
                <c:pt idx="309">
                  <c:v>off train</c:v>
                </c:pt>
                <c:pt idx="310">
                  <c:v>off train</c:v>
                </c:pt>
                <c:pt idx="311">
                  <c:v>off train</c:v>
                </c:pt>
                <c:pt idx="312">
                  <c:v>off train</c:v>
                </c:pt>
                <c:pt idx="313">
                  <c:v>off train</c:v>
                </c:pt>
                <c:pt idx="314">
                  <c:v>off train</c:v>
                </c:pt>
                <c:pt idx="315">
                  <c:v>off train</c:v>
                </c:pt>
                <c:pt idx="316">
                  <c:v>off train</c:v>
                </c:pt>
                <c:pt idx="317">
                  <c:v>off train</c:v>
                </c:pt>
                <c:pt idx="318">
                  <c:v>off train</c:v>
                </c:pt>
                <c:pt idx="319">
                  <c:v>off train</c:v>
                </c:pt>
                <c:pt idx="320">
                  <c:v>off train</c:v>
                </c:pt>
                <c:pt idx="321">
                  <c:v>off train</c:v>
                </c:pt>
                <c:pt idx="322">
                  <c:v>off train</c:v>
                </c:pt>
                <c:pt idx="323">
                  <c:v>off train</c:v>
                </c:pt>
                <c:pt idx="324">
                  <c:v>off train</c:v>
                </c:pt>
                <c:pt idx="325">
                  <c:v>off train</c:v>
                </c:pt>
                <c:pt idx="326">
                  <c:v>off train</c:v>
                </c:pt>
                <c:pt idx="327">
                  <c:v>off train</c:v>
                </c:pt>
                <c:pt idx="328">
                  <c:v>off train</c:v>
                </c:pt>
                <c:pt idx="329">
                  <c:v>off train</c:v>
                </c:pt>
                <c:pt idx="330">
                  <c:v>off train</c:v>
                </c:pt>
                <c:pt idx="331">
                  <c:v>off train</c:v>
                </c:pt>
                <c:pt idx="332">
                  <c:v>off train</c:v>
                </c:pt>
                <c:pt idx="333">
                  <c:v>off train</c:v>
                </c:pt>
                <c:pt idx="334">
                  <c:v>off train</c:v>
                </c:pt>
                <c:pt idx="335">
                  <c:v>off train</c:v>
                </c:pt>
                <c:pt idx="336">
                  <c:v>off train</c:v>
                </c:pt>
                <c:pt idx="337">
                  <c:v>off train</c:v>
                </c:pt>
                <c:pt idx="338">
                  <c:v>off train</c:v>
                </c:pt>
                <c:pt idx="339">
                  <c:v>off train</c:v>
                </c:pt>
                <c:pt idx="340">
                  <c:v>off train</c:v>
                </c:pt>
                <c:pt idx="341">
                  <c:v>off train</c:v>
                </c:pt>
                <c:pt idx="342">
                  <c:v>off train</c:v>
                </c:pt>
                <c:pt idx="343">
                  <c:v>off train</c:v>
                </c:pt>
                <c:pt idx="344">
                  <c:v>off train</c:v>
                </c:pt>
                <c:pt idx="345">
                  <c:v>off train</c:v>
                </c:pt>
                <c:pt idx="346">
                  <c:v>off train</c:v>
                </c:pt>
                <c:pt idx="347">
                  <c:v>off train</c:v>
                </c:pt>
                <c:pt idx="348">
                  <c:v>off train</c:v>
                </c:pt>
                <c:pt idx="349">
                  <c:v>off train</c:v>
                </c:pt>
                <c:pt idx="350">
                  <c:v>off train</c:v>
                </c:pt>
                <c:pt idx="351">
                  <c:v>off train</c:v>
                </c:pt>
                <c:pt idx="352">
                  <c:v>off train</c:v>
                </c:pt>
                <c:pt idx="353">
                  <c:v>off train</c:v>
                </c:pt>
                <c:pt idx="354">
                  <c:v>off train</c:v>
                </c:pt>
                <c:pt idx="355">
                  <c:v>off train</c:v>
                </c:pt>
                <c:pt idx="356">
                  <c:v>off train</c:v>
                </c:pt>
                <c:pt idx="357">
                  <c:v>off train</c:v>
                </c:pt>
                <c:pt idx="358">
                  <c:v>off train</c:v>
                </c:pt>
                <c:pt idx="359">
                  <c:v>off train</c:v>
                </c:pt>
                <c:pt idx="360">
                  <c:v>off train</c:v>
                </c:pt>
                <c:pt idx="361">
                  <c:v>off train</c:v>
                </c:pt>
                <c:pt idx="362">
                  <c:v>off train</c:v>
                </c:pt>
                <c:pt idx="363">
                  <c:v>off train</c:v>
                </c:pt>
                <c:pt idx="364">
                  <c:v>off train</c:v>
                </c:pt>
                <c:pt idx="365">
                  <c:v>off train</c:v>
                </c:pt>
                <c:pt idx="366">
                  <c:v>off train</c:v>
                </c:pt>
                <c:pt idx="367">
                  <c:v>off train</c:v>
                </c:pt>
                <c:pt idx="368">
                  <c:v>off train</c:v>
                </c:pt>
                <c:pt idx="369">
                  <c:v>off train</c:v>
                </c:pt>
                <c:pt idx="370">
                  <c:v>off train</c:v>
                </c:pt>
                <c:pt idx="371">
                  <c:v>off train</c:v>
                </c:pt>
                <c:pt idx="372">
                  <c:v>off train</c:v>
                </c:pt>
                <c:pt idx="373">
                  <c:v>off train</c:v>
                </c:pt>
                <c:pt idx="374">
                  <c:v>off train</c:v>
                </c:pt>
                <c:pt idx="375">
                  <c:v>off train</c:v>
                </c:pt>
                <c:pt idx="376">
                  <c:v>off train</c:v>
                </c:pt>
                <c:pt idx="377">
                  <c:v>off train</c:v>
                </c:pt>
                <c:pt idx="378">
                  <c:v>off train</c:v>
                </c:pt>
                <c:pt idx="379">
                  <c:v>off train</c:v>
                </c:pt>
                <c:pt idx="380">
                  <c:v>off train</c:v>
                </c:pt>
                <c:pt idx="381">
                  <c:v>off train</c:v>
                </c:pt>
                <c:pt idx="382">
                  <c:v>off train</c:v>
                </c:pt>
                <c:pt idx="383">
                  <c:v>off train</c:v>
                </c:pt>
                <c:pt idx="384">
                  <c:v>off train</c:v>
                </c:pt>
                <c:pt idx="385">
                  <c:v>off train</c:v>
                </c:pt>
                <c:pt idx="386">
                  <c:v>off train</c:v>
                </c:pt>
                <c:pt idx="387">
                  <c:v>off train</c:v>
                </c:pt>
                <c:pt idx="388">
                  <c:v>off train</c:v>
                </c:pt>
                <c:pt idx="389">
                  <c:v>off train</c:v>
                </c:pt>
                <c:pt idx="390">
                  <c:v>off train</c:v>
                </c:pt>
                <c:pt idx="391">
                  <c:v>off train</c:v>
                </c:pt>
                <c:pt idx="392">
                  <c:v>off train</c:v>
                </c:pt>
                <c:pt idx="393">
                  <c:v>off train</c:v>
                </c:pt>
                <c:pt idx="394">
                  <c:v>off train</c:v>
                </c:pt>
                <c:pt idx="395">
                  <c:v>off train</c:v>
                </c:pt>
                <c:pt idx="396">
                  <c:v>off train</c:v>
                </c:pt>
                <c:pt idx="397">
                  <c:v>off train</c:v>
                </c:pt>
                <c:pt idx="398">
                  <c:v>off train</c:v>
                </c:pt>
                <c:pt idx="399">
                  <c:v>off train</c:v>
                </c:pt>
                <c:pt idx="400">
                  <c:v>off train</c:v>
                </c:pt>
                <c:pt idx="401">
                  <c:v>off train</c:v>
                </c:pt>
                <c:pt idx="402">
                  <c:v>off train</c:v>
                </c:pt>
                <c:pt idx="403">
                  <c:v>off train</c:v>
                </c:pt>
                <c:pt idx="404">
                  <c:v>off train</c:v>
                </c:pt>
                <c:pt idx="405">
                  <c:v>off train</c:v>
                </c:pt>
                <c:pt idx="406">
                  <c:v>off train</c:v>
                </c:pt>
                <c:pt idx="407">
                  <c:v>off train</c:v>
                </c:pt>
                <c:pt idx="408">
                  <c:v>off train</c:v>
                </c:pt>
                <c:pt idx="409">
                  <c:v>off train</c:v>
                </c:pt>
                <c:pt idx="410">
                  <c:v>off train</c:v>
                </c:pt>
                <c:pt idx="411">
                  <c:v>off train</c:v>
                </c:pt>
                <c:pt idx="412">
                  <c:v>off train</c:v>
                </c:pt>
                <c:pt idx="413">
                  <c:v>off train</c:v>
                </c:pt>
                <c:pt idx="414">
                  <c:v>off train</c:v>
                </c:pt>
                <c:pt idx="415">
                  <c:v>off train</c:v>
                </c:pt>
                <c:pt idx="416">
                  <c:v>off train</c:v>
                </c:pt>
                <c:pt idx="417">
                  <c:v>off train</c:v>
                </c:pt>
                <c:pt idx="418">
                  <c:v>off train</c:v>
                </c:pt>
                <c:pt idx="419">
                  <c:v>off train</c:v>
                </c:pt>
                <c:pt idx="420">
                  <c:v>off train</c:v>
                </c:pt>
                <c:pt idx="421">
                  <c:v>off train</c:v>
                </c:pt>
                <c:pt idx="422">
                  <c:v>off train</c:v>
                </c:pt>
                <c:pt idx="423">
                  <c:v>off train</c:v>
                </c:pt>
                <c:pt idx="424">
                  <c:v>off train</c:v>
                </c:pt>
                <c:pt idx="425">
                  <c:v>off train</c:v>
                </c:pt>
                <c:pt idx="426">
                  <c:v>off train</c:v>
                </c:pt>
                <c:pt idx="427">
                  <c:v>off train</c:v>
                </c:pt>
                <c:pt idx="428">
                  <c:v>off train</c:v>
                </c:pt>
                <c:pt idx="429">
                  <c:v>off train</c:v>
                </c:pt>
                <c:pt idx="430">
                  <c:v>off train</c:v>
                </c:pt>
                <c:pt idx="431">
                  <c:v>off train</c:v>
                </c:pt>
                <c:pt idx="432">
                  <c:v>off train</c:v>
                </c:pt>
                <c:pt idx="433">
                  <c:v>off train</c:v>
                </c:pt>
                <c:pt idx="434">
                  <c:v>off train</c:v>
                </c:pt>
                <c:pt idx="435">
                  <c:v>off train</c:v>
                </c:pt>
                <c:pt idx="436">
                  <c:v>off train</c:v>
                </c:pt>
                <c:pt idx="437">
                  <c:v>off train</c:v>
                </c:pt>
                <c:pt idx="438">
                  <c:v>off train</c:v>
                </c:pt>
                <c:pt idx="439">
                  <c:v>off train</c:v>
                </c:pt>
                <c:pt idx="440">
                  <c:v>off train</c:v>
                </c:pt>
                <c:pt idx="441">
                  <c:v>off train</c:v>
                </c:pt>
                <c:pt idx="442">
                  <c:v>off train</c:v>
                </c:pt>
                <c:pt idx="443">
                  <c:v>off train</c:v>
                </c:pt>
                <c:pt idx="444">
                  <c:v>off train</c:v>
                </c:pt>
                <c:pt idx="445">
                  <c:v>off train</c:v>
                </c:pt>
                <c:pt idx="446">
                  <c:v>off train</c:v>
                </c:pt>
                <c:pt idx="447">
                  <c:v>off train</c:v>
                </c:pt>
                <c:pt idx="448">
                  <c:v>off train</c:v>
                </c:pt>
                <c:pt idx="449">
                  <c:v>off train</c:v>
                </c:pt>
                <c:pt idx="450">
                  <c:v>off train</c:v>
                </c:pt>
                <c:pt idx="451">
                  <c:v>off train</c:v>
                </c:pt>
                <c:pt idx="452">
                  <c:v>off train</c:v>
                </c:pt>
                <c:pt idx="453">
                  <c:v>off train</c:v>
                </c:pt>
                <c:pt idx="454">
                  <c:v>off train</c:v>
                </c:pt>
                <c:pt idx="455">
                  <c:v>off train</c:v>
                </c:pt>
                <c:pt idx="456">
                  <c:v>off train</c:v>
                </c:pt>
                <c:pt idx="457">
                  <c:v>off train</c:v>
                </c:pt>
                <c:pt idx="458">
                  <c:v>off train</c:v>
                </c:pt>
                <c:pt idx="459">
                  <c:v>off train</c:v>
                </c:pt>
                <c:pt idx="460">
                  <c:v>off train</c:v>
                </c:pt>
                <c:pt idx="461">
                  <c:v>off train</c:v>
                </c:pt>
                <c:pt idx="462">
                  <c:v>off train</c:v>
                </c:pt>
                <c:pt idx="463">
                  <c:v>off train</c:v>
                </c:pt>
                <c:pt idx="464">
                  <c:v>off train</c:v>
                </c:pt>
                <c:pt idx="465">
                  <c:v>off train</c:v>
                </c:pt>
                <c:pt idx="466">
                  <c:v>off train</c:v>
                </c:pt>
                <c:pt idx="467">
                  <c:v>off train</c:v>
                </c:pt>
                <c:pt idx="468">
                  <c:v>off train</c:v>
                </c:pt>
                <c:pt idx="469">
                  <c:v>off train</c:v>
                </c:pt>
                <c:pt idx="470">
                  <c:v>off train</c:v>
                </c:pt>
                <c:pt idx="471">
                  <c:v>off train</c:v>
                </c:pt>
                <c:pt idx="472">
                  <c:v>off train</c:v>
                </c:pt>
                <c:pt idx="473">
                  <c:v>off train</c:v>
                </c:pt>
                <c:pt idx="474">
                  <c:v>off train</c:v>
                </c:pt>
                <c:pt idx="475">
                  <c:v>off train</c:v>
                </c:pt>
              </c:strCache>
            </c:strRef>
          </c:xVal>
          <c:yVal>
            <c:numRef>
              <c:f>Sheet1!$C$2:$C$939</c:f>
              <c:numCache>
                <c:formatCode>General</c:formatCode>
                <c:ptCount val="938"/>
              </c:numCache>
            </c:numRef>
          </c:yVal>
          <c:smooth val="0"/>
        </c:ser>
        <c:dLbls>
          <c:showLegendKey val="0"/>
          <c:showVal val="0"/>
          <c:showCatName val="0"/>
          <c:showSerName val="0"/>
          <c:showPercent val="0"/>
          <c:showBubbleSize val="0"/>
        </c:dLbls>
        <c:axId val="223704960"/>
        <c:axId val="223715328"/>
      </c:scatterChart>
      <c:valAx>
        <c:axId val="223704960"/>
        <c:scaling>
          <c:orientation val="minMax"/>
        </c:scaling>
        <c:delete val="0"/>
        <c:axPos val="b"/>
        <c:title>
          <c:tx>
            <c:rich>
              <a:bodyPr/>
              <a:lstStyle/>
              <a:p>
                <a:pPr>
                  <a:defRPr sz="800" b="0"/>
                </a:pPr>
                <a:r>
                  <a:rPr lang="en-US" sz="800" b="0"/>
                  <a:t>GPS sensor</a:t>
                </a:r>
                <a:r>
                  <a:rPr lang="en-US" sz="800" b="0" baseline="0"/>
                  <a:t> report number</a:t>
                </a:r>
                <a:endParaRPr lang="en-US" sz="800" b="0"/>
              </a:p>
            </c:rich>
          </c:tx>
          <c:layout>
            <c:manualLayout>
              <c:xMode val="edge"/>
              <c:yMode val="edge"/>
              <c:x val="0.36608862408789916"/>
              <c:y val="0.89450380685885345"/>
            </c:manualLayout>
          </c:layout>
          <c:overlay val="0"/>
        </c:title>
        <c:numFmt formatCode="@" sourceLinked="1"/>
        <c:majorTickMark val="none"/>
        <c:minorTickMark val="none"/>
        <c:tickLblPos val="nextTo"/>
        <c:txPr>
          <a:bodyPr/>
          <a:lstStyle/>
          <a:p>
            <a:pPr>
              <a:defRPr sz="800"/>
            </a:pPr>
            <a:endParaRPr lang="en-US"/>
          </a:p>
        </c:txPr>
        <c:crossAx val="223715328"/>
        <c:crosses val="autoZero"/>
        <c:crossBetween val="midCat"/>
      </c:valAx>
      <c:valAx>
        <c:axId val="223715328"/>
        <c:scaling>
          <c:orientation val="minMax"/>
        </c:scaling>
        <c:delete val="0"/>
        <c:axPos val="l"/>
        <c:majorGridlines>
          <c:spPr>
            <a:ln>
              <a:noFill/>
            </a:ln>
          </c:spPr>
        </c:majorGridlines>
        <c:title>
          <c:tx>
            <c:rich>
              <a:bodyPr/>
              <a:lstStyle/>
              <a:p>
                <a:pPr>
                  <a:defRPr sz="800"/>
                </a:pPr>
                <a:r>
                  <a:rPr lang="en-US" sz="800"/>
                  <a:t>Euclilidian distance from closest bus stop </a:t>
                </a:r>
                <a:r>
                  <a:rPr lang="en-US" sz="800" baseline="0"/>
                  <a:t> (m)</a:t>
                </a:r>
                <a:endParaRPr lang="en-US" sz="800"/>
              </a:p>
            </c:rich>
          </c:tx>
          <c:layout/>
          <c:overlay val="0"/>
        </c:title>
        <c:numFmt formatCode="General" sourceLinked="1"/>
        <c:majorTickMark val="none"/>
        <c:minorTickMark val="none"/>
        <c:tickLblPos val="nextTo"/>
        <c:txPr>
          <a:bodyPr/>
          <a:lstStyle/>
          <a:p>
            <a:pPr>
              <a:defRPr sz="800"/>
            </a:pPr>
            <a:endParaRPr lang="en-US"/>
          </a:p>
        </c:txPr>
        <c:crossAx val="22370496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Traditional features only</c:v>
                </c:pt>
              </c:strCache>
            </c:strRef>
          </c:tx>
          <c:invertIfNegative val="0"/>
          <c:cat>
            <c:strRef>
              <c:f>Sheet1!$A$3:$A$9</c:f>
              <c:strCache>
                <c:ptCount val="7"/>
                <c:pt idx="0">
                  <c:v>train</c:v>
                </c:pt>
                <c:pt idx="1">
                  <c:v>bus</c:v>
                </c:pt>
                <c:pt idx="2">
                  <c:v>stationary</c:v>
                </c:pt>
                <c:pt idx="3">
                  <c:v>walk</c:v>
                </c:pt>
                <c:pt idx="4">
                  <c:v>car</c:v>
                </c:pt>
                <c:pt idx="5">
                  <c:v>bike</c:v>
                </c:pt>
                <c:pt idx="6">
                  <c:v>average</c:v>
                </c:pt>
              </c:strCache>
            </c:strRef>
          </c:cat>
          <c:val>
            <c:numRef>
              <c:f>Sheet1!$B$3:$B$9</c:f>
              <c:numCache>
                <c:formatCode>General</c:formatCode>
                <c:ptCount val="7"/>
                <c:pt idx="0">
                  <c:v>69.8</c:v>
                </c:pt>
                <c:pt idx="1">
                  <c:v>56.5</c:v>
                </c:pt>
                <c:pt idx="2">
                  <c:v>100</c:v>
                </c:pt>
                <c:pt idx="3">
                  <c:v>92.7</c:v>
                </c:pt>
                <c:pt idx="4">
                  <c:v>58.1</c:v>
                </c:pt>
                <c:pt idx="5">
                  <c:v>71.400000000000006</c:v>
                </c:pt>
                <c:pt idx="6">
                  <c:v>75.400000000000006</c:v>
                </c:pt>
              </c:numCache>
            </c:numRef>
          </c:val>
        </c:ser>
        <c:ser>
          <c:idx val="1"/>
          <c:order val="1"/>
          <c:tx>
            <c:strRef>
              <c:f>Sheet1!$C$2</c:f>
              <c:strCache>
                <c:ptCount val="1"/>
                <c:pt idx="0">
                  <c:v>Traditional and GIS features</c:v>
                </c:pt>
              </c:strCache>
            </c:strRef>
          </c:tx>
          <c:invertIfNegative val="0"/>
          <c:cat>
            <c:strRef>
              <c:f>Sheet1!$A$3:$A$9</c:f>
              <c:strCache>
                <c:ptCount val="7"/>
                <c:pt idx="0">
                  <c:v>train</c:v>
                </c:pt>
                <c:pt idx="1">
                  <c:v>bus</c:v>
                </c:pt>
                <c:pt idx="2">
                  <c:v>stationary</c:v>
                </c:pt>
                <c:pt idx="3">
                  <c:v>walk</c:v>
                </c:pt>
                <c:pt idx="4">
                  <c:v>car</c:v>
                </c:pt>
                <c:pt idx="5">
                  <c:v>bike</c:v>
                </c:pt>
                <c:pt idx="6">
                  <c:v>average</c:v>
                </c:pt>
              </c:strCache>
            </c:strRef>
          </c:cat>
          <c:val>
            <c:numRef>
              <c:f>Sheet1!$C$3:$C$9</c:f>
              <c:numCache>
                <c:formatCode>General</c:formatCode>
                <c:ptCount val="7"/>
                <c:pt idx="0">
                  <c:v>98.4</c:v>
                </c:pt>
                <c:pt idx="1">
                  <c:v>88.3</c:v>
                </c:pt>
                <c:pt idx="2">
                  <c:v>100</c:v>
                </c:pt>
                <c:pt idx="3">
                  <c:v>96.8</c:v>
                </c:pt>
                <c:pt idx="4">
                  <c:v>87.5</c:v>
                </c:pt>
                <c:pt idx="5">
                  <c:v>88.9</c:v>
                </c:pt>
                <c:pt idx="6">
                  <c:v>93.7</c:v>
                </c:pt>
              </c:numCache>
            </c:numRef>
          </c:val>
        </c:ser>
        <c:dLbls>
          <c:showLegendKey val="0"/>
          <c:showVal val="0"/>
          <c:showCatName val="0"/>
          <c:showSerName val="0"/>
          <c:showPercent val="0"/>
          <c:showBubbleSize val="0"/>
        </c:dLbls>
        <c:gapWidth val="150"/>
        <c:axId val="204705152"/>
        <c:axId val="204776192"/>
      </c:barChart>
      <c:catAx>
        <c:axId val="204705152"/>
        <c:scaling>
          <c:orientation val="minMax"/>
        </c:scaling>
        <c:delete val="0"/>
        <c:axPos val="b"/>
        <c:title>
          <c:tx>
            <c:rich>
              <a:bodyPr/>
              <a:lstStyle/>
              <a:p>
                <a:pPr>
                  <a:defRPr sz="1400"/>
                </a:pPr>
                <a:r>
                  <a:rPr lang="en-US" sz="1400" dirty="0" smtClean="0"/>
                  <a:t>mode</a:t>
                </a:r>
                <a:endParaRPr lang="en-US" sz="1400" dirty="0"/>
              </a:p>
            </c:rich>
          </c:tx>
          <c:layout/>
          <c:overlay val="0"/>
        </c:title>
        <c:numFmt formatCode="General" sourceLinked="0"/>
        <c:majorTickMark val="none"/>
        <c:minorTickMark val="none"/>
        <c:tickLblPos val="nextTo"/>
        <c:txPr>
          <a:bodyPr/>
          <a:lstStyle/>
          <a:p>
            <a:pPr>
              <a:defRPr sz="1400"/>
            </a:pPr>
            <a:endParaRPr lang="en-US"/>
          </a:p>
        </c:txPr>
        <c:crossAx val="204776192"/>
        <c:crosses val="autoZero"/>
        <c:auto val="1"/>
        <c:lblAlgn val="ctr"/>
        <c:lblOffset val="100"/>
        <c:noMultiLvlLbl val="0"/>
      </c:catAx>
      <c:valAx>
        <c:axId val="204776192"/>
        <c:scaling>
          <c:orientation val="minMax"/>
          <c:max val="100"/>
        </c:scaling>
        <c:delete val="0"/>
        <c:axPos val="l"/>
        <c:majorGridlines/>
        <c:title>
          <c:tx>
            <c:rich>
              <a:bodyPr/>
              <a:lstStyle/>
              <a:p>
                <a:pPr>
                  <a:defRPr sz="1400"/>
                </a:pPr>
                <a:r>
                  <a:rPr lang="en-US" sz="1400" dirty="0" smtClean="0"/>
                  <a:t>precision</a:t>
                </a:r>
                <a:endParaRPr lang="en-US" sz="1400" dirty="0"/>
              </a:p>
            </c:rich>
          </c:tx>
          <c:layout/>
          <c:overlay val="0"/>
        </c:title>
        <c:numFmt formatCode="General" sourceLinked="1"/>
        <c:majorTickMark val="out"/>
        <c:minorTickMark val="none"/>
        <c:tickLblPos val="nextTo"/>
        <c:crossAx val="204705152"/>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71431455683424"/>
          <c:y val="5.4815768221280023E-2"/>
          <c:w val="0.46735311932162327"/>
          <c:h val="0.73463582677165351"/>
        </c:manualLayout>
      </c:layout>
      <c:barChart>
        <c:barDir val="col"/>
        <c:grouping val="clustered"/>
        <c:varyColors val="0"/>
        <c:ser>
          <c:idx val="0"/>
          <c:order val="0"/>
          <c:tx>
            <c:strRef>
              <c:f>Sheet1!$B$15</c:f>
              <c:strCache>
                <c:ptCount val="1"/>
                <c:pt idx="0">
                  <c:v>Traditional features only</c:v>
                </c:pt>
              </c:strCache>
            </c:strRef>
          </c:tx>
          <c:invertIfNegative val="0"/>
          <c:cat>
            <c:strRef>
              <c:f>Sheet1!$A$16:$A$22</c:f>
              <c:strCache>
                <c:ptCount val="7"/>
                <c:pt idx="0">
                  <c:v>train</c:v>
                </c:pt>
                <c:pt idx="1">
                  <c:v>bus</c:v>
                </c:pt>
                <c:pt idx="2">
                  <c:v>stationary</c:v>
                </c:pt>
                <c:pt idx="3">
                  <c:v>walk</c:v>
                </c:pt>
                <c:pt idx="4">
                  <c:v>car</c:v>
                </c:pt>
                <c:pt idx="5">
                  <c:v>bike</c:v>
                </c:pt>
                <c:pt idx="6">
                  <c:v>average</c:v>
                </c:pt>
              </c:strCache>
            </c:strRef>
          </c:cat>
          <c:val>
            <c:numRef>
              <c:f>Sheet1!$B$16:$B$22</c:f>
              <c:numCache>
                <c:formatCode>General</c:formatCode>
                <c:ptCount val="7"/>
                <c:pt idx="0">
                  <c:v>59.7</c:v>
                </c:pt>
                <c:pt idx="1">
                  <c:v>45.6</c:v>
                </c:pt>
                <c:pt idx="2">
                  <c:v>100</c:v>
                </c:pt>
                <c:pt idx="3">
                  <c:v>97.8</c:v>
                </c:pt>
                <c:pt idx="4">
                  <c:v>69.2</c:v>
                </c:pt>
                <c:pt idx="5">
                  <c:v>81.099999999999994</c:v>
                </c:pt>
                <c:pt idx="6">
                  <c:v>75.900000000000006</c:v>
                </c:pt>
              </c:numCache>
            </c:numRef>
          </c:val>
        </c:ser>
        <c:ser>
          <c:idx val="1"/>
          <c:order val="1"/>
          <c:tx>
            <c:strRef>
              <c:f>Sheet1!$C$15</c:f>
              <c:strCache>
                <c:ptCount val="1"/>
                <c:pt idx="0">
                  <c:v>Traditional and GIS features</c:v>
                </c:pt>
              </c:strCache>
            </c:strRef>
          </c:tx>
          <c:invertIfNegative val="0"/>
          <c:cat>
            <c:strRef>
              <c:f>Sheet1!$A$16:$A$22</c:f>
              <c:strCache>
                <c:ptCount val="7"/>
                <c:pt idx="0">
                  <c:v>train</c:v>
                </c:pt>
                <c:pt idx="1">
                  <c:v>bus</c:v>
                </c:pt>
                <c:pt idx="2">
                  <c:v>stationary</c:v>
                </c:pt>
                <c:pt idx="3">
                  <c:v>walk</c:v>
                </c:pt>
                <c:pt idx="4">
                  <c:v>car</c:v>
                </c:pt>
                <c:pt idx="5">
                  <c:v>bike</c:v>
                </c:pt>
                <c:pt idx="6">
                  <c:v>average</c:v>
                </c:pt>
              </c:strCache>
            </c:strRef>
          </c:cat>
          <c:val>
            <c:numRef>
              <c:f>Sheet1!$C$16:$C$22</c:f>
              <c:numCache>
                <c:formatCode>General</c:formatCode>
                <c:ptCount val="7"/>
                <c:pt idx="0">
                  <c:v>98.4</c:v>
                </c:pt>
                <c:pt idx="1">
                  <c:v>93</c:v>
                </c:pt>
                <c:pt idx="2">
                  <c:v>100</c:v>
                </c:pt>
                <c:pt idx="3">
                  <c:v>98.9</c:v>
                </c:pt>
                <c:pt idx="4">
                  <c:v>80.8</c:v>
                </c:pt>
                <c:pt idx="5">
                  <c:v>86.4</c:v>
                </c:pt>
                <c:pt idx="6">
                  <c:v>93.8</c:v>
                </c:pt>
              </c:numCache>
            </c:numRef>
          </c:val>
        </c:ser>
        <c:dLbls>
          <c:showLegendKey val="0"/>
          <c:showVal val="0"/>
          <c:showCatName val="0"/>
          <c:showSerName val="0"/>
          <c:showPercent val="0"/>
          <c:showBubbleSize val="0"/>
        </c:dLbls>
        <c:gapWidth val="150"/>
        <c:axId val="197178880"/>
        <c:axId val="197180800"/>
      </c:barChart>
      <c:catAx>
        <c:axId val="197178880"/>
        <c:scaling>
          <c:orientation val="minMax"/>
        </c:scaling>
        <c:delete val="0"/>
        <c:axPos val="b"/>
        <c:title>
          <c:tx>
            <c:rich>
              <a:bodyPr/>
              <a:lstStyle/>
              <a:p>
                <a:pPr>
                  <a:defRPr sz="1400"/>
                </a:pPr>
                <a:r>
                  <a:rPr lang="en-US" sz="1400" dirty="0" smtClean="0"/>
                  <a:t>mode</a:t>
                </a:r>
                <a:endParaRPr lang="en-US" sz="1400" dirty="0"/>
              </a:p>
            </c:rich>
          </c:tx>
          <c:layout/>
          <c:overlay val="0"/>
        </c:title>
        <c:numFmt formatCode="General" sourceLinked="0"/>
        <c:majorTickMark val="none"/>
        <c:minorTickMark val="none"/>
        <c:tickLblPos val="nextTo"/>
        <c:txPr>
          <a:bodyPr/>
          <a:lstStyle/>
          <a:p>
            <a:pPr>
              <a:defRPr sz="1400"/>
            </a:pPr>
            <a:endParaRPr lang="en-US"/>
          </a:p>
        </c:txPr>
        <c:crossAx val="197180800"/>
        <c:crosses val="autoZero"/>
        <c:auto val="1"/>
        <c:lblAlgn val="ctr"/>
        <c:lblOffset val="100"/>
        <c:noMultiLvlLbl val="0"/>
      </c:catAx>
      <c:valAx>
        <c:axId val="197180800"/>
        <c:scaling>
          <c:orientation val="minMax"/>
          <c:max val="100"/>
        </c:scaling>
        <c:delete val="0"/>
        <c:axPos val="l"/>
        <c:majorGridlines/>
        <c:title>
          <c:tx>
            <c:rich>
              <a:bodyPr/>
              <a:lstStyle/>
              <a:p>
                <a:pPr>
                  <a:defRPr sz="1400"/>
                </a:pPr>
                <a:r>
                  <a:rPr lang="en-US" sz="1400" dirty="0" smtClean="0"/>
                  <a:t>recall</a:t>
                </a:r>
                <a:endParaRPr lang="en-US" sz="1400" dirty="0"/>
              </a:p>
            </c:rich>
          </c:tx>
          <c:layout/>
          <c:overlay val="0"/>
        </c:title>
        <c:numFmt formatCode="General" sourceLinked="1"/>
        <c:majorTickMark val="out"/>
        <c:minorTickMark val="none"/>
        <c:tickLblPos val="nextTo"/>
        <c:crossAx val="197178880"/>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Top ranked features only</c:v>
                </c:pt>
              </c:strCache>
            </c:strRef>
          </c:tx>
          <c:invertIfNegative val="0"/>
          <c:cat>
            <c:strRef>
              <c:f>Sheet1!$A$28:$A$34</c:f>
              <c:strCache>
                <c:ptCount val="7"/>
                <c:pt idx="0">
                  <c:v>train</c:v>
                </c:pt>
                <c:pt idx="1">
                  <c:v>bus</c:v>
                </c:pt>
                <c:pt idx="2">
                  <c:v>stationary</c:v>
                </c:pt>
                <c:pt idx="3">
                  <c:v>walk</c:v>
                </c:pt>
                <c:pt idx="4">
                  <c:v>car</c:v>
                </c:pt>
                <c:pt idx="5">
                  <c:v>bike</c:v>
                </c:pt>
                <c:pt idx="6">
                  <c:v>average</c:v>
                </c:pt>
              </c:strCache>
            </c:strRef>
          </c:cat>
          <c:val>
            <c:numRef>
              <c:f>Sheet1!$B$28:$B$34</c:f>
              <c:numCache>
                <c:formatCode>General</c:formatCode>
                <c:ptCount val="7"/>
                <c:pt idx="0">
                  <c:v>95.1</c:v>
                </c:pt>
                <c:pt idx="1">
                  <c:v>89.7</c:v>
                </c:pt>
                <c:pt idx="2">
                  <c:v>100</c:v>
                </c:pt>
                <c:pt idx="3">
                  <c:v>96.8</c:v>
                </c:pt>
                <c:pt idx="4">
                  <c:v>83.7</c:v>
                </c:pt>
                <c:pt idx="5">
                  <c:v>89.2</c:v>
                </c:pt>
                <c:pt idx="6">
                  <c:v>92.8</c:v>
                </c:pt>
              </c:numCache>
            </c:numRef>
          </c:val>
        </c:ser>
        <c:dLbls>
          <c:showLegendKey val="0"/>
          <c:showVal val="0"/>
          <c:showCatName val="0"/>
          <c:showSerName val="0"/>
          <c:showPercent val="0"/>
          <c:showBubbleSize val="0"/>
        </c:dLbls>
        <c:gapWidth val="150"/>
        <c:axId val="204760576"/>
        <c:axId val="204762496"/>
      </c:barChart>
      <c:catAx>
        <c:axId val="204760576"/>
        <c:scaling>
          <c:orientation val="minMax"/>
        </c:scaling>
        <c:delete val="0"/>
        <c:axPos val="b"/>
        <c:title>
          <c:tx>
            <c:rich>
              <a:bodyPr/>
              <a:lstStyle/>
              <a:p>
                <a:pPr>
                  <a:defRPr sz="1400"/>
                </a:pPr>
                <a:r>
                  <a:rPr lang="en-US" sz="1400" dirty="0" smtClean="0"/>
                  <a:t>mode</a:t>
                </a:r>
                <a:endParaRPr lang="en-US" sz="1400" dirty="0"/>
              </a:p>
            </c:rich>
          </c:tx>
          <c:layout/>
          <c:overlay val="0"/>
        </c:title>
        <c:numFmt formatCode="General" sourceLinked="0"/>
        <c:majorTickMark val="none"/>
        <c:minorTickMark val="none"/>
        <c:tickLblPos val="nextTo"/>
        <c:txPr>
          <a:bodyPr/>
          <a:lstStyle/>
          <a:p>
            <a:pPr>
              <a:defRPr sz="1200" b="1"/>
            </a:pPr>
            <a:endParaRPr lang="en-US"/>
          </a:p>
        </c:txPr>
        <c:crossAx val="204762496"/>
        <c:crosses val="autoZero"/>
        <c:auto val="1"/>
        <c:lblAlgn val="ctr"/>
        <c:lblOffset val="100"/>
        <c:noMultiLvlLbl val="0"/>
      </c:catAx>
      <c:valAx>
        <c:axId val="204762496"/>
        <c:scaling>
          <c:orientation val="minMax"/>
          <c:max val="100"/>
          <c:min val="0"/>
        </c:scaling>
        <c:delete val="0"/>
        <c:axPos val="l"/>
        <c:majorGridlines/>
        <c:title>
          <c:tx>
            <c:rich>
              <a:bodyPr/>
              <a:lstStyle/>
              <a:p>
                <a:pPr>
                  <a:defRPr sz="1400"/>
                </a:pPr>
                <a:r>
                  <a:rPr lang="en-US" sz="1400" dirty="0" smtClean="0"/>
                  <a:t>precision</a:t>
                </a:r>
                <a:endParaRPr lang="en-US" sz="1400" dirty="0"/>
              </a:p>
            </c:rich>
          </c:tx>
          <c:layout/>
          <c:overlay val="0"/>
        </c:title>
        <c:numFmt formatCode="General" sourceLinked="1"/>
        <c:majorTickMark val="out"/>
        <c:minorTickMark val="none"/>
        <c:tickLblPos val="nextTo"/>
        <c:crossAx val="204760576"/>
        <c:crosses val="autoZero"/>
        <c:crossBetween val="between"/>
      </c:valAx>
    </c:plotArea>
    <c:legend>
      <c:legendPos val="r"/>
      <c:layout/>
      <c:overlay val="0"/>
      <c:txPr>
        <a:bodyPr/>
        <a:lstStyle/>
        <a:p>
          <a:pPr>
            <a:defRPr sz="14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Sheet1!$B$40</c:f>
              <c:strCache>
                <c:ptCount val="1"/>
                <c:pt idx="0">
                  <c:v>Top ranked features only</c:v>
                </c:pt>
              </c:strCache>
            </c:strRef>
          </c:tx>
          <c:invertIfNegative val="0"/>
          <c:cat>
            <c:strRef>
              <c:f>Sheet1!$A$41:$A$47</c:f>
              <c:strCache>
                <c:ptCount val="7"/>
                <c:pt idx="0">
                  <c:v>train</c:v>
                </c:pt>
                <c:pt idx="1">
                  <c:v>bus</c:v>
                </c:pt>
                <c:pt idx="2">
                  <c:v>stationary</c:v>
                </c:pt>
                <c:pt idx="3">
                  <c:v>walk</c:v>
                </c:pt>
                <c:pt idx="4">
                  <c:v>car</c:v>
                </c:pt>
                <c:pt idx="5">
                  <c:v>bike</c:v>
                </c:pt>
                <c:pt idx="6">
                  <c:v>average</c:v>
                </c:pt>
              </c:strCache>
            </c:strRef>
          </c:cat>
          <c:val>
            <c:numRef>
              <c:f>Sheet1!$B$41:$B$47</c:f>
              <c:numCache>
                <c:formatCode>General</c:formatCode>
                <c:ptCount val="7"/>
                <c:pt idx="0">
                  <c:v>93.5</c:v>
                </c:pt>
                <c:pt idx="1">
                  <c:v>91.2</c:v>
                </c:pt>
                <c:pt idx="2">
                  <c:v>100</c:v>
                </c:pt>
                <c:pt idx="3">
                  <c:v>100</c:v>
                </c:pt>
                <c:pt idx="4">
                  <c:v>78.8</c:v>
                </c:pt>
                <c:pt idx="5">
                  <c:v>89.2</c:v>
                </c:pt>
                <c:pt idx="6">
                  <c:v>92.9</c:v>
                </c:pt>
              </c:numCache>
            </c:numRef>
          </c:val>
        </c:ser>
        <c:dLbls>
          <c:showLegendKey val="0"/>
          <c:showVal val="0"/>
          <c:showCatName val="0"/>
          <c:showSerName val="0"/>
          <c:showPercent val="0"/>
          <c:showBubbleSize val="0"/>
        </c:dLbls>
        <c:gapWidth val="150"/>
        <c:axId val="204782976"/>
        <c:axId val="204789248"/>
      </c:barChart>
      <c:catAx>
        <c:axId val="204782976"/>
        <c:scaling>
          <c:orientation val="minMax"/>
        </c:scaling>
        <c:delete val="0"/>
        <c:axPos val="b"/>
        <c:title>
          <c:tx>
            <c:rich>
              <a:bodyPr/>
              <a:lstStyle/>
              <a:p>
                <a:pPr>
                  <a:defRPr sz="1400"/>
                </a:pPr>
                <a:r>
                  <a:rPr lang="en-US" sz="1400" dirty="0" smtClean="0"/>
                  <a:t>mode</a:t>
                </a:r>
                <a:endParaRPr lang="en-US" sz="1400" dirty="0"/>
              </a:p>
            </c:rich>
          </c:tx>
          <c:layout/>
          <c:overlay val="0"/>
        </c:title>
        <c:numFmt formatCode="General" sourceLinked="0"/>
        <c:majorTickMark val="none"/>
        <c:minorTickMark val="none"/>
        <c:tickLblPos val="nextTo"/>
        <c:txPr>
          <a:bodyPr/>
          <a:lstStyle/>
          <a:p>
            <a:pPr>
              <a:defRPr sz="1200" b="1"/>
            </a:pPr>
            <a:endParaRPr lang="en-US"/>
          </a:p>
        </c:txPr>
        <c:crossAx val="204789248"/>
        <c:crosses val="autoZero"/>
        <c:auto val="1"/>
        <c:lblAlgn val="ctr"/>
        <c:lblOffset val="100"/>
        <c:noMultiLvlLbl val="0"/>
      </c:catAx>
      <c:valAx>
        <c:axId val="204789248"/>
        <c:scaling>
          <c:orientation val="minMax"/>
          <c:max val="100"/>
        </c:scaling>
        <c:delete val="0"/>
        <c:axPos val="l"/>
        <c:majorGridlines/>
        <c:title>
          <c:tx>
            <c:rich>
              <a:bodyPr/>
              <a:lstStyle/>
              <a:p>
                <a:pPr>
                  <a:defRPr sz="1400"/>
                </a:pPr>
                <a:r>
                  <a:rPr lang="en-US" sz="1400" dirty="0" smtClean="0"/>
                  <a:t>recall</a:t>
                </a:r>
                <a:endParaRPr lang="en-US" sz="1400" dirty="0"/>
              </a:p>
            </c:rich>
          </c:tx>
          <c:layout/>
          <c:overlay val="0"/>
        </c:title>
        <c:numFmt formatCode="General" sourceLinked="1"/>
        <c:majorTickMark val="out"/>
        <c:minorTickMark val="none"/>
        <c:tickLblPos val="nextTo"/>
        <c:crossAx val="204782976"/>
        <c:crosses val="autoZero"/>
        <c:crossBetween val="between"/>
      </c:valAx>
    </c:plotArea>
    <c:legend>
      <c:legendPos val="r"/>
      <c:layout/>
      <c:overlay val="0"/>
      <c:txPr>
        <a:bodyPr/>
        <a:lstStyle/>
        <a:p>
          <a:pPr>
            <a:defRPr sz="14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6728B9-AB70-4CEC-850C-B2E76F26B001}" type="datetimeFigureOut">
              <a:rPr lang="en-US" smtClean="0"/>
              <a:pPr/>
              <a:t>10/7/2013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2B76D8-45B6-4908-8039-2593EBD4A04C}" type="slidenum">
              <a:rPr lang="en-US" smtClean="0"/>
              <a:pPr/>
              <a:t>‹#›</a:t>
            </a:fld>
            <a:endParaRPr lang="en-US"/>
          </a:p>
        </p:txBody>
      </p:sp>
    </p:spTree>
    <p:extLst>
      <p:ext uri="{BB962C8B-B14F-4D97-AF65-F5344CB8AC3E}">
        <p14:creationId xmlns:p14="http://schemas.microsoft.com/office/powerpoint/2010/main" val="1868304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9FC98-D5FD-489B-8257-922C5E419127}" type="datetimeFigureOut">
              <a:rPr lang="en-US" smtClean="0"/>
              <a:pPr/>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2D57F4-2A84-4F92-A839-5FE2B86FDCB7}" type="slidenum">
              <a:rPr lang="en-US" smtClean="0"/>
              <a:pPr/>
              <a:t>‹#›</a:t>
            </a:fld>
            <a:endParaRPr lang="en-US"/>
          </a:p>
        </p:txBody>
      </p:sp>
    </p:spTree>
    <p:extLst>
      <p:ext uri="{BB962C8B-B14F-4D97-AF65-F5344CB8AC3E}">
        <p14:creationId xmlns:p14="http://schemas.microsoft.com/office/powerpoint/2010/main" val="33307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name is Leon Stenneth. I am a PhD student at the University of Illinois, Chicago. I work under supervision of Professor Ouri Wolfson and Professor Philip</a:t>
            </a:r>
            <a:r>
              <a:rPr lang="en-US" baseline="0" dirty="0" smtClean="0"/>
              <a:t> Yu. </a:t>
            </a:r>
            <a:endParaRPr lang="en-US" dirty="0"/>
          </a:p>
        </p:txBody>
      </p:sp>
      <p:sp>
        <p:nvSpPr>
          <p:cNvPr id="4" name="Slide Number Placeholder 3"/>
          <p:cNvSpPr>
            <a:spLocks noGrp="1"/>
          </p:cNvSpPr>
          <p:nvPr>
            <p:ph type="sldNum" sz="quarter" idx="10"/>
          </p:nvPr>
        </p:nvSpPr>
        <p:spPr/>
        <p:txBody>
          <a:bodyPr/>
          <a:lstStyle/>
          <a:p>
            <a:fld id="{702D57F4-2A84-4F92-A839-5FE2B86FDCB7}" type="slidenum">
              <a:rPr lang="en-US" smtClean="0"/>
              <a:pPr/>
              <a:t>5</a:t>
            </a:fld>
            <a:endParaRPr lang="en-US"/>
          </a:p>
        </p:txBody>
      </p:sp>
    </p:spTree>
    <p:extLst>
      <p:ext uri="{BB962C8B-B14F-4D97-AF65-F5344CB8AC3E}">
        <p14:creationId xmlns:p14="http://schemas.microsoft.com/office/powerpoint/2010/main" val="163130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CD4DC3-6BC8-48AE-B207-A1F148A1A69F}"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42226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4C7448-0A82-4751-BC89-B997C883B1F9}"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83405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2D57F4-2A84-4F92-A839-5FE2B86FDCB7}" type="slidenum">
              <a:rPr lang="en-US" smtClean="0"/>
              <a:pPr/>
              <a:t>6</a:t>
            </a:fld>
            <a:endParaRPr lang="en-US"/>
          </a:p>
        </p:txBody>
      </p:sp>
    </p:spTree>
    <p:extLst>
      <p:ext uri="{BB962C8B-B14F-4D97-AF65-F5344CB8AC3E}">
        <p14:creationId xmlns:p14="http://schemas.microsoft.com/office/powerpoint/2010/main" val="81766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customized advertisements</a:t>
            </a:r>
            <a:r>
              <a:rPr lang="en-US" baseline="0" dirty="0" smtClean="0"/>
              <a:t> with example ……….</a:t>
            </a:r>
          </a:p>
          <a:p>
            <a:r>
              <a:rPr lang="en-US" baseline="0" dirty="0" smtClean="0"/>
              <a:t>More accurate travel demand picture. </a:t>
            </a:r>
          </a:p>
          <a:p>
            <a:r>
              <a:rPr lang="en-US" baseline="0" dirty="0" smtClean="0"/>
              <a:t>Carbon Footprint</a:t>
            </a:r>
            <a:endParaRPr lang="en-US" dirty="0"/>
          </a:p>
        </p:txBody>
      </p:sp>
      <p:sp>
        <p:nvSpPr>
          <p:cNvPr id="4" name="Slide Number Placeholder 3"/>
          <p:cNvSpPr>
            <a:spLocks noGrp="1"/>
          </p:cNvSpPr>
          <p:nvPr>
            <p:ph type="sldNum" sz="quarter" idx="10"/>
          </p:nvPr>
        </p:nvSpPr>
        <p:spPr/>
        <p:txBody>
          <a:bodyPr/>
          <a:lstStyle/>
          <a:p>
            <a:fld id="{702D57F4-2A84-4F92-A839-5FE2B86FDCB7}" type="slidenum">
              <a:rPr lang="en-US" smtClean="0"/>
              <a:pPr/>
              <a:t>7</a:t>
            </a:fld>
            <a:endParaRPr lang="en-US"/>
          </a:p>
        </p:txBody>
      </p:sp>
    </p:spTree>
    <p:extLst>
      <p:ext uri="{BB962C8B-B14F-4D97-AF65-F5344CB8AC3E}">
        <p14:creationId xmlns:p14="http://schemas.microsoft.com/office/powerpoint/2010/main" val="425398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Chicago</a:t>
            </a:r>
            <a:r>
              <a:rPr lang="en-US" baseline="0" dirty="0" smtClean="0"/>
              <a:t> transit authority has over 1000 active buses. The real time location of theses buses are available. Likewise, in some other cities. Over 14,000 bus stops. Rail line data is also available. </a:t>
            </a:r>
            <a:endParaRPr lang="en-US" dirty="0"/>
          </a:p>
        </p:txBody>
      </p:sp>
      <p:sp>
        <p:nvSpPr>
          <p:cNvPr id="4" name="Slide Number Placeholder 3"/>
          <p:cNvSpPr>
            <a:spLocks noGrp="1"/>
          </p:cNvSpPr>
          <p:nvPr>
            <p:ph type="sldNum" sz="quarter" idx="10"/>
          </p:nvPr>
        </p:nvSpPr>
        <p:spPr/>
        <p:txBody>
          <a:bodyPr/>
          <a:lstStyle/>
          <a:p>
            <a:fld id="{702D57F4-2A84-4F92-A839-5FE2B86FDCB7}" type="slidenum">
              <a:rPr lang="en-US" smtClean="0"/>
              <a:pPr/>
              <a:t>11</a:t>
            </a:fld>
            <a:endParaRPr lang="en-US"/>
          </a:p>
        </p:txBody>
      </p:sp>
    </p:spTree>
    <p:extLst>
      <p:ext uri="{BB962C8B-B14F-4D97-AF65-F5344CB8AC3E}">
        <p14:creationId xmlns:p14="http://schemas.microsoft.com/office/powerpoint/2010/main" val="328486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Spatial data on the rail</a:t>
            </a:r>
            <a:r>
              <a:rPr lang="en-US" baseline="0" dirty="0" smtClean="0"/>
              <a:t> network is considered in the model. </a:t>
            </a:r>
            <a:endParaRPr lang="en-US" dirty="0"/>
          </a:p>
        </p:txBody>
      </p:sp>
      <p:sp>
        <p:nvSpPr>
          <p:cNvPr id="4" name="Slide Number Placeholder 3"/>
          <p:cNvSpPr>
            <a:spLocks noGrp="1"/>
          </p:cNvSpPr>
          <p:nvPr>
            <p:ph type="sldNum" sz="quarter" idx="10"/>
          </p:nvPr>
        </p:nvSpPr>
        <p:spPr/>
        <p:txBody>
          <a:bodyPr/>
          <a:lstStyle/>
          <a:p>
            <a:fld id="{702D57F4-2A84-4F92-A839-5FE2B86FDCB7}" type="slidenum">
              <a:rPr lang="en-US" smtClean="0"/>
              <a:pPr/>
              <a:t>13</a:t>
            </a:fld>
            <a:endParaRPr lang="en-US"/>
          </a:p>
        </p:txBody>
      </p:sp>
    </p:spTree>
    <p:extLst>
      <p:ext uri="{BB962C8B-B14F-4D97-AF65-F5344CB8AC3E}">
        <p14:creationId xmlns:p14="http://schemas.microsoft.com/office/powerpoint/2010/main" val="417036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set of all buses we selected the closest bus.</a:t>
            </a:r>
            <a:endParaRPr lang="en-US" dirty="0"/>
          </a:p>
        </p:txBody>
      </p:sp>
      <p:sp>
        <p:nvSpPr>
          <p:cNvPr id="4" name="Slide Number Placeholder 3"/>
          <p:cNvSpPr>
            <a:spLocks noGrp="1"/>
          </p:cNvSpPr>
          <p:nvPr>
            <p:ph type="sldNum" sz="quarter" idx="10"/>
          </p:nvPr>
        </p:nvSpPr>
        <p:spPr/>
        <p:txBody>
          <a:bodyPr/>
          <a:lstStyle/>
          <a:p>
            <a:fld id="{702D57F4-2A84-4F92-A839-5FE2B86FDCB7}" type="slidenum">
              <a:rPr lang="en-US" smtClean="0"/>
              <a:pPr/>
              <a:t>14</a:t>
            </a:fld>
            <a:endParaRPr lang="en-US"/>
          </a:p>
        </p:txBody>
      </p:sp>
    </p:spTree>
    <p:extLst>
      <p:ext uri="{BB962C8B-B14F-4D97-AF65-F5344CB8AC3E}">
        <p14:creationId xmlns:p14="http://schemas.microsoft.com/office/powerpoint/2010/main" val="178994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We compute the Euclilidian distance to each bus in the set of all buses that</a:t>
            </a:r>
            <a:r>
              <a:rPr lang="en-US" baseline="0" dirty="0" smtClean="0"/>
              <a:t> are active in the city. Then the bus with the minimum total Euclilidian distance over the time window is chosen as the candidate bus. The distance to this bus is used as a classification feature. </a:t>
            </a:r>
            <a:endParaRPr lang="en-US" dirty="0"/>
          </a:p>
        </p:txBody>
      </p:sp>
      <p:sp>
        <p:nvSpPr>
          <p:cNvPr id="4" name="Slide Number Placeholder 3"/>
          <p:cNvSpPr>
            <a:spLocks noGrp="1"/>
          </p:cNvSpPr>
          <p:nvPr>
            <p:ph type="sldNum" sz="quarter" idx="10"/>
          </p:nvPr>
        </p:nvSpPr>
        <p:spPr/>
        <p:txBody>
          <a:bodyPr/>
          <a:lstStyle/>
          <a:p>
            <a:fld id="{702D57F4-2A84-4F92-A839-5FE2B86FDCB7}" type="slidenum">
              <a:rPr lang="en-US" smtClean="0"/>
              <a:pPr/>
              <a:t>15</a:t>
            </a:fld>
            <a:endParaRPr lang="en-US"/>
          </a:p>
        </p:txBody>
      </p:sp>
    </p:spTree>
    <p:extLst>
      <p:ext uri="{BB962C8B-B14F-4D97-AF65-F5344CB8AC3E}">
        <p14:creationId xmlns:p14="http://schemas.microsoft.com/office/powerpoint/2010/main" val="349072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say the</a:t>
            </a:r>
            <a:r>
              <a:rPr lang="en-US" baseline="0" dirty="0" smtClean="0"/>
              <a:t> threshold is computed from experiments…..</a:t>
            </a:r>
            <a:endParaRPr lang="en-US" dirty="0"/>
          </a:p>
        </p:txBody>
      </p:sp>
      <p:sp>
        <p:nvSpPr>
          <p:cNvPr id="4" name="Slide Number Placeholder 3"/>
          <p:cNvSpPr>
            <a:spLocks noGrp="1"/>
          </p:cNvSpPr>
          <p:nvPr>
            <p:ph type="sldNum" sz="quarter" idx="10"/>
          </p:nvPr>
        </p:nvSpPr>
        <p:spPr/>
        <p:txBody>
          <a:bodyPr/>
          <a:lstStyle/>
          <a:p>
            <a:fld id="{702D57F4-2A84-4F92-A839-5FE2B86FDCB7}" type="slidenum">
              <a:rPr lang="en-US" smtClean="0"/>
              <a:pPr/>
              <a:t>16</a:t>
            </a:fld>
            <a:endParaRPr lang="en-US"/>
          </a:p>
        </p:txBody>
      </p:sp>
    </p:spTree>
    <p:extLst>
      <p:ext uri="{BB962C8B-B14F-4D97-AF65-F5344CB8AC3E}">
        <p14:creationId xmlns:p14="http://schemas.microsoft.com/office/powerpoint/2010/main" val="373267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papers exist on transportation mode detection……..For a complete list please see the paper. On this slide I just list the three popular related papers. </a:t>
            </a:r>
            <a:endParaRPr lang="en-US" dirty="0"/>
          </a:p>
        </p:txBody>
      </p:sp>
      <p:sp>
        <p:nvSpPr>
          <p:cNvPr id="4" name="Slide Number Placeholder 3"/>
          <p:cNvSpPr>
            <a:spLocks noGrp="1"/>
          </p:cNvSpPr>
          <p:nvPr>
            <p:ph type="sldNum" sz="quarter" idx="10"/>
          </p:nvPr>
        </p:nvSpPr>
        <p:spPr/>
        <p:txBody>
          <a:bodyPr/>
          <a:lstStyle/>
          <a:p>
            <a:fld id="{702D57F4-2A84-4F92-A839-5FE2B86FDCB7}" type="slidenum">
              <a:rPr lang="en-US" smtClean="0"/>
              <a:pPr/>
              <a:t>24</a:t>
            </a:fld>
            <a:endParaRPr lang="en-US"/>
          </a:p>
        </p:txBody>
      </p:sp>
    </p:spTree>
    <p:extLst>
      <p:ext uri="{BB962C8B-B14F-4D97-AF65-F5344CB8AC3E}">
        <p14:creationId xmlns:p14="http://schemas.microsoft.com/office/powerpoint/2010/main" val="1157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0F87A1-9F2B-4C84-9DED-733AE046DBD0}" type="datetime1">
              <a:rPr lang="en-US" smtClean="0"/>
              <a:pPr/>
              <a:t>10/7/2013</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
        <p:nvSpPr>
          <p:cNvPr id="6" name="Slide Number Placeholder 5"/>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210A2-7E5C-407E-AA31-61AA78E7CE90}" type="datetime1">
              <a:rPr lang="en-US" smtClean="0"/>
              <a:pPr/>
              <a:t>10/7/2013</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
        <p:nvSpPr>
          <p:cNvPr id="6" name="Slide Number Placeholder 5"/>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4A3F0-DDDC-49AC-AA0A-1FCF0BF16227}" type="datetime1">
              <a:rPr lang="en-US" smtClean="0"/>
              <a:pPr/>
              <a:t>10/7/2013</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
        <p:nvSpPr>
          <p:cNvPr id="6" name="Slide Number Placeholder 5"/>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3C28F-60E1-4FA8-BA9B-611DD77EBF97}" type="datetime1">
              <a:rPr lang="en-US" smtClean="0"/>
              <a:pPr/>
              <a:t>10/7/2013</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
        <p:nvSpPr>
          <p:cNvPr id="6" name="Slide Number Placeholder 5"/>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B8914-15A3-4F2A-9EC3-6665C4CCC055}" type="datetime1">
              <a:rPr lang="en-US" smtClean="0"/>
              <a:pPr/>
              <a:t>10/7/2013</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
        <p:nvSpPr>
          <p:cNvPr id="6" name="Slide Number Placeholder 5"/>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D6027E-2B25-4240-A24F-317CC5E79EFF}" type="datetime1">
              <a:rPr lang="en-US" smtClean="0"/>
              <a:pPr/>
              <a:t>10/7/2013</a:t>
            </a:fld>
            <a:endParaRPr lang="en-US"/>
          </a:p>
        </p:txBody>
      </p:sp>
      <p:sp>
        <p:nvSpPr>
          <p:cNvPr id="6" name="Footer Placeholder 5"/>
          <p:cNvSpPr>
            <a:spLocks noGrp="1"/>
          </p:cNvSpPr>
          <p:nvPr>
            <p:ph type="ftr" sz="quarter" idx="11"/>
          </p:nvPr>
        </p:nvSpPr>
        <p:spPr/>
        <p:txBody>
          <a:bodyPr/>
          <a:lstStyle/>
          <a:p>
            <a:r>
              <a:rPr lang="en-US" smtClean="0"/>
              <a:t>University of Illinois, Chicago</a:t>
            </a:r>
            <a:endParaRPr lang="en-US"/>
          </a:p>
        </p:txBody>
      </p:sp>
      <p:sp>
        <p:nvSpPr>
          <p:cNvPr id="7" name="Slide Number Placeholder 6"/>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D679D-8C24-4FC1-B46D-D99352242894}" type="datetime1">
              <a:rPr lang="en-US" smtClean="0"/>
              <a:pPr/>
              <a:t>10/7/2013</a:t>
            </a:fld>
            <a:endParaRPr lang="en-US"/>
          </a:p>
        </p:txBody>
      </p:sp>
      <p:sp>
        <p:nvSpPr>
          <p:cNvPr id="8" name="Footer Placeholder 7"/>
          <p:cNvSpPr>
            <a:spLocks noGrp="1"/>
          </p:cNvSpPr>
          <p:nvPr>
            <p:ph type="ftr" sz="quarter" idx="11"/>
          </p:nvPr>
        </p:nvSpPr>
        <p:spPr/>
        <p:txBody>
          <a:bodyPr/>
          <a:lstStyle/>
          <a:p>
            <a:r>
              <a:rPr lang="en-US" smtClean="0"/>
              <a:t>University of Illinois, Chicago</a:t>
            </a:r>
            <a:endParaRPr lang="en-US"/>
          </a:p>
        </p:txBody>
      </p:sp>
      <p:sp>
        <p:nvSpPr>
          <p:cNvPr id="9" name="Slide Number Placeholder 8"/>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C151B9-CBED-4869-942C-C7DCA62719D2}" type="datetime1">
              <a:rPr lang="en-US" smtClean="0"/>
              <a:pPr/>
              <a:t>10/7/2013</a:t>
            </a:fld>
            <a:endParaRPr lang="en-US"/>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B3560-F04B-4DA5-B053-1D1EDFC0663F}" type="datetime1">
              <a:rPr lang="en-US" smtClean="0"/>
              <a:pPr/>
              <a:t>10/7/2013</a:t>
            </a:fld>
            <a:endParaRPr lang="en-US"/>
          </a:p>
        </p:txBody>
      </p:sp>
      <p:sp>
        <p:nvSpPr>
          <p:cNvPr id="3" name="Footer Placeholder 2"/>
          <p:cNvSpPr>
            <a:spLocks noGrp="1"/>
          </p:cNvSpPr>
          <p:nvPr>
            <p:ph type="ftr" sz="quarter" idx="11"/>
          </p:nvPr>
        </p:nvSpPr>
        <p:spPr/>
        <p:txBody>
          <a:bodyPr/>
          <a:lstStyle/>
          <a:p>
            <a:r>
              <a:rPr lang="en-US" smtClean="0"/>
              <a:t>University of Illinois, Chicago</a:t>
            </a:r>
            <a:endParaRPr lang="en-US"/>
          </a:p>
        </p:txBody>
      </p:sp>
      <p:sp>
        <p:nvSpPr>
          <p:cNvPr id="4" name="Slide Number Placeholder 3"/>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495FB-6916-47B2-BAB9-140E9592DA25}" type="datetime1">
              <a:rPr lang="en-US" smtClean="0"/>
              <a:pPr/>
              <a:t>10/7/2013</a:t>
            </a:fld>
            <a:endParaRPr lang="en-US"/>
          </a:p>
        </p:txBody>
      </p:sp>
      <p:sp>
        <p:nvSpPr>
          <p:cNvPr id="6" name="Footer Placeholder 5"/>
          <p:cNvSpPr>
            <a:spLocks noGrp="1"/>
          </p:cNvSpPr>
          <p:nvPr>
            <p:ph type="ftr" sz="quarter" idx="11"/>
          </p:nvPr>
        </p:nvSpPr>
        <p:spPr/>
        <p:txBody>
          <a:bodyPr/>
          <a:lstStyle/>
          <a:p>
            <a:r>
              <a:rPr lang="en-US" smtClean="0"/>
              <a:t>University of Illinois, Chicago</a:t>
            </a:r>
            <a:endParaRPr lang="en-US"/>
          </a:p>
        </p:txBody>
      </p:sp>
      <p:sp>
        <p:nvSpPr>
          <p:cNvPr id="7" name="Slide Number Placeholder 6"/>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77C05-7EC6-478D-A64F-ED7422180615}" type="datetime1">
              <a:rPr lang="en-US" smtClean="0"/>
              <a:pPr/>
              <a:t>10/7/2013</a:t>
            </a:fld>
            <a:endParaRPr lang="en-US"/>
          </a:p>
        </p:txBody>
      </p:sp>
      <p:sp>
        <p:nvSpPr>
          <p:cNvPr id="6" name="Footer Placeholder 5"/>
          <p:cNvSpPr>
            <a:spLocks noGrp="1"/>
          </p:cNvSpPr>
          <p:nvPr>
            <p:ph type="ftr" sz="quarter" idx="11"/>
          </p:nvPr>
        </p:nvSpPr>
        <p:spPr/>
        <p:txBody>
          <a:bodyPr/>
          <a:lstStyle/>
          <a:p>
            <a:r>
              <a:rPr lang="en-US" smtClean="0"/>
              <a:t>University of Illinois, Chicago</a:t>
            </a:r>
            <a:endParaRPr lang="en-US"/>
          </a:p>
        </p:txBody>
      </p:sp>
      <p:sp>
        <p:nvSpPr>
          <p:cNvPr id="7" name="Slide Number Placeholder 6"/>
          <p:cNvSpPr>
            <a:spLocks noGrp="1"/>
          </p:cNvSpPr>
          <p:nvPr>
            <p:ph type="sldNum" sz="quarter" idx="12"/>
          </p:nvPr>
        </p:nvSpPr>
        <p:spPr/>
        <p:txBody>
          <a:bodyPr/>
          <a:lstStyle/>
          <a:p>
            <a:fld id="{BD8DC27E-050F-4EFA-B76F-67843F8EDA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AD4D2-CB96-4BC8-A97A-C1B1C96F0C89}" type="datetime1">
              <a:rPr lang="en-US" smtClean="0"/>
              <a:pPr/>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Illinois, Chicago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DC27E-050F-4EFA-B76F-67843F8EDA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4.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micronews.com/lectureArticle.asp?id=5147"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openxmlformats.org/officeDocument/2006/relationships/hyperlink" Target="http://sf.streetsblog.org/"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http://pocketnow.com/smartphone-news/" TargetMode="External"/><Relationship Id="rId5" Type="http://schemas.openxmlformats.org/officeDocument/2006/relationships/hyperlink" Target="http://videos.nj.com/" TargetMode="Externa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w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2.w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5.wmf"/></Relationships>
</file>

<file path=ppt/slides/_rels/slide46.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7.wmf"/><Relationship Id="rId5" Type="http://schemas.openxmlformats.org/officeDocument/2006/relationships/oleObject" Target="../embeddings/oleObject8.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1.wmf"/><Relationship Id="rId5" Type="http://schemas.openxmlformats.org/officeDocument/2006/relationships/oleObject" Target="../embeddings/oleObject12.bin"/><Relationship Id="rId4" Type="http://schemas.openxmlformats.org/officeDocument/2006/relationships/image" Target="../media/image50.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2.wmf"/><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5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lstStyle/>
          <a:p>
            <a:r>
              <a:rPr lang="en-US" dirty="0" smtClean="0"/>
              <a:t>Detecting human activities using smartphones and maps</a:t>
            </a:r>
            <a:endParaRPr lang="en-US" dirty="0"/>
          </a:p>
        </p:txBody>
      </p:sp>
      <p:sp>
        <p:nvSpPr>
          <p:cNvPr id="3" name="Subtitle 2"/>
          <p:cNvSpPr>
            <a:spLocks noGrp="1"/>
          </p:cNvSpPr>
          <p:nvPr>
            <p:ph type="subTitle" idx="1"/>
          </p:nvPr>
        </p:nvSpPr>
        <p:spPr/>
        <p:txBody>
          <a:bodyPr>
            <a:normAutofit/>
          </a:bodyPr>
          <a:lstStyle/>
          <a:p>
            <a:r>
              <a:rPr lang="en-US" dirty="0" smtClean="0"/>
              <a:t>Leon Stenneth</a:t>
            </a:r>
          </a:p>
          <a:p>
            <a:r>
              <a:rPr lang="en-US" dirty="0" smtClean="0"/>
              <a:t>Adviser: Professor Ouri Wolfson</a:t>
            </a:r>
          </a:p>
          <a:p>
            <a:r>
              <a:rPr lang="en-US" dirty="0" smtClean="0"/>
              <a:t>Co-Adviser: Professor Philip Yu</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1</a:t>
            </a:fld>
            <a:endParaRPr lang="en-US"/>
          </a:p>
        </p:txBody>
      </p:sp>
    </p:spTree>
    <p:extLst>
      <p:ext uri="{BB962C8B-B14F-4D97-AF65-F5344CB8AC3E}">
        <p14:creationId xmlns:p14="http://schemas.microsoft.com/office/powerpoint/2010/main" val="360281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lstStyle/>
          <a:p>
            <a:r>
              <a:rPr lang="en-US" dirty="0" smtClean="0"/>
              <a:t>GPS sensor report</a:t>
            </a:r>
            <a:r>
              <a:rPr lang="en-US" dirty="0"/>
              <a:t>: </a:t>
            </a:r>
            <a:r>
              <a:rPr lang="en-US" dirty="0" smtClean="0"/>
              <a:t>pi = </a:t>
            </a:r>
            <a:r>
              <a:rPr lang="fr-FR" dirty="0" smtClean="0"/>
              <a:t>&lt;</a:t>
            </a:r>
            <a:r>
              <a:rPr lang="fr-FR" dirty="0" err="1" smtClean="0"/>
              <a:t>lat</a:t>
            </a:r>
            <a:r>
              <a:rPr lang="fr-FR" dirty="0"/>
              <a:t>, </a:t>
            </a:r>
            <a:r>
              <a:rPr lang="fr-FR" dirty="0" err="1"/>
              <a:t>lon</a:t>
            </a:r>
            <a:r>
              <a:rPr lang="fr-FR" dirty="0"/>
              <a:t>, t, v, </a:t>
            </a:r>
            <a:r>
              <a:rPr lang="fr-FR" dirty="0" smtClean="0"/>
              <a:t>h</a:t>
            </a:r>
            <a:r>
              <a:rPr lang="fr-FR" dirty="0"/>
              <a:t>, </a:t>
            </a:r>
            <a:r>
              <a:rPr lang="fr-FR" dirty="0" err="1"/>
              <a:t>acc</a:t>
            </a:r>
            <a:r>
              <a:rPr lang="fr-FR" dirty="0" smtClean="0"/>
              <a:t>&gt;</a:t>
            </a:r>
          </a:p>
          <a:p>
            <a:pPr marL="0" indent="0">
              <a:buNone/>
            </a:pPr>
            <a:endParaRPr lang="fr-FR" dirty="0" smtClean="0"/>
          </a:p>
          <a:p>
            <a:r>
              <a:rPr lang="en-US" dirty="0" smtClean="0"/>
              <a:t>GPS trace: T </a:t>
            </a:r>
            <a:r>
              <a:rPr lang="en-US" dirty="0"/>
              <a:t>= p0 → p1 → · · · → </a:t>
            </a:r>
            <a:r>
              <a:rPr lang="en-US" dirty="0" err="1"/>
              <a:t>pk</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10</a:t>
            </a:fld>
            <a:endParaRPr lang="en-US"/>
          </a:p>
        </p:txBody>
      </p:sp>
    </p:spTree>
    <p:extLst>
      <p:ext uri="{BB962C8B-B14F-4D97-AF65-F5344CB8AC3E}">
        <p14:creationId xmlns:p14="http://schemas.microsoft.com/office/powerpoint/2010/main" val="2660761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In addition to traditional features on speed, acceleration, and heading change. We build classification features using GPS and GIS data</a:t>
            </a:r>
          </a:p>
          <a:p>
            <a:endParaRPr lang="en-US" dirty="0"/>
          </a:p>
        </p:txBody>
      </p:sp>
      <p:graphicFrame>
        <p:nvGraphicFramePr>
          <p:cNvPr id="2050" name="Object 2"/>
          <p:cNvGraphicFramePr>
            <a:graphicFrameLocks noChangeAspect="1"/>
          </p:cNvGraphicFramePr>
          <p:nvPr>
            <p:extLst>
              <p:ext uri="{D42A27DB-BD31-4B8C-83A1-F6EECF244321}">
                <p14:modId xmlns:p14="http://schemas.microsoft.com/office/powerpoint/2010/main" val="106543336"/>
              </p:ext>
            </p:extLst>
          </p:nvPr>
        </p:nvGraphicFramePr>
        <p:xfrm>
          <a:off x="304800" y="3428999"/>
          <a:ext cx="4953000" cy="2697163"/>
        </p:xfrm>
        <a:graphic>
          <a:graphicData uri="http://schemas.openxmlformats.org/presentationml/2006/ole">
            <mc:AlternateContent xmlns:mc="http://schemas.openxmlformats.org/markup-compatibility/2006">
              <mc:Choice xmlns:v="urn:schemas-microsoft-com:vml" Requires="v">
                <p:oleObj spid="_x0000_s2106" name="Visio" r:id="rId4" imgW="5260902" imgH="2014706" progId="Visio.Drawing.11">
                  <p:embed/>
                </p:oleObj>
              </mc:Choice>
              <mc:Fallback>
                <p:oleObj name="Visio" r:id="rId4" imgW="5260902" imgH="2014706"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28999"/>
                        <a:ext cx="4953000" cy="2697163"/>
                      </a:xfrm>
                      <a:prstGeom prst="rect">
                        <a:avLst/>
                      </a:prstGeom>
                      <a:noFill/>
                      <a:ln w="6350">
                        <a:solidFill>
                          <a:srgbClr val="000000"/>
                        </a:solidFill>
                        <a:miter lim="800000"/>
                        <a:headEnd/>
                        <a:tailEnd/>
                      </a:ln>
                      <a:extLst/>
                    </p:spPr>
                  </p:pic>
                </p:oleObj>
              </mc:Fallback>
            </mc:AlternateContent>
          </a:graphicData>
        </a:graphic>
      </p:graphicFrame>
      <p:sp>
        <p:nvSpPr>
          <p:cNvPr id="6" name="Slide Number Placeholder 5"/>
          <p:cNvSpPr>
            <a:spLocks noGrp="1"/>
          </p:cNvSpPr>
          <p:nvPr>
            <p:ph type="sldNum" sz="quarter" idx="12"/>
          </p:nvPr>
        </p:nvSpPr>
        <p:spPr/>
        <p:txBody>
          <a:bodyPr/>
          <a:lstStyle/>
          <a:p>
            <a:fld id="{BD8DC27E-050F-4EFA-B76F-67843F8EDA3A}"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University of Illinois, Chicago</a:t>
            </a:r>
            <a:endParaRPr lang="en-US"/>
          </a:p>
        </p:txBody>
      </p:sp>
      <p:pic>
        <p:nvPicPr>
          <p:cNvPr id="2052" name="Picture 4" descr="http://t3.gstatic.com/images?q=tbn:ANd9GcStSoybNoPKCCIePItxgp4QzUAVBzfN80ac3PJ7jLufGY2gAw2RLw"/>
          <p:cNvPicPr>
            <a:picLocks noChangeAspect="1" noChangeArrowheads="1"/>
          </p:cNvPicPr>
          <p:nvPr/>
        </p:nvPicPr>
        <p:blipFill>
          <a:blip r:embed="rId6" cstate="print"/>
          <a:srcRect/>
          <a:stretch>
            <a:fillRect/>
          </a:stretch>
        </p:blipFill>
        <p:spPr bwMode="auto">
          <a:xfrm>
            <a:off x="6019800" y="3429000"/>
            <a:ext cx="1524000" cy="1066800"/>
          </a:xfrm>
          <a:prstGeom prst="rect">
            <a:avLst/>
          </a:prstGeom>
          <a:noFill/>
        </p:spPr>
      </p:pic>
      <p:pic>
        <p:nvPicPr>
          <p:cNvPr id="2056" name="Picture 8" descr="http://t2.gstatic.com/images?q=tbn:ANd9GcRFbFk-Ot3bNWNwaBRKgSRJG8Hl6OuKRdSf9CSyShqAlk_jy7ehqPVlKdrk"/>
          <p:cNvPicPr>
            <a:picLocks noChangeAspect="1" noChangeArrowheads="1"/>
          </p:cNvPicPr>
          <p:nvPr/>
        </p:nvPicPr>
        <p:blipFill>
          <a:blip r:embed="rId7" cstate="print"/>
          <a:srcRect/>
          <a:stretch>
            <a:fillRect/>
          </a:stretch>
        </p:blipFill>
        <p:spPr bwMode="auto">
          <a:xfrm>
            <a:off x="6019800" y="4876800"/>
            <a:ext cx="1524000" cy="1066800"/>
          </a:xfrm>
          <a:prstGeom prst="rect">
            <a:avLst/>
          </a:prstGeom>
          <a:noFill/>
        </p:spPr>
      </p:pic>
      <p:pic>
        <p:nvPicPr>
          <p:cNvPr id="2060" name="Picture 12" descr="http://t2.gstatic.com/images?q=tbn:ANd9GcR321_sRcad0iP1aoHUiUv0PY5glJuWSgC4CkT6iHGci1jZ2myFyg"/>
          <p:cNvPicPr>
            <a:picLocks noChangeAspect="1" noChangeArrowheads="1"/>
          </p:cNvPicPr>
          <p:nvPr/>
        </p:nvPicPr>
        <p:blipFill>
          <a:blip r:embed="rId8" cstate="print"/>
          <a:srcRect/>
          <a:stretch>
            <a:fillRect/>
          </a:stretch>
        </p:blipFill>
        <p:spPr bwMode="auto">
          <a:xfrm>
            <a:off x="7629525" y="3429000"/>
            <a:ext cx="1514475" cy="2514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p:txBody>
          <a:bodyPr/>
          <a:lstStyle/>
          <a:p>
            <a:r>
              <a:rPr lang="en-US" b="1" dirty="0" smtClean="0"/>
              <a:t>Traditional </a:t>
            </a:r>
          </a:p>
          <a:p>
            <a:pPr lvl="1"/>
            <a:r>
              <a:rPr lang="en-US" dirty="0" smtClean="0"/>
              <a:t>Speed, acceleration, and heading change</a:t>
            </a:r>
          </a:p>
          <a:p>
            <a:pPr lvl="1">
              <a:buNone/>
            </a:pPr>
            <a:endParaRPr lang="en-US" dirty="0" smtClean="0"/>
          </a:p>
          <a:p>
            <a:r>
              <a:rPr lang="en-US" b="1" dirty="0" smtClean="0"/>
              <a:t>Combining GPS and GIS</a:t>
            </a:r>
          </a:p>
          <a:p>
            <a:pPr lvl="1"/>
            <a:r>
              <a:rPr lang="en-US" dirty="0" smtClean="0"/>
              <a:t>Rail line closeness</a:t>
            </a:r>
          </a:p>
          <a:p>
            <a:pPr lvl="1"/>
            <a:r>
              <a:rPr lang="en-US" dirty="0" smtClean="0"/>
              <a:t>Average bus closeness</a:t>
            </a:r>
          </a:p>
          <a:p>
            <a:pPr lvl="1"/>
            <a:r>
              <a:rPr lang="en-US" dirty="0" smtClean="0"/>
              <a:t>Candidate bus closeness</a:t>
            </a:r>
          </a:p>
          <a:p>
            <a:pPr lvl="1"/>
            <a:r>
              <a:rPr lang="en-US" dirty="0" smtClean="0"/>
              <a:t>Bus stop closeness rate</a:t>
            </a:r>
            <a:endParaRPr lang="en-US" dirty="0"/>
          </a:p>
        </p:txBody>
      </p:sp>
      <p:sp>
        <p:nvSpPr>
          <p:cNvPr id="4" name="Slide Number Placeholder 3"/>
          <p:cNvSpPr>
            <a:spLocks noGrp="1"/>
          </p:cNvSpPr>
          <p:nvPr>
            <p:ph type="sldNum" sz="quarter" idx="12"/>
          </p:nvPr>
        </p:nvSpPr>
        <p:spPr/>
        <p:txBody>
          <a:bodyPr/>
          <a:lstStyle/>
          <a:p>
            <a:fld id="{BD8DC27E-050F-4EFA-B76F-67843F8EDA3A}"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 line closeness</a:t>
            </a:r>
            <a:endParaRPr lang="en-US" dirty="0"/>
          </a:p>
        </p:txBody>
      </p:sp>
      <p:sp>
        <p:nvSpPr>
          <p:cNvPr id="3" name="Content Placeholder 2"/>
          <p:cNvSpPr>
            <a:spLocks noGrp="1"/>
          </p:cNvSpPr>
          <p:nvPr>
            <p:ph idx="1"/>
          </p:nvPr>
        </p:nvSpPr>
        <p:spPr/>
        <p:txBody>
          <a:bodyPr>
            <a:normAutofit/>
          </a:bodyPr>
          <a:lstStyle/>
          <a:p>
            <a:r>
              <a:rPr lang="en-US" b="1" dirty="0" smtClean="0"/>
              <a:t>ARLC  </a:t>
            </a:r>
            <a:r>
              <a:rPr lang="en-US" dirty="0" smtClean="0"/>
              <a:t>- average rail line closeness</a:t>
            </a:r>
            <a:endParaRPr lang="en-US" b="1" dirty="0" smtClean="0"/>
          </a:p>
          <a:p>
            <a:r>
              <a:rPr lang="en-US" dirty="0" smtClean="0"/>
              <a:t>Let </a:t>
            </a:r>
            <a:r>
              <a:rPr lang="en-US" dirty="0"/>
              <a:t>{p</a:t>
            </a:r>
            <a:r>
              <a:rPr lang="en-US" baseline="-25000" dirty="0"/>
              <a:t>1</a:t>
            </a:r>
            <a:r>
              <a:rPr lang="en-US" dirty="0"/>
              <a:t>, p</a:t>
            </a:r>
            <a:r>
              <a:rPr lang="en-US" baseline="-25000" dirty="0"/>
              <a:t>2</a:t>
            </a:r>
            <a:r>
              <a:rPr lang="en-US" dirty="0"/>
              <a:t>, p</a:t>
            </a:r>
            <a:r>
              <a:rPr lang="en-US" baseline="-25000" dirty="0"/>
              <a:t>3</a:t>
            </a:r>
            <a:r>
              <a:rPr lang="en-US" dirty="0"/>
              <a:t>, p</a:t>
            </a:r>
            <a:r>
              <a:rPr lang="en-US" baseline="-25000" dirty="0"/>
              <a:t>4</a:t>
            </a:r>
            <a:r>
              <a:rPr lang="en-US" dirty="0"/>
              <a:t>…</a:t>
            </a:r>
            <a:r>
              <a:rPr lang="en-US" dirty="0" err="1"/>
              <a:t>p</a:t>
            </a:r>
            <a:r>
              <a:rPr lang="en-US" baseline="-25000" dirty="0" err="1"/>
              <a:t>n</a:t>
            </a:r>
            <a:r>
              <a:rPr lang="en-US" dirty="0"/>
              <a:t>} be a finite the set of GPS reports submitted within a time window. </a:t>
            </a:r>
            <a:endParaRPr lang="en-US" dirty="0" smtClean="0"/>
          </a:p>
          <a:p>
            <a:pPr>
              <a:buNone/>
            </a:pPr>
            <a:r>
              <a:rPr lang="en-US" dirty="0" smtClean="0"/>
              <a:t>			</a:t>
            </a:r>
            <a:r>
              <a:rPr lang="en-US" b="1" dirty="0" smtClean="0"/>
              <a:t>ARLC</a:t>
            </a:r>
            <a:r>
              <a:rPr lang="en-US" dirty="0" smtClean="0"/>
              <a:t> </a:t>
            </a:r>
            <a:r>
              <a:rPr lang="en-US" dirty="0"/>
              <a:t>= ∑</a:t>
            </a:r>
            <a:r>
              <a:rPr lang="en-US" baseline="-25000" dirty="0" err="1"/>
              <a:t>i</a:t>
            </a:r>
            <a:r>
              <a:rPr lang="en-US" baseline="-25000" dirty="0"/>
              <a:t>=1 to n</a:t>
            </a:r>
            <a:r>
              <a:rPr lang="en-US" dirty="0"/>
              <a:t> </a:t>
            </a:r>
            <a:r>
              <a:rPr lang="en-US" dirty="0" err="1"/>
              <a:t>d</a:t>
            </a:r>
            <a:r>
              <a:rPr lang="en-US" baseline="-25000" dirty="0" err="1"/>
              <a:t>i</a:t>
            </a:r>
            <a:r>
              <a:rPr lang="en-US" baseline="30000" dirty="0" err="1"/>
              <a:t>rail</a:t>
            </a:r>
            <a:r>
              <a:rPr lang="en-US" dirty="0"/>
              <a:t>  / </a:t>
            </a:r>
            <a:r>
              <a:rPr lang="en-US" dirty="0" smtClean="0"/>
              <a:t>n</a:t>
            </a:r>
            <a:r>
              <a:rPr lang="en-US" dirty="0"/>
              <a:t>	</a:t>
            </a:r>
            <a:endParaRPr lang="en-US" dirty="0" smtClean="0"/>
          </a:p>
          <a:p>
            <a:pPr>
              <a:buNone/>
            </a:pPr>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BD8DC27E-050F-4EFA-B76F-67843F8EDA3A}"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pic>
        <p:nvPicPr>
          <p:cNvPr id="29698" name="Picture 2" descr="CTA Rail Map (The &quot;L&quot;) (icon)"/>
          <p:cNvPicPr>
            <a:picLocks noChangeAspect="1" noChangeArrowheads="1"/>
          </p:cNvPicPr>
          <p:nvPr/>
        </p:nvPicPr>
        <p:blipFill>
          <a:blip r:embed="rId3" cstate="print"/>
          <a:srcRect/>
          <a:stretch>
            <a:fillRect/>
          </a:stretch>
        </p:blipFill>
        <p:spPr bwMode="auto">
          <a:xfrm>
            <a:off x="1066800" y="4114800"/>
            <a:ext cx="3429000" cy="2057400"/>
          </a:xfrm>
          <a:prstGeom prst="rect">
            <a:avLst/>
          </a:prstGeom>
          <a:noFill/>
        </p:spPr>
      </p:pic>
      <p:sp>
        <p:nvSpPr>
          <p:cNvPr id="29700" name="AutoShape 4" descr="data:image/jpg;base64,/9j/4AAQSkZJRgABAQAAAQABAAD/2wCEAAkGBhQSEBQUExQUFRQWGB0YGRgXGBsYHBceGhcXHRYZHBgaGyYfHBkjGRwaHy8gIycpLC4sHB4xNTAqNSYsLCkBCQoKDgwOGg8PGiwkHyQpLCwsLCwsLCwsLCwpLywsLCwsLCwsLCwsLCwsLCwsLCksLCwsLCwsLCwsLCwsLCwsLP/AABEIALcBEwMBIgACEQEDEQH/xAAcAAACAgMBAQAAAAAAAAAAAAAFBgMEAAIHAQj/xABTEAACAQIEAgYGBgUHCQgBBQABAhEAAwQSITEFQQYTIlFhcTKBkaGx8BRCUnLB0SNikrLhBxUkM0OCwjRTY3ODorPD8SVUhJOjtNLT4hYXRGR0/8QAGwEAAwEBAQEBAAAAAAAAAAAAAQIDAAQFBgf/xAAxEQACAgEDAwIEBAYDAAAAAAAAAQIRAxIhMQRBURMiBXGhwRQyYYFCUqKx0eFTVJH/2gAMAwEAAhEDEQA/AOVdUBqBr51ZYdnUEeqvMFYNwwgJ93vJotZ6P4h1JCkgCTDDlvz1PgKjQwOtqxQsFkASTsDsIk7H58akwmCT6PmztnVvRYAHtE6RufGNonSddltEobc9hjqsgDefVqBWDCkSNiNI0MR3nv20oGKhwctmP4e33VutkA6fH2cqt9UOZ29Xumtgnn7NvyoBLLcFuG2LiKbts80HbXwa3MGDpKnlNDOqESsEDcjl5jcese2mbgfSFrCZCguW5JAJylSdyrAEgGNvz1h4rjrd85uqVLg2uK5DjukgAN6xtppvTbA3AFsCfny/H3UQbDIUPZUGZ2HIE/n7K0fAZhBOvMgAE+oaewCplsgal9xBkiDoeXfBNDsOaoOyKkVajNxB9ce0Vn0pB9ceo0oyhJ8ImArYrVY4u39on21NaKsJBJGo58o7/MUTPHJK2maOKhOtWGZBuD7vzqAYtF5MT6gPZPzAprbJkF9dKhwdje4eRhfGI1id5mN9R4a3LKrckBSFA1JM5e4+Zj3E0z9EuhrYu4NCtlIk8wOQH67D2CSe45MzK3QroacS/WXQRZUwd+0R9QeH2j6tzp1A2AFKr2QARppEQIHd+EUS+jpZQW7YCqoAAGwA5Dx/671SfWPL/EKsthSG/oGAEABoHl9I/Kpi36Txzj/j4n86rYl9G8m/dxNSr/W/7Qf+4u/nQMaYUa2j44f9xxUTH9D/AOGuD/1BUmHbW354f1f1grVR+jP+ou+65WMe40SMT9y3/ipjxH9Td/1L/uLS3jT2cR/qbfwamC9dHUXNf7F/3FrGAHBf6rFf6g/4q14YP6Pi/uJ+8azglz9Hitf7A/jWvDHnD4vvyJ+8aYx7hB/QsSYHp2/itaov9BJ5/SP8BrbBf5Fie/rLfxWsT/IP/Ef4DQMRYtf6Fhz3tc5nvFR8bEWsMP8AQD3tU+O/yPD/AO0+IrXjI7OHH+hT941gGcVtn6aiz9a18BUOGBOPfwa7+NXOID/tBfv2/wBwVXwP+WXT4Xj7zRALhnvHL4VleMPgPhWUxhOtXLRsqMpz6AQYAnmCBp4g+qaI3cY7D9LqkbAaARrKcx46kUCt3jlyCJU+n3rsIB5eFXQ7uMi5iu+UCdhuYEkDeNhyrl1DUaY65bPoDXm3I+fefH41T+j5dW0BMnlOu/lU93ClriW7bCcud9CQOary0IjY7MNaZro+kL1bKltQMxjsjuzZzJOunuIO9arDdCldfKltuz+kUtB3WHdYfmNAD5MO6i/CrCOmZ40iQTJ7U5TAMlZjtAecChXF8J1T5MxZRqhgiQYk5TtOWI8KJdHAotSWB0LZdOxDhQdY+1MDv5bgMJLxbAqrC4qnqzlVxtkYncEeiJ0k8/Omjg9xLllx1SplDCGAYRqA2de2k/rSJkTVDEW1ZWV4KNsq6QpbMIG8AZ4nnpuIFfhKLbRxLW71jMS40zISAGJPIkgHeBNBSo1CTw3Ai60EnYbAnUsoA2Mb7mrlvgP9XLRn0MAGDmQADXUw3hqD51RW0w2DCNNJmveqaIho7oNUPoHFt+2VF5OCFxmWVGmlwQZObu3HZOsDWRymvRwFo0dDvAh9Y6z9X/Rv7B31T7evp67nXWNpPOvQG/W9/j+Z9p76IVGf8yLmK4EyIzEg5TrE7dkCNJ3JmdBA1kgVtgP6o/eP7qVUZnO5Yz3kme/ermFtEWiYMBtTBjUCNfGKEuCPUprA9Tt7EF96rJbLsFGpJj/r3CNSe4Gpb1MHRno8911RATcffllXeCeRMSe4Dwgo2eKkWuiPRl8VeFpNEXV3I8dWI8xAXmQByJrstjCJhbS2rQAA9uu7Ezqx+eVQcO4dbwFgWrcFyJZo3Mbx3cgvIesmJrvf31SMaFbsy9cqiXn3fvVLeeo7dpm1UGJGuw5nc6U4Ctfbsn7p/cv/AJ1On9Z/fH/uT+dT2uGadpxqIOUZj6LDfQfW7zVxMPbBkKSZmWJ+1mGgj60d9GmByQNwthjkyqxjqNgTtceeXIVL/Nl2NLb/ANXeXaNWuArv4a0Vs4oiFBhRoAIAHsqdmmjpBqAOJ4VeK3ew3atIBsJIBkb760cNk9U40k2mESNyoAG/fVbH8WtWADdfIDoCQT8BVVelmEO19fY3/wAa2kGor8I4ZdVMQGQgtZZQNDJ10AB3qHhmBdbGKzo6yixKkTDGYkUQHSXCn+3T2N/8anwnGrNxstu6rN3AmfhRo2oCYcA4TER9u38RWtpB9DnT+vPh9Q01OmdSGAZTuGEgxtvVfF8AtvZ6tewM+fSSJgg6E7eRoUHULGMQfRMP/tP3hXnF7f8AUDU/obffzY0QxXCylu3bvKCiSAyzrmMkAc20jUADx3r3EYcg9liQoAEGWHcsfVA20E94Nag2VMb/AJYGDZlVlbsnMYCAEzOgnmSB4ioHstbuM69rOGJJICqHJ3bWTEcx4TV67luHKY6zUlE0DfZBbXUAee+oqulyexcC5Rso+p5nYeWp118TQrZUTC4eBLGfCPdImPOsq8eFYn6iHLyyokR4Tr8896ymo1nIcRcDMSBoBA74/M93jFXrVxmwztbUrZC5rlw7mORO2+gUTqeczUNnECyDnw913+rMqsxpsJPqImlm/hrmpKsO+VKzz7u/52riKjLwiyq2OsYN1tw5lMjRRooC7tOpnQRGvKi63i5BvAu2kZSBlY6Kh+z36CfAUD6NYi9cBCmzKxHWEhm0MBcnaYADflpJo81rFtbIYYVUOsnrP90az5gHxNGn2AD+k+DYYdGaMyMRoPqnclt2MgbnT1ih/ClbLbCanM0jkVR1IXTXUxryidam4zhsX2TdJa0YPZzFRplntaxrudNTFVODW7y3CbTKpA1LEKNfEncnu1rfMIzYK5JKEEegmXKJJjK0CPSLCSP1hzEjXGN+jS6gnq1cXBpL2s6llnYxmzA6RBkTUTcLvXCrh8MHn0k9I92ZixJP6sHbzqnjsTdhka6o7RUqgIkGZ1n0dtDGkchFKEI4fjxS29lW61rgC2tSdbkAiPqpDbaCRqDSzx3gpwt5rRgxBVo0dT6LD3jzBq8OD3AA3VuOak9nxET+FEuL4J8QyLcFq01semM7FgwUwxBaTOuggHMKeLA0D+iWICYu0TEHMp0ndTy8wNta6h1gjMCCvfm28A+4+64jxrnmB4B1d1WF9RkYMGCkiRyysvuI2NMBBHaXEtmMehbKzJE9wiPDwis77GGK4ATzzRy7Lx909lx5T4AUp9JOHr6VvsXNZZJTTmGTxPnMGe6it7hxUEXLl0qDoQxKg+K7g+Gh8KFcOwj4rEGzZghm1Y9vKo7LOSdI5KIEyviaW+wUhZ6OdGMRfLXAhdEbKDpBbU+tRA79So767H0c4KuAswYbEOJZtDE8vncjuArTiPBFsYIWrVt1CuGyogukkli3ZaMwk6+G3dXrMRbViCoygyy5I7I3Gynw2G1Uiu4G+xvevzvqTQ7iXH7ViBddVJ1jnE9wk68tNfUSFri/THtFLThAPrwcx8QSNPZPiDXP7l/PiiZYzcXViST6OpJJMnU786fVvSFZ1i/0mGViiwoBYs4BOgk9nVV958aC8L6eXHxNu3eQRcjI63M5Gb0c3droRoR3Vlu8iyH1DAgrBJIIg6KCfXyNScH4fhrLh0S+zggguhOWNoGQA+Z9lUd2q4Hh6Txy13q2rx+t/YtYzpjiLLI5tWXw7GIRmN1QObfVBI1iPCedadJunF6zeK2DYhGVSjhzcbMAc2hACaxoZmitrqJzdTeMSQpC5FPMgGDtp2mMCq6tg8RiFvCw1y6AG0a3DARDEdZ2okag8xNLh1pP1avtX05I5tLr0v3suri8VibSNh2t2HNsOVuKXJOvYGkAaHUjmPGDXRziL38Mly6oW4ZDAbSDEjwO9VreMRiFdLlsnsjtFAw+xmtOQRvCkzvG5o2igCAAANAAIA8qcGwE4xgbd3FWlu+iLVwjnBz2/A1Fc6LYM7Mo10lJ9Wo99E+JcLS9lJa4jLMNbbK0GMw1BBBgaEchVRei6f8AeMX+3b/+muXLic3ar6ndg6lY41bXyr7lfD9CsKW9FLnZJgKq6ggDXu39lCf5nt4bi1lbS5QRtpzSSDG+tMH/AOlV/wC84r9q1/8ARUuB6O27d1bjXL11lnL1hSFncjJbUz5mK2PC4sOXqvUTTbdr78hbE3ciMwGaBIAgT3CToJPM0BxfSq9h7X6axbN0sMq27oCFSJzZ3GpA0gDUxHgfukEEHY0t8c4LYvoLd1bzgOHzKQW00AmAIgkQBzk6611Kr3PPldbchK50kEmbN0W8mYXIBDGJKKo7RPLxOgqnw1RcVblkdVbac6XRlYRIIOp27pjzqHiVq3etvbbrlRkyKBbeE0jMCFMkDaffXuAsJh8J1dp3c211LDtEnnlI08BrUcbyU/US5fHjt+5VqFbPcm/mm2u1zKP1VJY+GYxp4CB3zVrg9zDu1x3VgyXMg6zYwBDhR2de/U6cqVvpl4pmYuDMBSxSTI2BAnwEa8p2oTcx2JvswzXLJjssQSs95YWwRrp7Zjem1MXY60eOWf8AOD3/AJVlciThuNgdqy/6xZyT4zGteULCK/0TF2Wk288cyufbxGtMfBr929bzZeqKsRAkA9kaweWp01EipukFvqHcIbuUIrDtHmWDTzjSp+BYK7etsUvlYYpDMxmIg6P491RGBWK4HavB2KoGOzHsuCO8jQydiwIg+uq30m5h2HWOL9swOs9N0jvBmYOkmdtCD2aLJxdwVttcJZwOzn0OaMshp7wfXXuMw7AxctiJ52rFyM3P0du/yrWYrcUvK9m6VOabbGQSZkSpJPiJ9VUOjWCDXLq6wRMCO12tAZB9wPlXl619FZrZYmzdVwDl1RihAEa6HQTO2umUyFGNuZgLf1+ywg6zsI780b921KMMd63nvC1YbKiyGdVJVA0SABJJlfb3axY4Vw0KrIU7ebKbgOwBDRDQ2Yr3ZYO40NCDZxtlIw+SBOYXEHMACIBJMhhryy6CKbsmdkZljISTMzsRoRowg98b6kijVABJdrV9batdCErBYgkgx2XysQwiBm7uXOhPSLGH6SVFlnQKCbgEqums5bZA9HXbfWKI2OEJbYy4MMBLx2Z0KrAURAPIEkR3yu4vjmOZsqh7W6hbdoahB2tdJHM6aTFaPJqslS9dKlhhrhBME5XO07/oI0q3afGKUyYO+wn6ouQNRrraUHefbQnC4/Gsr5GxJVJLlQEUEDtSwYLmAGskmBUnBuL3ruKWzcv4sLLC4OsZSoVWntZyAQQORroVPlmcGldnTeIY0WlNy52QDEqC2hkDTun1T3nWmPg/ArNiybptEm4c9wFQ7NCNC5ROvcFBMnxNDOF4a20szhbdqC0gsrsiqSztlHoEqSQYJM0O6RfylZVCWOqYGe2OwIjXKSSBO86mOQqSSW4GX+IYu1bRs1tVd1IUZEDiQZMEFR8POIpI4n0mzt1aCRIACkBZOxLLIY+QO5GnJU4z0iNy+VW4bixObLlB3OqtJMd5Mb6VRXjd1nU6AghpIJzFYMyRESK1B5JeI8eC6FmJ1gDsrv6zv3RWnCFz37ZGzOhHrKn20O4pbzMNPtn/ANWinRcfp7A/Wt/4aaKFZP0h6ZvbcrZgAEjNEliuhPlOg8vUBi9PsYNrg/ZX8qGcSTtjbnp/feq2Iy5oWNIHmY1PtqtiDD/+4WOIjrvYq/lRrgXSa+3D7iW7hS9Z7QIAllUM+Xbna63T/Qp30io2g05T7wKKdG8Z1eIWN20E7FswNsHwLgKfAmhZkN3Rfp5iOtW3iiblpzBLCCJ2Oldus3eyOZiuHcXwCpkZRAlSJ3gnsg+MQD412zDHsL5D4Uwpy3plwWz9Lv3b10Wwz7sVAnKNBO58KXTg8DGmLX2r/wDGmvp1ifoovYvIly++I6i0bgzLaRbYZiF+0SGM85HIRSGv8oGMzRmtf+Uv5VFw3L6lRnHeFi2qNauZ1eYYEEaRsRQvCYZiygk6gE+um/HYEXLOHxARU+kK5dV0XPbYKWA5SJ9g7qF4LCwU+6PxoVWwHvud9wa/o0H6o+Arl/S3pXjGxJTCs6qCV7IEGCRqW0rqWEHYTyHwFJfDLjdUZVzN1oIUQQA4IBJGpn0h3nnpVyca7iriekXFLQVuuzq065E3G43or0d6V4m+L1rEZc4tF0cDLppIOWe8H21Dxjh7W8NZR2KsHbUZSCIMeEjUaVU6Kh2xFxbbAOLLBWbKQCWAUkLOm2lTtsrJQr22EeouZcxuA67DNzMbEDXw0NV8Pg8jl2F+5MiBZbwj0p05aj4Uz8MRpIuw7qCGIAgsAZIBAAE6gctKqYV5s3id4SCdY7X4+FZY7JuQP+lXRoEvqO4EgD2AD3CsohhR2didTrp9o95rKVpgteAhxrhSXWBYToB2gO8kfVnvrOC4RbOYAiCQYCk6iNdz4VR6V8VuWhb6u2LhZWPaaPRKbQDyaaodFuO3MQbme2EChSMpM9oEmSY2iKQqXMbwS2WViACpABAk9mI3Ph3VfxdkXNj2Smu4P1gDrto1LvTDG37WRrfVwXuA5gTs93LrmHJR7/Uath5tEHSIYRM9tBudtJ+RTbkxd/lD6QWLFm3bjPdaCFU+iFEZiTtrIjn2tqVujWKW9cSCQwkxPaETBEfGqfTLGJexikEMVtIlzQjtqDnAnTc+0GpuB8MtPcDG2jCJE8iCOXhrv4UPbW6dlVF1dnQcXjF+i3MjHPaVM7K/aBJaZgyGhZ8aE4TEObyKWdgbmQh9dyBO+24PwqzcMWMQMvauWmLNnY+gCVhSIUQx5mhOHVjirUDsrc7jsGc7j7tClewtsJ8Tv5bVx1EhbiyDzANxCNfGD6qqv0jVUQ5XLMbgTfUWxZgEE6zpBgkTpV7i9rLbxcyApV51ExebQE6bRt3jvpKxtq42E6wFT1bXdRIYAragLpECFM/qmCaySNZZxfHbty+jAhAxFxVLhkVSzMA0AKVABlY25Sxlrs28RiEm7dwlu0im6epS6xYIr5hJQKQAGOjETl/VNc26P2syPcM/ofRghcxcPlERPpRrt2gDuJbMJ03sm0bV3rygRgO1mHayx2RlAA02qiVbDuNJS8kPE+lz3rarbUW7KNCrMyAZzPA7TEkmNtTA50NOPkHOzyGJBjMQBlyqMxiAUGkR+EFpQUhTuZEkbQCNfnlUT3MxOnf7yYqe4D3GIBdPZ+qdABpvOngTVnC4tQqjaHUnSdcyyZ9Zj2VBftfpyuYGFYT39nTaoLVgt2TAi4IJO3I/jTUCjTFntr91v+JRboxZ/TWG/WT19lfxmgfEDrp9k+9zTD0avgXLPhln9n30y2FYs8UtduR9plHn1lyKGXXk6bDQfn6zr66K8bB6xh3Pc/4jj4UJy09CWWrGyn9X4MKnHDmMGQs89dPd31Xw+oH3T8RRfDDsqPn0jSMYcuO3C1i055lZ85Gb/fDe0V17DHsL5D4VxLiF49QgkxnHPTly+dq7ZhPQX7o+FVRM5z/Kyn9CX/8A3XP+Aa5KbQLxXV+lXGcP1uKwuKW7cRsRnQWoFy23U2hmQt2TOZgUbzoDf4PgLU3HwvGMqkAsy2bagmMstlMT+NCygWsWf+zeHeV//iLQPDL6J00jmBuY0G5O+g7idKYOIcXt3rGHNlDbtIbqIhjshVszrmOYkknMd52pYwIm8nhbHvNSfI38J3jDnsL5D4UocExqCwoMEh2J7IbICWhieQ842nlFN9r0R5D4VyrDcSKqqiAdSPQ79dSw7+dVbomlYX6UcRW9h7YVUdpIYBl0lTqQBvpIPItzoX0PusMReItqvV2WKAkkGbmZQx3MExI1iKrjG5rhnWCY0HcvcTW/CMR+lxJkqvVAEgLMFtfSIHtikUt9xtO2w1cIx/WO5i3mbPmCscqnLMiRmOsDUfWPcCbXBcAerdbqgzl2OhGpDKV0I+fCgXAbyPakDJmcj0g0kICTIHNQDG+lMfCbL2wUDyvJSJE/qsxEeXPTupNU1ka/hF55I8PhRl0Gkn941lT2rmUQc3PZQRqSdCNxXlOA5P0T6UZsOtm/JFk5bbQzEqw9CAeTZQPBlHIUx8A4jaS6qKjDrABmyQvegJzlgTqvLU0ocL4ZcbDpfZYPWMkEZOzCsGiV0FyTOvLkDRrC4ckq6vqCNbKlxGZZm4AtsQQdyRI1jWpyvVsWilVsdOJ4UusBivbme1tDdz883f7aV+m/TcYReotAnEFQc0DLbBghv1n0kDYbmdqMJ0lS8FKRDawx7WoEdkactswPhXMP5Rset3GSohlQI+s6gtl8jlIBHKNdZpkTaFtb5mZ1Ov8AHzpi4R0mNs6DbWSSY7IB99LNWuHOgup1gJtlgGAJBg77e31U8t1TCtmdgw3EOttqRmBe0xAk6Ao8ahgN00O/lVTD3z1qszsZYECG+y55ufHygcjIs4C1YS2pthFtlSRB0IYHUd05joNpPjVC2EX0nVdNusXuUb/3V7tvGuayjQc4jhDcW8rGM9sgwABmW5Mjc8ttvfSh0lw72rNxbKF8t0qeyXhLthlYmBoYG9PN26JaSPr84/s8/P40t8f4p1Nu/cVoMCNd2iF08CTp8gp0wUIvR2znDKOZA8RmBE+0beXhRmx0OXNqxjbYfO9UujHDXtYlg24tq/7RUgHx1g+unFLpHdTqWnJfbYZrVj0/MWMRwnqCqySjSJP1TG3kQNPGe8Vvh8OGtspEgltoB0Z4g+ZmD7uZ/iloXEZCNDz0kdxHiDBFL+AuMMyPGYMZ9g18jv669PrOnjGVx4Z5PRdTKUanyioqziWGnPlto38asrhp6rbV25b/AKYAe8HSqNo/0t/I/Fvzqxd0YLM9uY7pYttXmM9QHYpwCCf8378zRRTgjfpLfgF7vsx+NAuKNoPur+89GeEtDp93/DTdhVyD+Or+nuf6y7/xXoQ9vWjXSNgL9z/W3f8AimhTn576ut0SfJmGMEacm+NFcLclR4H+P40Lsb+OtFMFt6/yqTHQw47+oT74+Jrt2FbsL90fCuIcQ/ydPvf4q7M+MFuyjEMfRELBOpAnUgc++nEicz6a8JzYz6RbLFluq7oVns9Zbtl1I5DKs5gIkmYpr/lE4VdXAYktczZXQAAyXLYlDmbSRAHoyRLMRAMVVv8ABrztnNs3QLjkCbS3LYeJABhXtsI+uHUqCCNa1x3Dbtzs3P5wvWyQSt3F2VWQQYK5WOh8+RB50m17nRGTiml3FHBWyuBw8iDnvn1TZHxqLo5hOtxVtZgG2JPgMxPuFG+kDwVXKiBFyqiSVQDWAWEsSdSxAk8hFDeHKLOHVz6eJAtL3C2plzBjXMABGbTu3pLuQKpHWuE47rbAfKV9IQY2UkA6cjEjY94B0rlGHxSiM3Wegw0U82ERG48fKulcCuMLTIYhVlY31zTPI6iuRfzllPaBjLHo+MnXNVuURdrgK2LssdXAkn0mnccp79N6J9DX/pd0kk6oO1Lcz9qdKXsBxBWJidJ7+Z+9TL0OwjZnux2WuIoPfGYz7qlLuNBt8lgXBZtIe0wU3Gl2mJVxEnYDN6q34d0ituwjKDP2lMganb5gVomOUAAIABMeE929YccpBDKCDPjuIPu0pIS0qmUcLdl0caX7LH1V5VE3LH+aT/y1rKf1Aemc0wOKb6RadmZiHUyW7XpD6zTB85pr4Th2tLGZ3aSQRkhZJY5S5lSGJ1WJ0PMgVbvRRLdi7cPWZ7UMC0ANlbtwgBOWBoSTuPKjOHxyzEIB3yWO3cP1tNq7OslGbWkhgi4p6hZ6R8WuYSytu2vVZ5CxBygRMEc5OndJPdSFvXVOI4UYgjN2tdISRzGmbKBMbjfx0pF6Ri2l02kt5Shhm5sYGkAAAD1nxrjgWkBINS4a4A4LTA10+e+sU1Hc3qjWwqe4fSxdxTSoByk+kVACsFyAFjvAj2czU6dEb55IP7wpeGJYAqDAMSBpMbTTx0S6QPeDJdILKAQdASNjPImY18TUpppWiipsab2NU3bb5STkZWMarmt2wQJO0jcDXKNhIIziGBF5YdWYTO531199W+u7vn2GvDdJ5E+pvyrn1MrpQPtcGXrOsKnPA7RYk6bc/CrwtRXnWHu+fXWjXT3D2j8627DsWLqyAe8fwpe41ZykXQPR0fxXv81OvkTR5bk29Y0P5ePfNUcQZmvp8dZsCvx9T5ed4eok15+grI8YueTKfgD+dXrqg78gY8PmPj4hRl7CMl9FUEhTK/c5j+7J9UVdFzQ+Xz8/kI8iUOU+Ue0p8NcMq8R4TnllMkbLtzJHgYJPjGw0q1huzcQDxHur0XajtE9Zb10Le3aueO+xeSotdKOBsb7x6TM11BzuLcgnLrqytIKiTsYirXR/gNm8WGM+loFULaK2zp6Waew2m0Dxpwewt1AtxFdYBhlDDbcTsfEa0L4lhMFaTs2sKbgIGW5m257MIIlfbRnHXHSm1+q5+4jVlbEdB8HDdU+MzAHLmtqwOkn0QCSYIA01I5a0u2+jmK0C2rgmTrbY+UwNDTFbs2z/APxOH+0n/m1OthP+58N+P/MrQhoVNt/P/SQEqBGBwmJvG3h3tZHLAgbNEyWK/VUd5rsmMSEVRrqo9jCk3o3xRbTlHt4TDqwGXqQFzmTp6RLaTTyWp29gpUUcFehrjSQM+XfTQDXuGuk+W9eYwwSQPMaCe4zG4Hz3bWIhx3sdj5TtVa7eOqncf7w5NsPX41BsukK/FcIrOXuMOrXVtQGaCJRVJVsxB9W9D+FXutvdewIW2qkAcgAFtJI585JkwdaJcatF+yBJJAHjPjz/AA9dUcPho6vDr6Sw1wwfSCzAInsqJGw/LJgkjovCrRjM2uZQPZP50iYvofbtXXVruHgHszcvZwp1VWtWk3A0nMJ0OldEwbfo08h860KbqOtCXrx65/qogWTGwZlYTA2zTV29iKFfh3ALHWBQxE7suGCqI73xFxz/ALtNd2wttbNtTADEy25IRtTAAnbYACOVU+LDD23QGxccTqzXc0ePVu3aHMgDynapMbjkN20oI7LkN3f1THl4UkmOkAf5rJEggjvFQPw9x/Ct+luIwowty7h7lnrFtlpw7AEGdAQGEtG5IEzsNq57g/5RMQv9sreF1P8AEsV0RXTT/mX1X+TgkviGKqcJr9U4v+7Q7HCt3H2/xr2l1P5S7kf1Vk+IuR7or2m/D9P/AMn9LE/F9b/1/wCtf4D97DnqcTbPa/RXAhJknKuV8xGk5ssDfeq/Cr6nqWA3GFfbvxDW295opfVbYuXGJVGkE3GgKGjMFXxMt46xQ3gmPw6YS0xVmK2CTA5WXRro1I1F1gR7tKRJuNvyejJx1beCzYkKi6Awg11Ejrh/yK5p08w5TH3Z+tlb2ov4zXXn4oELqltVIZwfEpcKE9mN2ZW/v99cy/lEw7Pj5Gs21M7QAWH4VPjcAprXmIGoqe5aAIAPLXzk/kKiv7D57qfsL3I0UmmLofZ/Sm7mACCCJgtmB93P1Cq2A4uq4S9aIYO2qtupB0ZSCdO8ETrFe8Os9WzZWzCYDCQCO+Ggipz4HjyPZ4gv2h7SahfHL3j2Gl4Yk+PurPpJ8fb/AArn0ItqDn84Dx9n5itDxD73uoE18/JrQ3j4fPro6RdQx2cfIYajY++PxFVLuNoXg73bifSBHukf7wFR3rler02Vxx6TzeowqU9RvxC8TDKYdDmX8R5EaVVw+KDCRseXd4VHcuVTt3Mj+De4/PzpSZnb1FMKpaSyrH0p0Gh8PHXxq5hm7Vk/rj4ihruQWA2O4949+lEMEpItRrDgnwErr7TFQaXKLJ9jpGHxK6JPaCK0eB0B91SYfFlHY2jZRiIm6SAx0JUBdSRG8j10n8ewmS80aAxdjubMRPsNGOPdGbl9gVuW0IZ46xiisrmdGA9IbFd/VlJg5dy8Ipumwtwrp/ca8LV1balvQdJZH8NTIPLnrTLZ4riLjlLRt5gJ1UnlsFDAkxrqVA76Q8P0NZTaXNItmS42JLScs8u6nno9jxhsTca4oK3PQYkAbCRmOk7jKdfRIEGg5e3YGlaqF5+kbfTBbxlm2G1RbqBhsQcrK5JGsHfyp3ZqA8f4J9LxQuDKLawc3LQGADsTry8BRLH44WskqzZmCaePOYPw9lJCTa3GkknsVLuL6sZoBXP2jqYBIA0UE7nc6DWaoYzid2NUUETsWmB9YTl0nslfrGY5VPgeHqERbgLsCzAtDZZO0wJ0jcRp4CvbuERf7NIAj0VJURqJOuSOQ+FZtDIB3eKEo7DKG1GmseatJUkaxOxGtC+F/o7Qc6FsqrrBA0zsPCJXl+BL42wHzagJElhJAWAJ0BHgI/CqHDgL15ANLdsDKp1AAiNCsEliCQRrrvWXIJHQuH4sNZR1MjLIjnAqfi/C1dLTWsrklSWVh5tmWJPeCdQe6qvCcI1tSpJKzKiZC6agTsPCiuFtLbWFWPEszeoZiYFMo6hNWkQbHRK7f4i91royIxMZiT90qR2Rzme6N68KBceqLoCtxiBzPbgnx1PtroLOYiTHdOnsrnV1/wDtW3qB+iunX1+2tKGllZZnl3fZJCaeBS9yQDlIGo/VH51COCAsAyDLryEcoromCwilrp1M3DrH6q8+7TetW4L22Ps9n5mubU+wzSEE9FgNBt5GsroR4eB9Wf7prKpb8i0jlPEOK3L7ZrjTvA2VZMmBy89zzJo9wHtYULG/0y1+3hVuD3rSquw8qbuhWoUchi7Y9V6xetH3xX0XWRSxKvJ5OBvW7GG04a5m+2+b9scMvfDN76UendzK9hoHatfBif8AFTLw64eptNz6m0T5jA4tD/vYZaBfyq4eFw7dzXU9nVx8DXkSVnfYgO8sTWt8aD57q3t2CwkAkzGnu/GitvAjqwXtyVn0dT/eYP2QO7LPtpl+UTuCUaYET5D8aJ4QEKBz86js2AP+lWkTz9lScrKJEit861vPzFYqeBrYL4e+ksajQjwPsrUr86VOE8AKxV8qNmor22ysG+yQfYZqXF2YJHcSPZtW5tz4+qiT4bMqnvUe4QfeDXb0cdbcTj6qXppSFq4lVL6SIpku8MqhiOFnursn00qOWHUxbAxvyRO4EHxjY+cfCjHDRIXT0XUg90tB93zrQjGYYqZot0cbNI7oPsZa4dLXtZ2ak/chr6Rj9JP+h/5gp0wV1lnKxWd4JE+ffSvxbhr3Xi3lZvo5bKGWfTt8p31posrpXPBFpFtbpY9oknxq1h7pUypKnwJHwqmgqa0af9AF1r7Me0xbzM1LctA78jIqsq1bc1OSoZFW9akHUAgyOcH1EVWLgzrrzGn5nTuoz/NqxLXbKzyLa+yoLvD7G5v/APlox94/6VPR5LahI4zhzmcKJzKIAGpMMNhuTpr8eWmAXqWs2f7R3Q3NxlAgqhBA11M70T45hW7fUNdaRoWVFAMECBE86B8DwrDF2lZSpzg6/Hxpdroz4On2zrVh9qitrtWmPxy21JJAjvIFX4RDl0TjauedIcFkxV+6VhEw75ZZdZIWSzejLNofD10Qxv8AKFutm1mI0LMYAPkNaocJ4hcxK4lr5UywtKIAGVQWaAR2hmI37txQe8R4qmKWE6RXLRA60r9lb40P3bklSPJhTFhOnhUgX7ZEx2lEz46wT5yfXQrF9D2ki2AoY72zlB+9YusUPmr+oUFx3A7+GJABjc9TqPNsO+nrFRcIstqZ0IdJcG2purr3wPcUmsrlo4kP/wCufPrVP7IMCsremzakVLHor5CmXojey9afsvhbn7GKAPuelnDHsj55mmXojw97xxCJHasFZJgBs9trc84lTMA19J1CvBfyPGw7Zf8A0asFhuyqd1zqv2cdirP7uIAoX/KDh+swdl+65J/2iu35U3jhiK7F7kE3Xuqqjtdq/YvjTUki5akwNmO29IvTnpMt4DDYYBbNsjM25ZlUBVUidANJnUgchr4cnseikJCYUcpB75j4VZCaRm03gc/EwNfXWwsvuZ95rFw7DUA+sVKylIxUFTKlbJbaNtfV+dTIjeHz6qUJ4LXnUy4fwNbqh+0PVUoTT0z8+NYNEYwh7vn2VIuC74HmT+BrdMOp5t8+qp0w1vuJ9f5RQsNEIwY709evxotg8MCgggwSNPGCPxqG1hE5W/iaKYVANAgUeQGx/jXofDppZ0vNnm/FIP8ADNrtT+33K/0EfPz5V4eFA0TVPn58/dUqp8/Pq9hr6qj4l5pLuL2J6Lq4II+fn50pSt4FsFizbf0WUlW2BBByn2iD4g11JU+fn53oP0s4F19nMom5all72H108yNR4jxrh6zp1OGqK3R29B8RlDKoZH7Xt8vDNMDx3DAgm6ucqFOpiAZju350VtdIsP8A55PbXLEFsnd15wAGj1lgT8+dWrdm1yuXP2B/9lfPn2R1JekGHP8AbW/b/CreD4hbYAh09TA1yuyEGzO+u2UL65JPsqk/Vlmk2c0mc2YH1xofOpN+4oo+07aMan219tXFx9vmw+NcDAtd+H/acVKotfawv7T/AJ07oQ+gMNxKyoktbHmBNaYvpZhQNb1sf3lH4iuDhrH2sH7LjfjW4xuHX+1w4+5h2b96kUUh9TOs4vp1gRp1qsf1Zaf2Qao3OnVlgDbwt24QZDMoQKe8OxBHmK5uek9pRpcvt9xLdoe3epbfEluWluJaFxy8ZLrs5Ig6gk5ZkEZYmjS8GtjliemmIuSEKW/BJvv7dEFCDihnBu3JcmBnJutJ20HYSgXAukV17rZtFRlYIoCAAZ5kAeQMzTZwHDgWp0DXDmYhWJOpIB1C/HeklJvYaKXIMvcUawpZlBLa9lEGmgzAfZ8QCK3wHErzWw1q6GfMzEXFFwxoIOVjdVNJDoO/VaI8Ja2mIxKNZt3DnW4mfQL1iQxgTuV76BX8K98dblyurEDqkFsDKxiFWF9YKnxO1Tjd0x5VVhjD9MWWBiBlDaAuQ1t/uYq2pH924pjm4otdOGvhFYCTqi3AAT42rinK/nacnwpJ/nR0zdcudT6TaK57hcBBVj4XV8mrbDYcEN9FuZZ1a1lzo3i+GfN+0mfwAqmnwT1DS/R9ST2r394WnP7T2mY+sk15S+nHsSogW2gf5vGFU/uq5Zl8idNtNhlLQ9ipgz2fX+VE+H8SewWKalhBEsoiZ+oVJ8iaF4E7+f4fwq1Pn6q+gy79O/kePDbMghd4vfuKVZwEO6qMqn7wWM397NVTXYch6vLUzvXjR3NPjpWFjyIHvr57c9cxWbvj1/wrfrCfrT66jaebe6tkTxJ+fOgEkUePu/jUiMO+tFw/nUgwuvok+sUDEyXF75qVLi93t0+NRpZ7wPn11Oijll9UVgklvFdyr8fgKmXE3fqgfsn869S2Ty9x/iKsW8M5+qdfuifbSjEdm9e1zDTwj/rRDAK+Yljpy17/AJFeWuHsTB/fgf7tXsPwo+l2ZA09JuUiCYE+XvrowT0ZYy8NHP1OP1MMoeUywF+fnwJ/hUij5+fX/GtdI8Pn8DW6/Pn/ANR5619lZ+bzXc3C/Pz868q2Hz8/I0O9ar8/l7J200rcfP5/AztvWs5pIROlvRHENc/omHzq3bJtg51aTmUy0ZSTI08OWq7d6K8QtrnexeRJALFdBJgT3CeddT4rwxcRZe0xjMNCN0I9Fhz0Oh7xpzrkNu5ew164rFldMyESd27OmuuhJBr5vrsEsU9UeGfcfButj1GLRP8ANH6rs/s/9nuO4sQf0YyLJynUlhyJzEieegG9QcPYtdJJkkEmoMZjGcAHUKSR/eifhVjhugdu5fn4VwtUj2k7kDrh1PnWDUVq1YDTiHqmjXDujr3QOyQT8zQ3B3clxWgHKQYOxpwxWNv/AKQG2UthSMwEZuyddOR3pJSoeEbBd/oc9sHM2WN5UkRyMjarFjowTaKdao1kEKx8pJyxVuxjX+j9p2K5ebGPfVzhvFrguKLYS7aKZWRjofMiYNJkbVUPjinyKfDlAukvuqyTOxG/nzpp4d0j6sKLqqUOi3l1Q9wYT2G+YFUG6OsBdJjtnQAyQJ2nSgyW7tgkr2lOjKRmU+a8/iPfTJqQruJ0rh+U4pbzEi01rI3V5ZMNmQiezl3Ez7astZtiVtIwSSQGOciTJJJEbnu9tc+4PxAqZw51Opw7mQe82m7/AA38xTfwjpML2gJV13t5QGEd4YEHzB9QrONbhUrJ8Vw7PHZJI2jslfIgDTvGx50t8S4CUMjQjUZIn9iVE+KFT+qacmObdWP33Yj2AkVVBBJUgLv6A39Yn4VkzNIThxa6N7knvZLDH1l3DT56+e9ZTXdwIJntt4x/CsptYmg5vhGiSdoqVHzHafWfzrKyuvPkk4qP7nPjitTZMMM28H2ipkwh8PbWVlee2daRPaw36w9lSWrMnc+yvaylGSLAtqNCW+fKpVe0BzPrP41lZQGo9z2yQck8xoNPXVgY7uUeuvaytQT3+cD9lfj+NbrxNzz9wrKytSNZbsW77bAx94D4EVNYwDltbgnx1/wn41lZRTDQWtiNO7T2aGpF/D46eyRtWVlfaY3cYvyl/Y/NOoSWSaXaTX1N1Pd8zqJ8JnTxrdR+B90ifhHlWVlN3OVrY2Hz7NJ8SNKSP5SuB5rYxKRmSBc/WUwLbTzIJjyYd1e1lc/VQU8Ur8WdHw/JLF1MHHvJL9mc6t2zuedFMHgGKXF0BJjXyHd517WV8vN7H6NBWzVejjHd0B9Z/CvT0aI+uPZ/GsrK53lkdKwwB2KwuTnPjTdwziOIxls2gyqqoAdzodAfcaysq35lbIfllSDHBej+Rct25IGgCoII5yT+VE34bbQfo5k6GQBI9QrKyhk/KymNe5FLEWhrOtJOE4n2ir95Ab16Aj8f+tZWUmLg2bZlvG8IBllGU8+7xJ9fMa+dQNipbLfzB02uqe2ndJHpr7/OsrKvFnPJUGbHSB7LBcTldW9C6J1BjdYJ2PdPnTXYMjcDyB568zHurKyhNJMaDvkhuY1QSDdIP3f/AMKysrK2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g;base64,/9j/4AAQSkZJRgABAQAAAQABAAD/2wCEAAkGBhQSEBQUExQUFRQWGB0YGRgXGBsYHBceGhcXHRYZHBgaGyYfHBkjGRwaHy8gIycpLC4sHB4xNTAqNSYsLCkBCQoKDgwOGg8PGiwkHyQpLCwsLCwsLCwsLCwpLywsLCwsLCwsLCwsLCwsLCwsLCksLCwsLCwsLCwsLCwsLCwsLP/AABEIALcBEwMBIgACEQEDEQH/xAAcAAACAgMBAQAAAAAAAAAAAAAFBgMEAAIHAQj/xABTEAACAQIEAgYGBgUHCQgBBQABAhEAAwQSITEFQQYTIlFhcTKBkaGx8BRCUnLB0SNikrLhBxUkM0OCwjRTY3ODorPD8SVUhJOjtNLT4hYXRGR0/8QAGwEAAwEBAQEBAAAAAAAAAAAAAQIDAAQFBgf/xAAxEQACAgEDAwIEBAYDAAAAAAAAAQIRAxIhMQRBURMiBXGhwRQyYYFCUqKx0eFTVJH/2gAMAwEAAhEDEQA/AOVdUBqBr51ZYdnUEeqvMFYNwwgJ93vJotZ6P4h1JCkgCTDDlvz1PgKjQwOtqxQsFkASTsDsIk7H58akwmCT6PmztnVvRYAHtE6RufGNonSddltEobc9hjqsgDefVqBWDCkSNiNI0MR3nv20oGKhwctmP4e33VutkA6fH2cqt9UOZ29Xumtgnn7NvyoBLLcFuG2LiKbts80HbXwa3MGDpKnlNDOqESsEDcjl5jcese2mbgfSFrCZCguW5JAJylSdyrAEgGNvz1h4rjrd85uqVLg2uK5DjukgAN6xtppvTbA3AFsCfny/H3UQbDIUPZUGZ2HIE/n7K0fAZhBOvMgAE+oaewCplsgal9xBkiDoeXfBNDsOaoOyKkVajNxB9ce0Vn0pB9ceo0oyhJ8ImArYrVY4u39on21NaKsJBJGo58o7/MUTPHJK2maOKhOtWGZBuD7vzqAYtF5MT6gPZPzAprbJkF9dKhwdje4eRhfGI1id5mN9R4a3LKrckBSFA1JM5e4+Zj3E0z9EuhrYu4NCtlIk8wOQH67D2CSe45MzK3QroacS/WXQRZUwd+0R9QeH2j6tzp1A2AFKr2QARppEQIHd+EUS+jpZQW7YCqoAAGwA5Dx/671SfWPL/EKsthSG/oGAEABoHl9I/Kpi36Txzj/j4n86rYl9G8m/dxNSr/W/7Qf+4u/nQMaYUa2j44f9xxUTH9D/AOGuD/1BUmHbW354f1f1grVR+jP+ou+65WMe40SMT9y3/ipjxH9Td/1L/uLS3jT2cR/qbfwamC9dHUXNf7F/3FrGAHBf6rFf6g/4q14YP6Pi/uJ+8azglz9Hitf7A/jWvDHnD4vvyJ+8aYx7hB/QsSYHp2/itaov9BJ5/SP8BrbBf5Fie/rLfxWsT/IP/Ef4DQMRYtf6Fhz3tc5nvFR8bEWsMP8AQD3tU+O/yPD/AO0+IrXjI7OHH+hT941gGcVtn6aiz9a18BUOGBOPfwa7+NXOID/tBfv2/wBwVXwP+WXT4Xj7zRALhnvHL4VleMPgPhWUxhOtXLRsqMpz6AQYAnmCBp4g+qaI3cY7D9LqkbAaARrKcx46kUCt3jlyCJU+n3rsIB5eFXQ7uMi5iu+UCdhuYEkDeNhyrl1DUaY65bPoDXm3I+fefH41T+j5dW0BMnlOu/lU93ClriW7bCcud9CQOary0IjY7MNaZro+kL1bKltQMxjsjuzZzJOunuIO9arDdCldfKltuz+kUtB3WHdYfmNAD5MO6i/CrCOmZ40iQTJ7U5TAMlZjtAecChXF8J1T5MxZRqhgiQYk5TtOWI8KJdHAotSWB0LZdOxDhQdY+1MDv5bgMJLxbAqrC4qnqzlVxtkYncEeiJ0k8/Omjg9xLllx1SplDCGAYRqA2de2k/rSJkTVDEW1ZWV4KNsq6QpbMIG8AZ4nnpuIFfhKLbRxLW71jMS40zISAGJPIkgHeBNBSo1CTw3Ai60EnYbAnUsoA2Mb7mrlvgP9XLRn0MAGDmQADXUw3hqD51RW0w2DCNNJmveqaIho7oNUPoHFt+2VF5OCFxmWVGmlwQZObu3HZOsDWRymvRwFo0dDvAh9Y6z9X/Rv7B31T7evp67nXWNpPOvQG/W9/j+Z9p76IVGf8yLmK4EyIzEg5TrE7dkCNJ3JmdBA1kgVtgP6o/eP7qVUZnO5Yz3kme/ermFtEWiYMBtTBjUCNfGKEuCPUprA9Tt7EF96rJbLsFGpJj/r3CNSe4Gpb1MHRno8911RATcffllXeCeRMSe4Dwgo2eKkWuiPRl8VeFpNEXV3I8dWI8xAXmQByJrstjCJhbS2rQAA9uu7Ezqx+eVQcO4dbwFgWrcFyJZo3Mbx3cgvIesmJrvf31SMaFbsy9cqiXn3fvVLeeo7dpm1UGJGuw5nc6U4Ctfbsn7p/cv/AJ1On9Z/fH/uT+dT2uGadpxqIOUZj6LDfQfW7zVxMPbBkKSZmWJ+1mGgj60d9GmByQNwthjkyqxjqNgTtceeXIVL/Nl2NLb/ANXeXaNWuArv4a0Vs4oiFBhRoAIAHsqdmmjpBqAOJ4VeK3ew3atIBsJIBkb760cNk9U40k2mESNyoAG/fVbH8WtWADdfIDoCQT8BVVelmEO19fY3/wAa2kGor8I4ZdVMQGQgtZZQNDJ10AB3qHhmBdbGKzo6yixKkTDGYkUQHSXCn+3T2N/8anwnGrNxstu6rN3AmfhRo2oCYcA4TER9u38RWtpB9DnT+vPh9Q01OmdSGAZTuGEgxtvVfF8AtvZ6tewM+fSSJgg6E7eRoUHULGMQfRMP/tP3hXnF7f8AUDU/obffzY0QxXCylu3bvKCiSAyzrmMkAc20jUADx3r3EYcg9liQoAEGWHcsfVA20E94Nag2VMb/AJYGDZlVlbsnMYCAEzOgnmSB4ioHstbuM69rOGJJICqHJ3bWTEcx4TV67luHKY6zUlE0DfZBbXUAee+oqulyexcC5Rso+p5nYeWp118TQrZUTC4eBLGfCPdImPOsq8eFYn6iHLyyokR4Tr8896ymo1nIcRcDMSBoBA74/M93jFXrVxmwztbUrZC5rlw7mORO2+gUTqeczUNnECyDnw913+rMqsxpsJPqImlm/hrmpKsO+VKzz7u/52riKjLwiyq2OsYN1tw5lMjRRooC7tOpnQRGvKi63i5BvAu2kZSBlY6Kh+z36CfAUD6NYi9cBCmzKxHWEhm0MBcnaYADflpJo81rFtbIYYVUOsnrP90az5gHxNGn2AD+k+DYYdGaMyMRoPqnclt2MgbnT1ih/ClbLbCanM0jkVR1IXTXUxryidam4zhsX2TdJa0YPZzFRplntaxrudNTFVODW7y3CbTKpA1LEKNfEncnu1rfMIzYK5JKEEegmXKJJjK0CPSLCSP1hzEjXGN+jS6gnq1cXBpL2s6llnYxmzA6RBkTUTcLvXCrh8MHn0k9I92ZixJP6sHbzqnjsTdhka6o7RUqgIkGZ1n0dtDGkchFKEI4fjxS29lW61rgC2tSdbkAiPqpDbaCRqDSzx3gpwt5rRgxBVo0dT6LD3jzBq8OD3AA3VuOak9nxET+FEuL4J8QyLcFq01semM7FgwUwxBaTOuggHMKeLA0D+iWICYu0TEHMp0ndTy8wNta6h1gjMCCvfm28A+4+64jxrnmB4B1d1WF9RkYMGCkiRyysvuI2NMBBHaXEtmMehbKzJE9wiPDwis77GGK4ATzzRy7Lx909lx5T4AUp9JOHr6VvsXNZZJTTmGTxPnMGe6it7hxUEXLl0qDoQxKg+K7g+Gh8KFcOwj4rEGzZghm1Y9vKo7LOSdI5KIEyviaW+wUhZ6OdGMRfLXAhdEbKDpBbU+tRA79So767H0c4KuAswYbEOJZtDE8vncjuArTiPBFsYIWrVt1CuGyogukkli3ZaMwk6+G3dXrMRbViCoygyy5I7I3Gynw2G1Uiu4G+xvevzvqTQ7iXH7ViBddVJ1jnE9wk68tNfUSFri/THtFLThAPrwcx8QSNPZPiDXP7l/PiiZYzcXViST6OpJJMnU786fVvSFZ1i/0mGViiwoBYs4BOgk9nVV958aC8L6eXHxNu3eQRcjI63M5Gb0c3droRoR3Vlu8iyH1DAgrBJIIg6KCfXyNScH4fhrLh0S+zggguhOWNoGQA+Z9lUd2q4Hh6Txy13q2rx+t/YtYzpjiLLI5tWXw7GIRmN1QObfVBI1iPCedadJunF6zeK2DYhGVSjhzcbMAc2hACaxoZmitrqJzdTeMSQpC5FPMgGDtp2mMCq6tg8RiFvCw1y6AG0a3DARDEdZ2okag8xNLh1pP1avtX05I5tLr0v3suri8VibSNh2t2HNsOVuKXJOvYGkAaHUjmPGDXRziL38Mly6oW4ZDAbSDEjwO9VreMRiFdLlsnsjtFAw+xmtOQRvCkzvG5o2igCAAANAAIA8qcGwE4xgbd3FWlu+iLVwjnBz2/A1Fc6LYM7Mo10lJ9Wo99E+JcLS9lJa4jLMNbbK0GMw1BBBgaEchVRei6f8AeMX+3b/+muXLic3ar6ndg6lY41bXyr7lfD9CsKW9FLnZJgKq6ggDXu39lCf5nt4bi1lbS5QRtpzSSDG+tMH/AOlV/wC84r9q1/8ARUuB6O27d1bjXL11lnL1hSFncjJbUz5mK2PC4sOXqvUTTbdr78hbE3ciMwGaBIAgT3CToJPM0BxfSq9h7X6axbN0sMq27oCFSJzZ3GpA0gDUxHgfukEEHY0t8c4LYvoLd1bzgOHzKQW00AmAIgkQBzk6611Kr3PPldbchK50kEmbN0W8mYXIBDGJKKo7RPLxOgqnw1RcVblkdVbac6XRlYRIIOp27pjzqHiVq3etvbbrlRkyKBbeE0jMCFMkDaffXuAsJh8J1dp3c211LDtEnnlI08BrUcbyU/US5fHjt+5VqFbPcm/mm2u1zKP1VJY+GYxp4CB3zVrg9zDu1x3VgyXMg6zYwBDhR2de/U6cqVvpl4pmYuDMBSxSTI2BAnwEa8p2oTcx2JvswzXLJjssQSs95YWwRrp7Zjem1MXY60eOWf8AOD3/AJVlciThuNgdqy/6xZyT4zGteULCK/0TF2Wk288cyufbxGtMfBr929bzZeqKsRAkA9kaweWp01EipukFvqHcIbuUIrDtHmWDTzjSp+BYK7etsUvlYYpDMxmIg6P491RGBWK4HavB2KoGOzHsuCO8jQydiwIg+uq30m5h2HWOL9swOs9N0jvBmYOkmdtCD2aLJxdwVttcJZwOzn0OaMshp7wfXXuMw7AxctiJ52rFyM3P0du/yrWYrcUvK9m6VOabbGQSZkSpJPiJ9VUOjWCDXLq6wRMCO12tAZB9wPlXl619FZrZYmzdVwDl1RihAEa6HQTO2umUyFGNuZgLf1+ywg6zsI780b921KMMd63nvC1YbKiyGdVJVA0SABJJlfb3axY4Vw0KrIU7ebKbgOwBDRDQ2Yr3ZYO40NCDZxtlIw+SBOYXEHMACIBJMhhryy6CKbsmdkZljISTMzsRoRowg98b6kijVABJdrV9batdCErBYgkgx2XysQwiBm7uXOhPSLGH6SVFlnQKCbgEqums5bZA9HXbfWKI2OEJbYy4MMBLx2Z0KrAURAPIEkR3yu4vjmOZsqh7W6hbdoahB2tdJHM6aTFaPJqslS9dKlhhrhBME5XO07/oI0q3afGKUyYO+wn6ouQNRrraUHefbQnC4/Gsr5GxJVJLlQEUEDtSwYLmAGskmBUnBuL3ruKWzcv4sLLC4OsZSoVWntZyAQQORroVPlmcGldnTeIY0WlNy52QDEqC2hkDTun1T3nWmPg/ArNiybptEm4c9wFQ7NCNC5ROvcFBMnxNDOF4a20szhbdqC0gsrsiqSztlHoEqSQYJM0O6RfylZVCWOqYGe2OwIjXKSSBO86mOQqSSW4GX+IYu1bRs1tVd1IUZEDiQZMEFR8POIpI4n0mzt1aCRIACkBZOxLLIY+QO5GnJU4z0iNy+VW4bixObLlB3OqtJMd5Mb6VRXjd1nU6AghpIJzFYMyRESK1B5JeI8eC6FmJ1gDsrv6zv3RWnCFz37ZGzOhHrKn20O4pbzMNPtn/ANWinRcfp7A/Wt/4aaKFZP0h6ZvbcrZgAEjNEliuhPlOg8vUBi9PsYNrg/ZX8qGcSTtjbnp/feq2Iy5oWNIHmY1PtqtiDD/+4WOIjrvYq/lRrgXSa+3D7iW7hS9Z7QIAllUM+Xbna63T/Qp30io2g05T7wKKdG8Z1eIWN20E7FswNsHwLgKfAmhZkN3Rfp5iOtW3iiblpzBLCCJ2Oldus3eyOZiuHcXwCpkZRAlSJ3gnsg+MQD412zDHsL5D4Uwpy3plwWz9Lv3b10Wwz7sVAnKNBO58KXTg8DGmLX2r/wDGmvp1ifoovYvIly++I6i0bgzLaRbYZiF+0SGM85HIRSGv8oGMzRmtf+Uv5VFw3L6lRnHeFi2qNauZ1eYYEEaRsRQvCYZiygk6gE+um/HYEXLOHxARU+kK5dV0XPbYKWA5SJ9g7qF4LCwU+6PxoVWwHvud9wa/o0H6o+Arl/S3pXjGxJTCs6qCV7IEGCRqW0rqWEHYTyHwFJfDLjdUZVzN1oIUQQA4IBJGpn0h3nnpVyca7iriekXFLQVuuzq065E3G43or0d6V4m+L1rEZc4tF0cDLppIOWe8H21Dxjh7W8NZR2KsHbUZSCIMeEjUaVU6Kh2xFxbbAOLLBWbKQCWAUkLOm2lTtsrJQr22EeouZcxuA67DNzMbEDXw0NV8Pg8jl2F+5MiBZbwj0p05aj4Uz8MRpIuw7qCGIAgsAZIBAAE6gctKqYV5s3id4SCdY7X4+FZY7JuQP+lXRoEvqO4EgD2AD3CsohhR2didTrp9o95rKVpgteAhxrhSXWBYToB2gO8kfVnvrOC4RbOYAiCQYCk6iNdz4VR6V8VuWhb6u2LhZWPaaPRKbQDyaaodFuO3MQbme2EChSMpM9oEmSY2iKQqXMbwS2WViACpABAk9mI3Ph3VfxdkXNj2Smu4P1gDrto1LvTDG37WRrfVwXuA5gTs93LrmHJR7/Uath5tEHSIYRM9tBudtJ+RTbkxd/lD6QWLFm3bjPdaCFU+iFEZiTtrIjn2tqVujWKW9cSCQwkxPaETBEfGqfTLGJexikEMVtIlzQjtqDnAnTc+0GpuB8MtPcDG2jCJE8iCOXhrv4UPbW6dlVF1dnQcXjF+i3MjHPaVM7K/aBJaZgyGhZ8aE4TEObyKWdgbmQh9dyBO+24PwqzcMWMQMvauWmLNnY+gCVhSIUQx5mhOHVjirUDsrc7jsGc7j7tClewtsJ8Tv5bVx1EhbiyDzANxCNfGD6qqv0jVUQ5XLMbgTfUWxZgEE6zpBgkTpV7i9rLbxcyApV51ExebQE6bRt3jvpKxtq42E6wFT1bXdRIYAragLpECFM/qmCaySNZZxfHbty+jAhAxFxVLhkVSzMA0AKVABlY25Sxlrs28RiEm7dwlu0im6epS6xYIr5hJQKQAGOjETl/VNc26P2syPcM/ofRghcxcPlERPpRrt2gDuJbMJ03sm0bV3rygRgO1mHayx2RlAA02qiVbDuNJS8kPE+lz3rarbUW7KNCrMyAZzPA7TEkmNtTA50NOPkHOzyGJBjMQBlyqMxiAUGkR+EFpQUhTuZEkbQCNfnlUT3MxOnf7yYqe4D3GIBdPZ+qdABpvOngTVnC4tQqjaHUnSdcyyZ9Zj2VBftfpyuYGFYT39nTaoLVgt2TAi4IJO3I/jTUCjTFntr91v+JRboxZ/TWG/WT19lfxmgfEDrp9k+9zTD0avgXLPhln9n30y2FYs8UtduR9plHn1lyKGXXk6bDQfn6zr66K8bB6xh3Pc/4jj4UJy09CWWrGyn9X4MKnHDmMGQs89dPd31Xw+oH3T8RRfDDsqPn0jSMYcuO3C1i055lZ85Gb/fDe0V17DHsL5D4VxLiF49QgkxnHPTly+dq7ZhPQX7o+FVRM5z/Kyn9CX/8A3XP+Aa5KbQLxXV+lXGcP1uKwuKW7cRsRnQWoFy23U2hmQt2TOZgUbzoDf4PgLU3HwvGMqkAsy2bagmMstlMT+NCygWsWf+zeHeV//iLQPDL6J00jmBuY0G5O+g7idKYOIcXt3rGHNlDbtIbqIhjshVszrmOYkknMd52pYwIm8nhbHvNSfI38J3jDnsL5D4UocExqCwoMEh2J7IbICWhieQ842nlFN9r0R5D4VyrDcSKqqiAdSPQ79dSw7+dVbomlYX6UcRW9h7YVUdpIYBl0lTqQBvpIPItzoX0PusMReItqvV2WKAkkGbmZQx3MExI1iKrjG5rhnWCY0HcvcTW/CMR+lxJkqvVAEgLMFtfSIHtikUt9xtO2w1cIx/WO5i3mbPmCscqnLMiRmOsDUfWPcCbXBcAerdbqgzl2OhGpDKV0I+fCgXAbyPakDJmcj0g0kICTIHNQDG+lMfCbL2wUDyvJSJE/qsxEeXPTupNU1ka/hF55I8PhRl0Gkn941lT2rmUQc3PZQRqSdCNxXlOA5P0T6UZsOtm/JFk5bbQzEqw9CAeTZQPBlHIUx8A4jaS6qKjDrABmyQvegJzlgTqvLU0ocL4ZcbDpfZYPWMkEZOzCsGiV0FyTOvLkDRrC4ckq6vqCNbKlxGZZm4AtsQQdyRI1jWpyvVsWilVsdOJ4UusBivbme1tDdz883f7aV+m/TcYReotAnEFQc0DLbBghv1n0kDYbmdqMJ0lS8FKRDawx7WoEdkactswPhXMP5Rset3GSohlQI+s6gtl8jlIBHKNdZpkTaFtb5mZ1Ov8AHzpi4R0mNs6DbWSSY7IB99LNWuHOgup1gJtlgGAJBg77e31U8t1TCtmdgw3EOttqRmBe0xAk6Ao8ahgN00O/lVTD3z1qszsZYECG+y55ufHygcjIs4C1YS2pthFtlSRB0IYHUd05joNpPjVC2EX0nVdNusXuUb/3V7tvGuayjQc4jhDcW8rGM9sgwABmW5Mjc8ttvfSh0lw72rNxbKF8t0qeyXhLthlYmBoYG9PN26JaSPr84/s8/P40t8f4p1Nu/cVoMCNd2iF08CTp8gp0wUIvR2znDKOZA8RmBE+0beXhRmx0OXNqxjbYfO9UujHDXtYlg24tq/7RUgHx1g+unFLpHdTqWnJfbYZrVj0/MWMRwnqCqySjSJP1TG3kQNPGe8Vvh8OGtspEgltoB0Z4g+ZmD7uZ/iloXEZCNDz0kdxHiDBFL+AuMMyPGYMZ9g18jv669PrOnjGVx4Z5PRdTKUanyioqziWGnPlto38asrhp6rbV25b/AKYAe8HSqNo/0t/I/Fvzqxd0YLM9uY7pYttXmM9QHYpwCCf8378zRRTgjfpLfgF7vsx+NAuKNoPur+89GeEtDp93/DTdhVyD+Or+nuf6y7/xXoQ9vWjXSNgL9z/W3f8AimhTn576ut0SfJmGMEacm+NFcLclR4H+P40Lsb+OtFMFt6/yqTHQw47+oT74+Jrt2FbsL90fCuIcQ/ydPvf4q7M+MFuyjEMfRELBOpAnUgc++nEicz6a8JzYz6RbLFluq7oVns9Zbtl1I5DKs5gIkmYpr/lE4VdXAYktczZXQAAyXLYlDmbSRAHoyRLMRAMVVv8ABrztnNs3QLjkCbS3LYeJABhXtsI+uHUqCCNa1x3Dbtzs3P5wvWyQSt3F2VWQQYK5WOh8+RB50m17nRGTiml3FHBWyuBw8iDnvn1TZHxqLo5hOtxVtZgG2JPgMxPuFG+kDwVXKiBFyqiSVQDWAWEsSdSxAk8hFDeHKLOHVz6eJAtL3C2plzBjXMABGbTu3pLuQKpHWuE47rbAfKV9IQY2UkA6cjEjY94B0rlGHxSiM3Wegw0U82ERG48fKulcCuMLTIYhVlY31zTPI6iuRfzllPaBjLHo+MnXNVuURdrgK2LssdXAkn0mnccp79N6J9DX/pd0kk6oO1Lcz9qdKXsBxBWJidJ7+Z+9TL0OwjZnux2WuIoPfGYz7qlLuNBt8lgXBZtIe0wU3Gl2mJVxEnYDN6q34d0ituwjKDP2lMganb5gVomOUAAIABMeE929YccpBDKCDPjuIPu0pIS0qmUcLdl0caX7LH1V5VE3LH+aT/y1rKf1Aemc0wOKb6RadmZiHUyW7XpD6zTB85pr4Th2tLGZ3aSQRkhZJY5S5lSGJ1WJ0PMgVbvRRLdi7cPWZ7UMC0ANlbtwgBOWBoSTuPKjOHxyzEIB3yWO3cP1tNq7OslGbWkhgi4p6hZ6R8WuYSytu2vVZ5CxBygRMEc5OndJPdSFvXVOI4UYgjN2tdISRzGmbKBMbjfx0pF6Ri2l02kt5Shhm5sYGkAAAD1nxrjgWkBINS4a4A4LTA10+e+sU1Hc3qjWwqe4fSxdxTSoByk+kVACsFyAFjvAj2czU6dEb55IP7wpeGJYAqDAMSBpMbTTx0S6QPeDJdILKAQdASNjPImY18TUpppWiipsab2NU3bb5STkZWMarmt2wQJO0jcDXKNhIIziGBF5YdWYTO531199W+u7vn2GvDdJ5E+pvyrn1MrpQPtcGXrOsKnPA7RYk6bc/CrwtRXnWHu+fXWjXT3D2j8627DsWLqyAe8fwpe41ZykXQPR0fxXv81OvkTR5bk29Y0P5ePfNUcQZmvp8dZsCvx9T5ed4eok15+grI8YueTKfgD+dXrqg78gY8PmPj4hRl7CMl9FUEhTK/c5j+7J9UVdFzQ+Xz8/kI8iUOU+Ue0p8NcMq8R4TnllMkbLtzJHgYJPjGw0q1huzcQDxHur0XajtE9Zb10Le3aueO+xeSotdKOBsb7x6TM11BzuLcgnLrqytIKiTsYirXR/gNm8WGM+loFULaK2zp6Waew2m0Dxpwewt1AtxFdYBhlDDbcTsfEa0L4lhMFaTs2sKbgIGW5m257MIIlfbRnHXHSm1+q5+4jVlbEdB8HDdU+MzAHLmtqwOkn0QCSYIA01I5a0u2+jmK0C2rgmTrbY+UwNDTFbs2z/APxOH+0n/m1OthP+58N+P/MrQhoVNt/P/SQEqBGBwmJvG3h3tZHLAgbNEyWK/VUd5rsmMSEVRrqo9jCk3o3xRbTlHt4TDqwGXqQFzmTp6RLaTTyWp29gpUUcFehrjSQM+XfTQDXuGuk+W9eYwwSQPMaCe4zG4Hz3bWIhx3sdj5TtVa7eOqncf7w5NsPX41BsukK/FcIrOXuMOrXVtQGaCJRVJVsxB9W9D+FXutvdewIW2qkAcgAFtJI585JkwdaJcatF+yBJJAHjPjz/AA9dUcPho6vDr6Sw1wwfSCzAInsqJGw/LJgkjovCrRjM2uZQPZP50iYvofbtXXVruHgHszcvZwp1VWtWk3A0nMJ0OldEwbfo08h860KbqOtCXrx65/qogWTGwZlYTA2zTV29iKFfh3ALHWBQxE7suGCqI73xFxz/ALtNd2wttbNtTADEy25IRtTAAnbYACOVU+LDD23QGxccTqzXc0ePVu3aHMgDynapMbjkN20oI7LkN3f1THl4UkmOkAf5rJEggjvFQPw9x/Ct+luIwowty7h7lnrFtlpw7AEGdAQGEtG5IEzsNq57g/5RMQv9sreF1P8AEsV0RXTT/mX1X+TgkviGKqcJr9U4v+7Q7HCt3H2/xr2l1P5S7kf1Vk+IuR7or2m/D9P/AMn9LE/F9b/1/wCtf4D97DnqcTbPa/RXAhJknKuV8xGk5ssDfeq/Cr6nqWA3GFfbvxDW295opfVbYuXGJVGkE3GgKGjMFXxMt46xQ3gmPw6YS0xVmK2CTA5WXRro1I1F1gR7tKRJuNvyejJx1beCzYkKi6Awg11Ejrh/yK5p08w5TH3Z+tlb2ov4zXXn4oELqltVIZwfEpcKE9mN2ZW/v99cy/lEw7Pj5Gs21M7QAWH4VPjcAprXmIGoqe5aAIAPLXzk/kKiv7D57qfsL3I0UmmLofZ/Sm7mACCCJgtmB93P1Cq2A4uq4S9aIYO2qtupB0ZSCdO8ETrFe8Os9WzZWzCYDCQCO+Ggipz4HjyPZ4gv2h7SahfHL3j2Gl4Yk+PurPpJ8fb/AArn0ItqDn84Dx9n5itDxD73uoE18/JrQ3j4fPro6RdQx2cfIYajY++PxFVLuNoXg73bifSBHukf7wFR3rler02Vxx6TzeowqU9RvxC8TDKYdDmX8R5EaVVw+KDCRseXd4VHcuVTt3Mj+De4/PzpSZnb1FMKpaSyrH0p0Gh8PHXxq5hm7Vk/rj4ihruQWA2O4949+lEMEpItRrDgnwErr7TFQaXKLJ9jpGHxK6JPaCK0eB0B91SYfFlHY2jZRiIm6SAx0JUBdSRG8j10n8ewmS80aAxdjubMRPsNGOPdGbl9gVuW0IZ46xiisrmdGA9IbFd/VlJg5dy8Ipumwtwrp/ca8LV1balvQdJZH8NTIPLnrTLZ4riLjlLRt5gJ1UnlsFDAkxrqVA76Q8P0NZTaXNItmS42JLScs8u6nno9jxhsTca4oK3PQYkAbCRmOk7jKdfRIEGg5e3YGlaqF5+kbfTBbxlm2G1RbqBhsQcrK5JGsHfyp3ZqA8f4J9LxQuDKLawc3LQGADsTry8BRLH44WskqzZmCaePOYPw9lJCTa3GkknsVLuL6sZoBXP2jqYBIA0UE7nc6DWaoYzid2NUUETsWmB9YTl0nslfrGY5VPgeHqERbgLsCzAtDZZO0wJ0jcRp4CvbuERf7NIAj0VJURqJOuSOQ+FZtDIB3eKEo7DKG1GmseatJUkaxOxGtC+F/o7Qc6FsqrrBA0zsPCJXl+BL42wHzagJElhJAWAJ0BHgI/CqHDgL15ANLdsDKp1AAiNCsEliCQRrrvWXIJHQuH4sNZR1MjLIjnAqfi/C1dLTWsrklSWVh5tmWJPeCdQe6qvCcI1tSpJKzKiZC6agTsPCiuFtLbWFWPEszeoZiYFMo6hNWkQbHRK7f4i91royIxMZiT90qR2Rzme6N68KBceqLoCtxiBzPbgnx1PtroLOYiTHdOnsrnV1/wDtW3qB+iunX1+2tKGllZZnl3fZJCaeBS9yQDlIGo/VH51COCAsAyDLryEcoromCwilrp1M3DrH6q8+7TetW4L22Ps9n5mubU+wzSEE9FgNBt5GsroR4eB9Wf7prKpb8i0jlPEOK3L7ZrjTvA2VZMmBy89zzJo9wHtYULG/0y1+3hVuD3rSquw8qbuhWoUchi7Y9V6xetH3xX0XWRSxKvJ5OBvW7GG04a5m+2+b9scMvfDN76UendzK9hoHatfBif8AFTLw64eptNz6m0T5jA4tD/vYZaBfyq4eFw7dzXU9nVx8DXkSVnfYgO8sTWt8aD57q3t2CwkAkzGnu/GitvAjqwXtyVn0dT/eYP2QO7LPtpl+UTuCUaYET5D8aJ4QEKBz86js2AP+lWkTz9lScrKJEit861vPzFYqeBrYL4e+ksajQjwPsrUr86VOE8AKxV8qNmor22ysG+yQfYZqXF2YJHcSPZtW5tz4+qiT4bMqnvUe4QfeDXb0cdbcTj6qXppSFq4lVL6SIpku8MqhiOFnursn00qOWHUxbAxvyRO4EHxjY+cfCjHDRIXT0XUg90tB93zrQjGYYqZot0cbNI7oPsZa4dLXtZ2ak/chr6Rj9JP+h/5gp0wV1lnKxWd4JE+ffSvxbhr3Xi3lZvo5bKGWfTt8p31posrpXPBFpFtbpY9oknxq1h7pUypKnwJHwqmgqa0af9AF1r7Me0xbzM1LctA78jIqsq1bc1OSoZFW9akHUAgyOcH1EVWLgzrrzGn5nTuoz/NqxLXbKzyLa+yoLvD7G5v/APlox94/6VPR5LahI4zhzmcKJzKIAGpMMNhuTpr8eWmAXqWs2f7R3Q3NxlAgqhBA11M70T45hW7fUNdaRoWVFAMECBE86B8DwrDF2lZSpzg6/Hxpdroz4On2zrVh9qitrtWmPxy21JJAjvIFX4RDl0TjauedIcFkxV+6VhEw75ZZdZIWSzejLNofD10Qxv8AKFutm1mI0LMYAPkNaocJ4hcxK4lr5UywtKIAGVQWaAR2hmI37txQe8R4qmKWE6RXLRA60r9lb40P3bklSPJhTFhOnhUgX7ZEx2lEz46wT5yfXQrF9D2ki2AoY72zlB+9YusUPmr+oUFx3A7+GJABjc9TqPNsO+nrFRcIstqZ0IdJcG2purr3wPcUmsrlo4kP/wCufPrVP7IMCsremzakVLHor5CmXojey9afsvhbn7GKAPuelnDHsj55mmXojw97xxCJHasFZJgBs9trc84lTMA19J1CvBfyPGw7Zf8A0asFhuyqd1zqv2cdirP7uIAoX/KDh+swdl+65J/2iu35U3jhiK7F7kE3Xuqqjtdq/YvjTUki5akwNmO29IvTnpMt4DDYYBbNsjM25ZlUBVUidANJnUgchr4cnseikJCYUcpB75j4VZCaRm03gc/EwNfXWwsvuZ95rFw7DUA+sVKylIxUFTKlbJbaNtfV+dTIjeHz6qUJ4LXnUy4fwNbqh+0PVUoTT0z8+NYNEYwh7vn2VIuC74HmT+BrdMOp5t8+qp0w1vuJ9f5RQsNEIwY709evxotg8MCgggwSNPGCPxqG1hE5W/iaKYVANAgUeQGx/jXofDppZ0vNnm/FIP8ADNrtT+33K/0EfPz5V4eFA0TVPn58/dUqp8/Pq9hr6qj4l5pLuL2J6Lq4II+fn50pSt4FsFizbf0WUlW2BBByn2iD4g11JU+fn53oP0s4F19nMom5all72H108yNR4jxrh6zp1OGqK3R29B8RlDKoZH7Xt8vDNMDx3DAgm6ucqFOpiAZju350VtdIsP8A55PbXLEFsnd15wAGj1lgT8+dWrdm1yuXP2B/9lfPn2R1JekGHP8AbW/b/CreD4hbYAh09TA1yuyEGzO+u2UL65JPsqk/Vlmk2c0mc2YH1xofOpN+4oo+07aMan219tXFx9vmw+NcDAtd+H/acVKotfawv7T/AJ07oQ+gMNxKyoktbHmBNaYvpZhQNb1sf3lH4iuDhrH2sH7LjfjW4xuHX+1w4+5h2b96kUUh9TOs4vp1gRp1qsf1Zaf2Qao3OnVlgDbwt24QZDMoQKe8OxBHmK5uek9pRpcvt9xLdoe3epbfEluWluJaFxy8ZLrs5Ig6gk5ZkEZYmjS8GtjliemmIuSEKW/BJvv7dEFCDihnBu3JcmBnJutJ20HYSgXAukV17rZtFRlYIoCAAZ5kAeQMzTZwHDgWp0DXDmYhWJOpIB1C/HeklJvYaKXIMvcUawpZlBLa9lEGmgzAfZ8QCK3wHErzWw1q6GfMzEXFFwxoIOVjdVNJDoO/VaI8Ja2mIxKNZt3DnW4mfQL1iQxgTuV76BX8K98dblyurEDqkFsDKxiFWF9YKnxO1Tjd0x5VVhjD9MWWBiBlDaAuQ1t/uYq2pH924pjm4otdOGvhFYCTqi3AAT42rinK/nacnwpJ/nR0zdcudT6TaK57hcBBVj4XV8mrbDYcEN9FuZZ1a1lzo3i+GfN+0mfwAqmnwT1DS/R9ST2r394WnP7T2mY+sk15S+nHsSogW2gf5vGFU/uq5Zl8idNtNhlLQ9ipgz2fX+VE+H8SewWKalhBEsoiZ+oVJ8iaF4E7+f4fwq1Pn6q+gy79O/kePDbMghd4vfuKVZwEO6qMqn7wWM397NVTXYch6vLUzvXjR3NPjpWFjyIHvr57c9cxWbvj1/wrfrCfrT66jaebe6tkTxJ+fOgEkUePu/jUiMO+tFw/nUgwuvok+sUDEyXF75qVLi93t0+NRpZ7wPn11Oijll9UVgklvFdyr8fgKmXE3fqgfsn869S2Ty9x/iKsW8M5+qdfuifbSjEdm9e1zDTwj/rRDAK+Yljpy17/AJFeWuHsTB/fgf7tXsPwo+l2ZA09JuUiCYE+XvrowT0ZYy8NHP1OP1MMoeUywF+fnwJ/hUij5+fX/GtdI8Pn8DW6/Pn/ANR5619lZ+bzXc3C/Pz868q2Hz8/I0O9ar8/l7J200rcfP5/AztvWs5pIROlvRHENc/omHzq3bJtg51aTmUy0ZSTI08OWq7d6K8QtrnexeRJALFdBJgT3CeddT4rwxcRZe0xjMNCN0I9Fhz0Oh7xpzrkNu5ew164rFldMyESd27OmuuhJBr5vrsEsU9UeGfcfButj1GLRP8ANH6rs/s/9nuO4sQf0YyLJynUlhyJzEieegG9QcPYtdJJkkEmoMZjGcAHUKSR/eifhVjhugdu5fn4VwtUj2k7kDrh1PnWDUVq1YDTiHqmjXDujr3QOyQT8zQ3B3clxWgHKQYOxpwxWNv/AKQG2UthSMwEZuyddOR3pJSoeEbBd/oc9sHM2WN5UkRyMjarFjowTaKdao1kEKx8pJyxVuxjX+j9p2K5ebGPfVzhvFrguKLYS7aKZWRjofMiYNJkbVUPjinyKfDlAukvuqyTOxG/nzpp4d0j6sKLqqUOi3l1Q9wYT2G+YFUG6OsBdJjtnQAyQJ2nSgyW7tgkr2lOjKRmU+a8/iPfTJqQruJ0rh+U4pbzEi01rI3V5ZMNmQiezl3Ez7astZtiVtIwSSQGOciTJJJEbnu9tc+4PxAqZw51Opw7mQe82m7/AA38xTfwjpML2gJV13t5QGEd4YEHzB9QrONbhUrJ8Vw7PHZJI2jslfIgDTvGx50t8S4CUMjQjUZIn9iVE+KFT+qacmObdWP33Yj2AkVVBBJUgLv6A39Yn4VkzNIThxa6N7knvZLDH1l3DT56+e9ZTXdwIJntt4x/CsptYmg5vhGiSdoqVHzHafWfzrKyuvPkk4qP7nPjitTZMMM28H2ipkwh8PbWVlee2daRPaw36w9lSWrMnc+yvaylGSLAtqNCW+fKpVe0BzPrP41lZQGo9z2yQck8xoNPXVgY7uUeuvaytQT3+cD9lfj+NbrxNzz9wrKytSNZbsW77bAx94D4EVNYwDltbgnx1/wn41lZRTDQWtiNO7T2aGpF/D46eyRtWVlfaY3cYvyl/Y/NOoSWSaXaTX1N1Pd8zqJ8JnTxrdR+B90ifhHlWVlN3OVrY2Hz7NJ8SNKSP5SuB5rYxKRmSBc/WUwLbTzIJjyYd1e1lc/VQU8Ur8WdHw/JLF1MHHvJL9mc6t2zuedFMHgGKXF0BJjXyHd517WV8vN7H6NBWzVejjHd0B9Z/CvT0aI+uPZ/GsrK53lkdKwwB2KwuTnPjTdwziOIxls2gyqqoAdzodAfcaysq35lbIfllSDHBej+Rct25IGgCoII5yT+VE34bbQfo5k6GQBI9QrKyhk/KymNe5FLEWhrOtJOE4n2ir95Ab16Aj8f+tZWUmLg2bZlvG8IBllGU8+7xJ9fMa+dQNipbLfzB02uqe2ndJHpr7/OsrKvFnPJUGbHSB7LBcTldW9C6J1BjdYJ2PdPnTXYMjcDyB568zHurKyhNJMaDvkhuY1QSDdIP3f/AMKysrK2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4" name="Picture 8" descr="http://t2.gstatic.com/images?q=tbn:ANd9GcSEn2o0CwIu7xEYTfXX35dJ0N0AU9GqqQByOxDL4XTa-17zDScb"/>
          <p:cNvPicPr>
            <a:picLocks noChangeAspect="1" noChangeArrowheads="1"/>
          </p:cNvPicPr>
          <p:nvPr/>
        </p:nvPicPr>
        <p:blipFill>
          <a:blip r:embed="rId4" cstate="print"/>
          <a:srcRect/>
          <a:stretch>
            <a:fillRect/>
          </a:stretch>
        </p:blipFill>
        <p:spPr bwMode="auto">
          <a:xfrm>
            <a:off x="5029200" y="4114800"/>
            <a:ext cx="2619375" cy="20478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bus closeness (ABC)</a:t>
            </a:r>
            <a:endParaRPr lang="en-US" dirty="0"/>
          </a:p>
        </p:txBody>
      </p:sp>
      <p:sp>
        <p:nvSpPr>
          <p:cNvPr id="3" name="Content Placeholder 2"/>
          <p:cNvSpPr>
            <a:spLocks noGrp="1"/>
          </p:cNvSpPr>
          <p:nvPr>
            <p:ph idx="1"/>
          </p:nvPr>
        </p:nvSpPr>
        <p:spPr/>
        <p:txBody>
          <a:bodyPr/>
          <a:lstStyle/>
          <a:p>
            <a:r>
              <a:rPr lang="en-US" dirty="0" smtClean="0"/>
              <a:t>Let {p</a:t>
            </a:r>
            <a:r>
              <a:rPr lang="en-US" baseline="-25000" dirty="0" smtClean="0"/>
              <a:t>1</a:t>
            </a:r>
            <a:r>
              <a:rPr lang="en-US" dirty="0" smtClean="0"/>
              <a:t>, p</a:t>
            </a:r>
            <a:r>
              <a:rPr lang="en-US" baseline="-25000" dirty="0" smtClean="0"/>
              <a:t>2</a:t>
            </a:r>
            <a:r>
              <a:rPr lang="en-US" dirty="0" smtClean="0"/>
              <a:t>, p</a:t>
            </a:r>
            <a:r>
              <a:rPr lang="en-US" baseline="-25000" dirty="0" smtClean="0"/>
              <a:t>3</a:t>
            </a:r>
            <a:r>
              <a:rPr lang="en-US" dirty="0" smtClean="0"/>
              <a:t>, p</a:t>
            </a:r>
            <a:r>
              <a:rPr lang="en-US" baseline="-25000" dirty="0" smtClean="0"/>
              <a:t>4</a:t>
            </a:r>
            <a:r>
              <a:rPr lang="en-US" dirty="0" smtClean="0"/>
              <a:t>…</a:t>
            </a:r>
            <a:r>
              <a:rPr lang="en-US" dirty="0" err="1" smtClean="0"/>
              <a:t>p</a:t>
            </a:r>
            <a:r>
              <a:rPr lang="en-US" baseline="-25000" dirty="0" err="1" smtClean="0"/>
              <a:t>n</a:t>
            </a:r>
            <a:r>
              <a:rPr lang="en-US" dirty="0" smtClean="0"/>
              <a:t>} be a finite the set of GPS reports submitted within a time window. </a:t>
            </a:r>
          </a:p>
          <a:p>
            <a:pPr>
              <a:buNone/>
            </a:pPr>
            <a:r>
              <a:rPr lang="en-US" dirty="0"/>
              <a:t>	</a:t>
            </a:r>
            <a:r>
              <a:rPr lang="en-US" dirty="0" smtClean="0"/>
              <a:t>		</a:t>
            </a:r>
            <a:r>
              <a:rPr lang="en-US" b="1" dirty="0" smtClean="0"/>
              <a:t>ABC</a:t>
            </a:r>
            <a:r>
              <a:rPr lang="en-US" dirty="0" smtClean="0"/>
              <a:t> </a:t>
            </a:r>
            <a:r>
              <a:rPr lang="en-US" dirty="0"/>
              <a:t>= (∑</a:t>
            </a:r>
            <a:r>
              <a:rPr lang="en-US" baseline="-25000" dirty="0" err="1"/>
              <a:t>i</a:t>
            </a:r>
            <a:r>
              <a:rPr lang="en-US" baseline="-25000" dirty="0"/>
              <a:t>=1 to n</a:t>
            </a:r>
            <a:r>
              <a:rPr lang="en-US" dirty="0"/>
              <a:t> </a:t>
            </a:r>
            <a:r>
              <a:rPr lang="en-US" dirty="0" err="1"/>
              <a:t>d</a:t>
            </a:r>
            <a:r>
              <a:rPr lang="en-US" baseline="-25000" dirty="0" err="1"/>
              <a:t>i</a:t>
            </a:r>
            <a:r>
              <a:rPr lang="en-US" baseline="30000" dirty="0" err="1"/>
              <a:t>bus</a:t>
            </a:r>
            <a:r>
              <a:rPr lang="en-US" dirty="0"/>
              <a:t>) / n</a:t>
            </a:r>
          </a:p>
        </p:txBody>
      </p:sp>
      <p:sp>
        <p:nvSpPr>
          <p:cNvPr id="4" name="Slide Number Placeholder 3"/>
          <p:cNvSpPr>
            <a:spLocks noGrp="1"/>
          </p:cNvSpPr>
          <p:nvPr>
            <p:ph type="sldNum" sz="quarter" idx="12"/>
          </p:nvPr>
        </p:nvSpPr>
        <p:spPr/>
        <p:txBody>
          <a:bodyPr/>
          <a:lstStyle/>
          <a:p>
            <a:fld id="{BD8DC27E-050F-4EFA-B76F-67843F8EDA3A}"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pic>
        <p:nvPicPr>
          <p:cNvPr id="28674" name="Picture 2" descr="http://t3.gstatic.com/images?q=tbn:ANd9GcStSoybNoPKCCIePItxgp4QzUAVBzfN80ac3PJ7jLufGY2gAw2RLw"/>
          <p:cNvPicPr>
            <a:picLocks noChangeAspect="1" noChangeArrowheads="1"/>
          </p:cNvPicPr>
          <p:nvPr/>
        </p:nvPicPr>
        <p:blipFill>
          <a:blip r:embed="rId3" cstate="print"/>
          <a:srcRect/>
          <a:stretch>
            <a:fillRect/>
          </a:stretch>
        </p:blipFill>
        <p:spPr bwMode="auto">
          <a:xfrm>
            <a:off x="2819400" y="3581400"/>
            <a:ext cx="2895600" cy="2743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Bus closeness (CBC)</a:t>
            </a:r>
            <a:endParaRPr lang="en-US" dirty="0"/>
          </a:p>
        </p:txBody>
      </p:sp>
      <p:sp>
        <p:nvSpPr>
          <p:cNvPr id="3" name="Content Placeholder 2"/>
          <p:cNvSpPr>
            <a:spLocks noGrp="1"/>
          </p:cNvSpPr>
          <p:nvPr>
            <p:ph idx="1"/>
          </p:nvPr>
        </p:nvSpPr>
        <p:spPr/>
        <p:txBody>
          <a:bodyPr>
            <a:normAutofit/>
          </a:bodyPr>
          <a:lstStyle/>
          <a:p>
            <a:r>
              <a:rPr lang="en-US" b="1" i="1" dirty="0" err="1" smtClean="0"/>
              <a:t>d</a:t>
            </a:r>
            <a:r>
              <a:rPr lang="en-US" b="1" i="1" baseline="-25000" dirty="0" err="1" smtClean="0"/>
              <a:t>j.t</a:t>
            </a:r>
            <a:r>
              <a:rPr lang="en-US" b="1" i="1" baseline="30000" dirty="0" err="1" smtClean="0"/>
              <a:t>bus</a:t>
            </a:r>
            <a:r>
              <a:rPr lang="en-US" i="1" baseline="30000" dirty="0" smtClean="0"/>
              <a:t> </a:t>
            </a:r>
            <a:r>
              <a:rPr lang="en-US" dirty="0" smtClean="0"/>
              <a:t>1≤j≤m  - Euclidian </a:t>
            </a:r>
            <a:r>
              <a:rPr lang="en-US" dirty="0"/>
              <a:t>distance </a:t>
            </a:r>
            <a:r>
              <a:rPr lang="en-US" dirty="0" smtClean="0"/>
              <a:t>to </a:t>
            </a:r>
            <a:r>
              <a:rPr lang="en-US" dirty="0"/>
              <a:t>each bus </a:t>
            </a:r>
            <a:r>
              <a:rPr lang="en-US" i="1" dirty="0" err="1" smtClean="0"/>
              <a:t>bus</a:t>
            </a:r>
            <a:r>
              <a:rPr lang="en-US" i="1" baseline="-25000" dirty="0" err="1" smtClean="0"/>
              <a:t>j</a:t>
            </a:r>
            <a:endParaRPr lang="en-US" dirty="0" smtClean="0"/>
          </a:p>
          <a:p>
            <a:r>
              <a:rPr lang="en-US" b="1" i="1" dirty="0" err="1" smtClean="0"/>
              <a:t>D</a:t>
            </a:r>
            <a:r>
              <a:rPr lang="en-US" b="1" i="1" baseline="-25000" dirty="0" err="1" smtClean="0"/>
              <a:t>j</a:t>
            </a:r>
            <a:r>
              <a:rPr lang="en-US" b="1" i="1" baseline="-25000" dirty="0" smtClean="0"/>
              <a:t>  </a:t>
            </a:r>
            <a:r>
              <a:rPr lang="en-US" dirty="0" smtClean="0"/>
              <a:t>- total </a:t>
            </a:r>
            <a:r>
              <a:rPr lang="en-US" dirty="0"/>
              <a:t>Euclidian </a:t>
            </a:r>
            <a:r>
              <a:rPr lang="en-US" dirty="0" smtClean="0"/>
              <a:t>distance to bus j over all reports submitted in the time window</a:t>
            </a:r>
          </a:p>
          <a:p>
            <a:pPr lvl="1">
              <a:buNone/>
            </a:pPr>
            <a:r>
              <a:rPr lang="en-US" i="1" dirty="0" smtClean="0"/>
              <a:t>			</a:t>
            </a:r>
            <a:r>
              <a:rPr lang="en-US" b="1" i="1" dirty="0" err="1" smtClean="0"/>
              <a:t>D</a:t>
            </a:r>
            <a:r>
              <a:rPr lang="en-US" b="1" baseline="-25000" dirty="0" err="1" smtClean="0"/>
              <a:t>j</a:t>
            </a:r>
            <a:r>
              <a:rPr lang="en-US" b="1" dirty="0" smtClean="0"/>
              <a:t> </a:t>
            </a:r>
            <a:r>
              <a:rPr lang="en-US" b="1" dirty="0"/>
              <a:t>= ∑</a:t>
            </a:r>
            <a:r>
              <a:rPr lang="en-US" b="1" baseline="-25000" dirty="0"/>
              <a:t>t=1 to n</a:t>
            </a:r>
            <a:r>
              <a:rPr lang="en-US" b="1" dirty="0"/>
              <a:t> </a:t>
            </a:r>
            <a:r>
              <a:rPr lang="en-US" b="1" i="1" dirty="0" err="1" smtClean="0"/>
              <a:t>d</a:t>
            </a:r>
            <a:r>
              <a:rPr lang="en-US" b="1" i="1" baseline="-25000" dirty="0" err="1" smtClean="0"/>
              <a:t>j.t</a:t>
            </a:r>
            <a:r>
              <a:rPr lang="en-US" b="1" i="1" baseline="30000" dirty="0" err="1" smtClean="0"/>
              <a:t>bus</a:t>
            </a:r>
            <a:r>
              <a:rPr lang="en-US" b="1" dirty="0"/>
              <a:t>	1≤j≤m	                     </a:t>
            </a:r>
          </a:p>
          <a:p>
            <a:r>
              <a:rPr lang="en-US" dirty="0"/>
              <a:t>Given </a:t>
            </a:r>
            <a:r>
              <a:rPr lang="en-US" i="1" dirty="0" err="1"/>
              <a:t>D</a:t>
            </a:r>
            <a:r>
              <a:rPr lang="en-US" i="1" baseline="-25000" dirty="0" err="1"/>
              <a:t>j</a:t>
            </a:r>
            <a:r>
              <a:rPr lang="en-US" baseline="-25000" dirty="0"/>
              <a:t> </a:t>
            </a:r>
            <a:r>
              <a:rPr lang="en-US" dirty="0"/>
              <a:t>for all the </a:t>
            </a:r>
            <a:r>
              <a:rPr lang="en-US" i="1" dirty="0"/>
              <a:t>m </a:t>
            </a:r>
            <a:r>
              <a:rPr lang="en-US" dirty="0"/>
              <a:t>buses, we compute CBC as follows.</a:t>
            </a:r>
            <a:endParaRPr lang="en-US" b="1" dirty="0"/>
          </a:p>
          <a:p>
            <a:pPr lvl="1">
              <a:buNone/>
            </a:pPr>
            <a:r>
              <a:rPr lang="en-US" dirty="0" smtClean="0"/>
              <a:t>				</a:t>
            </a:r>
            <a:r>
              <a:rPr lang="en-US" b="1" dirty="0" smtClean="0"/>
              <a:t>CBC </a:t>
            </a:r>
            <a:r>
              <a:rPr lang="en-US" b="1" dirty="0"/>
              <a:t>= min (</a:t>
            </a:r>
            <a:r>
              <a:rPr lang="en-US" b="1" i="1" dirty="0" err="1"/>
              <a:t>D</a:t>
            </a:r>
            <a:r>
              <a:rPr lang="en-US" b="1" i="1" baseline="-25000" dirty="0" err="1"/>
              <a:t>j</a:t>
            </a:r>
            <a:r>
              <a:rPr lang="en-US" b="1" dirty="0"/>
              <a:t>)      1≤j≤m </a:t>
            </a:r>
            <a:endParaRPr lang="en-US" b="1" dirty="0" smtClean="0"/>
          </a:p>
          <a:p>
            <a:pPr>
              <a:buNone/>
            </a:pPr>
            <a:endParaRPr lang="en-US" b="1" dirty="0"/>
          </a:p>
        </p:txBody>
      </p:sp>
      <p:sp>
        <p:nvSpPr>
          <p:cNvPr id="4" name="Slide Number Placeholder 3"/>
          <p:cNvSpPr>
            <a:spLocks noGrp="1"/>
          </p:cNvSpPr>
          <p:nvPr>
            <p:ph type="sldNum" sz="quarter" idx="12"/>
          </p:nvPr>
        </p:nvSpPr>
        <p:spPr/>
        <p:txBody>
          <a:bodyPr/>
          <a:lstStyle/>
          <a:p>
            <a:fld id="{BD8DC27E-050F-4EFA-B76F-67843F8EDA3A}"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00600"/>
            <a:ext cx="16954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stop closeness rate (</a:t>
            </a:r>
            <a:r>
              <a:rPr lang="en-US" b="1" dirty="0" smtClean="0"/>
              <a:t>BSCR</a:t>
            </a:r>
            <a:r>
              <a:rPr lang="en-US" dirty="0" smtClean="0"/>
              <a:t>)</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 PS | is the number of GPS reports who's </a:t>
            </a:r>
            <a:r>
              <a:rPr lang="en-US" dirty="0"/>
              <a:t>E</a:t>
            </a:r>
            <a:r>
              <a:rPr lang="en-US" dirty="0" smtClean="0"/>
              <a:t>uclidian distance to the closest bus stop is less than the threshold </a:t>
            </a:r>
          </a:p>
          <a:p>
            <a:pPr>
              <a:buNone/>
            </a:pPr>
            <a:r>
              <a:rPr lang="en-US" dirty="0" smtClean="0"/>
              <a:t>			</a:t>
            </a:r>
            <a:r>
              <a:rPr lang="en-US" b="1" dirty="0" smtClean="0"/>
              <a:t>BSCR</a:t>
            </a:r>
            <a:r>
              <a:rPr lang="en-US" dirty="0" smtClean="0"/>
              <a:t> </a:t>
            </a:r>
            <a:r>
              <a:rPr lang="en-US" dirty="0"/>
              <a:t>= | PS </a:t>
            </a:r>
            <a:r>
              <a:rPr lang="en-US" dirty="0" smtClean="0"/>
              <a:t>| </a:t>
            </a:r>
            <a:r>
              <a:rPr lang="en-US" dirty="0"/>
              <a:t>/ window </a:t>
            </a:r>
            <a:r>
              <a:rPr lang="en-US" dirty="0" smtClean="0"/>
              <a:t>size</a:t>
            </a:r>
          </a:p>
          <a:p>
            <a:pPr>
              <a:buNone/>
            </a:pPr>
            <a:endParaRPr lang="en-US" dirty="0"/>
          </a:p>
        </p:txBody>
      </p:sp>
      <p:graphicFrame>
        <p:nvGraphicFramePr>
          <p:cNvPr id="6" name="Chart 5"/>
          <p:cNvGraphicFramePr/>
          <p:nvPr>
            <p:extLst>
              <p:ext uri="{D42A27DB-BD31-4B8C-83A1-F6EECF244321}">
                <p14:modId xmlns:p14="http://schemas.microsoft.com/office/powerpoint/2010/main" val="4230741301"/>
              </p:ext>
            </p:extLst>
          </p:nvPr>
        </p:nvGraphicFramePr>
        <p:xfrm>
          <a:off x="914400" y="3048000"/>
          <a:ext cx="6477000" cy="3662589"/>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BD8DC27E-050F-4EFA-B76F-67843F8EDA3A}" type="slidenum">
              <a:rPr lang="en-US" smtClean="0"/>
              <a:pPr/>
              <a:t>16</a:t>
            </a:fld>
            <a:endParaRPr lang="en-US"/>
          </a:p>
        </p:txBody>
      </p:sp>
      <p:sp>
        <p:nvSpPr>
          <p:cNvPr id="8" name="Footer Placeholder 7"/>
          <p:cNvSpPr>
            <a:spLocks noGrp="1"/>
          </p:cNvSpPr>
          <p:nvPr>
            <p:ph type="ftr" sz="quarter" idx="11"/>
          </p:nvPr>
        </p:nvSpPr>
        <p:spPr/>
        <p:txBody>
          <a:bodyPr/>
          <a:lstStyle/>
          <a:p>
            <a:r>
              <a:rPr lang="en-US" smtClean="0"/>
              <a:t>University of Illinois, Chicago</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compared five different models then choose the most effective</a:t>
            </a:r>
          </a:p>
          <a:p>
            <a:pPr lvl="1"/>
            <a:r>
              <a:rPr lang="en-US" dirty="0" smtClean="0"/>
              <a:t>Random Forest  </a:t>
            </a:r>
            <a:r>
              <a:rPr lang="en-US" b="1" dirty="0" smtClean="0"/>
              <a:t>(RF)</a:t>
            </a:r>
          </a:p>
          <a:p>
            <a:pPr lvl="1"/>
            <a:r>
              <a:rPr lang="en-US" dirty="0" smtClean="0"/>
              <a:t>Decision trees </a:t>
            </a:r>
            <a:r>
              <a:rPr lang="en-US" b="1" dirty="0" smtClean="0"/>
              <a:t>(DT)</a:t>
            </a:r>
          </a:p>
          <a:p>
            <a:pPr lvl="1"/>
            <a:r>
              <a:rPr lang="en-US" dirty="0" smtClean="0"/>
              <a:t>Neural networks </a:t>
            </a:r>
            <a:r>
              <a:rPr lang="en-US" b="1" dirty="0" smtClean="0"/>
              <a:t>(MLP)</a:t>
            </a:r>
          </a:p>
          <a:p>
            <a:pPr lvl="1"/>
            <a:r>
              <a:rPr lang="en-US" dirty="0" smtClean="0"/>
              <a:t>Naïve Bayes </a:t>
            </a:r>
            <a:r>
              <a:rPr lang="en-US" b="1" dirty="0" smtClean="0"/>
              <a:t>(NB)</a:t>
            </a:r>
          </a:p>
          <a:p>
            <a:pPr lvl="1"/>
            <a:r>
              <a:rPr lang="en-US" dirty="0" smtClean="0"/>
              <a:t>Bayesian Network </a:t>
            </a:r>
            <a:r>
              <a:rPr lang="en-US" b="1" dirty="0" smtClean="0"/>
              <a:t>(BN)</a:t>
            </a:r>
          </a:p>
          <a:p>
            <a:pPr lvl="1">
              <a:buNone/>
            </a:pPr>
            <a:endParaRPr lang="en-US" dirty="0" smtClean="0"/>
          </a:p>
          <a:p>
            <a:r>
              <a:rPr lang="en-US" dirty="0" smtClean="0"/>
              <a:t>WEKA machine learning toolkit</a:t>
            </a:r>
          </a:p>
          <a:p>
            <a:pPr lvl="1">
              <a:buNone/>
            </a:pPr>
            <a:r>
              <a:rPr lang="en-US" b="1" dirty="0" smtClean="0"/>
              <a:t> </a:t>
            </a:r>
          </a:p>
          <a:p>
            <a:pPr lvl="1">
              <a:buFont typeface="Arial" pitchFamily="34" charset="0"/>
              <a:buChar char="•"/>
            </a:pPr>
            <a:endParaRPr lang="en-US" b="1"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BD8DC27E-050F-4EFA-B76F-67843F8EDA3A}"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matrices</a:t>
            </a:r>
            <a:endParaRPr lang="en-US" dirty="0"/>
          </a:p>
        </p:txBody>
      </p:sp>
      <p:sp>
        <p:nvSpPr>
          <p:cNvPr id="3" name="Content Placeholder 2"/>
          <p:cNvSpPr>
            <a:spLocks noGrp="1"/>
          </p:cNvSpPr>
          <p:nvPr>
            <p:ph idx="1"/>
          </p:nvPr>
        </p:nvSpPr>
        <p:spPr/>
        <p:txBody>
          <a:bodyPr/>
          <a:lstStyle/>
          <a:p>
            <a:r>
              <a:rPr lang="en-US" dirty="0" smtClean="0"/>
              <a:t>Precision(M</a:t>
            </a:r>
            <a:r>
              <a:rPr lang="en-US" dirty="0"/>
              <a:t>)=(number of correctly classified instances </a:t>
            </a:r>
            <a:r>
              <a:rPr lang="en-US" dirty="0" smtClean="0"/>
              <a:t>of </a:t>
            </a:r>
            <a:r>
              <a:rPr lang="en-US" dirty="0"/>
              <a:t>mode M) / (number of instances classified as mode M</a:t>
            </a:r>
            <a:r>
              <a:rPr lang="en-US" dirty="0" smtClean="0"/>
              <a:t>)</a:t>
            </a:r>
          </a:p>
          <a:p>
            <a:endParaRPr lang="en-US" dirty="0"/>
          </a:p>
          <a:p>
            <a:r>
              <a:rPr lang="en-US" dirty="0" smtClean="0"/>
              <a:t>Recall </a:t>
            </a:r>
            <a:r>
              <a:rPr lang="en-US" dirty="0"/>
              <a:t>(M) = (number of correctly classified instances of </a:t>
            </a:r>
            <a:r>
              <a:rPr lang="en-US" dirty="0" smtClean="0"/>
              <a:t>mode </a:t>
            </a:r>
            <a:r>
              <a:rPr lang="en-US" dirty="0"/>
              <a:t>M) / (number of instances of mode M)</a:t>
            </a:r>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18</a:t>
            </a:fld>
            <a:endParaRPr lang="en-US"/>
          </a:p>
        </p:txBody>
      </p:sp>
    </p:spTree>
    <p:extLst>
      <p:ext uri="{BB962C8B-B14F-4D97-AF65-F5344CB8AC3E}">
        <p14:creationId xmlns:p14="http://schemas.microsoft.com/office/powerpoint/2010/main" val="1463572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a:t>
            </a:r>
            <a:endParaRPr lang="en-US" dirty="0"/>
          </a:p>
        </p:txBody>
      </p:sp>
      <p:sp>
        <p:nvSpPr>
          <p:cNvPr id="3" name="Content Placeholder 2"/>
          <p:cNvSpPr>
            <a:spLocks noGrp="1"/>
          </p:cNvSpPr>
          <p:nvPr>
            <p:ph idx="1"/>
          </p:nvPr>
        </p:nvSpPr>
        <p:spPr/>
        <p:txBody>
          <a:bodyPr/>
          <a:lstStyle/>
          <a:p>
            <a:r>
              <a:rPr lang="en-US" dirty="0" smtClean="0"/>
              <a:t>6 individuals </a:t>
            </a:r>
          </a:p>
          <a:p>
            <a:r>
              <a:rPr lang="en-US" dirty="0" smtClean="0"/>
              <a:t>3 weeks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19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5157"/>
            <a:ext cx="3200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5271861" y="2971800"/>
            <a:ext cx="2348139" cy="2895600"/>
          </a:xfrm>
          <a:prstGeom prst="rect">
            <a:avLst/>
          </a:prstGeom>
        </p:spPr>
      </p:pic>
    </p:spTree>
    <p:extLst>
      <p:ext uri="{BB962C8B-B14F-4D97-AF65-F5344CB8AC3E}">
        <p14:creationId xmlns:p14="http://schemas.microsoft.com/office/powerpoint/2010/main" val="3341250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lstStyle/>
          <a:p>
            <a:r>
              <a:rPr lang="en-US" dirty="0" smtClean="0"/>
              <a:t>Outdoor transportation mode detection</a:t>
            </a:r>
          </a:p>
          <a:p>
            <a:r>
              <a:rPr lang="en-US" dirty="0" smtClean="0"/>
              <a:t>Indoor and outdoor transportation mode detection</a:t>
            </a:r>
          </a:p>
          <a:p>
            <a:r>
              <a:rPr lang="en-US" dirty="0" smtClean="0"/>
              <a:t>Parking status detection</a:t>
            </a:r>
          </a:p>
          <a:p>
            <a:r>
              <a:rPr lang="en-US" dirty="0" smtClean="0"/>
              <a:t>Parking availability estimation</a:t>
            </a:r>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2</a:t>
            </a:fld>
            <a:endParaRPr lang="en-US"/>
          </a:p>
        </p:txBody>
      </p:sp>
    </p:spTree>
    <p:extLst>
      <p:ext uri="{BB962C8B-B14F-4D97-AF65-F5344CB8AC3E}">
        <p14:creationId xmlns:p14="http://schemas.microsoft.com/office/powerpoint/2010/main" val="2379116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Random Forest was the most effective model</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BD8DC27E-050F-4EFA-B76F-67843F8EDA3A}"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University of Illinois, Chicago</a:t>
            </a:r>
            <a:endParaRPr lang="en-US"/>
          </a:p>
        </p:txBody>
      </p:sp>
      <p:graphicFrame>
        <p:nvGraphicFramePr>
          <p:cNvPr id="8" name="Chart 7"/>
          <p:cNvGraphicFramePr/>
          <p:nvPr>
            <p:extLst>
              <p:ext uri="{D42A27DB-BD31-4B8C-83A1-F6EECF244321}">
                <p14:modId xmlns:p14="http://schemas.microsoft.com/office/powerpoint/2010/main" val="1013548939"/>
              </p:ext>
            </p:extLst>
          </p:nvPr>
        </p:nvGraphicFramePr>
        <p:xfrm>
          <a:off x="-152400" y="2514600"/>
          <a:ext cx="480060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1179614071"/>
              </p:ext>
            </p:extLst>
          </p:nvPr>
        </p:nvGraphicFramePr>
        <p:xfrm>
          <a:off x="4572000" y="2590800"/>
          <a:ext cx="45720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Ranking</a:t>
            </a:r>
            <a:endParaRPr lang="en-US" dirty="0"/>
          </a:p>
        </p:txBody>
      </p:sp>
      <p:sp>
        <p:nvSpPr>
          <p:cNvPr id="3" name="Content Placeholder 2"/>
          <p:cNvSpPr>
            <a:spLocks noGrp="1"/>
          </p:cNvSpPr>
          <p:nvPr>
            <p:ph idx="1"/>
          </p:nvPr>
        </p:nvSpPr>
        <p:spPr/>
        <p:txBody>
          <a:bodyPr/>
          <a:lstStyle/>
          <a:p>
            <a:r>
              <a:rPr lang="en-US" dirty="0" smtClean="0"/>
              <a:t>Below we rank the features to determine the most effective.</a:t>
            </a:r>
            <a:endParaRPr lang="en-US" dirty="0"/>
          </a:p>
        </p:txBody>
      </p:sp>
      <p:pic>
        <p:nvPicPr>
          <p:cNvPr id="21507" name="Picture 3"/>
          <p:cNvPicPr>
            <a:picLocks noChangeAspect="1" noChangeArrowheads="1"/>
          </p:cNvPicPr>
          <p:nvPr/>
        </p:nvPicPr>
        <p:blipFill>
          <a:blip r:embed="rId2" cstate="print"/>
          <a:srcRect/>
          <a:stretch>
            <a:fillRect/>
          </a:stretch>
        </p:blipFill>
        <p:spPr bwMode="auto">
          <a:xfrm>
            <a:off x="1676400" y="2590800"/>
            <a:ext cx="6019800" cy="3886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D8DC27E-050F-4EFA-B76F-67843F8EDA3A}" type="slidenum">
              <a:rPr lang="en-US" smtClean="0"/>
              <a:pPr/>
              <a:t>21</a:t>
            </a:fld>
            <a:endParaRPr lang="en-US"/>
          </a:p>
        </p:txBody>
      </p:sp>
      <p:sp>
        <p:nvSpPr>
          <p:cNvPr id="7" name="Footer Placeholder 6"/>
          <p:cNvSpPr>
            <a:spLocks noGrp="1"/>
          </p:cNvSpPr>
          <p:nvPr>
            <p:ph type="ftr" sz="quarter" idx="11"/>
          </p:nvPr>
        </p:nvSpPr>
        <p:spPr/>
        <p:txBody>
          <a:bodyPr/>
          <a:lstStyle/>
          <a:p>
            <a:r>
              <a:rPr lang="en-US" smtClean="0"/>
              <a:t>University of Illinois, Chicago</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Using the </a:t>
            </a:r>
            <a:r>
              <a:rPr lang="en-US" b="1" dirty="0" smtClean="0"/>
              <a:t>top ranked </a:t>
            </a:r>
            <a:r>
              <a:rPr lang="en-US" dirty="0" smtClean="0"/>
              <a:t>features only</a:t>
            </a:r>
          </a:p>
          <a:p>
            <a:r>
              <a:rPr lang="en-US" dirty="0" smtClean="0"/>
              <a:t>Precision and recall is shown below</a:t>
            </a:r>
          </a:p>
          <a:p>
            <a:endParaRPr lang="en-US" dirty="0"/>
          </a:p>
        </p:txBody>
      </p:sp>
      <p:sp>
        <p:nvSpPr>
          <p:cNvPr id="5" name="Slide Number Placeholder 4"/>
          <p:cNvSpPr>
            <a:spLocks noGrp="1"/>
          </p:cNvSpPr>
          <p:nvPr>
            <p:ph type="sldNum" sz="quarter" idx="12"/>
          </p:nvPr>
        </p:nvSpPr>
        <p:spPr/>
        <p:txBody>
          <a:bodyPr/>
          <a:lstStyle/>
          <a:p>
            <a:fld id="{BD8DC27E-050F-4EFA-B76F-67843F8EDA3A}"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University of Illinois, Chicago</a:t>
            </a:r>
            <a:endParaRPr lang="en-US"/>
          </a:p>
        </p:txBody>
      </p:sp>
      <p:graphicFrame>
        <p:nvGraphicFramePr>
          <p:cNvPr id="10" name="Chart 9"/>
          <p:cNvGraphicFramePr/>
          <p:nvPr>
            <p:extLst>
              <p:ext uri="{D42A27DB-BD31-4B8C-83A1-F6EECF244321}">
                <p14:modId xmlns:p14="http://schemas.microsoft.com/office/powerpoint/2010/main" val="2588567098"/>
              </p:ext>
            </p:extLst>
          </p:nvPr>
        </p:nvGraphicFramePr>
        <p:xfrm>
          <a:off x="-152400" y="3042104"/>
          <a:ext cx="47244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2094372364"/>
              </p:ext>
            </p:extLst>
          </p:nvPr>
        </p:nvGraphicFramePr>
        <p:xfrm>
          <a:off x="4533900" y="2895600"/>
          <a:ext cx="46101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Deployed System</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r>
              <a:rPr lang="en-US" dirty="0" smtClean="0"/>
              <a:t>We can provide further information (i.e. route, bus id) on the particular bus one is riding. </a:t>
            </a:r>
          </a:p>
          <a:p>
            <a:pPr>
              <a:buNone/>
            </a:pP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1143000" y="1066801"/>
            <a:ext cx="7239000" cy="4038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D8DC27E-050F-4EFA-B76F-67843F8EDA3A}"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University of Illinois, Chicago</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with GPS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Liao et. al (2004) – consider the user’s history such as where one parked or bus stop boarded. </a:t>
            </a:r>
          </a:p>
          <a:p>
            <a:pPr>
              <a:buNone/>
            </a:pPr>
            <a:endParaRPr lang="en-US" dirty="0" smtClean="0"/>
          </a:p>
          <a:p>
            <a:r>
              <a:rPr lang="en-US" dirty="0" smtClean="0"/>
              <a:t>Zheng et. al (2008) – Robust set of GPS only features and a change point segmentation method.  </a:t>
            </a:r>
          </a:p>
          <a:p>
            <a:pPr>
              <a:buNone/>
            </a:pPr>
            <a:endParaRPr lang="en-US" dirty="0" smtClean="0"/>
          </a:p>
          <a:p>
            <a:r>
              <a:rPr lang="en-US" dirty="0" smtClean="0"/>
              <a:t>Reddy et. al (2010) – Combined accelerometer and GPS to achieve high accuracy. </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Using GIS data improves transportation mode detection accuracy.</a:t>
            </a:r>
          </a:p>
          <a:p>
            <a:r>
              <a:rPr lang="en-US" dirty="0" smtClean="0"/>
              <a:t>This improvement is more noticeable for motorized transportation modes. </a:t>
            </a:r>
          </a:p>
          <a:p>
            <a:r>
              <a:rPr lang="en-US" dirty="0" smtClean="0"/>
              <a:t>Only a subset of our initial set of features are needed.</a:t>
            </a:r>
          </a:p>
          <a:p>
            <a:r>
              <a:rPr lang="en-US" dirty="0" smtClean="0"/>
              <a:t>Random forest is the most effective model</a:t>
            </a:r>
          </a:p>
          <a:p>
            <a:r>
              <a:rPr lang="en-US" dirty="0" smtClean="0"/>
              <a:t>We can provide further information about the bus that a user is riding</a:t>
            </a:r>
            <a:endParaRPr lang="en-US" dirty="0"/>
          </a:p>
        </p:txBody>
      </p:sp>
      <p:sp>
        <p:nvSpPr>
          <p:cNvPr id="4" name="Slide Number Placeholder 3"/>
          <p:cNvSpPr>
            <a:spLocks noGrp="1"/>
          </p:cNvSpPr>
          <p:nvPr>
            <p:ph type="sldNum" sz="quarter" idx="12"/>
          </p:nvPr>
        </p:nvSpPr>
        <p:spPr/>
        <p:txBody>
          <a:bodyPr/>
          <a:lstStyle/>
          <a:p>
            <a:fld id="{BD8DC27E-050F-4EFA-B76F-67843F8EDA3A}"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solutions</a:t>
            </a:r>
            <a:endParaRPr lang="en-US" dirty="0"/>
          </a:p>
        </p:txBody>
      </p:sp>
      <p:sp>
        <p:nvSpPr>
          <p:cNvPr id="3" name="Content Placeholder 2"/>
          <p:cNvSpPr>
            <a:spLocks noGrp="1"/>
          </p:cNvSpPr>
          <p:nvPr>
            <p:ph idx="1"/>
          </p:nvPr>
        </p:nvSpPr>
        <p:spPr/>
        <p:txBody>
          <a:bodyPr/>
          <a:lstStyle/>
          <a:p>
            <a:r>
              <a:rPr lang="en-US" dirty="0" smtClean="0"/>
              <a:t>Using GPS consumes battery power aggressively </a:t>
            </a:r>
            <a:r>
              <a:rPr lang="en-US" dirty="0" smtClean="0">
                <a:solidFill>
                  <a:srgbClr val="FF0000"/>
                </a:solidFill>
              </a:rPr>
              <a:t>[explore low power sensors such as BT or accelerometer]</a:t>
            </a:r>
            <a:endParaRPr lang="en-US" dirty="0" smtClean="0"/>
          </a:p>
          <a:p>
            <a:r>
              <a:rPr lang="en-US" dirty="0" smtClean="0"/>
              <a:t>Misclassification of car as rail </a:t>
            </a:r>
            <a:r>
              <a:rPr lang="en-US" dirty="0" smtClean="0">
                <a:solidFill>
                  <a:srgbClr val="FF0000"/>
                </a:solidFill>
              </a:rPr>
              <a:t>[map matching using both road and rail artifacts]</a:t>
            </a:r>
          </a:p>
          <a:p>
            <a:r>
              <a:rPr lang="en-US" dirty="0"/>
              <a:t>The effects of window size on </a:t>
            </a:r>
            <a:r>
              <a:rPr lang="en-US" dirty="0" smtClean="0"/>
              <a:t>classification feature effectiveness  </a:t>
            </a:r>
            <a:r>
              <a:rPr lang="en-US" dirty="0" smtClean="0">
                <a:solidFill>
                  <a:srgbClr val="FF0000"/>
                </a:solidFill>
              </a:rPr>
              <a:t>[more experiments]</a:t>
            </a:r>
            <a:endParaRPr lang="en-US" dirty="0">
              <a:solidFill>
                <a:srgbClr val="FF0000"/>
              </a:solidFill>
            </a:endParaRPr>
          </a:p>
          <a:p>
            <a:endParaRPr lang="en-US" dirty="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26</a:t>
            </a:fld>
            <a:endParaRPr lang="en-US"/>
          </a:p>
        </p:txBody>
      </p:sp>
    </p:spTree>
    <p:extLst>
      <p:ext uri="{BB962C8B-B14F-4D97-AF65-F5344CB8AC3E}">
        <p14:creationId xmlns:p14="http://schemas.microsoft.com/office/powerpoint/2010/main" val="1626832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Adding Accelerometer sensor to the model</a:t>
            </a:r>
            <a:endParaRPr lang="en-US" b="1" dirty="0"/>
          </a:p>
        </p:txBody>
      </p:sp>
      <p:sp>
        <p:nvSpPr>
          <p:cNvPr id="3" name="Content Placeholder 2"/>
          <p:cNvSpPr>
            <a:spLocks noGrp="1"/>
          </p:cNvSpPr>
          <p:nvPr>
            <p:ph idx="1"/>
          </p:nvPr>
        </p:nvSpPr>
        <p:spPr/>
        <p:txBody>
          <a:bodyPr/>
          <a:lstStyle/>
          <a:p>
            <a:r>
              <a:rPr lang="en-US" dirty="0" smtClean="0"/>
              <a:t>Acceleration in all three axes</a:t>
            </a:r>
          </a:p>
          <a:p>
            <a:r>
              <a:rPr lang="en-US" dirty="0" smtClean="0"/>
              <a:t>Consumes less energy than GPS</a:t>
            </a:r>
          </a:p>
          <a:p>
            <a:r>
              <a:rPr lang="en-US" dirty="0" smtClean="0"/>
              <a:t>Common on today’s mobile phone (e.g. iPhone) </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27</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200400" y="3733800"/>
            <a:ext cx="2057400" cy="1981200"/>
          </a:xfrm>
          <a:prstGeom prst="rect">
            <a:avLst/>
          </a:prstGeom>
        </p:spPr>
      </p:pic>
    </p:spTree>
    <p:extLst>
      <p:ext uri="{BB962C8B-B14F-4D97-AF65-F5344CB8AC3E}">
        <p14:creationId xmlns:p14="http://schemas.microsoft.com/office/powerpoint/2010/main" val="1544292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accelerometer to the model</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32982594"/>
              </p:ext>
            </p:extLst>
          </p:nvPr>
        </p:nvGraphicFramePr>
        <p:xfrm>
          <a:off x="0" y="2057400"/>
          <a:ext cx="9144000" cy="3733802"/>
        </p:xfrm>
        <a:graphic>
          <a:graphicData uri="http://schemas.openxmlformats.org/presentationml/2006/ole">
            <mc:AlternateContent xmlns:mc="http://schemas.openxmlformats.org/markup-compatibility/2006">
              <mc:Choice xmlns:v="urn:schemas-microsoft-com:vml" Requires="v">
                <p:oleObj spid="_x0000_s8235" r:id="rId3" imgW="5260902" imgH="2554591" progId="Visio.Drawing.11">
                  <p:embed/>
                </p:oleObj>
              </mc:Choice>
              <mc:Fallback>
                <p:oleObj r:id="rId3" imgW="5260902" imgH="255459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00" cy="3733802"/>
                      </a:xfrm>
                      <a:prstGeom prst="rect">
                        <a:avLst/>
                      </a:prstGeom>
                      <a:noFill/>
                    </p:spPr>
                  </p:pic>
                </p:oleObj>
              </mc:Fallback>
            </mc:AlternateContent>
          </a:graphicData>
        </a:graphic>
      </p:graphicFrame>
    </p:spTree>
    <p:extLst>
      <p:ext uri="{BB962C8B-B14F-4D97-AF65-F5344CB8AC3E}">
        <p14:creationId xmlns:p14="http://schemas.microsoft.com/office/powerpoint/2010/main" val="2474811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of accelerometer</a:t>
            </a:r>
            <a:endParaRPr lang="en-US" dirty="0"/>
          </a:p>
        </p:txBody>
      </p:sp>
      <p:sp>
        <p:nvSpPr>
          <p:cNvPr id="3" name="Content Placeholder 2"/>
          <p:cNvSpPr>
            <a:spLocks noGrp="1"/>
          </p:cNvSpPr>
          <p:nvPr>
            <p:ph idx="1"/>
          </p:nvPr>
        </p:nvSpPr>
        <p:spPr/>
        <p:txBody>
          <a:bodyPr/>
          <a:lstStyle/>
          <a:p>
            <a:r>
              <a:rPr lang="en-US"/>
              <a:t>4</a:t>
            </a:r>
            <a:r>
              <a:rPr lang="en-US" smtClean="0"/>
              <a:t> </a:t>
            </a:r>
            <a:r>
              <a:rPr lang="en-US" dirty="0" smtClean="0"/>
              <a:t>% increase in outdoor detection accuracy</a:t>
            </a:r>
          </a:p>
          <a:p>
            <a:pPr marL="0" indent="0">
              <a:buNone/>
            </a:pPr>
            <a:endParaRPr lang="en-US" dirty="0" smtClean="0"/>
          </a:p>
          <a:p>
            <a:r>
              <a:rPr lang="en-US" dirty="0" smtClean="0"/>
              <a:t>Effective for indoor transportation mode detection (stairs, elevator, escalator)</a:t>
            </a:r>
          </a:p>
          <a:p>
            <a:pPr marL="0" indent="0">
              <a:buNone/>
            </a:pPr>
            <a:endParaRPr lang="en-US" dirty="0" smtClean="0"/>
          </a:p>
          <a:p>
            <a:r>
              <a:rPr lang="en-US" dirty="0" smtClean="0"/>
              <a:t>Finer granularity on mode detection (e.g. </a:t>
            </a:r>
            <a:r>
              <a:rPr lang="en-US" dirty="0"/>
              <a:t>c</a:t>
            </a:r>
            <a:r>
              <a:rPr lang="en-US" dirty="0" smtClean="0"/>
              <a:t>alorie trackers)</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29</a:t>
            </a:fld>
            <a:endParaRPr lang="en-US"/>
          </a:p>
        </p:txBody>
      </p:sp>
    </p:spTree>
    <p:extLst>
      <p:ext uri="{BB962C8B-B14F-4D97-AF65-F5344CB8AC3E}">
        <p14:creationId xmlns:p14="http://schemas.microsoft.com/office/powerpoint/2010/main" val="114655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3</a:t>
            </a:fld>
            <a:endParaRPr lang="en-US"/>
          </a:p>
        </p:txBody>
      </p:sp>
      <p:pic>
        <p:nvPicPr>
          <p:cNvPr id="3074" name="Picture 2" descr="http://www.i-micronews.com/upload/Micronews/images/PR%20Mems&amp;sensors%20smart%20phone%20July%20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5486400" cy="4886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75347" y="6271842"/>
            <a:ext cx="2209800" cy="461665"/>
          </a:xfrm>
          <a:prstGeom prst="rect">
            <a:avLst/>
          </a:prstGeom>
          <a:noFill/>
        </p:spPr>
        <p:txBody>
          <a:bodyPr wrap="square" rtlCol="0">
            <a:spAutoFit/>
          </a:bodyPr>
          <a:lstStyle/>
          <a:p>
            <a:r>
              <a:rPr lang="en-US" sz="1200" dirty="0" smtClean="0"/>
              <a:t>Image source:</a:t>
            </a:r>
          </a:p>
          <a:p>
            <a:r>
              <a:rPr lang="en-US" sz="1200" u="sng" dirty="0">
                <a:hlinkClick r:id="rId3"/>
              </a:rPr>
              <a:t>www.i-micronews.com</a:t>
            </a:r>
            <a:endParaRPr lang="en-US" sz="1200" dirty="0"/>
          </a:p>
        </p:txBody>
      </p:sp>
    </p:spTree>
    <p:extLst>
      <p:ext uri="{BB962C8B-B14F-4D97-AF65-F5344CB8AC3E}">
        <p14:creationId xmlns:p14="http://schemas.microsoft.com/office/powerpoint/2010/main" val="1474473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Accelerometer readings</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30</a:t>
            </a:fld>
            <a:endParaRPr lang="en-US"/>
          </a:p>
        </p:txBody>
      </p:sp>
      <p:pic>
        <p:nvPicPr>
          <p:cNvPr id="6" name="Picture 5" descr="C:\Users\lstenneth\Downloads\allmodesallaxis2.bmp"/>
          <p:cNvPicPr/>
          <p:nvPr/>
        </p:nvPicPr>
        <p:blipFill>
          <a:blip r:embed="rId2" cstate="print"/>
          <a:srcRect/>
          <a:stretch>
            <a:fillRect/>
          </a:stretch>
        </p:blipFill>
        <p:spPr bwMode="auto">
          <a:xfrm>
            <a:off x="457201" y="1417638"/>
            <a:ext cx="5867399" cy="493871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8" name="TextBox 7"/>
              <p:cNvSpPr txBox="1"/>
              <p:nvPr/>
            </p:nvSpPr>
            <p:spPr>
              <a:xfrm>
                <a:off x="5745079" y="1615999"/>
                <a:ext cx="3505200" cy="4347152"/>
              </a:xfrm>
              <a:prstGeom prst="rect">
                <a:avLst/>
              </a:prstGeom>
              <a:noFill/>
            </p:spPr>
            <p:txBody>
              <a:bodyPr wrap="square" rtlCol="0">
                <a:spAutoFit/>
              </a:bodyPr>
              <a:lstStyle/>
              <a:p>
                <a:r>
                  <a:rPr lang="en-US" b="1" dirty="0" smtClean="0"/>
                  <a:t>Simple effective features</a:t>
                </a:r>
              </a:p>
              <a:p>
                <a:pPr algn="ctr"/>
                <a:endParaRPr lang="en-US" b="1" dirty="0" smtClean="0"/>
              </a:p>
              <a:p>
                <a:pPr marL="285750" indent="-285750">
                  <a:buFont typeface="Arial" panose="020B0604020202020204" pitchFamily="34" charset="0"/>
                  <a:buChar char="•"/>
                </a:pPr>
                <a:r>
                  <a:rPr lang="en-US" dirty="0"/>
                  <a:t>DC component </a:t>
                </a:r>
                <a14:m>
                  <m:oMath xmlns:m="http://schemas.openxmlformats.org/officeDocument/2006/math">
                    <m:r>
                      <a:rPr lang="en-US" i="1">
                        <a:latin typeface="Cambria Math" panose="02040503050406030204" pitchFamily="18" charset="0"/>
                      </a:rPr>
                      <m:t>=</m:t>
                    </m:r>
                    <m:f>
                      <m:fPr>
                        <m:ctrlPr>
                          <a:rPr lang="en-US" i="1">
                            <a:latin typeface="Cambria Math"/>
                          </a:rPr>
                        </m:ctrlPr>
                      </m:fPr>
                      <m:num>
                        <m:d>
                          <m:dPr>
                            <m:ctrlPr>
                              <a:rPr lang="en-US" i="1">
                                <a:latin typeface="Cambria Math"/>
                              </a:rPr>
                            </m:ctrlPr>
                          </m:dPr>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d>
                                  <m:dPr>
                                    <m:ctrlPr>
                                      <a:rPr lang="en-US" i="1">
                                        <a:latin typeface="Cambria Math"/>
                                      </a:rPr>
                                    </m:ctrlPr>
                                  </m:dPr>
                                  <m:e>
                                    <m:d>
                                      <m:dPr>
                                        <m:begChr m:val="|"/>
                                        <m:endChr m:val="|"/>
                                        <m:ctrlPr>
                                          <a:rPr lang="en-US" i="1">
                                            <a:latin typeface="Cambria Math"/>
                                          </a:rPr>
                                        </m:ctrlPr>
                                      </m:dPr>
                                      <m:e>
                                        <m:r>
                                          <a:rPr lang="en-US" i="1">
                                            <a:latin typeface="Cambria Math" panose="02040503050406030204" pitchFamily="18" charset="0"/>
                                          </a:rPr>
                                          <m:t>𝑥</m:t>
                                        </m:r>
                                        <m:d>
                                          <m:dPr>
                                            <m:ctrlPr>
                                              <a:rPr lang="en-US" i="1">
                                                <a:latin typeface="Cambria Math"/>
                                              </a:rPr>
                                            </m:ctrlPr>
                                          </m:dPr>
                                          <m:e>
                                            <m:r>
                                              <a:rPr lang="en-US" i="1">
                                                <a:latin typeface="Cambria Math" panose="02040503050406030204" pitchFamily="18" charset="0"/>
                                              </a:rPr>
                                              <m:t>𝑖</m:t>
                                            </m:r>
                                          </m:e>
                                        </m:d>
                                      </m:e>
                                    </m:d>
                                  </m:e>
                                </m:d>
                                <m:r>
                                  <a:rPr lang="en-US" i="1">
                                    <a:latin typeface="Cambria Math" panose="02040503050406030204" pitchFamily="18" charset="0"/>
                                  </a:rPr>
                                  <m:t>+</m:t>
                                </m:r>
                                <m:d>
                                  <m:dPr>
                                    <m:ctrlPr>
                                      <a:rPr lang="en-US" i="1">
                                        <a:latin typeface="Cambria Math"/>
                                      </a:rPr>
                                    </m:ctrlPr>
                                  </m:dPr>
                                  <m:e>
                                    <m:d>
                                      <m:dPr>
                                        <m:begChr m:val="|"/>
                                        <m:endChr m:val="|"/>
                                        <m:ctrlPr>
                                          <a:rPr lang="en-US" i="1">
                                            <a:latin typeface="Cambria Math"/>
                                          </a:rPr>
                                        </m:ctrlPr>
                                      </m:dPr>
                                      <m:e>
                                        <m:r>
                                          <a:rPr lang="en-US" i="1">
                                            <a:latin typeface="Cambria Math" panose="02040503050406030204" pitchFamily="18" charset="0"/>
                                          </a:rPr>
                                          <m:t>𝑦</m:t>
                                        </m:r>
                                        <m:d>
                                          <m:dPr>
                                            <m:ctrlPr>
                                              <a:rPr lang="en-US" i="1">
                                                <a:latin typeface="Cambria Math"/>
                                              </a:rPr>
                                            </m:ctrlPr>
                                          </m:dPr>
                                          <m:e>
                                            <m:r>
                                              <a:rPr lang="en-US" i="1">
                                                <a:latin typeface="Cambria Math" panose="02040503050406030204" pitchFamily="18" charset="0"/>
                                              </a:rPr>
                                              <m:t>𝑖</m:t>
                                            </m:r>
                                          </m:e>
                                        </m:d>
                                      </m:e>
                                    </m:d>
                                  </m:e>
                                </m:d>
                                <m:r>
                                  <a:rPr lang="en-US" i="1">
                                    <a:latin typeface="Cambria Math" panose="02040503050406030204" pitchFamily="18" charset="0"/>
                                  </a:rPr>
                                  <m:t>+</m:t>
                                </m:r>
                                <m:d>
                                  <m:dPr>
                                    <m:ctrlPr>
                                      <a:rPr lang="en-US" i="1">
                                        <a:latin typeface="Cambria Math"/>
                                      </a:rPr>
                                    </m:ctrlPr>
                                  </m:dPr>
                                  <m:e>
                                    <m:d>
                                      <m:dPr>
                                        <m:begChr m:val="|"/>
                                        <m:endChr m:val="|"/>
                                        <m:ctrlPr>
                                          <a:rPr lang="en-US" i="1">
                                            <a:latin typeface="Cambria Math"/>
                                          </a:rPr>
                                        </m:ctrlPr>
                                      </m:dPr>
                                      <m:e>
                                        <m:r>
                                          <a:rPr lang="en-US" i="1">
                                            <a:latin typeface="Cambria Math" panose="02040503050406030204" pitchFamily="18" charset="0"/>
                                          </a:rPr>
                                          <m:t>𝑧</m:t>
                                        </m:r>
                                        <m:d>
                                          <m:dPr>
                                            <m:ctrlPr>
                                              <a:rPr lang="en-US" i="1">
                                                <a:latin typeface="Cambria Math"/>
                                              </a:rPr>
                                            </m:ctrlPr>
                                          </m:dPr>
                                          <m:e>
                                            <m:r>
                                              <a:rPr lang="en-US" i="1">
                                                <a:latin typeface="Cambria Math" panose="02040503050406030204" pitchFamily="18" charset="0"/>
                                              </a:rPr>
                                              <m:t>𝑖</m:t>
                                            </m:r>
                                          </m:e>
                                        </m:d>
                                      </m:e>
                                    </m:d>
                                  </m:e>
                                </m:d>
                              </m:e>
                            </m:nary>
                          </m:e>
                        </m:d>
                      </m:num>
                      <m:den>
                        <m:r>
                          <a:rPr lang="en-US" i="1">
                            <a:latin typeface="Cambria Math" panose="02040503050406030204" pitchFamily="18" charset="0"/>
                          </a:rPr>
                          <m:t>𝑛</m:t>
                        </m:r>
                      </m:den>
                    </m:f>
                  </m:oMath>
                </a14:m>
                <a:endParaRPr lang="en-US" dirty="0"/>
              </a:p>
              <a:p>
                <a:pPr marL="285750" indent="-285750">
                  <a:buFont typeface="Arial" panose="020B0604020202020204" pitchFamily="34" charset="0"/>
                  <a:buChar char="•"/>
                </a:pPr>
                <a:r>
                  <a:rPr lang="en-US" dirty="0" err="1" smtClean="0"/>
                  <a:t>R</a:t>
                </a:r>
                <a:r>
                  <a:rPr lang="en-US" baseline="-25000" dirty="0" err="1" smtClean="0"/>
                  <a:t>xy</a:t>
                </a:r>
                <a:r>
                  <a:rPr lang="en-US" baseline="-25000" dirty="0" smtClean="0"/>
                  <a:t> </a:t>
                </a:r>
                <a:r>
                  <a:rPr lang="en-US" dirty="0" smtClean="0"/>
                  <a:t>,</a:t>
                </a:r>
                <a:r>
                  <a:rPr lang="en-US" dirty="0" err="1" smtClean="0"/>
                  <a:t>R</a:t>
                </a:r>
                <a:r>
                  <a:rPr lang="en-US" baseline="-25000" dirty="0" err="1" smtClean="0"/>
                  <a:t>xz</a:t>
                </a:r>
                <a:r>
                  <a:rPr lang="en-US" baseline="-25000" dirty="0" smtClean="0"/>
                  <a:t> </a:t>
                </a:r>
                <a:r>
                  <a:rPr lang="en-US" dirty="0" smtClean="0"/>
                  <a:t>,</a:t>
                </a:r>
                <a:r>
                  <a:rPr lang="en-US" dirty="0" err="1" smtClean="0"/>
                  <a:t>R</a:t>
                </a:r>
                <a:r>
                  <a:rPr lang="en-US" baseline="-25000" dirty="0" err="1" smtClean="0"/>
                  <a:t>yz</a:t>
                </a:r>
                <a:r>
                  <a:rPr lang="en-US" dirty="0" smtClean="0"/>
                  <a:t>(i.e</a:t>
                </a:r>
                <a:r>
                  <a:rPr lang="en-US" dirty="0"/>
                  <a:t>. correlation </a:t>
                </a:r>
                <a:r>
                  <a:rPr lang="en-US" dirty="0" smtClean="0"/>
                  <a:t>coefficient)</a:t>
                </a:r>
              </a:p>
              <a:p>
                <a:pPr marL="285750" indent="-285750">
                  <a:buFont typeface="Arial" panose="020B0604020202020204" pitchFamily="34" charset="0"/>
                  <a:buChar char="•"/>
                </a:pPr>
                <a:r>
                  <a:rPr lang="el-GR" dirty="0" smtClean="0"/>
                  <a:t>σ</a:t>
                </a:r>
                <a:r>
                  <a:rPr lang="en-US" baseline="-25000" dirty="0" smtClean="0"/>
                  <a:t>x</a:t>
                </a:r>
                <a:r>
                  <a:rPr lang="en-US" dirty="0" smtClean="0"/>
                  <a:t> , </a:t>
                </a:r>
                <a:r>
                  <a:rPr lang="el-GR" dirty="0" smtClean="0"/>
                  <a:t>σ</a:t>
                </a:r>
                <a:r>
                  <a:rPr lang="en-US" baseline="-25000" dirty="0"/>
                  <a:t>y</a:t>
                </a:r>
                <a:r>
                  <a:rPr lang="en-US" baseline="-25000" dirty="0" smtClean="0"/>
                  <a:t> , </a:t>
                </a:r>
                <a:r>
                  <a:rPr lang="el-GR" dirty="0" smtClean="0"/>
                  <a:t>σ</a:t>
                </a:r>
                <a:r>
                  <a:rPr lang="en-US" baseline="-25000" dirty="0" smtClean="0"/>
                  <a:t>z</a:t>
                </a:r>
                <a:endParaRPr lang="en-US" dirty="0" smtClean="0"/>
              </a:p>
              <a:p>
                <a:pPr marL="285750" indent="-285750">
                  <a:buFont typeface="Arial" panose="020B0604020202020204" pitchFamily="34" charset="0"/>
                  <a:buChar char="•"/>
                </a:pPr>
                <a:r>
                  <a:rPr lang="en-US" dirty="0" err="1" smtClean="0"/>
                  <a:t>yx</a:t>
                </a:r>
                <a:r>
                  <a:rPr lang="en-US" dirty="0" smtClean="0"/>
                  <a:t> ratio</a:t>
                </a:r>
              </a:p>
              <a:p>
                <a:pPr marL="285750" indent="-285750">
                  <a:buFont typeface="Arial" panose="020B0604020202020204" pitchFamily="34" charset="0"/>
                  <a:buChar char="•"/>
                </a:pPr>
                <a:r>
                  <a:rPr lang="en-US" dirty="0" smtClean="0"/>
                  <a:t>High and low peaks in time window</a:t>
                </a:r>
              </a:p>
              <a:p>
                <a:pPr marL="285750" indent="-285750">
                  <a:buFont typeface="Arial" panose="020B0604020202020204" pitchFamily="34" charset="0"/>
                  <a:buChar char="•"/>
                </a:pPr>
                <a14:m>
                  <m:oMath xmlns:m="http://schemas.openxmlformats.org/officeDocument/2006/math">
                    <m:r>
                      <a:rPr lang="en-US" sz="1600" b="0" i="0" smtClean="0">
                        <a:latin typeface="Cambria Math" panose="02040503050406030204" pitchFamily="18" charset="0"/>
                      </a:rPr>
                      <m:t> </m:t>
                    </m:r>
                    <m:r>
                      <m:rPr>
                        <m:sty m:val="p"/>
                      </m:rPr>
                      <a:rPr lang="en-US" sz="1600" b="0" i="0" smtClean="0">
                        <a:latin typeface="Cambria Math" panose="02040503050406030204" pitchFamily="18" charset="0"/>
                      </a:rPr>
                      <m:t>Signal</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Magnitude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Area</m:t>
                    </m:r>
                    <m:r>
                      <a:rPr lang="en-US" sz="1600" b="0" i="0" smtClean="0">
                        <a:latin typeface="Cambria Math" panose="02040503050406030204" pitchFamily="18" charset="0"/>
                      </a:rPr>
                      <m:t>= </m:t>
                    </m:r>
                    <m:d>
                      <m:dPr>
                        <m:ctrlPr>
                          <a:rPr lang="en-US" sz="1600" i="1">
                            <a:latin typeface="Cambria Math"/>
                          </a:rPr>
                        </m:ctrlPr>
                      </m:dPr>
                      <m:e>
                        <m:nary>
                          <m:naryPr>
                            <m:chr m:val="∑"/>
                            <m:limLoc m:val="undOvr"/>
                            <m:ctrlPr>
                              <a:rPr lang="en-US" sz="1600" i="1">
                                <a:latin typeface="Cambria Math"/>
                              </a:rPr>
                            </m:ctrlPr>
                          </m:naryPr>
                          <m:sub>
                            <m: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𝑛</m:t>
                            </m:r>
                          </m:sup>
                          <m:e>
                            <m:d>
                              <m:dPr>
                                <m:ctrlPr>
                                  <a:rPr lang="en-US" sz="1600" i="1">
                                    <a:latin typeface="Cambria Math"/>
                                  </a:rPr>
                                </m:ctrlPr>
                              </m:dPr>
                              <m:e>
                                <m:d>
                                  <m:dPr>
                                    <m:begChr m:val="|"/>
                                    <m:endChr m:val="|"/>
                                    <m:ctrlPr>
                                      <a:rPr lang="en-US" sz="1600" i="1">
                                        <a:latin typeface="Cambria Math"/>
                                      </a:rPr>
                                    </m:ctrlPr>
                                  </m:dPr>
                                  <m:e>
                                    <m:r>
                                      <a:rPr lang="en-US" sz="1600" i="1">
                                        <a:latin typeface="Cambria Math" panose="02040503050406030204" pitchFamily="18" charset="0"/>
                                      </a:rPr>
                                      <m:t>𝑥</m:t>
                                    </m:r>
                                    <m:d>
                                      <m:dPr>
                                        <m:ctrlPr>
                                          <a:rPr lang="en-US" sz="1600" i="1">
                                            <a:latin typeface="Cambria Math"/>
                                          </a:rPr>
                                        </m:ctrlPr>
                                      </m:dPr>
                                      <m:e>
                                        <m:r>
                                          <a:rPr lang="en-US" sz="1600" i="1">
                                            <a:latin typeface="Cambria Math" panose="02040503050406030204" pitchFamily="18" charset="0"/>
                                          </a:rPr>
                                          <m:t>𝑖</m:t>
                                        </m:r>
                                      </m:e>
                                    </m:d>
                                  </m:e>
                                </m:d>
                              </m:e>
                            </m:d>
                            <m:r>
                              <a:rPr lang="en-US" sz="1600" i="1">
                                <a:latin typeface="Cambria Math" panose="02040503050406030204" pitchFamily="18" charset="0"/>
                              </a:rPr>
                              <m:t>+</m:t>
                            </m:r>
                            <m:d>
                              <m:dPr>
                                <m:ctrlPr>
                                  <a:rPr lang="en-US" sz="1600" i="1">
                                    <a:latin typeface="Cambria Math"/>
                                  </a:rPr>
                                </m:ctrlPr>
                              </m:dPr>
                              <m:e>
                                <m:d>
                                  <m:dPr>
                                    <m:begChr m:val="|"/>
                                    <m:endChr m:val="|"/>
                                    <m:ctrlPr>
                                      <a:rPr lang="en-US" sz="1600" i="1">
                                        <a:latin typeface="Cambria Math"/>
                                      </a:rPr>
                                    </m:ctrlPr>
                                  </m:dPr>
                                  <m:e>
                                    <m:r>
                                      <a:rPr lang="en-US" sz="1600" i="1">
                                        <a:latin typeface="Cambria Math" panose="02040503050406030204" pitchFamily="18" charset="0"/>
                                      </a:rPr>
                                      <m:t>𝑦</m:t>
                                    </m:r>
                                    <m:d>
                                      <m:dPr>
                                        <m:ctrlPr>
                                          <a:rPr lang="en-US" sz="1600" i="1">
                                            <a:latin typeface="Cambria Math"/>
                                          </a:rPr>
                                        </m:ctrlPr>
                                      </m:dPr>
                                      <m:e>
                                        <m:r>
                                          <a:rPr lang="en-US" sz="1600" i="1">
                                            <a:latin typeface="Cambria Math" panose="02040503050406030204" pitchFamily="18" charset="0"/>
                                          </a:rPr>
                                          <m:t>𝑖</m:t>
                                        </m:r>
                                      </m:e>
                                    </m:d>
                                  </m:e>
                                </m:d>
                              </m:e>
                            </m:d>
                            <m:r>
                              <a:rPr lang="en-US" sz="1600" i="1">
                                <a:latin typeface="Cambria Math" panose="02040503050406030204" pitchFamily="18" charset="0"/>
                              </a:rPr>
                              <m:t>+</m:t>
                            </m:r>
                            <m:d>
                              <m:dPr>
                                <m:ctrlPr>
                                  <a:rPr lang="en-US" sz="1600" i="1">
                                    <a:latin typeface="Cambria Math"/>
                                  </a:rPr>
                                </m:ctrlPr>
                              </m:dPr>
                              <m:e>
                                <m:d>
                                  <m:dPr>
                                    <m:begChr m:val="|"/>
                                    <m:endChr m:val="|"/>
                                    <m:ctrlPr>
                                      <a:rPr lang="en-US" sz="1600" i="1">
                                        <a:latin typeface="Cambria Math"/>
                                      </a:rPr>
                                    </m:ctrlPr>
                                  </m:dPr>
                                  <m:e>
                                    <m:r>
                                      <a:rPr lang="en-US" sz="1600" i="1">
                                        <a:latin typeface="Cambria Math" panose="02040503050406030204" pitchFamily="18" charset="0"/>
                                      </a:rPr>
                                      <m:t>𝑧</m:t>
                                    </m:r>
                                    <m:d>
                                      <m:dPr>
                                        <m:ctrlPr>
                                          <a:rPr lang="en-US" sz="1600" i="1">
                                            <a:latin typeface="Cambria Math"/>
                                          </a:rPr>
                                        </m:ctrlPr>
                                      </m:dPr>
                                      <m:e>
                                        <m:r>
                                          <a:rPr lang="en-US" sz="1600" i="1">
                                            <a:latin typeface="Cambria Math" panose="02040503050406030204" pitchFamily="18" charset="0"/>
                                          </a:rPr>
                                          <m:t>𝑖</m:t>
                                        </m:r>
                                      </m:e>
                                    </m:d>
                                  </m:e>
                                </m:d>
                              </m:e>
                            </m:d>
                          </m:e>
                        </m:nary>
                      </m:e>
                    </m:d>
                  </m:oMath>
                </a14:m>
                <a:endParaRPr lang="en-US" sz="1600" dirty="0" smtClean="0"/>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745079" y="1615999"/>
                <a:ext cx="3505200" cy="4347152"/>
              </a:xfrm>
              <a:prstGeom prst="rect">
                <a:avLst/>
              </a:prstGeom>
              <a:blipFill rotWithShape="0">
                <a:blip r:embed="rId3"/>
                <a:stretch>
                  <a:fillRect l="-1391" t="-701"/>
                </a:stretch>
              </a:blipFill>
            </p:spPr>
            <p:txBody>
              <a:bodyPr/>
              <a:lstStyle/>
              <a:p>
                <a:r>
                  <a:rPr lang="en-US">
                    <a:noFill/>
                  </a:rPr>
                  <a:t> </a:t>
                </a:r>
              </a:p>
            </p:txBody>
          </p:sp>
        </mc:Fallback>
      </mc:AlternateContent>
    </p:spTree>
    <p:extLst>
      <p:ext uri="{BB962C8B-B14F-4D97-AF65-F5344CB8AC3E}">
        <p14:creationId xmlns:p14="http://schemas.microsoft.com/office/powerpoint/2010/main" val="3824836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Accelerometer and body position</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31</a:t>
            </a:fld>
            <a:endParaRPr lang="en-US"/>
          </a:p>
        </p:txBody>
      </p:sp>
      <p:pic>
        <p:nvPicPr>
          <p:cNvPr id="7" name="Picture 6"/>
          <p:cNvPicPr>
            <a:picLocks noChangeAspect="1"/>
          </p:cNvPicPr>
          <p:nvPr/>
        </p:nvPicPr>
        <p:blipFill>
          <a:blip r:embed="rId2"/>
          <a:stretch>
            <a:fillRect/>
          </a:stretch>
        </p:blipFill>
        <p:spPr>
          <a:xfrm>
            <a:off x="762000" y="1142999"/>
            <a:ext cx="7620000" cy="5486401"/>
          </a:xfrm>
          <a:prstGeom prst="rect">
            <a:avLst/>
          </a:prstGeom>
        </p:spPr>
      </p:pic>
    </p:spTree>
    <p:extLst>
      <p:ext uri="{BB962C8B-B14F-4D97-AF65-F5344CB8AC3E}">
        <p14:creationId xmlns:p14="http://schemas.microsoft.com/office/powerpoint/2010/main" val="2765443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Random Forest is most effective </a:t>
            </a:r>
          </a:p>
          <a:p>
            <a:r>
              <a:rPr lang="en-US" dirty="0" smtClean="0"/>
              <a:t>Increase in 5.5% for outdoor transportation mode</a:t>
            </a:r>
          </a:p>
          <a:p>
            <a:r>
              <a:rPr lang="en-US" dirty="0" smtClean="0"/>
              <a:t>Detects each indoor (i.e. stairs, elevator, escalator) mode by over 80% accuracy</a:t>
            </a:r>
          </a:p>
          <a:p>
            <a:r>
              <a:rPr lang="en-US" dirty="0" smtClean="0"/>
              <a:t>GPS and GIS model by itself is not effective for indoor transportation mode detection</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32</a:t>
            </a:fld>
            <a:endParaRPr lang="en-US"/>
          </a:p>
        </p:txBody>
      </p:sp>
    </p:spTree>
    <p:extLst>
      <p:ext uri="{BB962C8B-B14F-4D97-AF65-F5344CB8AC3E}">
        <p14:creationId xmlns:p14="http://schemas.microsoft.com/office/powerpoint/2010/main" val="4106490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accelerometer study</a:t>
            </a:r>
            <a:endParaRPr lang="en-US" dirty="0"/>
          </a:p>
        </p:txBody>
      </p:sp>
      <p:sp>
        <p:nvSpPr>
          <p:cNvPr id="3" name="Content Placeholder 2"/>
          <p:cNvSpPr>
            <a:spLocks noGrp="1"/>
          </p:cNvSpPr>
          <p:nvPr>
            <p:ph idx="1"/>
          </p:nvPr>
        </p:nvSpPr>
        <p:spPr/>
        <p:txBody>
          <a:bodyPr/>
          <a:lstStyle/>
          <a:p>
            <a:r>
              <a:rPr lang="en-US" dirty="0" smtClean="0"/>
              <a:t>Small data set</a:t>
            </a:r>
          </a:p>
          <a:p>
            <a:r>
              <a:rPr lang="en-US" dirty="0" smtClean="0"/>
              <a:t>Constrained mobile phone position</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33</a:t>
            </a:fld>
            <a:endParaRPr lang="en-US"/>
          </a:p>
        </p:txBody>
      </p:sp>
    </p:spTree>
    <p:extLst>
      <p:ext uri="{BB962C8B-B14F-4D97-AF65-F5344CB8AC3E}">
        <p14:creationId xmlns:p14="http://schemas.microsoft.com/office/powerpoint/2010/main" val="1911951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time street parking availability estimation</a:t>
            </a:r>
          </a:p>
        </p:txBody>
      </p:sp>
      <p:sp>
        <p:nvSpPr>
          <p:cNvPr id="3" name="Content Placeholder 2"/>
          <p:cNvSpPr>
            <a:spLocks noGrp="1"/>
          </p:cNvSpPr>
          <p:nvPr>
            <p:ph idx="1"/>
          </p:nvPr>
        </p:nvSpPr>
        <p:spPr/>
        <p:txBody>
          <a:bodyPr/>
          <a:lstStyle/>
          <a:p>
            <a:r>
              <a:rPr lang="en-US" dirty="0" smtClean="0"/>
              <a:t>Motivation</a:t>
            </a:r>
          </a:p>
          <a:p>
            <a:pPr lvl="1"/>
            <a:r>
              <a:rPr lang="en-US" dirty="0" smtClean="0"/>
              <a:t>Vehicles searching for parking in LA business district</a:t>
            </a:r>
          </a:p>
          <a:p>
            <a:pPr lvl="2"/>
            <a:r>
              <a:rPr lang="en-US" dirty="0" smtClean="0"/>
              <a:t>CO2 emission (730 tons in 1yr)</a:t>
            </a:r>
          </a:p>
          <a:p>
            <a:pPr lvl="2"/>
            <a:r>
              <a:rPr lang="en-US" dirty="0" smtClean="0"/>
              <a:t>Waste gasoline (burnt 47K gals 1yr)</a:t>
            </a:r>
          </a:p>
          <a:p>
            <a:pPr lvl="2"/>
            <a:r>
              <a:rPr lang="en-US" dirty="0" smtClean="0"/>
              <a:t>Waste time (38 trips around the world)</a:t>
            </a:r>
          </a:p>
          <a:p>
            <a:pPr lvl="2"/>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34</a:t>
            </a:fld>
            <a:endParaRPr lang="en-US"/>
          </a:p>
        </p:txBody>
      </p:sp>
    </p:spTree>
    <p:extLst>
      <p:ext uri="{BB962C8B-B14F-4D97-AF65-F5344CB8AC3E}">
        <p14:creationId xmlns:p14="http://schemas.microsoft.com/office/powerpoint/2010/main" val="3848890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Real-time street </a:t>
            </a:r>
            <a:r>
              <a:rPr lang="en-US" dirty="0"/>
              <a:t>p</a:t>
            </a:r>
            <a:r>
              <a:rPr lang="en-US" dirty="0" smtClean="0"/>
              <a:t>arking availability estimation</a:t>
            </a:r>
            <a:endParaRPr lang="en-US" dirty="0"/>
          </a:p>
        </p:txBody>
      </p:sp>
      <p:sp>
        <p:nvSpPr>
          <p:cNvPr id="3" name="Content Placeholder 2"/>
          <p:cNvSpPr>
            <a:spLocks noGrp="1"/>
          </p:cNvSpPr>
          <p:nvPr>
            <p:ph idx="1"/>
          </p:nvPr>
        </p:nvSpPr>
        <p:spPr/>
        <p:txBody>
          <a:bodyPr>
            <a:normAutofit/>
          </a:bodyPr>
          <a:lstStyle/>
          <a:p>
            <a:r>
              <a:rPr lang="en-US" dirty="0" smtClean="0"/>
              <a:t>The traffic product – </a:t>
            </a:r>
            <a:r>
              <a:rPr lang="en-US" b="1" i="1" u="sng" dirty="0" smtClean="0"/>
              <a:t>sparse probes</a:t>
            </a:r>
            <a:r>
              <a:rPr lang="en-US" dirty="0" smtClean="0"/>
              <a:t>, </a:t>
            </a:r>
            <a:r>
              <a:rPr lang="en-US" dirty="0"/>
              <a:t>map </a:t>
            </a:r>
            <a:r>
              <a:rPr lang="en-US" dirty="0" smtClean="0"/>
              <a:t>matching, map, travel speed, </a:t>
            </a:r>
            <a:r>
              <a:rPr lang="en-US" dirty="0" err="1" smtClean="0"/>
              <a:t>tta</a:t>
            </a:r>
            <a:r>
              <a:rPr lang="en-US" dirty="0" smtClean="0"/>
              <a:t>, color maps indicating </a:t>
            </a:r>
            <a:r>
              <a:rPr lang="en-US" b="1" i="1" u="sng" dirty="0" smtClean="0"/>
              <a:t>current</a:t>
            </a:r>
            <a:r>
              <a:rPr lang="en-US" dirty="0" smtClean="0"/>
              <a:t> travel speed.</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35</a:t>
            </a:fld>
            <a:endParaRPr lang="en-US"/>
          </a:p>
        </p:txBody>
      </p:sp>
      <p:pic>
        <p:nvPicPr>
          <p:cNvPr id="6" name="Picture 5"/>
          <p:cNvPicPr>
            <a:picLocks noChangeAspect="1"/>
          </p:cNvPicPr>
          <p:nvPr/>
        </p:nvPicPr>
        <p:blipFill>
          <a:blip r:embed="rId2"/>
          <a:stretch>
            <a:fillRect/>
          </a:stretch>
        </p:blipFill>
        <p:spPr>
          <a:xfrm>
            <a:off x="5181600" y="3200400"/>
            <a:ext cx="3416691" cy="3155950"/>
          </a:xfrm>
          <a:prstGeom prst="rect">
            <a:avLst/>
          </a:prstGeom>
        </p:spPr>
      </p:pic>
      <p:pic>
        <p:nvPicPr>
          <p:cNvPr id="7" name="Picture 6"/>
          <p:cNvPicPr>
            <a:picLocks noChangeAspect="1"/>
          </p:cNvPicPr>
          <p:nvPr/>
        </p:nvPicPr>
        <p:blipFill>
          <a:blip r:embed="rId3"/>
          <a:stretch>
            <a:fillRect/>
          </a:stretch>
        </p:blipFill>
        <p:spPr>
          <a:xfrm>
            <a:off x="1143000" y="3200401"/>
            <a:ext cx="3352800" cy="3155950"/>
          </a:xfrm>
          <a:prstGeom prst="rect">
            <a:avLst/>
          </a:prstGeom>
        </p:spPr>
      </p:pic>
    </p:spTree>
    <p:extLst>
      <p:ext uri="{BB962C8B-B14F-4D97-AF65-F5344CB8AC3E}">
        <p14:creationId xmlns:p14="http://schemas.microsoft.com/office/powerpoint/2010/main" val="2016980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arking </a:t>
            </a:r>
            <a:r>
              <a:rPr lang="en-US" dirty="0"/>
              <a:t>status </a:t>
            </a:r>
            <a:r>
              <a:rPr lang="en-US" dirty="0" smtClean="0"/>
              <a:t>detection (PSD)</a:t>
            </a:r>
            <a:endParaRPr lang="en-US" dirty="0"/>
          </a:p>
        </p:txBody>
      </p:sp>
      <p:sp>
        <p:nvSpPr>
          <p:cNvPr id="3" name="Content Placeholder 2"/>
          <p:cNvSpPr>
            <a:spLocks noGrp="1"/>
          </p:cNvSpPr>
          <p:nvPr>
            <p:ph idx="1"/>
          </p:nvPr>
        </p:nvSpPr>
        <p:spPr/>
        <p:txBody>
          <a:bodyPr>
            <a:normAutofit/>
          </a:bodyPr>
          <a:lstStyle/>
          <a:p>
            <a:r>
              <a:rPr lang="en-US" dirty="0" smtClean="0"/>
              <a:t>Determines spatial-temporal property of parking event (maybe parking probes)</a:t>
            </a:r>
          </a:p>
        </p:txBody>
      </p:sp>
      <p:pic>
        <p:nvPicPr>
          <p:cNvPr id="12292" name="Picture 4" descr="https://encrypted-tbn1.google.com/images?q=tbn:ANd9GcTLHxkR0sg00ZXT6CW9WjeENqCe19YXNLk750Oxov46rcCIo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5813"/>
            <a:ext cx="2105025" cy="178053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encrypted-tbn1.google.com/images?q=tbn:ANd9GcTQtWCR1qoJW_4JbbqV-iAmb5wePw_E0DCn1QXl70mYem52BVU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15" y="2836547"/>
            <a:ext cx="4100933"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s://encrypted-tbn2.google.com/images?q=tbn:ANd9GcTq2Vg_dCTNZhW3OSer2aQ4-wFRUVemq6tJY_Wc-lFFT5IJDGKuo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452" y="4710432"/>
            <a:ext cx="257048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0999" y="6477000"/>
            <a:ext cx="3559969" cy="338554"/>
          </a:xfrm>
          <a:prstGeom prst="rect">
            <a:avLst/>
          </a:prstGeom>
          <a:noFill/>
        </p:spPr>
        <p:txBody>
          <a:bodyPr wrap="square" rtlCol="0">
            <a:spAutoFit/>
          </a:bodyPr>
          <a:lstStyle/>
          <a:p>
            <a:r>
              <a:rPr lang="en-US" sz="800" dirty="0" smtClean="0">
                <a:solidFill>
                  <a:srgbClr val="FFFF00"/>
                </a:solidFill>
              </a:rPr>
              <a:t>Image sources: </a:t>
            </a:r>
            <a:r>
              <a:rPr lang="en-US" sz="800" dirty="0">
                <a:solidFill>
                  <a:srgbClr val="FFFF00"/>
                </a:solidFill>
                <a:hlinkClick r:id="rId5"/>
              </a:rPr>
              <a:t>http://videos.nj.com</a:t>
            </a:r>
            <a:r>
              <a:rPr lang="en-US" sz="800" dirty="0" smtClean="0">
                <a:solidFill>
                  <a:srgbClr val="FFFF00"/>
                </a:solidFill>
                <a:hlinkClick r:id="rId5"/>
              </a:rPr>
              <a:t>/</a:t>
            </a:r>
            <a:r>
              <a:rPr lang="en-US" sz="800" dirty="0" smtClean="0">
                <a:solidFill>
                  <a:srgbClr val="FFFF00"/>
                </a:solidFill>
              </a:rPr>
              <a:t>, </a:t>
            </a:r>
            <a:r>
              <a:rPr lang="en-US" sz="800" dirty="0">
                <a:solidFill>
                  <a:srgbClr val="FFFF00"/>
                </a:solidFill>
                <a:hlinkClick r:id="rId6"/>
              </a:rPr>
              <a:t>http://pocketnow.com/smartphone-news</a:t>
            </a:r>
            <a:r>
              <a:rPr lang="en-US" sz="800" dirty="0" smtClean="0">
                <a:solidFill>
                  <a:srgbClr val="FFFF00"/>
                </a:solidFill>
                <a:hlinkClick r:id="rId6"/>
              </a:rPr>
              <a:t>/</a:t>
            </a:r>
            <a:endParaRPr lang="en-US" sz="800" dirty="0" smtClean="0">
              <a:solidFill>
                <a:srgbClr val="FFFF00"/>
              </a:solidFill>
            </a:endParaRPr>
          </a:p>
          <a:p>
            <a:r>
              <a:rPr lang="en-US" sz="800" dirty="0">
                <a:solidFill>
                  <a:srgbClr val="FFFF00"/>
                </a:solidFill>
                <a:hlinkClick r:id="rId7"/>
              </a:rPr>
              <a:t>http://sf.streetsblog.org</a:t>
            </a:r>
            <a:endParaRPr lang="en-US" sz="800" dirty="0">
              <a:solidFill>
                <a:srgbClr val="FFFF00"/>
              </a:solidFill>
            </a:endParaRPr>
          </a:p>
        </p:txBody>
      </p:sp>
      <p:sp>
        <p:nvSpPr>
          <p:cNvPr id="5" name="Slide Number Placeholder 4"/>
          <p:cNvSpPr>
            <a:spLocks noGrp="1"/>
          </p:cNvSpPr>
          <p:nvPr>
            <p:ph type="sldNum" sz="quarter" idx="12"/>
          </p:nvPr>
        </p:nvSpPr>
        <p:spPr/>
        <p:txBody>
          <a:bodyPr/>
          <a:lstStyle/>
          <a:p>
            <a:fld id="{BD8DC27E-050F-4EFA-B76F-67843F8EDA3A}" type="slidenum">
              <a:rPr lang="en-US" smtClean="0">
                <a:solidFill>
                  <a:prstClr val="black">
                    <a:tint val="75000"/>
                  </a:prstClr>
                </a:solidFill>
              </a:rPr>
              <a:pPr/>
              <a:t>36</a:t>
            </a:fld>
            <a:endParaRPr lang="en-US">
              <a:solidFill>
                <a:prstClr val="black">
                  <a:tint val="75000"/>
                </a:prstClr>
              </a:solidFill>
            </a:endParaRPr>
          </a:p>
        </p:txBody>
      </p:sp>
      <p:pic>
        <p:nvPicPr>
          <p:cNvPr id="11" name="Picture 2" descr="https://encrypted-tbn2.google.com/images?q=tbn:ANd9GcRaTaZgY48R_YS-T4_JHzhhYPRhcg1Ryf-Gc1NI1UYFezYeY8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917556"/>
            <a:ext cx="2935602"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00"/>
                                        </p:tgtEl>
                                        <p:attrNameLst>
                                          <p:attrName>style.visibility</p:attrName>
                                        </p:attrNameLst>
                                      </p:cBhvr>
                                      <p:to>
                                        <p:strVal val="visible"/>
                                      </p:to>
                                    </p:set>
                                    <p:anim calcmode="lin" valueType="num">
                                      <p:cBhvr additive="base">
                                        <p:cTn id="13" dur="500" fill="hold"/>
                                        <p:tgtEl>
                                          <p:spTgt spid="12300"/>
                                        </p:tgtEl>
                                        <p:attrNameLst>
                                          <p:attrName>ppt_x</p:attrName>
                                        </p:attrNameLst>
                                      </p:cBhvr>
                                      <p:tavLst>
                                        <p:tav tm="0">
                                          <p:val>
                                            <p:strVal val="#ppt_x"/>
                                          </p:val>
                                        </p:tav>
                                        <p:tav tm="100000">
                                          <p:val>
                                            <p:strVal val="#ppt_x"/>
                                          </p:val>
                                        </p:tav>
                                      </p:tavLst>
                                    </p:anim>
                                    <p:anim calcmode="lin" valueType="num">
                                      <p:cBhvr additive="base">
                                        <p:cTn id="14"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anim calcmode="lin" valueType="num">
                                      <p:cBhvr additive="base">
                                        <p:cTn id="19" dur="500" fill="hold"/>
                                        <p:tgtEl>
                                          <p:spTgt spid="12296"/>
                                        </p:tgtEl>
                                        <p:attrNameLst>
                                          <p:attrName>ppt_x</p:attrName>
                                        </p:attrNameLst>
                                      </p:cBhvr>
                                      <p:tavLst>
                                        <p:tav tm="0">
                                          <p:val>
                                            <p:strVal val="#ppt_x"/>
                                          </p:val>
                                        </p:tav>
                                        <p:tav tm="100000">
                                          <p:val>
                                            <p:strVal val="#ppt_x"/>
                                          </p:val>
                                        </p:tav>
                                      </p:tavLst>
                                    </p:anim>
                                    <p:anim calcmode="lin" valueType="num">
                                      <p:cBhvr additive="base">
                                        <p:cTn id="20"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status detectors (PSD)</a:t>
            </a:r>
            <a:endParaRPr lang="en-US" dirty="0"/>
          </a:p>
        </p:txBody>
      </p:sp>
      <p:sp>
        <p:nvSpPr>
          <p:cNvPr id="3" name="Content Placeholder 2"/>
          <p:cNvSpPr>
            <a:spLocks noGrp="1"/>
          </p:cNvSpPr>
          <p:nvPr>
            <p:ph idx="1"/>
          </p:nvPr>
        </p:nvSpPr>
        <p:spPr/>
        <p:txBody>
          <a:bodyPr/>
          <a:lstStyle/>
          <a:p>
            <a:pPr marL="0" indent="0">
              <a:buNone/>
            </a:pPr>
            <a:r>
              <a:rPr lang="en-US" b="1" u="sng" dirty="0" smtClean="0"/>
              <a:t>Contribution to PSD:</a:t>
            </a:r>
            <a:r>
              <a:rPr lang="en-US" dirty="0" smtClean="0"/>
              <a:t> Three less expensive techniques to detect spatial and temporal property parking events using mobile phones [</a:t>
            </a:r>
            <a:r>
              <a:rPr lang="en-US" b="1" dirty="0" smtClean="0"/>
              <a:t>patent pending</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37</a:t>
            </a:fld>
            <a:endParaRPr lang="en-US"/>
          </a:p>
        </p:txBody>
      </p:sp>
    </p:spTree>
    <p:extLst>
      <p:ext uri="{BB962C8B-B14F-4D97-AF65-F5344CB8AC3E}">
        <p14:creationId xmlns:p14="http://schemas.microsoft.com/office/powerpoint/2010/main" val="789672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a:t>s</a:t>
            </a:r>
            <a:r>
              <a:rPr lang="en-US" dirty="0" smtClean="0"/>
              <a:t>chemes for PSD</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19474"/>
            <a:ext cx="5709138" cy="232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2C6650A-F034-4928-802A-19AA405729B7}" type="slidenum">
              <a:rPr lang="en-US" smtClean="0"/>
              <a:t>38</a:t>
            </a:fld>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862755"/>
            <a:ext cx="5791200"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415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406" y="4380938"/>
            <a:ext cx="5192441" cy="215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Our schemes for PSD</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39</a:t>
            </a:fld>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69292"/>
            <a:ext cx="5709847" cy="268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621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a:t>
            </a:r>
            <a:endParaRPr lang="en-US" dirty="0"/>
          </a:p>
        </p:txBody>
      </p:sp>
      <p:sp>
        <p:nvSpPr>
          <p:cNvPr id="3" name="Content Placeholder 2"/>
          <p:cNvSpPr>
            <a:spLocks noGrp="1"/>
          </p:cNvSpPr>
          <p:nvPr>
            <p:ph idx="1"/>
          </p:nvPr>
        </p:nvSpPr>
        <p:spPr/>
        <p:txBody>
          <a:bodyPr/>
          <a:lstStyle/>
          <a:p>
            <a:r>
              <a:rPr lang="en-US" dirty="0" smtClean="0"/>
              <a:t>Bus stop locations, real time bus locations, road network, rail line trajectory, location of parking pay boxes, etc.</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4</a:t>
            </a:fld>
            <a:endParaRPr lang="en-US"/>
          </a:p>
        </p:txBody>
      </p:sp>
      <p:pic>
        <p:nvPicPr>
          <p:cNvPr id="7" name="Picture 2" descr="http://www.esri.com/news/arcnews/spring05articles/spring05gifs/p23p1-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76600"/>
            <a:ext cx="525780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25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parking estimation model</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40</a:t>
            </a:fld>
            <a:endParaRPr lang="en-US"/>
          </a:p>
        </p:txBody>
      </p:sp>
      <p:grpSp>
        <p:nvGrpSpPr>
          <p:cNvPr id="10" name="Group 9"/>
          <p:cNvGrpSpPr/>
          <p:nvPr/>
        </p:nvGrpSpPr>
        <p:grpSpPr>
          <a:xfrm>
            <a:off x="304800" y="3124199"/>
            <a:ext cx="8839200" cy="3980875"/>
            <a:chOff x="457200" y="1588477"/>
            <a:chExt cx="8269406" cy="525780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8477"/>
              <a:ext cx="8269406" cy="5257800"/>
            </a:xfrm>
            <a:prstGeom prst="rect">
              <a:avLst/>
            </a:prstGeom>
            <a:solidFill>
              <a:srgbClr val="002060"/>
            </a:solidFill>
            <a:ln>
              <a:noFill/>
            </a:ln>
            <a:effectLst/>
          </p:spPr>
        </p:pic>
        <p:sp>
          <p:nvSpPr>
            <p:cNvPr id="7" name="TextBox 6"/>
            <p:cNvSpPr txBox="1"/>
            <p:nvPr/>
          </p:nvSpPr>
          <p:spPr>
            <a:xfrm>
              <a:off x="6324600" y="3352800"/>
              <a:ext cx="1828800" cy="369332"/>
            </a:xfrm>
            <a:prstGeom prst="rect">
              <a:avLst/>
            </a:prstGeom>
            <a:noFill/>
          </p:spPr>
          <p:txBody>
            <a:bodyPr wrap="square" rtlCol="0">
              <a:spAutoFit/>
            </a:bodyPr>
            <a:lstStyle/>
            <a:p>
              <a:r>
                <a:rPr lang="en-US" dirty="0"/>
                <a:t>l</a:t>
              </a:r>
              <a:r>
                <a:rPr lang="en-US" dirty="0" smtClean="0"/>
                <a:t>ocation errors</a:t>
              </a:r>
              <a:endParaRPr lang="en-US" dirty="0"/>
            </a:p>
          </p:txBody>
        </p:sp>
        <p:sp>
          <p:nvSpPr>
            <p:cNvPr id="8" name="TextBox 7"/>
            <p:cNvSpPr txBox="1"/>
            <p:nvPr/>
          </p:nvSpPr>
          <p:spPr>
            <a:xfrm>
              <a:off x="4724400" y="3276600"/>
              <a:ext cx="1828800" cy="646331"/>
            </a:xfrm>
            <a:prstGeom prst="rect">
              <a:avLst/>
            </a:prstGeom>
            <a:noFill/>
          </p:spPr>
          <p:txBody>
            <a:bodyPr wrap="square" rtlCol="0">
              <a:spAutoFit/>
            </a:bodyPr>
            <a:lstStyle/>
            <a:p>
              <a:r>
                <a:rPr lang="en-US" dirty="0"/>
                <a:t>f</a:t>
              </a:r>
              <a:r>
                <a:rPr lang="en-US" dirty="0" smtClean="0"/>
                <a:t>alse +</a:t>
              </a:r>
            </a:p>
            <a:p>
              <a:r>
                <a:rPr lang="en-US" dirty="0"/>
                <a:t>f</a:t>
              </a:r>
              <a:r>
                <a:rPr lang="en-US" dirty="0" smtClean="0"/>
                <a:t>alse -</a:t>
              </a:r>
              <a:endParaRPr lang="en-US" dirty="0"/>
            </a:p>
          </p:txBody>
        </p:sp>
        <p:sp>
          <p:nvSpPr>
            <p:cNvPr id="9" name="TextBox 8"/>
            <p:cNvSpPr txBox="1"/>
            <p:nvPr/>
          </p:nvSpPr>
          <p:spPr>
            <a:xfrm>
              <a:off x="3505200" y="3599765"/>
              <a:ext cx="1828800" cy="923329"/>
            </a:xfrm>
            <a:prstGeom prst="rect">
              <a:avLst/>
            </a:prstGeom>
            <a:noFill/>
          </p:spPr>
          <p:txBody>
            <a:bodyPr wrap="square" rtlCol="0">
              <a:spAutoFit/>
            </a:bodyPr>
            <a:lstStyle/>
            <a:p>
              <a:r>
                <a:rPr lang="en-US" dirty="0"/>
                <a:t>f</a:t>
              </a:r>
              <a:r>
                <a:rPr lang="en-US" dirty="0" smtClean="0"/>
                <a:t>alse –</a:t>
              </a:r>
            </a:p>
            <a:p>
              <a:r>
                <a:rPr lang="en-US" dirty="0"/>
                <a:t>false </a:t>
              </a:r>
              <a:r>
                <a:rPr lang="en-US" dirty="0" smtClean="0"/>
                <a:t>+</a:t>
              </a:r>
              <a:endParaRPr lang="en-US" dirty="0"/>
            </a:p>
            <a:p>
              <a:endParaRPr lang="en-US" dirty="0"/>
            </a:p>
          </p:txBody>
        </p:sp>
      </p:grpSp>
      <p:sp>
        <p:nvSpPr>
          <p:cNvPr id="11" name="TextBox 10"/>
          <p:cNvSpPr txBox="1"/>
          <p:nvPr/>
        </p:nvSpPr>
        <p:spPr>
          <a:xfrm>
            <a:off x="685800" y="1417638"/>
            <a:ext cx="7848600" cy="203132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Estimate the number of available parking spaces on a street block.</a:t>
            </a:r>
          </a:p>
          <a:p>
            <a:pPr marL="742950" lvl="1" indent="-285750">
              <a:buFont typeface="Arial" panose="020B0604020202020204" pitchFamily="34" charset="0"/>
              <a:buChar char="•"/>
            </a:pPr>
            <a:r>
              <a:rPr lang="en-US" b="1" dirty="0" smtClean="0"/>
              <a:t>PSD</a:t>
            </a:r>
            <a:r>
              <a:rPr lang="en-US" dirty="0" smtClean="0"/>
              <a:t> – Parking status detector</a:t>
            </a:r>
          </a:p>
          <a:p>
            <a:pPr marL="742950" lvl="1" indent="-285750">
              <a:buFont typeface="Arial" panose="020B0604020202020204" pitchFamily="34" charset="0"/>
              <a:buChar char="•"/>
            </a:pPr>
            <a:r>
              <a:rPr lang="en-US" b="1" dirty="0" smtClean="0"/>
              <a:t>HAP</a:t>
            </a:r>
            <a:r>
              <a:rPr lang="en-US" dirty="0" smtClean="0"/>
              <a:t> – Historical availability profile</a:t>
            </a:r>
          </a:p>
          <a:p>
            <a:pPr marL="742950" lvl="1" indent="-285750">
              <a:buFont typeface="Arial" panose="020B0604020202020204" pitchFamily="34" charset="0"/>
              <a:buChar char="•"/>
            </a:pPr>
            <a:r>
              <a:rPr lang="en-US" b="1" dirty="0" smtClean="0"/>
              <a:t>PAE</a:t>
            </a:r>
            <a:r>
              <a:rPr lang="en-US" dirty="0" smtClean="0"/>
              <a:t> – Parking availability estimator</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94172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construction scheme</a:t>
            </a:r>
            <a:endParaRPr lang="en-US" dirty="0"/>
          </a:p>
        </p:txBody>
      </p:sp>
      <p:sp>
        <p:nvSpPr>
          <p:cNvPr id="3" name="Content Placeholder 2"/>
          <p:cNvSpPr>
            <a:spLocks noGrp="1"/>
          </p:cNvSpPr>
          <p:nvPr>
            <p:ph idx="1"/>
          </p:nvPr>
        </p:nvSpPr>
        <p:spPr/>
        <p:txBody>
          <a:bodyPr>
            <a:normAutofit/>
          </a:bodyPr>
          <a:lstStyle/>
          <a:p>
            <a:r>
              <a:rPr lang="en-US" dirty="0"/>
              <a:t>e</a:t>
            </a:r>
            <a:r>
              <a:rPr lang="en-US" dirty="0" smtClean="0"/>
              <a:t>stimates the historic mean (i.e.     ) and variance (i.e.       ) of parking</a:t>
            </a:r>
          </a:p>
          <a:p>
            <a:pPr marL="0" indent="0">
              <a:buNone/>
            </a:pPr>
            <a:endParaRPr lang="en-US" dirty="0" smtClean="0"/>
          </a:p>
          <a:p>
            <a:pPr marL="0" indent="0">
              <a:buNone/>
            </a:pPr>
            <a:endParaRPr lang="en-US" dirty="0"/>
          </a:p>
          <a:p>
            <a:pPr marL="0" indent="0">
              <a:buNone/>
            </a:pPr>
            <a:endParaRPr lang="en-US" dirty="0" smtClean="0"/>
          </a:p>
          <a:p>
            <a:r>
              <a:rPr lang="en-US" dirty="0" smtClean="0"/>
              <a:t>relevant terms</a:t>
            </a:r>
          </a:p>
          <a:p>
            <a:pPr lvl="1"/>
            <a:r>
              <a:rPr lang="en-US" sz="2400" dirty="0"/>
              <a:t>p</a:t>
            </a:r>
            <a:r>
              <a:rPr lang="en-US" sz="2400" dirty="0" smtClean="0"/>
              <a:t>rohibited </a:t>
            </a:r>
            <a:r>
              <a:rPr lang="en-US" sz="2400" dirty="0"/>
              <a:t>period, permitted period (</a:t>
            </a:r>
            <a:r>
              <a:rPr lang="en-US" sz="2400" dirty="0" err="1"/>
              <a:t>PP</a:t>
            </a:r>
            <a:r>
              <a:rPr lang="en-US" sz="2400" baseline="-25000" dirty="0" err="1"/>
              <a:t>i</a:t>
            </a:r>
            <a:r>
              <a:rPr lang="en-US" sz="2400" dirty="0" smtClean="0"/>
              <a:t>), </a:t>
            </a:r>
            <a:r>
              <a:rPr lang="en-US" sz="2400" dirty="0" err="1" smtClean="0"/>
              <a:t>fp</a:t>
            </a:r>
            <a:r>
              <a:rPr lang="en-US" sz="2400" dirty="0" smtClean="0"/>
              <a:t>, </a:t>
            </a:r>
            <a:r>
              <a:rPr lang="en-US" sz="2400" dirty="0" err="1" smtClean="0"/>
              <a:t>fn</a:t>
            </a:r>
            <a:r>
              <a:rPr lang="en-US" sz="2400" dirty="0" smtClean="0"/>
              <a:t>, b, N</a:t>
            </a:r>
            <a:endParaRPr lang="en-US" sz="2400" baseline="-25000" dirty="0" smtClean="0"/>
          </a:p>
          <a:p>
            <a:pPr marL="457200" lvl="1" indent="0">
              <a:buNone/>
            </a:pPr>
            <a:endParaRPr lang="en-US" dirty="0" smtClean="0"/>
          </a:p>
        </p:txBody>
      </p:sp>
      <p:sp>
        <p:nvSpPr>
          <p:cNvPr id="7" name="Slide Number Placeholder 6"/>
          <p:cNvSpPr>
            <a:spLocks noGrp="1"/>
          </p:cNvSpPr>
          <p:nvPr>
            <p:ph type="sldNum" sz="quarter" idx="12"/>
          </p:nvPr>
        </p:nvSpPr>
        <p:spPr/>
        <p:txBody>
          <a:bodyPr/>
          <a:lstStyle/>
          <a:p>
            <a:fld id="{C2C6650A-F034-4928-802A-19AA405729B7}" type="slidenum">
              <a:rPr lang="en-US" smtClean="0"/>
              <a:t>41</a:t>
            </a:fld>
            <a:endParaRPr lang="en-US"/>
          </a:p>
        </p:txBody>
      </p:sp>
      <mc:AlternateContent xmlns:mc="http://schemas.openxmlformats.org/markup-compatibility/2006" xmlns:a14="http://schemas.microsoft.com/office/drawing/2010/main">
        <mc:Choice Requires="a14">
          <p:sp>
            <p:nvSpPr>
              <p:cNvPr id="8" name="Rectangle 7"/>
              <p:cNvSpPr/>
              <p:nvPr/>
            </p:nvSpPr>
            <p:spPr>
              <a:xfrm>
                <a:off x="6096000" y="1676400"/>
                <a:ext cx="700513" cy="453137"/>
              </a:xfrm>
              <a:prstGeom prst="rect">
                <a:avLst/>
              </a:prstGeom>
            </p:spPr>
            <p:txBody>
              <a:bodyPr wrap="none">
                <a:spAutoFit/>
              </a:bodyPr>
              <a:lstStyle/>
              <a:p>
                <a:pPr marL="0" lvl="1"/>
                <a14:m>
                  <m:oMath xmlns:m="http://schemas.openxmlformats.org/officeDocument/2006/math">
                    <m:acc>
                      <m:accPr>
                        <m:chr m:val="̂"/>
                        <m:ctrlPr>
                          <a:rPr lang="en-US" sz="2400" i="1" smtClean="0">
                            <a:solidFill>
                              <a:schemeClr val="tx1"/>
                            </a:solidFill>
                            <a:latin typeface="Cambria Math"/>
                          </a:rPr>
                        </m:ctrlPr>
                      </m:accPr>
                      <m:e>
                        <m:r>
                          <a:rPr lang="en-US" sz="2400" b="0" i="1" smtClean="0">
                            <a:solidFill>
                              <a:schemeClr val="tx1"/>
                            </a:solidFill>
                            <a:latin typeface="Cambria Math"/>
                          </a:rPr>
                          <m:t>𝑞</m:t>
                        </m:r>
                      </m:e>
                    </m:acc>
                    <m:r>
                      <m:rPr>
                        <m:nor/>
                      </m:rPr>
                      <a:rPr lang="en-US" sz="2400" i="1" dirty="0">
                        <a:solidFill>
                          <a:schemeClr val="tx1"/>
                        </a:solidFill>
                      </a:rPr>
                      <m:t>(</m:t>
                    </m:r>
                    <m:r>
                      <m:rPr>
                        <m:nor/>
                      </m:rPr>
                      <a:rPr lang="en-US" sz="2400" i="1" dirty="0">
                        <a:solidFill>
                          <a:schemeClr val="tx1"/>
                        </a:solidFill>
                      </a:rPr>
                      <m:t>t</m:t>
                    </m:r>
                    <m:r>
                      <m:rPr>
                        <m:nor/>
                      </m:rPr>
                      <a:rPr lang="en-US" sz="2400" i="1" dirty="0">
                        <a:solidFill>
                          <a:schemeClr val="tx1"/>
                        </a:solidFill>
                      </a:rPr>
                      <m:t>)</m:t>
                    </m:r>
                  </m:oMath>
                </a14:m>
                <a:r>
                  <a:rPr lang="en-US" i="1" dirty="0">
                    <a:solidFill>
                      <a:schemeClr val="tx1"/>
                    </a:solidFill>
                  </a:rPr>
                  <a:t> </a:t>
                </a:r>
              </a:p>
            </p:txBody>
          </p:sp>
        </mc:Choice>
        <mc:Fallback xmlns="">
          <p:sp>
            <p:nvSpPr>
              <p:cNvPr id="8" name="Rectangle 7"/>
              <p:cNvSpPr>
                <a:spLocks noRot="1" noChangeAspect="1" noMove="1" noResize="1" noEditPoints="1" noAdjustHandles="1" noChangeArrowheads="1" noChangeShapeType="1" noTextEdit="1"/>
              </p:cNvSpPr>
              <p:nvPr/>
            </p:nvSpPr>
            <p:spPr>
              <a:xfrm>
                <a:off x="6096000" y="1676400"/>
                <a:ext cx="700513" cy="453137"/>
              </a:xfrm>
              <a:prstGeom prst="rect">
                <a:avLst/>
              </a:prstGeom>
              <a:blipFill rotWithShape="0">
                <a:blip r:embed="rId2"/>
                <a:stretch>
                  <a:fillRect l="-2609" t="-2703" r="-6957" b="-17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047999" y="2120244"/>
                <a:ext cx="759567" cy="473976"/>
              </a:xfrm>
              <a:prstGeom prst="rect">
                <a:avLst/>
              </a:prstGeom>
            </p:spPr>
            <p:txBody>
              <a:bodyPr wrap="none">
                <a:spAutoFit/>
              </a:bodyPr>
              <a:lstStyle/>
              <a:p>
                <a:pPr marL="0" lvl="1"/>
                <a14:m>
                  <m:oMath xmlns:m="http://schemas.openxmlformats.org/officeDocument/2006/math">
                    <m:acc>
                      <m:accPr>
                        <m:chr m:val="̂"/>
                        <m:ctrlPr>
                          <a:rPr lang="en-US" sz="2400" i="1" smtClean="0">
                            <a:solidFill>
                              <a:schemeClr val="tx1"/>
                            </a:solidFill>
                            <a:latin typeface="Cambria Math"/>
                          </a:rPr>
                        </m:ctrlPr>
                      </m:accPr>
                      <m:e>
                        <m:r>
                          <a:rPr lang="en-US" sz="2400" b="0" i="1" smtClean="0">
                            <a:solidFill>
                              <a:schemeClr val="tx1"/>
                            </a:solidFill>
                            <a:latin typeface="Cambria Math"/>
                          </a:rPr>
                          <m:t>𝑄</m:t>
                        </m:r>
                      </m:e>
                    </m:acc>
                    <m:r>
                      <m:rPr>
                        <m:nor/>
                      </m:rPr>
                      <a:rPr lang="en-US" sz="2400" i="1" dirty="0">
                        <a:solidFill>
                          <a:schemeClr val="tx1"/>
                        </a:solidFill>
                      </a:rPr>
                      <m:t>(</m:t>
                    </m:r>
                    <m:r>
                      <m:rPr>
                        <m:nor/>
                      </m:rPr>
                      <a:rPr lang="en-US" sz="2400" i="1" dirty="0">
                        <a:solidFill>
                          <a:schemeClr val="tx1"/>
                        </a:solidFill>
                      </a:rPr>
                      <m:t>t</m:t>
                    </m:r>
                    <m:r>
                      <m:rPr>
                        <m:nor/>
                      </m:rPr>
                      <a:rPr lang="en-US" sz="2400" i="1" dirty="0">
                        <a:solidFill>
                          <a:schemeClr val="tx1"/>
                        </a:solidFill>
                      </a:rPr>
                      <m:t>)</m:t>
                    </m:r>
                  </m:oMath>
                </a14:m>
                <a:r>
                  <a:rPr lang="en-US" sz="2400" i="1" dirty="0">
                    <a:solidFill>
                      <a:schemeClr val="tx1"/>
                    </a:solidFill>
                  </a:rPr>
                  <a:t> </a:t>
                </a:r>
              </a:p>
            </p:txBody>
          </p:sp>
        </mc:Choice>
        <mc:Fallback xmlns="">
          <p:sp>
            <p:nvSpPr>
              <p:cNvPr id="9" name="Rectangle 8"/>
              <p:cNvSpPr>
                <a:spLocks noRot="1" noChangeAspect="1" noMove="1" noResize="1" noEditPoints="1" noAdjustHandles="1" noChangeArrowheads="1" noChangeShapeType="1" noTextEdit="1"/>
              </p:cNvSpPr>
              <p:nvPr/>
            </p:nvSpPr>
            <p:spPr>
              <a:xfrm>
                <a:off x="3047999" y="2120244"/>
                <a:ext cx="759567" cy="473976"/>
              </a:xfrm>
              <a:prstGeom prst="rect">
                <a:avLst/>
              </a:prstGeom>
              <a:blipFill rotWithShape="0">
                <a:blip r:embed="rId3"/>
                <a:stretch>
                  <a:fillRect l="-5600" t="-5128" b="-12821"/>
                </a:stretch>
              </a:blipFill>
            </p:spPr>
            <p:txBody>
              <a:bodyPr/>
              <a:lstStyle/>
              <a:p>
                <a:r>
                  <a:rPr lang="en-US">
                    <a:noFill/>
                  </a:rPr>
                  <a:t> </a:t>
                </a:r>
              </a:p>
            </p:txBody>
          </p:sp>
        </mc:Fallback>
      </mc:AlternateContent>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49581"/>
            <a:ext cx="7772400" cy="182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036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Historical availability </a:t>
            </a:r>
            <a:r>
              <a:rPr lang="en-US" sz="3200" dirty="0"/>
              <a:t>p</a:t>
            </a:r>
            <a:r>
              <a:rPr lang="en-US" sz="3200" dirty="0" smtClean="0"/>
              <a:t>rofile (HAP) Algorithm</a:t>
            </a:r>
            <a:endParaRPr lang="en-US" sz="3200" dirty="0"/>
          </a:p>
        </p:txBody>
      </p:sp>
      <p:sp>
        <p:nvSpPr>
          <p:cNvPr id="3" name="Content Placeholder 2"/>
          <p:cNvSpPr>
            <a:spLocks noGrp="1"/>
          </p:cNvSpPr>
          <p:nvPr>
            <p:ph idx="1"/>
          </p:nvPr>
        </p:nvSpPr>
        <p:spPr>
          <a:xfrm>
            <a:off x="457200" y="1371600"/>
            <a:ext cx="8229600" cy="5334000"/>
          </a:xfrm>
        </p:spPr>
        <p:txBody>
          <a:bodyPr>
            <a:normAutofit/>
          </a:bodyPr>
          <a:lstStyle/>
          <a:p>
            <a:r>
              <a:rPr lang="en-US" sz="2400" dirty="0" smtClean="0"/>
              <a:t>Start with a time at which the street block is fully available, e.g., end of a prohibited time interval (start permitted period)</a:t>
            </a:r>
          </a:p>
          <a:p>
            <a:pPr>
              <a:buNone/>
            </a:pPr>
            <a:endParaRPr lang="en-US" sz="2400" dirty="0" smtClean="0"/>
          </a:p>
          <a:p>
            <a:r>
              <a:rPr lang="en-US" sz="2400" dirty="0" smtClean="0"/>
              <a:t>When a parking report is received, availability is </a:t>
            </a:r>
            <a:r>
              <a:rPr lang="en-US" sz="2400" dirty="0" smtClean="0">
                <a:solidFill>
                  <a:srgbClr val="92D050"/>
                </a:solidFill>
              </a:rPr>
              <a:t>reduced</a:t>
            </a:r>
            <a:r>
              <a:rPr lang="en-US" sz="2400" dirty="0" smtClean="0"/>
              <a:t> by: </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Deparking causes increase of availability by same factor </a:t>
            </a:r>
            <a:endParaRPr lang="en-US" sz="2400" dirty="0"/>
          </a:p>
        </p:txBody>
      </p:sp>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00760839"/>
              </p:ext>
            </p:extLst>
          </p:nvPr>
        </p:nvGraphicFramePr>
        <p:xfrm>
          <a:off x="3276600" y="3087688"/>
          <a:ext cx="1639888" cy="1103312"/>
        </p:xfrm>
        <a:graphic>
          <a:graphicData uri="http://schemas.openxmlformats.org/presentationml/2006/ole">
            <mc:AlternateContent xmlns:mc="http://schemas.openxmlformats.org/markup-compatibility/2006">
              <mc:Choice xmlns:v="urn:schemas-microsoft-com:vml" Requires="v">
                <p:oleObj spid="_x0000_s10265" name="Equation" r:id="rId4" imgW="660113" imgH="431613" progId="Equation.3">
                  <p:embed/>
                </p:oleObj>
              </mc:Choice>
              <mc:Fallback>
                <p:oleObj name="Equation" r:id="rId4" imgW="660113"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087688"/>
                        <a:ext cx="1639888" cy="1103312"/>
                      </a:xfrm>
                      <a:prstGeom prst="rect">
                        <a:avLst/>
                      </a:prstGeom>
                      <a:solidFill>
                        <a:srgbClr val="FFFF00"/>
                      </a:solidFill>
                      <a:extLst/>
                    </p:spPr>
                  </p:pic>
                </p:oleObj>
              </mc:Fallback>
            </mc:AlternateContent>
          </a:graphicData>
        </a:graphic>
      </p:graphicFrame>
      <p:cxnSp>
        <p:nvCxnSpPr>
          <p:cNvPr id="7" name="Straight Arrow Connector 6"/>
          <p:cNvCxnSpPr/>
          <p:nvPr/>
        </p:nvCxnSpPr>
        <p:spPr>
          <a:xfrm>
            <a:off x="2743200" y="3926378"/>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 y="3741712"/>
            <a:ext cx="2269147" cy="646331"/>
          </a:xfrm>
          <a:prstGeom prst="rect">
            <a:avLst/>
          </a:prstGeom>
          <a:noFill/>
        </p:spPr>
        <p:txBody>
          <a:bodyPr wrap="none" rtlCol="0">
            <a:spAutoFit/>
          </a:bodyPr>
          <a:lstStyle/>
          <a:p>
            <a:r>
              <a:rPr lang="en-US" i="1" dirty="0" smtClean="0"/>
              <a:t>b</a:t>
            </a:r>
            <a:r>
              <a:rPr lang="en-US" dirty="0" smtClean="0"/>
              <a:t>: penetration ratio</a:t>
            </a:r>
          </a:p>
          <a:p>
            <a:r>
              <a:rPr lang="en-US" dirty="0" smtClean="0"/>
              <a:t>(uniform distribution)</a:t>
            </a:r>
            <a:endParaRPr lang="en-US" dirty="0"/>
          </a:p>
        </p:txBody>
      </p:sp>
      <p:cxnSp>
        <p:nvCxnSpPr>
          <p:cNvPr id="11" name="Straight Arrow Connector 10"/>
          <p:cNvCxnSpPr/>
          <p:nvPr/>
        </p:nvCxnSpPr>
        <p:spPr>
          <a:xfrm flipH="1">
            <a:off x="4953000" y="3926378"/>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15000" y="3741712"/>
            <a:ext cx="2841612" cy="369332"/>
          </a:xfrm>
          <a:prstGeom prst="rect">
            <a:avLst/>
          </a:prstGeom>
          <a:noFill/>
        </p:spPr>
        <p:txBody>
          <a:bodyPr wrap="none" rtlCol="0">
            <a:spAutoFit/>
          </a:bodyPr>
          <a:lstStyle/>
          <a:p>
            <a:r>
              <a:rPr lang="en-US" i="1" dirty="0" err="1" smtClean="0"/>
              <a:t>fn</a:t>
            </a:r>
            <a:r>
              <a:rPr lang="en-US" dirty="0" smtClean="0"/>
              <a:t>: false negative probability</a:t>
            </a:r>
            <a:endParaRPr lang="en-US" dirty="0"/>
          </a:p>
        </p:txBody>
      </p:sp>
      <p:sp>
        <p:nvSpPr>
          <p:cNvPr id="15" name="TextBox 14"/>
          <p:cNvSpPr txBox="1"/>
          <p:nvPr/>
        </p:nvSpPr>
        <p:spPr>
          <a:xfrm>
            <a:off x="5715000" y="3164378"/>
            <a:ext cx="2777492" cy="369332"/>
          </a:xfrm>
          <a:prstGeom prst="rect">
            <a:avLst/>
          </a:prstGeom>
          <a:noFill/>
        </p:spPr>
        <p:txBody>
          <a:bodyPr wrap="none" rtlCol="0">
            <a:spAutoFit/>
          </a:bodyPr>
          <a:lstStyle/>
          <a:p>
            <a:r>
              <a:rPr lang="en-US" i="1" dirty="0" err="1" smtClean="0"/>
              <a:t>fp</a:t>
            </a:r>
            <a:r>
              <a:rPr lang="en-US" dirty="0" smtClean="0"/>
              <a:t>: false positive probability</a:t>
            </a:r>
            <a:endParaRPr lang="en-US" dirty="0"/>
          </a:p>
        </p:txBody>
      </p:sp>
      <p:cxnSp>
        <p:nvCxnSpPr>
          <p:cNvPr id="16" name="Straight Arrow Connector 15"/>
          <p:cNvCxnSpPr/>
          <p:nvPr/>
        </p:nvCxnSpPr>
        <p:spPr>
          <a:xfrm flipH="1">
            <a:off x="4953000" y="3349044"/>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0813" y="4514671"/>
            <a:ext cx="7473200" cy="1200329"/>
          </a:xfrm>
          <a:prstGeom prst="rect">
            <a:avLst/>
          </a:prstGeom>
          <a:noFill/>
        </p:spPr>
        <p:txBody>
          <a:bodyPr wrap="none" rtlCol="0">
            <a:spAutoFit/>
          </a:bodyPr>
          <a:lstStyle/>
          <a:p>
            <a:r>
              <a:rPr lang="en-US" dirty="0" smtClean="0"/>
              <a:t>Justification:</a:t>
            </a:r>
          </a:p>
          <a:p>
            <a:r>
              <a:rPr lang="en-US" dirty="0" smtClean="0"/>
              <a:t>1. Each report (statistically) corresponds to 1/</a:t>
            </a:r>
            <a:r>
              <a:rPr lang="en-US" i="1" dirty="0" smtClean="0"/>
              <a:t>b</a:t>
            </a:r>
            <a:r>
              <a:rPr lang="en-US" dirty="0" smtClean="0"/>
              <a:t> actual parking</a:t>
            </a:r>
          </a:p>
          <a:p>
            <a:r>
              <a:rPr lang="en-US" dirty="0" smtClean="0"/>
              <a:t>2. 1/(1</a:t>
            </a:r>
            <a:r>
              <a:rPr lang="en-US" dirty="0">
                <a:sym typeface="Symbol"/>
              </a:rPr>
              <a:t></a:t>
            </a:r>
            <a:r>
              <a:rPr lang="en-US" i="1" dirty="0" smtClean="0">
                <a:sym typeface="Symbol"/>
              </a:rPr>
              <a:t>fn</a:t>
            </a:r>
            <a:r>
              <a:rPr lang="en-US" dirty="0" smtClean="0">
                <a:sym typeface="Symbol"/>
              </a:rPr>
              <a:t>) reports should have been received if there were no false negatives</a:t>
            </a:r>
          </a:p>
          <a:p>
            <a:r>
              <a:rPr lang="en-US" dirty="0" smtClean="0">
                <a:sym typeface="Symbol"/>
              </a:rPr>
              <a:t>3. The report is correct with </a:t>
            </a:r>
            <a:r>
              <a:rPr lang="en-US" dirty="0" smtClean="0"/>
              <a:t>1</a:t>
            </a:r>
            <a:r>
              <a:rPr lang="en-US" dirty="0">
                <a:sym typeface="Symbol"/>
              </a:rPr>
              <a:t></a:t>
            </a:r>
            <a:r>
              <a:rPr lang="en-US" i="1" dirty="0" smtClean="0">
                <a:sym typeface="Symbol"/>
              </a:rPr>
              <a:t>fp</a:t>
            </a:r>
            <a:r>
              <a:rPr lang="en-US" dirty="0" smtClean="0">
                <a:sym typeface="Symbol"/>
              </a:rPr>
              <a:t> probability</a:t>
            </a:r>
            <a:endParaRPr lang="en-US" dirty="0"/>
          </a:p>
        </p:txBody>
      </p:sp>
    </p:spTree>
    <p:extLst>
      <p:ext uri="{BB962C8B-B14F-4D97-AF65-F5344CB8AC3E}">
        <p14:creationId xmlns:p14="http://schemas.microsoft.com/office/powerpoint/2010/main" val="2296463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algorithm</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926" y="1502266"/>
            <a:ext cx="7239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79326" y="1493883"/>
            <a:ext cx="3810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0" y="1602598"/>
            <a:ext cx="1245926" cy="646331"/>
          </a:xfrm>
          <a:prstGeom prst="rect">
            <a:avLst/>
          </a:prstGeom>
          <a:noFill/>
        </p:spPr>
        <p:txBody>
          <a:bodyPr wrap="square" rtlCol="0">
            <a:spAutoFit/>
          </a:bodyPr>
          <a:lstStyle/>
          <a:p>
            <a:r>
              <a:rPr lang="en-US" dirty="0" smtClean="0"/>
              <a:t>Permitted period 1</a:t>
            </a:r>
            <a:endParaRPr lang="en-US" baseline="-25000" dirty="0"/>
          </a:p>
        </p:txBody>
      </p:sp>
      <p:sp>
        <p:nvSpPr>
          <p:cNvPr id="11" name="Oval 10"/>
          <p:cNvSpPr/>
          <p:nvPr/>
        </p:nvSpPr>
        <p:spPr>
          <a:xfrm>
            <a:off x="2693726" y="1500707"/>
            <a:ext cx="3810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4674926" y="1512923"/>
            <a:ext cx="3810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5436926" y="1493883"/>
            <a:ext cx="3810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4065326" y="1493883"/>
            <a:ext cx="3810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3379526" y="1493883"/>
            <a:ext cx="3810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6122726" y="1512923"/>
            <a:ext cx="3810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6808526" y="1493883"/>
            <a:ext cx="3810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7494326" y="1538659"/>
            <a:ext cx="3810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8146007" y="1493883"/>
            <a:ext cx="381000" cy="3246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a:off x="1969826" y="4789523"/>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78001" y="4725706"/>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999026" y="4740765"/>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13226" y="4770482"/>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627426" y="4740766"/>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65426" y="4786406"/>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84226" y="4777307"/>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63201" y="4770483"/>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255826" y="4778866"/>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336507" y="4707510"/>
            <a:ext cx="0" cy="2396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6" name="Object 9215"/>
          <p:cNvGraphicFramePr>
            <a:graphicFrameLocks noChangeAspect="1"/>
          </p:cNvGraphicFramePr>
          <p:nvPr>
            <p:extLst>
              <p:ext uri="{D42A27DB-BD31-4B8C-83A1-F6EECF244321}">
                <p14:modId xmlns:p14="http://schemas.microsoft.com/office/powerpoint/2010/main" val="2216099802"/>
              </p:ext>
            </p:extLst>
          </p:nvPr>
        </p:nvGraphicFramePr>
        <p:xfrm>
          <a:off x="1592263" y="5334000"/>
          <a:ext cx="1963737" cy="1219200"/>
        </p:xfrm>
        <a:graphic>
          <a:graphicData uri="http://schemas.openxmlformats.org/presentationml/2006/ole">
            <mc:AlternateContent xmlns:mc="http://schemas.openxmlformats.org/markup-compatibility/2006">
              <mc:Choice xmlns:v="urn:schemas-microsoft-com:vml" Requires="v">
                <p:oleObj spid="_x0000_s11312" name="Equation" r:id="rId4" imgW="914400" imgH="609480" progId="Equation.3">
                  <p:embed/>
                </p:oleObj>
              </mc:Choice>
              <mc:Fallback>
                <p:oleObj name="Equation" r:id="rId4" imgW="914400" imgH="609480" progId="Equation.3">
                  <p:embed/>
                  <p:pic>
                    <p:nvPicPr>
                      <p:cNvPr id="0" name=""/>
                      <p:cNvPicPr>
                        <a:picLocks noChangeAspect="1" noChangeArrowheads="1"/>
                      </p:cNvPicPr>
                      <p:nvPr/>
                    </p:nvPicPr>
                    <p:blipFill>
                      <a:blip r:embed="rId5"/>
                      <a:srcRect/>
                      <a:stretch>
                        <a:fillRect/>
                      </a:stretch>
                    </p:blipFill>
                    <p:spPr bwMode="auto">
                      <a:xfrm>
                        <a:off x="1592263" y="5334000"/>
                        <a:ext cx="1963737" cy="1219200"/>
                      </a:xfrm>
                      <a:prstGeom prst="rect">
                        <a:avLst/>
                      </a:prstGeom>
                      <a:solidFill>
                        <a:srgbClr val="FFFF00"/>
                      </a:solidFill>
                    </p:spPr>
                  </p:pic>
                </p:oleObj>
              </mc:Fallback>
            </mc:AlternateContent>
          </a:graphicData>
        </a:graphic>
      </p:graphicFrame>
      <p:sp>
        <p:nvSpPr>
          <p:cNvPr id="9217"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22" name="Object 9221"/>
          <p:cNvGraphicFramePr>
            <a:graphicFrameLocks noChangeAspect="1"/>
          </p:cNvGraphicFramePr>
          <p:nvPr>
            <p:extLst>
              <p:ext uri="{D42A27DB-BD31-4B8C-83A1-F6EECF244321}">
                <p14:modId xmlns:p14="http://schemas.microsoft.com/office/powerpoint/2010/main" val="3539583100"/>
              </p:ext>
            </p:extLst>
          </p:nvPr>
        </p:nvGraphicFramePr>
        <p:xfrm>
          <a:off x="5363497" y="5334000"/>
          <a:ext cx="2890057" cy="1219200"/>
        </p:xfrm>
        <a:graphic>
          <a:graphicData uri="http://schemas.openxmlformats.org/presentationml/2006/ole">
            <mc:AlternateContent xmlns:mc="http://schemas.openxmlformats.org/markup-compatibility/2006">
              <mc:Choice xmlns:v="urn:schemas-microsoft-com:vml" Requires="v">
                <p:oleObj spid="_x0000_s11313" name="Equation" r:id="rId6" imgW="1511300" imgH="609600" progId="Equation.3">
                  <p:embed/>
                </p:oleObj>
              </mc:Choice>
              <mc:Fallback>
                <p:oleObj name="Equation" r:id="rId6" imgW="1511300" imgH="609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3497" y="5334000"/>
                        <a:ext cx="2890057" cy="1219200"/>
                      </a:xfrm>
                      <a:prstGeom prst="rect">
                        <a:avLst/>
                      </a:prstGeom>
                      <a:solidFill>
                        <a:srgbClr val="FFFF00"/>
                      </a:solidFill>
                    </p:spPr>
                  </p:pic>
                </p:oleObj>
              </mc:Fallback>
            </mc:AlternateContent>
          </a:graphicData>
        </a:graphic>
      </p:graphicFrame>
      <p:sp>
        <p:nvSpPr>
          <p:cNvPr id="4" name="Slide Number Placeholder 3"/>
          <p:cNvSpPr>
            <a:spLocks noGrp="1"/>
          </p:cNvSpPr>
          <p:nvPr>
            <p:ph type="sldNum" sz="quarter" idx="12"/>
          </p:nvPr>
        </p:nvSpPr>
        <p:spPr/>
        <p:txBody>
          <a:bodyPr/>
          <a:lstStyle/>
          <a:p>
            <a:fld id="{C2C6650A-F034-4928-802A-19AA405729B7}" type="slidenum">
              <a:rPr lang="en-US" smtClean="0">
                <a:solidFill>
                  <a:schemeClr val="tx1"/>
                </a:solidFill>
              </a:rPr>
              <a:t>43</a:t>
            </a:fld>
            <a:endParaRPr lang="en-US">
              <a:solidFill>
                <a:schemeClr val="tx1"/>
              </a:solidFill>
            </a:endParaRPr>
          </a:p>
        </p:txBody>
      </p:sp>
      <p:sp>
        <p:nvSpPr>
          <p:cNvPr id="32" name="TextBox 31"/>
          <p:cNvSpPr txBox="1"/>
          <p:nvPr/>
        </p:nvSpPr>
        <p:spPr>
          <a:xfrm>
            <a:off x="0" y="2673659"/>
            <a:ext cx="1245926" cy="646331"/>
          </a:xfrm>
          <a:prstGeom prst="rect">
            <a:avLst/>
          </a:prstGeom>
          <a:noFill/>
        </p:spPr>
        <p:txBody>
          <a:bodyPr wrap="square" rtlCol="0">
            <a:spAutoFit/>
          </a:bodyPr>
          <a:lstStyle/>
          <a:p>
            <a:r>
              <a:rPr lang="en-US" dirty="0" smtClean="0"/>
              <a:t>Permitted period 2</a:t>
            </a:r>
            <a:endParaRPr lang="en-US" baseline="-25000" dirty="0"/>
          </a:p>
        </p:txBody>
      </p:sp>
      <p:sp>
        <p:nvSpPr>
          <p:cNvPr id="33" name="TextBox 32"/>
          <p:cNvSpPr txBox="1"/>
          <p:nvPr/>
        </p:nvSpPr>
        <p:spPr>
          <a:xfrm>
            <a:off x="-22462" y="3744720"/>
            <a:ext cx="1245926" cy="646331"/>
          </a:xfrm>
          <a:prstGeom prst="rect">
            <a:avLst/>
          </a:prstGeom>
          <a:noFill/>
        </p:spPr>
        <p:txBody>
          <a:bodyPr wrap="square" rtlCol="0">
            <a:spAutoFit/>
          </a:bodyPr>
          <a:lstStyle/>
          <a:p>
            <a:r>
              <a:rPr lang="en-US" dirty="0" smtClean="0"/>
              <a:t>Permitted period 3</a:t>
            </a:r>
            <a:endParaRPr lang="en-US" baseline="-25000" dirty="0"/>
          </a:p>
        </p:txBody>
      </p:sp>
      <p:sp>
        <p:nvSpPr>
          <p:cNvPr id="3" name="Rectangle 2"/>
          <p:cNvSpPr/>
          <p:nvPr/>
        </p:nvSpPr>
        <p:spPr>
          <a:xfrm>
            <a:off x="-19530" y="4732955"/>
            <a:ext cx="1191736" cy="646331"/>
          </a:xfrm>
          <a:prstGeom prst="rect">
            <a:avLst/>
          </a:prstGeom>
        </p:spPr>
        <p:txBody>
          <a:bodyPr wrap="none">
            <a:spAutoFit/>
          </a:bodyPr>
          <a:lstStyle/>
          <a:p>
            <a:r>
              <a:rPr lang="en-US" b="1" dirty="0"/>
              <a:t>Permitted </a:t>
            </a:r>
            <a:endParaRPr lang="en-US" b="1" dirty="0" smtClean="0"/>
          </a:p>
          <a:p>
            <a:r>
              <a:rPr lang="en-US" b="1" dirty="0" smtClean="0"/>
              <a:t>period m</a:t>
            </a:r>
            <a:endParaRPr lang="en-US" b="1" baseline="-25000" dirty="0"/>
          </a:p>
        </p:txBody>
      </p:sp>
    </p:spTree>
    <p:extLst>
      <p:ext uri="{BB962C8B-B14F-4D97-AF65-F5344CB8AC3E}">
        <p14:creationId xmlns:p14="http://schemas.microsoft.com/office/powerpoint/2010/main" val="3421910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HAP algorithm termination condition</a:t>
            </a:r>
            <a:endParaRPr lang="en-US" dirty="0"/>
          </a:p>
        </p:txBody>
      </p:sp>
      <p:sp>
        <p:nvSpPr>
          <p:cNvPr id="3" name="Content Placeholder 2"/>
          <p:cNvSpPr>
            <a:spLocks noGrp="1"/>
          </p:cNvSpPr>
          <p:nvPr>
            <p:ph idx="1"/>
          </p:nvPr>
        </p:nvSpPr>
        <p:spPr/>
        <p:txBody>
          <a:bodyPr/>
          <a:lstStyle/>
          <a:p>
            <a:r>
              <a:rPr lang="en-US" dirty="0" smtClean="0"/>
              <a:t>HAP terminates when the difference between q(t) and         is less than x parking spaces with k% confidence.</a:t>
            </a:r>
          </a:p>
          <a:p>
            <a:endParaRPr lang="en-US" dirty="0" smtClean="0"/>
          </a:p>
          <a:p>
            <a:r>
              <a:rPr lang="en-US" dirty="0" smtClean="0"/>
              <a:t>Automatically determines </a:t>
            </a:r>
            <a:r>
              <a:rPr lang="en-US" i="1" dirty="0" smtClean="0"/>
              <a:t>m</a:t>
            </a:r>
            <a:r>
              <a:rPr lang="en-US" dirty="0" smtClean="0"/>
              <a:t>. </a:t>
            </a:r>
          </a:p>
          <a:p>
            <a:pPr marL="0" indent="0">
              <a:buNone/>
            </a:pPr>
            <a:endParaRPr lang="en-US" dirty="0" smtClean="0"/>
          </a:p>
          <a:p>
            <a:pPr marL="457200" lvl="1" indent="0">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C2C6650A-F034-4928-802A-19AA405729B7}" type="slidenum">
              <a:rPr lang="en-US" smtClean="0">
                <a:solidFill>
                  <a:schemeClr val="tx1"/>
                </a:solidFill>
              </a:rPr>
              <a:t>44</a:t>
            </a:fld>
            <a:endParaRPr lang="en-US">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2362200" y="2133600"/>
                <a:ext cx="700513" cy="453137"/>
              </a:xfrm>
              <a:prstGeom prst="rect">
                <a:avLst/>
              </a:prstGeom>
            </p:spPr>
            <p:txBody>
              <a:bodyPr wrap="none">
                <a:spAutoFit/>
              </a:bodyPr>
              <a:lstStyle/>
              <a:p>
                <a:pPr marL="0" lvl="1"/>
                <a14:m>
                  <m:oMath xmlns:m="http://schemas.openxmlformats.org/officeDocument/2006/math">
                    <m:acc>
                      <m:accPr>
                        <m:chr m:val="̂"/>
                        <m:ctrlPr>
                          <a:rPr lang="en-US" sz="2400" i="1" smtClean="0">
                            <a:solidFill>
                              <a:schemeClr val="tx1"/>
                            </a:solidFill>
                            <a:latin typeface="Cambria Math"/>
                          </a:rPr>
                        </m:ctrlPr>
                      </m:accPr>
                      <m:e>
                        <m:r>
                          <a:rPr lang="en-US" sz="2400" b="0" i="1" smtClean="0">
                            <a:solidFill>
                              <a:schemeClr val="tx1"/>
                            </a:solidFill>
                            <a:latin typeface="Cambria Math"/>
                          </a:rPr>
                          <m:t>𝑞</m:t>
                        </m:r>
                      </m:e>
                    </m:acc>
                    <m:r>
                      <m:rPr>
                        <m:nor/>
                      </m:rPr>
                      <a:rPr lang="en-US" sz="2400" i="1" dirty="0">
                        <a:solidFill>
                          <a:schemeClr val="tx1"/>
                        </a:solidFill>
                      </a:rPr>
                      <m:t>(</m:t>
                    </m:r>
                    <m:r>
                      <m:rPr>
                        <m:nor/>
                      </m:rPr>
                      <a:rPr lang="en-US" sz="2400" i="1" dirty="0">
                        <a:solidFill>
                          <a:schemeClr val="tx1"/>
                        </a:solidFill>
                      </a:rPr>
                      <m:t>t</m:t>
                    </m:r>
                    <m:r>
                      <m:rPr>
                        <m:nor/>
                      </m:rPr>
                      <a:rPr lang="en-US" sz="2400" i="1" dirty="0">
                        <a:solidFill>
                          <a:schemeClr val="tx1"/>
                        </a:solidFill>
                      </a:rPr>
                      <m:t>)</m:t>
                    </m:r>
                  </m:oMath>
                </a14:m>
                <a:r>
                  <a:rPr lang="en-US" i="1" dirty="0">
                    <a:solidFill>
                      <a:schemeClr val="tx1"/>
                    </a:solidFill>
                  </a:rPr>
                  <a:t> </a:t>
                </a:r>
              </a:p>
            </p:txBody>
          </p:sp>
        </mc:Choice>
        <mc:Fallback xmlns="">
          <p:sp>
            <p:nvSpPr>
              <p:cNvPr id="7" name="Rectangle 6"/>
              <p:cNvSpPr>
                <a:spLocks noRot="1" noChangeAspect="1" noMove="1" noResize="1" noEditPoints="1" noAdjustHandles="1" noChangeArrowheads="1" noChangeShapeType="1" noTextEdit="1"/>
              </p:cNvSpPr>
              <p:nvPr/>
            </p:nvSpPr>
            <p:spPr>
              <a:xfrm>
                <a:off x="2362200" y="2133600"/>
                <a:ext cx="700513" cy="453137"/>
              </a:xfrm>
              <a:prstGeom prst="rect">
                <a:avLst/>
              </a:prstGeom>
              <a:blipFill rotWithShape="0">
                <a:blip r:embed="rId2"/>
                <a:stretch>
                  <a:fillRect l="-2632" t="-2703" r="-7895" b="-17568"/>
                </a:stretch>
              </a:blipFill>
            </p:spPr>
            <p:txBody>
              <a:bodyPr/>
              <a:lstStyle/>
              <a:p>
                <a:r>
                  <a:rPr lang="en-US">
                    <a:noFill/>
                  </a:rPr>
                  <a:t> </a:t>
                </a:r>
              </a:p>
            </p:txBody>
          </p:sp>
        </mc:Fallback>
      </mc:AlternateContent>
    </p:spTree>
    <p:extLst>
      <p:ext uri="{BB962C8B-B14F-4D97-AF65-F5344CB8AC3E}">
        <p14:creationId xmlns:p14="http://schemas.microsoft.com/office/powerpoint/2010/main" val="281370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confidence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Assumptions</a:t>
            </a:r>
          </a:p>
          <a:p>
            <a:pPr lvl="1"/>
            <a:r>
              <a:rPr lang="en-US" dirty="0" smtClean="0"/>
              <a:t>PSD vehicles </a:t>
            </a:r>
            <a:r>
              <a:rPr lang="en-US" dirty="0"/>
              <a:t>are uniformly distributed among all </a:t>
            </a:r>
            <a:r>
              <a:rPr lang="en-US" dirty="0" smtClean="0"/>
              <a:t>vehicles</a:t>
            </a:r>
          </a:p>
          <a:p>
            <a:pPr marL="457200" lvl="1" indent="0">
              <a:buNone/>
            </a:pPr>
            <a:endParaRPr lang="en-US" dirty="0" smtClean="0"/>
          </a:p>
          <a:p>
            <a:pPr lvl="1"/>
            <a:r>
              <a:rPr lang="en-US" dirty="0"/>
              <a:t>Parking </a:t>
            </a:r>
            <a:r>
              <a:rPr lang="en-US" dirty="0" smtClean="0"/>
              <a:t>activities are </a:t>
            </a:r>
            <a:r>
              <a:rPr lang="en-US" dirty="0"/>
              <a:t>detected independently of each other</a:t>
            </a:r>
            <a:r>
              <a:rPr lang="en-US" dirty="0" smtClean="0"/>
              <a:t>.</a:t>
            </a:r>
          </a:p>
          <a:p>
            <a:pPr marL="457200" lvl="1" indent="0">
              <a:buNone/>
            </a:pPr>
            <a:endParaRPr lang="en-US" dirty="0" smtClean="0"/>
          </a:p>
          <a:p>
            <a:pPr lvl="1"/>
            <a:r>
              <a:rPr lang="en-US" dirty="0" smtClean="0"/>
              <a:t>                          are identically and independently distributed </a:t>
            </a:r>
          </a:p>
          <a:p>
            <a:pPr lvl="1"/>
            <a:endParaRPr lang="en-US" dirty="0" smtClean="0"/>
          </a:p>
          <a:p>
            <a:r>
              <a:rPr lang="en-US" dirty="0" smtClean="0"/>
              <a:t>See upcoming lemmas: </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45</a:t>
            </a:fld>
            <a:endParaRPr lang="en-US"/>
          </a:p>
        </p:txBody>
      </p:sp>
      <p:sp>
        <p:nvSpPr>
          <p:cNvPr id="9" name="Rectangle 5"/>
          <p:cNvSpPr>
            <a:spLocks noChangeArrowheads="1"/>
          </p:cNvSpPr>
          <p:nvPr/>
        </p:nvSpPr>
        <p:spPr bwMode="auto">
          <a:xfrm>
            <a:off x="1066800" y="411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58565622"/>
              </p:ext>
            </p:extLst>
          </p:nvPr>
        </p:nvGraphicFramePr>
        <p:xfrm>
          <a:off x="1277114" y="4114800"/>
          <a:ext cx="2057400" cy="457200"/>
        </p:xfrm>
        <a:graphic>
          <a:graphicData uri="http://schemas.openxmlformats.org/presentationml/2006/ole">
            <mc:AlternateContent xmlns:mc="http://schemas.openxmlformats.org/markup-compatibility/2006">
              <mc:Choice xmlns:v="urn:schemas-microsoft-com:vml" Requires="v">
                <p:oleObj spid="_x0000_s12316" name="Equation" r:id="rId3" imgW="1193800" imgH="228600" progId="Equation.3">
                  <p:embed/>
                </p:oleObj>
              </mc:Choice>
              <mc:Fallback>
                <p:oleObj name="Equation" r:id="rId3" imgW="11938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114" y="4114800"/>
                        <a:ext cx="2057400" cy="457200"/>
                      </a:xfrm>
                      <a:prstGeom prst="rect">
                        <a:avLst/>
                      </a:prstGeom>
                      <a:noFill/>
                    </p:spPr>
                  </p:pic>
                </p:oleObj>
              </mc:Fallback>
            </mc:AlternateContent>
          </a:graphicData>
        </a:graphic>
      </p:graphicFrame>
      <p:sp>
        <p:nvSpPr>
          <p:cNvPr id="11" name="Rectangle 6"/>
          <p:cNvSpPr>
            <a:spLocks noChangeArrowheads="1"/>
          </p:cNvSpPr>
          <p:nvPr/>
        </p:nvSpPr>
        <p:spPr bwMode="auto">
          <a:xfrm>
            <a:off x="1066800" y="4189884"/>
            <a:ext cx="21031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rPr>
              <a:t> </a:t>
            </a:r>
            <a:endParaRPr kumimoji="0" lang="en-US"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6898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confidence</a:t>
            </a:r>
            <a:endParaRPr lang="en-US" dirty="0"/>
          </a:p>
        </p:txBody>
      </p:sp>
      <p:sp>
        <p:nvSpPr>
          <p:cNvPr id="3" name="Content Placeholder 2"/>
          <p:cNvSpPr>
            <a:spLocks noGrp="1"/>
          </p:cNvSpPr>
          <p:nvPr>
            <p:ph idx="1"/>
          </p:nvPr>
        </p:nvSpPr>
        <p:spPr>
          <a:xfrm>
            <a:off x="376237" y="1578429"/>
            <a:ext cx="8229600" cy="4974771"/>
          </a:xfrm>
        </p:spPr>
        <p:txBody>
          <a:bodyPr>
            <a:normAutofit/>
          </a:bodyPr>
          <a:lstStyle/>
          <a:p>
            <a:r>
              <a:rPr lang="en-US" dirty="0" smtClean="0"/>
              <a:t>Lemma 1:</a:t>
            </a:r>
          </a:p>
          <a:p>
            <a:r>
              <a:rPr lang="en-US" dirty="0" smtClean="0"/>
              <a:t>Proof</a:t>
            </a:r>
          </a:p>
          <a:p>
            <a:pPr lvl="1"/>
            <a:r>
              <a:rPr lang="en-US" sz="2400" i="1" dirty="0"/>
              <a:t>p</a:t>
            </a:r>
            <a:r>
              <a:rPr lang="en-US" sz="2400" i="1" baseline="-25000" dirty="0"/>
              <a:t>i</a:t>
            </a:r>
            <a:r>
              <a:rPr lang="en-US" sz="2400" dirty="0"/>
              <a:t>(</a:t>
            </a:r>
            <a:r>
              <a:rPr lang="en-US" sz="2400" i="1" dirty="0"/>
              <a:t>t</a:t>
            </a:r>
            <a:r>
              <a:rPr lang="en-US" sz="2400" dirty="0"/>
              <a:t>)|</a:t>
            </a:r>
            <a:r>
              <a:rPr lang="en-US" sz="2400" i="1" dirty="0"/>
              <a:t>P</a:t>
            </a:r>
            <a:r>
              <a:rPr lang="en-US" sz="2400" i="1" baseline="-25000" dirty="0"/>
              <a:t>i</a:t>
            </a:r>
            <a:r>
              <a:rPr lang="en-US" sz="2400" dirty="0"/>
              <a:t>(</a:t>
            </a:r>
            <a:r>
              <a:rPr lang="en-US" sz="2400" i="1" dirty="0"/>
              <a:t>t</a:t>
            </a:r>
            <a:r>
              <a:rPr lang="en-US" sz="2400" dirty="0"/>
              <a:t>)</a:t>
            </a:r>
            <a:r>
              <a:rPr lang="en-US" sz="2400" dirty="0">
                <a:sym typeface="Symbol" panose="05050102010706020507" pitchFamily="18" charset="2"/>
              </a:rPr>
              <a:t></a:t>
            </a:r>
            <a:r>
              <a:rPr lang="en-US" sz="2400" dirty="0"/>
              <a:t>Binomial(</a:t>
            </a:r>
            <a:r>
              <a:rPr lang="en-US" sz="2400" i="1" dirty="0"/>
              <a:t>P</a:t>
            </a:r>
            <a:r>
              <a:rPr lang="en-US" sz="2400" i="1" baseline="-25000" dirty="0"/>
              <a:t>i</a:t>
            </a:r>
            <a:r>
              <a:rPr lang="en-US" sz="2400" dirty="0"/>
              <a:t>(</a:t>
            </a:r>
            <a:r>
              <a:rPr lang="en-US" sz="2400" i="1" dirty="0"/>
              <a:t>t</a:t>
            </a:r>
            <a:r>
              <a:rPr lang="en-US" sz="2400" dirty="0"/>
              <a:t>), </a:t>
            </a:r>
            <a:r>
              <a:rPr lang="en-US" sz="2400" i="1" dirty="0"/>
              <a:t>b</a:t>
            </a:r>
            <a:r>
              <a:rPr lang="en-US" sz="2400" dirty="0">
                <a:sym typeface="Symbol" panose="05050102010706020507" pitchFamily="18" charset="2"/>
              </a:rPr>
              <a:t></a:t>
            </a:r>
            <a:r>
              <a:rPr lang="en-US" sz="2400" dirty="0"/>
              <a:t>(1</a:t>
            </a:r>
            <a:r>
              <a:rPr lang="en-US" sz="2400" dirty="0">
                <a:sym typeface="Symbol" panose="05050102010706020507" pitchFamily="18" charset="2"/>
              </a:rPr>
              <a:t></a:t>
            </a:r>
            <a:r>
              <a:rPr lang="en-US" sz="2400" i="1" dirty="0"/>
              <a:t>fn</a:t>
            </a:r>
            <a:r>
              <a:rPr lang="en-US" sz="2400" dirty="0" smtClean="0"/>
              <a:t>))           </a:t>
            </a:r>
            <a:r>
              <a:rPr lang="en-US" sz="2400" b="1" dirty="0" smtClean="0"/>
              <a:t>1.</a:t>
            </a:r>
            <a:r>
              <a:rPr lang="en-US" sz="2400" dirty="0"/>
              <a:t>	</a:t>
            </a:r>
            <a:endParaRPr lang="en-US" sz="2400" dirty="0" smtClean="0"/>
          </a:p>
          <a:p>
            <a:pPr lvl="1"/>
            <a:r>
              <a:rPr lang="en-US" sz="2400" i="1" dirty="0"/>
              <a:t>d</a:t>
            </a:r>
            <a:r>
              <a:rPr lang="en-US" sz="2400" i="1" baseline="-25000" dirty="0"/>
              <a:t>i</a:t>
            </a:r>
            <a:r>
              <a:rPr lang="en-US" sz="2400" dirty="0"/>
              <a:t>(</a:t>
            </a:r>
            <a:r>
              <a:rPr lang="en-US" sz="2400" i="1" dirty="0"/>
              <a:t>t</a:t>
            </a:r>
            <a:r>
              <a:rPr lang="en-US" sz="2400" dirty="0"/>
              <a:t>)|</a:t>
            </a:r>
            <a:r>
              <a:rPr lang="en-US" sz="2400" i="1" dirty="0"/>
              <a:t>D</a:t>
            </a:r>
            <a:r>
              <a:rPr lang="en-US" sz="2400" i="1" baseline="-25000" dirty="0"/>
              <a:t>i</a:t>
            </a:r>
            <a:r>
              <a:rPr lang="en-US" sz="2400" dirty="0"/>
              <a:t>(</a:t>
            </a:r>
            <a:r>
              <a:rPr lang="en-US" sz="2400" i="1" dirty="0"/>
              <a:t>t</a:t>
            </a:r>
            <a:r>
              <a:rPr lang="en-US" sz="2400" dirty="0"/>
              <a:t>)</a:t>
            </a:r>
            <a:r>
              <a:rPr lang="en-US" sz="2400" dirty="0">
                <a:sym typeface="Symbol" panose="05050102010706020507" pitchFamily="18" charset="2"/>
              </a:rPr>
              <a:t></a:t>
            </a:r>
            <a:r>
              <a:rPr lang="en-US" sz="2400" dirty="0"/>
              <a:t>Binomial(</a:t>
            </a:r>
            <a:r>
              <a:rPr lang="en-US" sz="2400" i="1" dirty="0"/>
              <a:t>D</a:t>
            </a:r>
            <a:r>
              <a:rPr lang="en-US" sz="2400" i="1" baseline="-25000" dirty="0"/>
              <a:t>i</a:t>
            </a:r>
            <a:r>
              <a:rPr lang="en-US" sz="2400" dirty="0"/>
              <a:t>(</a:t>
            </a:r>
            <a:r>
              <a:rPr lang="en-US" sz="2400" i="1" dirty="0"/>
              <a:t>t</a:t>
            </a:r>
            <a:r>
              <a:rPr lang="en-US" sz="2400" dirty="0"/>
              <a:t>), </a:t>
            </a:r>
            <a:r>
              <a:rPr lang="en-US" sz="2400" i="1" dirty="0"/>
              <a:t>b</a:t>
            </a:r>
            <a:r>
              <a:rPr lang="en-US" sz="2400" dirty="0">
                <a:sym typeface="Symbol" panose="05050102010706020507" pitchFamily="18" charset="2"/>
              </a:rPr>
              <a:t></a:t>
            </a:r>
            <a:r>
              <a:rPr lang="en-US" sz="2400" dirty="0"/>
              <a:t>(1</a:t>
            </a:r>
            <a:r>
              <a:rPr lang="en-US" sz="2400" dirty="0">
                <a:sym typeface="Symbol" panose="05050102010706020507" pitchFamily="18" charset="2"/>
              </a:rPr>
              <a:t></a:t>
            </a:r>
            <a:r>
              <a:rPr lang="en-US" sz="2400" i="1" dirty="0"/>
              <a:t>fn</a:t>
            </a:r>
            <a:r>
              <a:rPr lang="en-US" sz="2400" dirty="0" smtClean="0"/>
              <a:t>))          </a:t>
            </a:r>
            <a:r>
              <a:rPr lang="en-US" sz="2400" b="1" dirty="0" smtClean="0"/>
              <a:t>2.</a:t>
            </a:r>
          </a:p>
          <a:p>
            <a:pPr lvl="1"/>
            <a:r>
              <a:rPr lang="en-US" dirty="0" smtClean="0"/>
              <a:t> </a:t>
            </a:r>
          </a:p>
          <a:p>
            <a:pPr lvl="1"/>
            <a:endParaRPr lang="en-US" dirty="0" smtClean="0"/>
          </a:p>
          <a:p>
            <a:pPr lvl="1"/>
            <a:endParaRPr lang="en-US" dirty="0"/>
          </a:p>
          <a:p>
            <a:pPr lvl="1"/>
            <a:r>
              <a:rPr lang="en-US" dirty="0" smtClean="0"/>
              <a:t>From 1. </a:t>
            </a:r>
          </a:p>
          <a:p>
            <a:pPr lvl="1"/>
            <a:r>
              <a:rPr lang="en-US" dirty="0" smtClean="0"/>
              <a:t>Thus, </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46</a:t>
            </a:fld>
            <a:endParaRPr lang="en-US"/>
          </a:p>
        </p:txBody>
      </p:sp>
      <p:sp>
        <p:nvSpPr>
          <p:cNvPr id="6" name="Rectangle 2"/>
          <p:cNvSpPr>
            <a:spLocks noChangeArrowheads="1"/>
          </p:cNvSpPr>
          <p:nvPr/>
        </p:nvSpPr>
        <p:spPr bwMode="auto">
          <a:xfrm>
            <a:off x="-80963" y="-2177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12925295"/>
              </p:ext>
            </p:extLst>
          </p:nvPr>
        </p:nvGraphicFramePr>
        <p:xfrm>
          <a:off x="2667000" y="1658710"/>
          <a:ext cx="2671763" cy="523875"/>
        </p:xfrm>
        <a:graphic>
          <a:graphicData uri="http://schemas.openxmlformats.org/presentationml/2006/ole">
            <mc:AlternateContent xmlns:mc="http://schemas.openxmlformats.org/markup-compatibility/2006">
              <mc:Choice xmlns:v="urn:schemas-microsoft-com:vml" Requires="v">
                <p:oleObj spid="_x0000_s13406" name="Equation" r:id="rId3" imgW="1333500" imgH="228600" progId="Equation.3">
                  <p:embed/>
                </p:oleObj>
              </mc:Choice>
              <mc:Fallback>
                <p:oleObj name="Equation" r:id="rId3" imgW="13335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658710"/>
                        <a:ext cx="2671763" cy="523875"/>
                      </a:xfrm>
                      <a:prstGeom prst="rect">
                        <a:avLst/>
                      </a:prstGeom>
                      <a:noFill/>
                    </p:spPr>
                  </p:pic>
                </p:oleObj>
              </mc:Fallback>
            </mc:AlternateContent>
          </a:graphicData>
        </a:graphic>
      </p:graphicFrame>
      <p:sp>
        <p:nvSpPr>
          <p:cNvPr id="8" name="Rectangle 5"/>
          <p:cNvSpPr>
            <a:spLocks noChangeArrowheads="1"/>
          </p:cNvSpPr>
          <p:nvPr/>
        </p:nvSpPr>
        <p:spPr bwMode="auto">
          <a:xfrm>
            <a:off x="971549" y="3325585"/>
            <a:ext cx="152939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7"/>
          <p:cNvSpPr>
            <a:spLocks noChangeArrowheads="1"/>
          </p:cNvSpPr>
          <p:nvPr/>
        </p:nvSpPr>
        <p:spPr bwMode="auto">
          <a:xfrm>
            <a:off x="1466849" y="3960976"/>
            <a:ext cx="138611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b="1"/>
          </a:p>
        </p:txBody>
      </p:sp>
      <p:graphicFrame>
        <p:nvGraphicFramePr>
          <p:cNvPr id="11" name="Object 10"/>
          <p:cNvGraphicFramePr>
            <a:graphicFrameLocks noChangeAspect="1"/>
          </p:cNvGraphicFramePr>
          <p:nvPr>
            <p:extLst>
              <p:ext uri="{D42A27DB-BD31-4B8C-83A1-F6EECF244321}">
                <p14:modId xmlns:p14="http://schemas.microsoft.com/office/powerpoint/2010/main" val="115059171"/>
              </p:ext>
            </p:extLst>
          </p:nvPr>
        </p:nvGraphicFramePr>
        <p:xfrm>
          <a:off x="1181100" y="3586575"/>
          <a:ext cx="5295900" cy="1264558"/>
        </p:xfrm>
        <a:graphic>
          <a:graphicData uri="http://schemas.openxmlformats.org/presentationml/2006/ole">
            <mc:AlternateContent xmlns:mc="http://schemas.openxmlformats.org/markup-compatibility/2006">
              <mc:Choice xmlns:v="urn:schemas-microsoft-com:vml" Requires="v">
                <p:oleObj spid="_x0000_s13407" name="Equation" r:id="rId5" imgW="3009900" imgH="863600" progId="Equation.3">
                  <p:embed/>
                </p:oleObj>
              </mc:Choice>
              <mc:Fallback>
                <p:oleObj name="Equation" r:id="rId5" imgW="3009900" imgH="863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3586575"/>
                        <a:ext cx="5295900" cy="1264558"/>
                      </a:xfrm>
                      <a:prstGeom prst="rect">
                        <a:avLst/>
                      </a:prstGeom>
                      <a:noFill/>
                    </p:spPr>
                  </p:pic>
                </p:oleObj>
              </mc:Fallback>
            </mc:AlternateContent>
          </a:graphicData>
        </a:graphic>
      </p:graphicFrame>
      <p:sp>
        <p:nvSpPr>
          <p:cNvPr id="14" name="Rectangle 11"/>
          <p:cNvSpPr>
            <a:spLocks noChangeArrowheads="1"/>
          </p:cNvSpPr>
          <p:nvPr/>
        </p:nvSpPr>
        <p:spPr bwMode="auto">
          <a:xfrm>
            <a:off x="2681748" y="49067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65447692"/>
              </p:ext>
            </p:extLst>
          </p:nvPr>
        </p:nvGraphicFramePr>
        <p:xfrm>
          <a:off x="2514600" y="5225533"/>
          <a:ext cx="3338052" cy="422595"/>
        </p:xfrm>
        <a:graphic>
          <a:graphicData uri="http://schemas.openxmlformats.org/presentationml/2006/ole">
            <mc:AlternateContent xmlns:mc="http://schemas.openxmlformats.org/markup-compatibility/2006">
              <mc:Choice xmlns:v="urn:schemas-microsoft-com:vml" Requires="v">
                <p:oleObj spid="_x0000_s13408" name="Equation" r:id="rId7" imgW="2006600" imgH="228600" progId="Equation.3">
                  <p:embed/>
                </p:oleObj>
              </mc:Choice>
              <mc:Fallback>
                <p:oleObj name="Equation" r:id="rId7" imgW="200660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225533"/>
                        <a:ext cx="3338052" cy="422595"/>
                      </a:xfrm>
                      <a:prstGeom prst="rect">
                        <a:avLst/>
                      </a:prstGeom>
                      <a:noFill/>
                    </p:spPr>
                  </p:pic>
                </p:oleObj>
              </mc:Fallback>
            </mc:AlternateContent>
          </a:graphicData>
        </a:graphic>
      </p:graphicFrame>
      <p:sp>
        <p:nvSpPr>
          <p:cNvPr id="16" name="Rectangle 13"/>
          <p:cNvSpPr>
            <a:spLocks noChangeArrowheads="1"/>
          </p:cNvSpPr>
          <p:nvPr/>
        </p:nvSpPr>
        <p:spPr bwMode="auto">
          <a:xfrm>
            <a:off x="2057399" y="5808920"/>
            <a:ext cx="157504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690075105"/>
              </p:ext>
            </p:extLst>
          </p:nvPr>
        </p:nvGraphicFramePr>
        <p:xfrm>
          <a:off x="2057400" y="5808919"/>
          <a:ext cx="3795252" cy="406823"/>
        </p:xfrm>
        <a:graphic>
          <a:graphicData uri="http://schemas.openxmlformats.org/presentationml/2006/ole">
            <mc:AlternateContent xmlns:mc="http://schemas.openxmlformats.org/markup-compatibility/2006">
              <mc:Choice xmlns:v="urn:schemas-microsoft-com:vml" Requires="v">
                <p:oleObj spid="_x0000_s13409" name="Equation" r:id="rId9" imgW="2489200" imgH="228600" progId="Equation.3">
                  <p:embed/>
                </p:oleObj>
              </mc:Choice>
              <mc:Fallback>
                <p:oleObj name="Equation" r:id="rId9" imgW="2489200" imgH="228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5808919"/>
                        <a:ext cx="3795252" cy="406823"/>
                      </a:xfrm>
                      <a:prstGeom prst="rect">
                        <a:avLst/>
                      </a:prstGeom>
                      <a:noFill/>
                    </p:spPr>
                  </p:pic>
                </p:oleObj>
              </mc:Fallback>
            </mc:AlternateContent>
          </a:graphicData>
        </a:graphic>
      </p:graphicFrame>
    </p:spTree>
    <p:extLst>
      <p:ext uri="{BB962C8B-B14F-4D97-AF65-F5344CB8AC3E}">
        <p14:creationId xmlns:p14="http://schemas.microsoft.com/office/powerpoint/2010/main" val="188960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confidence </a:t>
            </a:r>
            <a:endParaRPr lang="en-US" dirty="0"/>
          </a:p>
        </p:txBody>
      </p:sp>
      <p:sp>
        <p:nvSpPr>
          <p:cNvPr id="3" name="Content Placeholder 2"/>
          <p:cNvSpPr>
            <a:spLocks noGrp="1"/>
          </p:cNvSpPr>
          <p:nvPr>
            <p:ph idx="1"/>
          </p:nvPr>
        </p:nvSpPr>
        <p:spPr/>
        <p:txBody>
          <a:bodyPr/>
          <a:lstStyle/>
          <a:p>
            <a:r>
              <a:rPr lang="en-US" dirty="0" smtClean="0"/>
              <a:t>Also showed that for </a:t>
            </a:r>
            <a:r>
              <a:rPr lang="en-US" i="1" dirty="0" err="1"/>
              <a:t>i</a:t>
            </a:r>
            <a:r>
              <a:rPr lang="en-US" dirty="0"/>
              <a:t>=1,2,…, </a:t>
            </a:r>
            <a:r>
              <a:rPr lang="en-US" i="1" dirty="0"/>
              <a:t>m</a:t>
            </a:r>
            <a:r>
              <a:rPr lang="en-US" dirty="0" smtClean="0"/>
              <a:t>.</a:t>
            </a:r>
          </a:p>
          <a:p>
            <a:endParaRPr lang="en-US" dirty="0"/>
          </a:p>
          <a:p>
            <a:endParaRPr lang="en-US" dirty="0" smtClean="0"/>
          </a:p>
          <a:p>
            <a:endParaRPr lang="en-US" dirty="0"/>
          </a:p>
          <a:p>
            <a:endParaRPr lang="en-US" dirty="0"/>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47</a:t>
            </a:fld>
            <a:endParaRPr lang="en-US"/>
          </a:p>
        </p:txBody>
      </p:sp>
      <p:sp>
        <p:nvSpPr>
          <p:cNvPr id="6" name="Rectangle 2"/>
          <p:cNvSpPr>
            <a:spLocks noChangeArrowheads="1"/>
          </p:cNvSpPr>
          <p:nvPr/>
        </p:nvSpPr>
        <p:spPr bwMode="auto">
          <a:xfrm flipV="1">
            <a:off x="4343400" y="1828800"/>
            <a:ext cx="36195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9550810"/>
              </p:ext>
            </p:extLst>
          </p:nvPr>
        </p:nvGraphicFramePr>
        <p:xfrm>
          <a:off x="2667000" y="2316162"/>
          <a:ext cx="2971800" cy="609600"/>
        </p:xfrm>
        <a:graphic>
          <a:graphicData uri="http://schemas.openxmlformats.org/presentationml/2006/ole">
            <mc:AlternateContent xmlns:mc="http://schemas.openxmlformats.org/markup-compatibility/2006">
              <mc:Choice xmlns:v="urn:schemas-microsoft-com:vml" Requires="v">
                <p:oleObj spid="_x0000_s15409" name="Equation" r:id="rId3" imgW="927100" imgH="228600" progId="Equation.3">
                  <p:embed/>
                </p:oleObj>
              </mc:Choice>
              <mc:Fallback>
                <p:oleObj name="Equation" r:id="rId3" imgW="9271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316162"/>
                        <a:ext cx="2971800" cy="609600"/>
                      </a:xfrm>
                      <a:prstGeom prst="rect">
                        <a:avLst/>
                      </a:prstGeom>
                      <a:noFill/>
                    </p:spPr>
                  </p:pic>
                </p:oleObj>
              </mc:Fallback>
            </mc:AlternateContent>
          </a:graphicData>
        </a:graphic>
      </p:graphicFrame>
      <p:sp>
        <p:nvSpPr>
          <p:cNvPr id="8" name="Rectangle 3"/>
          <p:cNvSpPr>
            <a:spLocks noChangeArrowheads="1"/>
          </p:cNvSpPr>
          <p:nvPr/>
        </p:nvSpPr>
        <p:spPr bwMode="auto">
          <a:xfrm>
            <a:off x="2286000" y="2668587"/>
            <a:ext cx="36576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900" b="0" i="0" u="none" strike="noStrike" cap="none" normalizeH="0" baseline="0" dirty="0" smtClean="0">
                <a:ln>
                  <a:noFill/>
                </a:ln>
                <a:solidFill>
                  <a:schemeClr val="tx1"/>
                </a:solidFill>
                <a:effectLst/>
              </a:rPr>
              <a:t> </a:t>
            </a:r>
            <a:endParaRPr kumimoji="0" lang="en-US"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224383" y="3336924"/>
            <a:ext cx="170591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1602573" y="3567112"/>
            <a:ext cx="2390960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12"/>
          <p:cNvSpPr>
            <a:spLocks noChangeArrowheads="1"/>
          </p:cNvSpPr>
          <p:nvPr/>
        </p:nvSpPr>
        <p:spPr bwMode="auto">
          <a:xfrm>
            <a:off x="1600199" y="3097371"/>
            <a:ext cx="2329441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610253396"/>
              </p:ext>
            </p:extLst>
          </p:nvPr>
        </p:nvGraphicFramePr>
        <p:xfrm>
          <a:off x="1600200" y="3097370"/>
          <a:ext cx="6236110" cy="2787291"/>
        </p:xfrm>
        <a:graphic>
          <a:graphicData uri="http://schemas.openxmlformats.org/presentationml/2006/ole">
            <mc:AlternateContent xmlns:mc="http://schemas.openxmlformats.org/markup-compatibility/2006">
              <mc:Choice xmlns:v="urn:schemas-microsoft-com:vml" Requires="v">
                <p:oleObj spid="_x0000_s15410" name="Equation" r:id="rId5" imgW="3073400" imgH="1346200" progId="Equation.3">
                  <p:embed/>
                </p:oleObj>
              </mc:Choice>
              <mc:Fallback>
                <p:oleObj name="Equation" r:id="rId5" imgW="3073400" imgH="13462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097370"/>
                        <a:ext cx="6236110" cy="2787291"/>
                      </a:xfrm>
                      <a:prstGeom prst="rect">
                        <a:avLst/>
                      </a:prstGeom>
                      <a:noFill/>
                    </p:spPr>
                  </p:pic>
                </p:oleObj>
              </mc:Fallback>
            </mc:AlternateContent>
          </a:graphicData>
        </a:graphic>
      </p:graphicFrame>
    </p:spTree>
    <p:extLst>
      <p:ext uri="{BB962C8B-B14F-4D97-AF65-F5344CB8AC3E}">
        <p14:creationId xmlns:p14="http://schemas.microsoft.com/office/powerpoint/2010/main" val="2148180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specifically:</a:t>
            </a:r>
            <a:br>
              <a:rPr lang="en-US" dirty="0" smtClean="0"/>
            </a:br>
            <a:endParaRPr lang="en-US" dirty="0"/>
          </a:p>
        </p:txBody>
      </p:sp>
      <p:sp>
        <p:nvSpPr>
          <p:cNvPr id="3" name="Content Placeholder 2"/>
          <p:cNvSpPr>
            <a:spLocks noGrp="1"/>
          </p:cNvSpPr>
          <p:nvPr>
            <p:ph idx="1"/>
          </p:nvPr>
        </p:nvSpPr>
        <p:spPr>
          <a:xfrm>
            <a:off x="457200" y="1219200"/>
            <a:ext cx="8229600" cy="5638800"/>
          </a:xfrm>
        </p:spPr>
        <p:txBody>
          <a:bodyPr>
            <a:normAutofit fontScale="8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Example:</a:t>
            </a:r>
          </a:p>
          <a:p>
            <a:pPr lvl="1"/>
            <a:r>
              <a:rPr lang="en-US" dirty="0" smtClean="0"/>
              <a:t>If we want </a:t>
            </a:r>
            <a:r>
              <a:rPr lang="x-none" dirty="0" smtClean="0"/>
              <a:t>error </a:t>
            </a:r>
            <a:r>
              <a:rPr lang="en-US" dirty="0" smtClean="0"/>
              <a:t>&lt;</a:t>
            </a:r>
            <a:r>
              <a:rPr lang="x-none" dirty="0" smtClean="0"/>
              <a:t> </a:t>
            </a:r>
            <a:r>
              <a:rPr lang="x-none" i="1" dirty="0" smtClean="0"/>
              <a:t>2</a:t>
            </a:r>
            <a:r>
              <a:rPr lang="x-none" dirty="0" smtClean="0"/>
              <a:t> with 90% confidence, </a:t>
            </a:r>
            <a:endParaRPr lang="en-US" dirty="0" smtClean="0"/>
          </a:p>
          <a:p>
            <a:pPr lvl="2"/>
            <a:r>
              <a:rPr lang="x-none" dirty="0" smtClean="0"/>
              <a:t>standard deviation of</a:t>
            </a:r>
            <a:r>
              <a:rPr lang="en-US" dirty="0" smtClean="0"/>
              <a:t> the estimation</a:t>
            </a:r>
            <a:r>
              <a:rPr lang="x-none" dirty="0" smtClean="0"/>
              <a:t> is 10 (i.e., the average fluctuation of </a:t>
            </a:r>
            <a:r>
              <a:rPr lang="x-none" i="1" dirty="0" smtClean="0"/>
              <a:t>estimated </a:t>
            </a:r>
            <a:r>
              <a:rPr lang="x-none" dirty="0" smtClean="0"/>
              <a:t>availability at the 8:00am is 10). </a:t>
            </a:r>
            <a:endParaRPr lang="en-US" dirty="0" smtClean="0"/>
          </a:p>
          <a:p>
            <a:pPr lvl="1"/>
            <a:r>
              <a:rPr lang="x-none" dirty="0" smtClean="0"/>
              <a:t>then we need 68 permitted periods. </a:t>
            </a:r>
            <a:endParaRPr lang="en-US" dirty="0" smtClean="0"/>
          </a:p>
          <a:p>
            <a:pPr lvl="2"/>
            <a:r>
              <a:rPr lang="en-US" dirty="0" smtClean="0"/>
              <a:t>i.e. </a:t>
            </a:r>
            <a:r>
              <a:rPr lang="x-none" dirty="0" smtClean="0"/>
              <a:t>about two months </a:t>
            </a:r>
            <a:r>
              <a:rPr lang="en-US" dirty="0" smtClean="0"/>
              <a:t>of data</a:t>
            </a:r>
            <a:r>
              <a:rPr lang="x-none" dirty="0" smtClean="0"/>
              <a:t>.</a:t>
            </a:r>
            <a:endParaRPr lang="en-US" dirty="0" smtClean="0"/>
          </a:p>
          <a:p>
            <a:pPr>
              <a:buNone/>
            </a:pPr>
            <a:r>
              <a:rPr lang="en-US" dirty="0" smtClean="0"/>
              <a:t> </a:t>
            </a:r>
            <a:endParaRPr lang="en-US" dirty="0"/>
          </a:p>
        </p:txBody>
      </p:sp>
      <p:grpSp>
        <p:nvGrpSpPr>
          <p:cNvPr id="4" name="Group 18"/>
          <p:cNvGrpSpPr/>
          <p:nvPr/>
        </p:nvGrpSpPr>
        <p:grpSpPr>
          <a:xfrm>
            <a:off x="457200" y="1600200"/>
            <a:ext cx="8686800" cy="2121932"/>
            <a:chOff x="457200" y="762000"/>
            <a:chExt cx="8686800" cy="2121932"/>
          </a:xfrm>
        </p:grpSpPr>
        <p:graphicFrame>
          <p:nvGraphicFramePr>
            <p:cNvPr id="151554" name="Object 2"/>
            <p:cNvGraphicFramePr>
              <a:graphicFrameLocks noChangeAspect="1"/>
            </p:cNvGraphicFramePr>
            <p:nvPr>
              <p:extLst/>
            </p:nvPr>
          </p:nvGraphicFramePr>
          <p:xfrm>
            <a:off x="1981200" y="1143000"/>
            <a:ext cx="4802187" cy="873125"/>
          </p:xfrm>
          <a:graphic>
            <a:graphicData uri="http://schemas.openxmlformats.org/presentationml/2006/ole">
              <mc:AlternateContent xmlns:mc="http://schemas.openxmlformats.org/markup-compatibility/2006">
                <mc:Choice xmlns:v="urn:schemas-microsoft-com:vml" Requires="v">
                  <p:oleObj spid="_x0000_s16403" name="Equation" r:id="rId4" imgW="2654300" imgH="482600" progId="Equation.3">
                    <p:embed/>
                  </p:oleObj>
                </mc:Choice>
                <mc:Fallback>
                  <p:oleObj name="Equation" r:id="rId4" imgW="26543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143000"/>
                          <a:ext cx="4802187" cy="873125"/>
                        </a:xfrm>
                        <a:prstGeom prst="rect">
                          <a:avLst/>
                        </a:prstGeom>
                        <a:solidFill>
                          <a:srgbClr val="FFFF00"/>
                        </a:solidFill>
                        <a:ln>
                          <a:noFill/>
                        </a:ln>
                        <a:effectLst/>
                        <a:extLst/>
                      </p:spPr>
                    </p:pic>
                  </p:oleObj>
                </mc:Fallback>
              </mc:AlternateContent>
            </a:graphicData>
          </a:graphic>
        </p:graphicFrame>
        <p:sp>
          <p:nvSpPr>
            <p:cNvPr id="5" name="TextBox 4"/>
            <p:cNvSpPr txBox="1"/>
            <p:nvPr/>
          </p:nvSpPr>
          <p:spPr>
            <a:xfrm>
              <a:off x="1143000" y="2438400"/>
              <a:ext cx="1965795" cy="369332"/>
            </a:xfrm>
            <a:prstGeom prst="rect">
              <a:avLst/>
            </a:prstGeom>
            <a:noFill/>
          </p:spPr>
          <p:txBody>
            <a:bodyPr wrap="none" rtlCol="0">
              <a:spAutoFit/>
            </a:bodyPr>
            <a:lstStyle/>
            <a:p>
              <a:r>
                <a:rPr lang="en-US" dirty="0" smtClean="0"/>
                <a:t>Estimation average</a:t>
              </a:r>
              <a:endParaRPr lang="en-US" dirty="0"/>
            </a:p>
          </p:txBody>
        </p:sp>
        <p:sp>
          <p:nvSpPr>
            <p:cNvPr id="6" name="TextBox 5"/>
            <p:cNvSpPr txBox="1"/>
            <p:nvPr/>
          </p:nvSpPr>
          <p:spPr>
            <a:xfrm>
              <a:off x="4876800" y="2514600"/>
              <a:ext cx="2023246" cy="369332"/>
            </a:xfrm>
            <a:prstGeom prst="rect">
              <a:avLst/>
            </a:prstGeom>
            <a:noFill/>
          </p:spPr>
          <p:txBody>
            <a:bodyPr wrap="none" rtlCol="0">
              <a:spAutoFit/>
            </a:bodyPr>
            <a:lstStyle/>
            <a:p>
              <a:r>
                <a:rPr lang="en-US" dirty="0" smtClean="0"/>
                <a:t>Estimation variance</a:t>
              </a:r>
              <a:endParaRPr lang="en-US" dirty="0"/>
            </a:p>
          </p:txBody>
        </p:sp>
        <p:cxnSp>
          <p:nvCxnSpPr>
            <p:cNvPr id="8" name="Straight Arrow Connector 7"/>
            <p:cNvCxnSpPr/>
            <p:nvPr/>
          </p:nvCxnSpPr>
          <p:spPr>
            <a:xfrm flipV="1">
              <a:off x="2286000" y="1676400"/>
              <a:ext cx="533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91200" y="1905000"/>
              <a:ext cx="152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2438400"/>
              <a:ext cx="1385507" cy="369332"/>
            </a:xfrm>
            <a:prstGeom prst="rect">
              <a:avLst/>
            </a:prstGeom>
            <a:noFill/>
          </p:spPr>
          <p:txBody>
            <a:bodyPr wrap="none" rtlCol="0">
              <a:spAutoFit/>
            </a:bodyPr>
            <a:lstStyle/>
            <a:p>
              <a:r>
                <a:rPr lang="en-US" dirty="0" smtClean="0"/>
                <a:t>True average</a:t>
              </a:r>
              <a:endParaRPr lang="en-US" dirty="0"/>
            </a:p>
          </p:txBody>
        </p:sp>
        <p:cxnSp>
          <p:nvCxnSpPr>
            <p:cNvPr id="13" name="Straight Arrow Connector 12"/>
            <p:cNvCxnSpPr/>
            <p:nvPr/>
          </p:nvCxnSpPr>
          <p:spPr>
            <a:xfrm flipH="1" flipV="1">
              <a:off x="3581400" y="1752600"/>
              <a:ext cx="228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96200" y="762000"/>
              <a:ext cx="1447800" cy="1200329"/>
            </a:xfrm>
            <a:prstGeom prst="rect">
              <a:avLst/>
            </a:prstGeom>
            <a:noFill/>
          </p:spPr>
          <p:txBody>
            <a:bodyPr wrap="square" rtlCol="0">
              <a:spAutoFit/>
            </a:bodyPr>
            <a:lstStyle/>
            <a:p>
              <a:r>
                <a:rPr lang="en-US" dirty="0" smtClean="0"/>
                <a:t>Number of samples , or permitted periods</a:t>
              </a:r>
              <a:endParaRPr lang="en-US" dirty="0"/>
            </a:p>
          </p:txBody>
        </p:sp>
        <p:cxnSp>
          <p:nvCxnSpPr>
            <p:cNvPr id="16" name="Straight Arrow Connector 15"/>
            <p:cNvCxnSpPr/>
            <p:nvPr/>
          </p:nvCxnSpPr>
          <p:spPr>
            <a:xfrm flipH="1">
              <a:off x="6172200" y="1143000"/>
              <a:ext cx="1447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762000"/>
              <a:ext cx="4666790" cy="369332"/>
            </a:xfrm>
            <a:prstGeom prst="rect">
              <a:avLst/>
            </a:prstGeom>
            <a:noFill/>
          </p:spPr>
          <p:txBody>
            <a:bodyPr wrap="none" rtlCol="0">
              <a:spAutoFit/>
            </a:bodyPr>
            <a:lstStyle/>
            <a:p>
              <a:r>
                <a:rPr lang="en-US" dirty="0" smtClean="0"/>
                <a:t>Cumulative distribution function of normal distr.</a:t>
              </a:r>
              <a:endParaRPr lang="en-US" dirty="0"/>
            </a:p>
          </p:txBody>
        </p:sp>
        <p:cxnSp>
          <p:nvCxnSpPr>
            <p:cNvPr id="18" name="Straight Arrow Connector 17"/>
            <p:cNvCxnSpPr/>
            <p:nvPr/>
          </p:nvCxnSpPr>
          <p:spPr>
            <a:xfrm>
              <a:off x="4724400" y="10668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6713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HAP</a:t>
            </a:r>
            <a:endParaRPr lang="en-US" dirty="0"/>
          </a:p>
        </p:txBody>
      </p:sp>
      <p:sp>
        <p:nvSpPr>
          <p:cNvPr id="3" name="Content Placeholder 2"/>
          <p:cNvSpPr>
            <a:spLocks noGrp="1"/>
          </p:cNvSpPr>
          <p:nvPr>
            <p:ph idx="1"/>
          </p:nvPr>
        </p:nvSpPr>
        <p:spPr/>
        <p:txBody>
          <a:bodyPr/>
          <a:lstStyle/>
          <a:p>
            <a:r>
              <a:rPr lang="en-US" dirty="0" smtClean="0"/>
              <a:t>Real parking signals from SF Park</a:t>
            </a:r>
          </a:p>
          <a:p>
            <a:r>
              <a:rPr lang="en-US" dirty="0" smtClean="0"/>
              <a:t>Simulated errors (i.e. </a:t>
            </a:r>
            <a:r>
              <a:rPr lang="en-US" dirty="0" err="1" smtClean="0"/>
              <a:t>fp</a:t>
            </a:r>
            <a:r>
              <a:rPr lang="en-US" dirty="0" smtClean="0"/>
              <a:t> and </a:t>
            </a:r>
            <a:r>
              <a:rPr lang="en-US" dirty="0" err="1" smtClean="0"/>
              <a:t>fn</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49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79725"/>
            <a:ext cx="5867400" cy="3429000"/>
          </a:xfrm>
          <a:prstGeom prst="rect">
            <a:avLst/>
          </a:prstGeom>
          <a:noFill/>
          <a:ln>
            <a:noFill/>
          </a:ln>
        </p:spPr>
      </p:pic>
    </p:spTree>
    <p:extLst>
      <p:ext uri="{BB962C8B-B14F-4D97-AF65-F5344CB8AC3E}">
        <p14:creationId xmlns:p14="http://schemas.microsoft.com/office/powerpoint/2010/main" val="1917865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514600"/>
          </a:xfrm>
        </p:spPr>
        <p:txBody>
          <a:bodyPr>
            <a:normAutofit fontScale="90000"/>
          </a:bodyPr>
          <a:lstStyle/>
          <a:p>
            <a:r>
              <a:rPr lang="en-US" dirty="0" smtClean="0"/>
              <a:t/>
            </a:r>
            <a:br>
              <a:rPr lang="en-US" dirty="0" smtClean="0"/>
            </a:br>
            <a:r>
              <a:rPr lang="en-US" dirty="0" smtClean="0"/>
              <a:t>Transportation mode detection using mobile phones and GIS information</a:t>
            </a:r>
            <a:endParaRPr lang="en-US" dirty="0"/>
          </a:p>
        </p:txBody>
      </p:sp>
      <p:sp>
        <p:nvSpPr>
          <p:cNvPr id="3" name="Subtitle 2"/>
          <p:cNvSpPr>
            <a:spLocks noGrp="1"/>
          </p:cNvSpPr>
          <p:nvPr>
            <p:ph type="subTitle" idx="1"/>
          </p:nvPr>
        </p:nvSpPr>
        <p:spPr>
          <a:xfrm>
            <a:off x="1371600" y="3505200"/>
            <a:ext cx="6400800" cy="1752600"/>
          </a:xfrm>
        </p:spPr>
        <p:txBody>
          <a:bodyPr>
            <a:normAutofit fontScale="92500" lnSpcReduction="20000"/>
          </a:bodyPr>
          <a:lstStyle/>
          <a:p>
            <a:pPr marL="457200" indent="-457200" algn="l">
              <a:buFont typeface="Arial" panose="020B0604020202020204" pitchFamily="34" charset="0"/>
              <a:buChar char="•"/>
            </a:pPr>
            <a:r>
              <a:rPr lang="en-US" dirty="0" smtClean="0"/>
              <a:t>Patent filed</a:t>
            </a:r>
          </a:p>
          <a:p>
            <a:pPr marL="457200" indent="-457200" algn="l">
              <a:buFont typeface="Arial" panose="020B0604020202020204" pitchFamily="34" charset="0"/>
              <a:buChar char="•"/>
            </a:pPr>
            <a:r>
              <a:rPr lang="en-US" dirty="0" smtClean="0"/>
              <a:t>Paper published at ACM SIGSPATIAL GIS 2011</a:t>
            </a:r>
          </a:p>
          <a:p>
            <a:pPr marL="457200" indent="-457200" algn="l">
              <a:buFont typeface="Arial" panose="020B0604020202020204" pitchFamily="34" charset="0"/>
              <a:buChar char="•"/>
            </a:pPr>
            <a:r>
              <a:rPr lang="en-US" dirty="0" smtClean="0"/>
              <a:t>20 external citations</a:t>
            </a:r>
          </a:p>
          <a:p>
            <a:pPr marL="457200" indent="-457200" algn="l">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D8DC27E-050F-4EFA-B76F-67843F8EDA3A}"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
        <p:nvSpPr>
          <p:cNvPr id="8194" name="AutoShape 2" descr="data:image/jpg;base64,/9j/4AAQSkZJRgABAQAAAQABAAD/2wCEAAkGBhQSEBUUEhQWFRUVFxwXFxcYGRgaGhgYGBUYGhgcGhcdHCYfHBkjHBcUHy8gIycpLCwsGB4xNTAqNScrLCkBCQoKDgwOGg8PGiwlHyQsLCosLCwvLCwqLCwsLCwpLCwpLCksLCwsLCwsLCwqLCwqLCwsLCwsLCwsLCwsLCwsLP/AABEIALcBEwMBIgACEQEDEQH/xAAcAAAABwEBAAAAAAAAAAAAAAAAAQIDBAUGBwj/xABFEAABAgMFBQUFBQYFBAMBAAABAhEAAyEEBRIxQQYTUWGBInGRobEyQsHR8AcjUnLhFBVikrLxM1OCg6IWQ8LSNGNzF//EABoBAAMBAQEBAAAAAAAAAAAAAAABAgMEBQb/xAAwEQACAgEDAgMHAwUBAAAAAAAAAQIRAxIhMRNBBFFxImGBobHR8CMykQUUQ1LBQv/aAAwDAQACEQMRAD8A5ze+0Ey0KwpojRIy7ydT5DSLO5b9VKSETSZiRkfeSOAf2k8j0Iyirk2cJDAQ5uhDTldmc441HRFfH7G6stqBAXLUCk6jLuPA8ixEWlntYVQ0Mc5sdrmSi8ohzmFFkq/N9ONCI1N23gJoywrGaQQod6VD2hyzHDWN45Fwzz54XHdcF2blk4irdoCiGKgMJIPMNXn8Yhr2cdwZilpaiJqUTGOhCiMbD83V6w/ZrcRRVRE+VPCgCC4OR+UaEJmTOyJ7QMtIDH/CmKGLKm7mBQTTgptOcU69m1JRMwKWhmLTpZSBnh7QC0EDi7caR0cwUZSxQfY1WWSOYz7JaAk7tO8SqqjKaYkEaBSCpVKZs1IpLSr7xQU6SCaVJHJiQaCOwWm65UwMpCS5d2YvxxBiDzd4i2q4EqCQFqGGgxNNp/uhR6gg84z6CXBqs/mjlVlmlKgWB4FuB5x0/YO3KmFiQpVVKU2X4UuANGpkGyLUpL+2GKiVSgkDOhXi7ilSik9CnuMObJX0qwpMqZ78wVYuAM2dq8jq/GEv03cuCnJTWx1JEsnKAURW2naqUgIKS+I5Bi4qCX5EH6IMUli2q7UxRPZcrlpOpVRIPIEE9WjWXi4RdWR0zWNBRVXdtUiYtKaPhGMsWxUoPGLe12hCElSiAkZnq3xjaGeM1aJeOhLQUQrBe6ZsycgUMpYTXV38apMT40jJPdEaRLQGgnOJqM3N3evJmw+cKirChLQGhUFBYqCgoVBQ7FQTQGg4JoYqCaA0HCJkwJzID8YLANoERLDe0ucSEKcjTVnz7omQozUlcXYNUFBQqCigCaCaFQUMVBQUKgQBRwRN4DUH1hxNsSdfGGZllAJDVGYfLyfvDaHombZQCwV7zaeJOTa91Y8PqM9+eHEq3548icmaDkR4w6maRkSIpMaX9rqx/WLFVm3aQVKYn3a0HE/L9WbyJcoIeD6luEtlz7jSWDaQezOP+4xJ/wBQAqeYrxfOIqb6OL7tSk1Jooh+bUihVO/COub/AAEGLYRw9IpZZeYpeDxRW0b990ayz7TzU5qCvzD4hosJG1b+0gH8pbyL+sc6mWtRLA4eYNYWLyVkkktqqvrFrLI55eDx1btfw/sdPk7SSz7QUno/o5idIvOUr2Vp6lj4FjHKbLfKylShgOBnclJLvkBTT6eLNV4qTKTMUlgQ+FxibjhYU65eT/uEnTOd+FXaS+Nr7/U6YFRDvC6UTR2hXj8+IjCWS/6hKStJIcBlJpno4izkbSrBbeZUY4TlpWsX1oPZmb8Lk7K/Rp/QftNimSAQRjSrs4lFwE6scw5ZwS+naeKa2TyVJEsqdLhLscQSGLB+R/mNI0aNpyaLQkg55h/FxEYWiVjxoQxyY1ABZykjI8iPCMJ4IzdxYvbh++LEXXZp4IUpWFsiQ6iah2cMG6mLbaO8VTpKpbsgBJU4KBQMwWewEkge841jMWy/p5mdlpSUmieyor/Ocm5DxdjFzdm0KVNiIlrNGJoSdATx/CfOKhjgk4oJRnFKT3GrsmrlL3k4koQd6tQdWMpJ3aQoFjmC7lgSeEbi4b9TasZQGSkpA4kkEnTuilEuWokqSAojCVDsqbhiDKDd9Icl2LArFLWUqZg4Ch3lxiLjPtc6Gsa44dN+y9jPqJ8k6XfK5kxAEtu0Ae0lwH7VGaldYvgmMfZLKqTaZloA3hWPY3ikpBUQVkIIIBpxapyi4TtEkH7xC5YcgqICkijguh2SeKm5tG8NuWW5RfBbLIGZAfJy31rGUsO2YmWkgsmU+Grukh+VHLO9AO+I22VvUVoA/wAMBK0n8RORHKpB4vGdM/CtWGUkk0ZeQSoE9xzVTrWOPL4l66XYpRtHUpcwKSFJLghwRkQQ4MLwxmri2sQrEiatAUjJgQ6QD7ocBgBlStIv024YcRoMw/CtfI0z7o7YZYzVpmemuR0iChuXakqGIEMznl38IWFA/XGNEyWBSgASaAVJPCMXtTem8XK3ajhFcj2nU1PBtMzFztTeaESlSye0oeyHyetRlGH/AGvE2tSU/wAI1yz65OdTHm+Nz/44/nuNIR7jUm8VSFpW7L09kDgzOxy846fd9rE2UiYMlJB+fm8cYtFrKiEkAOSkh8mPaxEgvlkPhGu2b2uMmWJKxiwLqrQIOYTqClxSuZiPBz6V6hzhZ0GATCQsEA8Yx21e0YSsBCywoSDR8nFM3JD6x6WXMscdTMYx1OjZAvlAjM7HXmqbiCl4gigD89RybuzjTReLJ1IqSFJU6CgQIEaiPONmtBSsK51A1r6xZXzYwMKkE4FAEcuI7qu2jxUBdMsvP6+UXUhe8sSk6ylOO5X6k+Ajwp7NM+j8MllhLC/K16r7obu2yoTimmqUGj6q93wzPSIVsteMlRNYm3knBJlyhnhxK/Mup8BSKndwQ3eoPEvpQjgXrL1f24DCuHlEuXNpx6vnyfkYhSwXbU08YellixyfTMxbRwW1wCdMYl0g51GXlB2UvkATqDkdG84KaSWpTV/Fzyyi+2FswXedkSRRU+XQZOFhXwduUBXUl3LO7tjbZOlhKbDPKTqpCpbcyThCqE1rF5avsytO7CZqpMsAAPPnS06AFwCpsm6+HR/tEvtUq77WJW9RMTLH3mEhIxLQlWGZ+Jllj38I8+XXZhMUoqAUWpixGpWlOldTXR30jNxjWoaxXKjXytiJMovMvOwJXhI7MwzAHp7OHhTqcoZkbP2AzCideacCRQolHAWOjLJJLmrcX4RmbysQSoMEgNRgRkSKvmeesFYZNFskEsMwCya4jXLSukVScVI0jHRNx7/nBurvmXOhakb4pSl8MzdqXjq2VSKVrEKzWi7Ma97arSz9kiWgg1OSQgYQzGKqWAAd2MiWOFI7Tzaa1/SEbtLEJLKZiQEZFKSRmxS6i/eeEZ6+L/586Rv02rp8+vytmh39zHO1Wwd8lPwED923HOISbbPHNclYA8Aw8IyV4S1KUKE586FaynL+EpYaCGRYlMTgV7JqxABpq3fHVF6lZxyioyo7rYPswShACLUpaG7JUnEWajLx1T5cGinnWNUpakBQVhUUsQU5FqZgeMbXZWRaE2ayhRQJYkSwpJBxvuhTlVvSMxtCki2TAGw4iTm9QCG01isc29mYZcMeUQN4dUq6DF/QVQW/TxAq1aVDUrrUU5jjDrRFvC2KRhDBSSSCC5Ao4plxjoRzPEQ70uBM0OOwoO3CubD3TzHPOKObc6gSgndJZLVBxAPjw5ABgO6pI0jWfsaNEgfldH9BENTrvCgU4lMdFYVjwKQf+UZyxxlygUZR4ZnrNd0tQCpaycxiExwWyrhVV+4VixWJwlpAUVEBQKlAF3qFdhziBUqpz6CINt2Wnp7Vlmywpw4UFAEcGZYPXxixsKbQABMlgK1wKxoPd7w7iOphLHG+KCWpbrdfMqJAnJURXWoL61cA6kHPmOMai4r8ZLTQ1S6ydaZjMBm/SG96FUWljwUPR4i225kqcoOBR6g9406RCxyx7wfwZPUT5Ie11oTPWgpcBKe0cjxbxLaZRnrymhKTgxH3Qc2qHqB7TtnWLG03fMAwKoa1OubMavVjFHNtYSsJUrCAD2inEDUZVyLEdI8ybySyNzXwOmKVbCLFYkhBVOYqVUgkggMcwfeNe6J1h3qmKJKggUSWUEgJwv2uTgwxJkbxe8FU8CxKswTh1yDDlSLy8rxJscuVLlstJHYMtSSDUqXjIwqB73qOFNIRU7cu38Ib8i7vG+wJKN1RHsqDnFSorzqX4xmbwvAqcrwkAgmgJ0agDksB4DUwSpKsJUCyifZIDNq6qv61cxSWmwTCoM7GtMqceef6Q5ylk3k/mOEUuxa2C+UyFugYVClQQXOoSaAU0jpNz3jvpSVuHOYHI9/WOS/usFzMWcRyCQ4B4O1a6DjHQNkrRISlKUhSFkAdsMFFyRh4u8dXg3UqT2/ODPMlRqIEFAj1zkPOlpBLVAAyFAKMKNTry5RYbOBxOSdUDyV+sVppF1sqfvF/l/8AKPCybQZ9J/TVfiYL1+jIt/S1LnrIZgWzAyA5xWplkmhr5/VIl3wHtC+Dn1iKpiKBjxf4RUP2oy8a78RN+9iPp6/X9ockzVIdQAOjkOBT1r5wjD6fAmJNnsuNyDQAnnlXtZce+KbSW5yCpk1SpTqJwk51pk+VKjjwPAxM2bvX9ltUi0JG83MxKyklsVC9dKHnDEy1BSpaUAoSMLjEVDEEspVcnYUakC1ysISpiApVB7rPpw1B6Qk0qVcg1R1W2/bCu1SFyzdpXKmDCXm59cGYIB5ERjpam9mwLGbPNkhgdP8AAEVuzm0qZSChaFLGIqBBFAW451fURbp2qsxLYloPBSScuaXjrjGD5ZhKeRPZCUmZpYh1nS/ggQpa5yUkmySQBxnL9EqEOf8AUMh23qeoUPVMSZd5Sl03stTsGxJLuQBR3zPSNOnDszPrZO6IyDaCkKEizMcvvbS5oC7Y8mIzbMQW+tP+VZ/57QfWZEu77SDQMXUUpGgAClPyDJSPCJ/7GTmB5fOFHHFrdlTyyTpIojaLT+GzD/StXqTBS7XagQU/swILhpEskEZEPLMXybGnVu4foDD7hIolh3MOuZPjDcIIhZZsr5u1l7M6raR3BIPhhjOztsLbvSd8qYpR95KC/ln8Iur3tWgAPGgYDU+vXrGNVPG+SrIM/c6YhxiuDSM5Ss0Uv7QrSj25ctXRST5Folf/ANFQtI3sgtxSvXwHOKKzWwFSi4ICOIGp4tFLIUHHDeHwiXsODvsdLkfaBZj7QmI70P5gmLCRtZZV5T0dXT6gRzNW75dKekNkJChhU+cOwVM7BJtstfsLQr8qkn0MPkRxOTKcA6muXxiXZbxmy1AJmLSCW7K1cDzbSF1FdFaDsBfj2dRxyb4+MJVKSfdAb8Lp/pIfrHMLLthawH3pUP4glVOofzifZ/tDnsSpMtbNoQS5bRUUpolwN3OsIUCCokHRQSoeDA+cUlr2TWT93NQE/hKDlpqXbRznECT9ow9+SR+VfwUBFjK28sxLKxoPNL+aSYUlCaqRKhp4I5uGZIDSpZWpv8QkLNc2S7juYDviwmT0WWyS5lpKt5NUQA2EISFM6xmVFiWDMGo8Pydp7MpmnIr+J0/1ARPlWtCvZWlQ/hUD6GHp/wBWKo/+kUu5kz0ggiuSknPrr3GIa7n3ftE4cgRkO98vLvirve0z5VomMOziJZLJxOHJws5z5tECRtFPSoOFITk5KmDimImgeOaXSl+5GiwZErjJUWt4XHNUkmXgWPwthVybMPnm0HstLm70KmJVLSiqsTYlAZpSGcngBCJl+CUSQ6yz9kYUDmC1egYw9ZtsJc0thU/HI0Dl2BHGKWLEmmtiHHOluvz0N/Ze0hKkqUlKgCBhSGBqKFLg8jAjJfvNsykHgpUoHqCp4Edymkc+mb7GQsGzpWCVIKQ9CZai/ZSzM30YsJdzJkqKkBkqADgEA60dRLeHlD1p24tuBb2qWoYVU3MqowzKUOuHn7Xi3Zb7nzpMtE1aFJQlOAJQEkfdo9ojOhA6GPJzZIvGz6D+l7+LhT7v6MpEhK1zkFKcWP2yASxOQo4yVVxnEC03SUzEJFcWLQ+6l9QOcaS6b+nygtEsWco3qj97Lxl1FKc3yoPOBbL7tMwgq/Zxl7MspzJGmeWvGJjNRRj4yd5perMym7wEKUVABjmlWZTSoBbOFqu8pllWJnSSzGtOJSKMcofRfyjLYolqd6vNCg6jQlEwDx0iFNvI4CimGoYOfAlz4mN+TmI92ylzJgSlye0QACckk5B/0iRanKEZsAFmhA7RDZ6UNYZsVtMo4paihVQFAqCgD2TVJFGPrD67ViQUlSSMISHKqBOQBIoB8IboLCuyyneS0rymgM2bKUwL6EEE/RETbZsotJUpCgoByxorU00J8IhWOSlFrKUqxIRMUAoH2kpV7QIOoDu8BVsJm4lds4iWUSQzmmbxoqrczd6thhd3rUUlIBCkhQ7SaDJ1V7PVodl3bMSCqmQAKVJUQSoN7JLZHwiLaKFgNB3wuXNURhq3D9OsLYvcuLLbJqZyCgBQOSVKZJ7JBYvQ1He2rRpZN8qA7clQ5pKVjyY+UYczdC7Ub+Wvz8eMHY7ZMlg4QlneqUl8nqztSLUqM5ws342hl1qxSHINDT+EsYK13kpSRhGAqbPMAhzkc2B1zjL2a/Za2E6UnOhSkceGY7wYmqniXgCSVEKGtFILjEmmYGY490NSVk6GoNj95Fpam/CfFqfCMlaUuacwOilNGqvlTSz3gf8AIP8AGMqk+z3fFUPIGHuxyxskthqRq2nBusMjM/8A6Gkb6+9m7GLCidKEzeql4gTMfCQHV2QAGcEdYwKVVJ/jeMjZDpSKAAEnIUGuZ5Q6mUAUkNXhllCLOATVSU81ZMHZmqcuGsSFhACQFlSneiCAzH3lMo6e7E3uVTG7NIOEENrrzgI9ofm/T4xrNhlWJSd3Pl45xKiMQOFsTAAuA9R9Ui42lt8gWSZLk2dMtzLqEoTlNQdA58dYexNHN37ITUVOhqxPjASnsqY6J5e8I3Wzu0CVWD9mUmqVLwFzmVqXicDskE6RS7SLmEpRMJUAOyTmxVLcOc2yrBZaimipFoVgY1dJD5Cobh5wE2tSXCQCHeof3UxNvK7MJUpIwoCiC7sO2QCM2zAPdqYgItmFwASaHu7KYuzPQq4EqnE1IbOgA/g08YmIGB3wGg9lQUAXIz8NTEdFrL4sqKFGNGSc4dkqCnZJFB1bKBMbhsjV3JJ3lnnkFJmS5aiR7+73bvXNOLEM6MOIhy95KUpQCBiAYuKgMGp8+fExQWWehCZpmEpxSglJGLMldHCSz4SKtrEabeCcc7CoqSVJKStRyDFiSA2oyjnyNuLil3/6dWLHFZLfZN/FRtfM210X5ZEWEyVqUqeUzgxSslRUuYEsQGc9gd7cIyqJToSRKKFpBAGEuM+4lPfnEC5VlU+Xiq2RD1q7vrWL49lCjwT6v8oJXJRUuwYo1ql7r+N0SJN8rQkJ3S6AO0o561EwA1euucCLiwj7sdkZn+o84Edakziaje6+Zx8rP11i/wBk85ncn4xTLsqgC4yflkFfI+EaDZmzlIUSM8LeD/ERwZ2umz1v6RX95D4/RlNb5pE1bEjtHI/xQ3Lt8wZLVpqdDD9rlvMVR+0f6oYMoU0y4nU6RcaaRxeJd5perGpc0sBwGoB1glL4wuXJLZHLgYuLruHeyZ8123IBCSPbNVEF8hhSR3kcK6qLb2MLplEUlnIZz8tIXIQkqAJYE5nT9I2l57MJMlZCipYIUmjFh7vN8n7uEUOzt2JtFqkSV4gmbMSgkUIC1AOHBGusVKEo8lOSb2DsEuWEB0gLYBR/1VoTV0kv3DmIE2woUpJHYHvEMqtdCutW4R06/vsyu67wgzZtsVvHACN0ahifcDUc1OQMZy/tnrBKSd2bXjYNjTLUA6mJODgHIGpYEh3iOk17Vvct5tXs0tv5Mqu6JZLCdXUlByYMGCjqFePi1arsRLGIWhKqZAEGoyqc+Wka269i0WhShJHZQsJKlTEILFCVUC2c9oh+XEtFur7LwQAhSU0c458ohqfhYjPWEoNP9z+X2J+Bzyw2FMwEmalJDdkitNQXESp84hBSEuoniMmOr8jGyuTYRE2ZOlrUkGVMCHTOQcRUnE7MWTn2iQ5YAO8T7V9lstL/AHiaJKnM1OmlNemusWnT5E8eowdgsqQkFaEFXMofwJi1sU9ONP3cssXD7v5xf7M7AWe1Lmy1TlImyiXlVcoSwxYvZLlQFMi+YrFjdv2dWObaDJSu1pDqSiYpIEtZSCSEl+AUQ+YBjSO6tdjKeKnTZl9prfJVZyhKJRmFqjA6TqcQNO+MZiSkqAIWyQHAdJUVua0LByAdSOBjs0/7DrOoP+0Tm/Kj4vGfvL7KJMkjBOmqd3xBGncnnEt2VCGhHO1WokVJJZSeACSkAM3+qjcIiFND3/COjJ+z6X/mK8E/KEzthbOhJUszVAaJZ8xkAkvCLRzoJIGUOSncP6AegjWzbHdyZu7JnULFWIYUnUE501YU8Yk3jcdlkrQgS1KUt2+8Uw0S7aFRAhqN8Csx1ntUyWp5alINQ6SxYmocVgha5qiMS1kO5BWS9eBMXMsySkK3KQ6ylsUwsAlBd8X8RhTy80ypWmeN3Ir7+lYJKnTGt9zPrUtzhKgHyCm174UgKZTkmmpfURoJZSQ+CQH0IJPgVGDl2pIP+HKUOAQK04tEstJszO5Uxi+sl1yilKpkwpUQKbvEGalcYzAdm1idN3gJCEILEjsyZZy/0GJ913QqaCpcrEsmuJW7AoyRgCeAejUIjaMY6dcuCN70orP3XJJDTlPykpAr/uNoIWqzynPaILkHDJQnxaZDd1W5My2GVu0VcIqsAFAJLEFy4BNYG0tkMueQMKewCyStndXFYrSJ/T8mVvXILdIKkKShClsEKJbJKd+5IDtVaddPCjs1nMwKTL7SlVCQC7J7R00APhGtvOQErRLCkpfAHqlIxL1zoHLmKS6bqmyZuMpGFKVD25RoUt+LgYz0ldSn8K+VEvYq9UJmHfEBKJa5aKpBBWvG5c1qVV7hGwt12GVJnTMKSlUtIT2hmVB+OhOUY+6tk5ilSZm7kFAmIWoGbJSpSRhJSQVZliKx0e3PNlGWmXgSWbCuzKAAILBO9A0yaJcNwjlcU15qvnYi7rxkolJSvFiZyyXzqKvwIgRVT5KAplTCCAAQ1l0SB/m8oEaaUY6mZ07Cz5iVBG8JILYpqAHL+12sql+88Yt7t2CnywzAkhLvMChQNStP7Re7DpBsrt/3FackxfLlD8IjjnDamzr8Jlfh8iyR3a8/Su1HMf8AoZYURNlsXNSV4aktVIIiBfFySpKCQUFSSOykrBbU4lowtF7thJAtSqe4j0igWUsQpmOhyPSNIQre2ZZfbk5eZQyJoDuA9Q+JI8Az9Ysrqv3comoKU/eNiJViLCmQbifGGiuWiYGCCFK4Ds93B4VPsxmjCWZ37Eov4vHRqa4M6Xc0V8XuuXJxrQJYUMAdQKyWOSRk2dcqcnibBz5P7bKxYSrey1JIUpLHGCfbFWcZNkYrb1u2dMlBUzfKTJQSDu8IAADklq+yHJipuO550072WgrRJWgzCPdBU7kZsyVEnQBzSDLLUiscFKST8z0Pt5tDKlzUS5ljXak7vEFJWyRiUQQzFyMAJOjjjF2m67PPkpVukSxMQklJly8QxJdjSig7dI4ra76sZkhMtSUzge0oiWUlkEBiVF3UxqBR20ERbVbpZV2JkrAwZ0ykqPF0o5k8dIylOWnzS4OvH4eEp6X7PvdL6tfU7Fs5c0qXPtScEshNoQzoRkqxyDm2TvTi5i5kWVCQlpaCcCgwSKkKQA7JPOrR5utN64ZqsJSUnCfZJGRBqCMmFNYk/vFYCXLOD7ixV3YV79YyeSS7fn8HVDwOOSdTf8L0/wBzuN3XXKnWy2b6zoKvuSAtKVMkyWbJs5btCNortsiAlkSUkKwntbsDEQHVhqw8qnkeHm8pgmEJUrtJTVOMGhVnVwOfhFld20Zsy0nApRKVJOIOlRoWSMxUCru/fGkJ21f1OfN4TRFuLbr3e+ubaOlXVOlSp6VykSkmbgSvAolwvsEK/iDJIAzzD1MOXjf9gsFvmnc2jfUKlICTLBmICzgCpgALGpZqmMXeO1KZsooAQFKCQ4Sx9tOUwHsUfjFhYEyuyMTAvjebNdPBgFgNxz0jWWRNPpuvPezlWJwf6sX6V9zq6JqTIQtL4VICg+bKAIfnWMLfFrC5qksewWPN0hXxjLbW3quXMKZM+YUBDgpnTi4xUJCllsyOkQLjv51LKytThOalKqHf2lHNx4CMOp7en84OqXhKwda+fvRqsPOK3aG3mRZpkwEYglk/mUQlPgSD0hCr+Tog9T+kZjbS9jMly0UQlS3Uc6Aa8g79I3R55gpwLv4co6Fs/MmT5EiYO1gBlzBRzujiQOoKRGOvSypQSlJBKaKYUrlV/XjrFrsjbFplrSlSgHBYPwbpp5Q+GO9iZKswFowGXgSJhdBVioUIBrzFYjTJCUzAwdPZLGrhg7884n2ecf2gklyzuSTkkRFJUpSiEmpJo5zMZNtyZrtpJUqySw3s5hNQ/sMH5OUA1zxK4wiTZxjCjWjVbUEVYNr5QAgjPzLepgMBmoeZ+HxhvclOi8uq0oQlWMzKl2QphUDPnE5F8oQkhEojMuVVc6mndGY/eUtAYrHVh8YjWjaiSKYn7gYpKhNtlJdU8onyVjNKxnq9D6xZ7RW1cyc7e4B2QW97nziHd9mTMmSUlaZburErIYU4vOo743d22OyoHbnS5iv4iAkdyX8y/SHwIsdmLcmbJabZ5c37xXbWEBksGYviLV93rGmtSLJh7KJbtRpTseJdn7nEUUu2ydJkpuSk/OH0WuXotH8yfnEbj2GJuz0uZ76k8wJcofypSo+cNDYyzg9pa1+Y8VYYskzkfiR/MPnD6Jb5Q9TFSIyNnEAMlSQNBvG8guCieEc4EKwF3LdEuyy90lSlAEqdTP2u4CJ4mI0iB/1nZ1ZqV1Qfg8GNpLKfeT1Qr/1iZRkNSRgdtpw/a5n5U/0CLfYO7pMyzzJkyUiYpM0pDpClNgQWD6OSfGLW2WS7pyypYlKUc3WsZBssQGQ4QJFzXeC6BIHctv8Azh7jtEW+LoJtcm0S5Sky7MpLpTLrMCyRNIQzslGDmrtAZObGftjJlu8udT/6W9SImSrlkGqZSDz9rzLwo3RK/wAtHgn5QrXcKMDt9teu02UybLJnMtQ3iig+wmrBnzUA/INrGDsdvtEgESjMluz4QUuRxYVIc58472bplAf4aP5U/KKS89kbuWSqbKloJqVBQlkn+cB+kNSSFRycbQ2rVaz3pf1ENKvq1KHaXMUDxSFAjqkx0CZszcyKqmAct6Tnl7KDwiDPu66EFkqtBYP2SrLvLacoetBpZhrK5UyUIUqpZST1YUAr60ETVXjMK0pEqQVJSSQZSGDqOmRphLnj1M6+rwkoDWSbPGgTMIOooCADkTnFNNvO1pBWd4E6qZQHjlFKSYUxVtt60TXXLkuUNh3cvCKkg4QnDipnnoeAZtFt3iA6EpPFCQgHvCQBEO1XuuY2MlTcSYVLvlaQAMhlWGItbNeqEsNzLP8AN59pvKJX76la2SV0M0ekwRn5l7KUxIFC9W+Xq8K/fB1Sn+SV/wCkLYrVLzLudfaCCBZpaXDUXP11I3tSPCJGzEyq66DPvI+MZ9V6JIqPBEseYAh+79oBJxEIxEjUsBXuMGwOUmqbNwZnOKW/p5CpJFCFKZ3AyA0rFNN2unK9kIT0J9S3lEC1XlMmFO8ViaoDACudAO6HZnQ/eCnXMVxNCcy5BHl5GJFyXqiUheJTFQYc/DvfpFbapzinwf8AtEbdk5CAovztOlL4cVenLPwiNN2oWck+JJiul3eo6RLlXKo5wUxbDMy+pp1buER1WiYrNRPWLuTcQ1eLGyXHiLIQVHgEknyitDFqRk02RatDEmVcsw8BG/smxc5XuhA/jp/xDnyi5suxKEtvJhPJIwjxLkwvZXcPafY5xIuZVMSsuFItrDcS1UQlSu5z55R0qy3HJRVMoPxVU/8AJ/IRPCefQfr8oXUS4Q9DfLMNYtjZx9opQOZc+Ap5xc2XZGWPaWtfcyR8fWNAAO/vc+sLxRLySY1CKIdluuXL9hCEnj7R8TXziYBxrBYoI/WURuyhe87oKEhP1SBDA5wbWkZlP8xPoISq9ZY1PQfrEeXcM1WSFeBHmaRLk7IzHcgD8yh6COlzXmYKJH/fg0SrxHyhCr6VonxJi4Rsr+JaB3Aq9QIlStnpYzWo9wA+BiHkXmWoe4zQvWc7o7PNIbzifIvq1KoqepI5qV8ATGgRdkkf9t/zFR+LQ6lCBlLQP9IfxjNzTLUWiglXRMnK/wDlpJ4Os+rRMl7Dp9+cpXcAPMkxci0EChpwygCcrl5xm2y0ikVsYgHslJ/MZh/pWiI07ZiaPYVZU89ypR8VqXGm3xOYEK3ZOgidxmItFwW7JNpQBwlvL/oQIorfsfbHdQMznixH/kxjqosp4ecKTYuR+ukUm0KjjCtlrT/kr8IJOy1pOUlfUN6x2xFhGoMPJso4Hwh62Kjh52RtX+Svox9DCFbLWkf9ib/Io+gjvIkJ+hCk2dPFMGphSOAK2fnjOTN/kV8oIXHN/wAtf8pEeg02ccYVuOFfGHqFRwezbH2hfsyln/SfVosZP2dWk5y1eKR6mO1CzwBLH18awawo5NZ/s4nfgHVafnE+T9n04aJHJx8I6Zh7/rnBFUPqMWhGDkfZ/M1UkeJ+ET7PsIke3Mf8qW8y/pGpKoR4QdSQaIlbZ9m7Oj3MXNTq8vZ8osUDCGSAkcAKeAhCio6jq8BL6+VBEO3yUqXA4QNST3U9KwAoDICEbxhl6fOEb36aCgH1Thr8YLeCIxtNYQbUYdASsXd5fOEKmAH+8R98dAfrvgJD9IdCHDOVp9eUGCrXyb5QnBz+vCFSweDD6yEMQY6+H6wId+vqkCADK4lnU+Bg8CjmTE4SD08INMkvn0p8nibGQNwfoQ4ENp5fIRYJkvp5iHESRwhWOivQgnSH02ZWgiciXyhYTygGQk2Uw8iy8Yl4OULCe6FQEdNm5Q6mzfTQ8kPrC8MFBYwmT3fXSHAjl4CHknlBLV1+uMABCVDiUQ0Jg1FfrrCgt9PEN+sMBYTXX65QrBDbHu7n+NPKCB4+fyyhCF4h9VhJbgOvygLm8xDKpx4jyMMB3AD+lIJSRxPir50hsyydYRgbUwDHR3nxMASzx9PVobCvpoSVwAObvm58YInnDBXzhvFzhiJCld0NqWBDBnd8NKn1r16ceEOgJJnUy84QZj8vrkYbSCTk3lD4kv8AXwMOhDJI+sXy+MGSnMkdaCFGUDp9fOHJdnJ/EB1A8YYgkzQciD1hxJJOvw61eH0y2HrWFNSEAjdAaOfH4wop4hoIrA4QnGTwhgKYcfWBBgfTwIAIOCDSIe3X1SFCUNYkYyJULRLrlTjSH0AEUI6V84UM/wC0IBnA2beML3PLzhwnlASsPm/ECvwp1gGNiX39H9YdErl6QBNOg6k/AfpACTVya5tT68YAFLDCrDr+sJ3w0c9w+JhEynsgE8y3mxML3lKCsABGYTSg7y58KesErmSerejQrEYawh6mABe9AFBXVgPOCVaOXwhLB6H6+UGVj+9fjAAQmE6N5PAxH6MEVQ2pVfr5QALI7z1pBJAGnlEfeDjnxL/2hInBtIAJCp3DwhKl84jb+ufR6H9YLEa16BwfR4KAfM7gw784QqaeXjDSS/EecJURxz/EP0h0IdBJz+fxgdwc+XpCKAMBTr8PSJKWIdifHyByhgNyrPiL17sv1h4SdGB5t8GhCqsWPieHh5QvGTq3U/o8Ag1JbuyzL+AhtNmUTVyNCWHkQ58Iflk5KJroWr0GUPoSOA+unlAA0iS2Zd9CPX6aFlbVhfLOElEABAmA0EBCgIABggAcoCFg5F2hYEABNBQsQIAIuDn6w6tgC+WusCBCAQiaG7IppoPCFBCjr4fr8oECAYBKD1Ljgf7t5QsTdB8IKBAAkzKZwyUuXc9CW8HaBAgABS3HxgxP5wUCABW8Lsfh6wZWBygQIQwjOYQzvX0P11gQIYhKs+H13wYFMySenpAgQANTFtkzeD/XSGySQ+fe1PD+8CBDEHqQdatr4sYeloBDt4GvjBQIAHZclJJp1hRsY6wIEAAXKA07sq83haZOIOwI4EB4KBDAcSg0aoPEnyAGXWHCkaaaecCBCAJM14N4ECABJMBJ4QcCAAFUGgwUCABxjCkiDgQgBh5CBAgQ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g;base64,/9j/4AAQSkZJRgABAQAAAQABAAD/2wCEAAkGBhQSEBUUEhQWFRUVFxwXFxcYGRgaGhgYGBUYGhgcGhcdHCYfHBkjHBcUHy8gIycpLCwsGB4xNTAqNScrLCkBCQoKDgwOGg8PGiwlHyQsLCosLCwvLCwqLCwsLCwpLCwpLCksLCwsLCwsLCwqLCwqLCwsLCwsLCwsLCwsLCwsLP/AABEIALcBEwMBIgACEQEDEQH/xAAcAAAABwEBAAAAAAAAAAAAAAAAAQIDBAUGBwj/xABFEAABAgMFBQUFBQYFBAMBAAABAhEAAyEEBRIxQQYTUWGBInGRobEyQsHR8AcjUnLhFBVikrLxM1OCg6IWQ8LSNGNzF//EABoBAAMBAQEBAAAAAAAAAAAAAAABAgMEBQb/xAAwEQACAgEDAgMHAwUBAAAAAAAAAQIRAxIhMRNBBFFxImGBobHR8CMykQUUQ1LBQv/aAAwDAQACEQMRAD8A5ze+0Ey0KwpojRIy7ydT5DSLO5b9VKSETSZiRkfeSOAf2k8j0Iyirk2cJDAQ5uhDTldmc441HRFfH7G6stqBAXLUCk6jLuPA8ixEWlntYVQ0Mc5sdrmSi8ohzmFFkq/N9ONCI1N23gJoywrGaQQod6VD2hyzHDWN45Fwzz54XHdcF2blk4irdoCiGKgMJIPMNXn8Yhr2cdwZilpaiJqUTGOhCiMbD83V6w/ZrcRRVRE+VPCgCC4OR+UaEJmTOyJ7QMtIDH/CmKGLKm7mBQTTgptOcU69m1JRMwKWhmLTpZSBnh7QC0EDi7caR0cwUZSxQfY1WWSOYz7JaAk7tO8SqqjKaYkEaBSCpVKZs1IpLSr7xQU6SCaVJHJiQaCOwWm65UwMpCS5d2YvxxBiDzd4i2q4EqCQFqGGgxNNp/uhR6gg84z6CXBqs/mjlVlmlKgWB4FuB5x0/YO3KmFiQpVVKU2X4UuANGpkGyLUpL+2GKiVSgkDOhXi7ilSik9CnuMObJX0qwpMqZ78wVYuAM2dq8jq/GEv03cuCnJTWx1JEsnKAURW2naqUgIKS+I5Bi4qCX5EH6IMUli2q7UxRPZcrlpOpVRIPIEE9WjWXi4RdWR0zWNBRVXdtUiYtKaPhGMsWxUoPGLe12hCElSiAkZnq3xjaGeM1aJeOhLQUQrBe6ZsycgUMpYTXV38apMT40jJPdEaRLQGgnOJqM3N3evJmw+cKirChLQGhUFBYqCgoVBQ7FQTQGg4JoYqCaA0HCJkwJzID8YLANoERLDe0ucSEKcjTVnz7omQozUlcXYNUFBQqCigCaCaFQUMVBQUKgQBRwRN4DUH1hxNsSdfGGZllAJDVGYfLyfvDaHombZQCwV7zaeJOTa91Y8PqM9+eHEq3548icmaDkR4w6maRkSIpMaX9rqx/WLFVm3aQVKYn3a0HE/L9WbyJcoIeD6luEtlz7jSWDaQezOP+4xJ/wBQAqeYrxfOIqb6OL7tSk1Jooh+bUihVO/COub/AAEGLYRw9IpZZeYpeDxRW0b990ayz7TzU5qCvzD4hosJG1b+0gH8pbyL+sc6mWtRLA4eYNYWLyVkkktqqvrFrLI55eDx1btfw/sdPk7SSz7QUno/o5idIvOUr2Vp6lj4FjHKbLfKylShgOBnclJLvkBTT6eLNV4qTKTMUlgQ+FxibjhYU65eT/uEnTOd+FXaS+Nr7/U6YFRDvC6UTR2hXj8+IjCWS/6hKStJIcBlJpno4izkbSrBbeZUY4TlpWsX1oPZmb8Lk7K/Rp/QftNimSAQRjSrs4lFwE6scw5ZwS+naeKa2TyVJEsqdLhLscQSGLB+R/mNI0aNpyaLQkg55h/FxEYWiVjxoQxyY1ABZykjI8iPCMJ4IzdxYvbh++LEXXZp4IUpWFsiQ6iah2cMG6mLbaO8VTpKpbsgBJU4KBQMwWewEkge841jMWy/p5mdlpSUmieyor/Ocm5DxdjFzdm0KVNiIlrNGJoSdATx/CfOKhjgk4oJRnFKT3GrsmrlL3k4koQd6tQdWMpJ3aQoFjmC7lgSeEbi4b9TasZQGSkpA4kkEnTuilEuWokqSAojCVDsqbhiDKDd9Icl2LArFLWUqZg4Ch3lxiLjPtc6Gsa44dN+y9jPqJ8k6XfK5kxAEtu0Ae0lwH7VGaldYvgmMfZLKqTaZloA3hWPY3ikpBUQVkIIIBpxapyi4TtEkH7xC5YcgqICkijguh2SeKm5tG8NuWW5RfBbLIGZAfJy31rGUsO2YmWkgsmU+Grukh+VHLO9AO+I22VvUVoA/wAMBK0n8RORHKpB4vGdM/CtWGUkk0ZeQSoE9xzVTrWOPL4l66XYpRtHUpcwKSFJLghwRkQQ4MLwxmri2sQrEiatAUjJgQ6QD7ocBgBlStIv024YcRoMw/CtfI0z7o7YZYzVpmemuR0iChuXakqGIEMznl38IWFA/XGNEyWBSgASaAVJPCMXtTem8XK3ajhFcj2nU1PBtMzFztTeaESlSye0oeyHyetRlGH/AGvE2tSU/wAI1yz65OdTHm+Nz/44/nuNIR7jUm8VSFpW7L09kDgzOxy846fd9rE2UiYMlJB+fm8cYtFrKiEkAOSkh8mPaxEgvlkPhGu2b2uMmWJKxiwLqrQIOYTqClxSuZiPBz6V6hzhZ0GATCQsEA8Yx21e0YSsBCywoSDR8nFM3JD6x6WXMscdTMYx1OjZAvlAjM7HXmqbiCl4gigD89RybuzjTReLJ1IqSFJU6CgQIEaiPONmtBSsK51A1r6xZXzYwMKkE4FAEcuI7qu2jxUBdMsvP6+UXUhe8sSk6ylOO5X6k+Ajwp7NM+j8MllhLC/K16r7obu2yoTimmqUGj6q93wzPSIVsteMlRNYm3knBJlyhnhxK/Mup8BSKndwQ3eoPEvpQjgXrL1f24DCuHlEuXNpx6vnyfkYhSwXbU08YellixyfTMxbRwW1wCdMYl0g51GXlB2UvkATqDkdG84KaSWpTV/Fzyyi+2FswXedkSRRU+XQZOFhXwduUBXUl3LO7tjbZOlhKbDPKTqpCpbcyThCqE1rF5avsytO7CZqpMsAAPPnS06AFwCpsm6+HR/tEvtUq77WJW9RMTLH3mEhIxLQlWGZ+Jllj38I8+XXZhMUoqAUWpixGpWlOldTXR30jNxjWoaxXKjXytiJMovMvOwJXhI7MwzAHp7OHhTqcoZkbP2AzCideacCRQolHAWOjLJJLmrcX4RmbysQSoMEgNRgRkSKvmeesFYZNFskEsMwCya4jXLSukVScVI0jHRNx7/nBurvmXOhakb4pSl8MzdqXjq2VSKVrEKzWi7Ma97arSz9kiWgg1OSQgYQzGKqWAAd2MiWOFI7Tzaa1/SEbtLEJLKZiQEZFKSRmxS6i/eeEZ6+L/586Rv02rp8+vytmh39zHO1Wwd8lPwED923HOISbbPHNclYA8Aw8IyV4S1KUKE586FaynL+EpYaCGRYlMTgV7JqxABpq3fHVF6lZxyioyo7rYPswShACLUpaG7JUnEWajLx1T5cGinnWNUpakBQVhUUsQU5FqZgeMbXZWRaE2ayhRQJYkSwpJBxvuhTlVvSMxtCki2TAGw4iTm9QCG01isc29mYZcMeUQN4dUq6DF/QVQW/TxAq1aVDUrrUU5jjDrRFvC2KRhDBSSSCC5Ao4plxjoRzPEQ70uBM0OOwoO3CubD3TzHPOKObc6gSgndJZLVBxAPjw5ABgO6pI0jWfsaNEgfldH9BENTrvCgU4lMdFYVjwKQf+UZyxxlygUZR4ZnrNd0tQCpaycxiExwWyrhVV+4VixWJwlpAUVEBQKlAF3qFdhziBUqpz6CINt2Wnp7Vlmywpw4UFAEcGZYPXxixsKbQABMlgK1wKxoPd7w7iOphLHG+KCWpbrdfMqJAnJURXWoL61cA6kHPmOMai4r8ZLTQ1S6ydaZjMBm/SG96FUWljwUPR4i225kqcoOBR6g9406RCxyx7wfwZPUT5Ie11oTPWgpcBKe0cjxbxLaZRnrymhKTgxH3Qc2qHqB7TtnWLG03fMAwKoa1OubMavVjFHNtYSsJUrCAD2inEDUZVyLEdI8ybySyNzXwOmKVbCLFYkhBVOYqVUgkggMcwfeNe6J1h3qmKJKggUSWUEgJwv2uTgwxJkbxe8FU8CxKswTh1yDDlSLy8rxJscuVLlstJHYMtSSDUqXjIwqB73qOFNIRU7cu38Ib8i7vG+wJKN1RHsqDnFSorzqX4xmbwvAqcrwkAgmgJ0agDksB4DUwSpKsJUCyifZIDNq6qv61cxSWmwTCoM7GtMqceef6Q5ylk3k/mOEUuxa2C+UyFugYVClQQXOoSaAU0jpNz3jvpSVuHOYHI9/WOS/usFzMWcRyCQ4B4O1a6DjHQNkrRISlKUhSFkAdsMFFyRh4u8dXg3UqT2/ODPMlRqIEFAj1zkPOlpBLVAAyFAKMKNTry5RYbOBxOSdUDyV+sVppF1sqfvF/l/8AKPCybQZ9J/TVfiYL1+jIt/S1LnrIZgWzAyA5xWplkmhr5/VIl3wHtC+Dn1iKpiKBjxf4RUP2oy8a78RN+9iPp6/X9ockzVIdQAOjkOBT1r5wjD6fAmJNnsuNyDQAnnlXtZce+KbSW5yCpk1SpTqJwk51pk+VKjjwPAxM2bvX9ltUi0JG83MxKyklsVC9dKHnDEy1BSpaUAoSMLjEVDEEspVcnYUakC1ysISpiApVB7rPpw1B6Qk0qVcg1R1W2/bCu1SFyzdpXKmDCXm59cGYIB5ERjpam9mwLGbPNkhgdP8AAEVuzm0qZSChaFLGIqBBFAW451fURbp2qsxLYloPBSScuaXjrjGD5ZhKeRPZCUmZpYh1nS/ggQpa5yUkmySQBxnL9EqEOf8AUMh23qeoUPVMSZd5Sl03stTsGxJLuQBR3zPSNOnDszPrZO6IyDaCkKEizMcvvbS5oC7Y8mIzbMQW+tP+VZ/57QfWZEu77SDQMXUUpGgAClPyDJSPCJ/7GTmB5fOFHHFrdlTyyTpIojaLT+GzD/StXqTBS7XagQU/swILhpEskEZEPLMXybGnVu4foDD7hIolh3MOuZPjDcIIhZZsr5u1l7M6raR3BIPhhjOztsLbvSd8qYpR95KC/ln8Iur3tWgAPGgYDU+vXrGNVPG+SrIM/c6YhxiuDSM5Ss0Uv7QrSj25ctXRST5Folf/ANFQtI3sgtxSvXwHOKKzWwFSi4ICOIGp4tFLIUHHDeHwiXsODvsdLkfaBZj7QmI70P5gmLCRtZZV5T0dXT6gRzNW75dKekNkJChhU+cOwVM7BJtstfsLQr8qkn0MPkRxOTKcA6muXxiXZbxmy1AJmLSCW7K1cDzbSF1FdFaDsBfj2dRxyb4+MJVKSfdAb8Lp/pIfrHMLLthawH3pUP4glVOofzifZ/tDnsSpMtbNoQS5bRUUpolwN3OsIUCCokHRQSoeDA+cUlr2TWT93NQE/hKDlpqXbRznECT9ow9+SR+VfwUBFjK28sxLKxoPNL+aSYUlCaqRKhp4I5uGZIDSpZWpv8QkLNc2S7juYDviwmT0WWyS5lpKt5NUQA2EISFM6xmVFiWDMGo8Pydp7MpmnIr+J0/1ARPlWtCvZWlQ/hUD6GHp/wBWKo/+kUu5kz0ggiuSknPrr3GIa7n3ftE4cgRkO98vLvirve0z5VomMOziJZLJxOHJws5z5tECRtFPSoOFITk5KmDimImgeOaXSl+5GiwZErjJUWt4XHNUkmXgWPwthVybMPnm0HstLm70KmJVLSiqsTYlAZpSGcngBCJl+CUSQ6yz9kYUDmC1egYw9ZtsJc0thU/HI0Dl2BHGKWLEmmtiHHOluvz0N/Ze0hKkqUlKgCBhSGBqKFLg8jAjJfvNsykHgpUoHqCp4Edymkc+mb7GQsGzpWCVIKQ9CZai/ZSzM30YsJdzJkqKkBkqADgEA60dRLeHlD1p24tuBb2qWoYVU3MqowzKUOuHn7Xi3Zb7nzpMtE1aFJQlOAJQEkfdo9ojOhA6GPJzZIvGz6D+l7+LhT7v6MpEhK1zkFKcWP2yASxOQo4yVVxnEC03SUzEJFcWLQ+6l9QOcaS6b+nygtEsWco3qj97Lxl1FKc3yoPOBbL7tMwgq/Zxl7MspzJGmeWvGJjNRRj4yd5perMym7wEKUVABjmlWZTSoBbOFqu8pllWJnSSzGtOJSKMcofRfyjLYolqd6vNCg6jQlEwDx0iFNvI4CimGoYOfAlz4mN+TmI92ylzJgSlye0QACckk5B/0iRanKEZsAFmhA7RDZ6UNYZsVtMo4paihVQFAqCgD2TVJFGPrD67ViQUlSSMISHKqBOQBIoB8IboLCuyyneS0rymgM2bKUwL6EEE/RETbZsotJUpCgoByxorU00J8IhWOSlFrKUqxIRMUAoH2kpV7QIOoDu8BVsJm4lds4iWUSQzmmbxoqrczd6thhd3rUUlIBCkhQ7SaDJ1V7PVodl3bMSCqmQAKVJUQSoN7JLZHwiLaKFgNB3wuXNURhq3D9OsLYvcuLLbJqZyCgBQOSVKZJ7JBYvQ1He2rRpZN8qA7clQ5pKVjyY+UYczdC7Ub+Wvz8eMHY7ZMlg4QlneqUl8nqztSLUqM5ws342hl1qxSHINDT+EsYK13kpSRhGAqbPMAhzkc2B1zjL2a/Za2E6UnOhSkceGY7wYmqniXgCSVEKGtFILjEmmYGY490NSVk6GoNj95Fpam/CfFqfCMlaUuacwOilNGqvlTSz3gf8AIP8AGMqk+z3fFUPIGHuxyxskthqRq2nBusMjM/8A6Gkb6+9m7GLCidKEzeql4gTMfCQHV2QAGcEdYwKVVJ/jeMjZDpSKAAEnIUGuZ5Q6mUAUkNXhllCLOATVSU81ZMHZmqcuGsSFhACQFlSneiCAzH3lMo6e7E3uVTG7NIOEENrrzgI9ofm/T4xrNhlWJSd3Pl45xKiMQOFsTAAuA9R9Ui42lt8gWSZLk2dMtzLqEoTlNQdA58dYexNHN37ITUVOhqxPjASnsqY6J5e8I3Wzu0CVWD9mUmqVLwFzmVqXicDskE6RS7SLmEpRMJUAOyTmxVLcOc2yrBZaimipFoVgY1dJD5Cobh5wE2tSXCQCHeof3UxNvK7MJUpIwoCiC7sO2QCM2zAPdqYgItmFwASaHu7KYuzPQq4EqnE1IbOgA/g08YmIGB3wGg9lQUAXIz8NTEdFrL4sqKFGNGSc4dkqCnZJFB1bKBMbhsjV3JJ3lnnkFJmS5aiR7+73bvXNOLEM6MOIhy95KUpQCBiAYuKgMGp8+fExQWWehCZpmEpxSglJGLMldHCSz4SKtrEabeCcc7CoqSVJKStRyDFiSA2oyjnyNuLil3/6dWLHFZLfZN/FRtfM210X5ZEWEyVqUqeUzgxSslRUuYEsQGc9gd7cIyqJToSRKKFpBAGEuM+4lPfnEC5VlU+Xiq2RD1q7vrWL49lCjwT6v8oJXJRUuwYo1ql7r+N0SJN8rQkJ3S6AO0o561EwA1euucCLiwj7sdkZn+o84Edakziaje6+Zx8rP11i/wBk85ncn4xTLsqgC4yflkFfI+EaDZmzlIUSM8LeD/ERwZ2umz1v6RX95D4/RlNb5pE1bEjtHI/xQ3Lt8wZLVpqdDD9rlvMVR+0f6oYMoU0y4nU6RcaaRxeJd5perGpc0sBwGoB1glL4wuXJLZHLgYuLruHeyZ8123IBCSPbNVEF8hhSR3kcK6qLb2MLplEUlnIZz8tIXIQkqAJYE5nT9I2l57MJMlZCipYIUmjFh7vN8n7uEUOzt2JtFqkSV4gmbMSgkUIC1AOHBGusVKEo8lOSb2DsEuWEB0gLYBR/1VoTV0kv3DmIE2woUpJHYHvEMqtdCutW4R06/vsyu67wgzZtsVvHACN0ahifcDUc1OQMZy/tnrBKSd2bXjYNjTLUA6mJODgHIGpYEh3iOk17Vvct5tXs0tv5Mqu6JZLCdXUlByYMGCjqFePi1arsRLGIWhKqZAEGoyqc+Wka269i0WhShJHZQsJKlTEILFCVUC2c9oh+XEtFur7LwQAhSU0c458ohqfhYjPWEoNP9z+X2J+Bzyw2FMwEmalJDdkitNQXESp84hBSEuoniMmOr8jGyuTYRE2ZOlrUkGVMCHTOQcRUnE7MWTn2iQ5YAO8T7V9lstL/AHiaJKnM1OmlNemusWnT5E8eowdgsqQkFaEFXMofwJi1sU9ONP3cssXD7v5xf7M7AWe1Lmy1TlImyiXlVcoSwxYvZLlQFMi+YrFjdv2dWObaDJSu1pDqSiYpIEtZSCSEl+AUQ+YBjSO6tdjKeKnTZl9prfJVZyhKJRmFqjA6TqcQNO+MZiSkqAIWyQHAdJUVua0LByAdSOBjs0/7DrOoP+0Tm/Kj4vGfvL7KJMkjBOmqd3xBGncnnEt2VCGhHO1WokVJJZSeACSkAM3+qjcIiFND3/COjJ+z6X/mK8E/KEzthbOhJUszVAaJZ8xkAkvCLRzoJIGUOSncP6AegjWzbHdyZu7JnULFWIYUnUE501YU8Yk3jcdlkrQgS1KUt2+8Uw0S7aFRAhqN8Csx1ntUyWp5alINQ6SxYmocVgha5qiMS1kO5BWS9eBMXMsySkK3KQ6ylsUwsAlBd8X8RhTy80ypWmeN3Ir7+lYJKnTGt9zPrUtzhKgHyCm174UgKZTkmmpfURoJZSQ+CQH0IJPgVGDl2pIP+HKUOAQK04tEstJszO5Uxi+sl1yilKpkwpUQKbvEGalcYzAdm1idN3gJCEILEjsyZZy/0GJ913QqaCpcrEsmuJW7AoyRgCeAejUIjaMY6dcuCN70orP3XJJDTlPykpAr/uNoIWqzynPaILkHDJQnxaZDd1W5My2GVu0VcIqsAFAJLEFy4BNYG0tkMueQMKewCyStndXFYrSJ/T8mVvXILdIKkKShClsEKJbJKd+5IDtVaddPCjs1nMwKTL7SlVCQC7J7R00APhGtvOQErRLCkpfAHqlIxL1zoHLmKS6bqmyZuMpGFKVD25RoUt+LgYz0ldSn8K+VEvYq9UJmHfEBKJa5aKpBBWvG5c1qVV7hGwt12GVJnTMKSlUtIT2hmVB+OhOUY+6tk5ilSZm7kFAmIWoGbJSpSRhJSQVZliKx0e3PNlGWmXgSWbCuzKAAILBO9A0yaJcNwjlcU15qvnYi7rxkolJSvFiZyyXzqKvwIgRVT5KAplTCCAAQ1l0SB/m8oEaaUY6mZ07Cz5iVBG8JILYpqAHL+12sql+88Yt7t2CnywzAkhLvMChQNStP7Re7DpBsrt/3FackxfLlD8IjjnDamzr8Jlfh8iyR3a8/Su1HMf8AoZYURNlsXNSV4aktVIIiBfFySpKCQUFSSOykrBbU4lowtF7thJAtSqe4j0igWUsQpmOhyPSNIQre2ZZfbk5eZQyJoDuA9Q+JI8Az9Ysrqv3comoKU/eNiJViLCmQbifGGiuWiYGCCFK4Ds93B4VPsxmjCWZ37Eov4vHRqa4M6Xc0V8XuuXJxrQJYUMAdQKyWOSRk2dcqcnibBz5P7bKxYSrey1JIUpLHGCfbFWcZNkYrb1u2dMlBUzfKTJQSDu8IAADklq+yHJipuO550072WgrRJWgzCPdBU7kZsyVEnQBzSDLLUiscFKST8z0Pt5tDKlzUS5ljXak7vEFJWyRiUQQzFyMAJOjjjF2m67PPkpVukSxMQklJly8QxJdjSig7dI4ra76sZkhMtSUzge0oiWUlkEBiVF3UxqBR20ERbVbpZV2JkrAwZ0ykqPF0o5k8dIylOWnzS4OvH4eEp6X7PvdL6tfU7Fs5c0qXPtScEshNoQzoRkqxyDm2TvTi5i5kWVCQlpaCcCgwSKkKQA7JPOrR5utN64ZqsJSUnCfZJGRBqCMmFNYk/vFYCXLOD7ixV3YV79YyeSS7fn8HVDwOOSdTf8L0/wBzuN3XXKnWy2b6zoKvuSAtKVMkyWbJs5btCNortsiAlkSUkKwntbsDEQHVhqw8qnkeHm8pgmEJUrtJTVOMGhVnVwOfhFld20Zsy0nApRKVJOIOlRoWSMxUCru/fGkJ21f1OfN4TRFuLbr3e+ubaOlXVOlSp6VykSkmbgSvAolwvsEK/iDJIAzzD1MOXjf9gsFvmnc2jfUKlICTLBmICzgCpgALGpZqmMXeO1KZsooAQFKCQ4Sx9tOUwHsUfjFhYEyuyMTAvjebNdPBgFgNxz0jWWRNPpuvPezlWJwf6sX6V9zq6JqTIQtL4VICg+bKAIfnWMLfFrC5qksewWPN0hXxjLbW3quXMKZM+YUBDgpnTi4xUJCllsyOkQLjv51LKytThOalKqHf2lHNx4CMOp7en84OqXhKwda+fvRqsPOK3aG3mRZpkwEYglk/mUQlPgSD0hCr+Tog9T+kZjbS9jMly0UQlS3Uc6Aa8g79I3R55gpwLv4co6Fs/MmT5EiYO1gBlzBRzujiQOoKRGOvSypQSlJBKaKYUrlV/XjrFrsjbFplrSlSgHBYPwbpp5Q+GO9iZKswFowGXgSJhdBVioUIBrzFYjTJCUzAwdPZLGrhg7884n2ecf2gklyzuSTkkRFJUpSiEmpJo5zMZNtyZrtpJUqySw3s5hNQ/sMH5OUA1zxK4wiTZxjCjWjVbUEVYNr5QAgjPzLepgMBmoeZ+HxhvclOi8uq0oQlWMzKl2QphUDPnE5F8oQkhEojMuVVc6mndGY/eUtAYrHVh8YjWjaiSKYn7gYpKhNtlJdU8onyVjNKxnq9D6xZ7RW1cyc7e4B2QW97nziHd9mTMmSUlaZburErIYU4vOo743d22OyoHbnS5iv4iAkdyX8y/SHwIsdmLcmbJabZ5c37xXbWEBksGYviLV93rGmtSLJh7KJbtRpTseJdn7nEUUu2ydJkpuSk/OH0WuXotH8yfnEbj2GJuz0uZ76k8wJcofypSo+cNDYyzg9pa1+Y8VYYskzkfiR/MPnD6Jb5Q9TFSIyNnEAMlSQNBvG8guCieEc4EKwF3LdEuyy90lSlAEqdTP2u4CJ4mI0iB/1nZ1ZqV1Qfg8GNpLKfeT1Qr/1iZRkNSRgdtpw/a5n5U/0CLfYO7pMyzzJkyUiYpM0pDpClNgQWD6OSfGLW2WS7pyypYlKUc3WsZBssQGQ4QJFzXeC6BIHctv8Azh7jtEW+LoJtcm0S5Sky7MpLpTLrMCyRNIQzslGDmrtAZObGftjJlu8udT/6W9SImSrlkGqZSDz9rzLwo3RK/wAtHgn5QrXcKMDt9teu02UybLJnMtQ3iig+wmrBnzUA/INrGDsdvtEgESjMluz4QUuRxYVIc58472bplAf4aP5U/KKS89kbuWSqbKloJqVBQlkn+cB+kNSSFRycbQ2rVaz3pf1ENKvq1KHaXMUDxSFAjqkx0CZszcyKqmAct6Tnl7KDwiDPu66EFkqtBYP2SrLvLacoetBpZhrK5UyUIUqpZST1YUAr60ETVXjMK0pEqQVJSSQZSGDqOmRphLnj1M6+rwkoDWSbPGgTMIOooCADkTnFNNvO1pBWd4E6qZQHjlFKSYUxVtt60TXXLkuUNh3cvCKkg4QnDipnnoeAZtFt3iA6EpPFCQgHvCQBEO1XuuY2MlTcSYVLvlaQAMhlWGItbNeqEsNzLP8AN59pvKJX76la2SV0M0ekwRn5l7KUxIFC9W+Xq8K/fB1Sn+SV/wCkLYrVLzLudfaCCBZpaXDUXP11I3tSPCJGzEyq66DPvI+MZ9V6JIqPBEseYAh+79oBJxEIxEjUsBXuMGwOUmqbNwZnOKW/p5CpJFCFKZ3AyA0rFNN2unK9kIT0J9S3lEC1XlMmFO8ViaoDACudAO6HZnQ/eCnXMVxNCcy5BHl5GJFyXqiUheJTFQYc/DvfpFbapzinwf8AtEbdk5CAovztOlL4cVenLPwiNN2oWck+JJiul3eo6RLlXKo5wUxbDMy+pp1buER1WiYrNRPWLuTcQ1eLGyXHiLIQVHgEknyitDFqRk02RatDEmVcsw8BG/smxc5XuhA/jp/xDnyi5suxKEtvJhPJIwjxLkwvZXcPafY5xIuZVMSsuFItrDcS1UQlSu5z55R0qy3HJRVMoPxVU/8AJ/IRPCefQfr8oXUS4Q9DfLMNYtjZx9opQOZc+Ap5xc2XZGWPaWtfcyR8fWNAAO/vc+sLxRLySY1CKIdluuXL9hCEnj7R8TXziYBxrBYoI/WURuyhe87oKEhP1SBDA5wbWkZlP8xPoISq9ZY1PQfrEeXcM1WSFeBHmaRLk7IzHcgD8yh6COlzXmYKJH/fg0SrxHyhCr6VonxJi4Rsr+JaB3Aq9QIlStnpYzWo9wA+BiHkXmWoe4zQvWc7o7PNIbzifIvq1KoqepI5qV8ATGgRdkkf9t/zFR+LQ6lCBlLQP9IfxjNzTLUWiglXRMnK/wDlpJ4Os+rRMl7Dp9+cpXcAPMkxci0EChpwygCcrl5xm2y0ikVsYgHslJ/MZh/pWiI07ZiaPYVZU89ypR8VqXGm3xOYEK3ZOgidxmItFwW7JNpQBwlvL/oQIorfsfbHdQMznixH/kxjqosp4ecKTYuR+ukUm0KjjCtlrT/kr8IJOy1pOUlfUN6x2xFhGoMPJso4Hwh62Kjh52RtX+Svox9DCFbLWkf9ib/Io+gjvIkJ+hCk2dPFMGphSOAK2fnjOTN/kV8oIXHN/wAtf8pEeg02ccYVuOFfGHqFRwezbH2hfsyln/SfVosZP2dWk5y1eKR6mO1CzwBLH18awawo5NZ/s4nfgHVafnE+T9n04aJHJx8I6Zh7/rnBFUPqMWhGDkfZ/M1UkeJ+ET7PsIke3Mf8qW8y/pGpKoR4QdSQaIlbZ9m7Oj3MXNTq8vZ8osUDCGSAkcAKeAhCio6jq8BL6+VBEO3yUqXA4QNST3U9KwAoDICEbxhl6fOEb36aCgH1Thr8YLeCIxtNYQbUYdASsXd5fOEKmAH+8R98dAfrvgJD9IdCHDOVp9eUGCrXyb5QnBz+vCFSweDD6yEMQY6+H6wId+vqkCADK4lnU+Bg8CjmTE4SD08INMkvn0p8nibGQNwfoQ4ENp5fIRYJkvp5iHESRwhWOivQgnSH02ZWgiciXyhYTygGQk2Uw8iy8Yl4OULCe6FQEdNm5Q6mzfTQ8kPrC8MFBYwmT3fXSHAjl4CHknlBLV1+uMABCVDiUQ0Jg1FfrrCgt9PEN+sMBYTXX65QrBDbHu7n+NPKCB4+fyyhCF4h9VhJbgOvygLm8xDKpx4jyMMB3AD+lIJSRxPir50hsyydYRgbUwDHR3nxMASzx9PVobCvpoSVwAObvm58YInnDBXzhvFzhiJCld0NqWBDBnd8NKn1r16ceEOgJJnUy84QZj8vrkYbSCTk3lD4kv8AXwMOhDJI+sXy+MGSnMkdaCFGUDp9fOHJdnJ/EB1A8YYgkzQciD1hxJJOvw61eH0y2HrWFNSEAjdAaOfH4wop4hoIrA4QnGTwhgKYcfWBBgfTwIAIOCDSIe3X1SFCUNYkYyJULRLrlTjSH0AEUI6V84UM/wC0IBnA2beML3PLzhwnlASsPm/ECvwp1gGNiX39H9YdErl6QBNOg6k/AfpACTVya5tT68YAFLDCrDr+sJ3w0c9w+JhEynsgE8y3mxML3lKCsABGYTSg7y58KesErmSerejQrEYawh6mABe9AFBXVgPOCVaOXwhLB6H6+UGVj+9fjAAQmE6N5PAxH6MEVQ2pVfr5QALI7z1pBJAGnlEfeDjnxL/2hInBtIAJCp3DwhKl84jb+ufR6H9YLEa16BwfR4KAfM7gw784QqaeXjDSS/EecJURxz/EP0h0IdBJz+fxgdwc+XpCKAMBTr8PSJKWIdifHyByhgNyrPiL17sv1h4SdGB5t8GhCqsWPieHh5QvGTq3U/o8Ag1JbuyzL+AhtNmUTVyNCWHkQ58Iflk5KJroWr0GUPoSOA+unlAA0iS2Zd9CPX6aFlbVhfLOElEABAmA0EBCgIABggAcoCFg5F2hYEABNBQsQIAIuDn6w6tgC+WusCBCAQiaG7IppoPCFBCjr4fr8oECAYBKD1Ljgf7t5QsTdB8IKBAAkzKZwyUuXc9CW8HaBAgABS3HxgxP5wUCABW8Lsfh6wZWBygQIQwjOYQzvX0P11gQIYhKs+H13wYFMySenpAgQANTFtkzeD/XSGySQ+fe1PD+8CBDEHqQdatr4sYeloBDt4GvjBQIAHZclJJp1hRsY6wIEAAXKA07sq83haZOIOwI4EB4KBDAcSg0aoPEnyAGXWHCkaaaecCBCAJM14N4ECABJMBJ4QcCAAFUGgwUCABxjCkiDgQgBh5CBAgQ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data:image/jpg;base64,/9j/4AAQSkZJRgABAQAAAQABAAD/2wCEAAkGBhQSEBUUEhQWFRUVFxwXFxcYGRgaGhgYGBUYGhgcGhcdHCYfHBkjHBcUHy8gIycpLCwsGB4xNTAqNScrLCkBCQoKDgwOGg8PGiwlHyQsLCosLCwvLCwqLCwsLCwpLCwpLCksLCwsLCwsLCwqLCwqLCwsLCwsLCwsLCwsLCwsLP/AABEIALcBEwMBIgACEQEDEQH/xAAcAAAABwEBAAAAAAAAAAAAAAAAAQIDBAUGBwj/xABFEAABAgMFBQUFBQYFBAMBAAABAhEAAyEEBRIxQQYTUWGBInGRobEyQsHR8AcjUnLhFBVikrLxM1OCg6IWQ8LSNGNzF//EABoBAAMBAQEBAAAAAAAAAAAAAAABAgMEBQb/xAAwEQACAgEDAgMHAwUBAAAAAAAAAQIRAxIhMRNBBFFxImGBobHR8CMykQUUQ1LBQv/aAAwDAQACEQMRAD8A5ze+0Ey0KwpojRIy7ydT5DSLO5b9VKSETSZiRkfeSOAf2k8j0Iyirk2cJDAQ5uhDTldmc441HRFfH7G6stqBAXLUCk6jLuPA8ixEWlntYVQ0Mc5sdrmSi8ohzmFFkq/N9ONCI1N23gJoywrGaQQod6VD2hyzHDWN45Fwzz54XHdcF2blk4irdoCiGKgMJIPMNXn8Yhr2cdwZilpaiJqUTGOhCiMbD83V6w/ZrcRRVRE+VPCgCC4OR+UaEJmTOyJ7QMtIDH/CmKGLKm7mBQTTgptOcU69m1JRMwKWhmLTpZSBnh7QC0EDi7caR0cwUZSxQfY1WWSOYz7JaAk7tO8SqqjKaYkEaBSCpVKZs1IpLSr7xQU6SCaVJHJiQaCOwWm65UwMpCS5d2YvxxBiDzd4i2q4EqCQFqGGgxNNp/uhR6gg84z6CXBqs/mjlVlmlKgWB4FuB5x0/YO3KmFiQpVVKU2X4UuANGpkGyLUpL+2GKiVSgkDOhXi7ilSik9CnuMObJX0qwpMqZ78wVYuAM2dq8jq/GEv03cuCnJTWx1JEsnKAURW2naqUgIKS+I5Bi4qCX5EH6IMUli2q7UxRPZcrlpOpVRIPIEE9WjWXi4RdWR0zWNBRVXdtUiYtKaPhGMsWxUoPGLe12hCElSiAkZnq3xjaGeM1aJeOhLQUQrBe6ZsycgUMpYTXV38apMT40jJPdEaRLQGgnOJqM3N3evJmw+cKirChLQGhUFBYqCgoVBQ7FQTQGg4JoYqCaA0HCJkwJzID8YLANoERLDe0ucSEKcjTVnz7omQozUlcXYNUFBQqCigCaCaFQUMVBQUKgQBRwRN4DUH1hxNsSdfGGZllAJDVGYfLyfvDaHombZQCwV7zaeJOTa91Y8PqM9+eHEq3548icmaDkR4w6maRkSIpMaX9rqx/WLFVm3aQVKYn3a0HE/L9WbyJcoIeD6luEtlz7jSWDaQezOP+4xJ/wBQAqeYrxfOIqb6OL7tSk1Jooh+bUihVO/COub/AAEGLYRw9IpZZeYpeDxRW0b990ayz7TzU5qCvzD4hosJG1b+0gH8pbyL+sc6mWtRLA4eYNYWLyVkkktqqvrFrLI55eDx1btfw/sdPk7SSz7QUno/o5idIvOUr2Vp6lj4FjHKbLfKylShgOBnclJLvkBTT6eLNV4qTKTMUlgQ+FxibjhYU65eT/uEnTOd+FXaS+Nr7/U6YFRDvC6UTR2hXj8+IjCWS/6hKStJIcBlJpno4izkbSrBbeZUY4TlpWsX1oPZmb8Lk7K/Rp/QftNimSAQRjSrs4lFwE6scw5ZwS+naeKa2TyVJEsqdLhLscQSGLB+R/mNI0aNpyaLQkg55h/FxEYWiVjxoQxyY1ABZykjI8iPCMJ4IzdxYvbh++LEXXZp4IUpWFsiQ6iah2cMG6mLbaO8VTpKpbsgBJU4KBQMwWewEkge841jMWy/p5mdlpSUmieyor/Ocm5DxdjFzdm0KVNiIlrNGJoSdATx/CfOKhjgk4oJRnFKT3GrsmrlL3k4koQd6tQdWMpJ3aQoFjmC7lgSeEbi4b9TasZQGSkpA4kkEnTuilEuWokqSAojCVDsqbhiDKDd9Icl2LArFLWUqZg4Ch3lxiLjPtc6Gsa44dN+y9jPqJ8k6XfK5kxAEtu0Ae0lwH7VGaldYvgmMfZLKqTaZloA3hWPY3ikpBUQVkIIIBpxapyi4TtEkH7xC5YcgqICkijguh2SeKm5tG8NuWW5RfBbLIGZAfJy31rGUsO2YmWkgsmU+Grukh+VHLO9AO+I22VvUVoA/wAMBK0n8RORHKpB4vGdM/CtWGUkk0ZeQSoE9xzVTrWOPL4l66XYpRtHUpcwKSFJLghwRkQQ4MLwxmri2sQrEiatAUjJgQ6QD7ocBgBlStIv024YcRoMw/CtfI0z7o7YZYzVpmemuR0iChuXakqGIEMznl38IWFA/XGNEyWBSgASaAVJPCMXtTem8XK3ajhFcj2nU1PBtMzFztTeaESlSye0oeyHyetRlGH/AGvE2tSU/wAI1yz65OdTHm+Nz/44/nuNIR7jUm8VSFpW7L09kDgzOxy846fd9rE2UiYMlJB+fm8cYtFrKiEkAOSkh8mPaxEgvlkPhGu2b2uMmWJKxiwLqrQIOYTqClxSuZiPBz6V6hzhZ0GATCQsEA8Yx21e0YSsBCywoSDR8nFM3JD6x6WXMscdTMYx1OjZAvlAjM7HXmqbiCl4gigD89RybuzjTReLJ1IqSFJU6CgQIEaiPONmtBSsK51A1r6xZXzYwMKkE4FAEcuI7qu2jxUBdMsvP6+UXUhe8sSk6ylOO5X6k+Ajwp7NM+j8MllhLC/K16r7obu2yoTimmqUGj6q93wzPSIVsteMlRNYm3knBJlyhnhxK/Mup8BSKndwQ3eoPEvpQjgXrL1f24DCuHlEuXNpx6vnyfkYhSwXbU08YellixyfTMxbRwW1wCdMYl0g51GXlB2UvkATqDkdG84KaSWpTV/Fzyyi+2FswXedkSRRU+XQZOFhXwduUBXUl3LO7tjbZOlhKbDPKTqpCpbcyThCqE1rF5avsytO7CZqpMsAAPPnS06AFwCpsm6+HR/tEvtUq77WJW9RMTLH3mEhIxLQlWGZ+Jllj38I8+XXZhMUoqAUWpixGpWlOldTXR30jNxjWoaxXKjXytiJMovMvOwJXhI7MwzAHp7OHhTqcoZkbP2AzCideacCRQolHAWOjLJJLmrcX4RmbysQSoMEgNRgRkSKvmeesFYZNFskEsMwCya4jXLSukVScVI0jHRNx7/nBurvmXOhakb4pSl8MzdqXjq2VSKVrEKzWi7Ma97arSz9kiWgg1OSQgYQzGKqWAAd2MiWOFI7Tzaa1/SEbtLEJLKZiQEZFKSRmxS6i/eeEZ6+L/586Rv02rp8+vytmh39zHO1Wwd8lPwED923HOISbbPHNclYA8Aw8IyV4S1KUKE586FaynL+EpYaCGRYlMTgV7JqxABpq3fHVF6lZxyioyo7rYPswShACLUpaG7JUnEWajLx1T5cGinnWNUpakBQVhUUsQU5FqZgeMbXZWRaE2ayhRQJYkSwpJBxvuhTlVvSMxtCki2TAGw4iTm9QCG01isc29mYZcMeUQN4dUq6DF/QVQW/TxAq1aVDUrrUU5jjDrRFvC2KRhDBSSSCC5Ao4plxjoRzPEQ70uBM0OOwoO3CubD3TzHPOKObc6gSgndJZLVBxAPjw5ABgO6pI0jWfsaNEgfldH9BENTrvCgU4lMdFYVjwKQf+UZyxxlygUZR4ZnrNd0tQCpaycxiExwWyrhVV+4VixWJwlpAUVEBQKlAF3qFdhziBUqpz6CINt2Wnp7Vlmywpw4UFAEcGZYPXxixsKbQABMlgK1wKxoPd7w7iOphLHG+KCWpbrdfMqJAnJURXWoL61cA6kHPmOMai4r8ZLTQ1S6ydaZjMBm/SG96FUWljwUPR4i225kqcoOBR6g9406RCxyx7wfwZPUT5Ie11oTPWgpcBKe0cjxbxLaZRnrymhKTgxH3Qc2qHqB7TtnWLG03fMAwKoa1OubMavVjFHNtYSsJUrCAD2inEDUZVyLEdI8ybySyNzXwOmKVbCLFYkhBVOYqVUgkggMcwfeNe6J1h3qmKJKggUSWUEgJwv2uTgwxJkbxe8FU8CxKswTh1yDDlSLy8rxJscuVLlstJHYMtSSDUqXjIwqB73qOFNIRU7cu38Ib8i7vG+wJKN1RHsqDnFSorzqX4xmbwvAqcrwkAgmgJ0agDksB4DUwSpKsJUCyifZIDNq6qv61cxSWmwTCoM7GtMqceef6Q5ylk3k/mOEUuxa2C+UyFugYVClQQXOoSaAU0jpNz3jvpSVuHOYHI9/WOS/usFzMWcRyCQ4B4O1a6DjHQNkrRISlKUhSFkAdsMFFyRh4u8dXg3UqT2/ODPMlRqIEFAj1zkPOlpBLVAAyFAKMKNTry5RYbOBxOSdUDyV+sVppF1sqfvF/l/8AKPCybQZ9J/TVfiYL1+jIt/S1LnrIZgWzAyA5xWplkmhr5/VIl3wHtC+Dn1iKpiKBjxf4RUP2oy8a78RN+9iPp6/X9ockzVIdQAOjkOBT1r5wjD6fAmJNnsuNyDQAnnlXtZce+KbSW5yCpk1SpTqJwk51pk+VKjjwPAxM2bvX9ltUi0JG83MxKyklsVC9dKHnDEy1BSpaUAoSMLjEVDEEspVcnYUakC1ysISpiApVB7rPpw1B6Qk0qVcg1R1W2/bCu1SFyzdpXKmDCXm59cGYIB5ERjpam9mwLGbPNkhgdP8AAEVuzm0qZSChaFLGIqBBFAW451fURbp2qsxLYloPBSScuaXjrjGD5ZhKeRPZCUmZpYh1nS/ggQpa5yUkmySQBxnL9EqEOf8AUMh23qeoUPVMSZd5Sl03stTsGxJLuQBR3zPSNOnDszPrZO6IyDaCkKEizMcvvbS5oC7Y8mIzbMQW+tP+VZ/57QfWZEu77SDQMXUUpGgAClPyDJSPCJ/7GTmB5fOFHHFrdlTyyTpIojaLT+GzD/StXqTBS7XagQU/swILhpEskEZEPLMXybGnVu4foDD7hIolh3MOuZPjDcIIhZZsr5u1l7M6raR3BIPhhjOztsLbvSd8qYpR95KC/ln8Iur3tWgAPGgYDU+vXrGNVPG+SrIM/c6YhxiuDSM5Ss0Uv7QrSj25ctXRST5Folf/ANFQtI3sgtxSvXwHOKKzWwFSi4ICOIGp4tFLIUHHDeHwiXsODvsdLkfaBZj7QmI70P5gmLCRtZZV5T0dXT6gRzNW75dKekNkJChhU+cOwVM7BJtstfsLQr8qkn0MPkRxOTKcA6muXxiXZbxmy1AJmLSCW7K1cDzbSF1FdFaDsBfj2dRxyb4+MJVKSfdAb8Lp/pIfrHMLLthawH3pUP4glVOofzifZ/tDnsSpMtbNoQS5bRUUpolwN3OsIUCCokHRQSoeDA+cUlr2TWT93NQE/hKDlpqXbRznECT9ow9+SR+VfwUBFjK28sxLKxoPNL+aSYUlCaqRKhp4I5uGZIDSpZWpv8QkLNc2S7juYDviwmT0WWyS5lpKt5NUQA2EISFM6xmVFiWDMGo8Pydp7MpmnIr+J0/1ARPlWtCvZWlQ/hUD6GHp/wBWKo/+kUu5kz0ggiuSknPrr3GIa7n3ftE4cgRkO98vLvirve0z5VomMOziJZLJxOHJws5z5tECRtFPSoOFITk5KmDimImgeOaXSl+5GiwZErjJUWt4XHNUkmXgWPwthVybMPnm0HstLm70KmJVLSiqsTYlAZpSGcngBCJl+CUSQ6yz9kYUDmC1egYw9ZtsJc0thU/HI0Dl2BHGKWLEmmtiHHOluvz0N/Ze0hKkqUlKgCBhSGBqKFLg8jAjJfvNsykHgpUoHqCp4Edymkc+mb7GQsGzpWCVIKQ9CZai/ZSzM30YsJdzJkqKkBkqADgEA60dRLeHlD1p24tuBb2qWoYVU3MqowzKUOuHn7Xi3Zb7nzpMtE1aFJQlOAJQEkfdo9ojOhA6GPJzZIvGz6D+l7+LhT7v6MpEhK1zkFKcWP2yASxOQo4yVVxnEC03SUzEJFcWLQ+6l9QOcaS6b+nygtEsWco3qj97Lxl1FKc3yoPOBbL7tMwgq/Zxl7MspzJGmeWvGJjNRRj4yd5perMym7wEKUVABjmlWZTSoBbOFqu8pllWJnSSzGtOJSKMcofRfyjLYolqd6vNCg6jQlEwDx0iFNvI4CimGoYOfAlz4mN+TmI92ylzJgSlye0QACckk5B/0iRanKEZsAFmhA7RDZ6UNYZsVtMo4paihVQFAqCgD2TVJFGPrD67ViQUlSSMISHKqBOQBIoB8IboLCuyyneS0rymgM2bKUwL6EEE/RETbZsotJUpCgoByxorU00J8IhWOSlFrKUqxIRMUAoH2kpV7QIOoDu8BVsJm4lds4iWUSQzmmbxoqrczd6thhd3rUUlIBCkhQ7SaDJ1V7PVodl3bMSCqmQAKVJUQSoN7JLZHwiLaKFgNB3wuXNURhq3D9OsLYvcuLLbJqZyCgBQOSVKZJ7JBYvQ1He2rRpZN8qA7clQ5pKVjyY+UYczdC7Ub+Wvz8eMHY7ZMlg4QlneqUl8nqztSLUqM5ws342hl1qxSHINDT+EsYK13kpSRhGAqbPMAhzkc2B1zjL2a/Za2E6UnOhSkceGY7wYmqniXgCSVEKGtFILjEmmYGY490NSVk6GoNj95Fpam/CfFqfCMlaUuacwOilNGqvlTSz3gf8AIP8AGMqk+z3fFUPIGHuxyxskthqRq2nBusMjM/8A6Gkb6+9m7GLCidKEzeql4gTMfCQHV2QAGcEdYwKVVJ/jeMjZDpSKAAEnIUGuZ5Q6mUAUkNXhllCLOATVSU81ZMHZmqcuGsSFhACQFlSneiCAzH3lMo6e7E3uVTG7NIOEENrrzgI9ofm/T4xrNhlWJSd3Pl45xKiMQOFsTAAuA9R9Ui42lt8gWSZLk2dMtzLqEoTlNQdA58dYexNHN37ITUVOhqxPjASnsqY6J5e8I3Wzu0CVWD9mUmqVLwFzmVqXicDskE6RS7SLmEpRMJUAOyTmxVLcOc2yrBZaimipFoVgY1dJD5Cobh5wE2tSXCQCHeof3UxNvK7MJUpIwoCiC7sO2QCM2zAPdqYgItmFwASaHu7KYuzPQq4EqnE1IbOgA/g08YmIGB3wGg9lQUAXIz8NTEdFrL4sqKFGNGSc4dkqCnZJFB1bKBMbhsjV3JJ3lnnkFJmS5aiR7+73bvXNOLEM6MOIhy95KUpQCBiAYuKgMGp8+fExQWWehCZpmEpxSglJGLMldHCSz4SKtrEabeCcc7CoqSVJKStRyDFiSA2oyjnyNuLil3/6dWLHFZLfZN/FRtfM210X5ZEWEyVqUqeUzgxSslRUuYEsQGc9gd7cIyqJToSRKKFpBAGEuM+4lPfnEC5VlU+Xiq2RD1q7vrWL49lCjwT6v8oJXJRUuwYo1ql7r+N0SJN8rQkJ3S6AO0o561EwA1euucCLiwj7sdkZn+o84Edakziaje6+Zx8rP11i/wBk85ncn4xTLsqgC4yflkFfI+EaDZmzlIUSM8LeD/ERwZ2umz1v6RX95D4/RlNb5pE1bEjtHI/xQ3Lt8wZLVpqdDD9rlvMVR+0f6oYMoU0y4nU6RcaaRxeJd5perGpc0sBwGoB1glL4wuXJLZHLgYuLruHeyZ8123IBCSPbNVEF8hhSR3kcK6qLb2MLplEUlnIZz8tIXIQkqAJYE5nT9I2l57MJMlZCipYIUmjFh7vN8n7uEUOzt2JtFqkSV4gmbMSgkUIC1AOHBGusVKEo8lOSb2DsEuWEB0gLYBR/1VoTV0kv3DmIE2woUpJHYHvEMqtdCutW4R06/vsyu67wgzZtsVvHACN0ahifcDUc1OQMZy/tnrBKSd2bXjYNjTLUA6mJODgHIGpYEh3iOk17Vvct5tXs0tv5Mqu6JZLCdXUlByYMGCjqFePi1arsRLGIWhKqZAEGoyqc+Wka269i0WhShJHZQsJKlTEILFCVUC2c9oh+XEtFur7LwQAhSU0c458ohqfhYjPWEoNP9z+X2J+Bzyw2FMwEmalJDdkitNQXESp84hBSEuoniMmOr8jGyuTYRE2ZOlrUkGVMCHTOQcRUnE7MWTn2iQ5YAO8T7V9lstL/AHiaJKnM1OmlNemusWnT5E8eowdgsqQkFaEFXMofwJi1sU9ONP3cssXD7v5xf7M7AWe1Lmy1TlImyiXlVcoSwxYvZLlQFMi+YrFjdv2dWObaDJSu1pDqSiYpIEtZSCSEl+AUQ+YBjSO6tdjKeKnTZl9prfJVZyhKJRmFqjA6TqcQNO+MZiSkqAIWyQHAdJUVua0LByAdSOBjs0/7DrOoP+0Tm/Kj4vGfvL7KJMkjBOmqd3xBGncnnEt2VCGhHO1WokVJJZSeACSkAM3+qjcIiFND3/COjJ+z6X/mK8E/KEzthbOhJUszVAaJZ8xkAkvCLRzoJIGUOSncP6AegjWzbHdyZu7JnULFWIYUnUE501YU8Yk3jcdlkrQgS1KUt2+8Uw0S7aFRAhqN8Csx1ntUyWp5alINQ6SxYmocVgha5qiMS1kO5BWS9eBMXMsySkK3KQ6ylsUwsAlBd8X8RhTy80ypWmeN3Ir7+lYJKnTGt9zPrUtzhKgHyCm174UgKZTkmmpfURoJZSQ+CQH0IJPgVGDl2pIP+HKUOAQK04tEstJszO5Uxi+sl1yilKpkwpUQKbvEGalcYzAdm1idN3gJCEILEjsyZZy/0GJ913QqaCpcrEsmuJW7AoyRgCeAejUIjaMY6dcuCN70orP3XJJDTlPykpAr/uNoIWqzynPaILkHDJQnxaZDd1W5My2GVu0VcIqsAFAJLEFy4BNYG0tkMueQMKewCyStndXFYrSJ/T8mVvXILdIKkKShClsEKJbJKd+5IDtVaddPCjs1nMwKTL7SlVCQC7J7R00APhGtvOQErRLCkpfAHqlIxL1zoHLmKS6bqmyZuMpGFKVD25RoUt+LgYz0ldSn8K+VEvYq9UJmHfEBKJa5aKpBBWvG5c1qVV7hGwt12GVJnTMKSlUtIT2hmVB+OhOUY+6tk5ilSZm7kFAmIWoGbJSpSRhJSQVZliKx0e3PNlGWmXgSWbCuzKAAILBO9A0yaJcNwjlcU15qvnYi7rxkolJSvFiZyyXzqKvwIgRVT5KAplTCCAAQ1l0SB/m8oEaaUY6mZ07Cz5iVBG8JILYpqAHL+12sql+88Yt7t2CnywzAkhLvMChQNStP7Re7DpBsrt/3FackxfLlD8IjjnDamzr8Jlfh8iyR3a8/Su1HMf8AoZYURNlsXNSV4aktVIIiBfFySpKCQUFSSOykrBbU4lowtF7thJAtSqe4j0igWUsQpmOhyPSNIQre2ZZfbk5eZQyJoDuA9Q+JI8Az9Ysrqv3comoKU/eNiJViLCmQbifGGiuWiYGCCFK4Ds93B4VPsxmjCWZ37Eov4vHRqa4M6Xc0V8XuuXJxrQJYUMAdQKyWOSRk2dcqcnibBz5P7bKxYSrey1JIUpLHGCfbFWcZNkYrb1u2dMlBUzfKTJQSDu8IAADklq+yHJipuO550072WgrRJWgzCPdBU7kZsyVEnQBzSDLLUiscFKST8z0Pt5tDKlzUS5ljXak7vEFJWyRiUQQzFyMAJOjjjF2m67PPkpVukSxMQklJly8QxJdjSig7dI4ra76sZkhMtSUzge0oiWUlkEBiVF3UxqBR20ERbVbpZV2JkrAwZ0ykqPF0o5k8dIylOWnzS4OvH4eEp6X7PvdL6tfU7Fs5c0qXPtScEshNoQzoRkqxyDm2TvTi5i5kWVCQlpaCcCgwSKkKQA7JPOrR5utN64ZqsJSUnCfZJGRBqCMmFNYk/vFYCXLOD7ixV3YV79YyeSS7fn8HVDwOOSdTf8L0/wBzuN3XXKnWy2b6zoKvuSAtKVMkyWbJs5btCNortsiAlkSUkKwntbsDEQHVhqw8qnkeHm8pgmEJUrtJTVOMGhVnVwOfhFld20Zsy0nApRKVJOIOlRoWSMxUCru/fGkJ21f1OfN4TRFuLbr3e+ubaOlXVOlSp6VykSkmbgSvAolwvsEK/iDJIAzzD1MOXjf9gsFvmnc2jfUKlICTLBmICzgCpgALGpZqmMXeO1KZsooAQFKCQ4Sx9tOUwHsUfjFhYEyuyMTAvjebNdPBgFgNxz0jWWRNPpuvPezlWJwf6sX6V9zq6JqTIQtL4VICg+bKAIfnWMLfFrC5qksewWPN0hXxjLbW3quXMKZM+YUBDgpnTi4xUJCllsyOkQLjv51LKytThOalKqHf2lHNx4CMOp7en84OqXhKwda+fvRqsPOK3aG3mRZpkwEYglk/mUQlPgSD0hCr+Tog9T+kZjbS9jMly0UQlS3Uc6Aa8g79I3R55gpwLv4co6Fs/MmT5EiYO1gBlzBRzujiQOoKRGOvSypQSlJBKaKYUrlV/XjrFrsjbFplrSlSgHBYPwbpp5Q+GO9iZKswFowGXgSJhdBVioUIBrzFYjTJCUzAwdPZLGrhg7884n2ecf2gklyzuSTkkRFJUpSiEmpJo5zMZNtyZrtpJUqySw3s5hNQ/sMH5OUA1zxK4wiTZxjCjWjVbUEVYNr5QAgjPzLepgMBmoeZ+HxhvclOi8uq0oQlWMzKl2QphUDPnE5F8oQkhEojMuVVc6mndGY/eUtAYrHVh8YjWjaiSKYn7gYpKhNtlJdU8onyVjNKxnq9D6xZ7RW1cyc7e4B2QW97nziHd9mTMmSUlaZburErIYU4vOo743d22OyoHbnS5iv4iAkdyX8y/SHwIsdmLcmbJabZ5c37xXbWEBksGYviLV93rGmtSLJh7KJbtRpTseJdn7nEUUu2ydJkpuSk/OH0WuXotH8yfnEbj2GJuz0uZ76k8wJcofypSo+cNDYyzg9pa1+Y8VYYskzkfiR/MPnD6Jb5Q9TFSIyNnEAMlSQNBvG8guCieEc4EKwF3LdEuyy90lSlAEqdTP2u4CJ4mI0iB/1nZ1ZqV1Qfg8GNpLKfeT1Qr/1iZRkNSRgdtpw/a5n5U/0CLfYO7pMyzzJkyUiYpM0pDpClNgQWD6OSfGLW2WS7pyypYlKUc3WsZBssQGQ4QJFzXeC6BIHctv8Azh7jtEW+LoJtcm0S5Sky7MpLpTLrMCyRNIQzslGDmrtAZObGftjJlu8udT/6W9SImSrlkGqZSDz9rzLwo3RK/wAtHgn5QrXcKMDt9teu02UybLJnMtQ3iig+wmrBnzUA/INrGDsdvtEgESjMluz4QUuRxYVIc58472bplAf4aP5U/KKS89kbuWSqbKloJqVBQlkn+cB+kNSSFRycbQ2rVaz3pf1ENKvq1KHaXMUDxSFAjqkx0CZszcyKqmAct6Tnl7KDwiDPu66EFkqtBYP2SrLvLacoetBpZhrK5UyUIUqpZST1YUAr60ETVXjMK0pEqQVJSSQZSGDqOmRphLnj1M6+rwkoDWSbPGgTMIOooCADkTnFNNvO1pBWd4E6qZQHjlFKSYUxVtt60TXXLkuUNh3cvCKkg4QnDipnnoeAZtFt3iA6EpPFCQgHvCQBEO1XuuY2MlTcSYVLvlaQAMhlWGItbNeqEsNzLP8AN59pvKJX76la2SV0M0ekwRn5l7KUxIFC9W+Xq8K/fB1Sn+SV/wCkLYrVLzLudfaCCBZpaXDUXP11I3tSPCJGzEyq66DPvI+MZ9V6JIqPBEseYAh+79oBJxEIxEjUsBXuMGwOUmqbNwZnOKW/p5CpJFCFKZ3AyA0rFNN2unK9kIT0J9S3lEC1XlMmFO8ViaoDACudAO6HZnQ/eCnXMVxNCcy5BHl5GJFyXqiUheJTFQYc/DvfpFbapzinwf8AtEbdk5CAovztOlL4cVenLPwiNN2oWck+JJiul3eo6RLlXKo5wUxbDMy+pp1buER1WiYrNRPWLuTcQ1eLGyXHiLIQVHgEknyitDFqRk02RatDEmVcsw8BG/smxc5XuhA/jp/xDnyi5suxKEtvJhPJIwjxLkwvZXcPafY5xIuZVMSsuFItrDcS1UQlSu5z55R0qy3HJRVMoPxVU/8AJ/IRPCefQfr8oXUS4Q9DfLMNYtjZx9opQOZc+Ap5xc2XZGWPaWtfcyR8fWNAAO/vc+sLxRLySY1CKIdluuXL9hCEnj7R8TXziYBxrBYoI/WURuyhe87oKEhP1SBDA5wbWkZlP8xPoISq9ZY1PQfrEeXcM1WSFeBHmaRLk7IzHcgD8yh6COlzXmYKJH/fg0SrxHyhCr6VonxJi4Rsr+JaB3Aq9QIlStnpYzWo9wA+BiHkXmWoe4zQvWc7o7PNIbzifIvq1KoqepI5qV8ATGgRdkkf9t/zFR+LQ6lCBlLQP9IfxjNzTLUWiglXRMnK/wDlpJ4Os+rRMl7Dp9+cpXcAPMkxci0EChpwygCcrl5xm2y0ikVsYgHslJ/MZh/pWiI07ZiaPYVZU89ypR8VqXGm3xOYEK3ZOgidxmItFwW7JNpQBwlvL/oQIorfsfbHdQMznixH/kxjqosp4ecKTYuR+ukUm0KjjCtlrT/kr8IJOy1pOUlfUN6x2xFhGoMPJso4Hwh62Kjh52RtX+Svox9DCFbLWkf9ib/Io+gjvIkJ+hCk2dPFMGphSOAK2fnjOTN/kV8oIXHN/wAtf8pEeg02ccYVuOFfGHqFRwezbH2hfsyln/SfVosZP2dWk5y1eKR6mO1CzwBLH18awawo5NZ/s4nfgHVafnE+T9n04aJHJx8I6Zh7/rnBFUPqMWhGDkfZ/M1UkeJ+ET7PsIke3Mf8qW8y/pGpKoR4QdSQaIlbZ9m7Oj3MXNTq8vZ8osUDCGSAkcAKeAhCio6jq8BL6+VBEO3yUqXA4QNST3U9KwAoDICEbxhl6fOEb36aCgH1Thr8YLeCIxtNYQbUYdASsXd5fOEKmAH+8R98dAfrvgJD9IdCHDOVp9eUGCrXyb5QnBz+vCFSweDD6yEMQY6+H6wId+vqkCADK4lnU+Bg8CjmTE4SD08INMkvn0p8nibGQNwfoQ4ENp5fIRYJkvp5iHESRwhWOivQgnSH02ZWgiciXyhYTygGQk2Uw8iy8Yl4OULCe6FQEdNm5Q6mzfTQ8kPrC8MFBYwmT3fXSHAjl4CHknlBLV1+uMABCVDiUQ0Jg1FfrrCgt9PEN+sMBYTXX65QrBDbHu7n+NPKCB4+fyyhCF4h9VhJbgOvygLm8xDKpx4jyMMB3AD+lIJSRxPir50hsyydYRgbUwDHR3nxMASzx9PVobCvpoSVwAObvm58YInnDBXzhvFzhiJCld0NqWBDBnd8NKn1r16ceEOgJJnUy84QZj8vrkYbSCTk3lD4kv8AXwMOhDJI+sXy+MGSnMkdaCFGUDp9fOHJdnJ/EB1A8YYgkzQciD1hxJJOvw61eH0y2HrWFNSEAjdAaOfH4wop4hoIrA4QnGTwhgKYcfWBBgfTwIAIOCDSIe3X1SFCUNYkYyJULRLrlTjSH0AEUI6V84UM/wC0IBnA2beML3PLzhwnlASsPm/ECvwp1gGNiX39H9YdErl6QBNOg6k/AfpACTVya5tT68YAFLDCrDr+sJ3w0c9w+JhEynsgE8y3mxML3lKCsABGYTSg7y58KesErmSerejQrEYawh6mABe9AFBXVgPOCVaOXwhLB6H6+UGVj+9fjAAQmE6N5PAxH6MEVQ2pVfr5QALI7z1pBJAGnlEfeDjnxL/2hInBtIAJCp3DwhKl84jb+ufR6H9YLEa16BwfR4KAfM7gw784QqaeXjDSS/EecJURxz/EP0h0IdBJz+fxgdwc+XpCKAMBTr8PSJKWIdifHyByhgNyrPiL17sv1h4SdGB5t8GhCqsWPieHh5QvGTq3U/o8Ag1JbuyzL+AhtNmUTVyNCWHkQ58Iflk5KJroWr0GUPoSOA+unlAA0iS2Zd9CPX6aFlbVhfLOElEABAmA0EBCgIABggAcoCFg5F2hYEABNBQsQIAIuDn6w6tgC+WusCBCAQiaG7IppoPCFBCjr4fr8oECAYBKD1Ljgf7t5QsTdB8IKBAAkzKZwyUuXc9CW8HaBAgABS3HxgxP5wUCABW8Lsfh6wZWBygQIQwjOYQzvX0P11gQIYhKs+H13wYFMySenpAgQANTFtkzeD/XSGySQ+fe1PD+8CBDEHqQdatr4sYeloBDt4GvjBQIAHZclJJp1hRsY6wIEAAXKA07sq83haZOIOwI4EB4KBDAcSg0aoPEnyAGXWHCkaaaecCBCAJM14N4ECABJMBJ4QcCAAFUGgwUCABxjCkiDgQgBh5CBAgQ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0" name="AutoShape 8" descr="data:image/jpg;base64,/9j/4AAQSkZJRgABAQAAAQABAAD/2wCEAAkGBhQSEBUUEhQWFRUVFxwXFxcYGRgaGhgYGBUYGhgcGhcdHCYfHBkjHBcUHy8gIycpLCwsGB4xNTAqNScrLCkBCQoKDgwOGg8PGiwlHyQsLCosLCwvLCwqLCwsLCwpLCwpLCksLCwsLCwsLCwqLCwqLCwsLCwsLCwsLCwsLCwsLP/AABEIALcBEwMBIgACEQEDEQH/xAAcAAAABwEBAAAAAAAAAAAAAAAAAQIDBAUGBwj/xABFEAABAgMFBQUFBQYFBAMBAAABAhEAAyEEBRIxQQYTUWGBInGRobEyQsHR8AcjUnLhFBVikrLxM1OCg6IWQ8LSNGNzF//EABoBAAMBAQEBAAAAAAAAAAAAAAABAgMEBQb/xAAwEQACAgEDAgMHAwUBAAAAAAAAAQIRAxIhMRNBBFFxImGBobHR8CMykQUUQ1LBQv/aAAwDAQACEQMRAD8A5ze+0Ey0KwpojRIy7ydT5DSLO5b9VKSETSZiRkfeSOAf2k8j0Iyirk2cJDAQ5uhDTldmc441HRFfH7G6stqBAXLUCk6jLuPA8ixEWlntYVQ0Mc5sdrmSi8ohzmFFkq/N9ONCI1N23gJoywrGaQQod6VD2hyzHDWN45Fwzz54XHdcF2blk4irdoCiGKgMJIPMNXn8Yhr2cdwZilpaiJqUTGOhCiMbD83V6w/ZrcRRVRE+VPCgCC4OR+UaEJmTOyJ7QMtIDH/CmKGLKm7mBQTTgptOcU69m1JRMwKWhmLTpZSBnh7QC0EDi7caR0cwUZSxQfY1WWSOYz7JaAk7tO8SqqjKaYkEaBSCpVKZs1IpLSr7xQU6SCaVJHJiQaCOwWm65UwMpCS5d2YvxxBiDzd4i2q4EqCQFqGGgxNNp/uhR6gg84z6CXBqs/mjlVlmlKgWB4FuB5x0/YO3KmFiQpVVKU2X4UuANGpkGyLUpL+2GKiVSgkDOhXi7ilSik9CnuMObJX0qwpMqZ78wVYuAM2dq8jq/GEv03cuCnJTWx1JEsnKAURW2naqUgIKS+I5Bi4qCX5EH6IMUli2q7UxRPZcrlpOpVRIPIEE9WjWXi4RdWR0zWNBRVXdtUiYtKaPhGMsWxUoPGLe12hCElSiAkZnq3xjaGeM1aJeOhLQUQrBe6ZsycgUMpYTXV38apMT40jJPdEaRLQGgnOJqM3N3evJmw+cKirChLQGhUFBYqCgoVBQ7FQTQGg4JoYqCaA0HCJkwJzID8YLANoERLDe0ucSEKcjTVnz7omQozUlcXYNUFBQqCigCaCaFQUMVBQUKgQBRwRN4DUH1hxNsSdfGGZllAJDVGYfLyfvDaHombZQCwV7zaeJOTa91Y8PqM9+eHEq3548icmaDkR4w6maRkSIpMaX9rqx/WLFVm3aQVKYn3a0HE/L9WbyJcoIeD6luEtlz7jSWDaQezOP+4xJ/wBQAqeYrxfOIqb6OL7tSk1Jooh+bUihVO/COub/AAEGLYRw9IpZZeYpeDxRW0b990ayz7TzU5qCvzD4hosJG1b+0gH8pbyL+sc6mWtRLA4eYNYWLyVkkktqqvrFrLI55eDx1btfw/sdPk7SSz7QUno/o5idIvOUr2Vp6lj4FjHKbLfKylShgOBnclJLvkBTT6eLNV4qTKTMUlgQ+FxibjhYU65eT/uEnTOd+FXaS+Nr7/U6YFRDvC6UTR2hXj8+IjCWS/6hKStJIcBlJpno4izkbSrBbeZUY4TlpWsX1oPZmb8Lk7K/Rp/QftNimSAQRjSrs4lFwE6scw5ZwS+naeKa2TyVJEsqdLhLscQSGLB+R/mNI0aNpyaLQkg55h/FxEYWiVjxoQxyY1ABZykjI8iPCMJ4IzdxYvbh++LEXXZp4IUpWFsiQ6iah2cMG6mLbaO8VTpKpbsgBJU4KBQMwWewEkge841jMWy/p5mdlpSUmieyor/Ocm5DxdjFzdm0KVNiIlrNGJoSdATx/CfOKhjgk4oJRnFKT3GrsmrlL3k4koQd6tQdWMpJ3aQoFjmC7lgSeEbi4b9TasZQGSkpA4kkEnTuilEuWokqSAojCVDsqbhiDKDd9Icl2LArFLWUqZg4Ch3lxiLjPtc6Gsa44dN+y9jPqJ8k6XfK5kxAEtu0Ae0lwH7VGaldYvgmMfZLKqTaZloA3hWPY3ikpBUQVkIIIBpxapyi4TtEkH7xC5YcgqICkijguh2SeKm5tG8NuWW5RfBbLIGZAfJy31rGUsO2YmWkgsmU+Grukh+VHLO9AO+I22VvUVoA/wAMBK0n8RORHKpB4vGdM/CtWGUkk0ZeQSoE9xzVTrWOPL4l66XYpRtHUpcwKSFJLghwRkQQ4MLwxmri2sQrEiatAUjJgQ6QD7ocBgBlStIv024YcRoMw/CtfI0z7o7YZYzVpmemuR0iChuXakqGIEMznl38IWFA/XGNEyWBSgASaAVJPCMXtTem8XK3ajhFcj2nU1PBtMzFztTeaESlSye0oeyHyetRlGH/AGvE2tSU/wAI1yz65OdTHm+Nz/44/nuNIR7jUm8VSFpW7L09kDgzOxy846fd9rE2UiYMlJB+fm8cYtFrKiEkAOSkh8mPaxEgvlkPhGu2b2uMmWJKxiwLqrQIOYTqClxSuZiPBz6V6hzhZ0GATCQsEA8Yx21e0YSsBCywoSDR8nFM3JD6x6WXMscdTMYx1OjZAvlAjM7HXmqbiCl4gigD89RybuzjTReLJ1IqSFJU6CgQIEaiPONmtBSsK51A1r6xZXzYwMKkE4FAEcuI7qu2jxUBdMsvP6+UXUhe8sSk6ylOO5X6k+Ajwp7NM+j8MllhLC/K16r7obu2yoTimmqUGj6q93wzPSIVsteMlRNYm3knBJlyhnhxK/Mup8BSKndwQ3eoPEvpQjgXrL1f24DCuHlEuXNpx6vnyfkYhSwXbU08YellixyfTMxbRwW1wCdMYl0g51GXlB2UvkATqDkdG84KaSWpTV/Fzyyi+2FswXedkSRRU+XQZOFhXwduUBXUl3LO7tjbZOlhKbDPKTqpCpbcyThCqE1rF5avsytO7CZqpMsAAPPnS06AFwCpsm6+HR/tEvtUq77WJW9RMTLH3mEhIxLQlWGZ+Jllj38I8+XXZhMUoqAUWpixGpWlOldTXR30jNxjWoaxXKjXytiJMovMvOwJXhI7MwzAHp7OHhTqcoZkbP2AzCideacCRQolHAWOjLJJLmrcX4RmbysQSoMEgNRgRkSKvmeesFYZNFskEsMwCya4jXLSukVScVI0jHRNx7/nBurvmXOhakb4pSl8MzdqXjq2VSKVrEKzWi7Ma97arSz9kiWgg1OSQgYQzGKqWAAd2MiWOFI7Tzaa1/SEbtLEJLKZiQEZFKSRmxS6i/eeEZ6+L/586Rv02rp8+vytmh39zHO1Wwd8lPwED923HOISbbPHNclYA8Aw8IyV4S1KUKE586FaynL+EpYaCGRYlMTgV7JqxABpq3fHVF6lZxyioyo7rYPswShACLUpaG7JUnEWajLx1T5cGinnWNUpakBQVhUUsQU5FqZgeMbXZWRaE2ayhRQJYkSwpJBxvuhTlVvSMxtCki2TAGw4iTm9QCG01isc29mYZcMeUQN4dUq6DF/QVQW/TxAq1aVDUrrUU5jjDrRFvC2KRhDBSSSCC5Ao4plxjoRzPEQ70uBM0OOwoO3CubD3TzHPOKObc6gSgndJZLVBxAPjw5ABgO6pI0jWfsaNEgfldH9BENTrvCgU4lMdFYVjwKQf+UZyxxlygUZR4ZnrNd0tQCpaycxiExwWyrhVV+4VixWJwlpAUVEBQKlAF3qFdhziBUqpz6CINt2Wnp7Vlmywpw4UFAEcGZYPXxixsKbQABMlgK1wKxoPd7w7iOphLHG+KCWpbrdfMqJAnJURXWoL61cA6kHPmOMai4r8ZLTQ1S6ydaZjMBm/SG96FUWljwUPR4i225kqcoOBR6g9406RCxyx7wfwZPUT5Ie11oTPWgpcBKe0cjxbxLaZRnrymhKTgxH3Qc2qHqB7TtnWLG03fMAwKoa1OubMavVjFHNtYSsJUrCAD2inEDUZVyLEdI8ybySyNzXwOmKVbCLFYkhBVOYqVUgkggMcwfeNe6J1h3qmKJKggUSWUEgJwv2uTgwxJkbxe8FU8CxKswTh1yDDlSLy8rxJscuVLlstJHYMtSSDUqXjIwqB73qOFNIRU7cu38Ib8i7vG+wJKN1RHsqDnFSorzqX4xmbwvAqcrwkAgmgJ0agDksB4DUwSpKsJUCyifZIDNq6qv61cxSWmwTCoM7GtMqceef6Q5ylk3k/mOEUuxa2C+UyFugYVClQQXOoSaAU0jpNz3jvpSVuHOYHI9/WOS/usFzMWcRyCQ4B4O1a6DjHQNkrRISlKUhSFkAdsMFFyRh4u8dXg3UqT2/ODPMlRqIEFAj1zkPOlpBLVAAyFAKMKNTry5RYbOBxOSdUDyV+sVppF1sqfvF/l/8AKPCybQZ9J/TVfiYL1+jIt/S1LnrIZgWzAyA5xWplkmhr5/VIl3wHtC+Dn1iKpiKBjxf4RUP2oy8a78RN+9iPp6/X9ockzVIdQAOjkOBT1r5wjD6fAmJNnsuNyDQAnnlXtZce+KbSW5yCpk1SpTqJwk51pk+VKjjwPAxM2bvX9ltUi0JG83MxKyklsVC9dKHnDEy1BSpaUAoSMLjEVDEEspVcnYUakC1ysISpiApVB7rPpw1B6Qk0qVcg1R1W2/bCu1SFyzdpXKmDCXm59cGYIB5ERjpam9mwLGbPNkhgdP8AAEVuzm0qZSChaFLGIqBBFAW451fURbp2qsxLYloPBSScuaXjrjGD5ZhKeRPZCUmZpYh1nS/ggQpa5yUkmySQBxnL9EqEOf8AUMh23qeoUPVMSZd5Sl03stTsGxJLuQBR3zPSNOnDszPrZO6IyDaCkKEizMcvvbS5oC7Y8mIzbMQW+tP+VZ/57QfWZEu77SDQMXUUpGgAClPyDJSPCJ/7GTmB5fOFHHFrdlTyyTpIojaLT+GzD/StXqTBS7XagQU/swILhpEskEZEPLMXybGnVu4foDD7hIolh3MOuZPjDcIIhZZsr5u1l7M6raR3BIPhhjOztsLbvSd8qYpR95KC/ln8Iur3tWgAPGgYDU+vXrGNVPG+SrIM/c6YhxiuDSM5Ss0Uv7QrSj25ctXRST5Folf/ANFQtI3sgtxSvXwHOKKzWwFSi4ICOIGp4tFLIUHHDeHwiXsODvsdLkfaBZj7QmI70P5gmLCRtZZV5T0dXT6gRzNW75dKekNkJChhU+cOwVM7BJtstfsLQr8qkn0MPkRxOTKcA6muXxiXZbxmy1AJmLSCW7K1cDzbSF1FdFaDsBfj2dRxyb4+MJVKSfdAb8Lp/pIfrHMLLthawH3pUP4glVOofzifZ/tDnsSpMtbNoQS5bRUUpolwN3OsIUCCokHRQSoeDA+cUlr2TWT93NQE/hKDlpqXbRznECT9ow9+SR+VfwUBFjK28sxLKxoPNL+aSYUlCaqRKhp4I5uGZIDSpZWpv8QkLNc2S7juYDviwmT0WWyS5lpKt5NUQA2EISFM6xmVFiWDMGo8Pydp7MpmnIr+J0/1ARPlWtCvZWlQ/hUD6GHp/wBWKo/+kUu5kz0ggiuSknPrr3GIa7n3ftE4cgRkO98vLvirve0z5VomMOziJZLJxOHJws5z5tECRtFPSoOFITk5KmDimImgeOaXSl+5GiwZErjJUWt4XHNUkmXgWPwthVybMPnm0HstLm70KmJVLSiqsTYlAZpSGcngBCJl+CUSQ6yz9kYUDmC1egYw9ZtsJc0thU/HI0Dl2BHGKWLEmmtiHHOluvz0N/Ze0hKkqUlKgCBhSGBqKFLg8jAjJfvNsykHgpUoHqCp4Edymkc+mb7GQsGzpWCVIKQ9CZai/ZSzM30YsJdzJkqKkBkqADgEA60dRLeHlD1p24tuBb2qWoYVU3MqowzKUOuHn7Xi3Zb7nzpMtE1aFJQlOAJQEkfdo9ojOhA6GPJzZIvGz6D+l7+LhT7v6MpEhK1zkFKcWP2yASxOQo4yVVxnEC03SUzEJFcWLQ+6l9QOcaS6b+nygtEsWco3qj97Lxl1FKc3yoPOBbL7tMwgq/Zxl7MspzJGmeWvGJjNRRj4yd5perMym7wEKUVABjmlWZTSoBbOFqu8pllWJnSSzGtOJSKMcofRfyjLYolqd6vNCg6jQlEwDx0iFNvI4CimGoYOfAlz4mN+TmI92ylzJgSlye0QACckk5B/0iRanKEZsAFmhA7RDZ6UNYZsVtMo4paihVQFAqCgD2TVJFGPrD67ViQUlSSMISHKqBOQBIoB8IboLCuyyneS0rymgM2bKUwL6EEE/RETbZsotJUpCgoByxorU00J8IhWOSlFrKUqxIRMUAoH2kpV7QIOoDu8BVsJm4lds4iWUSQzmmbxoqrczd6thhd3rUUlIBCkhQ7SaDJ1V7PVodl3bMSCqmQAKVJUQSoN7JLZHwiLaKFgNB3wuXNURhq3D9OsLYvcuLLbJqZyCgBQOSVKZJ7JBYvQ1He2rRpZN8qA7clQ5pKVjyY+UYczdC7Ub+Wvz8eMHY7ZMlg4QlneqUl8nqztSLUqM5ws342hl1qxSHINDT+EsYK13kpSRhGAqbPMAhzkc2B1zjL2a/Za2E6UnOhSkceGY7wYmqniXgCSVEKGtFILjEmmYGY490NSVk6GoNj95Fpam/CfFqfCMlaUuacwOilNGqvlTSz3gf8AIP8AGMqk+z3fFUPIGHuxyxskthqRq2nBusMjM/8A6Gkb6+9m7GLCidKEzeql4gTMfCQHV2QAGcEdYwKVVJ/jeMjZDpSKAAEnIUGuZ5Q6mUAUkNXhllCLOATVSU81ZMHZmqcuGsSFhACQFlSneiCAzH3lMo6e7E3uVTG7NIOEENrrzgI9ofm/T4xrNhlWJSd3Pl45xKiMQOFsTAAuA9R9Ui42lt8gWSZLk2dMtzLqEoTlNQdA58dYexNHN37ITUVOhqxPjASnsqY6J5e8I3Wzu0CVWD9mUmqVLwFzmVqXicDskE6RS7SLmEpRMJUAOyTmxVLcOc2yrBZaimipFoVgY1dJD5Cobh5wE2tSXCQCHeof3UxNvK7MJUpIwoCiC7sO2QCM2zAPdqYgItmFwASaHu7KYuzPQq4EqnE1IbOgA/g08YmIGB3wGg9lQUAXIz8NTEdFrL4sqKFGNGSc4dkqCnZJFB1bKBMbhsjV3JJ3lnnkFJmS5aiR7+73bvXNOLEM6MOIhy95KUpQCBiAYuKgMGp8+fExQWWehCZpmEpxSglJGLMldHCSz4SKtrEabeCcc7CoqSVJKStRyDFiSA2oyjnyNuLil3/6dWLHFZLfZN/FRtfM210X5ZEWEyVqUqeUzgxSslRUuYEsQGc9gd7cIyqJToSRKKFpBAGEuM+4lPfnEC5VlU+Xiq2RD1q7vrWL49lCjwT6v8oJXJRUuwYo1ql7r+N0SJN8rQkJ3S6AO0o561EwA1euucCLiwj7sdkZn+o84Edakziaje6+Zx8rP11i/wBk85ncn4xTLsqgC4yflkFfI+EaDZmzlIUSM8LeD/ERwZ2umz1v6RX95D4/RlNb5pE1bEjtHI/xQ3Lt8wZLVpqdDD9rlvMVR+0f6oYMoU0y4nU6RcaaRxeJd5perGpc0sBwGoB1glL4wuXJLZHLgYuLruHeyZ8123IBCSPbNVEF8hhSR3kcK6qLb2MLplEUlnIZz8tIXIQkqAJYE5nT9I2l57MJMlZCipYIUmjFh7vN8n7uEUOzt2JtFqkSV4gmbMSgkUIC1AOHBGusVKEo8lOSb2DsEuWEB0gLYBR/1VoTV0kv3DmIE2woUpJHYHvEMqtdCutW4R06/vsyu67wgzZtsVvHACN0ahifcDUc1OQMZy/tnrBKSd2bXjYNjTLUA6mJODgHIGpYEh3iOk17Vvct5tXs0tv5Mqu6JZLCdXUlByYMGCjqFePi1arsRLGIWhKqZAEGoyqc+Wka269i0WhShJHZQsJKlTEILFCVUC2c9oh+XEtFur7LwQAhSU0c458ohqfhYjPWEoNP9z+X2J+Bzyw2FMwEmalJDdkitNQXESp84hBSEuoniMmOr8jGyuTYRE2ZOlrUkGVMCHTOQcRUnE7MWTn2iQ5YAO8T7V9lstL/AHiaJKnM1OmlNemusWnT5E8eowdgsqQkFaEFXMofwJi1sU9ONP3cssXD7v5xf7M7AWe1Lmy1TlImyiXlVcoSwxYvZLlQFMi+YrFjdv2dWObaDJSu1pDqSiYpIEtZSCSEl+AUQ+YBjSO6tdjKeKnTZl9prfJVZyhKJRmFqjA6TqcQNO+MZiSkqAIWyQHAdJUVua0LByAdSOBjs0/7DrOoP+0Tm/Kj4vGfvL7KJMkjBOmqd3xBGncnnEt2VCGhHO1WokVJJZSeACSkAM3+qjcIiFND3/COjJ+z6X/mK8E/KEzthbOhJUszVAaJZ8xkAkvCLRzoJIGUOSncP6AegjWzbHdyZu7JnULFWIYUnUE501YU8Yk3jcdlkrQgS1KUt2+8Uw0S7aFRAhqN8Csx1ntUyWp5alINQ6SxYmocVgha5qiMS1kO5BWS9eBMXMsySkK3KQ6ylsUwsAlBd8X8RhTy80ypWmeN3Ir7+lYJKnTGt9zPrUtzhKgHyCm174UgKZTkmmpfURoJZSQ+CQH0IJPgVGDl2pIP+HKUOAQK04tEstJszO5Uxi+sl1yilKpkwpUQKbvEGalcYzAdm1idN3gJCEILEjsyZZy/0GJ913QqaCpcrEsmuJW7AoyRgCeAejUIjaMY6dcuCN70orP3XJJDTlPykpAr/uNoIWqzynPaILkHDJQnxaZDd1W5My2GVu0VcIqsAFAJLEFy4BNYG0tkMueQMKewCyStndXFYrSJ/T8mVvXILdIKkKShClsEKJbJKd+5IDtVaddPCjs1nMwKTL7SlVCQC7J7R00APhGtvOQErRLCkpfAHqlIxL1zoHLmKS6bqmyZuMpGFKVD25RoUt+LgYz0ldSn8K+VEvYq9UJmHfEBKJa5aKpBBWvG5c1qVV7hGwt12GVJnTMKSlUtIT2hmVB+OhOUY+6tk5ilSZm7kFAmIWoGbJSpSRhJSQVZliKx0e3PNlGWmXgSWbCuzKAAILBO9A0yaJcNwjlcU15qvnYi7rxkolJSvFiZyyXzqKvwIgRVT5KAplTCCAAQ1l0SB/m8oEaaUY6mZ07Cz5iVBG8JILYpqAHL+12sql+88Yt7t2CnywzAkhLvMChQNStP7Re7DpBsrt/3FackxfLlD8IjjnDamzr8Jlfh8iyR3a8/Su1HMf8AoZYURNlsXNSV4aktVIIiBfFySpKCQUFSSOykrBbU4lowtF7thJAtSqe4j0igWUsQpmOhyPSNIQre2ZZfbk5eZQyJoDuA9Q+JI8Az9Ysrqv3comoKU/eNiJViLCmQbifGGiuWiYGCCFK4Ds93B4VPsxmjCWZ37Eov4vHRqa4M6Xc0V8XuuXJxrQJYUMAdQKyWOSRk2dcqcnibBz5P7bKxYSrey1JIUpLHGCfbFWcZNkYrb1u2dMlBUzfKTJQSDu8IAADklq+yHJipuO550072WgrRJWgzCPdBU7kZsyVEnQBzSDLLUiscFKST8z0Pt5tDKlzUS5ljXak7vEFJWyRiUQQzFyMAJOjjjF2m67PPkpVukSxMQklJly8QxJdjSig7dI4ra76sZkhMtSUzge0oiWUlkEBiVF3UxqBR20ERbVbpZV2JkrAwZ0ykqPF0o5k8dIylOWnzS4OvH4eEp6X7PvdL6tfU7Fs5c0qXPtScEshNoQzoRkqxyDm2TvTi5i5kWVCQlpaCcCgwSKkKQA7JPOrR5utN64ZqsJSUnCfZJGRBqCMmFNYk/vFYCXLOD7ixV3YV79YyeSS7fn8HVDwOOSdTf8L0/wBzuN3XXKnWy2b6zoKvuSAtKVMkyWbJs5btCNortsiAlkSUkKwntbsDEQHVhqw8qnkeHm8pgmEJUrtJTVOMGhVnVwOfhFld20Zsy0nApRKVJOIOlRoWSMxUCru/fGkJ21f1OfN4TRFuLbr3e+ubaOlXVOlSp6VykSkmbgSvAolwvsEK/iDJIAzzD1MOXjf9gsFvmnc2jfUKlICTLBmICzgCpgALGpZqmMXeO1KZsooAQFKCQ4Sx9tOUwHsUfjFhYEyuyMTAvjebNdPBgFgNxz0jWWRNPpuvPezlWJwf6sX6V9zq6JqTIQtL4VICg+bKAIfnWMLfFrC5qksewWPN0hXxjLbW3quXMKZM+YUBDgpnTi4xUJCllsyOkQLjv51LKytThOalKqHf2lHNx4CMOp7en84OqXhKwda+fvRqsPOK3aG3mRZpkwEYglk/mUQlPgSD0hCr+Tog9T+kZjbS9jMly0UQlS3Uc6Aa8g79I3R55gpwLv4co6Fs/MmT5EiYO1gBlzBRzujiQOoKRGOvSypQSlJBKaKYUrlV/XjrFrsjbFplrSlSgHBYPwbpp5Q+GO9iZKswFowGXgSJhdBVioUIBrzFYjTJCUzAwdPZLGrhg7884n2ecf2gklyzuSTkkRFJUpSiEmpJo5zMZNtyZrtpJUqySw3s5hNQ/sMH5OUA1zxK4wiTZxjCjWjVbUEVYNr5QAgjPzLepgMBmoeZ+HxhvclOi8uq0oQlWMzKl2QphUDPnE5F8oQkhEojMuVVc6mndGY/eUtAYrHVh8YjWjaiSKYn7gYpKhNtlJdU8onyVjNKxnq9D6xZ7RW1cyc7e4B2QW97nziHd9mTMmSUlaZburErIYU4vOo743d22OyoHbnS5iv4iAkdyX8y/SHwIsdmLcmbJabZ5c37xXbWEBksGYviLV93rGmtSLJh7KJbtRpTseJdn7nEUUu2ydJkpuSk/OH0WuXotH8yfnEbj2GJuz0uZ76k8wJcofypSo+cNDYyzg9pa1+Y8VYYskzkfiR/MPnD6Jb5Q9TFSIyNnEAMlSQNBvG8guCieEc4EKwF3LdEuyy90lSlAEqdTP2u4CJ4mI0iB/1nZ1ZqV1Qfg8GNpLKfeT1Qr/1iZRkNSRgdtpw/a5n5U/0CLfYO7pMyzzJkyUiYpM0pDpClNgQWD6OSfGLW2WS7pyypYlKUc3WsZBssQGQ4QJFzXeC6BIHctv8Azh7jtEW+LoJtcm0S5Sky7MpLpTLrMCyRNIQzslGDmrtAZObGftjJlu8udT/6W9SImSrlkGqZSDz9rzLwo3RK/wAtHgn5QrXcKMDt9teu02UybLJnMtQ3iig+wmrBnzUA/INrGDsdvtEgESjMluz4QUuRxYVIc58472bplAf4aP5U/KKS89kbuWSqbKloJqVBQlkn+cB+kNSSFRycbQ2rVaz3pf1ENKvq1KHaXMUDxSFAjqkx0CZszcyKqmAct6Tnl7KDwiDPu66EFkqtBYP2SrLvLacoetBpZhrK5UyUIUqpZST1YUAr60ETVXjMK0pEqQVJSSQZSGDqOmRphLnj1M6+rwkoDWSbPGgTMIOooCADkTnFNNvO1pBWd4E6qZQHjlFKSYUxVtt60TXXLkuUNh3cvCKkg4QnDipnnoeAZtFt3iA6EpPFCQgHvCQBEO1XuuY2MlTcSYVLvlaQAMhlWGItbNeqEsNzLP8AN59pvKJX76la2SV0M0ekwRn5l7KUxIFC9W+Xq8K/fB1Sn+SV/wCkLYrVLzLudfaCCBZpaXDUXP11I3tSPCJGzEyq66DPvI+MZ9V6JIqPBEseYAh+79oBJxEIxEjUsBXuMGwOUmqbNwZnOKW/p5CpJFCFKZ3AyA0rFNN2unK9kIT0J9S3lEC1XlMmFO8ViaoDACudAO6HZnQ/eCnXMVxNCcy5BHl5GJFyXqiUheJTFQYc/DvfpFbapzinwf8AtEbdk5CAovztOlL4cVenLPwiNN2oWck+JJiul3eo6RLlXKo5wUxbDMy+pp1buER1WiYrNRPWLuTcQ1eLGyXHiLIQVHgEknyitDFqRk02RatDEmVcsw8BG/smxc5XuhA/jp/xDnyi5suxKEtvJhPJIwjxLkwvZXcPafY5xIuZVMSsuFItrDcS1UQlSu5z55R0qy3HJRVMoPxVU/8AJ/IRPCefQfr8oXUS4Q9DfLMNYtjZx9opQOZc+Ap5xc2XZGWPaWtfcyR8fWNAAO/vc+sLxRLySY1CKIdluuXL9hCEnj7R8TXziYBxrBYoI/WURuyhe87oKEhP1SBDA5wbWkZlP8xPoISq9ZY1PQfrEeXcM1WSFeBHmaRLk7IzHcgD8yh6COlzXmYKJH/fg0SrxHyhCr6VonxJi4Rsr+JaB3Aq9QIlStnpYzWo9wA+BiHkXmWoe4zQvWc7o7PNIbzifIvq1KoqepI5qV8ATGgRdkkf9t/zFR+LQ6lCBlLQP9IfxjNzTLUWiglXRMnK/wDlpJ4Os+rRMl7Dp9+cpXcAPMkxci0EChpwygCcrl5xm2y0ikVsYgHslJ/MZh/pWiI07ZiaPYVZU89ypR8VqXGm3xOYEK3ZOgidxmItFwW7JNpQBwlvL/oQIorfsfbHdQMznixH/kxjqosp4ecKTYuR+ukUm0KjjCtlrT/kr8IJOy1pOUlfUN6x2xFhGoMPJso4Hwh62Kjh52RtX+Svox9DCFbLWkf9ib/Io+gjvIkJ+hCk2dPFMGphSOAK2fnjOTN/kV8oIXHN/wAtf8pEeg02ccYVuOFfGHqFRwezbH2hfsyln/SfVosZP2dWk5y1eKR6mO1CzwBLH18awawo5NZ/s4nfgHVafnE+T9n04aJHJx8I6Zh7/rnBFUPqMWhGDkfZ/M1UkeJ+ET7PsIke3Mf8qW8y/pGpKoR4QdSQaIlbZ9m7Oj3MXNTq8vZ8osUDCGSAkcAKeAhCio6jq8BL6+VBEO3yUqXA4QNST3U9KwAoDICEbxhl6fOEb36aCgH1Thr8YLeCIxtNYQbUYdASsXd5fOEKmAH+8R98dAfrvgJD9IdCHDOVp9eUGCrXyb5QnBz+vCFSweDD6yEMQY6+H6wId+vqkCADK4lnU+Bg8CjmTE4SD08INMkvn0p8nibGQNwfoQ4ENp5fIRYJkvp5iHESRwhWOivQgnSH02ZWgiciXyhYTygGQk2Uw8iy8Yl4OULCe6FQEdNm5Q6mzfTQ8kPrC8MFBYwmT3fXSHAjl4CHknlBLV1+uMABCVDiUQ0Jg1FfrrCgt9PEN+sMBYTXX65QrBDbHu7n+NPKCB4+fyyhCF4h9VhJbgOvygLm8xDKpx4jyMMB3AD+lIJSRxPir50hsyydYRgbUwDHR3nxMASzx9PVobCvpoSVwAObvm58YInnDBXzhvFzhiJCld0NqWBDBnd8NKn1r16ceEOgJJnUy84QZj8vrkYbSCTk3lD4kv8AXwMOhDJI+sXy+MGSnMkdaCFGUDp9fOHJdnJ/EB1A8YYgkzQciD1hxJJOvw61eH0y2HrWFNSEAjdAaOfH4wop4hoIrA4QnGTwhgKYcfWBBgfTwIAIOCDSIe3X1SFCUNYkYyJULRLrlTjSH0AEUI6V84UM/wC0IBnA2beML3PLzhwnlASsPm/ECvwp1gGNiX39H9YdErl6QBNOg6k/AfpACTVya5tT68YAFLDCrDr+sJ3w0c9w+JhEynsgE8y3mxML3lKCsABGYTSg7y58KesErmSerejQrEYawh6mABe9AFBXVgPOCVaOXwhLB6H6+UGVj+9fjAAQmE6N5PAxH6MEVQ2pVfr5QALI7z1pBJAGnlEfeDjnxL/2hInBtIAJCp3DwhKl84jb+ufR6H9YLEa16BwfR4KAfM7gw784QqaeXjDSS/EecJURxz/EP0h0IdBJz+fxgdwc+XpCKAMBTr8PSJKWIdifHyByhgNyrPiL17sv1h4SdGB5t8GhCqsWPieHh5QvGTq3U/o8Ag1JbuyzL+AhtNmUTVyNCWHkQ58Iflk5KJroWr0GUPoSOA+unlAA0iS2Zd9CPX6aFlbVhfLOElEABAmA0EBCgIABggAcoCFg5F2hYEABNBQsQIAIuDn6w6tgC+WusCBCAQiaG7IppoPCFBCjr4fr8oECAYBKD1Ljgf7t5QsTdB8IKBAAkzKZwyUuXc9CW8HaBAgABS3HxgxP5wUCABW8Lsfh6wZWBygQIQwjOYQzvX0P11gQIYhKs+H13wYFMySenpAgQANTFtkzeD/XSGySQ+fe1PD+8CBDEHqQdatr4sYeloBDt4GvjBQIAHZclJJp1hRsY6wIEAAXKA07sq83haZOIOwI4EB4KBDAcSg0aoPEnyAGXWHCkaaaecCBCAJM14N4ECABJMBJ4QcCAAFUGgwUCABxjCkiDgQgBh5CBAgQ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2" name="AutoShape 10" descr="data:image/jpg;base64,/9j/4AAQSkZJRgABAQAAAQABAAD/2wCEAAkGBhQQERUUExEVFRUUFhYYFxgUGRoVGBgaGBQYGhgXFxQaHCYfHRsvHBQdHy8gIycpLCwsFh4xNTAqNSYrLCkBCQoKDgwOGg8PGi0kHxwsKTUsKTA1NSosKSwvKTUtKSwpLSwsKSk1KSkpNiksKSosLCkpNCwpKSksKiksLCwsKf/AABEIAHgAkQMBIgACEQEDEQH/xAAcAAABBAMBAAAAAAAAAAAAAAAABAUGBwECAwj/xABEEAACAQIDBQUECAIHCQEAAAABAgMAEQQSIQUGBzFBEyJRYXGBkaGxFBgjMkJSwdFDchZTgpKisuEIM0Rjg8LS0/EV/8QAGQEBAAMBAQAAAAAAAAAAAAAAAAECAwQF/8QAJxEAAgIBBAEDBQEBAAAAAAAAAAECEQMSITFRQQQTYSJxgcHxkUL/2gAMAwEAAhEDEQA/ALxorSSUKLkgDzNvjUXj4lYM4o4cyW7/AGayEr2bPa5UHNceGYgKSCAbigJXem7aG8OHw9u1njQnkGYA+6jb20Rh8PLKeUcbN7lJ/wBPbXkzbGMeWV5HbMzEliepvrU1ZF7nqTEb/YBPvY2Af2wflTdPxa2Yn/Fqf5VZvktebtl4JZCQ3r4U7DYMfgffWigZPLTLuk427MH8Zz6Rt+tNeP4+YRSOyjkcdSwyW9lVfht3IWNrH3+Gp+Fd/wCjkGUnI34iNfC3P31nJLghZqLFxHH/AAuTuQy59PvBcvnya9c8Nx+w4H2sEl7/AIMtre1udQZN2YM1sn5+tuWW2vqa5DYcOcjs9Bfra9qJRbI9/wCCe4bj7CX78LhNfugFvLQm1OUPHXAHn2o/6YPyeqyTY0RViI7WtbU9Tr8q3xmxo0Iso1uOd+VtfLny8qmMVdB578FsQ8aNmt/GcesbUug4p7Nfli0H8wZfmtUl/wDkIfw0k2ns0CI5RrV/bCys9B4Df7BTPkTEx5jyDELf0J0qQg15CxGyzHztqK9NcP8AbH0nZ+HckFuyUNbxQlCf8PxrPTRspWSSiiioLBRRRQHnr/aC2s7Y+ODOezjhVsvTM7NdreNgB7Kg+6OymxeLw8CZczOSM4upygvla34Tkyn1q6OKHCGXaWI+k4eZFcoqskgIByXsVYX6HkR050cMeD8mzcT9JxEyO6oyosYJClvvMWYDW2gAHWpsgatv7QxMGx5klWeMdoEUYhlZrZzmRCv8MCKy36Hmap2faGcAEHS/x8aun/aCxv2cEfiWa391R82qj8tWSKOrFmD2t2RJVRr4mlTb0v8AlX4/vTTlrZUq25DjEd03ulHJV+P70HfCa1rJb+X/AF8qastAWlWVqPQ7HfCc9E5Efd8f/lC73TA3sl9dbePPrTSRQBU6Rpj0PP8ATKbXuprz0/1offCVjqiHUnkeZ501dkcpa2g6/vWFHlU6SKj0PC74yf1afGsy73lhYwr7GI/SmnIPCtTGPCraWVuPQ5T7wq9s0J08HH/hV38DNpLLgXUC3ZysLcyA4DWvYdb15+SPXlVwcAsSUlxUX4SEkUejMv61ScGlZpFq6RddFFFYmwUUUUAVg1mtXawvQHn7jrjzJi0Toi/ux/zD3VWaRljYc6n3EtxLjMST/CCqPWyioTgB3x6H5V0QjdHO58/AlFdsO1jY8jpXKtlIv3jYeNr9NNKNFnubOtvZWopTAI2UFmYWNrIma48cxYCuc6LmOQtl6ZwAfaASPjUrcrwaAVkCsgV3wMoWRWIBykGzC4OvIir0Vs7xgfZWF7hlYHug5pGsMx05WN/IUs29sWLDPaKdZ00BdNMrW7ysDy16jQ06pjcMgXtH7RI1IEcakB++zIsl9FTva2udNLc6Y53XKCAO/qR+VlNtPIhhUQbbIlwJgRa2vwrMcYJsAdfStS1d8BcyJYXOYH3G9bGIth2PqxYd1Lgg6XI6Cp3wwHZbQS3KWGRSPMd75291Q+Ze0d2Dd1ZBa3ibXNOm6mMaHaeFu1/tQp/trY1XLH6SMU/rPRoNZrnC3dHoPlW964D0jNFFFAFccYbRt/KflXake1f90fVPdnW/woGead68V2suMcfinIHoHYD/AC1G8L3WJP5T7/Cn3sjKGt+KZmPoLkn411kuCQIWNuuWwPoOtdUXXBxd2RhIb9beFdOwBQW1Yta36WqQhn/qn68x4W8/OtDADl+yyzMbKOSm4OtuhHjUN0uDSNzdJiSOEphWR1sRIJBca2C5WAPI8xpfTL501Fh4getSjdTAFsWYZYj2c6SQkgXVWdCEcdLh7Hx500T7DaMMrobqeYFlPjY/L21WLZfK4bV/RvEyA6sPZrSnDRK7WB0/E1jZR4nS9Zw+BsbkWHpz9P3p/KKkebOl75e7dtCLnvctNBy60lkfgtHCuZfhft9IQ4W0izkF8oQKinXxsPIAAn1IFNJ506w4gCVmS5idchaxjsSO6ygHkGAOvO5p0XYUAa4JGguHOY3/ABd716Uxzq0M8U0pr7fki4A8qVYLF5CxGW4Fhp4+Hn19lSyDZa80I9gBrdEXNkkQAk9020Ph42Pv9a21nG10MGGIWPQk3Ac38evyro+MyYrDyjkJYm/x/safMTslGBFraW00+FRXaLMo1WxQg/3T0q8ncaM4L67L04ub0z4DZ6y4ZwjtOqXKhrLaQmwOl+4KhW7HFfET47DRGVikkkaMHynNmFjyUW18KlXF7ZE2N2XGMPE0rdtHJlQXbKY31t6uPfVR7g7qYx9oQMuFkywYmMSsVssZRgWDE9QOlcB6TVnqS1FFFQWM0mx9stjaxZRr5sNKU00bzqxhAUXOdbW8tf0qVyVk6RV+z+Gn0uOVsNiGgj7ZhGWXOWVTYXII0v79PCmzavC7FYVWlk2jEIxzJ7RSPK2U+z2VybeXGwxQiB8iIqkAXu5IBN+nNstvKpbxI2xbBwJN3ZplBEYF7FFzSFr6aErbpcW60UrbS8ESx0k2uSsINg4t+6rs+ZrIA5DOoA7wU2IBNhrY606zcKNqk5hHc2t3ZkufU5q02fth4MXHIBGIwVW7FmcZ9AZCCCGNrm2l+XOrdE+Oj+9hVlXxw+IYafySW+dRbvc1UY6aiU7j9zNoJ2MZhf6QCWVFcd9UNyQQ1r2t56HxrnPsTGSoZEhlbszZghNgT0dr6kG406EVPd5Nsu+Lwo7OaCQLKbSW1UrYlGDEHw5jnSL6bi4S7rdgAlkiPeN9HzJyYBdbjxrRRclszPX7T3VsrvCbuYySYK0c2Zhmyp95xe2gU6DzPLWs7V3fxyyqJoJYg9gFa6jLmC2AvyuwHtq9N0p4sPh3xDplaWUgsO8zXtlAHQC5FhppeozxIkLY+NlbNYYMoOY70mII9hZF+FUUXq3LTyJrb8/JBcTw92hI1lwkwQWC6BeXUi+qn9q74TczaEzyLGjLJHYSKXCFSV5EFvQgjSx8qtA7Tx/Yghj985mZDp9lmCgCPN9/unukXsL2pLjsDjJMYskf2coQ96xVcuRWSN1tYnOSOZGpta1XcGnaZEZx0uD8kIl4e7SGUOrqNbsJe7zJ1KnQ8unjWMRuDiI4zK+IV1W5ZRMrmwGpA5+wa3q6t3p5XgjaYASFAWGo1v4Wqs+IO8LYiWWOKJLRHKXYC5YGzagXNvXpVXJ0yIY1KSj2yO7K3cXEMFk2gMO5fs8kjSZidNQBZdb+PWp7huCsBt2+IlltbQaDzF2LG1MG4+70eLxTmZQzYfs5EAsRfvju3691NSK77t7z459oxBmukrlWjF+4oBvz6Llsb/A1WU9NJvksserU64HPfPiFicFjkwWHgQhxFlfI72zgqq5VI6r4ip3u9scYWEJmZ2LM8jtbM8jsWdiBoNTyHIAClUmERyCyglWVgT0ZQbG/tPvpSKAKKKKAKjHETacmGwgliIDrLHYkXGpIOh8jUnqluPm908Dx4RCoimhztdbtmEpAKt0+6OXnUNNrYvjlGM05K0nwNuytvSLGAkcLPh2ZwZIldlRmuHjJFwAdCBy5+NIt4d4JcZJHJOFcRK65UUKSr2vbx1UaX61XmH2/NGysrkMpuDTjjtuxYlDnV438I7ZGPmh5ew+ys9ErTs7n6n0zjKDx88Phr4JBjtqrNlEaKiq8bEuoT7muQKTrr1qTwcTJGlyt2SEC2cHsiQBoO0Da2HTxFVdNFB2JYyXlOoRR3RryuT0pDDMuUAj8V79bfC9ab3bORvGseiC3fnn9Ki0sPvQmKxmftZHZQVRfvkrfvFnPJbe2l+O3shwrmNcyOp5W1Ge7NaU6WOb8NVJLtAyEWyoddUAj0Pja3xNBnYtmZgW0F2IcHSxuSfdWmt1scqxpSt7/AAWJFxEMMkZSKPNGykXzsCBe5bvWvY+ytducRvpKsvYRdr3AHjDlh2UpkQAZiBqx6fiNQRsOz2OaDysSvyFZaSSMD7ROmivasXGXNnoL1GHde2lfX9LUPHWcLmGHBUHLmKnpoQQH510fjVP1hUW/5Uh/7qqX6W2XLnFmbM4JUi9+h58qXbQxMLW7CaTUarKTdTa2jqbMOvIe2pcW/JWGfGtnBf4WZHxjnNrGBfJ1KkX8ifGmWbbsY7YuYmeYswZSrDvnUAA3DXtr61X5lswzPmt53uLC41PiLit9obTR1VVDAKb3Y3Ynzb9LUUX2Hni2npSpppr+k92DvHPg5JHiZQXAU3AbReXPlTym/wBiVYyAwh2GrCJAx9W51XeydrBczkku5GbQWFhYaWrpi965Bext/ZUfpWTxZH/0d8fX+jjt7N7vrv7HoHh3t2XGQO8zBmWQqLALplB6etSyqE4K754l8YmELgwMsrkEAtmC3Bz8+nKr7raKaVM8vNOOTI5QVJ+OgoooqTIKo/jnupjMZjYXw+FklRYApaMX73aOSD7CPfV4Vg0B4oxWFaJ2jkUo6EqysLFSOYIrnXpTe7hNs/GYmTEzTSxvJYsI2QKSABexQ66a61Ctp8ONjQc8Zif78f8A66Ap+9ZvSvbeFjinkWJy8YPcY8yvS9tL+PpSGgNr1nPpWhNF6A3Qi+ovW7SL0H61xvRegOqONbj06UFhXItRQHdSvW/wrLMvS/ttScGsrQih0wmMjT85PqBWss4cgKCSSABe5JPIWtzqQbu7K2XIijESYhXt3sjIFv5AofnVn7lbmbGhmSeJ5JHQ3QTOGCt0bKFGo6XqbI0ojfCPczHYbacUsuDljiCyhmcAAZo2t1vzsOXWvQArSKZW1BvXSoLBRRRQBWkq3GlFFAQ7bu6EuIvaQioji+CryHWWiigEjcAr/wASsfV/H56KKAPq/j89Z+r+Pz0UUAfV/H56Pq/j+soooDP1fx+ej6v4/PWKKAz9X8fnrP1fx+eiigNl4BAfxKdNncIWhNxLRRQE+2HsloFszXp3oooAooo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4" name="AutoShape 12" descr="data:image/jpg;base64,/9j/4AAQSkZJRgABAQAAAQABAAD/2wCEAAkGBhQSERUUExQUFRUWFxQXFxUYGBgYHBgYGBUVFBgYFxccHCYeGBkjGxgUHy8gJCcpLCwsFx4xNTAqNSYrLCkBCQoKDgwOGg8PGiwkHCQsLCwsLCwvKiwsKSwsLCwsLCwpKSwsLCwsLCwsKS8sKSwsLCksLCwsLCwsLCkpKSwqLP/AABEIALcBFAMBIgACEQEDEQH/xAAcAAABBQEBAQAAAAAAAAAAAAAEAAIDBQYBBwj/xABGEAACAQIEAwUFBgMHAQcFAAABAhEAAwQSITEFQVETImFxgQYykaGxI0JSwdHwYnKSBxRDgrLh8TMVFnODosPSRFNUk8L/xAAYAQADAQEAAAAAAAAAAAAAAAAAAQIDBP/EACoRAAICAAUCBQQDAAAAAAAAAAABAhEDEiExQQRREyJhgZEyQnGxI6Hw/9oADAMBAAIRAxEAPwA17C+VNFkUrr69Ka1z961qZEwYCkGoftK6t2nQWTga1LnocXKmFAHTfqB3pXSBUGemkJsmBroMVFnpUxWSNcpATTBUiGmIciUVZWo0qVCRuDUspBlm3rRq4IxrTMEdjG1WLYqRGlZNmqQLh8OORAnlzpmI4g40AiOfOlbuJOrLPJZAPwmalOIUsy6yhAbQ7soceejCixUDMzXTrRFjhx/FPhTV4gisFM69fQempHxoq1jLepmMp31A2zc/h50nIaRZ4TCKAFI0PT9/XpQnFcPrCrCiB5nc0TheIq+xnT6/ntTMTiTBC1NmrSop8TgSsTG1CXuFs5+hmCPEHl++VWt1Y3+NN7cBYmKpSZlSKPE8ONn3jlBPvqQB/nTVV/miD1XQFmV11Khx1HdP9LGD/UPKrzs0iTr5mh1whj7Je4P8OYH+Q/cPh7p/h1aqUhZSpGMUmBoTrlIIb+k6nzGlImrE2LNwqpQHVsyMNQcp95TsdR58iRrXRgspPZOUj7rfaJ/SxzD/ACuo8KeYWUDWyehq24XadCDljlJ2+FQezq3XF/P2YJv3ASCx2y7T7only8auhcKDLIPU/v8Ae9Q5FxjyF3b4cZWEEzE7ec9aGtplBAP72pguzqDFQtizt8+dTdltnMUVAjQnw5UCsk6fpTi0AzvUKMapGbDGsjqKVRJbciYNKkMxtx6iNytHieCrl7u/Q86p2wRBIK7H8prVTTMnFoED1MlS/wB0P4TXThz0qrQqI01NSVLZ4eTyNH4fhIJAM+NQ5JFKLKsrUeQVqF4Nb8eXP40fgOFWwdp84NT4qRXhtmKW0P3FEWsBOwrbX7NpYC2lHjAHw0qj4zxZLInQE6eI2n5fCl4o/DKr/sw+NPHDSKqb3tAysxkwGIA8oEz66+VQ4n2humQDGunllVtx5kHpHXZ+ILKaaxgwNyNOh5+NEmD0/fpWR4fxMWixygltXIEExMa8955nvHpVpg+MswLlcqbCdJMEk+Uc6nN3HRehidBSxCEqVMjMCJBgidJGu9SYbBEw2YDSRB8iD5bUVcwmbcyB05mi0OmAYLhK2rARZaCzFj3jmYlixBnNvBHMaa1X4XGHPiCoIHaWssiQD/drIK7e6DHXziKv1AAImB4z9axT4wpjL6bBroK7RIsYZnBbcTNozBnXfnIy0xeKDw6+8pWIg5twQARqd2APTodQuKM2RkUrGdQIB2VRmEbkAJc67RmBiCbmAu93KCVz23EZu4/aqSSoOqGXYztM7bR4zg5OdzIVbLJbBYAiBmBYnbc7+MnWgCZOKgWiTOZoOkkHWTqBGomDHQRvVlwvtHIkvrMLHKJ1IkDU7TIETzqow7oLpbtLZs2h3czCILESsDbKqAaDXMRsAdBh/anDqubOqgESZOmY937smZnbnU549zTw5cplna4UznfTXXnRFn2YAE5jJ5GKiwPtPYbXtBEkHR9xyIijU4/h/wD7qj0P6VaaatEyWV0QPwI9QR0ozC8OUDuyukfsUwcbtcrifECu2uI22aVZC0RAYE/AGmNIrOJ8BEhy5zKIUqACPyK8yCCD06VOeCRdMEmA40Vj4zJRv4TvyLbDQ4u/LTQWIhgRAMiDI3HQiNRSslopuG4nIl0c+3u/Vf0+VK7jSaF4bgoW7E/9a6N52yqPkBUly2eYqkkQya3jiOddfG9KBa2ehpow7k6An4/pVZUTbDxfB3qVbir50B/crv4dKb/dXopDsthxCedKqc4J6VLIgzMddxPPXTz/AEoC7iyDuBOU7nSNZ26EfOs8faXKhjUkCPMEfv4U67x4G23mI06zpI8PoKxs0o2VjEA6BhoNJI8v1qfhuKRhJIOpE6DbffzrE4X2gIUsGhtRtIA0Anw5+c7zFFcLxL3mZZAGXlprCjlqNAQdYOu/M3dD2NmcoOjr5AimJiUZmUXFZljMoZSRO2ZQZEwd6q8JhyqhT3onofqf3roNhk7/ALK3cTj8T2bW1hbB7xcQGV1AGVW52yf6atwpE5rdHookfi+dR33gfejXQMRPl3h9ax3B/Z7+6O3b3s7iAFVrmVeZnMBLemmvXS7HFbQIzGB+I6/SaMl7CzUMs4W+Fcpba2zMu7Z2YQ0liZ5+OgiqzEez2LuEhkLKSDOZByg7sNP9ulWSe3llF70Fp91TIjlJ3+VDXf7ShH2dseZk/wDxrVYE3wS8SK5AR7EYkwSonLHvpoRAH3+gEHlXV9g8ZDEKglpM3F20j3Z8t6Fxn9o2IO0L5QPos/OgMRj8bdILBoMatB36doT51qukf3NIh4y4VmixfB3AKsbCzEgXUY6RoANYkHl9aEXJaP2jiADGoAk7+/Bjcbc96ql4RecgNf8ANJfcDMwgAaQDry51DZ9nEUzed4kanLaEFVOszrJJ32A61ounwV9Ur/Bk8bFe0Ui7/wC/luyS+YOecSdN4A93l1rYcY4yMPaa4WhFWc2/QbDcmRA8a8GxRGSQ2aQs6EQSr93XcjTbrXqftne7XhLMNjasuPVrTfnWONCCfk2NsNy+7czeH/tWfPrnuz3QqqlsFiRGwn5c6mP9o2LcstrDAQ4tnNcYw5LAAwVH3W8IBO1ea4cwwMAwQYOgPgTW1HEEW9etuLWUXi4fPOYXcQpMlWKn7NtwCQF/h04ptwVR1OuFYjuWn9DeJf2iY1GKstlCIOi59CAwIYsQQQQQRoQag/7zcSvJmVxkaRotgbFVOkSBLqNfxVS8WRBchezHdTMEYuitkGYIxJJUHxPmas+Bcct2bcGSZuAiARkdsNJmdwLbmOuWnKUsqcVqTGEc7UnoNVMeoIDhAxyFQ9lM3edIiRmAyv4RrtrUOFs41s9tbjCGVWXtQAWaSNA0NoCZE6CatLntTbOU/aAo1ttEQ5gly6RJLypyuuo3KwdNaCwvHUFy67C4S7rcABUa5LqsCTyHaGI/CNuWaliVsauOFf1HbVjGqAExLAEgALeaO92UEZdIPa2zPQ0y7xjFWrmVsXdaACctxzBPLvRr8qnb2hzHMqOzHOTmOYZjbsBGEDTLcsq48NKB4kr3rmdbd73UBnM+qjL3SFELAELrHXppDPfmRniLDrysmb2uxakxiXYcpCNp6qak4H7X3lxdt2IYm4mYxl945MwywAwBPKq88CxB07C8Z6WnP5VPwz2SxRu25sXVGdZZkZQACDJJFauKe5ipNbM+i+2kSOdQtcbtAkbozzsBlZBrpoIYn00BpcHUG3rIIZh8e9+dOLIuLB6WR6ntZUnyIY+cdKkqis4PlW1ce45UdtdEbayOneJ8PDaafgbdqyGy3C+Zs32jlsumijNqAI8zzqkt4nPbZIMG7cPIGWIiOpnXblM0zDXZRbjMBmAPhqQIHPf6CJ3Lpis0s+tJXE+NVeExsjSSI0nQD9+Zp64nM2mhI+QjX/1fIU6FZYl83jTVt02zeGwO0CiWxCqstp47UhkZQ9BXKy2P9sznPZnucjlzT1Mz1mlSsKPNlfrRNlpgePj+94oSzvrz8aLwZXMM0RB3nf0jxqSyVVJ7oOp2EazPzgxVjwzHPYdizAAxvq0AFYyNB2jX+HnJquxuNIYKpOUAGE0B1OpygTtzoZOIqogKs8ydfXQafGiGrFLQ1tv2wEnUkE6DIo0AUHXNrJk7eHjVDa4xiDisSbVzKXFjNuJgMAFAJgd46TzPWq6zezEGdy31HWq3FYnLfu6sAezBgkT3Z1610RaUtTNu0XvFb15VDPeZixjaB7rH3p1OlVD4idSSfMzQ3bzrE+JJP509L/IKvwH5g12Q6iEd9TneHJ7Eq4ga0XYxgjYnyB/SgGxTDTby0+gFLtXPM/P9aqXVx4QlhPlht+4SPdPrp9aKPG750zoo8MhPpufUVU2VJbcggHUaHl+tEHh7HSWOgOrnn51nPrIqrivcpdPKV037BNzHXDmzXiw70gG4IEEQBlAnVqp7+KDczzk5STv1+FMxgNuQNMyg6H+L/mqq7iHO7N8TRPq24rJp3Ij09SefXsW2HRZHdJGZTDEKGInuyRAmefStm39pKtaNs4TuZcuU3J092CBZgDlrFZfhHCzdtdy2vJSzPEtlzTqdAAxM6Chbcrfgwpl0uayCwaCekTXHdvVnQ9FoGniWHG2Dtepvt/74p9viykwuEw/9Nw/6sSaMx3BbKKrtcFvNIjXl4H0+NQM2HtFQHJnmASfyArSodzDPidh//aLf/j4Yf+Wh+paunid6CRbwwA0/6OH5CTH2B20ojCLauEBZJMmSQAAOYEkk7RtEjeliEXPlLQAY0Mj40qRWaZXn2gxHI2x5WrI+lkVDd9rMUu15xpyJX/TFH38HbzHKZAA/Ss9xBAGPgWHzoko8BCU39QY3thiz/wDUXv8A9l3/AOdFWeLYh4zYm/qB99vhqxrNM1X3s/b7S2ViWUn4aNMeZNKKRUs1aB4ss2968fNv1FD3cGB99yeuYfpVmLLAiU0MDaJnaKjHC8Uz3MmQWwxUhioOihj4kw1DVCTb5GcL9psRhrXZWXCAubmYKpYyOzgyCI+znaddTpVrwb20v5ibrs/dPfnVVQ5zIUd4DOTtIjnyXB7Sr22ZEcoj+8sibd27J1ExLDpStY+2HYXMMhOVQERY11DCNdWzAeSgVDpG8YuSNXZuMEUrmk5iNQJYIGUbSDPPx5cwcHxu2isQxbVshZd1zMMwGkZoVjzOk7CoMfiVQSykibamHcaFC2wYAkFR+xQBxuEI1S6IgRJ00O3f8PnRZSw21dBGL9oGDGIEs220a+MTv8qjse0tzPPdy5ddDt8fDl41AFsXDCi4CJOpmQuuskwYJFSvwa0paM0SoAzDeMxiR0I6bnlUq2DSW5e8P42xBBhTOY6xGu2o3J+HjQfGuOkllJmdBDN0jp5n4+dV64ARo7Sd9uZHOJ5jTwofG8KIC5SW11GXac0zl1PLlzinROhJaxIExEEnnPh4dKVDobiAAL13tPO56j9/GlTpDqXYzufLoSeXzCn6RUl+6wBgEaEgx4xp6TUvDcIl9lUkkyxf3QGWYUKdchOg+9GYHlBn4nws20JyWwNi9trxGYq75H7RdH5xMjpWeVjzIobhdpkknTr49acFJ58m+gqe1g5WQJ2ncwJca/h23piINJH7yLVbE0GYK6SAWbMZbUkmfdjU69B6UFi1Bu3P/L2H8FF2XGkdT9FocrL3fO3/AKBQFDLYGUefT5VJYiTvueXpXLSxHn+VF28Bc97I2XrBiKfcQLdiefwH605Sv8Xy/Wn4i1BE8x+/pXFWjgOTlu4A0wfWPDzqRsedN+fPr6U3JrUd9NB60MEA495k67H6jwFVjCrHGJH9J/KgkUkgDckAeZMD60xFtwr2mfD2mRVRlcycwJ5BSImCNNjUD3Wa8WcQTccsvIFiSRB9aSYTs7lrtcpGYE6yIDAGfnReKw7PiXCqSS2YgaxoCduk1CjGLbRWrQ7GgdjAaYIIBMxMqY/Sgr1kKFMGTE8/wn8zUmMtFcysCpHI6RpP0NMxLQiGZBUdRBiY89KvcksbWEtAnun+phz/AJtaAxSqLhCrp3fHcD/eiM456elDG53tfD8qmi212CLPEUVUBV5EzsBEvoPQ0FiroYkjQE6DfcZabefvL6j5065oT4ZT8CDV22jOgQW/Wrb2dcC8JGjK69N1/UCguzMkQefXlp8j9Kdw9j2yDXUgc9yOg86llJo0uA4oFsW1Ik9wzpAAUT849K1HDry58SskTcWDp96xaHQzqrV53hcRkUGTpOnhDKedE4rijNdYozDMFJgkahR+o+NDuisNwUvMtDV+zt0G9eDc2xEyBzeyxBBG2rVYW7Sm/dBy5gLZVso1jM2vjquoPKslwC7nuKHZwC5zlSAxHZnmQRuF5cqt8ZjGt4psNaR7gZrZ7QmXA7HNlDAAQSx6aDnS1NYywq1XJo72GS4pVss933lnXIADuDsapDhLYBJRNDDDvaaESNdt9PWq32kx18YsW7LZcwtAExlkr5E9KqsTi8VaaC4Y3LaXRlWe7cAYSI3gmYmPGplmNsOeCo07v/eprWRB9oqzvJ1EKdDzMaaaA7+tRYbF9SGBLDMOQBiI8cokyNBpyJp7PESEcMSDAVRGUBmAM67/AHvHWgzjboGXLoddBJ90TPXmPhSuQv4nujVYq+yAHKInST5SSBI2nSdtNoFc4ZjcxKRDAAgkiGLbSRtqCOnLzzlzE4ogSjZWKrPZvuxygAiRJmKO4JihN7tsqxZdgHlTKHMIBIJOp/Yp5pWi/DwHFvXQt24Vn2a8kd0jt+zMjSSsHWlWGv8AtXeLSVWT/N5dfClVZ59jPwelf3P4Clw+Je3Ie4LofL2UZRlH3sxIA69NqbZ4ZfT/AKohJ1h7ZEnSYVjrE1puCcTN23mdtcx2kaQrD5NT+MuDZOpOq/WPzocjlSM4cCJMFthz397Tb9zQ7WApgcvn3RU6Y09stsbMjf1cvofjT7sk76GDEA/dDadOdZ62aaUDZMsCQdzp5LUFlu/d/mT/AEip8YoBEeP5VDw9Za51LD/Sv61olZnsOs3snejY6fzf7CT8Ks8BjcxLZycslhm2UCZOne3A+nhF2g90AFRoAY+fid6gjI0AhA/VtNNfe0IHy2qLtlqluSY24GYEAjeZM661Cgo8cNBtgqcz5jmAIICFHKkEe9mIAkHSCNZkBdnG4YeY/wB5rRLykPc7l3Pl8836Uy4v1qRdj4ZZO34hzrjoTt+tAkVePX6NVarwQRuCD8CDVpjwefRvpVQT+/hT4EH43iBvsC6jcAhBBIJGkknXSBVrhcYoxGfKYKqpAGXU2kVoHIZg1Z9XjUHUEEHxGoqzs3i7ZoAMJMCNlyz5mJPjJqciqlsVm0H8U4it13YArmyiDyyqq77fd+dA3L4KBeY/IGj8Fw03HIESXyICd2mTPgBv4stFYb2NvM+XPaDBmQiWJDA8wEO8E6bCCcoqM8IKr2HGEp6pAC4xdiRp49JodrneJG06a+AqbiHB1thGz5s4zaA6d4qQZA5giQCJB1MUauCw9sWwyXbjMiXGIuKigOMwUL2bMYESZGs6CKbmuAytbgFxYYtB7peInr/z8+Yp9qx2jqpOXMBLHYawT6a/Cre1iLLnXDJ7wElrmxidiB1OooLG4WGsQADcsq0Tzhgd9RtPrppFOMm3TVfAml3C04JaCBjiFJK7AbSvMhjoDoT011gCqbCjJdVm2DKx8p1EfHnSSyRvrH5aadKMsNGsCPn+/wB+WhBNhcIShkruwIy94SCZDFl0mOvlVrwjBYc6uShOHGXtAmUXcoGv2gjUiJ1AG2lVwu1y5iBQSXntThFONVLGgZLEEAJJKvbZoQQJAmRRnBHawrwuYPcTUNMoiZTpObvMeY0E1muHXS160uaMuRVYz3QGLCY1gSR5ACvRBxFFtQyhlEarLanz1JJ5H4wKCgXH8YS3bu2S8MbVzuyRIa24kDSY8J39Kw1plUKwY58gXvDQSiglGB0YCRr+PbStdjsVh7gKyADIhoEA6HKSRlMdKyvEuABCTZe0UA732qM2YM0Hs1LMDlKg6bzsNBLui4Veq0H8SxuHcBUtKhLAl5nQK4IJK6ySp3+7UWJsLm1ymBrEzssExzgfA1WthXzFSpHQ8iImQ2x0168t9Kv8Bwy3evu7XAcp0thisZRBLQJJ090coJO61Cvk1lLDj9K/foVR4OXANvvSxEKrMRqNTEx+daT2dwC2m+1LiQv3ihIJUlcrFTGn4d+ukvvYUmFUMOQgMQBzgAADnsK7e7S0AB2mogQIG3PXUc4itK9TFzXC/YEnsQH71xizHcgjz567zSoDjnHbtu7ktkLlVQ4IUw8agaaRoCBoGDQBtXKokI4EpGHQnYlteXvFfyFFYzvW2A1MSPQgxVlguH9laW2GJCggE6bkn86Hv8OP3THzrI0Mfn+2tE8on1Yj86sXuaxPr/lYfpTONcNvnXIrdGWA3KN99thNUA4myMQ6a7HdT/tvSoLLrHN7vr+VM4Wf+p1zH/QKEPEleIPodKI4a3v+LH6KP0+dVdCO3rxUz038ulEPfR4zaxBHjuAPEc/hvTblrl+4/YNV6g23VtSAwIHKZBG3jWaVlGj4Sct18w1KKQojm1z5nKPKTRWPZWWV2BZfh+xVZwG9F0TuqwBtIQ3LnXcyeVWWI9w6EQQvqFAkfAV3dO2vKcuNV2ga0BkbbXy2E/7UE6DpUmflVdxjFlEGUwSYB6CNYrPl3wOEa9yTEYeQdGOUNIgnlHprHyrOA1d4DGu1shj3oiYk5fONwY8dah4DbCBsQ4BW1lyqdnumTbTxUQXYdEA5isZSyqzerFxLCi0qWcs3R37pjUM4GW1/lWCR+J2HKn2ggMLzVNJnXKJjTrOnhUHB7xOKtOxJY3rTEnck3VJJ8Zr0H+zvApdwbJdW06i6TlZVcj7OzsCsr5g04xcVT3JbUtUUfF+MJca09pWQ2833VGrZeQJnY79aBs8RdQoUxkJK9y3MnUnMVJJmNzyX8Ijdpwzh4uZUt2HVgSVOd2ET3kLEkIO8CB+UEx/YrAsNcMkxrle6Btyi5tScFyioyaXlZ5hiMWbgAuEtlGVZYTEAACNeQpuIxudhmyQoCjYaDYQOQnnXoOK9gcHrkV7R6rcYx5Zy1AW/Y/AoO8114mT2kDQgHRVHMjTxpqK4Qm292Ys4rKfeiDsA09Oldtd9gc4OUGFJ7y7Ewok7A6R48q3qexuCIDC0WBAIPavBBAIOhEyKz2IxmEwgGbDlnzYhVYO2yX7lse88TlCjQfOhhRWY67bRRAKmJ17TvctAbShQSD18zQAvs2gViJEgNm8NgN9Y9a2PELYNpeys2V7W08t2SswBQEQ0gr7x111puFuYi9aQG8/ZsqSFCqApVeYTeD1pqxaGcwPB8Rdudktoh4BAeVhSYBYsQAJ0HU6Ca1eC/sxuHW/fRY+7aTOf6mCgH0NXWC4Rctucpf7RrudyVLTAtoxPMAAsogxMab0ZbxD21L3XgMloDM2zhO+RLECO9sBJjfemNIq39jcNbsXXUXGYWrmU3GBhuzbXKoC5p84jTrWVwlizcQ5ruV+ZYProI1V/A8q1XEPbPDqjIuZyVKyAQBIyzJE8+nrXltrDOrRcZgAYbKyzpp1iZqE0zWUJw30s1lizbVtXDLBEC5cTfnMAn1oLiPFhauRaRn0khrhfL4qYOsc+W2nOkxqqlsMlx2YscylAAq/d7/3jyOgqw4IbboWd47xUmcpIYLbUECdCGuaj3SD1kVZlzYn9obh2C/Ak+utDpxZ1fNC7gkQQGj8WUg/Oh76y7bKeazMGBMnnrMnrUOU9R8aBB78fu9RudNdPKTU+H9pH0DkLr78sDtoPeyx6T48qqcjdDRXC+F9szEz3coAgmSdTtr7qufQbUAWVz2gdTAuH0yR6d2lVJj8L2dxkIIg7EzHqND5jQ7867TA9WyVzsqnCinBKzKBWsUDjuB2roh0U9NPpzHpFXOSl2dAGB4j7ADe0xH8Jkj4+8P8A1VSYW1dtlxBKqSpIBIDLvJ5eteqX8OSsK2Q8myho9CQKon9njYt337XOpS6zIbYEtkOufNIO09Y1pgZJcUxOsEdRI8R4dfjTCwzCSBBVss6nU/v0pjrA8idfIzvUt72fu3lF23BglQswSR3tCe6dGGkzpTypOxbosExGQoZzKSCFBjUhTqSN+8NB41ccRxUyNtTtsfEDbrWF/vN6y/eENzDLHygEelWNj2kB0uKR4jUfDcfOrhPK7IlHMabA4JWt5iATr4f7VlvaJO+o8/yq5wfEQR3GB8AfqNxVTx9dUPiaJTUrIhCUZNtkmGwhCZ+nIfMnoND8KpGxLFFQscqklV5At7x8zA+FaXAZQYLEZ7bTEDKFX3pPqJPXzrMZdfX9ahbmz2CuFmL1r/xLf+ta2nst7VJhEdLiMQbrMCGC8lXYxPu9aw9l8rK3QqfgQa0CcU+0ZxlEF1AYjTvNEaHWCRt1pY8pLWJv0eHCTqZo+F8cwy3UuZn7oYD7NdmEEZlfaddQTJOoBir7D+1uGBjtIU7SriD+GcsR0/4rBcDxVixdzXrCYhCtwdmWKgM0QwIH3dtRz6gUP/ebfY5MgL583aaTly5cu0xOvvR4TrWTxZz1Z2PpcGOm23K9/g9NPGMMf8e36sB9YqpxXFsKVTKrXgWyCLhWAzryZ1OXMqRpGkyOfm9242wBP5+dMZ25yfM/kZrWMpUceLDDjKouz1C57QhFgW0UAADNeCwAIA7qNy8aouG+0NtS/bHDj7W60Bsx77B+6SPd1OvOOVYlrpGpC/BZ+MV23iiBoxAk7DfaetPUyWU9Ft+0uHBGbM3MBUdtGOYagRqMtBcM9sLVrD2l7OXRFX/DXVRlncty6VibuKYgMc34Yn8PM+f5Gop0Eg6iYk0aj8nqbPF/2g3m9wKnlqfiVInyiqv/ALQ7ZbjXrt0vAFvXSZ1mZ020G/hGlCrj8APn/wA08Yg9FHp+tJws1hj5ePjf5L29xOzmTsE7Mm0qXJJu5n1DuAYy5pGmwitajqQACCAAN50jSefxrzY3XPM/OtB7GvBujnFs/DP+oqVhqOosXHeJSrY0z4dDuq/AUDiOB2n1hlMESjFdDuNOVHdpS7SmZFNh/ZdbUm1cdCd5FttuXeQ6U2/wa8f8S0/89lP/AOYq6L1zNTAyOM9mb5BhbE9UzIfhtS4Ph8Thy2e3cZWKE5CrZspPdZealSw9eex1s1wtRYqPOb+DvFiTau8t1YnQRqY1pV6Lm8qVOxUWFq6V8qJR52NCCuqY1GhrKy6DJroaorV2d9/rUs1QjoNBceuRhr3/AIbD49386LmmcSw04W+TrNq6AP8AKdfMHYeFUhM8xUjL6sfy5+Vek8K4IbOGRdHEEsY3JYz3emw8YB515yMKy5Q6sAx5giRm5TpOv0r0qxxhrgJtDMIldecHLPICRzIrRolasHx/CVZYdRlOwYBl+B2PkQayvEPYZTJQ5D0HfX5ww+delITEHVmEE7+njVE6RoeWlQ1Qzy7Hezt6yZKkgffSSPiNR6xQ4xLMIdiQNRzM6jevVHtTv8dvmKqeJ8Bt3PeQE/iHdb+ob+tTYzJ2cYezECSBE67eMfd35c5oO3gGdtIE6ySdJkiYFXOJ9l3QEW2Bn7r6H0YaH5VSXbl/DmHQgcpGh8mG/wAaf4EcxnC7lsS405EQQeejDQ/Gn3XKu8fib5k1MvF0uLluAjad4PqNevxqDF4tQJR5JLE6HqY167H1pp9xUcGIbr9f1pdo55t86FONbr9f1qJsWTTsA1idiTM8/I9aXZ+Pz/Q0Ab5rhuHqaLCgu9bAG4+f6UbY41csrkU6GDy6RoRqOfPkOlU1Pa4TvrSdPRjWgYcaCCMpJZs3vE697lBJ368uc0QuDusFi07aHQBoWSWjU6ak1XW3jkKt8Lxxl03+NADrfAsQf8NR/MyfSSac/s7iJEBDpuGAA8OR+Ua0bZ9oOoo6zxdTRbCiuwXsq5M3nAHRNSfUjT51pLNpE9xVX+UAfTeh0xQPOpA9IYRmruaogadQMdmpU2aU0AOpTXK4TQI7mrtNzeFKkBaRXQKgzeJroPiagsmipbd3r8f1/WhJ8adHjQAebVR43Dm5aNsmAYG2sAgx5aChAtJTBp2KgSxwK9bXLbdSuujCZnnsY9KO4ThL1lcoForJMd6ZMT3gOcbR06CnG8aYRQnQbluMcwAAQD1n5wDQj2SWJIgkkwfGgylNNvwosKDhaH7FI4YdD8DQQSnRTsKJn4aDuJ9NKHu8EUggbH7pGZT5yP30pC3XHsqeQPmAaLFRneJ+x1o7fZNMad5SfLl5aeVZniPsxctH7rDkymR8Nx6ivRmwqkbD4CmPh9I5DoB8I2ozBR5W3DnG6mkOHv0NejYvBuwm0LbQNUbumf5twfBtPGqJuIqGy3LZtvzBMAeh39DTzBRmBwx+hp68IfpWvAQjRhr+9dK7/dgdfprRYUZNeDNUy8CPhWl7A1zsPCiwook4F1qZOCCrkWjXQlFhRWpwlRRKYFRyoxVpwWgCG3aA2opHpoSnBaAJQ1Oz1DFdFMCWfGuzUM1yaBE+almqAGuzQBKblKoi1KgCyzV0XKizV2azLJRcp2eoZpwoAk7SkbnnTBXaAHh67mplcoAkzV3NUYNdmgB812o81LMKAJPWu5qjFdoAea5XKUUAIig8dwlLohxPQkmR/tRmWu5aAMpf9mLlszZcH+Ez+enzob+/XLRi6jKQfKa2hUVG+GVhBAI6QPlpp6UAZuzxJTGx8oB+B0J+FFJcU6DfodD6Dn6VJf8AZS0x7pZD6EfDSgr3A71ucpFxemn0NFhQX2dcK0Nhrx2YlD0YSI8PDyNHrhmO0N/LP+kgH4TVWIgiuT409rfxFR5TTEPz0u0FMymm9lQBOSaaJqKCOdODnwoAkpVHNOH7/wCKYHZpTXDXCKAHTXKbl8aVAiyBrorlKsyxwpwpUqAETHOnUqVADq5FKlQB0GnRSpUAKK4VpUqAFMetPpUqAFXZpUqBnCa6DSpUAIPXaVKgR2K7FcpUAIj/AIpIgGygeQ/KlSoAV2wrDvAH98juPShbnDhyPx1/fzrtKgAS9hSu/pUL243pUqoRFNcJpUqYhkUqVKgBZqQYUqVADgtKlSo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6" name="Picture 14" descr="https://encrypted-tbn0.google.com/images?q=tbn:ANd9GcQK_jQXD8Prx0fYt0azKwdjtk4tyFwKtISXF-hxatec1vguwf7WFw"/>
          <p:cNvPicPr>
            <a:picLocks noChangeAspect="1" noChangeArrowheads="1"/>
          </p:cNvPicPr>
          <p:nvPr/>
        </p:nvPicPr>
        <p:blipFill>
          <a:blip r:embed="rId3" cstate="print"/>
          <a:srcRect/>
          <a:stretch>
            <a:fillRect/>
          </a:stretch>
        </p:blipFill>
        <p:spPr bwMode="auto">
          <a:xfrm>
            <a:off x="1" y="0"/>
            <a:ext cx="1905000" cy="1168400"/>
          </a:xfrm>
          <a:prstGeom prst="rect">
            <a:avLst/>
          </a:prstGeom>
          <a:noFill/>
        </p:spPr>
      </p:pic>
      <p:sp>
        <p:nvSpPr>
          <p:cNvPr id="8208" name="AutoShape 16" descr="data:image/jpg;base64,/9j/4AAQSkZJRgABAQAAAQABAAD/2wCEAAkGBhQSEBUUEhQWFRUVFBUUFBQXFBgXFRUVFhYXFBQXGBQYHiYfFxkjGRQUHy8gIycpLC0sFx4xNTAqNSYrLCkBCQoKDgwOGg8PGiwkHyUsLCwsLCwpLCwsKSwsLCwsLCwsKSwsLCwsLCwsLCwsLCwsLCksLCwsLCwsLCwsLCwsLP/AABEIALcBEwMBIgACEQEDEQH/xAAcAAABBQEBAQAAAAAAAAAAAAABAAIDBAUGBwj/xABGEAABAwIDBAgDBQUGBAcAAAABAAIRAyEEEjEFQVFhBhMiMnGBkaGxwdFCUmKS8BQjcoLhFVOTorLSM0NjwgckRHPT4vH/xAAZAQEBAQEBAQAAAAAAAAAAAAAAAQIDBAX/xAAnEQADAAEEAwABAwUAAAAAAAAAARECEiExQQMTUWEEkbEiMnHR8P/aAAwDAQACEQMRAD8A3g1HKnwjlX16fJhHlRyp+VENQQZlRyp+VHKoBmVLKpMqMICPKjlT4RyoIR5UsqkhHKpQRhqWVSAIwlKRZUcqkhKEohHlQyqXKlCUEeVDKpYQhKCPKllUkJQlBFlSyqXKhlSgiypZVLCEJQRZUC1TZUMqtIRZUMqlhCEohFlQLVLCEIIQlqaWqeE0hWkhDlSUuVBKITwjCMIwsU3AAIwiAiAlEBCOVGEYUpYCEoRhGEogIRyowjClEGwlCdCUJRAZUoToShKINhKE6EoSiDYShOhKEog3KlCdCSUQblQhOSSiDcqEJ8IQlEGwhCfCEJRBsIQnJQlEGQhCfCEK0QZCBanwhCUQYQmlqkITSFaSEcJJ8JK0QlhGEkYWKbggjCQRhSiChJGEYULAQjCQCMIIKEoRhGEEGwjCMJQggEkYShBBJIwlCCASRhKEEAhCdCUIINSToQhBBsJJ0IIINShFJBBsIQnJQggyEIT4QhBBhCEJ8IQrSQYgU4hAhKIMhJOhJWiF6ps543T4fTVVy2Fo4cnO4AmL23fa3G3BaP7JmF4PlxPmvN7GuTvovBzoRWnWwDN5LJ0nT1091BU2Y4aQ4cv6ra8iZl4MqJJz2EagjxQWqZggEUkUogkkkUogkUoSQQSSMJJRAQlCKSUQCSKSCAShFBSiASKKStEGpJExqoHY+mNajB/O36qPJLkulkxQUQx1L+8p+dRo+aeMRS/vqX+I36rOvH6XQ/gUlYpNpu7rw7wc35SrdLBj7vrf2T2IaGZaLmEahbUsZbU8BAHmRoo21CfoAI851Wfb+C+sxymrUrYVp+yQeLdPynRVqmz3AS2HDiNfNuoW1mmZeDRUTUnO4KGu0lpAufMAcdNLSt0kH5xxHqkqbDVAgdXbi5xPmYuis6vwXT+TfwRLSTyO7m5aVHGFo0vI3W1H9fRfP1fbVYOgVqv+I/x4p/8Aa9W372pu/wCaRw4E8B6Lya6enRD3nHVMzWmL5haD90A/FMNe0iZvoD+IrwSpterp1lTzqE8vkrn7Weqa79pJcSQWfvZHA5oymZdaePFR5wqwp7c6s7QtkW3RrE/E7tyZ+zsduczytpPh8NF4O3adT77/AMx+vIei6bY3RfFVoNQupM4uc7MRyZM7zrAutYt9GWl2em1MARoQfZVlS2bsanRFpe7e95zOPrYDwV9ejG9nFzoCKSK0ZAikkoWCSSJVSttWk3vPHx+CUQtpLKd0hp/ZzO8B9VWq9I3fZpx/Ef8A8QQ3kCuUrbbrH7Qb4KlWxTnd57j6/MoWHZVsfTb3ntHmPgqNbpJRbvJ8B9YXG1MTTGrh5vAUR2tSHDxDSfeFKXSdYOlGdwbTplxJgbz6BT4jHOaB11VlEEwAC3MTwL3S1vlMcVyeA2+GuJaHG0fd3ib34K1tLbtN+U1KQ7BkTVLQ7QkEBvaFh6Lh5Hk+ODrgsVyb5rUA5wLmOcwS7OescBpPanfawUjNq0yG5agh9mRIBMkAWEAyCIMXBXJu23ScKp6thDh2z1rzll0jLDezLoNv6J2D6SNGVrKdPK0ABoqPvlJLSZb2iCSVw0s6No6fG7TbSg1HkTYd4zHIKsOkdH+8P5an0XN7Y6TAubmaAQHHeQQ6Bwt3VQb0lYDMN/KeBG7xWtH0zqO8w2LbVbmY7MJIm4gjkbjUKNvSEtIArETIAMxYSbOFhF50I0XM7G6SgNflYHS4uOoFwBA9PdVcXt8OcC+nTJZIHbqGBGWDAgwP1MqaGuC1HoOy+ktJ5DXOaCRIImImJI+zddB+zncCvIMJt5geCKbcwGUdt+kyT2hBNynUquIqVGtbWqt6x+UDrH5WgmdJ0A+C0m+yPFdHsXV2uoskH56e64Kh0bxI/wDX1Rv7Of5vVmnsGqNcbiT/ADkfMrroy+HPVidnWpBwh4Dxz73r6WVKtshp7rv5XfIiy5ers+rTyudisQ9sgO/fPYRJABEEzBIstIYONatc+OJrfJwWsVkiN4l47Nq/cd5CR7JKgcIPvVf8er/uSXT+r8GJieP42ietcGgk20EnQcE5uyqu6lUmNOrfp6LTZUy1akZIeG9pwJIjKZaQRE+YXY9F8QOqNRz57QpmxLm2kRJ0MGw4LyKWM9DbPOX4J7bOYQeBa6fRPweBNQiYYJgm/wDp1JXc1a1N9arWc0uDGSJESZaxs05IOvHdojU6XjqXuY0N6uo1tmsiHZ4gR+EblGUh2KzCYbtZH1HiMr35fMhujIvcyed1oYjpuMstZFwJMke0LM2t0nAZSzMzZ6WcmGb3OA1bYw1QYoMpuPZ7JkATFg60kXdqBPhrCuvJRGHijfw3S7NUa1zMjZyuJJlrudrb1vUccxzZDhGtzHxXDM2qTnIaM0tuZJkio6ZJ73Z15lNO1HF0ToWzYWDpjxOnuu2ObXLMvD4d27HMAnMCNLSb8BGpVKrt9o0afEkN+N1xjNpOeAHOcRLg0TESbnnZZeKe4gSZMQd32Y3b1dY0HdVulB/6bfEkn5BT9HtpHFYplLrTBzOdkABhrS63pC4brssON5ptDmmYIDwYgRFmtFrre/8AD55OLqRYNwtYgSYacm6fGJWMs9jWOCoMbt0VauVrXGSA1snf3QS4iSeZWfR2u0uLRkblDiSQQBlBMTlNyRA5kKB+LcAAHMHaByyRUkReNIsq+MpDPVPE/IfRFlNkVq8mq6vWIEGn2tBL3EWm8AD0UEVSSC8AiLBo4TqZ4rGL3OIDqjyCWjXS8GPJVDSJYHSREeeZx3zwBV10zpNmtinGgXMnOwnOXOsWkwIbxTdkYhubNXaKgy92GmHSINhfXfO7xT8IAaD+O8fzGPmq+Fok2G5r3eTQHH2ap3DXVJMJToluaplDuZAtA3KOu5pnLBbeI00v81lYmlIngB8ArOEtSH8LvgSraSDtjVSW3M9oD2Cm2jUip3c3YcI5mBI53UGwaZIDWiSXgAAXJMWjeVax9Y0q2bKMzWugOmzrAGOIN44hR8BclbpDtBrR1TGNa4OzVIMjPlAyDiG3vxJ4KhgsY8uZpBOm8ZfgsbGPJLiSdZ8TO/zWnsKncOjUG8cOaSIdmxtljdSJPZGsWkrKe1gIsfU8Vq7aPZHDM35rY6YdHWUMJhazKeQ1Qwlwe4h0021O6bN13cTyUeUZpY0r0KIZThoi7v8AS1ZDag381qNf2TfeR/lasdzL23zKhGauIIinAGo0jgtTD9JcrGF7HkYd4M6BzcuQBu62vgsKmLNsREGeM2+S0K2HL2ZBGbLkgmwLnNLTPDfPK6iZYarv/Epn2aDvOoB8GlT7K6bmtXDOqytLXWD8xkDMDJA3CPNc3S6F4gmB1RJIAipNy7KNBxCu7K6N1KOKYKgpkZXvIkkEBuXQjWSFjLzvpm14V8O0r4xrmxcXab5bw9v4lI7aTCAeIgAFpNrbjqqeCwIDu01neY1vYFpqUmnXXvHyUDtm91pYxpYXCcuod1R4XMVYHCFzX6nPk0/BjwbNMOcAQx8HkPqkqdHDBrQHNYDr3R3Tdv8AlISWH+uyTn/fyaX6bE812S0PpmofsMfUIEXy5SWiXNjvRIk8itDYmJe+oBTa0U6jnvbTLiSDBDWte7UjQbzPEhY2x8SadJxBu6jVpxEzmaSN3GD5JdFmPfVbBIAJM5XOEAXs2/KRpIXpezbOKVSOvwWH61tRocGZ2RJ0Bu8TpvAVd3Ro0KPbcHNqPY9pAizWvIINwQc3stGriOpqvrZczXPc8tBiA4kwbGwzcNyobW6fsqZWvpOIaSW/vOIIOrbXlYt4NScjMb0d62mxwcWsptyExOUZzlzOtqXH0UO1MoeWz3TBJkg6XjduRpdNMoAbRygmxNSSZ00A4KjtHEGoS6AM0/asZAIg8ZaI8U+UQ1KOGHVPcHNtVZIuD/wq8aiDp7J9HY9UGcodnILS0ghwYDmgg81jUsdlhrxGfqX88opvYY4k55idQp8PtF8G8QOzeJ3OA5wZhad6CnZd/sx4awlp7GfNA7smRJ8L+io4nZ1SJyuFhlOUgEZXXFuOVWXYuclgJt56abtyFLaj2WDnN8HEfAq0hBiWHJ/LHof6re6AUJxFbWRhapYA7IS4AQAQfZZzNqOBLs13CSSA6bnXMDN10XQ/GtqPrB4oyMNVLJpUxLxBA7IE2BMckfBVKcdWYRUc3SCREcLa8lJipzPkau+v0Vt+0KZJmjT8ZqD4Pj2TXVGCoesaXCXWD8pmTBktdztG9O0TbcjGzMuUENnM5x1u1sCNOJconYdvUkcHCByBI/7ir3/lj/ft8Cx8ecsQOGwx0r1R/FRnW98tQ71Yxt9/n/RTon908R+v0D6qsHFulpEeRFwtVlNjJ6t4qDsGcrm3zOsWuAO73UGFwLqoLGFgykkZqjWE5gBAL3DN3QonuIY9QmT4R4ptD/h/yH/SV0NfovinMDRScWguIyAP70TdrjwCq09hVqffoVDYggteyZBGuUxqqskqX15PhGd0ds5p/HPwUu3ADUcRoZ52JVvZuDy1mF1NzW5xLJvEXAcQLmDu+CsY3ZLnknKQL6g6DmAfgrqX0evNuJP9jh6+ClxvroY5hXMA0NeBebg8OUHXctkbEbx/zj/YrOF2HJ7Ac6NYOaPYfrcUeSIvFn8f7EO0qf7qCB2iyDvbHWcrSRu3NPJUBs2pULRNhAl2YNEfiIgW4rer7Nqns9W/tFrR2CfvkQSLX4ceabT2BXm9CpmEQOrdMmwIEeizrx+mvVn8ZVB1bOh4anLe8WgDes7C99wOkEepXQ0ujuJEsNGpnkPy5HTB7IMRMSAJ4qjW2FVpPyvpuDtYLHSJuJ0UWa4ofiy7RVY8FjeIj4qetVIc0y8Zmjuuy3zFknj3Qrmz+jtao6GsJ5GGgmC6O0b2BMcAp8ZseHMbUYSWtg5bwYaT3ZGqJqkeLSLWwcXkw7XmXPL6jS6YcS008na5SY8Vdfis1an2fsvHeB+6Tv0EEyuVxhbTpNa7O2oS6pEOAhxhuh/DOiu7BwjaldrWvqNdlLmgMLieQ7QO7nN1MvHg8W3yVZZJpdHSYLaYzawC9rW9re1zHOtuAykeVlNVe94aGtuS5x7erQ5gzGLnUC/BbYp4sU6TWuxI7JDwMNTg9pxBy5oZ2S0R+FZuI2cadZrSwdt7y/rKVEFtKzi4S09gQJMwANy8/qU2Omt0WED8gkDfvOknL7QgrWDwVF7A4GmJmxotYbEjuxZJcX4E+zp7Z0ePVMSaFJwbBzBzLgTlc2LcDcacVFsPbzqTeyG6ESRe7p+iW32XHI/9rVkUhdfUST5PFWjqndKah3t/KFFTxlIth9FrnE2dOUAGTpB3k6LCaSpgUeCZVmzUxOHe7sgBrRBDcwNxFwQBIubKFuz7997SbmbydJmfHj4o4THwIdJG6NQrwqBwvcfe4HmNx9D6wuLTxOiayKtVjxlzdoN0MTujxG7johWxjIc6HNJLbgyJzNzQRYdmdVZc1ze7cePwjXw15FRhjX37p4jf57/AqBqDqOJe0loLahgOEWlsGd+oOURG9Oq48GHVAe0AZmYmwkjfbeFSxGziDIv+Jpyu/LoU1uJdlLD2xwkh7QIEZTuEK7g2BVa6mAN0gGecwR6rc6F45lGrV60tyuw9VgJBcM5yloLQJiRwWM/aVF+GqU2ktDqrXZHEB7QXZiRx3XWLXr1cPcODmmwPeF7xe40S3YTsu1apB3q3jn9rN94B3k4A/MrDw3SKTBaZNuyZ/wAp+q1qWPD2C8tIgA2I3W3jyWn0ZQ3r0P2hJ+FGlx4hROwrtxB8/qtUho4Kr2X/AMp9z9VVNSxnin7Jpkvcw2LmkAHeYza6fZ91Fi6DmE5gRIBuI9vNY4yNTYaKsGRbwt8Fbobcrs7laq3wqvA9JWSaiAqrtqZyeKOtwW2K1Vn72tVqZarYa55cO48zB3/VdS3EufSh1asGjKIdVys7ocIsYaPkuD2HiYFwCOtYSHd09l9jyXdYfDtfTe12hLdP/bp6LGWT6NYpdlbBbXqvc4PdWaBcPFUlvgZaC0pjcbV68BzqkXLKrKziW/Zky0ESN/A8CtYUqYp9WG6iHEm5/Um91I6p2by55blzuIJDRuEAcAuOpzfk6ZLHU9PHVOZ6QYp7DPW1ybOk1Xm43zMA2b6BUW417zmL6pgG5rVSRpvm+vx5q3thgbUnc67vYfCfNUsNhiDY2dJ8It8gmOThGkWMBUBqnO50EAAl75zd4DMTPlxVo7Pc4ve0Sxj2sdJqEkmBJdmtcwPDmocBQHXERYNtx1n5T5rWD4mBrvk+GkwfMLOt3Zl0oxcExr3kZGERMFg7PDtGTw113LVwmwHVqRqNpzka0WAlpFJrrA3jh4JwfAIAAnWJv8l0XQvFD9nryQNN4GlPKR/lWtT7K1i/7VDxCtXlxJ1Jmb3J1Xb9DmA4uhMEGifUNJjnrPmuLxDA505os3dP2RwJPsum6HYyMXQlzcrQWz3dWFtyQN8LbexhLc9Qqug6n1tvVfaL2tdTJABc2ozMWgkyDInUWlWHUS4SCz/EZ/uXPdNa5H7OA64c4kMyP0ykGJ5FcW0zcOiwxaGgNaQN2VrQNZ3mUlyB284WNQyLGWBpnmA6yC3pZmnnvSPDxUEEHNTY/wAJkR/lWMKRXqNbBtcZcATxIBKg/s87i0eDf/smPkhp4HnTcM47vYqdmBfua78pXoIwB+/6AfUqwMOP1K17mT1nnrNl1T9h/wCVys4fZddpltN/MZTB8V3gww4D0SOFHL0Cj8rfQXjSOMdVIkFpkWcw6jxBibRdNdSDriZjgAY05Bw8fUd1dPtPYTagkHK8d1wHsY1b+vHlnAtfke3K8brgO4Fp19P6LPPBu/SLrC3XjE3gnhJ7p5OhPdkfZwuONiPA/NSucD3uETaY/EIgt8o4huqgfgzo2OQ+yd9jMsPmQdx3KrIjx+EGI2cYtDxwdZ3k8aqlWoktNMOyyWnK4QTkDg0h2+zitKlXIMXBGrT3h9QnvxWbKQ1rwNWnf6QZud8rZgxMAH0c4cwEFpMkSLfiFwIzLcwGXqgRlLYJi5AzSS0795E+BULqzHDLkayDp2p85KpYjBMmzgwm3ZcBPlvR7lWxLtbCVG1GPp5gHAZo/CQ0200LVFTx9YOeCA8NdGmV2tuRKa7FYgEEPFRoOlrx+uKtYfbNJz3l46t7i3W4sIdMxE219U3SETHUdpgmCHtI1EG14+JG7erdPH5mwHZmnUTI9P6Kei9gZn7AgtGYwWObIJFxDe7Y23XELh8RUb1z79nM/KR4nKQmL1BqHTvwzTvI91EcIRoZ9ljYXEVwwuDpa0A9u8ySABNyeyTbgeCtUukG6owg8W/Q/VdDENzZ0iQbSWxzuW/9y9MwbmNBl7b5T3x9xjfiCvKdnbSY5w7Q8D2T7q9TqNc1xLRDRq10t1sJJOXW077LGQh6W7FMnvt/MPqjVqCDBXmlN7CHQGiAdXAxwgyQBzIIWZU2oBqDx0bv/lXLTubPRcVg21XXLrN+yGbzvzvby0lNZsdjY7ThzLqA985XnB2y37vsz5sTHbYb932p/wDxrSTShD0hvV0qmbO3Ll1NWm5xN50N925RV9vUgY6xnrK83ftgcP8AT8mhMG0pE6Xvd0QdPta62hRYFbPQR0noje4nk0/NWMDUBaCBNpBIGYZu2JtrDm+y4WtteC3LJzCReDwjjuTn9IH0qrw12a4BkfdtEbouPJR41FWx35vqCUyphg7Vk+vxmy5Wn0vIHbpt3fag9oZmmJuCLyPmrNDphSOrSPNY0M3qR01FuQQBA5kn4lMfTmbNvxv8Ss+jtyi6Ie0TxkequU64OjmHzTSKhp2e37lP8rUFYg8R7JK7jYLavifU+6ZUxYBjK8nkxx94UpBR/WqAgGMO6nV/LHxKkp4hxMGm8cyWx8ZUmVOyhCBA/Uprgd0J2Uc0SBz9FCld0/hVDaezBWbDsoI7rhq0+Wo5LUJH3T6f0QzHcw/lKqZDjjNJ4ZXEOBllQTleBvJsZ/FrxVmvRt2bjgdCOIP2T7cY1W9jsGKrC19Ox32BB4gl1iueoYSrQdkeQWHunX4TB5K8hbFarg8wEAkbgbEH8LjOQ/hMtO5U30XCTdwGpAioz+NnDncc1p1sMGPhpIDu6RpfUcCNOyfZPLAS37Lh3XAwZv3HfZOnYdbgdympr/BqJmQ6rmAzdoCwcNQOHEDW2ihZsZhuXu3xpvnfF1exmDuXHsHQvAhs8KlP/lnmLKmWua65NNxuCILHc72vxC645VbHN4wDNkNiabnNdvOv5m+ygr03zlrszt3VGgWHMWI8Vd60ggvgHQOGh8D8j6Kw2rx9R9PotUyc87Z4e09TUtvaTvvrvG/ULLxOCezvNI56j1XW4nZrKna0due0wfUa+aqmlVpzMVWxaBD/AAj10uqmQo7E2k0U+qqXDniG7hvmZEQZ9TxK28Ts2k+oGzBgMABDpAMB2txGYW5cIWKKNGqeycj50PZM8xofAIvrVA5j6YcRTJA3EOMFwAO4bhzKjx+GkyHalD9nq1KcAkQ3NFwJmRwJEDwWrsurTGDcXhzj11MBrX5LdXVuSWum4gDx5TkbZ2gKuVxzdac3W5hE3GX2keSGzdp5GluRrgSCcwJuJymxGgc71TS3iHkbWMpN6pnVtc3rH6F2aQ0ANIOUb6jx/KqPSARWI4Bo/wAoPzWrszD1MTXp5WBoY2WiMoyAl5InXUrX2j0Jc+o5+cCSLZCYtAvN9Fyqxe5ZUcLs8xVaYmHAxBOhnQeE+S6Nr2Cme3Te6BJDQ25nQECd14T8Z0SdRaXh2Y5TYMO+x1NrHWFJhdq0+rYHNALYI7MwRpB14LbyWW6Ehl7ZrtLMoaCXEZS2N2oiJnTeqJoEYW8yasAcIbLrbtBPgF1OJwbMS+lmJbmaSwgASJOvC7XKfHbOGGpZmdoUy51we1mLRIcILTpcfNTUlsWU5jZeIqmnTZTc4AVCH5TBAdl7RI0He14KjjGl9ao4DN+8f3SCe8TI3lQbQrNL+w3IBAAmTzvAWvsinR6nth7nl9i1wAyRBkGbyJ09FqTcl6MxlNrnBsuYd2Yb1cOynsBJBIFrEC5mNRy9wrGJwZHZptqQSSC7KGOGgLS5wBnhEqM4iJonINARFpMGxFpn3CW8CFTK8CYMcdyTMY7dPyvxKtYuo4kHtMcBBi4dGhLbQpMPQoubdrg6Llj2ieeVwHslJCsNsVRYPMC2tkVBiKEOIbTqOAJhxzCRuMDRJai+E3PXDVHP8h+iZWxYa2SDH8H1Rd4+yLY/QC851Kf9sA6U6h/lAR/tZ26i/wCHyV3Nz+CWcc/UK1fCR/So3aNQmOqI5l2nsrvWfqU3N4+pSn9XUbCQ6f1+ihnG8j9eab5ew+ZSL/1ZQoHObxVevSDhBaT5H10sp5PP9eCGQ8Heh+ioMmrgSARUksJsSIg7rkWPxWbiWlhh3aB0OoPIrpn4YnVvrofVUsTs2WkGI1gubb3JPx+VBg0MbLoAcconTtgCbf8AUZc214JHChzexlgict+qcd+U603ck3EYSCYOm8G7fNBla/aLWudEkx1dT+Mbj+II8e8QsumUn0XNJDQbd6k4dof7hzCjo1QbMsfuHTyK2ajW1Oy4Oztvlt1jST3qbh32xwus7HYOJL7jTrmi4/jb81cc09mHj2gUq1+B4HU+W/x91JSLi68AcBv4a/VZ9YFrQKgzsmQ4exDhv90+m9wu0mo3y6wfDP7HmupzhbxezKdTvNvx0Pqs12Aq0j2HF7NC0iXAcBcT4SFfoY0OFiDx3EciDp5x5q00g/r+iUhz79p0yS2tTMgxFrcxw8vUp/8AZjCJpEwdJuJHv8VtYjAseIc2fEaeB3LIrbBcwk0HEfhPwnf4ELSfwkNfom808Q11d8U6bXASXOEEFga0CcsZp3aLvW7fwRE9awHWC1wv+Wy8pobQc0xVblIGukxwE3/lO5aVDaDXbmP8QJjxifUBcc/HTayh2WM21hXaVKZBmZsV59jqVFtUw9paNHC83t5wtCphqb9C5hO6xafA/wBSqdTo4wmZf5EHzgiR5wnjSxLk6anR7atFj2uLnOyusxrC4mxmLiNQr+0eldOoH03UiMwjtPDDMyJ7JFiBrwuuew2xGNcDdwiwJjztF/VWw12mYwPs1QKjY5O7zfQJkq6MeDIxGBpnvtfT/EIew/rkVfwux6JoHLULqoMtFgxzZFiD2mmM3HcpGYRuoa6nP/Movz0j4tOnqhU2a/c1lX+H93U/Lv8AQqajUG4htSkDkeSzKc2bsx+AsdIdyiZvwKzS23WOYQHutUvGZpBsTbdpyV4YstlpcW/grNlvrcfBOxFYPphlRjgxplppEFoOsgXG8+qq2IXKO3GyWuYwsILSLzB4HQO4Osufxj8r5Y15ZJF7iOTwLeafUwBP/CqhwsA10MdA0F7H2U+0KBpsY8NdoG1AdWv35SO80xI4acJ1iknsRmXWx4DjlDgODiJ56DjKSNXG9o5pJ3yAT63lJdAevmUMySS8xoXWJdZ+rpJKAcgSf1CSSFB1g3lInn8UkkANd5TDRJ4+ySSlLBfs3j6/0TH0B+iUklQRZGjeByuQd8EeKz8dgQQXAA8Qd9tx4pJK8EKVGm1zQHTEy0yZadLHUCRxUlR+R0PI7ZAbVicxvDarBrr3hdJJVqkThFiMK2kSCwCWhz2hxIEzGUGxmDaN25Z1fZcduie9cDceMTp4GySSz48nsbySlKlPEtcTPZeQRnEyPTy5WQOJdTtUgtGlRvDm3d5W5FJJemHBmjRxh8YAPkdD+vRWW1ZSSUINqMkXEjgsbFbAEzSdlPAzHkdR7pJKpwFM7SqUjkqCY8J9pB8xPMLQwO1A4EtJhtyDJDfI3HkSiktNKUhoMxQJ7QgnTn5/7pUuY2AGadATBP8ACYI9YSSXF8G8WPpYbMS1hLXxdujvJwt7qCqwgZS0EzHegxoYLbeySSi3KxppvgBr886U6wzejx/RZtelTY7tNfh38abszfMTMeqSST+qFT2HVMDVy5v3ddn3oyO94VahtMAw17qZ+67tN8LfRJJXHe0r4J3YdxuaNFx45RdJJJK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10" name="AutoShape 18" descr="data:image/jpg;base64,/9j/4AAQSkZJRgABAQAAAQABAAD/2wCEAAkGBhQSEBUUEhQWFRUVFBUUFBQXFBgXFRUVFhYXFBQXGBQYHiYfFxkjGRQUHy8gIycpLC0sFx4xNTAqNSYrLCkBCQoKDgwOGg8PGiwkHyUsLCwsLCwpLCwsKSwsLCwsLCwsKSwsLCwsLCwsLCwsLCwsLCksLCwsLCwsLCwsLCwsLP/AABEIALcBEwMBIgACEQEDEQH/xAAcAAABBQEBAQAAAAAAAAAAAAABAAIDBAUGBwj/xABGEAABAwIDBAgDBQUGBAcAAAABAAIRAyEEEjEFQVFhBhMiMnGBkaGxwdFCUmKS8BQjcoLhFVOTorLSM0NjwgckRHPT4vH/xAAZAQEBAQEBAQAAAAAAAAAAAAAAAQIDBAX/xAAnEQADAAEEAwABAwUAAAAAAAAAARECEiExQQMTUWEEkbEiMnHR8P/aAAwDAQACEQMRAD8A3g1HKnwjlX16fJhHlRyp+VENQQZlRyp+VHKoBmVLKpMqMICPKjlT4RyoIR5UsqkhHKpQRhqWVSAIwlKRZUcqkhKEohHlQyqXKlCUEeVDKpYQhKCPKllUkJQlBFlSyqXKhlSgiypZVLCEJQRZUC1TZUMqtIRZUMqlhCEohFlQLVLCEIIQlqaWqeE0hWkhDlSUuVBKITwjCMIwsU3AAIwiAiAlEBCOVGEYUpYCEoRhGEogIRyowjClEGwlCdCUJRAZUoToShKINhKE6EoSiDYShOhKEog3KlCdCSUQblQhOSSiDcqEJ8IQlEGwhCfCEJRBsIQnJQlEGQhCfCEK0QZCBanwhCUQYQmlqkITSFaSEcJJ8JK0QlhGEkYWKbggjCQRhSiChJGEYULAQjCQCMIIKEoRhGEEGwjCMJQggEkYShBBJIwlCCASRhKEEAhCdCUIINSToQhBBsJJ0IIINShFJBBsIQnJQggyEIT4QhBBhCEJ8IQrSQYgU4hAhKIMhJOhJWiF6ps543T4fTVVy2Fo4cnO4AmL23fa3G3BaP7JmF4PlxPmvN7GuTvovBzoRWnWwDN5LJ0nT1091BU2Y4aQ4cv6ra8iZl4MqJJz2EagjxQWqZggEUkUogkkkUogkUoSQQSSMJJRAQlCKSUQCSKSCAShFBSiASKKStEGpJExqoHY+mNajB/O36qPJLkulkxQUQx1L+8p+dRo+aeMRS/vqX+I36rOvH6XQ/gUlYpNpu7rw7wc35SrdLBj7vrf2T2IaGZaLmEahbUsZbU8BAHmRoo21CfoAI851Wfb+C+sxymrUrYVp+yQeLdPynRVqmz3AS2HDiNfNuoW1mmZeDRUTUnO4KGu0lpAufMAcdNLSt0kH5xxHqkqbDVAgdXbi5xPmYuis6vwXT+TfwRLSTyO7m5aVHGFo0vI3W1H9fRfP1fbVYOgVqv+I/x4p/8Aa9W372pu/wCaRw4E8B6Lya6enRD3nHVMzWmL5haD90A/FMNe0iZvoD+IrwSpterp1lTzqE8vkrn7Weqa79pJcSQWfvZHA5oymZdaePFR5wqwp7c6s7QtkW3RrE/E7tyZ+zsduczytpPh8NF4O3adT77/AMx+vIei6bY3RfFVoNQupM4uc7MRyZM7zrAutYt9GWl2em1MARoQfZVlS2bsanRFpe7e95zOPrYDwV9ejG9nFzoCKSK0ZAikkoWCSSJVSttWk3vPHx+CUQtpLKd0hp/ZzO8B9VWq9I3fZpx/Ef8A8QQ3kCuUrbbrH7Qb4KlWxTnd57j6/MoWHZVsfTb3ntHmPgqNbpJRbvJ8B9YXG1MTTGrh5vAUR2tSHDxDSfeFKXSdYOlGdwbTplxJgbz6BT4jHOaB11VlEEwAC3MTwL3S1vlMcVyeA2+GuJaHG0fd3ib34K1tLbtN+U1KQ7BkTVLQ7QkEBvaFh6Lh5Hk+ODrgsVyb5rUA5wLmOcwS7OescBpPanfawUjNq0yG5agh9mRIBMkAWEAyCIMXBXJu23ScKp6thDh2z1rzll0jLDezLoNv6J2D6SNGVrKdPK0ABoqPvlJLSZb2iCSVw0s6No6fG7TbSg1HkTYd4zHIKsOkdH+8P5an0XN7Y6TAubmaAQHHeQQ6Bwt3VQb0lYDMN/KeBG7xWtH0zqO8w2LbVbmY7MJIm4gjkbjUKNvSEtIArETIAMxYSbOFhF50I0XM7G6SgNflYHS4uOoFwBA9PdVcXt8OcC+nTJZIHbqGBGWDAgwP1MqaGuC1HoOy+ktJ5DXOaCRIImImJI+zddB+zncCvIMJt5geCKbcwGUdt+kyT2hBNynUquIqVGtbWqt6x+UDrH5WgmdJ0A+C0m+yPFdHsXV2uoskH56e64Kh0bxI/wDX1Rv7Of5vVmnsGqNcbiT/ADkfMrroy+HPVidnWpBwh4Dxz73r6WVKtshp7rv5XfIiy5ers+rTyudisQ9sgO/fPYRJABEEzBIstIYONatc+OJrfJwWsVkiN4l47Nq/cd5CR7JKgcIPvVf8er/uSXT+r8GJieP42ietcGgk20EnQcE5uyqu6lUmNOrfp6LTZUy1akZIeG9pwJIjKZaQRE+YXY9F8QOqNRz57QpmxLm2kRJ0MGw4LyKWM9DbPOX4J7bOYQeBa6fRPweBNQiYYJgm/wDp1JXc1a1N9arWc0uDGSJESZaxs05IOvHdojU6XjqXuY0N6uo1tmsiHZ4gR+EblGUh2KzCYbtZH1HiMr35fMhujIvcyed1oYjpuMstZFwJMke0LM2t0nAZSzMzZ6WcmGb3OA1bYw1QYoMpuPZ7JkATFg60kXdqBPhrCuvJRGHijfw3S7NUa1zMjZyuJJlrudrb1vUccxzZDhGtzHxXDM2qTnIaM0tuZJkio6ZJ73Z15lNO1HF0ToWzYWDpjxOnuu2ObXLMvD4d27HMAnMCNLSb8BGpVKrt9o0afEkN+N1xjNpOeAHOcRLg0TESbnnZZeKe4gSZMQd32Y3b1dY0HdVulB/6bfEkn5BT9HtpHFYplLrTBzOdkABhrS63pC4brssON5ptDmmYIDwYgRFmtFrre/8AD55OLqRYNwtYgSYacm6fGJWMs9jWOCoMbt0VauVrXGSA1snf3QS4iSeZWfR2u0uLRkblDiSQQBlBMTlNyRA5kKB+LcAAHMHaByyRUkReNIsq+MpDPVPE/IfRFlNkVq8mq6vWIEGn2tBL3EWm8AD0UEVSSC8AiLBo4TqZ4rGL3OIDqjyCWjXS8GPJVDSJYHSREeeZx3zwBV10zpNmtinGgXMnOwnOXOsWkwIbxTdkYhubNXaKgy92GmHSINhfXfO7xT8IAaD+O8fzGPmq+Fok2G5r3eTQHH2ap3DXVJMJToluaplDuZAtA3KOu5pnLBbeI00v81lYmlIngB8ArOEtSH8LvgSraSDtjVSW3M9oD2Cm2jUip3c3YcI5mBI53UGwaZIDWiSXgAAXJMWjeVax9Y0q2bKMzWugOmzrAGOIN44hR8BclbpDtBrR1TGNa4OzVIMjPlAyDiG3vxJ4KhgsY8uZpBOm8ZfgsbGPJLiSdZ8TO/zWnsKncOjUG8cOaSIdmxtljdSJPZGsWkrKe1gIsfU8Vq7aPZHDM35rY6YdHWUMJhazKeQ1Qwlwe4h0021O6bN13cTyUeUZpY0r0KIZThoi7v8AS1ZDag381qNf2TfeR/lasdzL23zKhGauIIinAGo0jgtTD9JcrGF7HkYd4M6BzcuQBu62vgsKmLNsREGeM2+S0K2HL2ZBGbLkgmwLnNLTPDfPK6iZYarv/Epn2aDvOoB8GlT7K6bmtXDOqytLXWD8xkDMDJA3CPNc3S6F4gmB1RJIAipNy7KNBxCu7K6N1KOKYKgpkZXvIkkEBuXQjWSFjLzvpm14V8O0r4xrmxcXab5bw9v4lI7aTCAeIgAFpNrbjqqeCwIDu01neY1vYFpqUmnXXvHyUDtm91pYxpYXCcuod1R4XMVYHCFzX6nPk0/BjwbNMOcAQx8HkPqkqdHDBrQHNYDr3R3Tdv8AlISWH+uyTn/fyaX6bE812S0PpmofsMfUIEXy5SWiXNjvRIk8itDYmJe+oBTa0U6jnvbTLiSDBDWte7UjQbzPEhY2x8SadJxBu6jVpxEzmaSN3GD5JdFmPfVbBIAJM5XOEAXs2/KRpIXpezbOKVSOvwWH61tRocGZ2RJ0Bu8TpvAVd3Ro0KPbcHNqPY9pAizWvIINwQc3stGriOpqvrZczXPc8tBiA4kwbGwzcNyobW6fsqZWvpOIaSW/vOIIOrbXlYt4NScjMb0d62mxwcWsptyExOUZzlzOtqXH0UO1MoeWz3TBJkg6XjduRpdNMoAbRygmxNSSZ00A4KjtHEGoS6AM0/asZAIg8ZaI8U+UQ1KOGHVPcHNtVZIuD/wq8aiDp7J9HY9UGcodnILS0ghwYDmgg81jUsdlhrxGfqX88opvYY4k55idQp8PtF8G8QOzeJ3OA5wZhad6CnZd/sx4awlp7GfNA7smRJ8L+io4nZ1SJyuFhlOUgEZXXFuOVWXYuclgJt56abtyFLaj2WDnN8HEfAq0hBiWHJ/LHof6re6AUJxFbWRhapYA7IS4AQAQfZZzNqOBLs13CSSA6bnXMDN10XQ/GtqPrB4oyMNVLJpUxLxBA7IE2BMckfBVKcdWYRUc3SCREcLa8lJipzPkau+v0Vt+0KZJmjT8ZqD4Pj2TXVGCoesaXCXWD8pmTBktdztG9O0TbcjGzMuUENnM5x1u1sCNOJconYdvUkcHCByBI/7ir3/lj/ft8Cx8ecsQOGwx0r1R/FRnW98tQ71Yxt9/n/RTon908R+v0D6qsHFulpEeRFwtVlNjJ6t4qDsGcrm3zOsWuAO73UGFwLqoLGFgykkZqjWE5gBAL3DN3QonuIY9QmT4R4ptD/h/yH/SV0NfovinMDRScWguIyAP70TdrjwCq09hVqffoVDYggteyZBGuUxqqskqX15PhGd0ds5p/HPwUu3ADUcRoZ52JVvZuDy1mF1NzW5xLJvEXAcQLmDu+CsY3ZLnknKQL6g6DmAfgrqX0evNuJP9jh6+ClxvroY5hXMA0NeBebg8OUHXctkbEbx/zj/YrOF2HJ7Ac6NYOaPYfrcUeSIvFn8f7EO0qf7qCB2iyDvbHWcrSRu3NPJUBs2pULRNhAl2YNEfiIgW4rer7Nqns9W/tFrR2CfvkQSLX4ceabT2BXm9CpmEQOrdMmwIEeizrx+mvVn8ZVB1bOh4anLe8WgDes7C99wOkEepXQ0ujuJEsNGpnkPy5HTB7IMRMSAJ4qjW2FVpPyvpuDtYLHSJuJ0UWa4ofiy7RVY8FjeIj4qetVIc0y8Zmjuuy3zFknj3Qrmz+jtao6GsJ5GGgmC6O0b2BMcAp8ZseHMbUYSWtg5bwYaT3ZGqJqkeLSLWwcXkw7XmXPL6jS6YcS008na5SY8Vdfis1an2fsvHeB+6Tv0EEyuVxhbTpNa7O2oS6pEOAhxhuh/DOiu7BwjaldrWvqNdlLmgMLieQ7QO7nN1MvHg8W3yVZZJpdHSYLaYzawC9rW9re1zHOtuAykeVlNVe94aGtuS5x7erQ5gzGLnUC/BbYp4sU6TWuxI7JDwMNTg9pxBy5oZ2S0R+FZuI2cadZrSwdt7y/rKVEFtKzi4S09gQJMwANy8/qU2Omt0WED8gkDfvOknL7QgrWDwVF7A4GmJmxotYbEjuxZJcX4E+zp7Z0ePVMSaFJwbBzBzLgTlc2LcDcacVFsPbzqTeyG6ESRe7p+iW32XHI/9rVkUhdfUST5PFWjqndKah3t/KFFTxlIth9FrnE2dOUAGTpB3k6LCaSpgUeCZVmzUxOHe7sgBrRBDcwNxFwQBIubKFuz7997SbmbydJmfHj4o4THwIdJG6NQrwqBwvcfe4HmNx9D6wuLTxOiayKtVjxlzdoN0MTujxG7johWxjIc6HNJLbgyJzNzQRYdmdVZc1ze7cePwjXw15FRhjX37p4jf57/AqBqDqOJe0loLahgOEWlsGd+oOURG9Oq48GHVAe0AZmYmwkjfbeFSxGziDIv+Jpyu/LoU1uJdlLD2xwkh7QIEZTuEK7g2BVa6mAN0gGecwR6rc6F45lGrV60tyuw9VgJBcM5yloLQJiRwWM/aVF+GqU2ktDqrXZHEB7QXZiRx3XWLXr1cPcODmmwPeF7xe40S3YTsu1apB3q3jn9rN94B3k4A/MrDw3SKTBaZNuyZ/wAp+q1qWPD2C8tIgA2I3W3jyWn0ZQ3r0P2hJ+FGlx4hROwrtxB8/qtUho4Kr2X/AMp9z9VVNSxnin7Jpkvcw2LmkAHeYza6fZ91Fi6DmE5gRIBuI9vNY4yNTYaKsGRbwt8Fbobcrs7laq3wqvA9JWSaiAqrtqZyeKOtwW2K1Vn72tVqZarYa55cO48zB3/VdS3EufSh1asGjKIdVys7ocIsYaPkuD2HiYFwCOtYSHd09l9jyXdYfDtfTe12hLdP/bp6LGWT6NYpdlbBbXqvc4PdWaBcPFUlvgZaC0pjcbV68BzqkXLKrKziW/Zky0ESN/A8CtYUqYp9WG6iHEm5/Um91I6p2by55blzuIJDRuEAcAuOpzfk6ZLHU9PHVOZ6QYp7DPW1ybOk1Xm43zMA2b6BUW417zmL6pgG5rVSRpvm+vx5q3thgbUnc67vYfCfNUsNhiDY2dJ8It8gmOThGkWMBUBqnO50EAAl75zd4DMTPlxVo7Pc4ve0Sxj2sdJqEkmBJdmtcwPDmocBQHXERYNtx1n5T5rWD4mBrvk+GkwfMLOt3Zl0oxcExr3kZGERMFg7PDtGTw113LVwmwHVqRqNpzka0WAlpFJrrA3jh4JwfAIAAnWJv8l0XQvFD9nryQNN4GlPKR/lWtT7K1i/7VDxCtXlxJ1Jmb3J1Xb9DmA4uhMEGifUNJjnrPmuLxDA505os3dP2RwJPsum6HYyMXQlzcrQWz3dWFtyQN8LbexhLc9Qqug6n1tvVfaL2tdTJABc2ozMWgkyDInUWlWHUS4SCz/EZ/uXPdNa5H7OA64c4kMyP0ykGJ5FcW0zcOiwxaGgNaQN2VrQNZ3mUlyB284WNQyLGWBpnmA6yC3pZmnnvSPDxUEEHNTY/wAJkR/lWMKRXqNbBtcZcATxIBKg/s87i0eDf/smPkhp4HnTcM47vYqdmBfua78pXoIwB+/6AfUqwMOP1K17mT1nnrNl1T9h/wCVys4fZddpltN/MZTB8V3gww4D0SOFHL0Cj8rfQXjSOMdVIkFpkWcw6jxBibRdNdSDriZjgAY05Bw8fUd1dPtPYTagkHK8d1wHsY1b+vHlnAtfke3K8brgO4Fp19P6LPPBu/SLrC3XjE3gnhJ7p5OhPdkfZwuONiPA/NSucD3uETaY/EIgt8o4huqgfgzo2OQ+yd9jMsPmQdx3KrIjx+EGI2cYtDxwdZ3k8aqlWoktNMOyyWnK4QTkDg0h2+zitKlXIMXBGrT3h9QnvxWbKQ1rwNWnf6QZud8rZgxMAH0c4cwEFpMkSLfiFwIzLcwGXqgRlLYJi5AzSS0795E+BULqzHDLkayDp2p85KpYjBMmzgwm3ZcBPlvR7lWxLtbCVG1GPp5gHAZo/CQ0200LVFTx9YOeCA8NdGmV2tuRKa7FYgEEPFRoOlrx+uKtYfbNJz3l46t7i3W4sIdMxE219U3SETHUdpgmCHtI1EG14+JG7erdPH5mwHZmnUTI9P6Kei9gZn7AgtGYwWObIJFxDe7Y23XELh8RUb1z79nM/KR4nKQmL1BqHTvwzTvI91EcIRoZ9ljYXEVwwuDpa0A9u8ySABNyeyTbgeCtUukG6owg8W/Q/VdDENzZ0iQbSWxzuW/9y9MwbmNBl7b5T3x9xjfiCvKdnbSY5w7Q8D2T7q9TqNc1xLRDRq10t1sJJOXW077LGQh6W7FMnvt/MPqjVqCDBXmlN7CHQGiAdXAxwgyQBzIIWZU2oBqDx0bv/lXLTubPRcVg21XXLrN+yGbzvzvby0lNZsdjY7ThzLqA985XnB2y37vsz5sTHbYb932p/wDxrSTShD0hvV0qmbO3Ll1NWm5xN50N925RV9vUgY6xnrK83ftgcP8AT8mhMG0pE6Xvd0QdPta62hRYFbPQR0noje4nk0/NWMDUBaCBNpBIGYZu2JtrDm+y4WtteC3LJzCReDwjjuTn9IH0qrw12a4BkfdtEbouPJR41FWx35vqCUyphg7Vk+vxmy5Wn0vIHbpt3fag9oZmmJuCLyPmrNDphSOrSPNY0M3qR01FuQQBA5kn4lMfTmbNvxv8Ss+jtyi6Ie0TxkequU64OjmHzTSKhp2e37lP8rUFYg8R7JK7jYLavifU+6ZUxYBjK8nkxx94UpBR/WqAgGMO6nV/LHxKkp4hxMGm8cyWx8ZUmVOyhCBA/Uprgd0J2Uc0SBz9FCld0/hVDaezBWbDsoI7rhq0+Wo5LUJH3T6f0QzHcw/lKqZDjjNJ4ZXEOBllQTleBvJsZ/FrxVmvRt2bjgdCOIP2T7cY1W9jsGKrC19Ox32BB4gl1iueoYSrQdkeQWHunX4TB5K8hbFarg8wEAkbgbEH8LjOQ/hMtO5U30XCTdwGpAioz+NnDncc1p1sMGPhpIDu6RpfUcCNOyfZPLAS37Lh3XAwZv3HfZOnYdbgdympr/BqJmQ6rmAzdoCwcNQOHEDW2ihZsZhuXu3xpvnfF1exmDuXHsHQvAhs8KlP/lnmLKmWua65NNxuCILHc72vxC645VbHN4wDNkNiabnNdvOv5m+ygr03zlrszt3VGgWHMWI8Vd60ggvgHQOGh8D8j6Kw2rx9R9PotUyc87Z4e09TUtvaTvvrvG/ULLxOCezvNI56j1XW4nZrKna0due0wfUa+aqmlVpzMVWxaBD/AAj10uqmQo7E2k0U+qqXDniG7hvmZEQZ9TxK28Ts2k+oGzBgMABDpAMB2txGYW5cIWKKNGqeycj50PZM8xofAIvrVA5j6YcRTJA3EOMFwAO4bhzKjx+GkyHalD9nq1KcAkQ3NFwJmRwJEDwWrsurTGDcXhzj11MBrX5LdXVuSWum4gDx5TkbZ2gKuVxzdac3W5hE3GX2keSGzdp5GluRrgSCcwJuJymxGgc71TS3iHkbWMpN6pnVtc3rH6F2aQ0ANIOUb6jx/KqPSARWI4Bo/wAoPzWrszD1MTXp5WBoY2WiMoyAl5InXUrX2j0Jc+o5+cCSLZCYtAvN9Fyqxe5ZUcLs8xVaYmHAxBOhnQeE+S6Nr2Cme3Te6BJDQ25nQECd14T8Z0SdRaXh2Y5TYMO+x1NrHWFJhdq0+rYHNALYI7MwRpB14LbyWW6Ehl7ZrtLMoaCXEZS2N2oiJnTeqJoEYW8yasAcIbLrbtBPgF1OJwbMS+lmJbmaSwgASJOvC7XKfHbOGGpZmdoUy51we1mLRIcILTpcfNTUlsWU5jZeIqmnTZTc4AVCH5TBAdl7RI0He14KjjGl9ao4DN+8f3SCe8TI3lQbQrNL+w3IBAAmTzvAWvsinR6nth7nl9i1wAyRBkGbyJ09FqTcl6MxlNrnBsuYd2Yb1cOynsBJBIFrEC5mNRy9wrGJwZHZptqQSSC7KGOGgLS5wBnhEqM4iJonINARFpMGxFpn3CW8CFTK8CYMcdyTMY7dPyvxKtYuo4kHtMcBBi4dGhLbQpMPQoubdrg6Llj2ieeVwHslJCsNsVRYPMC2tkVBiKEOIbTqOAJhxzCRuMDRJai+E3PXDVHP8h+iZWxYa2SDH8H1Rd4+yLY/QC851Kf9sA6U6h/lAR/tZ26i/wCHyV3Nz+CWcc/UK1fCR/So3aNQmOqI5l2nsrvWfqU3N4+pSn9XUbCQ6f1+ihnG8j9eab5ew+ZSL/1ZQoHObxVevSDhBaT5H10sp5PP9eCGQ8Heh+ioMmrgSARUksJsSIg7rkWPxWbiWlhh3aB0OoPIrpn4YnVvrofVUsTs2WkGI1gubb3JPx+VBg0MbLoAcconTtgCbf8AUZc214JHChzexlgict+qcd+U603ck3EYSCYOm8G7fNBla/aLWudEkx1dT+Mbj+II8e8QsumUn0XNJDQbd6k4dof7hzCjo1QbMsfuHTyK2ajW1Oy4Oztvlt1jST3qbh32xwus7HYOJL7jTrmi4/jb81cc09mHj2gUq1+B4HU+W/x91JSLi68AcBv4a/VZ9YFrQKgzsmQ4exDhv90+m9wu0mo3y6wfDP7HmupzhbxezKdTvNvx0Pqs12Aq0j2HF7NC0iXAcBcT4SFfoY0OFiDx3EciDp5x5q00g/r+iUhz79p0yS2tTMgxFrcxw8vUp/8AZjCJpEwdJuJHv8VtYjAseIc2fEaeB3LIrbBcwk0HEfhPwnf4ELSfwkNfom808Q11d8U6bXASXOEEFga0CcsZp3aLvW7fwRE9awHWC1wv+Wy8pobQc0xVblIGukxwE3/lO5aVDaDXbmP8QJjxifUBcc/HTayh2WM21hXaVKZBmZsV59jqVFtUw9paNHC83t5wtCphqb9C5hO6xafA/wBSqdTo4wmZf5EHzgiR5wnjSxLk6anR7atFj2uLnOyusxrC4mxmLiNQr+0eldOoH03UiMwjtPDDMyJ7JFiBrwuuew2xGNcDdwiwJjztF/VWw12mYwPs1QKjY5O7zfQJkq6MeDIxGBpnvtfT/EIew/rkVfwux6JoHLULqoMtFgxzZFiD2mmM3HcpGYRuoa6nP/Movz0j4tOnqhU2a/c1lX+H93U/Lv8AQqajUG4htSkDkeSzKc2bsx+AsdIdyiZvwKzS23WOYQHutUvGZpBsTbdpyV4YstlpcW/grNlvrcfBOxFYPphlRjgxplppEFoOsgXG8+qq2IXKO3GyWuYwsILSLzB4HQO4Osufxj8r5Y15ZJF7iOTwLeafUwBP/CqhwsA10MdA0F7H2U+0KBpsY8NdoG1AdWv35SO80xI4acJ1iknsRmXWx4DjlDgODiJ56DjKSNXG9o5pJ3yAT63lJdAevmUMySS8xoXWJdZ+rpJKAcgSf1CSSFB1g3lInn8UkkANd5TDRJ4+ySSlLBfs3j6/0TH0B+iUklQRZGjeByuQd8EeKz8dgQQXAA8Qd9tx4pJK8EKVGm1zQHTEy0yZadLHUCRxUlR+R0PI7ZAbVicxvDarBrr3hdJJVqkThFiMK2kSCwCWhz2hxIEzGUGxmDaN25Z1fZcduie9cDceMTp4GySSz48nsbySlKlPEtcTPZeQRnEyPTy5WQOJdTtUgtGlRvDm3d5W5FJJemHBmjRxh8YAPkdD+vRWW1ZSSUINqMkXEjgsbFbAEzSdlPAzHkdR7pJKpwFM7SqUjkqCY8J9pB8xPMLQwO1A4EtJhtyDJDfI3HkSiktNKUhoMxQJ7QgnTn5/7pUuY2AGadATBP8ACYI9YSSXF8G8WPpYbMS1hLXxdujvJwt7qCqwgZS0EzHegxoYLbeySSi3KxppvgBr886U6wzejx/RZtelTY7tNfh38abszfMTMeqSST+qFT2HVMDVy5v3ddn3oyO94VahtMAw17qZ+67tN8LfRJJXHe0r4J3YdxuaNFx45RdJJJK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12" name="Picture 20" descr="https://encrypted-tbn0.google.com/images?q=tbn:ANd9GcRoCiCRwwSuRk5Jk-Rx1rMnNYiWoj_FScdRaOiu8xQp-96-y7nJ"/>
          <p:cNvPicPr>
            <a:picLocks noChangeAspect="1" noChangeArrowheads="1"/>
          </p:cNvPicPr>
          <p:nvPr/>
        </p:nvPicPr>
        <p:blipFill>
          <a:blip r:embed="rId4" cstate="print"/>
          <a:srcRect/>
          <a:stretch>
            <a:fillRect/>
          </a:stretch>
        </p:blipFill>
        <p:spPr bwMode="auto">
          <a:xfrm>
            <a:off x="1905000" y="0"/>
            <a:ext cx="1600200" cy="1143000"/>
          </a:xfrm>
          <a:prstGeom prst="rect">
            <a:avLst/>
          </a:prstGeom>
          <a:noFill/>
        </p:spPr>
      </p:pic>
      <p:pic>
        <p:nvPicPr>
          <p:cNvPr id="8214" name="Picture 22" descr="https://encrypted-tbn0.google.com/images?q=tbn:ANd9GcSeaHPLc_3czrS0YV9OePlIs1e5He9_XJriKQ2OI15MLT-1eZon"/>
          <p:cNvPicPr>
            <a:picLocks noChangeAspect="1" noChangeArrowheads="1"/>
          </p:cNvPicPr>
          <p:nvPr/>
        </p:nvPicPr>
        <p:blipFill>
          <a:blip r:embed="rId5" cstate="print"/>
          <a:srcRect/>
          <a:stretch>
            <a:fillRect/>
          </a:stretch>
        </p:blipFill>
        <p:spPr bwMode="auto">
          <a:xfrm>
            <a:off x="3505200" y="0"/>
            <a:ext cx="1981200" cy="1143000"/>
          </a:xfrm>
          <a:prstGeom prst="rect">
            <a:avLst/>
          </a:prstGeom>
          <a:noFill/>
        </p:spPr>
      </p:pic>
      <p:pic>
        <p:nvPicPr>
          <p:cNvPr id="8216" name="Picture 24" descr="https://encrypted-tbn3.google.com/images?q=tbn:ANd9GcQzs7lUrGeylNxqmNSlS4GlHUb7rPbu-ydwxOVSUv00HcHHycWQFg"/>
          <p:cNvPicPr>
            <a:picLocks noChangeAspect="1" noChangeArrowheads="1"/>
          </p:cNvPicPr>
          <p:nvPr/>
        </p:nvPicPr>
        <p:blipFill>
          <a:blip r:embed="rId6" cstate="print"/>
          <a:srcRect/>
          <a:stretch>
            <a:fillRect/>
          </a:stretch>
        </p:blipFill>
        <p:spPr bwMode="auto">
          <a:xfrm>
            <a:off x="5410200" y="0"/>
            <a:ext cx="1524000" cy="1142999"/>
          </a:xfrm>
          <a:prstGeom prst="rect">
            <a:avLst/>
          </a:prstGeom>
          <a:noFill/>
        </p:spPr>
      </p:pic>
      <p:pic>
        <p:nvPicPr>
          <p:cNvPr id="8218" name="Picture 26" descr="https://encrypted-tbn3.google.com/images?q=tbn:ANd9GcQVkofDYro2cnkiIqvXAeon1YqAl6Cxbugoa1ejovnYg54-CFtV"/>
          <p:cNvPicPr>
            <a:picLocks noChangeAspect="1" noChangeArrowheads="1"/>
          </p:cNvPicPr>
          <p:nvPr/>
        </p:nvPicPr>
        <p:blipFill>
          <a:blip r:embed="rId7" cstate="print"/>
          <a:srcRect/>
          <a:stretch>
            <a:fillRect/>
          </a:stretch>
        </p:blipFill>
        <p:spPr bwMode="auto">
          <a:xfrm>
            <a:off x="6934201" y="0"/>
            <a:ext cx="2209800" cy="1143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solidFill>
                      <a:schemeClr val="tx1"/>
                    </a:solidFill>
                  </a:rPr>
                  <a:t>RMSE between </a:t>
                </a:r>
                <a:r>
                  <a:rPr lang="en-US" i="1" dirty="0" smtClean="0">
                    <a:solidFill>
                      <a:schemeClr val="tx1"/>
                    </a:solidFill>
                  </a:rPr>
                  <a:t>q</a:t>
                </a:r>
                <a14:m>
                  <m:oMath xmlns:m="http://schemas.openxmlformats.org/officeDocument/2006/math">
                    <m:r>
                      <m:rPr>
                        <m:nor/>
                      </m:rPr>
                      <a:rPr lang="en-US" i="1" dirty="0">
                        <a:solidFill>
                          <a:schemeClr val="tx1"/>
                        </a:solidFill>
                      </a:rPr>
                      <m:t>(</m:t>
                    </m:r>
                    <m:r>
                      <m:rPr>
                        <m:nor/>
                      </m:rPr>
                      <a:rPr lang="en-US" i="1" dirty="0">
                        <a:solidFill>
                          <a:schemeClr val="tx1"/>
                        </a:solidFill>
                      </a:rPr>
                      <m:t>t</m:t>
                    </m:r>
                    <m:r>
                      <a:rPr lang="en-US" b="0" i="1" dirty="0" smtClean="0">
                        <a:solidFill>
                          <a:schemeClr val="tx1"/>
                        </a:solidFill>
                        <a:latin typeface="Cambria Math"/>
                      </a:rPr>
                      <m:t>) </m:t>
                    </m:r>
                    <m:r>
                      <a:rPr lang="en-US" b="0" i="1" dirty="0" smtClean="0">
                        <a:solidFill>
                          <a:schemeClr val="tx1"/>
                        </a:solidFill>
                        <a:latin typeface="Cambria Math"/>
                      </a:rPr>
                      <m:t>𝑎𝑛𝑑</m:t>
                    </m:r>
                    <m:r>
                      <a:rPr lang="en-US" b="0" i="1" dirty="0" smtClean="0">
                        <a:solidFill>
                          <a:schemeClr val="tx1"/>
                        </a:solidFill>
                        <a:latin typeface="Cambria Math"/>
                      </a:rPr>
                      <m:t> </m:t>
                    </m:r>
                    <m:acc>
                      <m:accPr>
                        <m:chr m:val="̂"/>
                        <m:ctrlPr>
                          <a:rPr lang="en-US" i="1">
                            <a:solidFill>
                              <a:schemeClr val="tx1"/>
                            </a:solidFill>
                            <a:latin typeface="Cambria Math"/>
                          </a:rPr>
                        </m:ctrlPr>
                      </m:accPr>
                      <m:e>
                        <m:r>
                          <a:rPr lang="en-US" i="1">
                            <a:solidFill>
                              <a:schemeClr val="tx1"/>
                            </a:solidFill>
                            <a:latin typeface="Cambria Math"/>
                          </a:rPr>
                          <m:t>𝑞</m:t>
                        </m:r>
                      </m:e>
                    </m:acc>
                    <m:r>
                      <m:rPr>
                        <m:nor/>
                      </m:rPr>
                      <a:rPr lang="en-US" i="1" dirty="0">
                        <a:solidFill>
                          <a:schemeClr val="tx1"/>
                        </a:solidFill>
                      </a:rPr>
                      <m:t>(</m:t>
                    </m:r>
                    <m:r>
                      <m:rPr>
                        <m:nor/>
                      </m:rPr>
                      <a:rPr lang="en-US" i="1" dirty="0">
                        <a:solidFill>
                          <a:schemeClr val="tx1"/>
                        </a:solidFill>
                      </a:rPr>
                      <m:t>t</m:t>
                    </m:r>
                    <m:r>
                      <m:rPr>
                        <m:nor/>
                      </m:rPr>
                      <a:rPr lang="en-US" i="1" dirty="0">
                        <a:solidFill>
                          <a:schemeClr val="tx1"/>
                        </a:solidFill>
                      </a:rPr>
                      <m:t>)</m:t>
                    </m:r>
                  </m:oMath>
                </a14:m>
                <a:r>
                  <a:rPr lang="en-US" i="1" dirty="0" smtClean="0">
                    <a:solidFill>
                      <a:schemeClr val="tx1"/>
                    </a:solidFill>
                  </a:rPr>
                  <a:t> , b = 1% </a:t>
                </a:r>
                <a:endParaRPr lang="en-US" i="1" dirty="0">
                  <a:solidFill>
                    <a:schemeClr val="tx1"/>
                  </a:solidFill>
                </a:endParaRPr>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1348"/>
                </a:stretch>
              </a:blipFill>
            </p:spPr>
            <p:txBody>
              <a:bodyPr/>
              <a:lstStyle/>
              <a:p>
                <a:r>
                  <a:rPr lang="en-US">
                    <a:noFill/>
                  </a:rPr>
                  <a:t> </a:t>
                </a:r>
              </a:p>
            </p:txBody>
          </p:sp>
        </mc:Fallback>
      </mc:AlternateContent>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0122"/>
            <a:ext cx="607107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95292" y="2842532"/>
            <a:ext cx="2057400" cy="646331"/>
          </a:xfrm>
          <a:prstGeom prst="rect">
            <a:avLst/>
          </a:prstGeom>
          <a:noFill/>
        </p:spPr>
        <p:txBody>
          <a:bodyPr wrap="square" rtlCol="0">
            <a:spAutoFit/>
          </a:bodyPr>
          <a:lstStyle/>
          <a:p>
            <a:r>
              <a:rPr lang="en-US" b="1" dirty="0" smtClean="0"/>
              <a:t>Polk St. block</a:t>
            </a:r>
          </a:p>
          <a:p>
            <a:r>
              <a:rPr lang="en-US" b="1" dirty="0" smtClean="0"/>
              <a:t>12 spaces available</a:t>
            </a:r>
            <a:endParaRPr lang="en-US" b="1" dirty="0"/>
          </a:p>
        </p:txBody>
      </p:sp>
      <p:sp>
        <p:nvSpPr>
          <p:cNvPr id="7" name="Slide Number Placeholder 6"/>
          <p:cNvSpPr>
            <a:spLocks noGrp="1"/>
          </p:cNvSpPr>
          <p:nvPr>
            <p:ph type="sldNum" sz="quarter" idx="12"/>
          </p:nvPr>
        </p:nvSpPr>
        <p:spPr/>
        <p:txBody>
          <a:bodyPr/>
          <a:lstStyle/>
          <a:p>
            <a:fld id="{C2C6650A-F034-4928-802A-19AA405729B7}" type="slidenum">
              <a:rPr lang="en-US" smtClean="0">
                <a:solidFill>
                  <a:schemeClr val="tx1"/>
                </a:solidFill>
              </a:rPr>
              <a:t>50</a:t>
            </a:fld>
            <a:endParaRPr lang="en-US">
              <a:solidFill>
                <a:schemeClr val="tx1"/>
              </a:solidFill>
            </a:endParaRPr>
          </a:p>
        </p:txBody>
      </p:sp>
    </p:spTree>
    <p:extLst>
      <p:ext uri="{BB962C8B-B14F-4D97-AF65-F5344CB8AC3E}">
        <p14:creationId xmlns:p14="http://schemas.microsoft.com/office/powerpoint/2010/main" val="6159208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solidFill>
                      <a:schemeClr val="tx1"/>
                    </a:solidFill>
                  </a:rPr>
                  <a:t>RMSE between </a:t>
                </a:r>
                <a:r>
                  <a:rPr lang="en-US" i="1" dirty="0" smtClean="0">
                    <a:solidFill>
                      <a:schemeClr val="tx1"/>
                    </a:solidFill>
                  </a:rPr>
                  <a:t>q</a:t>
                </a:r>
                <a14:m>
                  <m:oMath xmlns:m="http://schemas.openxmlformats.org/officeDocument/2006/math">
                    <m:r>
                      <m:rPr>
                        <m:nor/>
                      </m:rPr>
                      <a:rPr lang="en-US" i="1" dirty="0">
                        <a:solidFill>
                          <a:schemeClr val="tx1"/>
                        </a:solidFill>
                      </a:rPr>
                      <m:t>(</m:t>
                    </m:r>
                    <m:r>
                      <m:rPr>
                        <m:nor/>
                      </m:rPr>
                      <a:rPr lang="en-US" i="1" dirty="0">
                        <a:solidFill>
                          <a:schemeClr val="tx1"/>
                        </a:solidFill>
                      </a:rPr>
                      <m:t>t</m:t>
                    </m:r>
                    <m:r>
                      <a:rPr lang="en-US" b="0" i="1" dirty="0" smtClean="0">
                        <a:solidFill>
                          <a:schemeClr val="tx1"/>
                        </a:solidFill>
                        <a:latin typeface="Cambria Math"/>
                      </a:rPr>
                      <m:t>) </m:t>
                    </m:r>
                    <m:r>
                      <a:rPr lang="en-US" b="0" i="1" dirty="0" smtClean="0">
                        <a:solidFill>
                          <a:schemeClr val="tx1"/>
                        </a:solidFill>
                        <a:latin typeface="Cambria Math"/>
                      </a:rPr>
                      <m:t>𝑎𝑛𝑑</m:t>
                    </m:r>
                    <m:r>
                      <a:rPr lang="en-US" b="0" i="1" dirty="0" smtClean="0">
                        <a:solidFill>
                          <a:schemeClr val="tx1"/>
                        </a:solidFill>
                        <a:latin typeface="Cambria Math"/>
                      </a:rPr>
                      <m:t> </m:t>
                    </m:r>
                    <m:acc>
                      <m:accPr>
                        <m:chr m:val="̂"/>
                        <m:ctrlPr>
                          <a:rPr lang="en-US" i="1">
                            <a:solidFill>
                              <a:schemeClr val="tx1"/>
                            </a:solidFill>
                            <a:latin typeface="Cambria Math"/>
                          </a:rPr>
                        </m:ctrlPr>
                      </m:accPr>
                      <m:e>
                        <m:r>
                          <a:rPr lang="en-US" i="1">
                            <a:solidFill>
                              <a:schemeClr val="tx1"/>
                            </a:solidFill>
                            <a:latin typeface="Cambria Math"/>
                          </a:rPr>
                          <m:t>𝑞</m:t>
                        </m:r>
                      </m:e>
                    </m:acc>
                    <m:r>
                      <m:rPr>
                        <m:nor/>
                      </m:rPr>
                      <a:rPr lang="en-US" i="1" dirty="0">
                        <a:solidFill>
                          <a:schemeClr val="tx1"/>
                        </a:solidFill>
                      </a:rPr>
                      <m:t>(</m:t>
                    </m:r>
                    <m:r>
                      <m:rPr>
                        <m:nor/>
                      </m:rPr>
                      <a:rPr lang="en-US" i="1" dirty="0">
                        <a:solidFill>
                          <a:schemeClr val="tx1"/>
                        </a:solidFill>
                      </a:rPr>
                      <m:t>t</m:t>
                    </m:r>
                    <m:r>
                      <m:rPr>
                        <m:nor/>
                      </m:rPr>
                      <a:rPr lang="en-US" i="1" dirty="0">
                        <a:solidFill>
                          <a:schemeClr val="tx1"/>
                        </a:solidFill>
                      </a:rPr>
                      <m:t>)</m:t>
                    </m:r>
                  </m:oMath>
                </a14:m>
                <a:r>
                  <a:rPr lang="en-US" i="1" dirty="0" smtClean="0">
                    <a:solidFill>
                      <a:schemeClr val="tx1"/>
                    </a:solidFill>
                  </a:rPr>
                  <a:t> , b = 1% </a:t>
                </a:r>
                <a:endParaRPr lang="en-US" i="1" dirty="0">
                  <a:solidFill>
                    <a:schemeClr val="tx1"/>
                  </a:solidFill>
                </a:endParaRPr>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1348"/>
                </a:stretch>
              </a:blipFill>
            </p:spPr>
            <p:txBody>
              <a:bodyPr/>
              <a:lstStyle/>
              <a:p>
                <a:r>
                  <a:rPr lang="en-US">
                    <a:noFill/>
                  </a:rPr>
                  <a:t> </a:t>
                </a:r>
              </a:p>
            </p:txBody>
          </p:sp>
        </mc:Fallback>
      </mc:AlternateContent>
      <p:grpSp>
        <p:nvGrpSpPr>
          <p:cNvPr id="8" name="Group 7"/>
          <p:cNvGrpSpPr/>
          <p:nvPr/>
        </p:nvGrpSpPr>
        <p:grpSpPr>
          <a:xfrm>
            <a:off x="762000" y="2376488"/>
            <a:ext cx="7315200" cy="4100512"/>
            <a:chOff x="4839563" y="-1652313"/>
            <a:chExt cx="4831412" cy="3669457"/>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563" y="-1652313"/>
              <a:ext cx="4831412" cy="366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36069" y="-1187771"/>
              <a:ext cx="2438400" cy="578387"/>
            </a:xfrm>
            <a:prstGeom prst="rect">
              <a:avLst/>
            </a:prstGeom>
            <a:noFill/>
          </p:spPr>
          <p:txBody>
            <a:bodyPr wrap="square" rtlCol="0">
              <a:spAutoFit/>
            </a:bodyPr>
            <a:lstStyle/>
            <a:p>
              <a:r>
                <a:rPr lang="en-US" b="1" dirty="0" smtClean="0"/>
                <a:t>Chestnut St. block</a:t>
              </a:r>
            </a:p>
            <a:p>
              <a:r>
                <a:rPr lang="en-US" b="1" dirty="0" smtClean="0"/>
                <a:t>4 spaces available</a:t>
              </a:r>
              <a:endParaRPr lang="en-US" b="1" dirty="0"/>
            </a:p>
          </p:txBody>
        </p:sp>
      </p:grpSp>
      <p:sp>
        <p:nvSpPr>
          <p:cNvPr id="7" name="Slide Number Placeholder 6"/>
          <p:cNvSpPr>
            <a:spLocks noGrp="1"/>
          </p:cNvSpPr>
          <p:nvPr>
            <p:ph type="sldNum" sz="quarter" idx="12"/>
          </p:nvPr>
        </p:nvSpPr>
        <p:spPr/>
        <p:txBody>
          <a:bodyPr/>
          <a:lstStyle/>
          <a:p>
            <a:fld id="{C2C6650A-F034-4928-802A-19AA405729B7}" type="slidenum">
              <a:rPr lang="en-US" smtClean="0">
                <a:solidFill>
                  <a:schemeClr val="tx1"/>
                </a:solidFill>
              </a:rPr>
              <a:t>51</a:t>
            </a:fld>
            <a:endParaRPr lang="en-US">
              <a:solidFill>
                <a:schemeClr val="tx1"/>
              </a:solidFill>
            </a:endParaRPr>
          </a:p>
        </p:txBody>
      </p:sp>
    </p:spTree>
    <p:extLst>
      <p:ext uri="{BB962C8B-B14F-4D97-AF65-F5344CB8AC3E}">
        <p14:creationId xmlns:p14="http://schemas.microsoft.com/office/powerpoint/2010/main" val="8254285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t>
            </a:r>
            <a:r>
              <a:rPr lang="en-US" dirty="0" smtClean="0"/>
              <a:t>Parking availability estimation (PAE) algorithms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4457" y="2012949"/>
                <a:ext cx="8229600" cy="4525963"/>
              </a:xfrm>
            </p:spPr>
            <p:txBody>
              <a:bodyPr>
                <a:normAutofit fontScale="92500" lnSpcReduction="20000"/>
              </a:bodyPr>
              <a:lstStyle/>
              <a:p>
                <a:pPr marL="0" indent="0">
                  <a:buNone/>
                </a:pPr>
                <a:endParaRPr lang="en-US" dirty="0" smtClean="0">
                  <a:solidFill>
                    <a:schemeClr val="tx1"/>
                  </a:solidFill>
                </a:endParaRPr>
              </a:p>
              <a:p>
                <a:r>
                  <a:rPr lang="en-US" b="1" dirty="0" smtClean="0">
                    <a:solidFill>
                      <a:schemeClr val="tx1"/>
                    </a:solidFill>
                  </a:rPr>
                  <a:t>Proposed four algorithms </a:t>
                </a:r>
              </a:p>
              <a:p>
                <a:pPr lvl="1"/>
                <a:r>
                  <a:rPr lang="en-US" dirty="0" smtClean="0">
                    <a:solidFill>
                      <a:schemeClr val="tx1"/>
                    </a:solidFill>
                  </a:rPr>
                  <a:t>Solely real time observations</a:t>
                </a:r>
              </a:p>
              <a:p>
                <a:pPr lvl="2"/>
                <a:r>
                  <a:rPr lang="en-US" b="1" dirty="0">
                    <a:solidFill>
                      <a:schemeClr val="tx1"/>
                    </a:solidFill>
                  </a:rPr>
                  <a:t>s</a:t>
                </a:r>
                <a:r>
                  <a:rPr lang="en-US" b="1" dirty="0" smtClean="0">
                    <a:solidFill>
                      <a:schemeClr val="tx1"/>
                    </a:solidFill>
                  </a:rPr>
                  <a:t>caled PhonePark </a:t>
                </a:r>
                <a:r>
                  <a:rPr lang="en-US" b="1" dirty="0">
                    <a:solidFill>
                      <a:schemeClr val="tx1"/>
                    </a:solidFill>
                  </a:rPr>
                  <a:t>(SPP</a:t>
                </a:r>
                <a:r>
                  <a:rPr lang="en-US" b="1" dirty="0" smtClean="0">
                    <a:solidFill>
                      <a:schemeClr val="tx1"/>
                    </a:solidFill>
                  </a:rPr>
                  <a:t>) – capped</a:t>
                </a:r>
              </a:p>
              <a:p>
                <a:pPr marL="0" indent="0">
                  <a:buNone/>
                </a:pPr>
                <a:endParaRPr lang="en-US" dirty="0" smtClean="0">
                  <a:solidFill>
                    <a:schemeClr val="tx1"/>
                  </a:solidFill>
                </a:endParaRPr>
              </a:p>
              <a:p>
                <a:pPr lvl="1"/>
                <a:r>
                  <a:rPr lang="en-US" dirty="0" smtClean="0">
                    <a:solidFill>
                      <a:schemeClr val="tx1"/>
                    </a:solidFill>
                  </a:rPr>
                  <a:t>Solely historical parking data (HAP)</a:t>
                </a:r>
              </a:p>
              <a:p>
                <a:pPr lvl="2"/>
                <a:r>
                  <a:rPr lang="en-US" b="1" dirty="0">
                    <a:solidFill>
                      <a:schemeClr val="tx1"/>
                    </a:solidFill>
                  </a:rPr>
                  <a:t>h</a:t>
                </a:r>
                <a:r>
                  <a:rPr lang="en-US" b="1" dirty="0" smtClean="0">
                    <a:solidFill>
                      <a:schemeClr val="tx1"/>
                    </a:solidFill>
                  </a:rPr>
                  <a:t>istorical statistics (i.e. HAP)</a:t>
                </a:r>
              </a:p>
              <a:p>
                <a:pPr marL="457200" lvl="1" indent="0">
                  <a:buNone/>
                </a:pPr>
                <a14:m>
                  <m:oMathPara xmlns:m="http://schemas.openxmlformats.org/officeDocument/2006/math">
                    <m:oMathParaPr>
                      <m:jc m:val="centerGroup"/>
                    </m:oMathParaPr>
                    <m:oMath xmlns:m="http://schemas.openxmlformats.org/officeDocument/2006/math">
                      <m:acc>
                        <m:accPr>
                          <m:chr m:val="̂"/>
                          <m:ctrlPr>
                            <a:rPr lang="en-US" b="1" i="1" smtClean="0">
                              <a:solidFill>
                                <a:schemeClr val="tx1"/>
                              </a:solidFill>
                              <a:latin typeface="Cambria Math"/>
                            </a:rPr>
                          </m:ctrlPr>
                        </m:accPr>
                        <m:e>
                          <m:r>
                            <a:rPr lang="en-US" b="1" i="1">
                              <a:solidFill>
                                <a:schemeClr val="tx1"/>
                              </a:solidFill>
                              <a:latin typeface="Cambria Math"/>
                            </a:rPr>
                            <m:t>𝒙</m:t>
                          </m:r>
                        </m:e>
                      </m:acc>
                      <m:r>
                        <m:rPr>
                          <m:nor/>
                        </m:rPr>
                        <a:rPr lang="en-US" b="1" dirty="0">
                          <a:solidFill>
                            <a:schemeClr val="tx1"/>
                          </a:solidFill>
                        </a:rPr>
                        <m:t>(</m:t>
                      </m:r>
                      <m:r>
                        <m:rPr>
                          <m:nor/>
                        </m:rPr>
                        <a:rPr lang="en-US" b="1" dirty="0">
                          <a:solidFill>
                            <a:schemeClr val="tx1"/>
                          </a:solidFill>
                        </a:rPr>
                        <m:t>t</m:t>
                      </m:r>
                      <m:r>
                        <m:rPr>
                          <m:nor/>
                        </m:rPr>
                        <a:rPr lang="en-US" b="1" dirty="0">
                          <a:solidFill>
                            <a:schemeClr val="tx1"/>
                          </a:solidFill>
                        </a:rPr>
                        <m:t>)</m:t>
                      </m:r>
                      <m:r>
                        <a:rPr lang="en-US" b="1" i="1" dirty="0" smtClean="0">
                          <a:solidFill>
                            <a:schemeClr val="tx1"/>
                          </a:solidFill>
                          <a:latin typeface="Cambria Math"/>
                        </a:rPr>
                        <m:t>=</m:t>
                      </m:r>
                      <m:acc>
                        <m:accPr>
                          <m:chr m:val="̂"/>
                          <m:ctrlPr>
                            <a:rPr lang="en-US" b="1" i="1">
                              <a:solidFill>
                                <a:schemeClr val="tx1"/>
                              </a:solidFill>
                              <a:latin typeface="Cambria Math"/>
                            </a:rPr>
                          </m:ctrlPr>
                        </m:accPr>
                        <m:e>
                          <m:r>
                            <a:rPr lang="en-US" b="1" i="1" smtClean="0">
                              <a:solidFill>
                                <a:schemeClr val="tx1"/>
                              </a:solidFill>
                              <a:latin typeface="Cambria Math"/>
                            </a:rPr>
                            <m:t>𝒒</m:t>
                          </m:r>
                        </m:e>
                      </m:acc>
                      <m:r>
                        <m:rPr>
                          <m:nor/>
                        </m:rPr>
                        <a:rPr lang="en-US" b="1" dirty="0">
                          <a:solidFill>
                            <a:schemeClr val="tx1"/>
                          </a:solidFill>
                        </a:rPr>
                        <m:t>(</m:t>
                      </m:r>
                      <m:r>
                        <m:rPr>
                          <m:nor/>
                        </m:rPr>
                        <a:rPr lang="en-US" b="1" dirty="0">
                          <a:solidFill>
                            <a:schemeClr val="tx1"/>
                          </a:solidFill>
                        </a:rPr>
                        <m:t>t</m:t>
                      </m:r>
                      <m:r>
                        <m:rPr>
                          <m:nor/>
                        </m:rPr>
                        <a:rPr lang="en-US" b="1" dirty="0">
                          <a:solidFill>
                            <a:schemeClr val="tx1"/>
                          </a:solidFill>
                        </a:rPr>
                        <m:t>)</m:t>
                      </m:r>
                    </m:oMath>
                  </m:oMathPara>
                </a14:m>
                <a:endParaRPr lang="en-US" b="1" dirty="0" smtClean="0">
                  <a:solidFill>
                    <a:schemeClr val="tx1"/>
                  </a:solidFill>
                </a:endParaRPr>
              </a:p>
              <a:p>
                <a:pPr marL="457200" lvl="1" indent="0">
                  <a:buNone/>
                </a:pPr>
                <a:endParaRPr lang="en-US" dirty="0">
                  <a:solidFill>
                    <a:schemeClr val="tx1"/>
                  </a:solidFill>
                </a:endParaRPr>
              </a:p>
              <a:p>
                <a:pPr marL="457200" lvl="1" indent="0">
                  <a:buNone/>
                </a:pPr>
                <a:endParaRPr lang="en-US" dirty="0" smtClean="0">
                  <a:solidFill>
                    <a:schemeClr val="tx1"/>
                  </a:solidFill>
                </a:endParaRPr>
              </a:p>
              <a:p>
                <a:pPr marL="0" lvl="1" indent="0">
                  <a:buNone/>
                </a:pPr>
                <a:r>
                  <a:rPr lang="en-US" dirty="0">
                    <a:solidFill>
                      <a:schemeClr val="tx1"/>
                    </a:solidFill>
                  </a:rPr>
                  <a:t>	</a:t>
                </a:r>
              </a:p>
              <a:p>
                <a:endParaRPr lang="en-US" dirty="0" smtClean="0">
                  <a:solidFill>
                    <a:schemeClr val="tx1"/>
                  </a:solidFill>
                </a:endParaRPr>
              </a:p>
              <a:p>
                <a:pPr marL="457200" lvl="1" indent="0">
                  <a:buNone/>
                </a:pPr>
                <a:endParaRPr lang="en-U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4457" y="2012949"/>
                <a:ext cx="8229600" cy="4525963"/>
              </a:xfrm>
              <a:blipFill rotWithShape="0">
                <a:blip r:embed="rId2"/>
                <a:stretch>
                  <a:fillRect l="-148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C2C6650A-F034-4928-802A-19AA405729B7}" type="slidenum">
              <a:rPr lang="en-US" smtClean="0">
                <a:solidFill>
                  <a:schemeClr val="tx1"/>
                </a:solidFill>
              </a:rPr>
              <a:t>52</a:t>
            </a:fld>
            <a:endParaRPr lang="en-US">
              <a:solidFill>
                <a:schemeClr val="tx1"/>
              </a:solidFill>
            </a:endParaRPr>
          </a:p>
        </p:txBody>
      </p:sp>
    </p:spTree>
    <p:extLst>
      <p:ext uri="{BB962C8B-B14F-4D97-AF65-F5344CB8AC3E}">
        <p14:creationId xmlns:p14="http://schemas.microsoft.com/office/powerpoint/2010/main" val="42521433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Parking Availability Estimation (PAE)	</a:t>
            </a:r>
          </a:p>
        </p:txBody>
      </p:sp>
      <p:sp>
        <p:nvSpPr>
          <p:cNvPr id="3" name="Content Placeholder 2"/>
          <p:cNvSpPr>
            <a:spLocks noGrp="1"/>
          </p:cNvSpPr>
          <p:nvPr>
            <p:ph idx="1"/>
          </p:nvPr>
        </p:nvSpPr>
        <p:spPr/>
        <p:txBody>
          <a:bodyPr/>
          <a:lstStyle/>
          <a:p>
            <a:r>
              <a:rPr lang="en-US" dirty="0" smtClean="0"/>
              <a:t>Combining history (i.e. HAP) with real time</a:t>
            </a:r>
          </a:p>
          <a:p>
            <a:pPr lvl="1"/>
            <a:r>
              <a:rPr lang="en-US" b="1" dirty="0" smtClean="0"/>
              <a:t>Weighted average </a:t>
            </a:r>
            <a:r>
              <a:rPr lang="en-US" dirty="0" smtClean="0"/>
              <a:t>with</a:t>
            </a:r>
            <a:r>
              <a:rPr lang="en-US" b="1" dirty="0" smtClean="0"/>
              <a:t> </a:t>
            </a:r>
            <a:r>
              <a:rPr lang="en-US" dirty="0" smtClean="0"/>
              <a:t>pre-fitted weights</a:t>
            </a:r>
            <a:endParaRPr lang="en-US" b="1" dirty="0" smtClean="0"/>
          </a:p>
          <a:p>
            <a:pPr lvl="1"/>
            <a:endParaRPr lang="en-US" dirty="0" smtClean="0"/>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1600200" y="2514600"/>
                <a:ext cx="5257800" cy="1015663"/>
              </a:xfrm>
              <a:prstGeom prst="rect">
                <a:avLst/>
              </a:prstGeom>
            </p:spPr>
            <p:txBody>
              <a:bodyPr wrap="square">
                <a:spAutoFit/>
              </a:bodyPr>
              <a:lstStyle/>
              <a:p>
                <a:r>
                  <a:rPr lang="en-US" sz="2000" dirty="0" smtClean="0">
                    <a:solidFill>
                      <a:schemeClr val="tx1"/>
                    </a:solidFill>
                  </a:rPr>
                  <a:t> </a:t>
                </a:r>
                <a:endParaRPr lang="en-US" sz="2000" dirty="0">
                  <a:solidFill>
                    <a:schemeClr val="tx1"/>
                  </a:solidFill>
                </a:endParaRPr>
              </a:p>
              <a:p>
                <a:pPr lvl="1"/>
                <a14:m>
                  <m:oMathPara xmlns:m="http://schemas.openxmlformats.org/officeDocument/2006/math">
                    <m:oMathParaPr>
                      <m:jc m:val="centerGroup"/>
                    </m:oMathParaPr>
                    <m:oMath xmlns:m="http://schemas.openxmlformats.org/officeDocument/2006/math">
                      <m:acc>
                        <m:accPr>
                          <m:chr m:val="̂"/>
                          <m:ctrlPr>
                            <a:rPr lang="en-US" sz="2000" b="1" i="1" smtClean="0">
                              <a:solidFill>
                                <a:schemeClr val="tx1"/>
                              </a:solidFill>
                              <a:latin typeface="Cambria Math"/>
                            </a:rPr>
                          </m:ctrlPr>
                        </m:accPr>
                        <m:e>
                          <m:r>
                            <a:rPr lang="en-US" sz="2000" b="1" i="1">
                              <a:solidFill>
                                <a:schemeClr val="tx1"/>
                              </a:solidFill>
                              <a:latin typeface="Cambria Math"/>
                            </a:rPr>
                            <m:t>𝒙</m:t>
                          </m:r>
                        </m:e>
                      </m:acc>
                      <m:r>
                        <m:rPr>
                          <m:nor/>
                        </m:rPr>
                        <a:rPr lang="en-US" sz="2000" b="1" dirty="0">
                          <a:solidFill>
                            <a:schemeClr val="tx1"/>
                          </a:solidFill>
                        </a:rPr>
                        <m:t>(</m:t>
                      </m:r>
                      <m:r>
                        <m:rPr>
                          <m:nor/>
                        </m:rPr>
                        <a:rPr lang="en-US" sz="2000" b="1" dirty="0">
                          <a:solidFill>
                            <a:schemeClr val="tx1"/>
                          </a:solidFill>
                        </a:rPr>
                        <m:t>t</m:t>
                      </m:r>
                      <m:r>
                        <m:rPr>
                          <m:nor/>
                        </m:rPr>
                        <a:rPr lang="en-US" sz="2000" b="1" dirty="0">
                          <a:solidFill>
                            <a:schemeClr val="tx1"/>
                          </a:solidFill>
                        </a:rPr>
                        <m:t>)</m:t>
                      </m:r>
                      <m:r>
                        <a:rPr lang="en-US" sz="2000" b="1" i="1" dirty="0">
                          <a:solidFill>
                            <a:schemeClr val="tx1"/>
                          </a:solidFill>
                          <a:latin typeface="Cambria Math"/>
                        </a:rPr>
                        <m:t>=</m:t>
                      </m:r>
                      <m:r>
                        <a:rPr lang="en-US" sz="2000" b="1" i="1" dirty="0">
                          <a:solidFill>
                            <a:schemeClr val="tx1"/>
                          </a:solidFill>
                          <a:latin typeface="Cambria Math"/>
                        </a:rPr>
                        <m:t>𝒘𝑯𝑺</m:t>
                      </m:r>
                      <m:r>
                        <a:rPr lang="en-US" sz="2000" b="1" i="1" baseline="-25000" dirty="0" smtClean="0">
                          <a:solidFill>
                            <a:schemeClr val="tx1"/>
                          </a:solidFill>
                          <a:latin typeface="Cambria Math"/>
                        </a:rPr>
                        <m:t>  </m:t>
                      </m:r>
                      <m:acc>
                        <m:accPr>
                          <m:chr m:val="̂"/>
                          <m:ctrlPr>
                            <a:rPr lang="en-US" sz="2000" b="1" i="1">
                              <a:solidFill>
                                <a:schemeClr val="tx1"/>
                              </a:solidFill>
                              <a:latin typeface="Cambria Math"/>
                            </a:rPr>
                          </m:ctrlPr>
                        </m:accPr>
                        <m:e>
                          <m:r>
                            <a:rPr lang="en-US" sz="2000" b="1" i="1">
                              <a:solidFill>
                                <a:schemeClr val="tx1"/>
                              </a:solidFill>
                              <a:latin typeface="Cambria Math"/>
                            </a:rPr>
                            <m:t>𝒒</m:t>
                          </m:r>
                        </m:e>
                      </m:acc>
                      <m:r>
                        <m:rPr>
                          <m:nor/>
                        </m:rPr>
                        <a:rPr lang="en-US" sz="2000" b="1" dirty="0">
                          <a:solidFill>
                            <a:schemeClr val="tx1"/>
                          </a:solidFill>
                        </a:rPr>
                        <m:t>(</m:t>
                      </m:r>
                      <m:r>
                        <m:rPr>
                          <m:nor/>
                        </m:rPr>
                        <a:rPr lang="en-US" sz="2000" b="1" dirty="0">
                          <a:solidFill>
                            <a:schemeClr val="tx1"/>
                          </a:solidFill>
                        </a:rPr>
                        <m:t>t</m:t>
                      </m:r>
                      <m:r>
                        <m:rPr>
                          <m:nor/>
                        </m:rPr>
                        <a:rPr lang="en-US" sz="2000" b="1" dirty="0">
                          <a:solidFill>
                            <a:schemeClr val="tx1"/>
                          </a:solidFill>
                        </a:rPr>
                        <m:t>) +</m:t>
                      </m:r>
                      <m:d>
                        <m:dPr>
                          <m:ctrlPr>
                            <a:rPr lang="en-US" sz="2000" b="1" i="1" dirty="0">
                              <a:solidFill>
                                <a:schemeClr val="tx1"/>
                              </a:solidFill>
                              <a:latin typeface="Cambria Math"/>
                            </a:rPr>
                          </m:ctrlPr>
                        </m:dPr>
                        <m:e>
                          <m:r>
                            <a:rPr lang="en-US" sz="2000" b="1" i="1" dirty="0">
                              <a:solidFill>
                                <a:schemeClr val="tx1"/>
                              </a:solidFill>
                              <a:latin typeface="Cambria Math"/>
                            </a:rPr>
                            <m:t>𝟏</m:t>
                          </m:r>
                          <m:r>
                            <a:rPr lang="en-US" sz="2000" b="1" i="1" dirty="0">
                              <a:solidFill>
                                <a:schemeClr val="tx1"/>
                              </a:solidFill>
                              <a:latin typeface="Cambria Math"/>
                            </a:rPr>
                            <m:t>−</m:t>
                          </m:r>
                          <m:r>
                            <a:rPr lang="en-US" sz="2000" b="1" i="1" dirty="0">
                              <a:solidFill>
                                <a:schemeClr val="tx1"/>
                              </a:solidFill>
                              <a:latin typeface="Cambria Math"/>
                            </a:rPr>
                            <m:t>𝒘𝑯𝑺</m:t>
                          </m:r>
                        </m:e>
                      </m:d>
                      <m:r>
                        <a:rPr lang="en-US" sz="2000" b="1" i="1" baseline="-25000" dirty="0" smtClean="0">
                          <a:solidFill>
                            <a:schemeClr val="tx1"/>
                          </a:solidFill>
                          <a:latin typeface="Cambria Math"/>
                        </a:rPr>
                        <m:t>  </m:t>
                      </m:r>
                      <m:acc>
                        <m:accPr>
                          <m:chr m:val="̂"/>
                          <m:ctrlPr>
                            <a:rPr lang="en-US" sz="2000" b="1" i="1">
                              <a:solidFill>
                                <a:schemeClr val="tx1"/>
                              </a:solidFill>
                              <a:latin typeface="Cambria Math"/>
                            </a:rPr>
                          </m:ctrlPr>
                        </m:accPr>
                        <m:e>
                          <m:r>
                            <a:rPr lang="en-US" sz="2000" b="1" i="1">
                              <a:solidFill>
                                <a:schemeClr val="tx1"/>
                              </a:solidFill>
                              <a:latin typeface="Cambria Math"/>
                            </a:rPr>
                            <m:t>𝒂</m:t>
                          </m:r>
                        </m:e>
                      </m:acc>
                      <m:r>
                        <m:rPr>
                          <m:nor/>
                        </m:rPr>
                        <a:rPr lang="en-US" sz="2000" b="1" dirty="0">
                          <a:solidFill>
                            <a:schemeClr val="tx1"/>
                          </a:solidFill>
                        </a:rPr>
                        <m:t>(</m:t>
                      </m:r>
                      <m:r>
                        <m:rPr>
                          <m:nor/>
                        </m:rPr>
                        <a:rPr lang="en-US" sz="2000" b="1" dirty="0">
                          <a:solidFill>
                            <a:schemeClr val="tx1"/>
                          </a:solidFill>
                        </a:rPr>
                        <m:t>t</m:t>
                      </m:r>
                      <m:r>
                        <m:rPr>
                          <m:nor/>
                        </m:rPr>
                        <a:rPr lang="en-US" sz="2000" b="1" dirty="0">
                          <a:solidFill>
                            <a:schemeClr val="tx1"/>
                          </a:solidFill>
                        </a:rPr>
                        <m:t>)</m:t>
                      </m:r>
                    </m:oMath>
                  </m:oMathPara>
                </a14:m>
                <a:endParaRPr lang="en-US" sz="2000" b="1" dirty="0">
                  <a:solidFill>
                    <a:schemeClr val="tx1"/>
                  </a:solidFill>
                </a:endParaRPr>
              </a:p>
              <a:p>
                <a:pPr lvl="1"/>
                <a:endParaRPr lang="en-US" sz="20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00200" y="2514600"/>
                <a:ext cx="5257800" cy="1015663"/>
              </a:xfrm>
              <a:prstGeom prst="rect">
                <a:avLst/>
              </a:prstGeom>
              <a:blipFill rotWithShape="0">
                <a:blip r:embed="rId2"/>
                <a:stretch>
                  <a:fillRect/>
                </a:stretch>
              </a:blipFill>
            </p:spPr>
            <p:txBody>
              <a:bodyPr/>
              <a:lstStyle/>
              <a:p>
                <a:r>
                  <a:rPr lang="en-US">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276599"/>
            <a:ext cx="6553200" cy="3444875"/>
          </a:xfrm>
          <a:prstGeom prst="rect">
            <a:avLst/>
          </a:prstGeom>
          <a:noFill/>
          <a:ln>
            <a:noFill/>
          </a:ln>
        </p:spPr>
      </p:pic>
      <p:sp>
        <p:nvSpPr>
          <p:cNvPr id="7" name="Slide Number Placeholder 6"/>
          <p:cNvSpPr>
            <a:spLocks noGrp="1"/>
          </p:cNvSpPr>
          <p:nvPr>
            <p:ph type="sldNum" sz="quarter" idx="12"/>
          </p:nvPr>
        </p:nvSpPr>
        <p:spPr/>
        <p:txBody>
          <a:bodyPr/>
          <a:lstStyle/>
          <a:p>
            <a:fld id="{C2C6650A-F034-4928-802A-19AA405729B7}" type="slidenum">
              <a:rPr lang="en-US" smtClean="0">
                <a:solidFill>
                  <a:schemeClr val="tx1"/>
                </a:solidFill>
              </a:rPr>
              <a:t>53</a:t>
            </a:fld>
            <a:endParaRPr lang="en-US">
              <a:solidFill>
                <a:schemeClr val="tx1"/>
              </a:solidFill>
            </a:endParaRPr>
          </a:p>
        </p:txBody>
      </p:sp>
    </p:spTree>
    <p:extLst>
      <p:ext uri="{BB962C8B-B14F-4D97-AF65-F5344CB8AC3E}">
        <p14:creationId xmlns:p14="http://schemas.microsoft.com/office/powerpoint/2010/main" val="3418474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Parking Availability Estimation (PAE)	</a:t>
            </a:r>
          </a:p>
        </p:txBody>
      </p:sp>
      <p:sp>
        <p:nvSpPr>
          <p:cNvPr id="3" name="Content Placeholder 2"/>
          <p:cNvSpPr>
            <a:spLocks noGrp="1"/>
          </p:cNvSpPr>
          <p:nvPr>
            <p:ph idx="1"/>
          </p:nvPr>
        </p:nvSpPr>
        <p:spPr/>
        <p:txBody>
          <a:bodyPr/>
          <a:lstStyle/>
          <a:p>
            <a:r>
              <a:rPr lang="en-US" dirty="0" smtClean="0"/>
              <a:t>combining history (i.e. HAP) </a:t>
            </a:r>
            <a:r>
              <a:rPr lang="en-US" dirty="0"/>
              <a:t>with real time</a:t>
            </a:r>
          </a:p>
          <a:p>
            <a:pPr lvl="1"/>
            <a:r>
              <a:rPr lang="en-US" b="1" dirty="0" smtClean="0"/>
              <a:t>Kalman Filter estimation (KF)</a:t>
            </a:r>
          </a:p>
          <a:p>
            <a:pPr lvl="1"/>
            <a:endParaRPr lang="en-US" dirty="0" smtClean="0"/>
          </a:p>
          <a:p>
            <a:pPr marL="457200" lvl="1" indent="0">
              <a:buNone/>
            </a:pPr>
            <a:endParaRPr lang="en-US" dirty="0"/>
          </a:p>
          <a:p>
            <a:pPr marL="0" indent="0">
              <a:buNone/>
            </a:pPr>
            <a:endParaRPr lang="en-US" dirty="0" smtClean="0"/>
          </a:p>
        </p:txBody>
      </p:sp>
      <mc:AlternateContent xmlns:mc="http://schemas.openxmlformats.org/markup-compatibility/2006" xmlns:a14="http://schemas.microsoft.com/office/drawing/2010/main">
        <mc:Choice Requires="a14">
          <p:sp>
            <p:nvSpPr>
              <p:cNvPr id="4" name="Rectangle 3"/>
              <p:cNvSpPr/>
              <p:nvPr/>
            </p:nvSpPr>
            <p:spPr>
              <a:xfrm>
                <a:off x="1295400" y="2743200"/>
                <a:ext cx="6248400" cy="1651606"/>
              </a:xfrm>
              <a:prstGeom prst="rect">
                <a:avLst/>
              </a:prstGeom>
            </p:spPr>
            <p:txBody>
              <a:bodyPr wrap="square">
                <a:spAutoFit/>
              </a:bodyPr>
              <a:lstStyle/>
              <a:p>
                <a:r>
                  <a:rPr lang="en-US" sz="2800" dirty="0" smtClean="0">
                    <a:solidFill>
                      <a:schemeClr val="tx1"/>
                    </a:solidFill>
                  </a:rPr>
                  <a:t> </a:t>
                </a:r>
                <a:endParaRPr lang="en-US" sz="2800" dirty="0">
                  <a:solidFill>
                    <a:schemeClr val="tx1"/>
                  </a:solidFill>
                </a:endParaRPr>
              </a:p>
              <a:p>
                <a:pPr lvl="1"/>
                <a14:m>
                  <m:oMath xmlns:m="http://schemas.openxmlformats.org/officeDocument/2006/math">
                    <m:acc>
                      <m:accPr>
                        <m:chr m:val="̂"/>
                        <m:ctrlPr>
                          <a:rPr lang="en-US" sz="2800" b="1" i="1">
                            <a:solidFill>
                              <a:schemeClr val="tx1"/>
                            </a:solidFill>
                            <a:latin typeface="Cambria Math"/>
                          </a:rPr>
                        </m:ctrlPr>
                      </m:accPr>
                      <m:e>
                        <m:r>
                          <a:rPr lang="en-US" sz="2800" b="1" i="1">
                            <a:solidFill>
                              <a:schemeClr val="tx1"/>
                            </a:solidFill>
                            <a:latin typeface="Cambria Math"/>
                          </a:rPr>
                          <m:t>𝒙</m:t>
                        </m:r>
                      </m:e>
                    </m:acc>
                    <m:r>
                      <m:rPr>
                        <m:nor/>
                      </m:rPr>
                      <a:rPr lang="en-US" sz="2800" b="1" dirty="0">
                        <a:solidFill>
                          <a:schemeClr val="tx1"/>
                        </a:solidFill>
                      </a:rPr>
                      <m:t>(</m:t>
                    </m:r>
                    <m:r>
                      <m:rPr>
                        <m:nor/>
                      </m:rPr>
                      <a:rPr lang="en-US" sz="2800" b="1" dirty="0">
                        <a:solidFill>
                          <a:schemeClr val="tx1"/>
                        </a:solidFill>
                      </a:rPr>
                      <m:t>t</m:t>
                    </m:r>
                    <m:r>
                      <m:rPr>
                        <m:nor/>
                      </m:rPr>
                      <a:rPr lang="en-US" sz="2800" b="1" dirty="0">
                        <a:solidFill>
                          <a:schemeClr val="tx1"/>
                        </a:solidFill>
                      </a:rPr>
                      <m:t>)</m:t>
                    </m:r>
                    <m:r>
                      <a:rPr lang="en-US" sz="2800" b="1" i="1" dirty="0">
                        <a:solidFill>
                          <a:schemeClr val="tx1"/>
                        </a:solidFill>
                        <a:latin typeface="Cambria Math"/>
                      </a:rPr>
                      <m:t>=</m:t>
                    </m:r>
                    <m:f>
                      <m:fPr>
                        <m:ctrlPr>
                          <a:rPr lang="en-US" sz="2800" b="1" i="1" dirty="0" smtClean="0">
                            <a:solidFill>
                              <a:schemeClr val="tx1"/>
                            </a:solidFill>
                            <a:latin typeface="Cambria Math"/>
                          </a:rPr>
                        </m:ctrlPr>
                      </m:fPr>
                      <m:num>
                        <m:r>
                          <a:rPr lang="en-US" sz="2800" b="1" i="1" dirty="0" smtClean="0">
                            <a:solidFill>
                              <a:schemeClr val="tx1"/>
                            </a:solidFill>
                            <a:latin typeface="Cambria Math"/>
                          </a:rPr>
                          <m:t>𝑹</m:t>
                        </m:r>
                        <m:d>
                          <m:dPr>
                            <m:ctrlPr>
                              <a:rPr lang="en-US" sz="2800" b="1" i="1" dirty="0" smtClean="0">
                                <a:solidFill>
                                  <a:schemeClr val="tx1"/>
                                </a:solidFill>
                                <a:latin typeface="Cambria Math"/>
                              </a:rPr>
                            </m:ctrlPr>
                          </m:dPr>
                          <m:e>
                            <m:r>
                              <a:rPr lang="en-US" sz="2800" b="1" i="1" dirty="0" smtClean="0">
                                <a:solidFill>
                                  <a:schemeClr val="tx1"/>
                                </a:solidFill>
                                <a:latin typeface="Cambria Math"/>
                              </a:rPr>
                              <m:t>𝒕</m:t>
                            </m:r>
                          </m:e>
                        </m:d>
                      </m:num>
                      <m:den>
                        <m:r>
                          <a:rPr lang="en-US" sz="2800" b="1" i="1" dirty="0">
                            <a:solidFill>
                              <a:schemeClr val="tx1"/>
                            </a:solidFill>
                            <a:latin typeface="Cambria Math"/>
                          </a:rPr>
                          <m:t>𝑹</m:t>
                        </m:r>
                        <m:d>
                          <m:dPr>
                            <m:ctrlPr>
                              <a:rPr lang="en-US" sz="2800" b="1" i="1" dirty="0">
                                <a:solidFill>
                                  <a:schemeClr val="tx1"/>
                                </a:solidFill>
                                <a:latin typeface="Cambria Math"/>
                              </a:rPr>
                            </m:ctrlPr>
                          </m:dPr>
                          <m:e>
                            <m:r>
                              <a:rPr lang="en-US" sz="2800" b="1" i="1" dirty="0">
                                <a:solidFill>
                                  <a:schemeClr val="tx1"/>
                                </a:solidFill>
                                <a:latin typeface="Cambria Math"/>
                              </a:rPr>
                              <m:t>𝒕</m:t>
                            </m:r>
                          </m:e>
                        </m:d>
                        <m:r>
                          <a:rPr lang="en-US" sz="2800" b="1" i="1" dirty="0">
                            <a:solidFill>
                              <a:schemeClr val="tx1"/>
                            </a:solidFill>
                            <a:latin typeface="Cambria Math"/>
                          </a:rPr>
                          <m:t>+</m:t>
                        </m:r>
                        <m:r>
                          <a:rPr lang="en-US" sz="2800" b="1" i="1" dirty="0">
                            <a:solidFill>
                              <a:schemeClr val="tx1"/>
                            </a:solidFill>
                            <a:latin typeface="Cambria Math"/>
                          </a:rPr>
                          <m:t>𝑸</m:t>
                        </m:r>
                        <m:r>
                          <a:rPr lang="en-US" sz="2800" b="1" i="1" dirty="0">
                            <a:solidFill>
                              <a:schemeClr val="tx1"/>
                            </a:solidFill>
                            <a:latin typeface="Cambria Math"/>
                          </a:rPr>
                          <m:t>(</m:t>
                        </m:r>
                        <m:r>
                          <a:rPr lang="en-US" sz="2800" b="1" i="1" dirty="0">
                            <a:solidFill>
                              <a:schemeClr val="tx1"/>
                            </a:solidFill>
                            <a:latin typeface="Cambria Math"/>
                          </a:rPr>
                          <m:t>𝒕</m:t>
                        </m:r>
                        <m:r>
                          <a:rPr lang="en-US" sz="2800" b="1" i="1" dirty="0">
                            <a:solidFill>
                              <a:schemeClr val="tx1"/>
                            </a:solidFill>
                            <a:latin typeface="Cambria Math"/>
                          </a:rPr>
                          <m:t>)</m:t>
                        </m:r>
                      </m:den>
                    </m:f>
                  </m:oMath>
                </a14:m>
                <a:r>
                  <a:rPr lang="en-US" sz="2800" b="1" i="1" dirty="0" smtClean="0">
                    <a:solidFill>
                      <a:schemeClr val="tx1"/>
                    </a:solidFill>
                    <a:latin typeface="Cambria Math"/>
                  </a:rPr>
                  <a:t>.</a:t>
                </a:r>
                <a14:m>
                  <m:oMath xmlns:m="http://schemas.openxmlformats.org/officeDocument/2006/math">
                    <m:acc>
                      <m:accPr>
                        <m:chr m:val="̂"/>
                        <m:ctrlPr>
                          <a:rPr lang="en-US" sz="2800" b="1" i="1">
                            <a:solidFill>
                              <a:schemeClr val="tx1"/>
                            </a:solidFill>
                            <a:latin typeface="Cambria Math"/>
                          </a:rPr>
                        </m:ctrlPr>
                      </m:accPr>
                      <m:e>
                        <m:r>
                          <a:rPr lang="en-US" sz="2800" b="1" i="1">
                            <a:solidFill>
                              <a:schemeClr val="tx1"/>
                            </a:solidFill>
                            <a:latin typeface="Cambria Math"/>
                          </a:rPr>
                          <m:t>𝒒</m:t>
                        </m:r>
                      </m:e>
                    </m:acc>
                    <m:r>
                      <m:rPr>
                        <m:nor/>
                      </m:rPr>
                      <a:rPr lang="en-US" sz="2800" b="1" dirty="0">
                        <a:solidFill>
                          <a:schemeClr val="tx1"/>
                        </a:solidFill>
                      </a:rPr>
                      <m:t>(</m:t>
                    </m:r>
                    <m:r>
                      <m:rPr>
                        <m:nor/>
                      </m:rPr>
                      <a:rPr lang="en-US" sz="2800" b="1" dirty="0">
                        <a:solidFill>
                          <a:schemeClr val="tx1"/>
                        </a:solidFill>
                      </a:rPr>
                      <m:t>t</m:t>
                    </m:r>
                    <m:r>
                      <m:rPr>
                        <m:nor/>
                      </m:rPr>
                      <a:rPr lang="en-US" sz="2800" b="1" dirty="0">
                        <a:solidFill>
                          <a:schemeClr val="tx1"/>
                        </a:solidFill>
                      </a:rPr>
                      <m:t>) +</m:t>
                    </m:r>
                    <m:f>
                      <m:fPr>
                        <m:ctrlPr>
                          <a:rPr lang="en-US" sz="2800" b="1" i="1" dirty="0">
                            <a:solidFill>
                              <a:schemeClr val="tx1"/>
                            </a:solidFill>
                            <a:latin typeface="Cambria Math"/>
                          </a:rPr>
                        </m:ctrlPr>
                      </m:fPr>
                      <m:num>
                        <m:r>
                          <a:rPr lang="en-US" sz="2800" b="1" i="1" dirty="0" smtClean="0">
                            <a:solidFill>
                              <a:schemeClr val="tx1"/>
                            </a:solidFill>
                            <a:latin typeface="Cambria Math"/>
                          </a:rPr>
                          <m:t>𝑸</m:t>
                        </m:r>
                        <m:d>
                          <m:dPr>
                            <m:ctrlPr>
                              <a:rPr lang="en-US" sz="2800" b="1" i="1" dirty="0">
                                <a:solidFill>
                                  <a:schemeClr val="tx1"/>
                                </a:solidFill>
                                <a:latin typeface="Cambria Math"/>
                              </a:rPr>
                            </m:ctrlPr>
                          </m:dPr>
                          <m:e>
                            <m:r>
                              <a:rPr lang="en-US" sz="2800" b="1" i="1" dirty="0">
                                <a:solidFill>
                                  <a:schemeClr val="tx1"/>
                                </a:solidFill>
                                <a:latin typeface="Cambria Math"/>
                              </a:rPr>
                              <m:t>𝒕</m:t>
                            </m:r>
                          </m:e>
                        </m:d>
                      </m:num>
                      <m:den>
                        <m:r>
                          <a:rPr lang="en-US" sz="2800" b="1" i="1" dirty="0">
                            <a:solidFill>
                              <a:schemeClr val="tx1"/>
                            </a:solidFill>
                            <a:latin typeface="Cambria Math"/>
                          </a:rPr>
                          <m:t>𝑹</m:t>
                        </m:r>
                        <m:d>
                          <m:dPr>
                            <m:ctrlPr>
                              <a:rPr lang="en-US" sz="2800" b="1" i="1" dirty="0">
                                <a:solidFill>
                                  <a:schemeClr val="tx1"/>
                                </a:solidFill>
                                <a:latin typeface="Cambria Math"/>
                              </a:rPr>
                            </m:ctrlPr>
                          </m:dPr>
                          <m:e>
                            <m:r>
                              <a:rPr lang="en-US" sz="2800" b="1" i="1" dirty="0">
                                <a:solidFill>
                                  <a:schemeClr val="tx1"/>
                                </a:solidFill>
                                <a:latin typeface="Cambria Math"/>
                              </a:rPr>
                              <m:t>𝒕</m:t>
                            </m:r>
                          </m:e>
                        </m:d>
                        <m:r>
                          <a:rPr lang="en-US" sz="2800" b="1" i="1" dirty="0">
                            <a:solidFill>
                              <a:schemeClr val="tx1"/>
                            </a:solidFill>
                            <a:latin typeface="Cambria Math"/>
                          </a:rPr>
                          <m:t>+</m:t>
                        </m:r>
                        <m:r>
                          <a:rPr lang="en-US" sz="2800" b="1" i="1" dirty="0">
                            <a:solidFill>
                              <a:schemeClr val="tx1"/>
                            </a:solidFill>
                            <a:latin typeface="Cambria Math"/>
                          </a:rPr>
                          <m:t>𝑸</m:t>
                        </m:r>
                        <m:r>
                          <a:rPr lang="en-US" sz="2800" b="1" i="1" dirty="0">
                            <a:solidFill>
                              <a:schemeClr val="tx1"/>
                            </a:solidFill>
                            <a:latin typeface="Cambria Math"/>
                          </a:rPr>
                          <m:t>(</m:t>
                        </m:r>
                        <m:r>
                          <a:rPr lang="en-US" sz="2800" b="1" i="1" dirty="0">
                            <a:solidFill>
                              <a:schemeClr val="tx1"/>
                            </a:solidFill>
                            <a:latin typeface="Cambria Math"/>
                          </a:rPr>
                          <m:t>𝒕</m:t>
                        </m:r>
                        <m:r>
                          <a:rPr lang="en-US" sz="2800" b="1" i="1" dirty="0">
                            <a:solidFill>
                              <a:schemeClr val="tx1"/>
                            </a:solidFill>
                            <a:latin typeface="Cambria Math"/>
                          </a:rPr>
                          <m:t>)</m:t>
                        </m:r>
                      </m:den>
                    </m:f>
                    <m:r>
                      <m:rPr>
                        <m:nor/>
                      </m:rPr>
                      <a:rPr lang="en-US" sz="2800" b="1" i="1" dirty="0">
                        <a:solidFill>
                          <a:schemeClr val="tx1"/>
                        </a:solidFill>
                        <a:latin typeface="Cambria Math"/>
                      </a:rPr>
                      <m:t>.</m:t>
                    </m:r>
                    <m:r>
                      <a:rPr lang="en-US" sz="2800" b="1" i="1" smtClean="0">
                        <a:solidFill>
                          <a:schemeClr val="tx1"/>
                        </a:solidFill>
                        <a:latin typeface="Cambria Math"/>
                      </a:rPr>
                      <m:t> </m:t>
                    </m:r>
                    <m:acc>
                      <m:accPr>
                        <m:chr m:val="̂"/>
                        <m:ctrlPr>
                          <a:rPr lang="en-US" sz="2800" b="1" i="1">
                            <a:solidFill>
                              <a:schemeClr val="tx1"/>
                            </a:solidFill>
                            <a:latin typeface="Cambria Math"/>
                          </a:rPr>
                        </m:ctrlPr>
                      </m:accPr>
                      <m:e>
                        <m:r>
                          <a:rPr lang="en-US" sz="2800" b="1" i="1">
                            <a:solidFill>
                              <a:schemeClr val="tx1"/>
                            </a:solidFill>
                            <a:latin typeface="Cambria Math"/>
                          </a:rPr>
                          <m:t>𝒂</m:t>
                        </m:r>
                      </m:e>
                    </m:acc>
                    <m:r>
                      <m:rPr>
                        <m:nor/>
                      </m:rPr>
                      <a:rPr lang="en-US" sz="2800" b="1" dirty="0">
                        <a:solidFill>
                          <a:schemeClr val="tx1"/>
                        </a:solidFill>
                      </a:rPr>
                      <m:t>(</m:t>
                    </m:r>
                    <m:r>
                      <m:rPr>
                        <m:nor/>
                      </m:rPr>
                      <a:rPr lang="en-US" sz="2800" b="1" dirty="0">
                        <a:solidFill>
                          <a:schemeClr val="tx1"/>
                        </a:solidFill>
                      </a:rPr>
                      <m:t>t</m:t>
                    </m:r>
                    <m:r>
                      <m:rPr>
                        <m:nor/>
                      </m:rPr>
                      <a:rPr lang="en-US" sz="2800" b="1" dirty="0">
                        <a:solidFill>
                          <a:schemeClr val="tx1"/>
                        </a:solidFill>
                      </a:rPr>
                      <m:t>)</m:t>
                    </m:r>
                  </m:oMath>
                </a14:m>
                <a:endParaRPr lang="en-US" sz="2800" b="1" dirty="0">
                  <a:solidFill>
                    <a:schemeClr val="tx1"/>
                  </a:solidFill>
                </a:endParaRPr>
              </a:p>
              <a:p>
                <a:pPr lvl="1"/>
                <a:endParaRPr lang="en-US" sz="28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95400" y="2743200"/>
                <a:ext cx="6248400" cy="1651606"/>
              </a:xfrm>
              <a:prstGeom prst="rect">
                <a:avLst/>
              </a:prstGeom>
              <a:blipFill rotWithShape="0">
                <a:blip r:embed="rId2"/>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C2C6650A-F034-4928-802A-19AA405729B7}" type="slidenum">
              <a:rPr lang="en-US" smtClean="0">
                <a:solidFill>
                  <a:schemeClr val="tx1"/>
                </a:solidFill>
              </a:rPr>
              <a:t>54</a:t>
            </a:fld>
            <a:endParaRPr lang="en-US">
              <a:solidFill>
                <a:schemeClr val="tx1"/>
              </a:solidFill>
            </a:endParaRPr>
          </a:p>
        </p:txBody>
      </p:sp>
    </p:spTree>
    <p:extLst>
      <p:ext uri="{BB962C8B-B14F-4D97-AF65-F5344CB8AC3E}">
        <p14:creationId xmlns:p14="http://schemas.microsoft.com/office/powerpoint/2010/main" val="3044980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solidFill>
                      <a:schemeClr val="tx1"/>
                    </a:solidFill>
                  </a:rPr>
                  <a:t>RMSE between </a:t>
                </a:r>
                <a:r>
                  <a:rPr lang="en-US" i="1" dirty="0" smtClean="0">
                    <a:solidFill>
                      <a:schemeClr val="tx1"/>
                    </a:solidFill>
                  </a:rPr>
                  <a:t>x</a:t>
                </a:r>
                <a14:m>
                  <m:oMath xmlns:m="http://schemas.openxmlformats.org/officeDocument/2006/math">
                    <m:r>
                      <m:rPr>
                        <m:nor/>
                      </m:rPr>
                      <a:rPr lang="en-US" i="1" dirty="0">
                        <a:solidFill>
                          <a:schemeClr val="tx1"/>
                        </a:solidFill>
                      </a:rPr>
                      <m:t>(</m:t>
                    </m:r>
                    <m:r>
                      <m:rPr>
                        <m:nor/>
                      </m:rPr>
                      <a:rPr lang="en-US" i="1" dirty="0">
                        <a:solidFill>
                          <a:schemeClr val="tx1"/>
                        </a:solidFill>
                      </a:rPr>
                      <m:t>t</m:t>
                    </m:r>
                    <m:r>
                      <a:rPr lang="en-US" i="1" dirty="0">
                        <a:solidFill>
                          <a:schemeClr val="tx1"/>
                        </a:solidFill>
                        <a:latin typeface="Cambria Math"/>
                      </a:rPr>
                      <m:t>) </m:t>
                    </m:r>
                    <m:r>
                      <a:rPr lang="en-US" i="1" dirty="0">
                        <a:solidFill>
                          <a:schemeClr val="tx1"/>
                        </a:solidFill>
                        <a:latin typeface="Cambria Math"/>
                      </a:rPr>
                      <m:t>𝑎𝑛𝑑</m:t>
                    </m:r>
                    <m:r>
                      <a:rPr lang="en-US" i="1" dirty="0">
                        <a:solidFill>
                          <a:schemeClr val="tx1"/>
                        </a:solidFill>
                        <a:latin typeface="Cambria Math"/>
                      </a:rPr>
                      <m:t> </m:t>
                    </m:r>
                    <m:acc>
                      <m:accPr>
                        <m:chr m:val="̂"/>
                        <m:ctrlPr>
                          <a:rPr lang="en-US" i="1">
                            <a:solidFill>
                              <a:schemeClr val="tx1"/>
                            </a:solidFill>
                            <a:latin typeface="Cambria Math"/>
                          </a:rPr>
                        </m:ctrlPr>
                      </m:accPr>
                      <m:e>
                        <m:r>
                          <a:rPr lang="en-US" b="0" i="1" smtClean="0">
                            <a:solidFill>
                              <a:schemeClr val="tx1"/>
                            </a:solidFill>
                            <a:latin typeface="Cambria Math"/>
                          </a:rPr>
                          <m:t>𝑥</m:t>
                        </m:r>
                      </m:e>
                    </m:acc>
                    <m:r>
                      <m:rPr>
                        <m:nor/>
                      </m:rPr>
                      <a:rPr lang="en-US" i="1" dirty="0">
                        <a:solidFill>
                          <a:schemeClr val="tx1"/>
                        </a:solidFill>
                      </a:rPr>
                      <m:t>(</m:t>
                    </m:r>
                    <m:r>
                      <m:rPr>
                        <m:nor/>
                      </m:rPr>
                      <a:rPr lang="en-US" i="1" dirty="0">
                        <a:solidFill>
                          <a:schemeClr val="tx1"/>
                        </a:solidFill>
                      </a:rPr>
                      <m:t>t</m:t>
                    </m:r>
                    <m:r>
                      <m:rPr>
                        <m:nor/>
                      </m:rPr>
                      <a:rPr lang="en-US" i="1" dirty="0">
                        <a:solidFill>
                          <a:schemeClr val="tx1"/>
                        </a:solidFill>
                      </a:rPr>
                      <m:t>)</m:t>
                    </m:r>
                  </m:oMath>
                </a14:m>
                <a:r>
                  <a:rPr lang="en-US" i="1" dirty="0">
                    <a:solidFill>
                      <a:schemeClr val="tx1"/>
                    </a:solidFill>
                  </a:rPr>
                  <a:t> </a:t>
                </a:r>
                <a:r>
                  <a:rPr lang="en-US" i="1" dirty="0" smtClean="0">
                    <a:solidFill>
                      <a:schemeClr val="tx1"/>
                    </a:solidFill>
                  </a:rPr>
                  <a:t>for street block</a:t>
                </a:r>
              </a:p>
              <a:p>
                <a:pPr marL="342900" lvl="1" indent="-342900">
                  <a:buFont typeface="Arial" pitchFamily="34" charset="0"/>
                  <a:buChar char="•"/>
                </a:pPr>
                <a:r>
                  <a:rPr lang="en-US" i="1" dirty="0" smtClean="0">
                    <a:solidFill>
                      <a:schemeClr val="tx1"/>
                    </a:solidFill>
                  </a:rPr>
                  <a:t>b =1 % , see for b = 50% in paper</a:t>
                </a:r>
                <a:endParaRPr lang="en-US" i="1" dirty="0">
                  <a:solidFill>
                    <a:schemeClr val="tx1"/>
                  </a:solidFill>
                </a:endParaRPr>
              </a:p>
              <a:p>
                <a:pPr marL="0" indent="0">
                  <a:buNone/>
                </a:pPr>
                <a:r>
                  <a:rPr lang="en-US" dirty="0" smtClean="0">
                    <a:solidFill>
                      <a:schemeClr val="tx1"/>
                    </a:solidFill>
                  </a:rPr>
                  <a:t> </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1348"/>
                </a:stretch>
              </a:blipFill>
            </p:spPr>
            <p:txBody>
              <a:bodyPr/>
              <a:lstStyle/>
              <a:p>
                <a:r>
                  <a:rPr lang="en-US">
                    <a:noFill/>
                  </a:rPr>
                  <a:t> </a:t>
                </a:r>
              </a:p>
            </p:txBody>
          </p:sp>
        </mc:Fallback>
      </mc:AlternateContent>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743201"/>
            <a:ext cx="4114799" cy="3657599"/>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142" y="2743200"/>
            <a:ext cx="4401458" cy="3657600"/>
          </a:xfrm>
          <a:prstGeom prst="rect">
            <a:avLst/>
          </a:prstGeom>
          <a:noFill/>
          <a:ln>
            <a:noFill/>
          </a:ln>
        </p:spPr>
      </p:pic>
      <p:sp>
        <p:nvSpPr>
          <p:cNvPr id="7" name="Slide Number Placeholder 6"/>
          <p:cNvSpPr>
            <a:spLocks noGrp="1"/>
          </p:cNvSpPr>
          <p:nvPr>
            <p:ph type="sldNum" sz="quarter" idx="12"/>
          </p:nvPr>
        </p:nvSpPr>
        <p:spPr/>
        <p:txBody>
          <a:bodyPr/>
          <a:lstStyle/>
          <a:p>
            <a:fld id="{C2C6650A-F034-4928-802A-19AA405729B7}" type="slidenum">
              <a:rPr lang="en-US" smtClean="0">
                <a:solidFill>
                  <a:schemeClr val="tx1"/>
                </a:solidFill>
              </a:rPr>
              <a:t>55</a:t>
            </a:fld>
            <a:endParaRPr lang="en-US">
              <a:solidFill>
                <a:schemeClr val="tx1"/>
              </a:solidFill>
            </a:endParaRPr>
          </a:p>
        </p:txBody>
      </p:sp>
    </p:spTree>
    <p:extLst>
      <p:ext uri="{BB962C8B-B14F-4D97-AF65-F5344CB8AC3E}">
        <p14:creationId xmlns:p14="http://schemas.microsoft.com/office/powerpoint/2010/main" val="967623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 results</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Boolean availability i.e. at least one slot available</a:t>
            </a:r>
            <a:r>
              <a:rPr lang="en-US" i="1" dirty="0" smtClean="0"/>
              <a:t> </a:t>
            </a:r>
          </a:p>
          <a:p>
            <a:pPr marL="342900" lvl="1" indent="-342900">
              <a:buFont typeface="Arial" pitchFamily="34" charset="0"/>
              <a:buChar char="•"/>
            </a:pPr>
            <a:r>
              <a:rPr lang="en-US" i="1" dirty="0" smtClean="0"/>
              <a:t>b =1 %</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669149"/>
            <a:ext cx="4267200" cy="4052326"/>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676293"/>
            <a:ext cx="4267200" cy="4045182"/>
          </a:xfrm>
          <a:prstGeom prst="rect">
            <a:avLst/>
          </a:prstGeom>
          <a:noFill/>
          <a:ln>
            <a:noFill/>
          </a:ln>
        </p:spPr>
      </p:pic>
      <p:sp>
        <p:nvSpPr>
          <p:cNvPr id="9" name="Slide Number Placeholder 8"/>
          <p:cNvSpPr>
            <a:spLocks noGrp="1"/>
          </p:cNvSpPr>
          <p:nvPr>
            <p:ph type="sldNum" sz="quarter" idx="12"/>
          </p:nvPr>
        </p:nvSpPr>
        <p:spPr/>
        <p:txBody>
          <a:bodyPr/>
          <a:lstStyle/>
          <a:p>
            <a:fld id="{C2C6650A-F034-4928-802A-19AA405729B7}" type="slidenum">
              <a:rPr lang="en-US" smtClean="0">
                <a:solidFill>
                  <a:schemeClr val="tx1"/>
                </a:solidFill>
              </a:rPr>
              <a:t>56</a:t>
            </a:fld>
            <a:endParaRPr lang="en-US">
              <a:solidFill>
                <a:schemeClr val="tx1"/>
              </a:solidFill>
            </a:endParaRPr>
          </a:p>
        </p:txBody>
      </p:sp>
    </p:spTree>
    <p:extLst>
      <p:ext uri="{BB962C8B-B14F-4D97-AF65-F5344CB8AC3E}">
        <p14:creationId xmlns:p14="http://schemas.microsoft.com/office/powerpoint/2010/main" val="3129957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can provide reasonable parking availability estimation that does not deviate from the true availability by too much. </a:t>
            </a:r>
          </a:p>
          <a:p>
            <a:endParaRPr lang="en-US" dirty="0" smtClean="0"/>
          </a:p>
          <a:p>
            <a:r>
              <a:rPr lang="en-US" dirty="0" smtClean="0"/>
              <a:t>Works under low penetration ratio (e.g. b=1%)</a:t>
            </a:r>
          </a:p>
          <a:p>
            <a:endParaRPr lang="en-US" dirty="0" smtClean="0"/>
          </a:p>
          <a:p>
            <a:r>
              <a:rPr lang="en-US" dirty="0" smtClean="0"/>
              <a:t>Robust to false+ and false- errors</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57</a:t>
            </a:fld>
            <a:endParaRPr lang="en-US"/>
          </a:p>
        </p:txBody>
      </p:sp>
    </p:spTree>
    <p:extLst>
      <p:ext uri="{BB962C8B-B14F-4D97-AF65-F5344CB8AC3E}">
        <p14:creationId xmlns:p14="http://schemas.microsoft.com/office/powerpoint/2010/main" val="35446312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solutions</a:t>
            </a:r>
            <a:endParaRPr lang="en-US" dirty="0"/>
          </a:p>
        </p:txBody>
      </p:sp>
      <p:sp>
        <p:nvSpPr>
          <p:cNvPr id="3" name="Content Placeholder 2"/>
          <p:cNvSpPr>
            <a:spLocks noGrp="1"/>
          </p:cNvSpPr>
          <p:nvPr>
            <p:ph idx="1"/>
          </p:nvPr>
        </p:nvSpPr>
        <p:spPr/>
        <p:txBody>
          <a:bodyPr/>
          <a:lstStyle/>
          <a:p>
            <a:r>
              <a:rPr lang="en-US" dirty="0" smtClean="0"/>
              <a:t>PSD penetration ratio can be low. </a:t>
            </a:r>
            <a:r>
              <a:rPr lang="en-US" dirty="0" smtClean="0">
                <a:solidFill>
                  <a:schemeClr val="accent3"/>
                </a:solidFill>
              </a:rPr>
              <a:t>[Can we use signals from neighboring blocks?]</a:t>
            </a:r>
          </a:p>
          <a:p>
            <a:pPr marL="0" indent="0">
              <a:buNone/>
            </a:pPr>
            <a:endParaRPr lang="en-US" dirty="0" smtClean="0"/>
          </a:p>
          <a:p>
            <a:r>
              <a:rPr lang="en-US" dirty="0" smtClean="0"/>
              <a:t>PAE algorithms did not consider the previous known parking availability at time t-1 for a street block </a:t>
            </a:r>
            <a:r>
              <a:rPr lang="en-US" dirty="0" smtClean="0">
                <a:solidFill>
                  <a:schemeClr val="accent3"/>
                </a:solidFill>
              </a:rPr>
              <a:t>[try to combine history &amp; previous &amp; current parking observations]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58</a:t>
            </a:fld>
            <a:endParaRPr lang="en-US"/>
          </a:p>
        </p:txBody>
      </p:sp>
    </p:spTree>
    <p:extLst>
      <p:ext uri="{BB962C8B-B14F-4D97-AF65-F5344CB8AC3E}">
        <p14:creationId xmlns:p14="http://schemas.microsoft.com/office/powerpoint/2010/main" val="16501489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work</a:t>
            </a:r>
            <a:endParaRPr lang="en-US" dirty="0"/>
          </a:p>
        </p:txBody>
      </p:sp>
      <p:sp>
        <p:nvSpPr>
          <p:cNvPr id="3" name="Content Placeholder 2"/>
          <p:cNvSpPr>
            <a:spLocks noGrp="1"/>
          </p:cNvSpPr>
          <p:nvPr>
            <p:ph idx="1"/>
          </p:nvPr>
        </p:nvSpPr>
        <p:spPr>
          <a:xfrm>
            <a:off x="460829" y="1205706"/>
            <a:ext cx="8229600" cy="4525963"/>
          </a:xfrm>
        </p:spPr>
        <p:txBody>
          <a:bodyPr/>
          <a:lstStyle/>
          <a:p>
            <a:r>
              <a:rPr lang="en-US" dirty="0" smtClean="0"/>
              <a:t>Increasing parking signals by using signals from neighboring blocks</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59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86513" y="2348705"/>
            <a:ext cx="4370615" cy="4025787"/>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41515" y="2348706"/>
            <a:ext cx="4174670" cy="4007644"/>
          </a:xfrm>
          <a:prstGeom prst="rect">
            <a:avLst/>
          </a:prstGeom>
          <a:noFill/>
          <a:ln>
            <a:noFill/>
          </a:ln>
        </p:spPr>
      </p:pic>
    </p:spTree>
    <p:extLst>
      <p:ext uri="{BB962C8B-B14F-4D97-AF65-F5344CB8AC3E}">
        <p14:creationId xmlns:p14="http://schemas.microsoft.com/office/powerpoint/2010/main" val="1692821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Detecting a mobile user’s current mode of transportation based on GPS and GIS.</a:t>
            </a:r>
          </a:p>
          <a:p>
            <a:pPr>
              <a:buNone/>
            </a:pPr>
            <a:endParaRPr lang="en-US" dirty="0" smtClean="0"/>
          </a:p>
          <a:p>
            <a:r>
              <a:rPr lang="en-US" dirty="0" smtClean="0"/>
              <a:t>Possible transportation modes considered are:</a:t>
            </a:r>
          </a:p>
          <a:p>
            <a:endParaRPr lang="en-US" dirty="0"/>
          </a:p>
        </p:txBody>
      </p:sp>
      <p:pic>
        <p:nvPicPr>
          <p:cNvPr id="4" name="Picture 3" descr="http://www.lifeinsuranceover-50.com/wp-content/uploads/2011/08/cheap-car-insurance-for-convicted-drivers.jpg"/>
          <p:cNvPicPr/>
          <p:nvPr/>
        </p:nvPicPr>
        <p:blipFill>
          <a:blip r:embed="rId3" cstate="print"/>
          <a:srcRect/>
          <a:stretch>
            <a:fillRect/>
          </a:stretch>
        </p:blipFill>
        <p:spPr bwMode="auto">
          <a:xfrm>
            <a:off x="685801" y="4191000"/>
            <a:ext cx="1295399" cy="1433946"/>
          </a:xfrm>
          <a:prstGeom prst="rect">
            <a:avLst/>
          </a:prstGeom>
          <a:noFill/>
          <a:ln w="9525">
            <a:noFill/>
            <a:miter lim="800000"/>
            <a:headEnd/>
            <a:tailEnd/>
          </a:ln>
        </p:spPr>
      </p:pic>
      <p:pic>
        <p:nvPicPr>
          <p:cNvPr id="5122" name="Picture 2" descr="http://t3.gstatic.com/images?q=tbn:ANd9GcTo3umxby_z3unihZkw-xCc1QuLBDGiu_5gs95kmkn52nkCE5G2"/>
          <p:cNvPicPr>
            <a:picLocks noChangeAspect="1" noChangeArrowheads="1"/>
          </p:cNvPicPr>
          <p:nvPr/>
        </p:nvPicPr>
        <p:blipFill>
          <a:blip r:embed="rId4" cstate="print"/>
          <a:srcRect/>
          <a:stretch>
            <a:fillRect/>
          </a:stretch>
        </p:blipFill>
        <p:spPr bwMode="auto">
          <a:xfrm>
            <a:off x="2286000" y="4191000"/>
            <a:ext cx="1219199" cy="1447800"/>
          </a:xfrm>
          <a:prstGeom prst="rect">
            <a:avLst/>
          </a:prstGeom>
          <a:noFill/>
        </p:spPr>
      </p:pic>
      <p:pic>
        <p:nvPicPr>
          <p:cNvPr id="7" name="Picture 6" descr="http://t1.gstatic.com/images?q=tbn:ANd9GcTM0KHduLPfWFaNSG80YCwRl2YhLJYi7uhQm5EmhCV6-Dp1bJgk"/>
          <p:cNvPicPr/>
          <p:nvPr/>
        </p:nvPicPr>
        <p:blipFill>
          <a:blip r:embed="rId5" cstate="print"/>
          <a:srcRect/>
          <a:stretch>
            <a:fillRect/>
          </a:stretch>
        </p:blipFill>
        <p:spPr bwMode="auto">
          <a:xfrm>
            <a:off x="3962401" y="4191000"/>
            <a:ext cx="1143000" cy="1371600"/>
          </a:xfrm>
          <a:prstGeom prst="rect">
            <a:avLst/>
          </a:prstGeom>
          <a:noFill/>
          <a:ln w="9525">
            <a:noFill/>
            <a:miter lim="800000"/>
            <a:headEnd/>
            <a:tailEnd/>
          </a:ln>
        </p:spPr>
      </p:pic>
      <p:pic>
        <p:nvPicPr>
          <p:cNvPr id="5126" name="Picture 6" descr="http://t1.gstatic.com/images?q=tbn:ANd9GcTpDbnXDpmdUWQQUWLC69EEpmtsy9s7HPeONI3iAELH93DKKtxqjg"/>
          <p:cNvPicPr>
            <a:picLocks noChangeAspect="1" noChangeArrowheads="1"/>
          </p:cNvPicPr>
          <p:nvPr/>
        </p:nvPicPr>
        <p:blipFill>
          <a:blip r:embed="rId6" cstate="print"/>
          <a:srcRect/>
          <a:stretch>
            <a:fillRect/>
          </a:stretch>
        </p:blipFill>
        <p:spPr bwMode="auto">
          <a:xfrm>
            <a:off x="5334000" y="4191000"/>
            <a:ext cx="1295400" cy="1343025"/>
          </a:xfrm>
          <a:prstGeom prst="rect">
            <a:avLst/>
          </a:prstGeom>
          <a:noFill/>
        </p:spPr>
      </p:pic>
      <p:pic>
        <p:nvPicPr>
          <p:cNvPr id="5128" name="Picture 8" descr="http://t1.gstatic.com/images?q=tbn:ANd9GcQvGjBOi-jzy84VmLSYf7vddzbYZxydxxnegVc6K4AUCwOoj54XZQ"/>
          <p:cNvPicPr>
            <a:picLocks noChangeAspect="1" noChangeArrowheads="1"/>
          </p:cNvPicPr>
          <p:nvPr/>
        </p:nvPicPr>
        <p:blipFill>
          <a:blip r:embed="rId7" cstate="print"/>
          <a:srcRect/>
          <a:stretch>
            <a:fillRect/>
          </a:stretch>
        </p:blipFill>
        <p:spPr bwMode="auto">
          <a:xfrm>
            <a:off x="6781800" y="4419600"/>
            <a:ext cx="914401" cy="1066800"/>
          </a:xfrm>
          <a:prstGeom prst="rect">
            <a:avLst/>
          </a:prstGeom>
          <a:noFill/>
        </p:spPr>
      </p:pic>
      <p:sp>
        <p:nvSpPr>
          <p:cNvPr id="5130" name="AutoShape 10" descr="data:image/jpg;base64,/9j/4AAQSkZJRgABAQAAAQABAAD/2wCEAAkGBhIPEBQUEBAUEhIVFxYVEBURFhQVFhQWGBEXFBgdGhcYGyYgGRwjGRcTIS8gJigqLSwuFR49NTAuNSYrLCkBCQoKBQUFDQUFDSkYEhgpKSkpKSkpKSkpKSkpKSkpKSkpKSkpKSkpKSkpKSkpKSkpKSkpKSkpKSkpKSkpKSkpKf/AABEIANIA8AMBIgACEQEDEQH/xAAcAAEAAwEBAQEBAAAAAAAAAAAABgcIBQQDAgH/xABIEAABAwIEBAMECAMEBgsAAAABAAIDBBEFBhIhBzFBURNhcQgiMoEUI0JSYoKRoXKisSRDkrI0g7PC0eEVMzVEU2RzdMHD8f/EABQBAQAAAAAAAAAAAAAAAAAAAAD/xAAUEQEAAAAAAAAAAAAAAAAAAAAA/9oADAMBAAIRAxEAPwC8URQTjTjktHhMjoHFj5HsiL2mzmtffVY9CQCL/iQcniPxsiw57qeja2oqRtI4n6qI9jbd7u7QRbqb7Kk8d4k4lXEmaslDT9iI+FGB20stf53KjKILf9nzNzYKmWlnmLWzhppw8+54oJuBfk5wI9dNudloRYeik0uBHMEEfI3WhMi8eRWzxU1TSObNK4Ma+nu5mpxtcsd7zWjmTd1gEFuoiICIiAiIgIiICIiAiIgIiICIiAiIgIiICIiAiIgKrvaIc4YSzTyNTGH+nhSn/MGq0VyM15cjxKjlppdmyNsHDmxwOprh6OANuqDGaLq5myzPhtQ+CpZpe3kd9L29HMPVp/5HcFcpAXrwvFZqSZs1PI6KVm7HsNiLgg/IgkW815F2Mq5WnxOpbT0wBe65c5xs1jBzc49hcfqO6DVWQs0DE6CGfUwvLdM4Yb6JB8QI6HkbfiHqpCorw7yGzBqUwtlMr3v8SV5GkF2kNs1tzYADuTuflKkBERAREQEREBERAREQEREBERAREQEREBERAREQEREEezrkmnxanMU7bOFzDKANcTu47g7XbyPrYiiMa4A4nAR4Iiqg42+qeGFuxN3CXSANu5Wi8YxiGjhfPUSCOJgu9zv2AHUk7ADckrOXEXjFNiE8f0J0tLDCS6MtcWyPeRbU7SdvduA255m/PYPxBwExZw3jhZ5Omb/u3X0myPi2Wi2vDorRuDX+E8vGl5tZ7S0XaTYeRI67r05Z9oGupyG1bWVcfUm0coHk5o0n5t37q28FzthmYKd9OH7ysLZaeX3JbEb6d7Otzu0m1hyQcSTj5RxmMy084jlaHxyxhjmuHJwsXAhzXBzSN7EdQQTMMtZ8ocS/0Spa99rmN12SDv7jrEgdxceaqzM+XzltoAiGIYRO/wCvgqQ0vhkIsHNeANJLQLOt9ix3sVFcyZJbDCzFMEmkkpAdRsSJ6R45h1t7A235i4vcHUQ06iiXC/NzsUw6OaW3jNLop7WAL29bDlqaWm3mVLUBERAREQEREBERAREQEREBERAREQEREBERAUazdxDosKb/AGmYeJa7YY7Old2937IPd1guNxizzJhVE36PtUTuLInGx8MAXe6x5kXaB5uv0scv1NS+V7nyPc97jdznkuc4nmSTuSglXEHiTUYzKNf1VOw3hhabgdNTj9p9uvToBveIIiAv3FK5jg5ri1wILS0kEEciCORX4RBbuVOLjayB2H42dcMzfDbU2Gph+yZO9jYh/MEC99yOLlLMcuXMTkgqPfpnO0VLR7zXsIuyVg6+64OHdriPSvF758TM0LGSm7ohaB/M6L38Mn7oJJb2uRyIsFoZ5y7UYHK3EcGmc2im0uPhHUyMu3aHN+F0TrjTcG3Lte0uGPEJmMUupwaypjs2oY3lc8ntB30usfQgjsTUfCXiRHC04diNn0U12Ruk3bEX7Frr/wB24k7/AGSb8iSPDn7KlRlutbNQzSMhkuaeRp95vIujf0dbbns4eYKDTiKouF3Gs18zKSua1s79oZWe62RwF9Lm/ZcbGxGxO1hte3UBERAREQEREBERAREQEREBERAREQEREFXe0HgRnw1szedNIHO/gk+rd/MY/wB1m1aa4+Y19Hwl0Y+KokZGO+lp8Vx/kA/MsyoCIiAiIgIiICvfhzXxZiwqTDa5xM0ABhk5vDB7sbxfmWE6T3a4DqVRC7WTszPwytiqY99Dvfb9+M7Pb8xe3Y27IPVmzKNXglW1svukHXTzR/C8NdcOaehBtcHcG3cE6U4b53Zi9E2W4E7LMqWD7L7cwPuu5j5joV/M1Zfp8fwyzHAiRolpJfuP03afTctcPM9Qs+ZBzPLgWJ/XhzGBxgrY+ZDQ6xNhzLHC472I6oNXootlbiVQYnI6OlnJkaCdEjXMc5o5lur4h6bjspSgIiICIiAiIgIiICIiAiIgIiICIiDP3tI4rqqqWnB2jidIfWR+nf5R/wAyp1THi5i/0rGKpwN2seIW/wCqaIz/ADBx+ahyAiIgIiICIiAiIgl+T+KVfhQDIZA+AEnwZhqYLm507hzd7nY2ueS+2fs00eLkVLIXUtYAGzs+OOcCwDmvABa8Do4WIA3uLGFIg9OH4hLTStlgkdHIw3Y9hs5ptbY+hP6qd5Z454lR7SvFXH2qL6x6SDf9dSrtEF+0XtKQG3jUMrD18KRj/wDMGqeYBxIpKyldVfWU9O06XSVQbG29w2wcHEHdwCyMu/V51qJMOiw8iNtPE4vGlpD3OL3uu5xJvvIeQHIdkGmouKWEufoGIwau7nFrf8bgG/uv7inFDCqYfWV8Lj2hd4x/SPVb5rIqINC4v7R1JHcUtLNMe8hbE0+nxOt6gLg0/tKTh/1lDEY77hkjw63qQR+yphEGusl8SKLFm/2eQtmAu+GWzZGjqQOTm+YJ5i9lKViTD8Qkp5WSwvdHIwhzHNNiCFqbhhxEZjFN71mVUYAqIx16B7R9137HbsSE1REQEREBERAREQYkrxJ4sni38TW7xL89eo6r+d7rzrSOf+BsOIzOqKaYU0z95Wubqjkd97YgsJ6kXv2vcml8f4ZYjRTGJ9LJL1Y+nY+Vjx5Frf2NigiyLpV2WquBuqakqIm/ekikYP1LbLnWQfxF04csVb4XTNpZjCxpc+Tw36A0czqtZcxBdnA6hjhw3EK58TJHs1hmtodYRQeKQL8rlwv3sOyqbHcyVFc4OqZfELQQ33WNDQTcgBoAtdS/KHE6PD8JqaI075Hzmazw5rWtEkDIhtYk2LSVXqAiIgIiICIiAiIgIiICIiAuplrMc2HVLKindpew7g/C9p+Jrh1aR/y3AXLRBsTJWcoMWpWzwGx5TRk3dE+24Pl1B6j5gd9Y7yXnOfCals0BuOU0ZJDZWdj2PY9D8wdW5XzPBidMyopnXY7ZwPxRuHNrh0cP32I2KDroiICIiAiIgIiIFl8RSMBvobfvpF/6L7Ig+c8DZGOY9oc1wLXNduCCLEHyIJWQ+IGU3YXXy05v4d9cDj9qJxJb6kbtPm0rYCrTjpkz6dQfSI23npbv25uiP/WD5WDvynugzOiIgIiICIiAiIgIiICL9RxFxAaC5x2AAuSfIDmu7V5CxGKMSSUFS1haXavCedLRzLrD3OV/esg4CIiAi/cTQXAE2BIubXsL7my7ecMm1GFT+FO27T70Mrb6JWd2n9LjmL+lw4KkeRs81GEVIlhOpjrCeIn3ZW369nDezunoSDHEQbNyvminxOmbPTP1Mds4H4o3W3a8dHD99iNiF1ljzJedqjCagS07rtNhNE6+iVt+R7Hs7mPS4OpcnZzp8WpxNTO3FhLG744nW5OH9DyKDvIiICLx4vjENHC6aplbFEwXc539B1JPQDcqq8P9omnkrTHJTujpC7THNe7x01PjA+E+RJHmguBERAREQF+XgEG9rdb8rea/SIMYZoZTtragUZJphK/wCfuatreXYnci11y1NOKeS5MOr5tMThTPeXwP0nRZ/vaA7ldpJbbnsFC0BEUtyxwsxHEbGKnLIj/ez/Vst3F93flBQRJFojLHs80kNnV0rqp/MsZeOL02Op36j0UD4zcNRhswqKVlqSU20jlDJ93+F25HzHQXCs0RSnI/DqrxeS0LdELTaWd4OhnkPvO/CPnYboOBhmFy1UrYoI3SyPNmtYLk/wDAefIK6cu+zi0xtdX1Tw87vipw2zfLxHA3Pewt2vzVl5KyBSYRFpp2XkcPrZn2Mknz+y3s0bep3UlQR/LOQqHDR/ZaZrH2sZHe/Ifzu3HoLDyXbqacSMcxw91zS13o4WP7FfVEGI66kdDK+N2zmOcx3q1xaf3C+ClfFTDvo+MVjLWBlMg9JWiX/fUUQFq3DMHgxzA6ZlU3WHwR+/trjlbHoL2Ho4ODvXkdllJaZ4AYp42ECMneCWSP8rrSj/O4fJBQ2dclz4TUmGcXabmGQCzZWX5jse46H5Ex9bFzpk6DFqV0E4sfiikAu6J9tnDv2I6j9RTGC+znVvl/tdRFFCDuYSZHvF/sggBt+55X5FBUK6uW8z1GGztnpZCx42cObXtvcte37TT/APljurc4icBmshEuFNcXRtAlgc4vdKAN3MJ+33byPSx2NHuaQbEWI53QaGwz2jaJ0bfpFPURyWGsRhj2X66SXA29QvhintJUwafo1HM9/TxnMjaP8JcT6bLP6IJDm/PVXi0muqku0H6uJlxHH/C3v5m581POB3DY1Mra6pZ9REb07Xf3srT8VurWH9XDyK5vDDg/LiTmT1TXRUQIIvs+fyZ2Z3f+ncaTpaVkTGsjYGMYA1jWgBrWgWAAHIIPqiIgIiICIiD5zwNkaWvaHtOzmuAII8wdiq/x/gVhlW7Wxj6V1/e+jEBh/I4EN/LZWIiCI5Y4WYbh1jFTiSQW+tn+sfcdRfZv5QFLkRAXixnB4qyCSCdmuKRpa8f0IPQg2IPQgL2ogzHmLhM7C62jbPKyeCpqWxNDdTXFniMB1diWutsVpSgoI6eNsUMbY42CzGMADQPIBVJxyx2GKtwtr3EOhmFRKA0m0XisFx3P1b9ue3mrgikDmhw5EAj0IuEH7REQEREGcPaIw7w8TjkA2lgaT5uY9zD/AC6FVavz2lMNvBST/ckkiP52B4/2Z/VUGgK6vZsxa0tXTk/ExkzfyOLHf52foqVU24NYv9GxmmJNmyl0Dv8AWNIb/PoQatREQFm7j7lN1NX/AEpjPqakC5aLBszW2cDbq4AO8yXdlpFc7MGAQ19O+nqWao3ix6Fp6OaejgdwUGLVe/BfhZTS0zK2sidJI4kwxzNAjDQbB+m/v35gu28uRPsyt7PUNPUGStmFTG114Yg0ta4A7GW53/hG3mRsreYwNAAAAGwA2ACD+gW5L+oiAiIgIiICIiAi4Od8YnpKGaWlbE6aNhe0TGzdLfeebXBcQ0OsL7mygTsTzY4BzaakIcARpMXb8Ut0FtoqbnxfN9v9DhHm36M7/wC4rwvzHm1vOk/SGI/0cgvJFn9+bc2D/u03ypGH+jFxsX4q5hpXAVEjqdxB0iSmhYXAHmA+O5Hmg93tG/8AacH/ALVv+3mV8x4lFT00b55WRMDGXdK5rG/AOriFknG8wVuLzsdO51ROG+HGI42hxaC59g2Novu5x5XXyxujrWuDq6OoDthepEgJAGwDn+SDReNcc8LpyWxyPqn8g2nYSL/xus0/K66OR8/SYi+ZlRRPoiwRPiEz/ekZKXhp0lrTzjdyB/41JkPijheH21YR4cg5zxvE0h6E/W2LfRpt5KK8S80sxHE5Kinc7wyIhDqBa5umJtxa+3v6z80GtkXjwisbLCxzZGSHS3U6NzXgu0i+7SRzuvYggHHLDfGwWYgXMTo5R8pAx38r3H5LLa2dmvDTVUNTCBcyQysaPxGM6f3sscVtFJBI6OZjo5GGz2PFnNPYhB8F96CsdDKyVnxRva9vq1wcP3C7WQ8rf9KV8VMZDG1+sueAHFoawv2BPWwHzWgsv8D8LpCHPidVPFiDUu1NB/8ATaA0/MFBOKCsbPFHKz4ZGNe30c0OH7EL0L+NaAAALAbADkAv6gIiICIiAiIgIiICIiAiIgzBx2MhxqUPvp8OEQ3+54Y5eWvxPndaUwkPFPEJBZ/hs1j8Wgav3uvpPQRSODnxMc4fCXNaSN77EjbdfdAX5c4AXNgBuSegXjxvGIqKnlqJyRHE0vfYXO3IAdSTYDzKoTFMzYtmqUwUUToaMGzwCWst3nlt7x66B+htdBKeIPHiKn1Q4Zpmm5OnIvEz+D/xD5/D6qEZX4V4jjkv0mtkfFE86nTT3Mkg/Aw72taxNm25X5K0sjcFKPDtMk9qqpG+p4+rYfwRnqPvG57WVioI/lLItHhUemliAcRZ8r/elf8AxO7eQsPJd57A4WIBB5g7g/JfpEEcxTh3hlVfxqCAk83NYI3f4o7H91EcT9nnDZLmF88B6Brw9o+TwT+6tFEFDT+z5XUztdDiLdXQnxKd3+JhcvrQVWZ8LnhbUXqYHyxxfWPhla8vcGgeITrYediSB3V6KnfaMxeaGKiZFI5jXSSSOLCWnXGGaNxuLa3H1t2QXCse8QJdWK1x/wDMzW+UpH/wtA8LMySHARU1b3yeCJy57zdzmRuceZO5sC3f7qzTi1eaieWYjSZZHyEXvbW8utfra6Cb8CZWtxqEO5uZMG+vhE/0BWoVivA8YkoqmKohNpInh7b8jY7g+RFwfIla5yhm2DFKZs9O7Y7SMJGqJ9t2u8/PqLFB20REBERAREQEREBERAREQEREBERBVvHbOxoqVtKyJkhq2Ste6S5DGABt2gfbu4EHpp5Lo8GM4jEaFzfAjgdTuEZbANMZaW3a4N6E2df0v1sPtxP4YjGhCWz+BJDqFyzW1zX2JBAIsQWix8yvXw14fNwWnfH4vjSSP1yPDdA2bpaALnYbnn9ooJgiIgIiICIiAudjeXqauYGVcDJmNOpoeL2da1x22JXRRBCuI1JHR4DVR07GxRth0MYwWADpGtP66j63WUittV9BHURPimYHxvaWva7k5p5hUzmD2cA6TVQ1YZGT7zKgFxYPwvb8XoQPVBRS7eUs4VOFTialfY8pGOuWSN7Ob19eY6FdLOPDCuwr3po/Eh6TQ3dH+ba7D/EB5EqJINX5E4qUeLNDWuENTb3oJCLk9fDd/eD037hTRYejeWkFpIINwRsQRyIPRaM4C5yqsQhqI6uQy+AYvDe74yHh9w532raBYnfc7oLVREQEREBERAREQEREBERAREQEREBERAREQEREBERAREQfl7QRYi4OxB5EKieMGBU0Mo8Kmhjud/DjY2/LsF/UQRPh1hkMsrBLDHICBcPY1w69wtLYThsNPE1sEMcTbAlsTGsF7dmgIiD2o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http://www.silhouettesclipart.com/images/Man-Sitting-Clip-Art-Silhouette.jpg"/>
          <p:cNvPicPr/>
          <p:nvPr/>
        </p:nvPicPr>
        <p:blipFill>
          <a:blip r:embed="rId8" cstate="print"/>
          <a:srcRect/>
          <a:stretch>
            <a:fillRect/>
          </a:stretch>
        </p:blipFill>
        <p:spPr bwMode="auto">
          <a:xfrm>
            <a:off x="7696200" y="4267200"/>
            <a:ext cx="1066800" cy="127761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BD8DC27E-050F-4EFA-B76F-67843F8EDA3A}" type="slidenum">
              <a:rPr lang="en-US" smtClean="0"/>
              <a:pPr/>
              <a:t>6</a:t>
            </a:fld>
            <a:endParaRPr lang="en-US"/>
          </a:p>
        </p:txBody>
      </p:sp>
      <p:sp>
        <p:nvSpPr>
          <p:cNvPr id="13" name="Footer Placeholder 12"/>
          <p:cNvSpPr>
            <a:spLocks noGrp="1"/>
          </p:cNvSpPr>
          <p:nvPr>
            <p:ph type="ftr" sz="quarter" idx="11"/>
          </p:nvPr>
        </p:nvSpPr>
        <p:spPr/>
        <p:txBody>
          <a:bodyPr/>
          <a:lstStyle/>
          <a:p>
            <a:r>
              <a:rPr lang="en-US" smtClean="0"/>
              <a:t>University of Illinois, Chicago</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work</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60</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17638"/>
            <a:ext cx="8001000" cy="4760912"/>
          </a:xfrm>
          <a:prstGeom prst="rect">
            <a:avLst/>
          </a:prstGeom>
          <a:noFill/>
          <a:ln>
            <a:noFill/>
          </a:ln>
        </p:spPr>
      </p:pic>
    </p:spTree>
    <p:extLst>
      <p:ext uri="{BB962C8B-B14F-4D97-AF65-F5344CB8AC3E}">
        <p14:creationId xmlns:p14="http://schemas.microsoft.com/office/powerpoint/2010/main" val="7566147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Temporal correlations</a:t>
            </a:r>
          </a:p>
          <a:p>
            <a:r>
              <a:rPr lang="en-US" dirty="0" smtClean="0"/>
              <a:t>Incorporating neighboring signals in Kalman Filter</a:t>
            </a:r>
          </a:p>
          <a:p>
            <a:r>
              <a:rPr lang="en-US" dirty="0" smtClean="0"/>
              <a:t>Incorporating parking availability at previous epoch in the model</a:t>
            </a:r>
          </a:p>
          <a:p>
            <a:r>
              <a:rPr lang="en-US" dirty="0" smtClean="0"/>
              <a:t>New parking status detectors(e.g.  acoustic sensors)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61</a:t>
            </a:fld>
            <a:endParaRPr lang="en-US"/>
          </a:p>
        </p:txBody>
      </p:sp>
    </p:spTree>
    <p:extLst>
      <p:ext uri="{BB962C8B-B14F-4D97-AF65-F5344CB8AC3E}">
        <p14:creationId xmlns:p14="http://schemas.microsoft.com/office/powerpoint/2010/main" val="35479062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Thanks you for your time</a:t>
            </a:r>
          </a:p>
          <a:p>
            <a:pPr marL="0" indent="0">
              <a:buNone/>
            </a:pPr>
            <a:endParaRPr lang="en-US" dirty="0" smtClean="0"/>
          </a:p>
          <a:p>
            <a:r>
              <a:rPr lang="en-US" dirty="0" smtClean="0"/>
              <a:t>Questions……….</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62</a:t>
            </a:fld>
            <a:endParaRPr lang="en-US"/>
          </a:p>
        </p:txBody>
      </p:sp>
    </p:spTree>
    <p:extLst>
      <p:ext uri="{BB962C8B-B14F-4D97-AF65-F5344CB8AC3E}">
        <p14:creationId xmlns:p14="http://schemas.microsoft.com/office/powerpoint/2010/main" val="1752900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Value added services (e.g. in Google </a:t>
            </a:r>
            <a:r>
              <a:rPr lang="en-US" dirty="0"/>
              <a:t>M</a:t>
            </a:r>
            <a:r>
              <a:rPr lang="en-US" dirty="0" smtClean="0"/>
              <a:t>aps)</a:t>
            </a:r>
          </a:p>
          <a:p>
            <a:pPr lvl="1">
              <a:buNone/>
            </a:pPr>
            <a:endParaRPr lang="en-US" dirty="0" smtClean="0"/>
          </a:p>
          <a:p>
            <a:pPr lvl="1">
              <a:buFont typeface="Arial" pitchFamily="34" charset="0"/>
              <a:buChar char="•"/>
            </a:pPr>
            <a:r>
              <a:rPr lang="en-US" dirty="0" smtClean="0"/>
              <a:t> More customized advertisements can be sent </a:t>
            </a:r>
          </a:p>
          <a:p>
            <a:pPr lvl="1">
              <a:buNone/>
            </a:pPr>
            <a:endParaRPr lang="en-US" dirty="0" smtClean="0"/>
          </a:p>
          <a:p>
            <a:pPr lvl="1">
              <a:buFont typeface="Arial" pitchFamily="34" charset="0"/>
              <a:buChar char="•"/>
            </a:pPr>
            <a:r>
              <a:rPr lang="en-US" dirty="0" smtClean="0"/>
              <a:t>Providing more accurate travel demand surveys instead of people manually recording trips and transfers</a:t>
            </a:r>
          </a:p>
          <a:p>
            <a:pPr lvl="1">
              <a:buNone/>
            </a:pPr>
            <a:endParaRPr lang="en-US" dirty="0" smtClean="0"/>
          </a:p>
          <a:p>
            <a:pPr lvl="1">
              <a:buFont typeface="Arial" pitchFamily="34" charset="0"/>
              <a:buChar char="•"/>
            </a:pPr>
            <a:r>
              <a:rPr lang="en-US" dirty="0" smtClean="0"/>
              <a:t>Determining a traveler’s carbon footprint. </a:t>
            </a:r>
          </a:p>
          <a:p>
            <a:pPr lvl="1">
              <a:buNone/>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BD8DC27E-050F-4EFA-B76F-67843F8EDA3A}"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lnSpcReduction="10000"/>
          </a:bodyPr>
          <a:lstStyle/>
          <a:p>
            <a:r>
              <a:rPr lang="en-US" dirty="0" smtClean="0"/>
              <a:t>Improve accuracy of detection by 17% for GPS only models</a:t>
            </a:r>
          </a:p>
          <a:p>
            <a:endParaRPr lang="en-US" dirty="0" smtClean="0"/>
          </a:p>
          <a:p>
            <a:r>
              <a:rPr lang="en-US" dirty="0" smtClean="0"/>
              <a:t>Improve accuracy of detection for 9% compared to GPS/GIS models</a:t>
            </a:r>
          </a:p>
          <a:p>
            <a:endParaRPr lang="en-US" dirty="0" smtClean="0"/>
          </a:p>
          <a:p>
            <a:r>
              <a:rPr lang="en-US" dirty="0" smtClean="0"/>
              <a:t>Introduce new classification features that can distinguish between motorized and non-motorized modes. </a:t>
            </a:r>
            <a:endParaRPr lang="en-US" dirty="0"/>
          </a:p>
        </p:txBody>
      </p:sp>
      <p:sp>
        <p:nvSpPr>
          <p:cNvPr id="4" name="Footer Placeholder 3"/>
          <p:cNvSpPr>
            <a:spLocks noGrp="1"/>
          </p:cNvSpPr>
          <p:nvPr>
            <p:ph type="ftr" sz="quarter" idx="11"/>
          </p:nvPr>
        </p:nvSpPr>
        <p:spPr/>
        <p:txBody>
          <a:bodyPr/>
          <a:lstStyle/>
          <a:p>
            <a:r>
              <a:rPr lang="en-US" smtClean="0"/>
              <a:t>University of Illinois, Chicago</a:t>
            </a:r>
            <a:endParaRPr lang="en-US"/>
          </a:p>
        </p:txBody>
      </p:sp>
      <p:sp>
        <p:nvSpPr>
          <p:cNvPr id="5" name="Slide Number Placeholder 4"/>
          <p:cNvSpPr>
            <a:spLocks noGrp="1"/>
          </p:cNvSpPr>
          <p:nvPr>
            <p:ph type="sldNum" sz="quarter" idx="12"/>
          </p:nvPr>
        </p:nvSpPr>
        <p:spPr/>
        <p:txBody>
          <a:bodyPr/>
          <a:lstStyle/>
          <a:p>
            <a:fld id="{BD8DC27E-050F-4EFA-B76F-67843F8EDA3A}" type="slidenum">
              <a:rPr lang="en-US" smtClean="0"/>
              <a:pPr/>
              <a:t>8</a:t>
            </a:fld>
            <a:endParaRPr lang="en-US"/>
          </a:p>
        </p:txBody>
      </p:sp>
    </p:spTree>
    <p:extLst>
      <p:ext uri="{BB962C8B-B14F-4D97-AF65-F5344CB8AC3E}">
        <p14:creationId xmlns:p14="http://schemas.microsoft.com/office/powerpoint/2010/main" val="171080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lstStyle/>
          <a:p>
            <a:r>
              <a:rPr lang="en-US" dirty="0" smtClean="0"/>
              <a:t>A </a:t>
            </a:r>
            <a:r>
              <a:rPr lang="en-US" b="1" dirty="0" smtClean="0"/>
              <a:t>supervised machine learning </a:t>
            </a:r>
            <a:r>
              <a:rPr lang="en-US" dirty="0" smtClean="0"/>
              <a:t>model</a:t>
            </a:r>
          </a:p>
          <a:p>
            <a:pPr>
              <a:buNone/>
            </a:pPr>
            <a:endParaRPr lang="en-US" dirty="0" smtClean="0"/>
          </a:p>
          <a:p>
            <a:r>
              <a:rPr lang="en-US" dirty="0" smtClean="0"/>
              <a:t>New classification features derived by combining GPS with GIS</a:t>
            </a:r>
          </a:p>
          <a:p>
            <a:pPr>
              <a:buNone/>
            </a:pPr>
            <a:endParaRPr lang="en-US" dirty="0" smtClean="0"/>
          </a:p>
          <a:p>
            <a:r>
              <a:rPr lang="en-US" dirty="0" smtClean="0"/>
              <a:t>Trained multiple models with these extracted features and labeled data. </a:t>
            </a:r>
          </a:p>
          <a:p>
            <a:pPr>
              <a:buNone/>
            </a:pPr>
            <a:endParaRPr lang="en-US" dirty="0" smtClean="0"/>
          </a:p>
          <a:p>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D8DC27E-050F-4EFA-B76F-67843F8EDA3A}"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University of Illinois, Chicago</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4831</TotalTime>
  <Words>2361</Words>
  <Application>Microsoft Office PowerPoint</Application>
  <PresentationFormat>On-screen Show (4:3)</PresentationFormat>
  <Paragraphs>477</Paragraphs>
  <Slides>62</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62</vt:i4>
      </vt:variant>
    </vt:vector>
  </HeadingPairs>
  <TitlesOfParts>
    <vt:vector size="66" baseType="lpstr">
      <vt:lpstr>Office Theme</vt:lpstr>
      <vt:lpstr>Visio</vt:lpstr>
      <vt:lpstr>Visio.Drawing.11</vt:lpstr>
      <vt:lpstr>Equation</vt:lpstr>
      <vt:lpstr>Detecting human activities using smartphones and maps</vt:lpstr>
      <vt:lpstr>Road map</vt:lpstr>
      <vt:lpstr>Sensors</vt:lpstr>
      <vt:lpstr>Maps</vt:lpstr>
      <vt:lpstr> Transportation mode detection using mobile phones and GIS information</vt:lpstr>
      <vt:lpstr>Problem</vt:lpstr>
      <vt:lpstr>Motivations</vt:lpstr>
      <vt:lpstr>Contributions</vt:lpstr>
      <vt:lpstr>Technique</vt:lpstr>
      <vt:lpstr>Data model</vt:lpstr>
      <vt:lpstr>Approach</vt:lpstr>
      <vt:lpstr>Features</vt:lpstr>
      <vt:lpstr>Rail line closeness</vt:lpstr>
      <vt:lpstr>Average bus closeness (ABC)</vt:lpstr>
      <vt:lpstr>Candidate Bus closeness (CBC)</vt:lpstr>
      <vt:lpstr>Bus stop closeness rate (BSCR)</vt:lpstr>
      <vt:lpstr>Machine learning models</vt:lpstr>
      <vt:lpstr>Evaluation matrices</vt:lpstr>
      <vt:lpstr>Data set</vt:lpstr>
      <vt:lpstr>Results</vt:lpstr>
      <vt:lpstr>Feature Ranking</vt:lpstr>
      <vt:lpstr>Results</vt:lpstr>
      <vt:lpstr>Deployed System</vt:lpstr>
      <vt:lpstr>Related work with GPS</vt:lpstr>
      <vt:lpstr>Conclusion</vt:lpstr>
      <vt:lpstr>Limitations and solutions</vt:lpstr>
      <vt:lpstr>Adding Accelerometer sensor to the model</vt:lpstr>
      <vt:lpstr>Adding accelerometer to the model</vt:lpstr>
      <vt:lpstr>Contribution of accelerometer</vt:lpstr>
      <vt:lpstr>Accelerometer readings</vt:lpstr>
      <vt:lpstr>Accelerometer and body position</vt:lpstr>
      <vt:lpstr>Results</vt:lpstr>
      <vt:lpstr>Limitations of accelerometer study</vt:lpstr>
      <vt:lpstr>Real time street parking availability estimation</vt:lpstr>
      <vt:lpstr>Real-time street parking availability estimation</vt:lpstr>
      <vt:lpstr>Parking status detection (PSD)</vt:lpstr>
      <vt:lpstr>Parking status detectors (PSD)</vt:lpstr>
      <vt:lpstr>Our schemes for PSD</vt:lpstr>
      <vt:lpstr>Our schemes for PSD</vt:lpstr>
      <vt:lpstr>Street parking estimation model</vt:lpstr>
      <vt:lpstr>HAP construction scheme</vt:lpstr>
      <vt:lpstr>Historical availability profile (HAP) Algorithm</vt:lpstr>
      <vt:lpstr>HAP algorithm</vt:lpstr>
      <vt:lpstr>HAP algorithm termination condition</vt:lpstr>
      <vt:lpstr>Computing confidence</vt:lpstr>
      <vt:lpstr>Computing confidence</vt:lpstr>
      <vt:lpstr>Computing confidence </vt:lpstr>
      <vt:lpstr>More specifically: </vt:lpstr>
      <vt:lpstr>Evaluation of HAP</vt:lpstr>
      <vt:lpstr>HAP Results</vt:lpstr>
      <vt:lpstr>HAP Results</vt:lpstr>
      <vt:lpstr>  Parking availability estimation (PAE) algorithms </vt:lpstr>
      <vt:lpstr> Parking Availability Estimation (PAE) </vt:lpstr>
      <vt:lpstr> Parking Availability Estimation (PAE) </vt:lpstr>
      <vt:lpstr>PAE results</vt:lpstr>
      <vt:lpstr>PAE results</vt:lpstr>
      <vt:lpstr>Conclusion</vt:lpstr>
      <vt:lpstr>Limitations and solutions</vt:lpstr>
      <vt:lpstr>Current work</vt:lpstr>
      <vt:lpstr>Current work</vt:lpstr>
      <vt:lpstr>Future work</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mode detection using mobile phones and GIS information</dc:title>
  <dc:creator>lstenneth</dc:creator>
  <cp:lastModifiedBy>Leon</cp:lastModifiedBy>
  <cp:revision>176</cp:revision>
  <dcterms:created xsi:type="dcterms:W3CDTF">2011-10-27T15:12:31Z</dcterms:created>
  <dcterms:modified xsi:type="dcterms:W3CDTF">2013-10-07T17:11:44Z</dcterms:modified>
</cp:coreProperties>
</file>