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8" r:id="rId1"/>
  </p:sldMasterIdLst>
  <p:notesMasterIdLst>
    <p:notesMasterId r:id="rId25"/>
  </p:notesMasterIdLst>
  <p:handoutMasterIdLst>
    <p:handoutMasterId r:id="rId26"/>
  </p:handoutMasterIdLst>
  <p:sldIdLst>
    <p:sldId id="715" r:id="rId2"/>
    <p:sldId id="717" r:id="rId3"/>
    <p:sldId id="789" r:id="rId4"/>
    <p:sldId id="796" r:id="rId5"/>
    <p:sldId id="792" r:id="rId6"/>
    <p:sldId id="793" r:id="rId7"/>
    <p:sldId id="794" r:id="rId8"/>
    <p:sldId id="795" r:id="rId9"/>
    <p:sldId id="787" r:id="rId10"/>
    <p:sldId id="797" r:id="rId11"/>
    <p:sldId id="752" r:id="rId12"/>
    <p:sldId id="780" r:id="rId13"/>
    <p:sldId id="782" r:id="rId14"/>
    <p:sldId id="725" r:id="rId15"/>
    <p:sldId id="777" r:id="rId16"/>
    <p:sldId id="783" r:id="rId17"/>
    <p:sldId id="788" r:id="rId18"/>
    <p:sldId id="754" r:id="rId19"/>
    <p:sldId id="731" r:id="rId20"/>
    <p:sldId id="772" r:id="rId21"/>
    <p:sldId id="734" r:id="rId22"/>
    <p:sldId id="735" r:id="rId23"/>
    <p:sldId id="736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CN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575"/>
    <a:srgbClr val="DF4141"/>
    <a:srgbClr val="EE454D"/>
    <a:srgbClr val="F2F2F2"/>
    <a:srgbClr val="F0A6A6"/>
    <a:srgbClr val="F4C2C2"/>
    <a:srgbClr val="DAE3F3"/>
    <a:srgbClr val="BF9000"/>
    <a:srgbClr val="8FAADC"/>
    <a:srgbClr val="3857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66" autoAdjust="0"/>
    <p:restoredTop sz="95441" autoAdjust="0"/>
  </p:normalViewPr>
  <p:slideViewPr>
    <p:cSldViewPr>
      <p:cViewPr varScale="1">
        <p:scale>
          <a:sx n="91" d="100"/>
          <a:sy n="91" d="100"/>
        </p:scale>
        <p:origin x="58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10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6B600-F24D-4281-A2CE-48B9DD77548C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0117D-CF98-417B-BB1F-F20089ADE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999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61A6D-37D9-47B7-BCD0-B0CC97918285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0881C-E6E6-40AF-91B7-185081FB28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175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Hard to implement</a:t>
            </a:r>
          </a:p>
          <a:p>
            <a:pPr lvl="1"/>
            <a:r>
              <a:rPr lang="en-US" dirty="0" smtClean="0"/>
              <a:t>Utopia (Flow classifier)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704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79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ubtitle 2"/>
          <p:cNvSpPr>
            <a:spLocks noGrp="1"/>
          </p:cNvSpPr>
          <p:nvPr>
            <p:ph type="subTitle" idx="4294967295" hasCustomPrompt="1"/>
          </p:nvPr>
        </p:nvSpPr>
        <p:spPr>
          <a:xfrm>
            <a:off x="762000" y="2743200"/>
            <a:ext cx="8839200" cy="1371600"/>
          </a:xfrm>
        </p:spPr>
        <p:txBody>
          <a:bodyPr>
            <a:normAutofit lnSpcReduction="10000"/>
          </a:bodyPr>
          <a:lstStyle>
            <a:lvl1pPr>
              <a:defRPr/>
            </a:lvl1pPr>
          </a:lstStyle>
          <a:p>
            <a:pPr marL="0" indent="0">
              <a:buNone/>
            </a:pPr>
            <a:r>
              <a:rPr lang="en-US" sz="2400" b="1" dirty="0" smtClean="0"/>
              <a:t>Mojtaba </a:t>
            </a:r>
            <a:r>
              <a:rPr lang="en-US" sz="2400" b="1" dirty="0" err="1" smtClean="0"/>
              <a:t>Malekpourshahraki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dirty="0" smtClean="0"/>
              <a:t>Brent </a:t>
            </a:r>
            <a:r>
              <a:rPr lang="en-US" sz="2400" dirty="0"/>
              <a:t>Stephens</a:t>
            </a:r>
          </a:p>
          <a:p>
            <a:pPr marL="0" indent="0">
              <a:buNone/>
            </a:pPr>
            <a:r>
              <a:rPr lang="en-US" sz="2400" dirty="0" err="1" smtClean="0"/>
              <a:t>Balajee</a:t>
            </a:r>
            <a:r>
              <a:rPr lang="en-US" sz="2400" dirty="0" smtClean="0"/>
              <a:t> </a:t>
            </a:r>
            <a:r>
              <a:rPr lang="en-US" sz="2400" dirty="0" err="1" smtClean="0"/>
              <a:t>Vamanan</a:t>
            </a:r>
            <a:endParaRPr lang="en-US" sz="2400" dirty="0"/>
          </a:p>
          <a:p>
            <a:pPr marL="0" indent="0">
              <a:buNone/>
            </a:pPr>
            <a:endParaRPr lang="en-US" sz="2400" b="0" dirty="0">
              <a:latin typeface="+mn-lt"/>
            </a:endParaRPr>
          </a:p>
        </p:txBody>
      </p:sp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37388"/>
            <a:ext cx="226545" cy="23254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 userDrawn="1"/>
        </p:nvSpPr>
        <p:spPr>
          <a:xfrm>
            <a:off x="0" y="457202"/>
            <a:ext cx="12192000" cy="19134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baseline="0">
                <a:solidFill>
                  <a:srgbClr val="DF414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2514600" y="457202"/>
            <a:ext cx="9296400" cy="1913473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US" sz="3600" i="1" dirty="0"/>
              <a:t>Ether</a:t>
            </a:r>
            <a:r>
              <a:rPr lang="en-US" sz="3600" dirty="0"/>
              <a:t>:</a:t>
            </a:r>
            <a:r>
              <a:rPr lang="en-US" sz="3600" i="1" dirty="0"/>
              <a:t> </a:t>
            </a:r>
            <a:r>
              <a:rPr lang="en-US" sz="3600" dirty="0"/>
              <a:t>Providing both </a:t>
            </a:r>
            <a:r>
              <a:rPr lang="en-US" sz="3600" dirty="0" smtClean="0"/>
              <a:t>Interactive </a:t>
            </a:r>
            <a:r>
              <a:rPr lang="en-US" sz="3600" dirty="0"/>
              <a:t>Service </a:t>
            </a:r>
            <a:r>
              <a:rPr lang="en-US" sz="3600" dirty="0" smtClean="0"/>
              <a:t>and Fairness </a:t>
            </a:r>
            <a:r>
              <a:rPr lang="en-US" sz="3600" dirty="0"/>
              <a:t>in </a:t>
            </a:r>
            <a:r>
              <a:rPr lang="en-US" sz="3600" dirty="0" smtClean="0"/>
              <a:t>Multi-Tenant Datacenters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-1" y="6336632"/>
            <a:ext cx="12192001" cy="521369"/>
          </a:xfrm>
          <a:prstGeom prst="rect">
            <a:avLst/>
          </a:prstGeom>
          <a:solidFill>
            <a:srgbClr val="DF4141"/>
          </a:solidFill>
          <a:ln w="15875" cap="flat" cmpd="sng" algn="ctr">
            <a:noFill/>
            <a:prstDash val="solid"/>
          </a:ln>
          <a:effectLst/>
        </p:spPr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020" y="4714252"/>
            <a:ext cx="919494" cy="91949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748" y="4724480"/>
            <a:ext cx="1864881" cy="1066720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2514600" y="4895082"/>
            <a:ext cx="3403496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i="1" dirty="0">
                <a:solidFill>
                  <a:srgbClr val="EE454D"/>
                </a:solidFill>
                <a:effectLst/>
                <a:latin typeface="Theinhardt"/>
              </a:rPr>
              <a:t>BITS</a:t>
            </a:r>
            <a:r>
              <a:rPr lang="en-US" sz="2400" b="0" i="0" dirty="0">
                <a:solidFill>
                  <a:srgbClr val="EE454D"/>
                </a:solidFill>
                <a:effectLst/>
                <a:latin typeface="Theinhardt"/>
              </a:rPr>
              <a:t> </a:t>
            </a:r>
          </a:p>
          <a:p>
            <a:r>
              <a:rPr lang="en-US" sz="1800" b="0" i="0" dirty="0">
                <a:solidFill>
                  <a:srgbClr val="EE454D"/>
                </a:solidFill>
                <a:effectLst/>
                <a:latin typeface="Theinhardt"/>
              </a:rPr>
              <a:t>Networked Systems Laboratory</a:t>
            </a:r>
            <a:endParaRPr lang="en-US" sz="1800" b="0" i="0" dirty="0">
              <a:solidFill>
                <a:srgbClr val="EE454D"/>
              </a:solidFill>
            </a:endParaRPr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633696"/>
            <a:ext cx="226545" cy="23254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235542"/>
            <a:ext cx="226545" cy="232540"/>
          </a:xfrm>
          <a:prstGeom prst="rect">
            <a:avLst/>
          </a:prstGeom>
        </p:spPr>
      </p:pic>
      <p:sp>
        <p:nvSpPr>
          <p:cNvPr id="31" name="Rectangle 30"/>
          <p:cNvSpPr/>
          <p:nvPr userDrawn="1"/>
        </p:nvSpPr>
        <p:spPr>
          <a:xfrm>
            <a:off x="397749" y="2439793"/>
            <a:ext cx="325124" cy="2133600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5180339" y="6397261"/>
            <a:ext cx="21868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mmalek3@uic.edu</a:t>
            </a:r>
          </a:p>
        </p:txBody>
      </p:sp>
    </p:spTree>
    <p:extLst>
      <p:ext uri="{BB962C8B-B14F-4D97-AF65-F5344CB8AC3E}">
        <p14:creationId xmlns:p14="http://schemas.microsoft.com/office/powerpoint/2010/main" val="3330842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Content, Punch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48"/>
            <a:ext cx="12192000" cy="777240"/>
          </a:xfrm>
        </p:spPr>
        <p:txBody>
          <a:bodyPr>
            <a:normAutofit/>
          </a:bodyPr>
          <a:lstStyle>
            <a:lvl1pPr>
              <a:defRPr sz="4400">
                <a:solidFill>
                  <a:srgbClr val="DF4141"/>
                </a:solidFill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066802"/>
            <a:ext cx="11277600" cy="4817541"/>
          </a:xfrm>
          <a:ln>
            <a:noFill/>
          </a:ln>
        </p:spPr>
        <p:txBody>
          <a:bodyPr/>
          <a:lstStyle>
            <a:lvl1pPr marL="228600" indent="-2286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2400"/>
            </a:lvl1pPr>
            <a:lvl2pPr marL="685800" indent="-228600">
              <a:buClrTx/>
              <a:buFont typeface="Arial" panose="020B0604020202020204" pitchFamily="34" charset="0"/>
              <a:buChar char="•"/>
              <a:defRPr sz="2000"/>
            </a:lvl2pPr>
            <a:lvl3pPr marL="1143000" indent="-228600">
              <a:buClrTx/>
              <a:buFont typeface="Arial" panose="020B0604020202020204" pitchFamily="34" charset="0"/>
              <a:buChar char="•"/>
              <a:defRPr sz="1800"/>
            </a:lvl3pPr>
            <a:lvl4pPr marL="1600200" indent="-228600">
              <a:buClrTx/>
              <a:buFont typeface="Arial" panose="020B0604020202020204" pitchFamily="34" charset="0"/>
              <a:buChar char="•"/>
              <a:defRPr sz="1600"/>
            </a:lvl4pPr>
            <a:lvl5pPr marL="2057400" indent="-228600">
              <a:buClrTx/>
              <a:buFont typeface="Arial" panose="020B0604020202020204" pitchFamily="34" charset="0"/>
              <a:buChar char="•"/>
              <a:defRPr sz="14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39196" y="6527801"/>
            <a:ext cx="978485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38BF32-2C11-4173-9832-E24DA40AA8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0" y="5901271"/>
            <a:ext cx="12192000" cy="6096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>
              <a:defRPr kumimoji="0" lang="en-US" sz="2400" b="1" dirty="0" smtClean="0">
                <a:solidFill>
                  <a:srgbClr val="DF414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 algn="ctr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923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, Punch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698"/>
            <a:ext cx="12192000" cy="777240"/>
          </a:xfrm>
        </p:spPr>
        <p:txBody>
          <a:bodyPr/>
          <a:lstStyle>
            <a:lvl1pPr>
              <a:defRPr>
                <a:solidFill>
                  <a:srgbClr val="DF4141"/>
                </a:solidFill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973662"/>
            <a:ext cx="11785600" cy="4817541"/>
          </a:xfrm>
          <a:ln>
            <a:noFill/>
          </a:ln>
        </p:spPr>
        <p:txBody>
          <a:bodyPr/>
          <a:lstStyle>
            <a:lvl1pPr marL="228600" indent="-2286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2600"/>
            </a:lvl1pPr>
            <a:lvl2pPr marL="685800" indent="-228600">
              <a:buClrTx/>
              <a:buFont typeface="Arial" panose="020B0604020202020204" pitchFamily="34" charset="0"/>
              <a:buChar char="•"/>
              <a:defRPr sz="2000"/>
            </a:lvl2pPr>
            <a:lvl3pPr marL="1143000" indent="-228600">
              <a:buClrTx/>
              <a:buFont typeface="Arial" panose="020B0604020202020204" pitchFamily="34" charset="0"/>
              <a:buChar char="•"/>
              <a:defRPr sz="2000"/>
            </a:lvl3pPr>
            <a:lvl4pPr marL="1600200" indent="-228600">
              <a:buClrTx/>
              <a:buFont typeface="Arial" panose="020B0604020202020204" pitchFamily="34" charset="0"/>
              <a:buChar char="•"/>
              <a:defRPr sz="1800"/>
            </a:lvl4pPr>
            <a:lvl5pPr marL="2057400" indent="-228600">
              <a:buClrTx/>
              <a:buFont typeface="Arial" panose="020B0604020202020204" pitchFamily="34" charset="0"/>
              <a:buChar char="•"/>
              <a:defRPr sz="16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39196" y="6527801"/>
            <a:ext cx="978485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38BF32-2C11-4173-9832-E24DA40AA8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0" y="5638800"/>
            <a:ext cx="12192000" cy="9144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>
              <a:defRPr kumimoji="0" lang="en-US" sz="2400" b="1" dirty="0" smtClean="0">
                <a:solidFill>
                  <a:srgbClr val="DF4141"/>
                </a:solidFill>
                <a:ea typeface="+mj-ea"/>
                <a:cs typeface="+mj-cs"/>
              </a:defRPr>
            </a:lvl1pPr>
          </a:lstStyle>
          <a:p>
            <a:pPr lvl="0" algn="ctr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2505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236" y="0"/>
            <a:ext cx="12192000" cy="777240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066802"/>
            <a:ext cx="11277600" cy="4817541"/>
          </a:xfrm>
          <a:ln>
            <a:noFill/>
          </a:ln>
        </p:spPr>
        <p:txBody>
          <a:bodyPr/>
          <a:lstStyle>
            <a:lvl1pPr marL="228600" indent="-228600">
              <a:spcBef>
                <a:spcPts val="1200"/>
              </a:spcBef>
              <a:buClrTx/>
              <a:buFont typeface="Wingdings" panose="05000000000000000000" pitchFamily="2" charset="2"/>
              <a:buChar char="§"/>
              <a:defRPr sz="2600"/>
            </a:lvl1pPr>
            <a:lvl2pPr marL="685800" indent="-228600">
              <a:buClrTx/>
              <a:buFont typeface="Wingdings" panose="05000000000000000000" pitchFamily="2" charset="2"/>
              <a:buChar char="§"/>
              <a:defRPr sz="2600"/>
            </a:lvl2pPr>
            <a:lvl3pPr marL="1143000" indent="-228600">
              <a:buClrTx/>
              <a:buFont typeface="Wingdings" panose="05000000000000000000" pitchFamily="2" charset="2"/>
              <a:buChar char="§"/>
              <a:defRPr sz="2600"/>
            </a:lvl3pPr>
            <a:lvl4pPr marL="1600200" indent="-228600">
              <a:buClrTx/>
              <a:buFont typeface="Wingdings" panose="05000000000000000000" pitchFamily="2" charset="2"/>
              <a:buChar char="§"/>
              <a:defRPr sz="2600"/>
            </a:lvl4pPr>
            <a:lvl5pPr marL="2057400" indent="-228600">
              <a:buClrTx/>
              <a:buFont typeface="Wingdings" panose="05000000000000000000" pitchFamily="2" charset="2"/>
              <a:buChar char="§"/>
              <a:defRPr sz="26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39196" y="6527801"/>
            <a:ext cx="978485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38BF32-2C11-4173-9832-E24DA40AA8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039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77240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39196" y="6527801"/>
            <a:ext cx="978485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38BF32-2C11-4173-9832-E24DA40AA8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403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Book Antiqua" charset="0"/>
                <a:ea typeface="Book Antiqua" charset="0"/>
                <a:cs typeface="Book Antiqu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BC357-27DD-42D3-B494-5469385DA5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318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772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none"/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53800" y="6400803"/>
            <a:ext cx="58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BC357-27DD-42D3-B494-5469385DA5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02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93" r:id="rId2"/>
    <p:sldLayoutId id="2147483697" r:id="rId3"/>
    <p:sldLayoutId id="2147483696" r:id="rId4"/>
    <p:sldLayoutId id="2147483695" r:id="rId5"/>
    <p:sldLayoutId id="2147483698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DF414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0.png"/><Relationship Id="rId3" Type="http://schemas.openxmlformats.org/officeDocument/2006/relationships/image" Target="../media/image19.jpeg"/><Relationship Id="rId12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9.png"/><Relationship Id="rId4" Type="http://schemas.openxmlformats.org/officeDocument/2006/relationships/image" Target="../media/image20.pn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1676400" y="457202"/>
            <a:ext cx="10287000" cy="191347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Ward: Implementing Arbitrary Hierarchical Policies using Packet Resubmit in Programmable Switches</a:t>
            </a:r>
            <a:endParaRPr lang="en-US" sz="4000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4294967295"/>
          </p:nvPr>
        </p:nvSpPr>
        <p:spPr>
          <a:xfrm>
            <a:off x="838200" y="2777834"/>
            <a:ext cx="10515600" cy="1600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Mojtaba </a:t>
            </a:r>
            <a:r>
              <a:rPr lang="en-US" sz="2000" b="1" dirty="0" smtClean="0"/>
              <a:t>Malekpourshahraki</a:t>
            </a:r>
            <a:endParaRPr lang="en-US" sz="2000" b="1" dirty="0"/>
          </a:p>
          <a:p>
            <a:pPr marL="0" indent="0">
              <a:buNone/>
            </a:pPr>
            <a:r>
              <a:rPr lang="en-US" sz="2000" dirty="0"/>
              <a:t>Brent Stephens</a:t>
            </a:r>
          </a:p>
          <a:p>
            <a:pPr marL="0" indent="0">
              <a:buNone/>
            </a:pPr>
            <a:r>
              <a:rPr lang="en-US" sz="2000" dirty="0" err="1"/>
              <a:t>Balajee</a:t>
            </a:r>
            <a:r>
              <a:rPr lang="en-US" sz="2000" dirty="0"/>
              <a:t> </a:t>
            </a:r>
            <a:r>
              <a:rPr lang="en-US" sz="2000" dirty="0" err="1"/>
              <a:t>Vamanan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55"/>
          <a:stretch/>
        </p:blipFill>
        <p:spPr>
          <a:xfrm>
            <a:off x="404807" y="867976"/>
            <a:ext cx="1119193" cy="1091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89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traight Arrow Connector 54"/>
          <p:cNvCxnSpPr>
            <a:stCxn id="53" idx="3"/>
            <a:endCxn id="62" idx="1"/>
          </p:cNvCxnSpPr>
          <p:nvPr/>
        </p:nvCxnSpPr>
        <p:spPr>
          <a:xfrm>
            <a:off x="8015766" y="5436917"/>
            <a:ext cx="868623" cy="0"/>
          </a:xfrm>
          <a:prstGeom prst="straightConnector1">
            <a:avLst/>
          </a:prstGeom>
          <a:ln w="412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8226425" y="5408976"/>
            <a:ext cx="374272" cy="59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Ward </a:t>
            </a:r>
            <a:r>
              <a:rPr lang="en-US" dirty="0"/>
              <a:t>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Ward uses control boxes</a:t>
            </a:r>
          </a:p>
          <a:p>
            <a:pPr lvl="1"/>
            <a:r>
              <a:rPr lang="en-US" dirty="0" smtClean="0"/>
              <a:t>One control box for each level of the tree</a:t>
            </a:r>
          </a:p>
          <a:p>
            <a:pPr lvl="1"/>
            <a:r>
              <a:rPr lang="en-US" dirty="0" smtClean="0"/>
              <a:t>First box process the root of the tree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10</a:t>
            </a:fld>
            <a:endParaRPr lang="en-US" dirty="0"/>
          </a:p>
        </p:txBody>
      </p:sp>
      <p:cxnSp>
        <p:nvCxnSpPr>
          <p:cNvPr id="50" name="Straight Arrow Connector 49"/>
          <p:cNvCxnSpPr>
            <a:stCxn id="82" idx="3"/>
            <a:endCxn id="53" idx="1"/>
          </p:cNvCxnSpPr>
          <p:nvPr/>
        </p:nvCxnSpPr>
        <p:spPr>
          <a:xfrm flipV="1">
            <a:off x="5334000" y="5436917"/>
            <a:ext cx="386260" cy="1181"/>
          </a:xfrm>
          <a:prstGeom prst="straightConnector1">
            <a:avLst/>
          </a:prstGeom>
          <a:ln w="412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82" idx="1"/>
          </p:cNvCxnSpPr>
          <p:nvPr/>
        </p:nvCxnSpPr>
        <p:spPr>
          <a:xfrm flipV="1">
            <a:off x="2620612" y="5438098"/>
            <a:ext cx="417882" cy="5652"/>
          </a:xfrm>
          <a:prstGeom prst="straightConnector1">
            <a:avLst/>
          </a:prstGeom>
          <a:ln w="412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8884389" y="4801302"/>
            <a:ext cx="841054" cy="1271230"/>
          </a:xfrm>
          <a:prstGeom prst="rect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3" name="TextBox 62"/>
          <p:cNvSpPr txBox="1"/>
          <p:nvPr/>
        </p:nvSpPr>
        <p:spPr>
          <a:xfrm>
            <a:off x="8911555" y="5191720"/>
            <a:ext cx="818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Egress </a:t>
            </a:r>
          </a:p>
          <a:p>
            <a:pPr algn="ctr"/>
            <a:r>
              <a:rPr lang="en-US" sz="1600" dirty="0" smtClean="0"/>
              <a:t>Parser</a:t>
            </a:r>
            <a:endParaRPr lang="en-US" sz="1600" dirty="0"/>
          </a:p>
        </p:txBody>
      </p:sp>
      <p:sp>
        <p:nvSpPr>
          <p:cNvPr id="64" name="Rectangle 63"/>
          <p:cNvSpPr/>
          <p:nvPr/>
        </p:nvSpPr>
        <p:spPr>
          <a:xfrm>
            <a:off x="1785441" y="4804367"/>
            <a:ext cx="841054" cy="1271230"/>
          </a:xfrm>
          <a:prstGeom prst="rect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5" name="TextBox 64"/>
          <p:cNvSpPr txBox="1"/>
          <p:nvPr/>
        </p:nvSpPr>
        <p:spPr>
          <a:xfrm>
            <a:off x="1812607" y="5158158"/>
            <a:ext cx="818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Egress </a:t>
            </a:r>
          </a:p>
          <a:p>
            <a:pPr algn="ctr"/>
            <a:r>
              <a:rPr lang="en-US" sz="1600" dirty="0" smtClean="0"/>
              <a:t>Parser</a:t>
            </a:r>
            <a:endParaRPr lang="en-US" sz="1600" dirty="0"/>
          </a:p>
        </p:txBody>
      </p:sp>
      <p:sp>
        <p:nvSpPr>
          <p:cNvPr id="82" name="Rectangle 81"/>
          <p:cNvSpPr/>
          <p:nvPr/>
        </p:nvSpPr>
        <p:spPr>
          <a:xfrm>
            <a:off x="3038494" y="4880987"/>
            <a:ext cx="2295506" cy="1114222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5" name="Rectangle 84"/>
          <p:cNvSpPr/>
          <p:nvPr/>
        </p:nvSpPr>
        <p:spPr>
          <a:xfrm>
            <a:off x="10175705" y="4801301"/>
            <a:ext cx="841054" cy="1271230"/>
          </a:xfrm>
          <a:prstGeom prst="rect">
            <a:avLst/>
          </a:prstGeom>
          <a:solidFill>
            <a:schemeClr val="bg2"/>
          </a:solidFill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6" name="TextBox 85"/>
          <p:cNvSpPr txBox="1"/>
          <p:nvPr/>
        </p:nvSpPr>
        <p:spPr>
          <a:xfrm>
            <a:off x="10202871" y="5295557"/>
            <a:ext cx="8187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Queues</a:t>
            </a:r>
            <a:endParaRPr lang="en-US" sz="1600" dirty="0"/>
          </a:p>
        </p:txBody>
      </p:sp>
      <p:cxnSp>
        <p:nvCxnSpPr>
          <p:cNvPr id="87" name="Straight Arrow Connector 86"/>
          <p:cNvCxnSpPr>
            <a:stCxn id="63" idx="3"/>
            <a:endCxn id="86" idx="1"/>
          </p:cNvCxnSpPr>
          <p:nvPr/>
        </p:nvCxnSpPr>
        <p:spPr>
          <a:xfrm flipV="1">
            <a:off x="9730287" y="5464834"/>
            <a:ext cx="472584" cy="19274"/>
          </a:xfrm>
          <a:prstGeom prst="straightConnector1">
            <a:avLst/>
          </a:prstGeom>
          <a:ln w="412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V="1">
            <a:off x="1219200" y="5442419"/>
            <a:ext cx="539075" cy="2657"/>
          </a:xfrm>
          <a:prstGeom prst="straightConnector1">
            <a:avLst/>
          </a:prstGeom>
          <a:ln w="412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11012463" y="5442419"/>
            <a:ext cx="539075" cy="2657"/>
          </a:xfrm>
          <a:prstGeom prst="straightConnector1">
            <a:avLst/>
          </a:prstGeom>
          <a:ln w="412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5" name="Elbow Connector 94"/>
          <p:cNvCxnSpPr/>
          <p:nvPr/>
        </p:nvCxnSpPr>
        <p:spPr>
          <a:xfrm rot="10800000" flipH="1">
            <a:off x="1812606" y="5662707"/>
            <a:ext cx="9208996" cy="4115"/>
          </a:xfrm>
          <a:prstGeom prst="bentConnector5">
            <a:avLst>
              <a:gd name="adj1" fmla="val -2169"/>
              <a:gd name="adj2" fmla="val -15249130"/>
              <a:gd name="adj3" fmla="val 102169"/>
            </a:avLst>
          </a:prstGeom>
          <a:ln w="412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482844" y="4376621"/>
            <a:ext cx="1439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 box 1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9019966" y="1069486"/>
            <a:ext cx="2087128" cy="2478907"/>
            <a:chOff x="1638505" y="666849"/>
            <a:chExt cx="2087128" cy="2478907"/>
          </a:xfrm>
        </p:grpSpPr>
        <p:sp>
          <p:nvSpPr>
            <p:cNvPr id="29" name="Rounded Rectangle 28"/>
            <p:cNvSpPr/>
            <p:nvPr/>
          </p:nvSpPr>
          <p:spPr>
            <a:xfrm>
              <a:off x="1648559" y="1001845"/>
              <a:ext cx="970676" cy="137546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2744903" y="993673"/>
              <a:ext cx="970676" cy="137952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1758100" y="2060591"/>
              <a:ext cx="735467" cy="275837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Pri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2286000" y="2869919"/>
              <a:ext cx="735467" cy="275837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WFQ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34" name="Straight Connector 33"/>
            <p:cNvCxnSpPr>
              <a:stCxn id="40" idx="1"/>
              <a:endCxn id="32" idx="0"/>
            </p:cNvCxnSpPr>
            <p:nvPr/>
          </p:nvCxnSpPr>
          <p:spPr>
            <a:xfrm flipH="1">
              <a:off x="2653734" y="2288409"/>
              <a:ext cx="559329" cy="5815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31" idx="4"/>
              <a:endCxn id="32" idx="0"/>
            </p:cNvCxnSpPr>
            <p:nvPr/>
          </p:nvCxnSpPr>
          <p:spPr>
            <a:xfrm>
              <a:off x="2125834" y="2336428"/>
              <a:ext cx="527900" cy="5334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39" idx="1"/>
              <a:endCxn id="31" idx="0"/>
            </p:cNvCxnSpPr>
            <p:nvPr/>
          </p:nvCxnSpPr>
          <p:spPr>
            <a:xfrm flipH="1">
              <a:off x="2125834" y="1836374"/>
              <a:ext cx="160166" cy="2242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8" idx="1"/>
              <a:endCxn id="31" idx="0"/>
            </p:cNvCxnSpPr>
            <p:nvPr/>
          </p:nvCxnSpPr>
          <p:spPr>
            <a:xfrm>
              <a:off x="1970944" y="1836374"/>
              <a:ext cx="154890" cy="2242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ounded Rectangle 37"/>
            <p:cNvSpPr/>
            <p:nvPr/>
          </p:nvSpPr>
          <p:spPr>
            <a:xfrm rot="16200000">
              <a:off x="1570848" y="1314597"/>
              <a:ext cx="800191" cy="243362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ysClr val="windowText" lastClr="000000"/>
                  </a:solidFill>
                </a:rPr>
                <a:t>Flow 2</a:t>
              </a:r>
              <a:endParaRPr lang="en-US" sz="1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 rot="16200000">
              <a:off x="1885903" y="1314596"/>
              <a:ext cx="800193" cy="243362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ysClr val="windowText" lastClr="000000"/>
                  </a:solidFill>
                </a:rPr>
                <a:t>Flow 3</a:t>
              </a:r>
              <a:endParaRPr lang="en-US" sz="1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 rot="16200000">
              <a:off x="2819611" y="1773276"/>
              <a:ext cx="786903" cy="243362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ysClr val="windowText" lastClr="000000"/>
                  </a:solidFill>
                </a:rPr>
                <a:t>Flow 1</a:t>
              </a:r>
              <a:endParaRPr lang="en-US" sz="1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638505" y="666849"/>
              <a:ext cx="990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Tenant 2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734849" y="666849"/>
              <a:ext cx="990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Tenant 1</a:t>
              </a:r>
              <a:endParaRPr lang="en-US" dirty="0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7164760" y="3225808"/>
            <a:ext cx="1439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 box 1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164760" y="2407735"/>
            <a:ext cx="1439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 box 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164761" y="2446640"/>
            <a:ext cx="4265240" cy="281055"/>
          </a:xfrm>
          <a:prstGeom prst="rect">
            <a:avLst/>
          </a:prstGeom>
          <a:solidFill>
            <a:schemeClr val="bg2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7164760" y="3265751"/>
            <a:ext cx="3256115" cy="295331"/>
          </a:xfrm>
          <a:prstGeom prst="rect">
            <a:avLst/>
          </a:prstGeom>
          <a:solidFill>
            <a:schemeClr val="bg2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720260" y="4879806"/>
            <a:ext cx="2295506" cy="111422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4" name="TextBox 53"/>
          <p:cNvSpPr txBox="1"/>
          <p:nvPr/>
        </p:nvSpPr>
        <p:spPr>
          <a:xfrm>
            <a:off x="6164610" y="4375440"/>
            <a:ext cx="1439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 box 2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8153400" y="5261690"/>
            <a:ext cx="152400" cy="3385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8534400" y="5255574"/>
            <a:ext cx="152400" cy="3385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233069" y="5440091"/>
            <a:ext cx="370803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496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Ward </a:t>
            </a:r>
            <a:r>
              <a:rPr lang="en-US" dirty="0"/>
              <a:t>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control box has three steps:</a:t>
            </a:r>
          </a:p>
          <a:p>
            <a:pPr lvl="1"/>
            <a:r>
              <a:rPr lang="en-US" dirty="0" smtClean="0"/>
              <a:t>Counter </a:t>
            </a:r>
            <a:r>
              <a:rPr lang="en-US" dirty="0"/>
              <a:t>update </a:t>
            </a:r>
          </a:p>
          <a:p>
            <a:pPr lvl="1"/>
            <a:r>
              <a:rPr lang="en-US" dirty="0"/>
              <a:t>Comparison engine </a:t>
            </a:r>
          </a:p>
          <a:p>
            <a:pPr lvl="1"/>
            <a:r>
              <a:rPr lang="en-US" dirty="0"/>
              <a:t>Policy enforcement 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102" name="Group 101"/>
          <p:cNvGrpSpPr/>
          <p:nvPr/>
        </p:nvGrpSpPr>
        <p:grpSpPr>
          <a:xfrm>
            <a:off x="1219200" y="4801301"/>
            <a:ext cx="10332338" cy="1274296"/>
            <a:chOff x="-9894" y="4419600"/>
            <a:chExt cx="11825476" cy="1458446"/>
          </a:xfrm>
        </p:grpSpPr>
        <p:sp>
          <p:nvSpPr>
            <p:cNvPr id="15" name="Rectangle 14"/>
            <p:cNvSpPr/>
            <p:nvPr/>
          </p:nvSpPr>
          <p:spPr>
            <a:xfrm>
              <a:off x="2209800" y="4713012"/>
              <a:ext cx="1449931" cy="868969"/>
            </a:xfrm>
            <a:prstGeom prst="rect">
              <a:avLst/>
            </a:prstGeom>
            <a:noFill/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211015" y="4828681"/>
              <a:ext cx="1449931" cy="669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Counter </a:t>
              </a:r>
            </a:p>
            <a:p>
              <a:pPr algn="ctr"/>
              <a:r>
                <a:rPr lang="en-US" sz="1600" dirty="0" smtClean="0"/>
                <a:t>Update</a:t>
              </a:r>
              <a:endParaRPr lang="en-US" sz="1600" dirty="0"/>
            </a:p>
          </p:txBody>
        </p:sp>
        <p:cxnSp>
          <p:nvCxnSpPr>
            <p:cNvPr id="33" name="Straight Arrow Connector 32"/>
            <p:cNvCxnSpPr>
              <a:stCxn id="15" idx="3"/>
              <a:endCxn id="46" idx="1"/>
            </p:cNvCxnSpPr>
            <p:nvPr/>
          </p:nvCxnSpPr>
          <p:spPr>
            <a:xfrm>
              <a:off x="3659730" y="5147497"/>
              <a:ext cx="227684" cy="15172"/>
            </a:xfrm>
            <a:prstGeom prst="straightConnector1">
              <a:avLst/>
            </a:prstGeom>
            <a:ln w="41275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Rectangle 44"/>
            <p:cNvSpPr/>
            <p:nvPr/>
          </p:nvSpPr>
          <p:spPr>
            <a:xfrm>
              <a:off x="3886200" y="4713012"/>
              <a:ext cx="1449931" cy="868969"/>
            </a:xfrm>
            <a:prstGeom prst="rect">
              <a:avLst/>
            </a:prstGeom>
            <a:noFill/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887415" y="4828027"/>
              <a:ext cx="1449931" cy="669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Comparison</a:t>
              </a:r>
            </a:p>
            <a:p>
              <a:pPr algn="ctr"/>
              <a:r>
                <a:rPr lang="en-US" sz="1600" dirty="0" smtClean="0"/>
                <a:t>Engine</a:t>
              </a:r>
              <a:endParaRPr lang="en-US" sz="1600" dirty="0"/>
            </a:p>
          </p:txBody>
        </p:sp>
        <p:cxnSp>
          <p:nvCxnSpPr>
            <p:cNvPr id="47" name="Straight Arrow Connector 46"/>
            <p:cNvCxnSpPr>
              <a:stCxn id="45" idx="3"/>
              <a:endCxn id="48" idx="1"/>
            </p:cNvCxnSpPr>
            <p:nvPr/>
          </p:nvCxnSpPr>
          <p:spPr>
            <a:xfrm>
              <a:off x="5336131" y="5147497"/>
              <a:ext cx="226469" cy="1848"/>
            </a:xfrm>
            <a:prstGeom prst="straightConnector1">
              <a:avLst/>
            </a:prstGeom>
            <a:ln w="41275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5562600" y="4714860"/>
              <a:ext cx="1449930" cy="868969"/>
            </a:xfrm>
            <a:prstGeom prst="rect">
              <a:avLst/>
            </a:prstGeom>
            <a:noFill/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565696" y="4826960"/>
              <a:ext cx="1449930" cy="669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Policy Enforcement</a:t>
              </a:r>
              <a:endParaRPr lang="en-US" sz="1600" dirty="0"/>
            </a:p>
          </p:txBody>
        </p:sp>
        <p:cxnSp>
          <p:nvCxnSpPr>
            <p:cNvPr id="50" name="Straight Arrow Connector 49"/>
            <p:cNvCxnSpPr>
              <a:stCxn id="48" idx="3"/>
              <a:endCxn id="62" idx="1"/>
            </p:cNvCxnSpPr>
            <p:nvPr/>
          </p:nvCxnSpPr>
          <p:spPr>
            <a:xfrm flipV="1">
              <a:off x="7012530" y="5147070"/>
              <a:ext cx="1750470" cy="2275"/>
            </a:xfrm>
            <a:prstGeom prst="straightConnector1">
              <a:avLst/>
            </a:prstGeom>
            <a:ln w="41275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endCxn id="16" idx="1"/>
            </p:cNvCxnSpPr>
            <p:nvPr/>
          </p:nvCxnSpPr>
          <p:spPr>
            <a:xfrm>
              <a:off x="1594038" y="5154889"/>
              <a:ext cx="616977" cy="8434"/>
            </a:xfrm>
            <a:prstGeom prst="straightConnector1">
              <a:avLst/>
            </a:prstGeom>
            <a:ln w="41275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2" name="Rectangle 61"/>
            <p:cNvSpPr/>
            <p:nvPr/>
          </p:nvSpPr>
          <p:spPr>
            <a:xfrm>
              <a:off x="8763000" y="4419601"/>
              <a:ext cx="962596" cy="1454937"/>
            </a:xfrm>
            <a:prstGeom prst="rect">
              <a:avLst/>
            </a:prstGeom>
            <a:noFill/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8794092" y="4866439"/>
              <a:ext cx="937048" cy="669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Egress </a:t>
              </a:r>
            </a:p>
            <a:p>
              <a:pPr algn="ctr"/>
              <a:r>
                <a:rPr lang="en-US" sz="1600" dirty="0" smtClean="0"/>
                <a:t>Parser</a:t>
              </a:r>
              <a:endParaRPr lang="en-US" sz="1600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38175" y="4423109"/>
              <a:ext cx="962596" cy="1454937"/>
            </a:xfrm>
            <a:prstGeom prst="rect">
              <a:avLst/>
            </a:prstGeom>
            <a:noFill/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69267" y="4828027"/>
              <a:ext cx="937048" cy="669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Egress </a:t>
              </a:r>
            </a:p>
            <a:p>
              <a:pPr algn="ctr"/>
              <a:r>
                <a:rPr lang="en-US" sz="1600" dirty="0" smtClean="0"/>
                <a:t>Parser</a:t>
              </a:r>
              <a:endParaRPr lang="en-US" sz="1600" dirty="0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2072308" y="4510801"/>
              <a:ext cx="5077791" cy="1275239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10240926" y="4419600"/>
              <a:ext cx="962596" cy="1454937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0272018" y="4985282"/>
              <a:ext cx="937048" cy="3874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Queues</a:t>
              </a:r>
              <a:endParaRPr lang="en-US" sz="1600" dirty="0"/>
            </a:p>
          </p:txBody>
        </p:sp>
        <p:cxnSp>
          <p:nvCxnSpPr>
            <p:cNvPr id="87" name="Straight Arrow Connector 86"/>
            <p:cNvCxnSpPr>
              <a:stCxn id="63" idx="3"/>
              <a:endCxn id="86" idx="1"/>
            </p:cNvCxnSpPr>
            <p:nvPr/>
          </p:nvCxnSpPr>
          <p:spPr>
            <a:xfrm flipV="1">
              <a:off x="9731140" y="5179021"/>
              <a:ext cx="540878" cy="22059"/>
            </a:xfrm>
            <a:prstGeom prst="straightConnector1">
              <a:avLst/>
            </a:prstGeom>
            <a:ln w="41275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 flipV="1">
              <a:off x="-9894" y="5153367"/>
              <a:ext cx="616977" cy="3041"/>
            </a:xfrm>
            <a:prstGeom prst="straightConnector1">
              <a:avLst/>
            </a:prstGeom>
            <a:ln w="41275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 flipV="1">
              <a:off x="11198605" y="5153367"/>
              <a:ext cx="616977" cy="3041"/>
            </a:xfrm>
            <a:prstGeom prst="straightConnector1">
              <a:avLst/>
            </a:prstGeom>
            <a:ln w="41275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Elbow Connector 94"/>
            <p:cNvCxnSpPr/>
            <p:nvPr/>
          </p:nvCxnSpPr>
          <p:spPr>
            <a:xfrm rot="10800000" flipH="1">
              <a:off x="669266" y="5405489"/>
              <a:ext cx="10539799" cy="4710"/>
            </a:xfrm>
            <a:prstGeom prst="bentConnector5">
              <a:avLst>
                <a:gd name="adj1" fmla="val -2169"/>
                <a:gd name="adj2" fmla="val -15249130"/>
                <a:gd name="adj3" fmla="val 102169"/>
              </a:avLst>
            </a:prstGeom>
            <a:ln w="41275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4420437" y="4376621"/>
            <a:ext cx="1439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 box 1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9019966" y="1069486"/>
            <a:ext cx="2087128" cy="2478907"/>
            <a:chOff x="1638505" y="666849"/>
            <a:chExt cx="2087128" cy="2478907"/>
          </a:xfrm>
        </p:grpSpPr>
        <p:sp>
          <p:nvSpPr>
            <p:cNvPr id="29" name="Rounded Rectangle 28"/>
            <p:cNvSpPr/>
            <p:nvPr/>
          </p:nvSpPr>
          <p:spPr>
            <a:xfrm>
              <a:off x="1648559" y="1001845"/>
              <a:ext cx="970676" cy="137546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2744903" y="993673"/>
              <a:ext cx="970676" cy="137952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1758100" y="2060591"/>
              <a:ext cx="735467" cy="275837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Pri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2286000" y="2869919"/>
              <a:ext cx="735467" cy="275837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WFQ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34" name="Straight Connector 33"/>
            <p:cNvCxnSpPr>
              <a:stCxn id="40" idx="1"/>
              <a:endCxn id="32" idx="0"/>
            </p:cNvCxnSpPr>
            <p:nvPr/>
          </p:nvCxnSpPr>
          <p:spPr>
            <a:xfrm flipH="1">
              <a:off x="2653734" y="2288409"/>
              <a:ext cx="559329" cy="5815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31" idx="4"/>
              <a:endCxn id="32" idx="0"/>
            </p:cNvCxnSpPr>
            <p:nvPr/>
          </p:nvCxnSpPr>
          <p:spPr>
            <a:xfrm>
              <a:off x="2125834" y="2336428"/>
              <a:ext cx="527900" cy="5334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39" idx="1"/>
              <a:endCxn id="31" idx="0"/>
            </p:cNvCxnSpPr>
            <p:nvPr/>
          </p:nvCxnSpPr>
          <p:spPr>
            <a:xfrm flipH="1">
              <a:off x="2125834" y="1836374"/>
              <a:ext cx="160166" cy="2242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8" idx="1"/>
              <a:endCxn id="31" idx="0"/>
            </p:cNvCxnSpPr>
            <p:nvPr/>
          </p:nvCxnSpPr>
          <p:spPr>
            <a:xfrm>
              <a:off x="1970944" y="1836374"/>
              <a:ext cx="154890" cy="2242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ounded Rectangle 37"/>
            <p:cNvSpPr/>
            <p:nvPr/>
          </p:nvSpPr>
          <p:spPr>
            <a:xfrm rot="16200000">
              <a:off x="1570848" y="1314597"/>
              <a:ext cx="800191" cy="243362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ysClr val="windowText" lastClr="000000"/>
                  </a:solidFill>
                </a:rPr>
                <a:t>Flow 2</a:t>
              </a:r>
              <a:endParaRPr lang="en-US" sz="1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 rot="16200000">
              <a:off x="1885903" y="1314596"/>
              <a:ext cx="800193" cy="243362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ysClr val="windowText" lastClr="000000"/>
                  </a:solidFill>
                </a:rPr>
                <a:t>Flow 3</a:t>
              </a:r>
              <a:endParaRPr lang="en-US" sz="1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 rot="16200000">
              <a:off x="2819611" y="1773276"/>
              <a:ext cx="786903" cy="243362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ysClr val="windowText" lastClr="000000"/>
                  </a:solidFill>
                </a:rPr>
                <a:t>Flow 1</a:t>
              </a:r>
              <a:endParaRPr lang="en-US" sz="1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638505" y="666849"/>
              <a:ext cx="990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Tenant 2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734849" y="666849"/>
              <a:ext cx="990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Tenant 1</a:t>
              </a:r>
              <a:endParaRPr lang="en-US" dirty="0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7164760" y="3225808"/>
            <a:ext cx="1439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 box 1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164760" y="2407735"/>
            <a:ext cx="1439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 box 2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7164760" y="3265751"/>
            <a:ext cx="3256115" cy="295331"/>
          </a:xfrm>
          <a:prstGeom prst="rect">
            <a:avLst/>
          </a:prstGeom>
          <a:solidFill>
            <a:schemeClr val="bg2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7164761" y="2446640"/>
            <a:ext cx="4265240" cy="281055"/>
          </a:xfrm>
          <a:prstGeom prst="rect">
            <a:avLst/>
          </a:prstGeom>
          <a:solidFill>
            <a:schemeClr val="bg2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12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Ward framework – Counter update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Dual counter</a:t>
            </a:r>
          </a:p>
          <a:p>
            <a:pPr lvl="1"/>
            <a:r>
              <a:rPr lang="en-US" dirty="0" smtClean="0"/>
              <a:t>Use a single counter to compare two streams of packets (e.g., flow, tenants)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8771042" y="2650189"/>
            <a:ext cx="2479128" cy="3124200"/>
            <a:chOff x="7391400" y="2286000"/>
            <a:chExt cx="2971800" cy="3745066"/>
          </a:xfrm>
        </p:grpSpPr>
        <p:sp>
          <p:nvSpPr>
            <p:cNvPr id="102" name="Oval 101"/>
            <p:cNvSpPr/>
            <p:nvPr/>
          </p:nvSpPr>
          <p:spPr>
            <a:xfrm>
              <a:off x="9107708" y="3814762"/>
              <a:ext cx="1029550" cy="42093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solidFill>
                    <a:schemeClr val="tx1"/>
                  </a:solidFill>
                </a:rPr>
                <a:t>Pri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03" name="Oval 102"/>
            <p:cNvSpPr/>
            <p:nvPr/>
          </p:nvSpPr>
          <p:spPr>
            <a:xfrm>
              <a:off x="8276367" y="4558068"/>
              <a:ext cx="1029550" cy="42093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WFQ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7467600" y="3814762"/>
              <a:ext cx="1029550" cy="42093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solidFill>
                    <a:schemeClr val="tx1"/>
                  </a:solidFill>
                </a:rPr>
                <a:t>Pri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05" name="Straight Connector 104"/>
            <p:cNvCxnSpPr>
              <a:stCxn id="104" idx="4"/>
              <a:endCxn id="103" idx="0"/>
            </p:cNvCxnSpPr>
            <p:nvPr/>
          </p:nvCxnSpPr>
          <p:spPr>
            <a:xfrm>
              <a:off x="7982375" y="4235694"/>
              <a:ext cx="808767" cy="3223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102" idx="4"/>
              <a:endCxn id="103" idx="0"/>
            </p:cNvCxnSpPr>
            <p:nvPr/>
          </p:nvCxnSpPr>
          <p:spPr>
            <a:xfrm flipH="1">
              <a:off x="8791141" y="4235694"/>
              <a:ext cx="831342" cy="3223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110" idx="1"/>
              <a:endCxn id="102" idx="0"/>
            </p:cNvCxnSpPr>
            <p:nvPr/>
          </p:nvCxnSpPr>
          <p:spPr>
            <a:xfrm>
              <a:off x="9149088" y="3293924"/>
              <a:ext cx="473395" cy="5208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stCxn id="112" idx="1"/>
              <a:endCxn id="102" idx="0"/>
            </p:cNvCxnSpPr>
            <p:nvPr/>
          </p:nvCxnSpPr>
          <p:spPr>
            <a:xfrm flipH="1">
              <a:off x="9622483" y="3293924"/>
              <a:ext cx="619036" cy="5208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stCxn id="111" idx="1"/>
              <a:endCxn id="102" idx="0"/>
            </p:cNvCxnSpPr>
            <p:nvPr/>
          </p:nvCxnSpPr>
          <p:spPr>
            <a:xfrm flipH="1">
              <a:off x="9622483" y="3293924"/>
              <a:ext cx="312293" cy="5208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Rounded Rectangle 109"/>
            <p:cNvSpPr/>
            <p:nvPr/>
          </p:nvSpPr>
          <p:spPr>
            <a:xfrm rot="16200000">
              <a:off x="8645126" y="2668281"/>
              <a:ext cx="1007924" cy="243362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ysClr val="windowText" lastClr="000000"/>
                  </a:solidFill>
                </a:rPr>
                <a:t>Flow4</a:t>
              </a:r>
              <a:endParaRPr lang="en-US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1" name="Rounded Rectangle 110"/>
            <p:cNvSpPr/>
            <p:nvPr/>
          </p:nvSpPr>
          <p:spPr>
            <a:xfrm rot="16200000">
              <a:off x="9541324" y="2778791"/>
              <a:ext cx="786903" cy="243362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ysClr val="windowText" lastClr="000000"/>
                  </a:solidFill>
                </a:rPr>
                <a:t>Flow5</a:t>
              </a:r>
              <a:endParaRPr lang="en-US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2" name="Rounded Rectangle 111"/>
            <p:cNvSpPr/>
            <p:nvPr/>
          </p:nvSpPr>
          <p:spPr>
            <a:xfrm rot="16200000">
              <a:off x="9848067" y="2778791"/>
              <a:ext cx="786903" cy="243362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ysClr val="windowText" lastClr="000000"/>
                  </a:solidFill>
                </a:rPr>
                <a:t>Flow6</a:t>
              </a:r>
              <a:endParaRPr lang="en-US" sz="14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113" name="Straight Connector 112"/>
            <p:cNvCxnSpPr>
              <a:stCxn id="116" idx="1"/>
              <a:endCxn id="104" idx="0"/>
            </p:cNvCxnSpPr>
            <p:nvPr/>
          </p:nvCxnSpPr>
          <p:spPr>
            <a:xfrm>
              <a:off x="7513081" y="3300231"/>
              <a:ext cx="469294" cy="5145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>
              <a:stCxn id="118" idx="1"/>
              <a:endCxn id="104" idx="0"/>
            </p:cNvCxnSpPr>
            <p:nvPr/>
          </p:nvCxnSpPr>
          <p:spPr>
            <a:xfrm flipH="1">
              <a:off x="7982375" y="3300231"/>
              <a:ext cx="623136" cy="5145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stCxn id="117" idx="1"/>
              <a:endCxn id="104" idx="0"/>
            </p:cNvCxnSpPr>
            <p:nvPr/>
          </p:nvCxnSpPr>
          <p:spPr>
            <a:xfrm flipH="1">
              <a:off x="7982375" y="3300231"/>
              <a:ext cx="316393" cy="5145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Rounded Rectangle 115"/>
            <p:cNvSpPr/>
            <p:nvPr/>
          </p:nvSpPr>
          <p:spPr>
            <a:xfrm rot="16200000">
              <a:off x="7009119" y="2674588"/>
              <a:ext cx="1007924" cy="243362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ysClr val="windowText" lastClr="000000"/>
                  </a:solidFill>
                </a:rPr>
                <a:t>Flow1</a:t>
              </a:r>
              <a:endParaRPr lang="en-US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7" name="Rounded Rectangle 116"/>
            <p:cNvSpPr/>
            <p:nvPr/>
          </p:nvSpPr>
          <p:spPr>
            <a:xfrm rot="16200000">
              <a:off x="7905316" y="2785098"/>
              <a:ext cx="786903" cy="243362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ysClr val="windowText" lastClr="000000"/>
                  </a:solidFill>
                </a:rPr>
                <a:t>Flow2</a:t>
              </a:r>
              <a:endParaRPr lang="en-US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8" name="Rounded Rectangle 117"/>
            <p:cNvSpPr/>
            <p:nvPr/>
          </p:nvSpPr>
          <p:spPr>
            <a:xfrm rot="16200000">
              <a:off x="8212059" y="2785098"/>
              <a:ext cx="786903" cy="243362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ysClr val="windowText" lastClr="000000"/>
                  </a:solidFill>
                </a:rPr>
                <a:t>Flow3</a:t>
              </a:r>
              <a:endParaRPr lang="en-US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7738240" y="5692512"/>
              <a:ext cx="187679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</a:rPr>
                <a:t>Three dual counters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758705" y="4229897"/>
              <a:ext cx="39786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</a:rPr>
                <a:t>C1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9407839" y="4238839"/>
              <a:ext cx="39786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</a:rPr>
                <a:t>C2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8579384" y="4964668"/>
              <a:ext cx="39786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</a:rPr>
                <a:t>C3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037243" y="2650189"/>
            <a:ext cx="2653782" cy="3124200"/>
            <a:chOff x="7273160" y="2286000"/>
            <a:chExt cx="3181163" cy="3745066"/>
          </a:xfrm>
        </p:grpSpPr>
        <p:sp>
          <p:nvSpPr>
            <p:cNvPr id="44" name="Rectangle 43"/>
            <p:cNvSpPr/>
            <p:nvPr/>
          </p:nvSpPr>
          <p:spPr>
            <a:xfrm>
              <a:off x="7273160" y="3246966"/>
              <a:ext cx="39786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</a:rPr>
                <a:t>C1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8097236" y="3246966"/>
              <a:ext cx="39786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</a:rPr>
                <a:t>C2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8406769" y="3246966"/>
              <a:ext cx="39786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</a:rPr>
                <a:t>C3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8922848" y="3246966"/>
              <a:ext cx="39786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</a:rPr>
                <a:t>C4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9746924" y="3246966"/>
              <a:ext cx="39786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</a:rPr>
                <a:t>C5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0056457" y="3246966"/>
              <a:ext cx="39786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</a:rPr>
                <a:t>C6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9107708" y="3814762"/>
              <a:ext cx="1029550" cy="42093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solidFill>
                    <a:schemeClr val="tx1"/>
                  </a:solidFill>
                </a:rPr>
                <a:t>Pri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8276367" y="4558068"/>
              <a:ext cx="1029550" cy="42093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WFQ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7467600" y="3814762"/>
              <a:ext cx="1029550" cy="42093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solidFill>
                    <a:schemeClr val="tx1"/>
                  </a:solidFill>
                </a:rPr>
                <a:t>Pri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56" name="Straight Connector 55"/>
            <p:cNvCxnSpPr>
              <a:stCxn id="52" idx="4"/>
              <a:endCxn id="51" idx="0"/>
            </p:cNvCxnSpPr>
            <p:nvPr/>
          </p:nvCxnSpPr>
          <p:spPr>
            <a:xfrm>
              <a:off x="7982375" y="4235694"/>
              <a:ext cx="808767" cy="3223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50" idx="4"/>
              <a:endCxn id="51" idx="0"/>
            </p:cNvCxnSpPr>
            <p:nvPr/>
          </p:nvCxnSpPr>
          <p:spPr>
            <a:xfrm flipH="1">
              <a:off x="8791141" y="4235694"/>
              <a:ext cx="831342" cy="3223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61" idx="1"/>
              <a:endCxn id="50" idx="0"/>
            </p:cNvCxnSpPr>
            <p:nvPr/>
          </p:nvCxnSpPr>
          <p:spPr>
            <a:xfrm>
              <a:off x="9149088" y="3293924"/>
              <a:ext cx="473395" cy="5208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63" idx="1"/>
              <a:endCxn id="50" idx="0"/>
            </p:cNvCxnSpPr>
            <p:nvPr/>
          </p:nvCxnSpPr>
          <p:spPr>
            <a:xfrm flipH="1">
              <a:off x="9622483" y="3293924"/>
              <a:ext cx="619036" cy="5208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62" idx="1"/>
              <a:endCxn id="50" idx="0"/>
            </p:cNvCxnSpPr>
            <p:nvPr/>
          </p:nvCxnSpPr>
          <p:spPr>
            <a:xfrm flipH="1">
              <a:off x="9622483" y="3293924"/>
              <a:ext cx="312293" cy="5208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ounded Rectangle 60"/>
            <p:cNvSpPr/>
            <p:nvPr/>
          </p:nvSpPr>
          <p:spPr>
            <a:xfrm rot="16200000">
              <a:off x="8645126" y="2668281"/>
              <a:ext cx="1007924" cy="243362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ysClr val="windowText" lastClr="000000"/>
                  </a:solidFill>
                </a:rPr>
                <a:t>Flow4</a:t>
              </a:r>
              <a:endParaRPr lang="en-US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2" name="Rounded Rectangle 61"/>
            <p:cNvSpPr/>
            <p:nvPr/>
          </p:nvSpPr>
          <p:spPr>
            <a:xfrm rot="16200000">
              <a:off x="9541324" y="2778791"/>
              <a:ext cx="786903" cy="243362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ysClr val="windowText" lastClr="000000"/>
                  </a:solidFill>
                </a:rPr>
                <a:t>Flow5</a:t>
              </a:r>
              <a:endParaRPr lang="en-US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3" name="Rounded Rectangle 62"/>
            <p:cNvSpPr/>
            <p:nvPr/>
          </p:nvSpPr>
          <p:spPr>
            <a:xfrm rot="16200000">
              <a:off x="9848067" y="2778791"/>
              <a:ext cx="786903" cy="243362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ysClr val="windowText" lastClr="000000"/>
                  </a:solidFill>
                </a:rPr>
                <a:t>Flow6</a:t>
              </a:r>
              <a:endParaRPr lang="en-US" sz="14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64" name="Straight Connector 63"/>
            <p:cNvCxnSpPr>
              <a:stCxn id="67" idx="1"/>
              <a:endCxn id="52" idx="0"/>
            </p:cNvCxnSpPr>
            <p:nvPr/>
          </p:nvCxnSpPr>
          <p:spPr>
            <a:xfrm>
              <a:off x="7513081" y="3300231"/>
              <a:ext cx="469294" cy="5145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69" idx="1"/>
              <a:endCxn id="52" idx="0"/>
            </p:cNvCxnSpPr>
            <p:nvPr/>
          </p:nvCxnSpPr>
          <p:spPr>
            <a:xfrm flipH="1">
              <a:off x="7982375" y="3300231"/>
              <a:ext cx="623136" cy="5145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68" idx="1"/>
              <a:endCxn id="52" idx="0"/>
            </p:cNvCxnSpPr>
            <p:nvPr/>
          </p:nvCxnSpPr>
          <p:spPr>
            <a:xfrm flipH="1">
              <a:off x="7982375" y="3300231"/>
              <a:ext cx="316393" cy="5145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Rounded Rectangle 66"/>
            <p:cNvSpPr/>
            <p:nvPr/>
          </p:nvSpPr>
          <p:spPr>
            <a:xfrm rot="16200000">
              <a:off x="7009119" y="2674588"/>
              <a:ext cx="1007924" cy="243362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ysClr val="windowText" lastClr="000000"/>
                  </a:solidFill>
                </a:rPr>
                <a:t>Flow1</a:t>
              </a:r>
              <a:endParaRPr lang="en-US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8" name="Rounded Rectangle 67"/>
            <p:cNvSpPr/>
            <p:nvPr/>
          </p:nvSpPr>
          <p:spPr>
            <a:xfrm rot="16200000">
              <a:off x="7905316" y="2785098"/>
              <a:ext cx="786903" cy="243362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ysClr val="windowText" lastClr="000000"/>
                  </a:solidFill>
                </a:rPr>
                <a:t>Flow2</a:t>
              </a:r>
              <a:endParaRPr lang="en-US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9" name="Rounded Rectangle 68"/>
            <p:cNvSpPr/>
            <p:nvPr/>
          </p:nvSpPr>
          <p:spPr>
            <a:xfrm rot="16200000">
              <a:off x="8212059" y="2785098"/>
              <a:ext cx="786903" cy="243362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ysClr val="windowText" lastClr="000000"/>
                  </a:solidFill>
                </a:rPr>
                <a:t>Flow3</a:t>
              </a:r>
              <a:endParaRPr lang="en-US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8114076" y="5692512"/>
              <a:ext cx="121225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</a:rPr>
                <a:t>Six counters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4874409" y="2156885"/>
            <a:ext cx="26506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dirty="0"/>
              <a:t>One counter per flow</a:t>
            </a:r>
          </a:p>
        </p:txBody>
      </p:sp>
      <p:sp>
        <p:nvSpPr>
          <p:cNvPr id="71" name="Rectangle 70"/>
          <p:cNvSpPr/>
          <p:nvPr/>
        </p:nvSpPr>
        <p:spPr>
          <a:xfrm>
            <a:off x="8109272" y="2150796"/>
            <a:ext cx="3326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dirty="0"/>
              <a:t>One counter per </a:t>
            </a:r>
            <a:r>
              <a:rPr lang="en-US" dirty="0" smtClean="0"/>
              <a:t>policy node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364484" y="5629157"/>
            <a:ext cx="1266856" cy="759249"/>
          </a:xfrm>
          <a:prstGeom prst="rect">
            <a:avLst/>
          </a:prstGeom>
          <a:solidFill>
            <a:srgbClr val="FF7575"/>
          </a:solidFill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4" name="TextBox 73"/>
          <p:cNvSpPr txBox="1"/>
          <p:nvPr/>
        </p:nvSpPr>
        <p:spPr>
          <a:xfrm>
            <a:off x="365546" y="5730222"/>
            <a:ext cx="1266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Counter </a:t>
            </a:r>
          </a:p>
          <a:p>
            <a:pPr algn="ctr"/>
            <a:r>
              <a:rPr lang="en-US" sz="1600" dirty="0" smtClean="0"/>
              <a:t>Update</a:t>
            </a:r>
            <a:endParaRPr lang="en-US" sz="1600" dirty="0"/>
          </a:p>
        </p:txBody>
      </p:sp>
      <p:cxnSp>
        <p:nvCxnSpPr>
          <p:cNvPr id="75" name="Straight Arrow Connector 74"/>
          <p:cNvCxnSpPr>
            <a:stCxn id="73" idx="3"/>
            <a:endCxn id="77" idx="1"/>
          </p:cNvCxnSpPr>
          <p:nvPr/>
        </p:nvCxnSpPr>
        <p:spPr>
          <a:xfrm>
            <a:off x="1631340" y="6008782"/>
            <a:ext cx="198936" cy="13256"/>
          </a:xfrm>
          <a:prstGeom prst="straightConnector1">
            <a:avLst/>
          </a:prstGeom>
          <a:ln w="412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1829215" y="5629157"/>
            <a:ext cx="1266856" cy="759249"/>
          </a:xfrm>
          <a:prstGeom prst="rect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7" name="TextBox 76"/>
          <p:cNvSpPr txBox="1"/>
          <p:nvPr/>
        </p:nvSpPr>
        <p:spPr>
          <a:xfrm>
            <a:off x="1830276" y="5729650"/>
            <a:ext cx="1266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Comparison</a:t>
            </a:r>
          </a:p>
          <a:p>
            <a:pPr algn="ctr"/>
            <a:r>
              <a:rPr lang="en-US" sz="1600" dirty="0" smtClean="0"/>
              <a:t>Engine</a:t>
            </a:r>
            <a:endParaRPr lang="en-US" sz="1600" dirty="0"/>
          </a:p>
        </p:txBody>
      </p:sp>
      <p:cxnSp>
        <p:nvCxnSpPr>
          <p:cNvPr id="78" name="Straight Arrow Connector 77"/>
          <p:cNvCxnSpPr>
            <a:stCxn id="76" idx="3"/>
            <a:endCxn id="79" idx="1"/>
          </p:cNvCxnSpPr>
          <p:nvPr/>
        </p:nvCxnSpPr>
        <p:spPr>
          <a:xfrm>
            <a:off x="3096071" y="6008782"/>
            <a:ext cx="197874" cy="1615"/>
          </a:xfrm>
          <a:prstGeom prst="straightConnector1">
            <a:avLst/>
          </a:prstGeom>
          <a:ln w="412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3293945" y="5630772"/>
            <a:ext cx="1266855" cy="759249"/>
          </a:xfrm>
          <a:prstGeom prst="rect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0" name="TextBox 79"/>
          <p:cNvSpPr txBox="1"/>
          <p:nvPr/>
        </p:nvSpPr>
        <p:spPr>
          <a:xfrm>
            <a:off x="3296650" y="5728718"/>
            <a:ext cx="1266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Policy Enforcement</a:t>
            </a:r>
            <a:endParaRPr lang="en-US" sz="1600" dirty="0"/>
          </a:p>
        </p:txBody>
      </p:sp>
      <p:sp>
        <p:nvSpPr>
          <p:cNvPr id="87" name="Rectangle 86"/>
          <p:cNvSpPr/>
          <p:nvPr/>
        </p:nvSpPr>
        <p:spPr>
          <a:xfrm>
            <a:off x="244353" y="5452479"/>
            <a:ext cx="4436646" cy="1114222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" name="Rectangle 5"/>
          <p:cNvSpPr/>
          <p:nvPr/>
        </p:nvSpPr>
        <p:spPr>
          <a:xfrm>
            <a:off x="253111" y="5266250"/>
            <a:ext cx="4727479" cy="1360159"/>
          </a:xfrm>
          <a:prstGeom prst="rect">
            <a:avLst/>
          </a:prstGeom>
          <a:solidFill>
            <a:schemeClr val="bg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18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4036788" y="4440414"/>
            <a:ext cx="1828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-3000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037362" y="4441036"/>
            <a:ext cx="1828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0</a:t>
            </a:r>
            <a:r>
              <a:rPr lang="en-US" dirty="0" smtClean="0">
                <a:solidFill>
                  <a:sysClr val="windowText" lastClr="000000"/>
                </a:solidFill>
              </a:rPr>
              <a:t> B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Ward framework – Counter update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Dual Update counter:</a:t>
            </a:r>
          </a:p>
          <a:p>
            <a:pPr lvl="1"/>
            <a:r>
              <a:rPr lang="en-US" dirty="0" smtClean="0"/>
              <a:t>Packet from left   </a:t>
            </a:r>
            <a:r>
              <a:rPr lang="en-US" dirty="0" smtClean="0">
                <a:sym typeface="Wingdings" panose="05000000000000000000" pitchFamily="2" charset="2"/>
              </a:rPr>
              <a:t> increase the counter by a packet size unit</a:t>
            </a:r>
            <a:endParaRPr lang="en-US" dirty="0" smtClean="0"/>
          </a:p>
          <a:p>
            <a:pPr lvl="1"/>
            <a:r>
              <a:rPr lang="en-US" dirty="0"/>
              <a:t>Packet from </a:t>
            </a:r>
            <a:r>
              <a:rPr lang="en-US" dirty="0" smtClean="0"/>
              <a:t>right </a:t>
            </a:r>
            <a:r>
              <a:rPr lang="en-US" dirty="0" smtClean="0">
                <a:sym typeface="Wingdings" panose="05000000000000000000" pitchFamily="2" charset="2"/>
              </a:rPr>
              <a:t> decrease the </a:t>
            </a:r>
            <a:r>
              <a:rPr lang="en-US" dirty="0">
                <a:sym typeface="Wingdings" panose="05000000000000000000" pitchFamily="2" charset="2"/>
              </a:rPr>
              <a:t>counter by </a:t>
            </a:r>
            <a:r>
              <a:rPr lang="en-US" dirty="0" smtClean="0">
                <a:sym typeface="Wingdings" panose="05000000000000000000" pitchFamily="2" charset="2"/>
              </a:rPr>
              <a:t>a packet </a:t>
            </a:r>
            <a:r>
              <a:rPr lang="en-US" dirty="0">
                <a:sym typeface="Wingdings" panose="05000000000000000000" pitchFamily="2" charset="2"/>
              </a:rPr>
              <a:t>size unit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2427390" y="4454918"/>
            <a:ext cx="16112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Dual Counter 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90838" y="306929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299030" y="306929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007227" y="3069290"/>
            <a:ext cx="3048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715424" y="306929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423621" y="306929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2131818" y="306929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840015" y="306929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548212" y="306929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1256409" y="3069290"/>
            <a:ext cx="3048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964606" y="306929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72803" y="306929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81000" y="3069290"/>
            <a:ext cx="3048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4038600" y="2770306"/>
            <a:ext cx="1828800" cy="151770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Switch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38600" y="4440414"/>
            <a:ext cx="1828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1500 B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037694" y="4442265"/>
            <a:ext cx="1828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0 B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038505" y="4442258"/>
            <a:ext cx="1828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-1500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924800" y="2286000"/>
            <a:ext cx="3733800" cy="2896062"/>
            <a:chOff x="8077200" y="2020669"/>
            <a:chExt cx="3733800" cy="2896062"/>
          </a:xfrm>
        </p:grpSpPr>
        <p:sp>
          <p:nvSpPr>
            <p:cNvPr id="32" name="Rounded Rectangle 31"/>
            <p:cNvSpPr/>
            <p:nvPr/>
          </p:nvSpPr>
          <p:spPr>
            <a:xfrm>
              <a:off x="10210800" y="2666459"/>
              <a:ext cx="1600200" cy="1600676"/>
            </a:xfrm>
            <a:prstGeom prst="round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8077200" y="2667000"/>
              <a:ext cx="1600200" cy="1600676"/>
            </a:xfrm>
            <a:prstGeom prst="round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>
              <a:off x="9525000" y="4495800"/>
              <a:ext cx="1029550" cy="42093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solidFill>
                    <a:schemeClr val="tx1"/>
                  </a:solidFill>
                </a:rPr>
                <a:t>Pri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113" name="Straight Connector 112"/>
            <p:cNvCxnSpPr>
              <a:stCxn id="116" idx="1"/>
              <a:endCxn id="104" idx="0"/>
            </p:cNvCxnSpPr>
            <p:nvPr/>
          </p:nvCxnSpPr>
          <p:spPr>
            <a:xfrm>
              <a:off x="9341881" y="3981269"/>
              <a:ext cx="697894" cy="5145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>
              <a:stCxn id="118" idx="1"/>
              <a:endCxn id="104" idx="0"/>
            </p:cNvCxnSpPr>
            <p:nvPr/>
          </p:nvCxnSpPr>
          <p:spPr>
            <a:xfrm flipH="1">
              <a:off x="10039775" y="3981269"/>
              <a:ext cx="811344" cy="5145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stCxn id="117" idx="1"/>
              <a:endCxn id="104" idx="0"/>
            </p:cNvCxnSpPr>
            <p:nvPr/>
          </p:nvCxnSpPr>
          <p:spPr>
            <a:xfrm flipH="1">
              <a:off x="10039775" y="3981269"/>
              <a:ext cx="504601" cy="5145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Rounded Rectangle 115"/>
            <p:cNvSpPr/>
            <p:nvPr/>
          </p:nvSpPr>
          <p:spPr>
            <a:xfrm rot="16200000">
              <a:off x="8837919" y="3355626"/>
              <a:ext cx="1007924" cy="243362"/>
            </a:xfrm>
            <a:prstGeom prst="roundRect">
              <a:avLst/>
            </a:prstGeom>
            <a:solidFill>
              <a:srgbClr val="FF0000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ysClr val="windowText" lastClr="000000"/>
                  </a:solidFill>
                </a:rPr>
                <a:t>Flow1</a:t>
              </a:r>
              <a:endParaRPr lang="en-US" sz="1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7" name="Rounded Rectangle 116"/>
            <p:cNvSpPr/>
            <p:nvPr/>
          </p:nvSpPr>
          <p:spPr>
            <a:xfrm rot="16200000">
              <a:off x="10150924" y="3466136"/>
              <a:ext cx="786903" cy="243362"/>
            </a:xfrm>
            <a:prstGeom prst="roundRect">
              <a:avLst/>
            </a:prstGeom>
            <a:solidFill>
              <a:srgbClr val="FFFF00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ysClr val="windowText" lastClr="000000"/>
                  </a:solidFill>
                </a:rPr>
                <a:t>Flow2</a:t>
              </a:r>
              <a:endParaRPr lang="en-US" sz="1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8" name="Rounded Rectangle 117"/>
            <p:cNvSpPr/>
            <p:nvPr/>
          </p:nvSpPr>
          <p:spPr>
            <a:xfrm rot="16200000">
              <a:off x="10457667" y="3466136"/>
              <a:ext cx="786903" cy="243362"/>
            </a:xfrm>
            <a:prstGeom prst="roundRect">
              <a:avLst/>
            </a:prstGeom>
            <a:solidFill>
              <a:srgbClr val="0070C0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ysClr val="windowText" lastClr="000000"/>
                  </a:solidFill>
                </a:rPr>
                <a:t>Flow3</a:t>
              </a:r>
              <a:endParaRPr lang="en-US" sz="1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155804" y="2020669"/>
              <a:ext cx="147527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Increase the </a:t>
              </a:r>
            </a:p>
            <a:p>
              <a:pPr algn="ctr"/>
              <a:r>
                <a:rPr lang="en-US" dirty="0" smtClean="0"/>
                <a:t>dual counter 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0260325" y="2020669"/>
              <a:ext cx="146886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Decrease the </a:t>
              </a:r>
            </a:p>
            <a:p>
              <a:pPr algn="ctr"/>
              <a:r>
                <a:rPr lang="en-US" dirty="0" smtClean="0"/>
                <a:t>dual counter </a:t>
              </a:r>
              <a:endParaRPr lang="en-US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364484" y="5629157"/>
            <a:ext cx="1266856" cy="759249"/>
          </a:xfrm>
          <a:prstGeom prst="rect">
            <a:avLst/>
          </a:prstGeom>
          <a:solidFill>
            <a:srgbClr val="FF7575"/>
          </a:solidFill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8" name="TextBox 37"/>
          <p:cNvSpPr txBox="1"/>
          <p:nvPr/>
        </p:nvSpPr>
        <p:spPr>
          <a:xfrm>
            <a:off x="365546" y="5730222"/>
            <a:ext cx="1266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Counter </a:t>
            </a:r>
          </a:p>
          <a:p>
            <a:pPr algn="ctr"/>
            <a:r>
              <a:rPr lang="en-US" sz="1600" dirty="0" smtClean="0"/>
              <a:t>Update</a:t>
            </a:r>
            <a:endParaRPr lang="en-US" sz="1600" dirty="0"/>
          </a:p>
        </p:txBody>
      </p:sp>
      <p:cxnSp>
        <p:nvCxnSpPr>
          <p:cNvPr id="39" name="Straight Arrow Connector 38"/>
          <p:cNvCxnSpPr>
            <a:stCxn id="36" idx="3"/>
            <a:endCxn id="41" idx="1"/>
          </p:cNvCxnSpPr>
          <p:nvPr/>
        </p:nvCxnSpPr>
        <p:spPr>
          <a:xfrm>
            <a:off x="1631340" y="6008782"/>
            <a:ext cx="198936" cy="13256"/>
          </a:xfrm>
          <a:prstGeom prst="straightConnector1">
            <a:avLst/>
          </a:prstGeom>
          <a:ln w="412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829215" y="5629157"/>
            <a:ext cx="1266856" cy="759249"/>
          </a:xfrm>
          <a:prstGeom prst="rect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1" name="TextBox 40"/>
          <p:cNvSpPr txBox="1"/>
          <p:nvPr/>
        </p:nvSpPr>
        <p:spPr>
          <a:xfrm>
            <a:off x="1830276" y="5729650"/>
            <a:ext cx="1266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Comparison</a:t>
            </a:r>
          </a:p>
          <a:p>
            <a:pPr algn="ctr"/>
            <a:r>
              <a:rPr lang="en-US" sz="1600" dirty="0" smtClean="0"/>
              <a:t>Engine</a:t>
            </a:r>
            <a:endParaRPr lang="en-US" sz="1600" dirty="0"/>
          </a:p>
        </p:txBody>
      </p:sp>
      <p:cxnSp>
        <p:nvCxnSpPr>
          <p:cNvPr id="42" name="Straight Arrow Connector 41"/>
          <p:cNvCxnSpPr>
            <a:stCxn id="40" idx="3"/>
            <a:endCxn id="43" idx="1"/>
          </p:cNvCxnSpPr>
          <p:nvPr/>
        </p:nvCxnSpPr>
        <p:spPr>
          <a:xfrm>
            <a:off x="3096071" y="6008782"/>
            <a:ext cx="197874" cy="1615"/>
          </a:xfrm>
          <a:prstGeom prst="straightConnector1">
            <a:avLst/>
          </a:prstGeom>
          <a:ln w="412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3293945" y="5630772"/>
            <a:ext cx="1266855" cy="759249"/>
          </a:xfrm>
          <a:prstGeom prst="rect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4" name="TextBox 43"/>
          <p:cNvSpPr txBox="1"/>
          <p:nvPr/>
        </p:nvSpPr>
        <p:spPr>
          <a:xfrm>
            <a:off x="3296650" y="5728718"/>
            <a:ext cx="1266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Policy Enforcement</a:t>
            </a:r>
            <a:endParaRPr lang="en-US" sz="1600" dirty="0"/>
          </a:p>
        </p:txBody>
      </p:sp>
      <p:sp>
        <p:nvSpPr>
          <p:cNvPr id="45" name="Rectangle 44"/>
          <p:cNvSpPr/>
          <p:nvPr/>
        </p:nvSpPr>
        <p:spPr>
          <a:xfrm>
            <a:off x="244353" y="5452479"/>
            <a:ext cx="4436646" cy="1114222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3" name="Rectangle 52"/>
          <p:cNvSpPr/>
          <p:nvPr/>
        </p:nvSpPr>
        <p:spPr>
          <a:xfrm>
            <a:off x="253111" y="5266250"/>
            <a:ext cx="4727479" cy="1360159"/>
          </a:xfrm>
          <a:prstGeom prst="rect">
            <a:avLst/>
          </a:prstGeom>
          <a:solidFill>
            <a:schemeClr val="bg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1143000" y="3669268"/>
            <a:ext cx="2079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Packet size: 1500 bit</a:t>
            </a:r>
          </a:p>
        </p:txBody>
      </p:sp>
    </p:spTree>
    <p:extLst>
      <p:ext uri="{BB962C8B-B14F-4D97-AF65-F5344CB8AC3E}">
        <p14:creationId xmlns:p14="http://schemas.microsoft.com/office/powerpoint/2010/main" val="223522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4.07407E-6 L 0.27422 4.07407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1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4.07407E-6 L 0.27318 4.07407E-6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59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4.07407E-6 L 0.27214 4.07407E-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07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6" grpId="0" animBg="1"/>
      <p:bldP spid="47" grpId="0" animBg="1"/>
      <p:bldP spid="6" grpId="0" animBg="1"/>
      <p:bldP spid="27" grpId="0" animBg="1"/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Ward framework – Comparison engine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the value of the corresponding dual center</a:t>
            </a:r>
          </a:p>
          <a:p>
            <a:pPr lvl="1"/>
            <a:r>
              <a:rPr lang="en-US" dirty="0" smtClean="0"/>
              <a:t>Check if the traffic violates the current policy or not</a:t>
            </a:r>
          </a:p>
          <a:p>
            <a:pPr lvl="2"/>
            <a:r>
              <a:rPr lang="en-US" dirty="0" smtClean="0"/>
              <a:t>If yes: use a rate control policy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8650790" y="2817820"/>
            <a:ext cx="1803460" cy="420931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Policy node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>
            <a:stCxn id="20" idx="1"/>
            <a:endCxn id="8" idx="0"/>
          </p:cNvCxnSpPr>
          <p:nvPr/>
        </p:nvCxnSpPr>
        <p:spPr>
          <a:xfrm>
            <a:off x="8984587" y="2214249"/>
            <a:ext cx="567933" cy="603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22" idx="1"/>
            <a:endCxn id="8" idx="0"/>
          </p:cNvCxnSpPr>
          <p:nvPr/>
        </p:nvCxnSpPr>
        <p:spPr>
          <a:xfrm flipH="1">
            <a:off x="9552520" y="2214249"/>
            <a:ext cx="705705" cy="603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21" idx="1"/>
            <a:endCxn id="8" idx="0"/>
          </p:cNvCxnSpPr>
          <p:nvPr/>
        </p:nvCxnSpPr>
        <p:spPr>
          <a:xfrm flipH="1">
            <a:off x="9552520" y="2214249"/>
            <a:ext cx="398962" cy="603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 rot="16200000">
            <a:off x="8591135" y="1699116"/>
            <a:ext cx="786903" cy="243362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Flow1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 rot="16200000">
            <a:off x="9558030" y="1699116"/>
            <a:ext cx="786903" cy="243362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Flow2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 rot="16200000">
            <a:off x="9864773" y="1699116"/>
            <a:ext cx="786903" cy="243362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Flow3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077239" y="3236725"/>
            <a:ext cx="9491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Counter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9486" y="4264411"/>
            <a:ext cx="3643986" cy="1219590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508000" y="2835994"/>
            <a:ext cx="6226925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1800" dirty="0">
                <a:latin typeface="Inconsolata" panose="020B0609030003000000" pitchFamily="49" charset="0"/>
              </a:rPr>
              <a:t>If (packet class is in left leaf and counter &lt; 0):</a:t>
            </a:r>
          </a:p>
          <a:p>
            <a:pPr lvl="1" indent="0" fontAlgn="auto">
              <a:spcAft>
                <a:spcPts val="0"/>
              </a:spcAft>
              <a:defRPr/>
            </a:pPr>
            <a:r>
              <a:rPr lang="en-US" sz="1800" dirty="0">
                <a:latin typeface="Inconsolata" panose="020B0609030003000000" pitchFamily="49" charset="0"/>
              </a:rPr>
              <a:t>Choose a policy and add it as </a:t>
            </a:r>
            <a:r>
              <a:rPr lang="en-US" sz="1800" dirty="0" smtClean="0">
                <a:latin typeface="Inconsolata" panose="020B0609030003000000" pitchFamily="49" charset="0"/>
              </a:rPr>
              <a:t>meta-data</a:t>
            </a:r>
            <a:endParaRPr lang="en-US" sz="1800" dirty="0">
              <a:latin typeface="Inconsolata" panose="020B0609030003000000" pitchFamily="49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800" dirty="0">
                <a:latin typeface="Inconsolata" panose="020B0609030003000000" pitchFamily="49" charset="0"/>
              </a:rPr>
              <a:t>If (packet class is in right leaf and counter &gt; 0):</a:t>
            </a:r>
          </a:p>
          <a:p>
            <a:pPr lvl="1" indent="0" fontAlgn="auto">
              <a:spcAft>
                <a:spcPts val="0"/>
              </a:spcAft>
              <a:defRPr/>
            </a:pPr>
            <a:r>
              <a:rPr lang="en-US" sz="1800" dirty="0">
                <a:latin typeface="Inconsolata" panose="020B0609030003000000" pitchFamily="49" charset="0"/>
              </a:rPr>
              <a:t>Choose a policy and add it as </a:t>
            </a:r>
            <a:r>
              <a:rPr lang="en-US" sz="1800" dirty="0" smtClean="0">
                <a:latin typeface="Inconsolata" panose="020B0609030003000000" pitchFamily="49" charset="0"/>
              </a:rPr>
              <a:t>meta-data</a:t>
            </a:r>
            <a:endParaRPr lang="en-US" sz="1800" dirty="0">
              <a:latin typeface="Inconsolata" panose="020B0609030003000000" pitchFamily="49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800" dirty="0">
                <a:latin typeface="Inconsolata" panose="020B0609030003000000" pitchFamily="49" charset="0"/>
              </a:rPr>
              <a:t>Otherwise </a:t>
            </a:r>
          </a:p>
          <a:p>
            <a:pPr lvl="1" indent="0" fontAlgn="auto">
              <a:spcAft>
                <a:spcPts val="0"/>
              </a:spcAft>
              <a:defRPr/>
            </a:pPr>
            <a:r>
              <a:rPr lang="en-US" sz="1800" dirty="0">
                <a:latin typeface="Inconsolata" panose="020B0609030003000000" pitchFamily="49" charset="0"/>
              </a:rPr>
              <a:t>Bypass the </a:t>
            </a:r>
            <a:r>
              <a:rPr lang="en-US" sz="1800" dirty="0" smtClean="0">
                <a:latin typeface="Inconsolata" panose="020B0609030003000000" pitchFamily="49" charset="0"/>
              </a:rPr>
              <a:t>packet</a:t>
            </a:r>
            <a:endParaRPr lang="en-US" sz="2000" dirty="0">
              <a:latin typeface="Inconsolata" panose="020B0609030003000000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4484" y="5629157"/>
            <a:ext cx="1266856" cy="759249"/>
          </a:xfrm>
          <a:prstGeom prst="rect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6" name="TextBox 15"/>
          <p:cNvSpPr txBox="1"/>
          <p:nvPr/>
        </p:nvSpPr>
        <p:spPr>
          <a:xfrm>
            <a:off x="365546" y="5730222"/>
            <a:ext cx="1266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Counter </a:t>
            </a:r>
          </a:p>
          <a:p>
            <a:pPr algn="ctr"/>
            <a:r>
              <a:rPr lang="en-US" sz="1600" dirty="0" smtClean="0"/>
              <a:t>Update</a:t>
            </a:r>
            <a:endParaRPr lang="en-US" sz="1600" dirty="0"/>
          </a:p>
        </p:txBody>
      </p:sp>
      <p:cxnSp>
        <p:nvCxnSpPr>
          <p:cNvPr id="24" name="Straight Arrow Connector 23"/>
          <p:cNvCxnSpPr>
            <a:stCxn id="15" idx="3"/>
            <a:endCxn id="27" idx="1"/>
          </p:cNvCxnSpPr>
          <p:nvPr/>
        </p:nvCxnSpPr>
        <p:spPr>
          <a:xfrm>
            <a:off x="1631340" y="6008782"/>
            <a:ext cx="198936" cy="13256"/>
          </a:xfrm>
          <a:prstGeom prst="straightConnector1">
            <a:avLst/>
          </a:prstGeom>
          <a:ln w="412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829215" y="5629157"/>
            <a:ext cx="1266856" cy="759249"/>
          </a:xfrm>
          <a:prstGeom prst="rect">
            <a:avLst/>
          </a:prstGeom>
          <a:solidFill>
            <a:srgbClr val="FF7575"/>
          </a:solidFill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7" name="TextBox 26"/>
          <p:cNvSpPr txBox="1"/>
          <p:nvPr/>
        </p:nvSpPr>
        <p:spPr>
          <a:xfrm>
            <a:off x="1830276" y="5729650"/>
            <a:ext cx="1266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Comparison</a:t>
            </a:r>
          </a:p>
          <a:p>
            <a:pPr algn="ctr"/>
            <a:r>
              <a:rPr lang="en-US" sz="1600" dirty="0" smtClean="0"/>
              <a:t>Engine</a:t>
            </a:r>
            <a:endParaRPr lang="en-US" sz="1600" dirty="0"/>
          </a:p>
        </p:txBody>
      </p:sp>
      <p:cxnSp>
        <p:nvCxnSpPr>
          <p:cNvPr id="29" name="Straight Arrow Connector 28"/>
          <p:cNvCxnSpPr>
            <a:stCxn id="25" idx="3"/>
            <a:endCxn id="30" idx="1"/>
          </p:cNvCxnSpPr>
          <p:nvPr/>
        </p:nvCxnSpPr>
        <p:spPr>
          <a:xfrm>
            <a:off x="3096071" y="6008782"/>
            <a:ext cx="197874" cy="1615"/>
          </a:xfrm>
          <a:prstGeom prst="straightConnector1">
            <a:avLst/>
          </a:prstGeom>
          <a:ln w="412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293945" y="5630772"/>
            <a:ext cx="1266855" cy="759249"/>
          </a:xfrm>
          <a:prstGeom prst="rect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1" name="TextBox 30"/>
          <p:cNvSpPr txBox="1"/>
          <p:nvPr/>
        </p:nvSpPr>
        <p:spPr>
          <a:xfrm>
            <a:off x="3296650" y="5728718"/>
            <a:ext cx="1266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Policy Enforcement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244353" y="5452479"/>
            <a:ext cx="4436646" cy="1114222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3" name="Rectangle 32"/>
          <p:cNvSpPr/>
          <p:nvPr/>
        </p:nvSpPr>
        <p:spPr>
          <a:xfrm>
            <a:off x="155366" y="5310735"/>
            <a:ext cx="4727479" cy="1360159"/>
          </a:xfrm>
          <a:prstGeom prst="rect">
            <a:avLst/>
          </a:prstGeom>
          <a:solidFill>
            <a:schemeClr val="bg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4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Ward framework </a:t>
            </a:r>
            <a:r>
              <a:rPr lang="en-US" dirty="0"/>
              <a:t>– Policy enforcement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Merge the result of the previous rate control decisions with the current one </a:t>
            </a:r>
          </a:p>
          <a:p>
            <a:pPr lvl="1"/>
            <a:r>
              <a:rPr lang="en-US" dirty="0" smtClean="0"/>
              <a:t>Enforce the strongest rate control </a:t>
            </a:r>
          </a:p>
          <a:p>
            <a:pPr lvl="1"/>
            <a:r>
              <a:rPr lang="en-US" dirty="0" smtClean="0"/>
              <a:t>Order of rate control decisions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114800" y="3581400"/>
            <a:ext cx="3544560" cy="3936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indent="0" algn="ctr" fontAlgn="auto">
              <a:spcBef>
                <a:spcPts val="435"/>
              </a:spcBef>
              <a:spcAft>
                <a:spcPts val="0"/>
              </a:spcAft>
              <a:defRPr/>
            </a:pPr>
            <a:r>
              <a:rPr lang="en-US" sz="1958" b="1" i="1" dirty="0">
                <a:solidFill>
                  <a:sysClr val="windowText" lastClr="000000"/>
                </a:solidFill>
                <a:latin typeface="Calibri" panose="020F0502020204030204"/>
              </a:rPr>
              <a:t>Drop &gt; </a:t>
            </a:r>
            <a:r>
              <a:rPr lang="en-US" sz="1958" b="1" i="1" dirty="0" err="1">
                <a:solidFill>
                  <a:sysClr val="windowText" lastClr="000000"/>
                </a:solidFill>
                <a:latin typeface="Calibri" panose="020F0502020204030204"/>
              </a:rPr>
              <a:t>Enqueue</a:t>
            </a:r>
            <a:r>
              <a:rPr lang="en-US" sz="1958" b="1" i="1" dirty="0">
                <a:solidFill>
                  <a:sysClr val="windowText" lastClr="000000"/>
                </a:solidFill>
                <a:latin typeface="Calibri" panose="020F0502020204030204"/>
              </a:rPr>
              <a:t> &gt; ECN mark 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64484" y="5629157"/>
            <a:ext cx="1266856" cy="759249"/>
          </a:xfrm>
          <a:prstGeom prst="rect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8" name="TextBox 37"/>
          <p:cNvSpPr txBox="1"/>
          <p:nvPr/>
        </p:nvSpPr>
        <p:spPr>
          <a:xfrm>
            <a:off x="365546" y="5730222"/>
            <a:ext cx="1266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Counter </a:t>
            </a:r>
          </a:p>
          <a:p>
            <a:pPr algn="ctr"/>
            <a:r>
              <a:rPr lang="en-US" sz="1600" dirty="0" smtClean="0"/>
              <a:t>Update</a:t>
            </a:r>
            <a:endParaRPr lang="en-US" sz="1600" dirty="0"/>
          </a:p>
        </p:txBody>
      </p:sp>
      <p:cxnSp>
        <p:nvCxnSpPr>
          <p:cNvPr id="39" name="Straight Arrow Connector 38"/>
          <p:cNvCxnSpPr>
            <a:stCxn id="37" idx="3"/>
            <a:endCxn id="41" idx="1"/>
          </p:cNvCxnSpPr>
          <p:nvPr/>
        </p:nvCxnSpPr>
        <p:spPr>
          <a:xfrm>
            <a:off x="1631340" y="6008782"/>
            <a:ext cx="198936" cy="13256"/>
          </a:xfrm>
          <a:prstGeom prst="straightConnector1">
            <a:avLst/>
          </a:prstGeom>
          <a:ln w="412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829215" y="5629157"/>
            <a:ext cx="1266856" cy="759249"/>
          </a:xfrm>
          <a:prstGeom prst="rect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1" name="TextBox 40"/>
          <p:cNvSpPr txBox="1"/>
          <p:nvPr/>
        </p:nvSpPr>
        <p:spPr>
          <a:xfrm>
            <a:off x="1830276" y="5729650"/>
            <a:ext cx="1266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Comparison</a:t>
            </a:r>
          </a:p>
          <a:p>
            <a:pPr algn="ctr"/>
            <a:r>
              <a:rPr lang="en-US" sz="1600" dirty="0" smtClean="0"/>
              <a:t>Engine</a:t>
            </a:r>
            <a:endParaRPr lang="en-US" sz="1600" dirty="0"/>
          </a:p>
        </p:txBody>
      </p:sp>
      <p:cxnSp>
        <p:nvCxnSpPr>
          <p:cNvPr id="42" name="Straight Arrow Connector 41"/>
          <p:cNvCxnSpPr>
            <a:stCxn id="40" idx="3"/>
            <a:endCxn id="43" idx="1"/>
          </p:cNvCxnSpPr>
          <p:nvPr/>
        </p:nvCxnSpPr>
        <p:spPr>
          <a:xfrm>
            <a:off x="3096071" y="6008782"/>
            <a:ext cx="197874" cy="1615"/>
          </a:xfrm>
          <a:prstGeom prst="straightConnector1">
            <a:avLst/>
          </a:prstGeom>
          <a:ln w="412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3293945" y="5630772"/>
            <a:ext cx="1266855" cy="759249"/>
          </a:xfrm>
          <a:prstGeom prst="rect">
            <a:avLst/>
          </a:prstGeom>
          <a:solidFill>
            <a:srgbClr val="FF7575"/>
          </a:solidFill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296650" y="5728718"/>
            <a:ext cx="1266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Policy Enforcement</a:t>
            </a:r>
            <a:endParaRPr lang="en-US" sz="1600" dirty="0"/>
          </a:p>
        </p:txBody>
      </p:sp>
      <p:sp>
        <p:nvSpPr>
          <p:cNvPr id="45" name="Rectangle 44"/>
          <p:cNvSpPr/>
          <p:nvPr/>
        </p:nvSpPr>
        <p:spPr>
          <a:xfrm>
            <a:off x="244353" y="5452479"/>
            <a:ext cx="4436646" cy="1114222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6" name="Rectangle 45"/>
          <p:cNvSpPr/>
          <p:nvPr/>
        </p:nvSpPr>
        <p:spPr>
          <a:xfrm>
            <a:off x="-24500" y="5286005"/>
            <a:ext cx="4727479" cy="1360159"/>
          </a:xfrm>
          <a:prstGeom prst="rect">
            <a:avLst/>
          </a:prstGeom>
          <a:solidFill>
            <a:schemeClr val="bg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85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508000" y="1066802"/>
            <a:ext cx="11277600" cy="4817541"/>
          </a:xfrm>
        </p:spPr>
        <p:txBody>
          <a:bodyPr/>
          <a:lstStyle/>
          <a:p>
            <a:r>
              <a:rPr lang="en-US" dirty="0" smtClean="0"/>
              <a:t>Two level of policy</a:t>
            </a:r>
          </a:p>
          <a:p>
            <a:pPr lvl="1"/>
            <a:r>
              <a:rPr lang="en-US" dirty="0" smtClean="0"/>
              <a:t>Incoming packet belongs to Flow 2</a:t>
            </a:r>
          </a:p>
          <a:p>
            <a:pPr lvl="1"/>
            <a:r>
              <a:rPr lang="en-US" dirty="0" smtClean="0"/>
              <a:t>Flow 2 has lower priority than </a:t>
            </a:r>
            <a:r>
              <a:rPr lang="en-US" dirty="0"/>
              <a:t>F</a:t>
            </a:r>
            <a:r>
              <a:rPr lang="en-US" dirty="0" smtClean="0"/>
              <a:t>low 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112" name="Group 111"/>
          <p:cNvGrpSpPr/>
          <p:nvPr/>
        </p:nvGrpSpPr>
        <p:grpSpPr>
          <a:xfrm>
            <a:off x="2795054" y="5423786"/>
            <a:ext cx="5059509" cy="977014"/>
            <a:chOff x="816756" y="4672660"/>
            <a:chExt cx="5059509" cy="977014"/>
          </a:xfrm>
        </p:grpSpPr>
        <p:sp>
          <p:nvSpPr>
            <p:cNvPr id="49" name="Rectangle 48"/>
            <p:cNvSpPr/>
            <p:nvPr/>
          </p:nvSpPr>
          <p:spPr>
            <a:xfrm>
              <a:off x="1251945" y="4672660"/>
              <a:ext cx="646399" cy="977014"/>
            </a:xfrm>
            <a:prstGeom prst="rect">
              <a:avLst/>
            </a:prstGeom>
            <a:noFill/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272824" y="4944568"/>
              <a:ext cx="629243" cy="394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Egress </a:t>
              </a:r>
            </a:p>
            <a:p>
              <a:pPr algn="ctr"/>
              <a:r>
                <a:rPr lang="en-US" sz="1100" dirty="0" smtClean="0"/>
                <a:t>Parser</a:t>
              </a:r>
              <a:endParaRPr lang="en-US" sz="1100" dirty="0"/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 flipV="1">
              <a:off x="816756" y="5163040"/>
              <a:ext cx="414310" cy="2042"/>
            </a:xfrm>
            <a:prstGeom prst="straightConnector1">
              <a:avLst/>
            </a:prstGeom>
            <a:ln w="41275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Elbow Connector 52"/>
            <p:cNvCxnSpPr/>
            <p:nvPr/>
          </p:nvCxnSpPr>
          <p:spPr>
            <a:xfrm rot="10800000" flipH="1" flipV="1">
              <a:off x="1251944" y="5391750"/>
              <a:ext cx="4420533" cy="18449"/>
            </a:xfrm>
            <a:prstGeom prst="bentConnector5">
              <a:avLst>
                <a:gd name="adj1" fmla="val -5171"/>
                <a:gd name="adj2" fmla="val 2802764"/>
                <a:gd name="adj3" fmla="val 105171"/>
              </a:avLst>
            </a:prstGeom>
            <a:ln w="41275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6" name="Rectangle 95"/>
            <p:cNvSpPr/>
            <p:nvPr/>
          </p:nvSpPr>
          <p:spPr>
            <a:xfrm>
              <a:off x="2038890" y="4751444"/>
              <a:ext cx="3633588" cy="85634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2217849" y="4890200"/>
              <a:ext cx="940098" cy="58352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218665" y="4967873"/>
              <a:ext cx="940098" cy="394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Counter </a:t>
              </a:r>
            </a:p>
            <a:p>
              <a:pPr algn="ctr"/>
              <a:r>
                <a:rPr lang="en-US" sz="1100" dirty="0" smtClean="0"/>
                <a:t>Update</a:t>
              </a:r>
              <a:endParaRPr lang="en-US" sz="1100" dirty="0"/>
            </a:p>
          </p:txBody>
        </p:sp>
        <p:cxnSp>
          <p:nvCxnSpPr>
            <p:cNvPr id="99" name="Straight Arrow Connector 98"/>
            <p:cNvCxnSpPr>
              <a:stCxn id="97" idx="3"/>
              <a:endCxn id="100" idx="1"/>
            </p:cNvCxnSpPr>
            <p:nvPr/>
          </p:nvCxnSpPr>
          <p:spPr>
            <a:xfrm>
              <a:off x="3157947" y="5181964"/>
              <a:ext cx="236162" cy="0"/>
            </a:xfrm>
            <a:prstGeom prst="straightConnector1">
              <a:avLst/>
            </a:prstGeom>
            <a:ln w="41275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0" name="Rectangle 99"/>
            <p:cNvSpPr/>
            <p:nvPr/>
          </p:nvSpPr>
          <p:spPr>
            <a:xfrm>
              <a:off x="3394109" y="4890200"/>
              <a:ext cx="940098" cy="58352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3394109" y="4967435"/>
              <a:ext cx="940098" cy="394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Comparison</a:t>
              </a:r>
            </a:p>
            <a:p>
              <a:pPr algn="ctr"/>
              <a:r>
                <a:rPr lang="en-US" sz="1100" dirty="0" smtClean="0"/>
                <a:t>Engine</a:t>
              </a:r>
              <a:endParaRPr lang="en-US" sz="1100" dirty="0"/>
            </a:p>
          </p:txBody>
        </p:sp>
        <p:cxnSp>
          <p:nvCxnSpPr>
            <p:cNvPr id="102" name="Straight Arrow Connector 101"/>
            <p:cNvCxnSpPr>
              <a:stCxn id="100" idx="3"/>
              <a:endCxn id="103" idx="1"/>
            </p:cNvCxnSpPr>
            <p:nvPr/>
          </p:nvCxnSpPr>
          <p:spPr>
            <a:xfrm>
              <a:off x="4334207" y="5181964"/>
              <a:ext cx="268109" cy="0"/>
            </a:xfrm>
            <a:prstGeom prst="straightConnector1">
              <a:avLst/>
            </a:prstGeom>
            <a:ln w="41275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3" name="Rectangle 102"/>
            <p:cNvSpPr/>
            <p:nvPr/>
          </p:nvSpPr>
          <p:spPr>
            <a:xfrm>
              <a:off x="4602316" y="4890200"/>
              <a:ext cx="940097" cy="58352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4610739" y="4965476"/>
              <a:ext cx="92746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Policy Enforcement</a:t>
              </a:r>
              <a:endParaRPr lang="en-US" sz="1100" dirty="0"/>
            </a:p>
          </p:txBody>
        </p:sp>
        <p:cxnSp>
          <p:nvCxnSpPr>
            <p:cNvPr id="105" name="Straight Arrow Connector 104"/>
            <p:cNvCxnSpPr>
              <a:endCxn id="98" idx="1"/>
            </p:cNvCxnSpPr>
            <p:nvPr/>
          </p:nvCxnSpPr>
          <p:spPr>
            <a:xfrm>
              <a:off x="1905000" y="5163267"/>
              <a:ext cx="313665" cy="1815"/>
            </a:xfrm>
            <a:prstGeom prst="straightConnector1">
              <a:avLst/>
            </a:prstGeom>
            <a:ln w="41275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/>
            <p:nvPr/>
          </p:nvCxnSpPr>
          <p:spPr>
            <a:xfrm>
              <a:off x="5562600" y="5175453"/>
              <a:ext cx="313665" cy="1815"/>
            </a:xfrm>
            <a:prstGeom prst="straightConnector1">
              <a:avLst/>
            </a:prstGeom>
            <a:ln w="41275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1" name="Group 110"/>
          <p:cNvGrpSpPr/>
          <p:nvPr/>
        </p:nvGrpSpPr>
        <p:grpSpPr>
          <a:xfrm>
            <a:off x="2790303" y="4156814"/>
            <a:ext cx="8915400" cy="977014"/>
            <a:chOff x="228600" y="2527285"/>
            <a:chExt cx="8915400" cy="977014"/>
          </a:xfrm>
        </p:grpSpPr>
        <p:sp>
          <p:nvSpPr>
            <p:cNvPr id="20" name="Rectangle 19"/>
            <p:cNvSpPr/>
            <p:nvPr/>
          </p:nvSpPr>
          <p:spPr>
            <a:xfrm>
              <a:off x="1447801" y="2584579"/>
              <a:ext cx="3633588" cy="85634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188183" y="2583959"/>
              <a:ext cx="3633588" cy="85634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626760" y="2723335"/>
              <a:ext cx="940098" cy="58352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627576" y="2801008"/>
              <a:ext cx="940098" cy="394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Counter </a:t>
              </a:r>
            </a:p>
            <a:p>
              <a:pPr algn="ctr"/>
              <a:r>
                <a:rPr lang="en-US" sz="1100" dirty="0" smtClean="0"/>
                <a:t>Update</a:t>
              </a:r>
              <a:endParaRPr lang="en-US" sz="1100" dirty="0"/>
            </a:p>
          </p:txBody>
        </p:sp>
        <p:cxnSp>
          <p:nvCxnSpPr>
            <p:cNvPr id="10" name="Straight Arrow Connector 9"/>
            <p:cNvCxnSpPr>
              <a:stCxn id="8" idx="3"/>
              <a:endCxn id="11" idx="1"/>
            </p:cNvCxnSpPr>
            <p:nvPr/>
          </p:nvCxnSpPr>
          <p:spPr>
            <a:xfrm>
              <a:off x="2566858" y="3015099"/>
              <a:ext cx="236162" cy="0"/>
            </a:xfrm>
            <a:prstGeom prst="straightConnector1">
              <a:avLst/>
            </a:prstGeom>
            <a:ln w="41275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2803020" y="2723335"/>
              <a:ext cx="940098" cy="58352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03020" y="2800570"/>
              <a:ext cx="940098" cy="394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Comparison</a:t>
              </a:r>
            </a:p>
            <a:p>
              <a:pPr algn="ctr"/>
              <a:r>
                <a:rPr lang="en-US" sz="1100" dirty="0" smtClean="0"/>
                <a:t>Engine</a:t>
              </a:r>
              <a:endParaRPr lang="en-US" sz="1100" dirty="0"/>
            </a:p>
          </p:txBody>
        </p:sp>
        <p:cxnSp>
          <p:nvCxnSpPr>
            <p:cNvPr id="13" name="Straight Arrow Connector 12"/>
            <p:cNvCxnSpPr>
              <a:stCxn id="11" idx="3"/>
              <a:endCxn id="14" idx="1"/>
            </p:cNvCxnSpPr>
            <p:nvPr/>
          </p:nvCxnSpPr>
          <p:spPr>
            <a:xfrm>
              <a:off x="3743118" y="3015099"/>
              <a:ext cx="268109" cy="0"/>
            </a:xfrm>
            <a:prstGeom prst="straightConnector1">
              <a:avLst/>
            </a:prstGeom>
            <a:ln w="41275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4011227" y="2723335"/>
              <a:ext cx="940097" cy="58352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019650" y="2798611"/>
              <a:ext cx="92746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Policy Enforcement</a:t>
              </a:r>
              <a:endParaRPr lang="en-US" sz="1100" dirty="0"/>
            </a:p>
          </p:txBody>
        </p:sp>
        <p:cxnSp>
          <p:nvCxnSpPr>
            <p:cNvPr id="17" name="Straight Arrow Connector 16"/>
            <p:cNvCxnSpPr>
              <a:stCxn id="19" idx="3"/>
              <a:endCxn id="9" idx="1"/>
            </p:cNvCxnSpPr>
            <p:nvPr/>
          </p:nvCxnSpPr>
          <p:spPr>
            <a:xfrm>
              <a:off x="1313911" y="2996402"/>
              <a:ext cx="313665" cy="1815"/>
            </a:xfrm>
            <a:prstGeom prst="straightConnector1">
              <a:avLst/>
            </a:prstGeom>
            <a:ln w="41275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663789" y="2527285"/>
              <a:ext cx="646399" cy="977014"/>
            </a:xfrm>
            <a:prstGeom prst="rect">
              <a:avLst/>
            </a:prstGeom>
            <a:noFill/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84668" y="2799193"/>
              <a:ext cx="629243" cy="394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Egress </a:t>
              </a:r>
            </a:p>
            <a:p>
              <a:pPr algn="ctr"/>
              <a:r>
                <a:rPr lang="en-US" sz="1100" dirty="0" smtClean="0"/>
                <a:t>Parser</a:t>
              </a:r>
              <a:endParaRPr lang="en-US" sz="1100" dirty="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28600" y="3017665"/>
              <a:ext cx="414310" cy="2042"/>
            </a:xfrm>
            <a:prstGeom prst="straightConnector1">
              <a:avLst/>
            </a:prstGeom>
            <a:ln w="41275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Rectangle 69"/>
            <p:cNvSpPr/>
            <p:nvPr/>
          </p:nvSpPr>
          <p:spPr>
            <a:xfrm>
              <a:off x="5367142" y="2723335"/>
              <a:ext cx="940098" cy="58352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371353" y="2891468"/>
              <a:ext cx="94009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NA</a:t>
              </a:r>
              <a:endParaRPr lang="en-US" sz="1100" dirty="0"/>
            </a:p>
          </p:txBody>
        </p:sp>
        <p:cxnSp>
          <p:nvCxnSpPr>
            <p:cNvPr id="72" name="Straight Arrow Connector 71"/>
            <p:cNvCxnSpPr>
              <a:stCxn id="70" idx="3"/>
              <a:endCxn id="74" idx="1"/>
            </p:cNvCxnSpPr>
            <p:nvPr/>
          </p:nvCxnSpPr>
          <p:spPr>
            <a:xfrm>
              <a:off x="6307240" y="3015099"/>
              <a:ext cx="236162" cy="0"/>
            </a:xfrm>
            <a:prstGeom prst="straightConnector1">
              <a:avLst/>
            </a:prstGeom>
            <a:ln w="41275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6543402" y="2723335"/>
              <a:ext cx="940098" cy="58352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543402" y="2800570"/>
              <a:ext cx="940098" cy="394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Comparison</a:t>
              </a:r>
            </a:p>
            <a:p>
              <a:pPr algn="ctr"/>
              <a:r>
                <a:rPr lang="en-US" sz="1100" dirty="0" smtClean="0"/>
                <a:t>Engine</a:t>
              </a:r>
              <a:endParaRPr lang="en-US" sz="1100" dirty="0"/>
            </a:p>
          </p:txBody>
        </p:sp>
        <p:cxnSp>
          <p:nvCxnSpPr>
            <p:cNvPr id="76" name="Straight Arrow Connector 75"/>
            <p:cNvCxnSpPr>
              <a:stCxn id="74" idx="3"/>
              <a:endCxn id="78" idx="1"/>
            </p:cNvCxnSpPr>
            <p:nvPr/>
          </p:nvCxnSpPr>
          <p:spPr>
            <a:xfrm>
              <a:off x="7483500" y="3015099"/>
              <a:ext cx="268109" cy="0"/>
            </a:xfrm>
            <a:prstGeom prst="straightConnector1">
              <a:avLst/>
            </a:prstGeom>
            <a:ln w="41275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8" name="Rectangle 77"/>
            <p:cNvSpPr/>
            <p:nvPr/>
          </p:nvSpPr>
          <p:spPr>
            <a:xfrm>
              <a:off x="7751609" y="2723335"/>
              <a:ext cx="940097" cy="58352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760032" y="2798611"/>
              <a:ext cx="940096" cy="394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Policy Enforcement</a:t>
              </a:r>
              <a:endParaRPr lang="en-US" sz="1100" dirty="0"/>
            </a:p>
          </p:txBody>
        </p:sp>
        <p:cxnSp>
          <p:nvCxnSpPr>
            <p:cNvPr id="80" name="Straight Arrow Connector 79"/>
            <p:cNvCxnSpPr>
              <a:stCxn id="15" idx="3"/>
              <a:endCxn id="70" idx="1"/>
            </p:cNvCxnSpPr>
            <p:nvPr/>
          </p:nvCxnSpPr>
          <p:spPr>
            <a:xfrm>
              <a:off x="4947114" y="3014055"/>
              <a:ext cx="420028" cy="1044"/>
            </a:xfrm>
            <a:prstGeom prst="straightConnector1">
              <a:avLst/>
            </a:prstGeom>
            <a:ln w="41275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/>
            <p:nvPr/>
          </p:nvCxnSpPr>
          <p:spPr>
            <a:xfrm>
              <a:off x="8830335" y="3014658"/>
              <a:ext cx="313665" cy="1815"/>
            </a:xfrm>
            <a:prstGeom prst="straightConnector1">
              <a:avLst/>
            </a:prstGeom>
            <a:ln w="41275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3" name="Table 11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3663785"/>
                  </p:ext>
                </p:extLst>
              </p:nvPr>
            </p:nvGraphicFramePr>
            <p:xfrm>
              <a:off x="1282930" y="2838354"/>
              <a:ext cx="5816600" cy="914400"/>
            </p:xfrm>
            <a:graphic>
              <a:graphicData uri="http://schemas.openxmlformats.org/drawingml/2006/table">
                <a:tbl>
                  <a:tblPr firstRow="1" bandRow="1">
                    <a:tableStyleId>{C083E6E3-FA7D-4D7B-A595-EF9225AFEA82}</a:tableStyleId>
                  </a:tblPr>
                  <a:tblGrid>
                    <a:gridCol w="1163320">
                      <a:extLst>
                        <a:ext uri="{9D8B030D-6E8A-4147-A177-3AD203B41FA5}">
                          <a16:colId xmlns:a16="http://schemas.microsoft.com/office/drawing/2014/main" val="90828748"/>
                        </a:ext>
                      </a:extLst>
                    </a:gridCol>
                    <a:gridCol w="673392">
                      <a:extLst>
                        <a:ext uri="{9D8B030D-6E8A-4147-A177-3AD203B41FA5}">
                          <a16:colId xmlns:a16="http://schemas.microsoft.com/office/drawing/2014/main" val="1612877280"/>
                        </a:ext>
                      </a:extLst>
                    </a:gridCol>
                    <a:gridCol w="838200">
                      <a:extLst>
                        <a:ext uri="{9D8B030D-6E8A-4147-A177-3AD203B41FA5}">
                          <a16:colId xmlns:a16="http://schemas.microsoft.com/office/drawing/2014/main" val="1374996777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81114802"/>
                        </a:ext>
                      </a:extLst>
                    </a:gridCol>
                    <a:gridCol w="1922488">
                      <a:extLst>
                        <a:ext uri="{9D8B030D-6E8A-4147-A177-3AD203B41FA5}">
                          <a16:colId xmlns:a16="http://schemas.microsoft.com/office/drawing/2014/main" val="1863810209"/>
                        </a:ext>
                      </a:extLst>
                    </a:gridCol>
                  </a:tblGrid>
                  <a:tr h="274855"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Policy</a:t>
                          </a:r>
                          <a:endParaRPr lang="en-US" sz="1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Counter</a:t>
                          </a:r>
                          <a:endParaRPr lang="en-US" sz="1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Comparison</a:t>
                          </a:r>
                          <a:endParaRPr lang="en-US" sz="1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Enforce</a:t>
                          </a:r>
                          <a:endParaRPr lang="en-US" sz="1400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84099392"/>
                      </a:ext>
                    </a:extLst>
                  </a:tr>
                  <a:tr h="269037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First Box</a:t>
                          </a:r>
                          <a:endParaRPr lang="en-US" sz="1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WFQ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Update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ECN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dirty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400" dirty="0" smtClean="0">
                                    <a:latin typeface="Cambria Math" panose="02040503050406030204" pitchFamily="18" charset="0"/>
                                  </a:rPr>
                                  <m:t>𝐸𝐶𝑁</m:t>
                                </m:r>
                                <m:r>
                                  <a:rPr lang="en-US" sz="1400" dirty="0" smtClean="0">
                                    <a:latin typeface="Cambria Math" panose="02040503050406030204" pitchFamily="18" charset="0"/>
                                  </a:rPr>
                                  <m:t>,∅)=</m:t>
                                </m:r>
                                <m:r>
                                  <a:rPr lang="en-US" sz="1400" dirty="0" smtClean="0">
                                    <a:latin typeface="Cambria Math" panose="02040503050406030204" pitchFamily="18" charset="0"/>
                                  </a:rPr>
                                  <m:t>𝐸𝐶𝑁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07747090"/>
                      </a:ext>
                    </a:extLst>
                  </a:tr>
                  <a:tr h="269037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Second</a:t>
                          </a:r>
                          <a:r>
                            <a:rPr lang="en-US" sz="1400" baseline="0" dirty="0" smtClean="0"/>
                            <a:t> Box</a:t>
                          </a:r>
                          <a:endParaRPr lang="en-US" sz="1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err="1" smtClean="0"/>
                            <a:t>Pri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NA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Drop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dirty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400" dirty="0" smtClean="0">
                                    <a:latin typeface="Cambria Math" panose="02040503050406030204" pitchFamily="18" charset="0"/>
                                  </a:rPr>
                                  <m:t>𝐸𝐶𝑁</m:t>
                                </m:r>
                                <m:r>
                                  <a:rPr lang="en-US" sz="1400" dirty="0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1400" dirty="0" smtClean="0">
                                    <a:latin typeface="Cambria Math" panose="02040503050406030204" pitchFamily="18" charset="0"/>
                                  </a:rPr>
                                  <m:t>𝐷𝑟𝑜𝑝</m:t>
                                </m:r>
                                <m:r>
                                  <a:rPr lang="en-US" sz="1400" dirty="0" smtClean="0">
                                    <a:latin typeface="Cambria Math" panose="02040503050406030204" pitchFamily="18" charset="0"/>
                                  </a:rPr>
                                  <m:t>)=</m:t>
                                </m:r>
                                <m:r>
                                  <a:rPr lang="en-US" sz="1400" dirty="0" smtClean="0">
                                    <a:latin typeface="Cambria Math" panose="02040503050406030204" pitchFamily="18" charset="0"/>
                                  </a:rPr>
                                  <m:t>𝐷𝑟𝑜𝑝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6344277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3" name="Table 11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3663785"/>
                  </p:ext>
                </p:extLst>
              </p:nvPr>
            </p:nvGraphicFramePr>
            <p:xfrm>
              <a:off x="1282930" y="2838354"/>
              <a:ext cx="5816600" cy="914400"/>
            </p:xfrm>
            <a:graphic>
              <a:graphicData uri="http://schemas.openxmlformats.org/drawingml/2006/table">
                <a:tbl>
                  <a:tblPr firstRow="1" bandRow="1">
                    <a:tableStyleId>{C083E6E3-FA7D-4D7B-A595-EF9225AFEA82}</a:tableStyleId>
                  </a:tblPr>
                  <a:tblGrid>
                    <a:gridCol w="1163320">
                      <a:extLst>
                        <a:ext uri="{9D8B030D-6E8A-4147-A177-3AD203B41FA5}">
                          <a16:colId xmlns:a16="http://schemas.microsoft.com/office/drawing/2014/main" val="90828748"/>
                        </a:ext>
                      </a:extLst>
                    </a:gridCol>
                    <a:gridCol w="673392">
                      <a:extLst>
                        <a:ext uri="{9D8B030D-6E8A-4147-A177-3AD203B41FA5}">
                          <a16:colId xmlns:a16="http://schemas.microsoft.com/office/drawing/2014/main" val="1612877280"/>
                        </a:ext>
                      </a:extLst>
                    </a:gridCol>
                    <a:gridCol w="838200">
                      <a:extLst>
                        <a:ext uri="{9D8B030D-6E8A-4147-A177-3AD203B41FA5}">
                          <a16:colId xmlns:a16="http://schemas.microsoft.com/office/drawing/2014/main" val="1374996777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81114802"/>
                        </a:ext>
                      </a:extLst>
                    </a:gridCol>
                    <a:gridCol w="1922488">
                      <a:extLst>
                        <a:ext uri="{9D8B030D-6E8A-4147-A177-3AD203B41FA5}">
                          <a16:colId xmlns:a16="http://schemas.microsoft.com/office/drawing/2014/main" val="1863810209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Policy</a:t>
                          </a:r>
                          <a:endParaRPr lang="en-US" sz="1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Counter</a:t>
                          </a:r>
                          <a:endParaRPr lang="en-US" sz="1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Comparison</a:t>
                          </a:r>
                          <a:endParaRPr lang="en-US" sz="1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Enforce</a:t>
                          </a:r>
                          <a:endParaRPr lang="en-US" sz="1400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84099392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First Box</a:t>
                          </a:r>
                          <a:endParaRPr lang="en-US" sz="1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WFQ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Update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ECN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2215" t="-100000" r="-316" b="-1176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07747090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Second</a:t>
                          </a:r>
                          <a:r>
                            <a:rPr lang="en-US" sz="1400" baseline="0" dirty="0" smtClean="0"/>
                            <a:t> Box</a:t>
                          </a:r>
                          <a:endParaRPr lang="en-US" sz="1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err="1" smtClean="0"/>
                            <a:t>Pri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NA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Drop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2215" t="-204000" r="-316" b="-2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344277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4" name="TextBox 113"/>
          <p:cNvSpPr txBox="1"/>
          <p:nvPr/>
        </p:nvSpPr>
        <p:spPr>
          <a:xfrm>
            <a:off x="497114" y="4448722"/>
            <a:ext cx="1583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Enough stages</a:t>
            </a:r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457200" y="5768493"/>
            <a:ext cx="159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Using resubmit</a:t>
            </a:r>
            <a:endParaRPr lang="en-US" dirty="0"/>
          </a:p>
        </p:txBody>
      </p:sp>
      <p:grpSp>
        <p:nvGrpSpPr>
          <p:cNvPr id="129" name="Group 128"/>
          <p:cNvGrpSpPr/>
          <p:nvPr/>
        </p:nvGrpSpPr>
        <p:grpSpPr>
          <a:xfrm>
            <a:off x="9019966" y="1069486"/>
            <a:ext cx="2087128" cy="2478907"/>
            <a:chOff x="1638505" y="666849"/>
            <a:chExt cx="2087128" cy="2478907"/>
          </a:xfrm>
        </p:grpSpPr>
        <p:sp>
          <p:nvSpPr>
            <p:cNvPr id="126" name="Rounded Rectangle 125"/>
            <p:cNvSpPr/>
            <p:nvPr/>
          </p:nvSpPr>
          <p:spPr>
            <a:xfrm>
              <a:off x="1648559" y="1001845"/>
              <a:ext cx="970676" cy="137546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2744903" y="993673"/>
              <a:ext cx="970676" cy="137952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1758100" y="2060591"/>
              <a:ext cx="735467" cy="275837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Pri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7" name="Oval 116"/>
            <p:cNvSpPr/>
            <p:nvPr/>
          </p:nvSpPr>
          <p:spPr>
            <a:xfrm>
              <a:off x="2286000" y="2869919"/>
              <a:ext cx="735467" cy="275837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WFQ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18" name="Straight Connector 117"/>
            <p:cNvCxnSpPr>
              <a:stCxn id="124" idx="1"/>
              <a:endCxn id="117" idx="0"/>
            </p:cNvCxnSpPr>
            <p:nvPr/>
          </p:nvCxnSpPr>
          <p:spPr>
            <a:xfrm flipH="1">
              <a:off x="2653734" y="2288409"/>
              <a:ext cx="559329" cy="5815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>
              <a:stCxn id="116" idx="4"/>
              <a:endCxn id="117" idx="0"/>
            </p:cNvCxnSpPr>
            <p:nvPr/>
          </p:nvCxnSpPr>
          <p:spPr>
            <a:xfrm>
              <a:off x="2125834" y="2336428"/>
              <a:ext cx="527900" cy="5334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>
              <a:stCxn id="123" idx="1"/>
              <a:endCxn id="116" idx="0"/>
            </p:cNvCxnSpPr>
            <p:nvPr/>
          </p:nvCxnSpPr>
          <p:spPr>
            <a:xfrm flipH="1">
              <a:off x="2125834" y="1836374"/>
              <a:ext cx="160166" cy="2242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stCxn id="122" idx="1"/>
              <a:endCxn id="116" idx="0"/>
            </p:cNvCxnSpPr>
            <p:nvPr/>
          </p:nvCxnSpPr>
          <p:spPr>
            <a:xfrm>
              <a:off x="1970944" y="1836374"/>
              <a:ext cx="154890" cy="2242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Rounded Rectangle 121"/>
            <p:cNvSpPr/>
            <p:nvPr/>
          </p:nvSpPr>
          <p:spPr>
            <a:xfrm rot="16200000">
              <a:off x="1570848" y="1314597"/>
              <a:ext cx="800191" cy="243362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ysClr val="windowText" lastClr="000000"/>
                  </a:solidFill>
                </a:rPr>
                <a:t>Flow 2</a:t>
              </a:r>
              <a:endParaRPr lang="en-US" sz="1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3" name="Rounded Rectangle 122"/>
            <p:cNvSpPr/>
            <p:nvPr/>
          </p:nvSpPr>
          <p:spPr>
            <a:xfrm rot="16200000">
              <a:off x="1885903" y="1314596"/>
              <a:ext cx="800193" cy="243362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ysClr val="windowText" lastClr="000000"/>
                  </a:solidFill>
                </a:rPr>
                <a:t>Flow 3</a:t>
              </a:r>
              <a:endParaRPr lang="en-US" sz="1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4" name="Rounded Rectangle 123"/>
            <p:cNvSpPr/>
            <p:nvPr/>
          </p:nvSpPr>
          <p:spPr>
            <a:xfrm rot="16200000">
              <a:off x="2819611" y="1773276"/>
              <a:ext cx="786903" cy="243362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ysClr val="windowText" lastClr="000000"/>
                  </a:solidFill>
                </a:rPr>
                <a:t>Flow 1</a:t>
              </a:r>
              <a:endParaRPr lang="en-US" sz="1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1638505" y="666849"/>
              <a:ext cx="990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Tenant 2</a:t>
              </a:r>
              <a:endParaRPr lang="en-US" dirty="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2734849" y="666849"/>
              <a:ext cx="990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Tenant 1</a:t>
              </a:r>
              <a:endParaRPr lang="en-US" dirty="0"/>
            </a:p>
          </p:txBody>
        </p:sp>
      </p:grpSp>
      <p:sp>
        <p:nvSpPr>
          <p:cNvPr id="133" name="Rectangle 132"/>
          <p:cNvSpPr/>
          <p:nvPr/>
        </p:nvSpPr>
        <p:spPr>
          <a:xfrm>
            <a:off x="1282930" y="3143154"/>
            <a:ext cx="5816600" cy="274767"/>
          </a:xfrm>
          <a:prstGeom prst="rect">
            <a:avLst/>
          </a:prstGeom>
          <a:solidFill>
            <a:srgbClr val="EE454D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3978685" y="4199651"/>
            <a:ext cx="3682051" cy="870181"/>
          </a:xfrm>
          <a:prstGeom prst="rect">
            <a:avLst/>
          </a:prstGeom>
          <a:solidFill>
            <a:srgbClr val="EE454D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9587460" y="3149239"/>
            <a:ext cx="915486" cy="547167"/>
          </a:xfrm>
          <a:prstGeom prst="rect">
            <a:avLst/>
          </a:prstGeom>
          <a:solidFill>
            <a:srgbClr val="EE454D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4010532" y="5507975"/>
            <a:ext cx="3640243" cy="870181"/>
          </a:xfrm>
          <a:prstGeom prst="rect">
            <a:avLst/>
          </a:prstGeom>
          <a:solidFill>
            <a:srgbClr val="EE454D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20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 animBg="1"/>
      <p:bldP spid="134" grpId="0" animBg="1"/>
      <p:bldP spid="135" grpId="0" animBg="1"/>
      <p:bldP spid="13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66" name="Group 65"/>
          <p:cNvGrpSpPr/>
          <p:nvPr/>
        </p:nvGrpSpPr>
        <p:grpSpPr>
          <a:xfrm>
            <a:off x="2795054" y="5410200"/>
            <a:ext cx="5059509" cy="977014"/>
            <a:chOff x="816756" y="4672660"/>
            <a:chExt cx="5059509" cy="977014"/>
          </a:xfrm>
        </p:grpSpPr>
        <p:sp>
          <p:nvSpPr>
            <p:cNvPr id="67" name="Rectangle 66"/>
            <p:cNvSpPr/>
            <p:nvPr/>
          </p:nvSpPr>
          <p:spPr>
            <a:xfrm>
              <a:off x="1251945" y="4672660"/>
              <a:ext cx="646399" cy="977014"/>
            </a:xfrm>
            <a:prstGeom prst="rect">
              <a:avLst/>
            </a:prstGeom>
            <a:noFill/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272824" y="4944568"/>
              <a:ext cx="629243" cy="394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Egress </a:t>
              </a:r>
            </a:p>
            <a:p>
              <a:pPr algn="ctr"/>
              <a:r>
                <a:rPr lang="en-US" sz="1100" dirty="0" smtClean="0"/>
                <a:t>Parser</a:t>
              </a:r>
              <a:endParaRPr lang="en-US" sz="1100" dirty="0"/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 flipV="1">
              <a:off x="816756" y="5163040"/>
              <a:ext cx="414310" cy="2042"/>
            </a:xfrm>
            <a:prstGeom prst="straightConnector1">
              <a:avLst/>
            </a:prstGeom>
            <a:ln w="41275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Elbow Connector 72"/>
            <p:cNvCxnSpPr/>
            <p:nvPr/>
          </p:nvCxnSpPr>
          <p:spPr>
            <a:xfrm rot="10800000" flipH="1" flipV="1">
              <a:off x="1251944" y="5391750"/>
              <a:ext cx="4420533" cy="18449"/>
            </a:xfrm>
            <a:prstGeom prst="bentConnector5">
              <a:avLst>
                <a:gd name="adj1" fmla="val -5171"/>
                <a:gd name="adj2" fmla="val 2802764"/>
                <a:gd name="adj3" fmla="val 105171"/>
              </a:avLst>
            </a:prstGeom>
            <a:ln w="41275">
              <a:solidFill>
                <a:srgbClr val="DF4141"/>
              </a:solidFill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7" name="Rectangle 76"/>
            <p:cNvSpPr/>
            <p:nvPr/>
          </p:nvSpPr>
          <p:spPr>
            <a:xfrm>
              <a:off x="2038890" y="4751444"/>
              <a:ext cx="3633588" cy="85634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2217849" y="4890200"/>
              <a:ext cx="940098" cy="58352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2218665" y="4967873"/>
              <a:ext cx="940098" cy="394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Counter </a:t>
              </a:r>
            </a:p>
            <a:p>
              <a:pPr algn="ctr"/>
              <a:r>
                <a:rPr lang="en-US" sz="1100" dirty="0" smtClean="0"/>
                <a:t>Update</a:t>
              </a:r>
              <a:endParaRPr lang="en-US" sz="1100" dirty="0"/>
            </a:p>
          </p:txBody>
        </p:sp>
        <p:cxnSp>
          <p:nvCxnSpPr>
            <p:cNvPr id="84" name="Straight Arrow Connector 83"/>
            <p:cNvCxnSpPr>
              <a:stCxn id="82" idx="3"/>
              <a:endCxn id="85" idx="1"/>
            </p:cNvCxnSpPr>
            <p:nvPr/>
          </p:nvCxnSpPr>
          <p:spPr>
            <a:xfrm>
              <a:off x="3157947" y="5181964"/>
              <a:ext cx="236162" cy="0"/>
            </a:xfrm>
            <a:prstGeom prst="straightConnector1">
              <a:avLst/>
            </a:prstGeom>
            <a:ln w="41275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5" name="Rectangle 84"/>
            <p:cNvSpPr/>
            <p:nvPr/>
          </p:nvSpPr>
          <p:spPr>
            <a:xfrm>
              <a:off x="3394109" y="4890200"/>
              <a:ext cx="940098" cy="58352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3394109" y="4967435"/>
              <a:ext cx="940098" cy="394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Comparison</a:t>
              </a:r>
            </a:p>
            <a:p>
              <a:pPr algn="ctr"/>
              <a:r>
                <a:rPr lang="en-US" sz="1100" dirty="0" smtClean="0"/>
                <a:t>Engine</a:t>
              </a:r>
              <a:endParaRPr lang="en-US" sz="1100" dirty="0"/>
            </a:p>
          </p:txBody>
        </p:sp>
        <p:cxnSp>
          <p:nvCxnSpPr>
            <p:cNvPr id="87" name="Straight Arrow Connector 86"/>
            <p:cNvCxnSpPr>
              <a:stCxn id="85" idx="3"/>
              <a:endCxn id="88" idx="1"/>
            </p:cNvCxnSpPr>
            <p:nvPr/>
          </p:nvCxnSpPr>
          <p:spPr>
            <a:xfrm>
              <a:off x="4334207" y="5181964"/>
              <a:ext cx="268109" cy="0"/>
            </a:xfrm>
            <a:prstGeom prst="straightConnector1">
              <a:avLst/>
            </a:prstGeom>
            <a:ln w="41275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8" name="Rectangle 87"/>
            <p:cNvSpPr/>
            <p:nvPr/>
          </p:nvSpPr>
          <p:spPr>
            <a:xfrm>
              <a:off x="4602316" y="4890200"/>
              <a:ext cx="940097" cy="58352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610739" y="4965476"/>
              <a:ext cx="92746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Policy Enforcement</a:t>
              </a:r>
              <a:endParaRPr lang="en-US" sz="1100" dirty="0"/>
            </a:p>
          </p:txBody>
        </p:sp>
        <p:cxnSp>
          <p:nvCxnSpPr>
            <p:cNvPr id="90" name="Straight Arrow Connector 89"/>
            <p:cNvCxnSpPr>
              <a:endCxn id="83" idx="1"/>
            </p:cNvCxnSpPr>
            <p:nvPr/>
          </p:nvCxnSpPr>
          <p:spPr>
            <a:xfrm>
              <a:off x="1905000" y="5163267"/>
              <a:ext cx="313665" cy="1815"/>
            </a:xfrm>
            <a:prstGeom prst="straightConnector1">
              <a:avLst/>
            </a:prstGeom>
            <a:ln w="41275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>
              <a:off x="5562600" y="5175453"/>
              <a:ext cx="313665" cy="1815"/>
            </a:xfrm>
            <a:prstGeom prst="straightConnector1">
              <a:avLst/>
            </a:prstGeom>
            <a:ln w="41275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2" name="TextBox 91"/>
          <p:cNvSpPr txBox="1"/>
          <p:nvPr/>
        </p:nvSpPr>
        <p:spPr>
          <a:xfrm>
            <a:off x="457200" y="5754907"/>
            <a:ext cx="159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Using resubmit</a:t>
            </a:r>
            <a:endParaRPr lang="en-US" dirty="0"/>
          </a:p>
        </p:txBody>
      </p:sp>
      <p:sp>
        <p:nvSpPr>
          <p:cNvPr id="93" name="Rectangle 92"/>
          <p:cNvSpPr/>
          <p:nvPr/>
        </p:nvSpPr>
        <p:spPr>
          <a:xfrm>
            <a:off x="4001430" y="5504482"/>
            <a:ext cx="3682051" cy="870181"/>
          </a:xfrm>
          <a:prstGeom prst="rect">
            <a:avLst/>
          </a:prstGeom>
          <a:solidFill>
            <a:srgbClr val="EE454D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4" name="Group 93"/>
          <p:cNvGrpSpPr/>
          <p:nvPr/>
        </p:nvGrpSpPr>
        <p:grpSpPr>
          <a:xfrm>
            <a:off x="2790370" y="4146529"/>
            <a:ext cx="8915400" cy="977014"/>
            <a:chOff x="228600" y="2527285"/>
            <a:chExt cx="8915400" cy="977014"/>
          </a:xfrm>
        </p:grpSpPr>
        <p:sp>
          <p:nvSpPr>
            <p:cNvPr id="95" name="Rectangle 94"/>
            <p:cNvSpPr/>
            <p:nvPr/>
          </p:nvSpPr>
          <p:spPr>
            <a:xfrm>
              <a:off x="1447801" y="2584579"/>
              <a:ext cx="3633588" cy="85634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5188183" y="2583959"/>
              <a:ext cx="3633588" cy="85634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1626760" y="2723335"/>
              <a:ext cx="940098" cy="58352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1627576" y="2801008"/>
              <a:ext cx="940098" cy="394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Counter </a:t>
              </a:r>
            </a:p>
            <a:p>
              <a:pPr algn="ctr"/>
              <a:r>
                <a:rPr lang="en-US" sz="1100" dirty="0" smtClean="0"/>
                <a:t>Update</a:t>
              </a:r>
              <a:endParaRPr lang="en-US" sz="1100" dirty="0"/>
            </a:p>
          </p:txBody>
        </p:sp>
        <p:cxnSp>
          <p:nvCxnSpPr>
            <p:cNvPr id="130" name="Straight Arrow Connector 129"/>
            <p:cNvCxnSpPr>
              <a:stCxn id="107" idx="3"/>
              <a:endCxn id="131" idx="1"/>
            </p:cNvCxnSpPr>
            <p:nvPr/>
          </p:nvCxnSpPr>
          <p:spPr>
            <a:xfrm>
              <a:off x="2566858" y="3015099"/>
              <a:ext cx="236162" cy="0"/>
            </a:xfrm>
            <a:prstGeom prst="straightConnector1">
              <a:avLst/>
            </a:prstGeom>
            <a:ln w="41275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1" name="Rectangle 130"/>
            <p:cNvSpPr/>
            <p:nvPr/>
          </p:nvSpPr>
          <p:spPr>
            <a:xfrm>
              <a:off x="2803020" y="2723335"/>
              <a:ext cx="940098" cy="58352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2803020" y="2800570"/>
              <a:ext cx="940098" cy="394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Comparison</a:t>
              </a:r>
            </a:p>
            <a:p>
              <a:pPr algn="ctr"/>
              <a:r>
                <a:rPr lang="en-US" sz="1100" dirty="0" smtClean="0"/>
                <a:t>Engine</a:t>
              </a:r>
              <a:endParaRPr lang="en-US" sz="1100" dirty="0"/>
            </a:p>
          </p:txBody>
        </p:sp>
        <p:cxnSp>
          <p:nvCxnSpPr>
            <p:cNvPr id="137" name="Straight Arrow Connector 136"/>
            <p:cNvCxnSpPr>
              <a:stCxn id="131" idx="3"/>
              <a:endCxn id="138" idx="1"/>
            </p:cNvCxnSpPr>
            <p:nvPr/>
          </p:nvCxnSpPr>
          <p:spPr>
            <a:xfrm>
              <a:off x="3743118" y="3015099"/>
              <a:ext cx="268109" cy="0"/>
            </a:xfrm>
            <a:prstGeom prst="straightConnector1">
              <a:avLst/>
            </a:prstGeom>
            <a:ln w="41275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8" name="Rectangle 137"/>
            <p:cNvSpPr/>
            <p:nvPr/>
          </p:nvSpPr>
          <p:spPr>
            <a:xfrm>
              <a:off x="4011227" y="2723335"/>
              <a:ext cx="940097" cy="58352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4019650" y="2798611"/>
              <a:ext cx="92746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Policy Enforcement</a:t>
              </a:r>
              <a:endParaRPr lang="en-US" sz="1100" dirty="0"/>
            </a:p>
          </p:txBody>
        </p:sp>
        <p:cxnSp>
          <p:nvCxnSpPr>
            <p:cNvPr id="140" name="Straight Arrow Connector 139"/>
            <p:cNvCxnSpPr>
              <a:stCxn id="142" idx="3"/>
              <a:endCxn id="108" idx="1"/>
            </p:cNvCxnSpPr>
            <p:nvPr/>
          </p:nvCxnSpPr>
          <p:spPr>
            <a:xfrm>
              <a:off x="1313911" y="2996402"/>
              <a:ext cx="313665" cy="1815"/>
            </a:xfrm>
            <a:prstGeom prst="straightConnector1">
              <a:avLst/>
            </a:prstGeom>
            <a:ln w="41275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1" name="Rectangle 140"/>
            <p:cNvSpPr/>
            <p:nvPr/>
          </p:nvSpPr>
          <p:spPr>
            <a:xfrm>
              <a:off x="663789" y="2527285"/>
              <a:ext cx="646399" cy="977014"/>
            </a:xfrm>
            <a:prstGeom prst="rect">
              <a:avLst/>
            </a:prstGeom>
            <a:noFill/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684668" y="2799193"/>
              <a:ext cx="629243" cy="394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Egress </a:t>
              </a:r>
            </a:p>
            <a:p>
              <a:pPr algn="ctr"/>
              <a:r>
                <a:rPr lang="en-US" sz="1100" dirty="0" smtClean="0"/>
                <a:t>Parser</a:t>
              </a:r>
              <a:endParaRPr lang="en-US" sz="1100" dirty="0"/>
            </a:p>
          </p:txBody>
        </p:sp>
        <p:cxnSp>
          <p:nvCxnSpPr>
            <p:cNvPr id="143" name="Straight Arrow Connector 142"/>
            <p:cNvCxnSpPr/>
            <p:nvPr/>
          </p:nvCxnSpPr>
          <p:spPr>
            <a:xfrm flipV="1">
              <a:off x="228600" y="3017665"/>
              <a:ext cx="414310" cy="2042"/>
            </a:xfrm>
            <a:prstGeom prst="straightConnector1">
              <a:avLst/>
            </a:prstGeom>
            <a:ln w="41275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4" name="Rectangle 143"/>
            <p:cNvSpPr/>
            <p:nvPr/>
          </p:nvSpPr>
          <p:spPr>
            <a:xfrm>
              <a:off x="5367142" y="2723335"/>
              <a:ext cx="940098" cy="58352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5371353" y="2891468"/>
              <a:ext cx="94009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NA</a:t>
              </a:r>
              <a:endParaRPr lang="en-US" sz="1100" dirty="0"/>
            </a:p>
          </p:txBody>
        </p:sp>
        <p:cxnSp>
          <p:nvCxnSpPr>
            <p:cNvPr id="146" name="Straight Arrow Connector 145"/>
            <p:cNvCxnSpPr>
              <a:stCxn id="144" idx="3"/>
              <a:endCxn id="147" idx="1"/>
            </p:cNvCxnSpPr>
            <p:nvPr/>
          </p:nvCxnSpPr>
          <p:spPr>
            <a:xfrm>
              <a:off x="6307240" y="3015099"/>
              <a:ext cx="236162" cy="0"/>
            </a:xfrm>
            <a:prstGeom prst="straightConnector1">
              <a:avLst/>
            </a:prstGeom>
            <a:ln w="41275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7" name="Rectangle 146"/>
            <p:cNvSpPr/>
            <p:nvPr/>
          </p:nvSpPr>
          <p:spPr>
            <a:xfrm>
              <a:off x="6543402" y="2723335"/>
              <a:ext cx="940098" cy="58352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6543402" y="2800570"/>
              <a:ext cx="940098" cy="394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Comparison</a:t>
              </a:r>
            </a:p>
            <a:p>
              <a:pPr algn="ctr"/>
              <a:r>
                <a:rPr lang="en-US" sz="1100" dirty="0" smtClean="0"/>
                <a:t>Engine</a:t>
              </a:r>
              <a:endParaRPr lang="en-US" sz="1100" dirty="0"/>
            </a:p>
          </p:txBody>
        </p:sp>
        <p:cxnSp>
          <p:nvCxnSpPr>
            <p:cNvPr id="149" name="Straight Arrow Connector 148"/>
            <p:cNvCxnSpPr>
              <a:stCxn id="147" idx="3"/>
              <a:endCxn id="150" idx="1"/>
            </p:cNvCxnSpPr>
            <p:nvPr/>
          </p:nvCxnSpPr>
          <p:spPr>
            <a:xfrm>
              <a:off x="7483500" y="3015099"/>
              <a:ext cx="268109" cy="0"/>
            </a:xfrm>
            <a:prstGeom prst="straightConnector1">
              <a:avLst/>
            </a:prstGeom>
            <a:ln w="41275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0" name="Rectangle 149"/>
            <p:cNvSpPr/>
            <p:nvPr/>
          </p:nvSpPr>
          <p:spPr>
            <a:xfrm>
              <a:off x="7751609" y="2723335"/>
              <a:ext cx="940097" cy="58352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7760032" y="2798611"/>
              <a:ext cx="940096" cy="394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Policy Enforcement</a:t>
              </a:r>
              <a:endParaRPr lang="en-US" sz="1100" dirty="0"/>
            </a:p>
          </p:txBody>
        </p:sp>
        <p:cxnSp>
          <p:nvCxnSpPr>
            <p:cNvPr id="152" name="Straight Arrow Connector 151"/>
            <p:cNvCxnSpPr>
              <a:stCxn id="139" idx="3"/>
              <a:endCxn id="144" idx="1"/>
            </p:cNvCxnSpPr>
            <p:nvPr/>
          </p:nvCxnSpPr>
          <p:spPr>
            <a:xfrm>
              <a:off x="4947114" y="3014055"/>
              <a:ext cx="420028" cy="1044"/>
            </a:xfrm>
            <a:prstGeom prst="straightConnector1">
              <a:avLst/>
            </a:prstGeom>
            <a:ln w="41275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3" name="Straight Arrow Connector 152"/>
            <p:cNvCxnSpPr/>
            <p:nvPr/>
          </p:nvCxnSpPr>
          <p:spPr>
            <a:xfrm>
              <a:off x="8830335" y="3014658"/>
              <a:ext cx="313665" cy="1815"/>
            </a:xfrm>
            <a:prstGeom prst="straightConnector1">
              <a:avLst/>
            </a:prstGeom>
            <a:ln w="41275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4" name="TextBox 153"/>
          <p:cNvSpPr txBox="1"/>
          <p:nvPr/>
        </p:nvSpPr>
        <p:spPr>
          <a:xfrm>
            <a:off x="497181" y="4438437"/>
            <a:ext cx="1583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Enough stages</a:t>
            </a:r>
            <a:endParaRPr lang="en-US" dirty="0"/>
          </a:p>
        </p:txBody>
      </p:sp>
      <p:sp>
        <p:nvSpPr>
          <p:cNvPr id="155" name="Rectangle 154"/>
          <p:cNvSpPr/>
          <p:nvPr/>
        </p:nvSpPr>
        <p:spPr>
          <a:xfrm>
            <a:off x="7734195" y="4189366"/>
            <a:ext cx="3682051" cy="870181"/>
          </a:xfrm>
          <a:prstGeom prst="rect">
            <a:avLst/>
          </a:prstGeom>
          <a:solidFill>
            <a:srgbClr val="EE454D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6" name="Table 15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82088293"/>
                  </p:ext>
                </p:extLst>
              </p:nvPr>
            </p:nvGraphicFramePr>
            <p:xfrm>
              <a:off x="1280886" y="2848428"/>
              <a:ext cx="5816600" cy="914400"/>
            </p:xfrm>
            <a:graphic>
              <a:graphicData uri="http://schemas.openxmlformats.org/drawingml/2006/table">
                <a:tbl>
                  <a:tblPr firstRow="1" bandRow="1">
                    <a:tableStyleId>{C083E6E3-FA7D-4D7B-A595-EF9225AFEA82}</a:tableStyleId>
                  </a:tblPr>
                  <a:tblGrid>
                    <a:gridCol w="1163320">
                      <a:extLst>
                        <a:ext uri="{9D8B030D-6E8A-4147-A177-3AD203B41FA5}">
                          <a16:colId xmlns:a16="http://schemas.microsoft.com/office/drawing/2014/main" val="90828748"/>
                        </a:ext>
                      </a:extLst>
                    </a:gridCol>
                    <a:gridCol w="673392">
                      <a:extLst>
                        <a:ext uri="{9D8B030D-6E8A-4147-A177-3AD203B41FA5}">
                          <a16:colId xmlns:a16="http://schemas.microsoft.com/office/drawing/2014/main" val="1612877280"/>
                        </a:ext>
                      </a:extLst>
                    </a:gridCol>
                    <a:gridCol w="838200">
                      <a:extLst>
                        <a:ext uri="{9D8B030D-6E8A-4147-A177-3AD203B41FA5}">
                          <a16:colId xmlns:a16="http://schemas.microsoft.com/office/drawing/2014/main" val="1374996777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81114802"/>
                        </a:ext>
                      </a:extLst>
                    </a:gridCol>
                    <a:gridCol w="1922488">
                      <a:extLst>
                        <a:ext uri="{9D8B030D-6E8A-4147-A177-3AD203B41FA5}">
                          <a16:colId xmlns:a16="http://schemas.microsoft.com/office/drawing/2014/main" val="1863810209"/>
                        </a:ext>
                      </a:extLst>
                    </a:gridCol>
                  </a:tblGrid>
                  <a:tr h="274855"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Policy</a:t>
                          </a:r>
                          <a:endParaRPr lang="en-US" sz="1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Counter</a:t>
                          </a:r>
                          <a:endParaRPr lang="en-US" sz="1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Comparison</a:t>
                          </a:r>
                          <a:endParaRPr lang="en-US" sz="1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Enforce</a:t>
                          </a:r>
                          <a:endParaRPr lang="en-US" sz="1400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84099392"/>
                      </a:ext>
                    </a:extLst>
                  </a:tr>
                  <a:tr h="269037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First Box</a:t>
                          </a:r>
                          <a:endParaRPr lang="en-US" sz="1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WFQ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Update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ECN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dirty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400" dirty="0" smtClean="0">
                                    <a:latin typeface="Cambria Math" panose="02040503050406030204" pitchFamily="18" charset="0"/>
                                  </a:rPr>
                                  <m:t>𝐸𝐶𝑁</m:t>
                                </m:r>
                                <m:r>
                                  <a:rPr lang="en-US" sz="1400" dirty="0" smtClean="0">
                                    <a:latin typeface="Cambria Math" panose="02040503050406030204" pitchFamily="18" charset="0"/>
                                  </a:rPr>
                                  <m:t>,∅)=</m:t>
                                </m:r>
                                <m:r>
                                  <a:rPr lang="en-US" sz="1400" dirty="0" smtClean="0">
                                    <a:latin typeface="Cambria Math" panose="02040503050406030204" pitchFamily="18" charset="0"/>
                                  </a:rPr>
                                  <m:t>𝐸𝐶𝑁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07747090"/>
                      </a:ext>
                    </a:extLst>
                  </a:tr>
                  <a:tr h="269037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Second</a:t>
                          </a:r>
                          <a:r>
                            <a:rPr lang="en-US" sz="1400" baseline="0" dirty="0" smtClean="0"/>
                            <a:t> Box</a:t>
                          </a:r>
                          <a:endParaRPr lang="en-US" sz="1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err="1" smtClean="0"/>
                            <a:t>Pri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NA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Drop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dirty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400" dirty="0" smtClean="0">
                                    <a:latin typeface="Cambria Math" panose="02040503050406030204" pitchFamily="18" charset="0"/>
                                  </a:rPr>
                                  <m:t>𝐸𝐶𝑁</m:t>
                                </m:r>
                                <m:r>
                                  <a:rPr lang="en-US" sz="1400" dirty="0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1400" dirty="0" smtClean="0">
                                    <a:latin typeface="Cambria Math" panose="02040503050406030204" pitchFamily="18" charset="0"/>
                                  </a:rPr>
                                  <m:t>𝐷𝑟𝑜𝑝</m:t>
                                </m:r>
                                <m:r>
                                  <a:rPr lang="en-US" sz="1400" dirty="0" smtClean="0">
                                    <a:latin typeface="Cambria Math" panose="02040503050406030204" pitchFamily="18" charset="0"/>
                                  </a:rPr>
                                  <m:t>)=</m:t>
                                </m:r>
                                <m:r>
                                  <a:rPr lang="en-US" sz="1400" dirty="0" smtClean="0">
                                    <a:latin typeface="Cambria Math" panose="02040503050406030204" pitchFamily="18" charset="0"/>
                                  </a:rPr>
                                  <m:t>𝐷𝑟𝑜𝑝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6344277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6" name="Table 15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82088293"/>
                  </p:ext>
                </p:extLst>
              </p:nvPr>
            </p:nvGraphicFramePr>
            <p:xfrm>
              <a:off x="1280886" y="2848428"/>
              <a:ext cx="5816600" cy="914400"/>
            </p:xfrm>
            <a:graphic>
              <a:graphicData uri="http://schemas.openxmlformats.org/drawingml/2006/table">
                <a:tbl>
                  <a:tblPr firstRow="1" bandRow="1">
                    <a:tableStyleId>{C083E6E3-FA7D-4D7B-A595-EF9225AFEA82}</a:tableStyleId>
                  </a:tblPr>
                  <a:tblGrid>
                    <a:gridCol w="1163320">
                      <a:extLst>
                        <a:ext uri="{9D8B030D-6E8A-4147-A177-3AD203B41FA5}">
                          <a16:colId xmlns:a16="http://schemas.microsoft.com/office/drawing/2014/main" val="90828748"/>
                        </a:ext>
                      </a:extLst>
                    </a:gridCol>
                    <a:gridCol w="673392">
                      <a:extLst>
                        <a:ext uri="{9D8B030D-6E8A-4147-A177-3AD203B41FA5}">
                          <a16:colId xmlns:a16="http://schemas.microsoft.com/office/drawing/2014/main" val="1612877280"/>
                        </a:ext>
                      </a:extLst>
                    </a:gridCol>
                    <a:gridCol w="838200">
                      <a:extLst>
                        <a:ext uri="{9D8B030D-6E8A-4147-A177-3AD203B41FA5}">
                          <a16:colId xmlns:a16="http://schemas.microsoft.com/office/drawing/2014/main" val="1374996777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81114802"/>
                        </a:ext>
                      </a:extLst>
                    </a:gridCol>
                    <a:gridCol w="1922488">
                      <a:extLst>
                        <a:ext uri="{9D8B030D-6E8A-4147-A177-3AD203B41FA5}">
                          <a16:colId xmlns:a16="http://schemas.microsoft.com/office/drawing/2014/main" val="1863810209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Policy</a:t>
                          </a:r>
                          <a:endParaRPr lang="en-US" sz="1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Counter</a:t>
                          </a:r>
                          <a:endParaRPr lang="en-US" sz="1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Comparison</a:t>
                          </a:r>
                          <a:endParaRPr lang="en-US" sz="1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Enforce</a:t>
                          </a:r>
                          <a:endParaRPr lang="en-US" sz="1400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84099392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First Box</a:t>
                          </a:r>
                          <a:endParaRPr lang="en-US" sz="1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WFQ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Update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ECN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2215" t="-100000" r="-316" b="-1176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07747090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Second</a:t>
                          </a:r>
                          <a:r>
                            <a:rPr lang="en-US" sz="1400" baseline="0" dirty="0" smtClean="0"/>
                            <a:t> Box</a:t>
                          </a:r>
                          <a:endParaRPr lang="en-US" sz="1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err="1" smtClean="0"/>
                            <a:t>Pri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NA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Drop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2215" t="-204000" r="-316" b="-2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344277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57" name="Rectangle 156"/>
          <p:cNvSpPr/>
          <p:nvPr/>
        </p:nvSpPr>
        <p:spPr>
          <a:xfrm>
            <a:off x="1280886" y="3488061"/>
            <a:ext cx="5816600" cy="274767"/>
          </a:xfrm>
          <a:prstGeom prst="rect">
            <a:avLst/>
          </a:prstGeom>
          <a:solidFill>
            <a:srgbClr val="EE454D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8" name="Group 157"/>
          <p:cNvGrpSpPr/>
          <p:nvPr/>
        </p:nvGrpSpPr>
        <p:grpSpPr>
          <a:xfrm>
            <a:off x="9023558" y="1066800"/>
            <a:ext cx="2087128" cy="2478907"/>
            <a:chOff x="1638505" y="666849"/>
            <a:chExt cx="2087128" cy="2478907"/>
          </a:xfrm>
        </p:grpSpPr>
        <p:sp>
          <p:nvSpPr>
            <p:cNvPr id="159" name="Rounded Rectangle 158"/>
            <p:cNvSpPr/>
            <p:nvPr/>
          </p:nvSpPr>
          <p:spPr>
            <a:xfrm>
              <a:off x="1648559" y="1001845"/>
              <a:ext cx="970676" cy="137546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ounded Rectangle 159"/>
            <p:cNvSpPr/>
            <p:nvPr/>
          </p:nvSpPr>
          <p:spPr>
            <a:xfrm>
              <a:off x="2744903" y="993673"/>
              <a:ext cx="970676" cy="137952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/>
            <p:cNvSpPr/>
            <p:nvPr/>
          </p:nvSpPr>
          <p:spPr>
            <a:xfrm>
              <a:off x="1758100" y="2060591"/>
              <a:ext cx="735467" cy="275837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Pri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62" name="Oval 161"/>
            <p:cNvSpPr/>
            <p:nvPr/>
          </p:nvSpPr>
          <p:spPr>
            <a:xfrm>
              <a:off x="2286000" y="2869919"/>
              <a:ext cx="735467" cy="275837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WFQ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63" name="Straight Connector 162"/>
            <p:cNvCxnSpPr>
              <a:stCxn id="169" idx="1"/>
              <a:endCxn id="162" idx="0"/>
            </p:cNvCxnSpPr>
            <p:nvPr/>
          </p:nvCxnSpPr>
          <p:spPr>
            <a:xfrm flipH="1">
              <a:off x="2653734" y="2288409"/>
              <a:ext cx="559329" cy="5815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>
              <a:stCxn id="161" idx="4"/>
              <a:endCxn id="162" idx="0"/>
            </p:cNvCxnSpPr>
            <p:nvPr/>
          </p:nvCxnSpPr>
          <p:spPr>
            <a:xfrm>
              <a:off x="2125834" y="2336428"/>
              <a:ext cx="527900" cy="5334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>
              <a:stCxn id="168" idx="1"/>
              <a:endCxn id="161" idx="0"/>
            </p:cNvCxnSpPr>
            <p:nvPr/>
          </p:nvCxnSpPr>
          <p:spPr>
            <a:xfrm flipH="1">
              <a:off x="2125834" y="1836374"/>
              <a:ext cx="160166" cy="2242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>
              <a:stCxn id="167" idx="1"/>
              <a:endCxn id="161" idx="0"/>
            </p:cNvCxnSpPr>
            <p:nvPr/>
          </p:nvCxnSpPr>
          <p:spPr>
            <a:xfrm>
              <a:off x="1970944" y="1836374"/>
              <a:ext cx="154890" cy="2242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Rounded Rectangle 166"/>
            <p:cNvSpPr/>
            <p:nvPr/>
          </p:nvSpPr>
          <p:spPr>
            <a:xfrm rot="16200000">
              <a:off x="1570848" y="1314597"/>
              <a:ext cx="800191" cy="243362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ysClr val="windowText" lastClr="000000"/>
                  </a:solidFill>
                </a:rPr>
                <a:t>Flow 2</a:t>
              </a:r>
              <a:endParaRPr lang="en-US" sz="1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8" name="Rounded Rectangle 167"/>
            <p:cNvSpPr/>
            <p:nvPr/>
          </p:nvSpPr>
          <p:spPr>
            <a:xfrm rot="16200000">
              <a:off x="1885903" y="1314596"/>
              <a:ext cx="800193" cy="243362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ysClr val="windowText" lastClr="000000"/>
                  </a:solidFill>
                </a:rPr>
                <a:t>Flow 3</a:t>
              </a:r>
              <a:endParaRPr lang="en-US" sz="1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9" name="Rounded Rectangle 168"/>
            <p:cNvSpPr/>
            <p:nvPr/>
          </p:nvSpPr>
          <p:spPr>
            <a:xfrm rot="16200000">
              <a:off x="2819611" y="1773276"/>
              <a:ext cx="786903" cy="243362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ysClr val="windowText" lastClr="000000"/>
                  </a:solidFill>
                </a:rPr>
                <a:t>Flow 1</a:t>
              </a:r>
              <a:endParaRPr lang="en-US" sz="1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1638505" y="666849"/>
              <a:ext cx="990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Tenant 2</a:t>
              </a:r>
              <a:endParaRPr lang="en-US" dirty="0"/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2734849" y="666849"/>
              <a:ext cx="990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Tenant 1</a:t>
              </a:r>
              <a:endParaRPr lang="en-US" dirty="0"/>
            </a:p>
          </p:txBody>
        </p:sp>
      </p:grpSp>
      <p:sp>
        <p:nvSpPr>
          <p:cNvPr id="172" name="Rectangle 171"/>
          <p:cNvSpPr/>
          <p:nvPr/>
        </p:nvSpPr>
        <p:spPr>
          <a:xfrm>
            <a:off x="9060467" y="2324877"/>
            <a:ext cx="915486" cy="547167"/>
          </a:xfrm>
          <a:prstGeom prst="rect">
            <a:avLst/>
          </a:prstGeom>
          <a:solidFill>
            <a:srgbClr val="EE454D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Content Placeholder 2"/>
          <p:cNvSpPr>
            <a:spLocks noGrp="1"/>
          </p:cNvSpPr>
          <p:nvPr>
            <p:ph idx="1"/>
          </p:nvPr>
        </p:nvSpPr>
        <p:spPr>
          <a:xfrm>
            <a:off x="508000" y="1066802"/>
            <a:ext cx="11277600" cy="4817541"/>
          </a:xfrm>
        </p:spPr>
        <p:txBody>
          <a:bodyPr/>
          <a:lstStyle/>
          <a:p>
            <a:r>
              <a:rPr lang="en-US" dirty="0"/>
              <a:t>Two level of policy</a:t>
            </a:r>
          </a:p>
          <a:p>
            <a:pPr lvl="1"/>
            <a:r>
              <a:rPr lang="en-US" dirty="0"/>
              <a:t>Incoming packet belongs to Flow 2</a:t>
            </a:r>
          </a:p>
          <a:p>
            <a:pPr lvl="1"/>
            <a:r>
              <a:rPr lang="en-US" dirty="0"/>
              <a:t>Flow 2 has lower priority than Flow 3</a:t>
            </a:r>
          </a:p>
        </p:txBody>
      </p:sp>
    </p:spTree>
    <p:extLst>
      <p:ext uri="{BB962C8B-B14F-4D97-AF65-F5344CB8AC3E}">
        <p14:creationId xmlns:p14="http://schemas.microsoft.com/office/powerpoint/2010/main" val="123604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Evaluation goals </a:t>
            </a:r>
            <a:endParaRPr lang="en-US" dirty="0"/>
          </a:p>
          <a:p>
            <a:pPr lvl="1"/>
            <a:r>
              <a:rPr lang="en-US" dirty="0"/>
              <a:t>Can </a:t>
            </a:r>
            <a:r>
              <a:rPr lang="en-US" dirty="0" smtClean="0"/>
              <a:t>Ward enforces a hierarchical policy in the network?</a:t>
            </a:r>
          </a:p>
          <a:p>
            <a:pPr lvl="1"/>
            <a:endParaRPr lang="en-US" dirty="0"/>
          </a:p>
          <a:p>
            <a:r>
              <a:rPr lang="en-US" dirty="0"/>
              <a:t>Measured parameters</a:t>
            </a:r>
          </a:p>
          <a:p>
            <a:pPr lvl="1"/>
            <a:r>
              <a:rPr lang="en-US" dirty="0"/>
              <a:t>Jain’s index fairness </a:t>
            </a:r>
          </a:p>
          <a:p>
            <a:pPr lvl="1"/>
            <a:r>
              <a:rPr lang="en-US" dirty="0"/>
              <a:t>99 percentile tail flow completion time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Evaluate Ward in both Mini-net/BMv2 and ns3</a:t>
            </a:r>
          </a:p>
          <a:p>
            <a:pPr lvl="1"/>
            <a:r>
              <a:rPr lang="en-US" dirty="0" smtClean="0"/>
              <a:t>Leaf-spine topology</a:t>
            </a:r>
          </a:p>
          <a:p>
            <a:pPr lvl="1"/>
            <a:r>
              <a:rPr lang="en-US" dirty="0" smtClean="0"/>
              <a:t>All links are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Gbps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100" name="Group 99"/>
          <p:cNvGrpSpPr/>
          <p:nvPr/>
        </p:nvGrpSpPr>
        <p:grpSpPr>
          <a:xfrm>
            <a:off x="8458200" y="1676400"/>
            <a:ext cx="2918705" cy="2173295"/>
            <a:chOff x="8029147" y="2153432"/>
            <a:chExt cx="3550836" cy="2643986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F9B4221-5A8C-4074-8748-12D28BE5963D}"/>
                </a:ext>
              </a:extLst>
            </p:cNvPr>
            <p:cNvSpPr txBox="1"/>
            <p:nvPr/>
          </p:nvSpPr>
          <p:spPr>
            <a:xfrm>
              <a:off x="8029147" y="4479148"/>
              <a:ext cx="924943" cy="3182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latin typeface="Calibri (Body)"/>
                  <a:cs typeface="Times New Roman" panose="02020603050405020304" pitchFamily="18" charset="0"/>
                </a:rPr>
                <a:t>Tenant 2</a:t>
              </a:r>
              <a:endParaRPr lang="en-US" sz="1100" dirty="0">
                <a:latin typeface="Calibri (Body)"/>
                <a:cs typeface="Times New Roman" panose="02020603050405020304" pitchFamily="18" charset="0"/>
              </a:endParaRP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F9B4221-5A8C-4074-8748-12D28BE5963D}"/>
                </a:ext>
              </a:extLst>
            </p:cNvPr>
            <p:cNvSpPr txBox="1"/>
            <p:nvPr/>
          </p:nvSpPr>
          <p:spPr>
            <a:xfrm>
              <a:off x="9356134" y="4479149"/>
              <a:ext cx="924943" cy="3182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latin typeface="Calibri (Body)"/>
                  <a:cs typeface="Times New Roman" panose="02020603050405020304" pitchFamily="18" charset="0"/>
                </a:rPr>
                <a:t>Tenant 1</a:t>
              </a:r>
              <a:endParaRPr lang="en-US" sz="1100" dirty="0">
                <a:latin typeface="Calibri (Body)"/>
                <a:cs typeface="Times New Roman" panose="02020603050405020304" pitchFamily="18" charset="0"/>
              </a:endParaRPr>
            </a:p>
          </p:txBody>
        </p:sp>
        <p:grpSp>
          <p:nvGrpSpPr>
            <p:cNvPr id="95" name="Group 94"/>
            <p:cNvGrpSpPr/>
            <p:nvPr/>
          </p:nvGrpSpPr>
          <p:grpSpPr>
            <a:xfrm>
              <a:off x="8305801" y="2153432"/>
              <a:ext cx="3274182" cy="2414879"/>
              <a:chOff x="9166689" y="2788382"/>
              <a:chExt cx="2413293" cy="1779929"/>
            </a:xfrm>
          </p:grpSpPr>
          <p:pic>
            <p:nvPicPr>
              <p:cNvPr id="67" name="Picture 66">
                <a:extLst>
                  <a:ext uri="{FF2B5EF4-FFF2-40B4-BE49-F238E27FC236}">
                    <a16:creationId xmlns:a16="http://schemas.microsoft.com/office/drawing/2014/main" id="{8E1F858A-E6AE-4735-89B0-8AE8852D53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166689" y="4236858"/>
                <a:ext cx="273921" cy="331453"/>
              </a:xfrm>
              <a:prstGeom prst="rect">
                <a:avLst/>
              </a:prstGeom>
              <a:ln w="28575"/>
            </p:spPr>
          </p:pic>
          <p:grpSp>
            <p:nvGrpSpPr>
              <p:cNvPr id="68" name="Group 67">
                <a:extLst>
                  <a:ext uri="{FF2B5EF4-FFF2-40B4-BE49-F238E27FC236}">
                    <a16:creationId xmlns:a16="http://schemas.microsoft.com/office/drawing/2014/main" id="{BA8C54D3-E233-436C-A1AC-8A682494CA54}"/>
                  </a:ext>
                </a:extLst>
              </p:cNvPr>
              <p:cNvGrpSpPr/>
              <p:nvPr/>
            </p:nvGrpSpPr>
            <p:grpSpPr>
              <a:xfrm>
                <a:off x="9303650" y="3987605"/>
                <a:ext cx="978080" cy="249254"/>
                <a:chOff x="6377278" y="5401348"/>
                <a:chExt cx="3716831" cy="363720"/>
              </a:xfrm>
            </p:grpSpPr>
            <p:cxnSp>
              <p:nvCxnSpPr>
                <p:cNvPr id="72" name="Straight Connector 71">
                  <a:extLst>
                    <a:ext uri="{FF2B5EF4-FFF2-40B4-BE49-F238E27FC236}">
                      <a16:creationId xmlns:a16="http://schemas.microsoft.com/office/drawing/2014/main" id="{6816ECF3-78BF-48D2-9FB0-A4A6FF272634}"/>
                    </a:ext>
                  </a:extLst>
                </p:cNvPr>
                <p:cNvCxnSpPr>
                  <a:stCxn id="67" idx="0"/>
                  <a:endCxn id="69" idx="2"/>
                </p:cNvCxnSpPr>
                <p:nvPr/>
              </p:nvCxnSpPr>
              <p:spPr>
                <a:xfrm flipV="1">
                  <a:off x="6377278" y="5401348"/>
                  <a:ext cx="1862364" cy="363717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>
                  <a:extLst>
                    <a:ext uri="{FF2B5EF4-FFF2-40B4-BE49-F238E27FC236}">
                      <a16:creationId xmlns:a16="http://schemas.microsoft.com/office/drawing/2014/main" id="{52E87E2F-0E7E-43AE-B6BF-5EA51350456B}"/>
                    </a:ext>
                  </a:extLst>
                </p:cNvPr>
                <p:cNvCxnSpPr>
                  <a:stCxn id="70" idx="0"/>
                  <a:endCxn id="69" idx="2"/>
                </p:cNvCxnSpPr>
                <p:nvPr/>
              </p:nvCxnSpPr>
              <p:spPr>
                <a:xfrm flipH="1" flipV="1">
                  <a:off x="8239642" y="5401351"/>
                  <a:ext cx="1854467" cy="363717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69" name="Picture 68">
                <a:extLst>
                  <a:ext uri="{FF2B5EF4-FFF2-40B4-BE49-F238E27FC236}">
                    <a16:creationId xmlns:a16="http://schemas.microsoft.com/office/drawing/2014/main" id="{67452419-DCD2-42B2-B211-09A81609C4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71952" y="3651788"/>
                <a:ext cx="443553" cy="335818"/>
              </a:xfrm>
              <a:prstGeom prst="rect">
                <a:avLst/>
              </a:prstGeom>
              <a:ln w="28575"/>
            </p:spPr>
          </p:pic>
          <p:pic>
            <p:nvPicPr>
              <p:cNvPr id="70" name="Picture 69">
                <a:extLst>
                  <a:ext uri="{FF2B5EF4-FFF2-40B4-BE49-F238E27FC236}">
                    <a16:creationId xmlns:a16="http://schemas.microsoft.com/office/drawing/2014/main" id="{44E7E7DE-76B0-4954-86B9-03DE207537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44769" y="4236858"/>
                <a:ext cx="273921" cy="331453"/>
              </a:xfrm>
              <a:prstGeom prst="rect">
                <a:avLst/>
              </a:prstGeom>
              <a:ln w="28575"/>
            </p:spPr>
          </p:pic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B72B423D-BE6B-471D-A4C5-D364D1180C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358608" y="2788382"/>
                <a:ext cx="443553" cy="335818"/>
              </a:xfrm>
              <a:prstGeom prst="rect">
                <a:avLst/>
              </a:prstGeom>
            </p:spPr>
          </p:pic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E7ABF789-F2BC-4A14-B31C-77D749C6844F}"/>
                  </a:ext>
                </a:extLst>
              </p:cNvPr>
              <p:cNvCxnSpPr>
                <a:stCxn id="69" idx="0"/>
                <a:endCxn id="12" idx="2"/>
              </p:cNvCxnSpPr>
              <p:nvPr/>
            </p:nvCxnSpPr>
            <p:spPr>
              <a:xfrm flipV="1">
                <a:off x="9793729" y="3124200"/>
                <a:ext cx="786656" cy="527588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69A4C368-400E-4EE6-9344-663F3E0683DD}"/>
                  </a:ext>
                </a:extLst>
              </p:cNvPr>
              <p:cNvCxnSpPr>
                <a:endCxn id="12" idx="2"/>
              </p:cNvCxnSpPr>
              <p:nvPr/>
            </p:nvCxnSpPr>
            <p:spPr>
              <a:xfrm flipH="1" flipV="1">
                <a:off x="10580385" y="3124200"/>
                <a:ext cx="786657" cy="527588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pic>
            <p:nvPicPr>
              <p:cNvPr id="84" name="Picture 83">
                <a:extLst>
                  <a:ext uri="{FF2B5EF4-FFF2-40B4-BE49-F238E27FC236}">
                    <a16:creationId xmlns:a16="http://schemas.microsoft.com/office/drawing/2014/main" id="{8E1F858A-E6AE-4735-89B0-8AE8852D53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232279" y="4236858"/>
                <a:ext cx="273921" cy="331453"/>
              </a:xfrm>
              <a:prstGeom prst="rect">
                <a:avLst/>
              </a:prstGeom>
              <a:ln w="28575"/>
            </p:spPr>
          </p:pic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6816ECF3-78BF-48D2-9FB0-A4A6FF272634}"/>
                  </a:ext>
                </a:extLst>
              </p:cNvPr>
              <p:cNvCxnSpPr>
                <a:stCxn id="84" idx="0"/>
                <a:endCxn id="88" idx="2"/>
              </p:cNvCxnSpPr>
              <p:nvPr/>
            </p:nvCxnSpPr>
            <p:spPr>
              <a:xfrm flipH="1" flipV="1">
                <a:off x="11358206" y="3987606"/>
                <a:ext cx="11034" cy="249252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pic>
            <p:nvPicPr>
              <p:cNvPr id="88" name="Picture 87">
                <a:extLst>
                  <a:ext uri="{FF2B5EF4-FFF2-40B4-BE49-F238E27FC236}">
                    <a16:creationId xmlns:a16="http://schemas.microsoft.com/office/drawing/2014/main" id="{67452419-DCD2-42B2-B211-09A81609C4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136429" y="3651788"/>
                <a:ext cx="443553" cy="335818"/>
              </a:xfrm>
              <a:prstGeom prst="rect">
                <a:avLst/>
              </a:prstGeom>
              <a:ln w="28575"/>
            </p:spPr>
          </p:pic>
        </p:grpSp>
        <p:sp>
          <p:nvSpPr>
            <p:cNvPr id="97" name="Freeform 96"/>
            <p:cNvSpPr/>
            <p:nvPr/>
          </p:nvSpPr>
          <p:spPr>
            <a:xfrm>
              <a:off x="8610600" y="2514600"/>
              <a:ext cx="2727960" cy="1630841"/>
            </a:xfrm>
            <a:custGeom>
              <a:avLst/>
              <a:gdLst>
                <a:gd name="connsiteX0" fmla="*/ 0 w 3067460"/>
                <a:gd name="connsiteY0" fmla="*/ 1590621 h 1636341"/>
                <a:gd name="connsiteX1" fmla="*/ 647700 w 3067460"/>
                <a:gd name="connsiteY1" fmla="*/ 752421 h 1636341"/>
                <a:gd name="connsiteX2" fmla="*/ 1813560 w 3067460"/>
                <a:gd name="connsiteY2" fmla="*/ 5661 h 1636341"/>
                <a:gd name="connsiteX3" fmla="*/ 2804160 w 3067460"/>
                <a:gd name="connsiteY3" fmla="*/ 1156281 h 1636341"/>
                <a:gd name="connsiteX4" fmla="*/ 3032760 w 3067460"/>
                <a:gd name="connsiteY4" fmla="*/ 1636341 h 1636341"/>
                <a:gd name="connsiteX0" fmla="*/ 0 w 3082431"/>
                <a:gd name="connsiteY0" fmla="*/ 1586820 h 1632540"/>
                <a:gd name="connsiteX1" fmla="*/ 647700 w 3082431"/>
                <a:gd name="connsiteY1" fmla="*/ 748620 h 1632540"/>
                <a:gd name="connsiteX2" fmla="*/ 1813560 w 3082431"/>
                <a:gd name="connsiteY2" fmla="*/ 1860 h 1632540"/>
                <a:gd name="connsiteX3" fmla="*/ 2880360 w 3082431"/>
                <a:gd name="connsiteY3" fmla="*/ 969600 h 1632540"/>
                <a:gd name="connsiteX4" fmla="*/ 3032760 w 3082431"/>
                <a:gd name="connsiteY4" fmla="*/ 1632540 h 1632540"/>
                <a:gd name="connsiteX0" fmla="*/ 0 w 3074763"/>
                <a:gd name="connsiteY0" fmla="*/ 1586820 h 1632540"/>
                <a:gd name="connsiteX1" fmla="*/ 647700 w 3074763"/>
                <a:gd name="connsiteY1" fmla="*/ 748620 h 1632540"/>
                <a:gd name="connsiteX2" fmla="*/ 1813560 w 3074763"/>
                <a:gd name="connsiteY2" fmla="*/ 1860 h 1632540"/>
                <a:gd name="connsiteX3" fmla="*/ 2880360 w 3074763"/>
                <a:gd name="connsiteY3" fmla="*/ 969600 h 1632540"/>
                <a:gd name="connsiteX4" fmla="*/ 3032760 w 3074763"/>
                <a:gd name="connsiteY4" fmla="*/ 1632540 h 1632540"/>
                <a:gd name="connsiteX0" fmla="*/ 0 w 3068603"/>
                <a:gd name="connsiteY0" fmla="*/ 1586820 h 1632540"/>
                <a:gd name="connsiteX1" fmla="*/ 647700 w 3068603"/>
                <a:gd name="connsiteY1" fmla="*/ 748620 h 1632540"/>
                <a:gd name="connsiteX2" fmla="*/ 1813560 w 3068603"/>
                <a:gd name="connsiteY2" fmla="*/ 1860 h 1632540"/>
                <a:gd name="connsiteX3" fmla="*/ 2880360 w 3068603"/>
                <a:gd name="connsiteY3" fmla="*/ 969600 h 1632540"/>
                <a:gd name="connsiteX4" fmla="*/ 3032760 w 3068603"/>
                <a:gd name="connsiteY4" fmla="*/ 1632540 h 1632540"/>
                <a:gd name="connsiteX0" fmla="*/ 0 w 3074763"/>
                <a:gd name="connsiteY0" fmla="*/ 1586820 h 1632540"/>
                <a:gd name="connsiteX1" fmla="*/ 647700 w 3074763"/>
                <a:gd name="connsiteY1" fmla="*/ 748620 h 1632540"/>
                <a:gd name="connsiteX2" fmla="*/ 1813560 w 3074763"/>
                <a:gd name="connsiteY2" fmla="*/ 1860 h 1632540"/>
                <a:gd name="connsiteX3" fmla="*/ 2880360 w 3074763"/>
                <a:gd name="connsiteY3" fmla="*/ 969600 h 1632540"/>
                <a:gd name="connsiteX4" fmla="*/ 3032760 w 3074763"/>
                <a:gd name="connsiteY4" fmla="*/ 1632540 h 1632540"/>
                <a:gd name="connsiteX0" fmla="*/ 0 w 3032760"/>
                <a:gd name="connsiteY0" fmla="*/ 1586820 h 1632540"/>
                <a:gd name="connsiteX1" fmla="*/ 647700 w 3032760"/>
                <a:gd name="connsiteY1" fmla="*/ 748620 h 1632540"/>
                <a:gd name="connsiteX2" fmla="*/ 1813560 w 3032760"/>
                <a:gd name="connsiteY2" fmla="*/ 1860 h 1632540"/>
                <a:gd name="connsiteX3" fmla="*/ 2880360 w 3032760"/>
                <a:gd name="connsiteY3" fmla="*/ 969600 h 1632540"/>
                <a:gd name="connsiteX4" fmla="*/ 3032760 w 3032760"/>
                <a:gd name="connsiteY4" fmla="*/ 1632540 h 1632540"/>
                <a:gd name="connsiteX0" fmla="*/ 0 w 3032760"/>
                <a:gd name="connsiteY0" fmla="*/ 1585121 h 1630841"/>
                <a:gd name="connsiteX1" fmla="*/ 647700 w 3032760"/>
                <a:gd name="connsiteY1" fmla="*/ 746921 h 1630841"/>
                <a:gd name="connsiteX2" fmla="*/ 1813560 w 3032760"/>
                <a:gd name="connsiteY2" fmla="*/ 161 h 1630841"/>
                <a:gd name="connsiteX3" fmla="*/ 2758440 w 3032760"/>
                <a:gd name="connsiteY3" fmla="*/ 693581 h 1630841"/>
                <a:gd name="connsiteX4" fmla="*/ 3032760 w 3032760"/>
                <a:gd name="connsiteY4" fmla="*/ 1630841 h 1630841"/>
                <a:gd name="connsiteX0" fmla="*/ 0 w 3032760"/>
                <a:gd name="connsiteY0" fmla="*/ 1585121 h 1630841"/>
                <a:gd name="connsiteX1" fmla="*/ 647700 w 3032760"/>
                <a:gd name="connsiteY1" fmla="*/ 746921 h 1630841"/>
                <a:gd name="connsiteX2" fmla="*/ 1813560 w 3032760"/>
                <a:gd name="connsiteY2" fmla="*/ 161 h 1630841"/>
                <a:gd name="connsiteX3" fmla="*/ 2758440 w 3032760"/>
                <a:gd name="connsiteY3" fmla="*/ 693581 h 1630841"/>
                <a:gd name="connsiteX4" fmla="*/ 3032760 w 3032760"/>
                <a:gd name="connsiteY4" fmla="*/ 1630841 h 1630841"/>
                <a:gd name="connsiteX0" fmla="*/ 0 w 3032760"/>
                <a:gd name="connsiteY0" fmla="*/ 1585121 h 1630841"/>
                <a:gd name="connsiteX1" fmla="*/ 647700 w 3032760"/>
                <a:gd name="connsiteY1" fmla="*/ 746921 h 1630841"/>
                <a:gd name="connsiteX2" fmla="*/ 1813560 w 3032760"/>
                <a:gd name="connsiteY2" fmla="*/ 161 h 1630841"/>
                <a:gd name="connsiteX3" fmla="*/ 2758440 w 3032760"/>
                <a:gd name="connsiteY3" fmla="*/ 693581 h 1630841"/>
                <a:gd name="connsiteX4" fmla="*/ 3032760 w 3032760"/>
                <a:gd name="connsiteY4" fmla="*/ 1630841 h 1630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32760" h="1630841">
                  <a:moveTo>
                    <a:pt x="0" y="1585121"/>
                  </a:moveTo>
                  <a:cubicBezTo>
                    <a:pt x="172720" y="1298101"/>
                    <a:pt x="345440" y="1041561"/>
                    <a:pt x="647700" y="746921"/>
                  </a:cubicBezTo>
                  <a:cubicBezTo>
                    <a:pt x="949960" y="452281"/>
                    <a:pt x="1461770" y="9051"/>
                    <a:pt x="1813560" y="161"/>
                  </a:cubicBezTo>
                  <a:cubicBezTo>
                    <a:pt x="2165350" y="-8729"/>
                    <a:pt x="2562860" y="353221"/>
                    <a:pt x="2758440" y="693581"/>
                  </a:cubicBezTo>
                  <a:cubicBezTo>
                    <a:pt x="2954020" y="1033941"/>
                    <a:pt x="3009900" y="1210471"/>
                    <a:pt x="3032760" y="1630841"/>
                  </a:cubicBezTo>
                </a:path>
              </a:pathLst>
            </a:custGeom>
            <a:noFill/>
            <a:ln>
              <a:solidFill>
                <a:srgbClr val="FF0000"/>
              </a:solidFill>
              <a:prstDash val="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8458200" y="2412201"/>
              <a:ext cx="2971800" cy="1734096"/>
            </a:xfrm>
            <a:custGeom>
              <a:avLst/>
              <a:gdLst>
                <a:gd name="connsiteX0" fmla="*/ 0 w 3067460"/>
                <a:gd name="connsiteY0" fmla="*/ 1590621 h 1636341"/>
                <a:gd name="connsiteX1" fmla="*/ 647700 w 3067460"/>
                <a:gd name="connsiteY1" fmla="*/ 752421 h 1636341"/>
                <a:gd name="connsiteX2" fmla="*/ 1813560 w 3067460"/>
                <a:gd name="connsiteY2" fmla="*/ 5661 h 1636341"/>
                <a:gd name="connsiteX3" fmla="*/ 2804160 w 3067460"/>
                <a:gd name="connsiteY3" fmla="*/ 1156281 h 1636341"/>
                <a:gd name="connsiteX4" fmla="*/ 3032760 w 3067460"/>
                <a:gd name="connsiteY4" fmla="*/ 1636341 h 1636341"/>
                <a:gd name="connsiteX0" fmla="*/ 0 w 3082431"/>
                <a:gd name="connsiteY0" fmla="*/ 1586820 h 1632540"/>
                <a:gd name="connsiteX1" fmla="*/ 647700 w 3082431"/>
                <a:gd name="connsiteY1" fmla="*/ 748620 h 1632540"/>
                <a:gd name="connsiteX2" fmla="*/ 1813560 w 3082431"/>
                <a:gd name="connsiteY2" fmla="*/ 1860 h 1632540"/>
                <a:gd name="connsiteX3" fmla="*/ 2880360 w 3082431"/>
                <a:gd name="connsiteY3" fmla="*/ 969600 h 1632540"/>
                <a:gd name="connsiteX4" fmla="*/ 3032760 w 3082431"/>
                <a:gd name="connsiteY4" fmla="*/ 1632540 h 1632540"/>
                <a:gd name="connsiteX0" fmla="*/ 0 w 3074763"/>
                <a:gd name="connsiteY0" fmla="*/ 1586820 h 1632540"/>
                <a:gd name="connsiteX1" fmla="*/ 647700 w 3074763"/>
                <a:gd name="connsiteY1" fmla="*/ 748620 h 1632540"/>
                <a:gd name="connsiteX2" fmla="*/ 1813560 w 3074763"/>
                <a:gd name="connsiteY2" fmla="*/ 1860 h 1632540"/>
                <a:gd name="connsiteX3" fmla="*/ 2880360 w 3074763"/>
                <a:gd name="connsiteY3" fmla="*/ 969600 h 1632540"/>
                <a:gd name="connsiteX4" fmla="*/ 3032760 w 3074763"/>
                <a:gd name="connsiteY4" fmla="*/ 1632540 h 1632540"/>
                <a:gd name="connsiteX0" fmla="*/ 0 w 3068603"/>
                <a:gd name="connsiteY0" fmla="*/ 1586820 h 1632540"/>
                <a:gd name="connsiteX1" fmla="*/ 647700 w 3068603"/>
                <a:gd name="connsiteY1" fmla="*/ 748620 h 1632540"/>
                <a:gd name="connsiteX2" fmla="*/ 1813560 w 3068603"/>
                <a:gd name="connsiteY2" fmla="*/ 1860 h 1632540"/>
                <a:gd name="connsiteX3" fmla="*/ 2880360 w 3068603"/>
                <a:gd name="connsiteY3" fmla="*/ 969600 h 1632540"/>
                <a:gd name="connsiteX4" fmla="*/ 3032760 w 3068603"/>
                <a:gd name="connsiteY4" fmla="*/ 1632540 h 1632540"/>
                <a:gd name="connsiteX0" fmla="*/ 0 w 3074763"/>
                <a:gd name="connsiteY0" fmla="*/ 1586820 h 1632540"/>
                <a:gd name="connsiteX1" fmla="*/ 647700 w 3074763"/>
                <a:gd name="connsiteY1" fmla="*/ 748620 h 1632540"/>
                <a:gd name="connsiteX2" fmla="*/ 1813560 w 3074763"/>
                <a:gd name="connsiteY2" fmla="*/ 1860 h 1632540"/>
                <a:gd name="connsiteX3" fmla="*/ 2880360 w 3074763"/>
                <a:gd name="connsiteY3" fmla="*/ 969600 h 1632540"/>
                <a:gd name="connsiteX4" fmla="*/ 3032760 w 3074763"/>
                <a:gd name="connsiteY4" fmla="*/ 1632540 h 1632540"/>
                <a:gd name="connsiteX0" fmla="*/ 0 w 3032760"/>
                <a:gd name="connsiteY0" fmla="*/ 1586820 h 1632540"/>
                <a:gd name="connsiteX1" fmla="*/ 647700 w 3032760"/>
                <a:gd name="connsiteY1" fmla="*/ 748620 h 1632540"/>
                <a:gd name="connsiteX2" fmla="*/ 1813560 w 3032760"/>
                <a:gd name="connsiteY2" fmla="*/ 1860 h 1632540"/>
                <a:gd name="connsiteX3" fmla="*/ 2880360 w 3032760"/>
                <a:gd name="connsiteY3" fmla="*/ 969600 h 1632540"/>
                <a:gd name="connsiteX4" fmla="*/ 3032760 w 3032760"/>
                <a:gd name="connsiteY4" fmla="*/ 1632540 h 1632540"/>
                <a:gd name="connsiteX0" fmla="*/ 0 w 3032760"/>
                <a:gd name="connsiteY0" fmla="*/ 1585121 h 1630841"/>
                <a:gd name="connsiteX1" fmla="*/ 647700 w 3032760"/>
                <a:gd name="connsiteY1" fmla="*/ 746921 h 1630841"/>
                <a:gd name="connsiteX2" fmla="*/ 1813560 w 3032760"/>
                <a:gd name="connsiteY2" fmla="*/ 161 h 1630841"/>
                <a:gd name="connsiteX3" fmla="*/ 2758440 w 3032760"/>
                <a:gd name="connsiteY3" fmla="*/ 693581 h 1630841"/>
                <a:gd name="connsiteX4" fmla="*/ 3032760 w 3032760"/>
                <a:gd name="connsiteY4" fmla="*/ 1630841 h 1630841"/>
                <a:gd name="connsiteX0" fmla="*/ 0 w 3032760"/>
                <a:gd name="connsiteY0" fmla="*/ 1585121 h 1630841"/>
                <a:gd name="connsiteX1" fmla="*/ 647700 w 3032760"/>
                <a:gd name="connsiteY1" fmla="*/ 746921 h 1630841"/>
                <a:gd name="connsiteX2" fmla="*/ 1813560 w 3032760"/>
                <a:gd name="connsiteY2" fmla="*/ 161 h 1630841"/>
                <a:gd name="connsiteX3" fmla="*/ 2758440 w 3032760"/>
                <a:gd name="connsiteY3" fmla="*/ 693581 h 1630841"/>
                <a:gd name="connsiteX4" fmla="*/ 3032760 w 3032760"/>
                <a:gd name="connsiteY4" fmla="*/ 1630841 h 1630841"/>
                <a:gd name="connsiteX0" fmla="*/ 0 w 3032760"/>
                <a:gd name="connsiteY0" fmla="*/ 1585121 h 1630841"/>
                <a:gd name="connsiteX1" fmla="*/ 647700 w 3032760"/>
                <a:gd name="connsiteY1" fmla="*/ 746921 h 1630841"/>
                <a:gd name="connsiteX2" fmla="*/ 1813560 w 3032760"/>
                <a:gd name="connsiteY2" fmla="*/ 161 h 1630841"/>
                <a:gd name="connsiteX3" fmla="*/ 2758440 w 3032760"/>
                <a:gd name="connsiteY3" fmla="*/ 693581 h 1630841"/>
                <a:gd name="connsiteX4" fmla="*/ 3032760 w 3032760"/>
                <a:gd name="connsiteY4" fmla="*/ 1630841 h 1630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32760" h="1630841">
                  <a:moveTo>
                    <a:pt x="0" y="1585121"/>
                  </a:moveTo>
                  <a:cubicBezTo>
                    <a:pt x="172720" y="1298101"/>
                    <a:pt x="345440" y="1041561"/>
                    <a:pt x="647700" y="746921"/>
                  </a:cubicBezTo>
                  <a:cubicBezTo>
                    <a:pt x="949960" y="452281"/>
                    <a:pt x="1461770" y="9051"/>
                    <a:pt x="1813560" y="161"/>
                  </a:cubicBezTo>
                  <a:cubicBezTo>
                    <a:pt x="2165350" y="-8729"/>
                    <a:pt x="2562860" y="353221"/>
                    <a:pt x="2758440" y="693581"/>
                  </a:cubicBezTo>
                  <a:cubicBezTo>
                    <a:pt x="2954020" y="1033941"/>
                    <a:pt x="3009900" y="1210471"/>
                    <a:pt x="3032760" y="1630841"/>
                  </a:cubicBezTo>
                </a:path>
              </a:pathLst>
            </a:custGeom>
            <a:noFill/>
            <a:ln>
              <a:solidFill>
                <a:srgbClr val="FF0000"/>
              </a:solidFill>
              <a:prstDash val="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9260427" y="2824162"/>
              <a:ext cx="1942379" cy="1313060"/>
            </a:xfrm>
            <a:custGeom>
              <a:avLst/>
              <a:gdLst>
                <a:gd name="connsiteX0" fmla="*/ 607473 w 1987537"/>
                <a:gd name="connsiteY0" fmla="*/ 1249890 h 1310850"/>
                <a:gd name="connsiteX1" fmla="*/ 5493 w 1987537"/>
                <a:gd name="connsiteY1" fmla="*/ 731730 h 1310850"/>
                <a:gd name="connsiteX2" fmla="*/ 919893 w 1987537"/>
                <a:gd name="connsiteY2" fmla="*/ 210 h 1310850"/>
                <a:gd name="connsiteX3" fmla="*/ 1895253 w 1987537"/>
                <a:gd name="connsiteY3" fmla="*/ 663150 h 1310850"/>
                <a:gd name="connsiteX4" fmla="*/ 1940973 w 1987537"/>
                <a:gd name="connsiteY4" fmla="*/ 1310850 h 1310850"/>
                <a:gd name="connsiteX0" fmla="*/ 607473 w 1942045"/>
                <a:gd name="connsiteY0" fmla="*/ 1251494 h 1312454"/>
                <a:gd name="connsiteX1" fmla="*/ 5493 w 1942045"/>
                <a:gd name="connsiteY1" fmla="*/ 733334 h 1312454"/>
                <a:gd name="connsiteX2" fmla="*/ 919893 w 1942045"/>
                <a:gd name="connsiteY2" fmla="*/ 1814 h 1312454"/>
                <a:gd name="connsiteX3" fmla="*/ 1735233 w 1942045"/>
                <a:gd name="connsiteY3" fmla="*/ 550454 h 1312454"/>
                <a:gd name="connsiteX4" fmla="*/ 1940973 w 1942045"/>
                <a:gd name="connsiteY4" fmla="*/ 1312454 h 1312454"/>
                <a:gd name="connsiteX0" fmla="*/ 607473 w 1942379"/>
                <a:gd name="connsiteY0" fmla="*/ 1252100 h 1313060"/>
                <a:gd name="connsiteX1" fmla="*/ 5493 w 1942379"/>
                <a:gd name="connsiteY1" fmla="*/ 733940 h 1313060"/>
                <a:gd name="connsiteX2" fmla="*/ 919893 w 1942379"/>
                <a:gd name="connsiteY2" fmla="*/ 2420 h 1313060"/>
                <a:gd name="connsiteX3" fmla="*/ 1735233 w 1942379"/>
                <a:gd name="connsiteY3" fmla="*/ 551060 h 1313060"/>
                <a:gd name="connsiteX4" fmla="*/ 1940973 w 1942379"/>
                <a:gd name="connsiteY4" fmla="*/ 1313060 h 1313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2379" h="1313060">
                  <a:moveTo>
                    <a:pt x="607473" y="1252100"/>
                  </a:moveTo>
                  <a:cubicBezTo>
                    <a:pt x="280448" y="1097160"/>
                    <a:pt x="-46577" y="942220"/>
                    <a:pt x="5493" y="733940"/>
                  </a:cubicBezTo>
                  <a:cubicBezTo>
                    <a:pt x="57563" y="525660"/>
                    <a:pt x="631603" y="32900"/>
                    <a:pt x="919893" y="2420"/>
                  </a:cubicBezTo>
                  <a:cubicBezTo>
                    <a:pt x="1208183" y="-28060"/>
                    <a:pt x="1549813" y="233560"/>
                    <a:pt x="1735233" y="551060"/>
                  </a:cubicBezTo>
                  <a:cubicBezTo>
                    <a:pt x="1920653" y="868560"/>
                    <a:pt x="1949863" y="1098430"/>
                    <a:pt x="1940973" y="1313060"/>
                  </a:cubicBezTo>
                </a:path>
              </a:pathLst>
            </a:custGeom>
            <a:noFill/>
            <a:ln>
              <a:solidFill>
                <a:srgbClr val="FF0000"/>
              </a:solidFill>
              <a:prstDash val="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8351367" y="3816430"/>
            <a:ext cx="2067020" cy="2152083"/>
            <a:chOff x="1648559" y="993673"/>
            <a:chExt cx="2067020" cy="2152083"/>
          </a:xfrm>
        </p:grpSpPr>
        <p:sp>
          <p:nvSpPr>
            <p:cNvPr id="156" name="Rounded Rectangle 155"/>
            <p:cNvSpPr/>
            <p:nvPr/>
          </p:nvSpPr>
          <p:spPr>
            <a:xfrm>
              <a:off x="1648559" y="1001845"/>
              <a:ext cx="970676" cy="137546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ounded Rectangle 156"/>
            <p:cNvSpPr/>
            <p:nvPr/>
          </p:nvSpPr>
          <p:spPr>
            <a:xfrm>
              <a:off x="2744903" y="993673"/>
              <a:ext cx="970676" cy="137952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/>
            <p:cNvSpPr/>
            <p:nvPr/>
          </p:nvSpPr>
          <p:spPr>
            <a:xfrm>
              <a:off x="1758100" y="2060591"/>
              <a:ext cx="735467" cy="275837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Pri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59" name="Oval 158"/>
            <p:cNvSpPr/>
            <p:nvPr/>
          </p:nvSpPr>
          <p:spPr>
            <a:xfrm>
              <a:off x="2286000" y="2869919"/>
              <a:ext cx="735467" cy="275837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WFQ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60" name="Straight Connector 159"/>
            <p:cNvCxnSpPr>
              <a:stCxn id="166" idx="1"/>
              <a:endCxn id="159" idx="0"/>
            </p:cNvCxnSpPr>
            <p:nvPr/>
          </p:nvCxnSpPr>
          <p:spPr>
            <a:xfrm flipH="1">
              <a:off x="2653734" y="2288409"/>
              <a:ext cx="559329" cy="5815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>
              <a:stCxn id="158" idx="4"/>
              <a:endCxn id="159" idx="0"/>
            </p:cNvCxnSpPr>
            <p:nvPr/>
          </p:nvCxnSpPr>
          <p:spPr>
            <a:xfrm>
              <a:off x="2125834" y="2336428"/>
              <a:ext cx="527900" cy="5334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>
              <a:stCxn id="165" idx="1"/>
              <a:endCxn id="158" idx="0"/>
            </p:cNvCxnSpPr>
            <p:nvPr/>
          </p:nvCxnSpPr>
          <p:spPr>
            <a:xfrm flipH="1">
              <a:off x="2125834" y="1836374"/>
              <a:ext cx="160166" cy="2242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>
              <a:stCxn id="164" idx="1"/>
              <a:endCxn id="158" idx="0"/>
            </p:cNvCxnSpPr>
            <p:nvPr/>
          </p:nvCxnSpPr>
          <p:spPr>
            <a:xfrm>
              <a:off x="1970944" y="1836374"/>
              <a:ext cx="154890" cy="2242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Rounded Rectangle 163"/>
            <p:cNvSpPr/>
            <p:nvPr/>
          </p:nvSpPr>
          <p:spPr>
            <a:xfrm rot="16200000">
              <a:off x="1570848" y="1314597"/>
              <a:ext cx="800191" cy="243362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ysClr val="windowText" lastClr="000000"/>
                  </a:solidFill>
                </a:rPr>
                <a:t>Flow 2</a:t>
              </a:r>
              <a:endParaRPr lang="en-US" sz="1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5" name="Rounded Rectangle 164"/>
            <p:cNvSpPr/>
            <p:nvPr/>
          </p:nvSpPr>
          <p:spPr>
            <a:xfrm rot="16200000">
              <a:off x="1885903" y="1314596"/>
              <a:ext cx="800193" cy="243362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ysClr val="windowText" lastClr="000000"/>
                  </a:solidFill>
                </a:rPr>
                <a:t>Flow 3</a:t>
              </a:r>
              <a:endParaRPr lang="en-US" sz="1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6" name="Rounded Rectangle 165"/>
            <p:cNvSpPr/>
            <p:nvPr/>
          </p:nvSpPr>
          <p:spPr>
            <a:xfrm rot="16200000">
              <a:off x="2819611" y="1773276"/>
              <a:ext cx="786903" cy="243362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ysClr val="windowText" lastClr="000000"/>
                  </a:solidFill>
                </a:rPr>
                <a:t>Flow 1</a:t>
              </a:r>
              <a:endParaRPr lang="en-US" sz="1600" dirty="0">
                <a:solidFill>
                  <a:sysClr val="windowText" lastClr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682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Fairness BMv2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Ward provides </a:t>
            </a:r>
            <a:r>
              <a:rPr lang="en-US" dirty="0"/>
              <a:t>fairness </a:t>
            </a:r>
            <a:r>
              <a:rPr lang="en-US" dirty="0" smtClean="0"/>
              <a:t>with </a:t>
            </a:r>
            <a:r>
              <a:rPr lang="en-US" dirty="0"/>
              <a:t>only 6% </a:t>
            </a:r>
            <a:r>
              <a:rPr lang="en-US" dirty="0" smtClean="0"/>
              <a:t>lower index compared </a:t>
            </a:r>
            <a:r>
              <a:rPr lang="en-US" dirty="0"/>
              <a:t>to the ideal fair </a:t>
            </a:r>
            <a:r>
              <a:rPr lang="en-US" dirty="0" smtClean="0"/>
              <a:t>queuing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2286000"/>
            <a:ext cx="5103628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79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</a:t>
            </a:r>
            <a:r>
              <a:rPr lang="en-US" dirty="0" smtClean="0"/>
              <a:t>datacenter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Datacenters host multiple </a:t>
            </a:r>
            <a:r>
              <a:rPr lang="en-US" dirty="0" smtClean="0"/>
              <a:t>applications with different requirements</a:t>
            </a:r>
            <a:endParaRPr lang="en-US" dirty="0"/>
          </a:p>
          <a:p>
            <a:pPr lvl="1"/>
            <a:r>
              <a:rPr lang="en-US" dirty="0" err="1" smtClean="0"/>
              <a:t>Memcache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Spark</a:t>
            </a:r>
            <a:endParaRPr lang="en-US" dirty="0"/>
          </a:p>
          <a:p>
            <a:pPr lvl="1"/>
            <a:r>
              <a:rPr lang="en-US" dirty="0" smtClean="0"/>
              <a:t>Backup and replication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Datacenters </a:t>
            </a:r>
            <a:r>
              <a:rPr lang="en-US" dirty="0"/>
              <a:t>host multiple competing tenants</a:t>
            </a:r>
          </a:p>
          <a:p>
            <a:pPr lvl="1"/>
            <a:r>
              <a:rPr lang="en-US" dirty="0" smtClean="0"/>
              <a:t>Private datacenters</a:t>
            </a:r>
          </a:p>
          <a:p>
            <a:pPr lvl="2"/>
            <a:r>
              <a:rPr lang="en-US" dirty="0" smtClean="0"/>
              <a:t>Facebook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Product and applications groups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Public </a:t>
            </a:r>
            <a:r>
              <a:rPr lang="en-US" dirty="0"/>
              <a:t>datacenters</a:t>
            </a:r>
          </a:p>
          <a:p>
            <a:pPr lvl="2"/>
            <a:r>
              <a:rPr lang="en-US" dirty="0" smtClean="0"/>
              <a:t>Microsoft Azure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/>
              <a:t>Users renting virtual machines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Multiple </a:t>
            </a:r>
            <a:r>
              <a:rPr lang="fr-FR" dirty="0"/>
              <a:t>tenants </a:t>
            </a:r>
            <a:r>
              <a:rPr lang="fr-FR" dirty="0" smtClean="0"/>
              <a:t>and diverse </a:t>
            </a:r>
            <a:r>
              <a:rPr lang="fr-FR" dirty="0"/>
              <a:t>applications per </a:t>
            </a:r>
            <a:r>
              <a:rPr lang="fr-FR" dirty="0" smtClean="0"/>
              <a:t>tenant cause </a:t>
            </a:r>
            <a:r>
              <a:rPr lang="en-US" noProof="1" smtClean="0"/>
              <a:t>contention problem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8836" y="1833439"/>
            <a:ext cx="512875" cy="5128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7054" y="3132672"/>
            <a:ext cx="685800" cy="6858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49" t="15812" r="33751" b="6695"/>
          <a:stretch/>
        </p:blipFill>
        <p:spPr>
          <a:xfrm>
            <a:off x="8904140" y="4539541"/>
            <a:ext cx="661133" cy="86455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9112" y="4605493"/>
            <a:ext cx="1169326" cy="73265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7656" y="1762091"/>
            <a:ext cx="833284" cy="43356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9607" y="1867371"/>
            <a:ext cx="1219202" cy="44500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925" y="1803870"/>
            <a:ext cx="572010" cy="572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01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90</a:t>
            </a:r>
            <a:r>
              <a:rPr lang="en-US" baseline="30000" dirty="0" smtClean="0"/>
              <a:t>th</a:t>
            </a:r>
            <a:r>
              <a:rPr lang="en-US" dirty="0" smtClean="0"/>
              <a:t> percentile for short flows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Ward can enforce strict priority compared to FIFO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2590800"/>
            <a:ext cx="4702214" cy="210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39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066802"/>
            <a:ext cx="11277600" cy="5562598"/>
          </a:xfrm>
        </p:spPr>
        <p:txBody>
          <a:bodyPr/>
          <a:lstStyle/>
          <a:p>
            <a:r>
              <a:rPr lang="en-US" dirty="0"/>
              <a:t>We proposed </a:t>
            </a:r>
            <a:r>
              <a:rPr lang="en-US" dirty="0" smtClean="0"/>
              <a:t>Ward</a:t>
            </a:r>
            <a:endParaRPr lang="en-US" dirty="0"/>
          </a:p>
          <a:p>
            <a:pPr lvl="1"/>
            <a:r>
              <a:rPr lang="en-US" dirty="0" smtClean="0"/>
              <a:t>Implementing </a:t>
            </a:r>
            <a:r>
              <a:rPr lang="en-US" dirty="0" smtClean="0">
                <a:solidFill>
                  <a:srgbClr val="FF0000"/>
                </a:solidFill>
              </a:rPr>
              <a:t>hierarchical policies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Use </a:t>
            </a:r>
            <a:r>
              <a:rPr lang="en-US" dirty="0">
                <a:solidFill>
                  <a:srgbClr val="FF0000"/>
                </a:solidFill>
              </a:rPr>
              <a:t>packet resubmit </a:t>
            </a:r>
            <a:r>
              <a:rPr lang="en-US" dirty="0" smtClean="0"/>
              <a:t>in programmable switches if needed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We observed that Ward </a:t>
            </a:r>
          </a:p>
          <a:p>
            <a:pPr lvl="1"/>
            <a:r>
              <a:rPr lang="en-US" dirty="0" smtClean="0"/>
              <a:t> Ward can enforce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two-level </a:t>
            </a:r>
            <a:r>
              <a:rPr lang="en-US" dirty="0">
                <a:solidFill>
                  <a:srgbClr val="FF0000"/>
                </a:solidFill>
              </a:rPr>
              <a:t>policy</a:t>
            </a:r>
          </a:p>
          <a:p>
            <a:endParaRPr lang="en-US" dirty="0"/>
          </a:p>
          <a:p>
            <a:r>
              <a:rPr lang="en-US" dirty="0"/>
              <a:t>Future work:</a:t>
            </a:r>
          </a:p>
          <a:p>
            <a:pPr lvl="1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Implement </a:t>
            </a:r>
            <a:r>
              <a:rPr lang="en-US" dirty="0" smtClean="0"/>
              <a:t>Ward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on </a:t>
            </a:r>
            <a:r>
              <a:rPr lang="en-US" dirty="0"/>
              <a:t>programmable </a:t>
            </a:r>
            <a:r>
              <a:rPr lang="en-US" dirty="0" smtClean="0"/>
              <a:t>switches</a:t>
            </a:r>
          </a:p>
          <a:p>
            <a:pPr lvl="1"/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Study the balance</a:t>
            </a:r>
            <a:r>
              <a:rPr lang="en-US" dirty="0" smtClean="0"/>
              <a:t> of performance loss and the depth of the policy tree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Optimize </a:t>
            </a:r>
            <a:r>
              <a:rPr lang="en-US" dirty="0">
                <a:solidFill>
                  <a:srgbClr val="FF0000"/>
                </a:solidFill>
              </a:rPr>
              <a:t>Ward architecture </a:t>
            </a:r>
            <a:r>
              <a:rPr lang="en-US" dirty="0" smtClean="0"/>
              <a:t>to reduce the number of required stages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87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70B6D17C-EE44-4EF7-ADF8-E8EDD2A35CDA}"/>
              </a:ext>
            </a:extLst>
          </p:cNvPr>
          <p:cNvSpPr txBox="1">
            <a:spLocks/>
          </p:cNvSpPr>
          <p:nvPr/>
        </p:nvSpPr>
        <p:spPr>
          <a:xfrm>
            <a:off x="0" y="1143000"/>
            <a:ext cx="12192000" cy="16764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kumimoji="0" lang="en-US" sz="2400" b="1" kern="1200" dirty="0" smtClean="0">
                <a:solidFill>
                  <a:srgbClr val="DF4141"/>
                </a:solidFill>
                <a:latin typeface="+mn-lt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sz="4400" smtClean="0"/>
              <a:t>Thanks for the attention</a:t>
            </a:r>
            <a:endParaRPr lang="en-US" sz="44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7B3693-1D8A-4C09-A3BD-A673E9E30170}"/>
              </a:ext>
            </a:extLst>
          </p:cNvPr>
          <p:cNvSpPr txBox="1"/>
          <p:nvPr/>
        </p:nvSpPr>
        <p:spPr>
          <a:xfrm>
            <a:off x="4318494" y="3020704"/>
            <a:ext cx="35550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Mojtaba </a:t>
            </a:r>
            <a:r>
              <a:rPr lang="en-US" sz="2000" b="1" dirty="0" err="1" smtClean="0"/>
              <a:t>Malekpourshahraki</a:t>
            </a:r>
            <a:endParaRPr lang="en-US" sz="2000" b="1" dirty="0" smtClean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Email</a:t>
            </a:r>
            <a:r>
              <a:rPr lang="en-US" sz="2000" dirty="0" smtClean="0"/>
              <a:t>: mmalek3@uic.edu</a:t>
            </a:r>
            <a:endParaRPr lang="en-US" sz="2000" dirty="0"/>
          </a:p>
          <a:p>
            <a:pPr algn="ctr"/>
            <a:r>
              <a:rPr lang="en-US" sz="2000" b="1" dirty="0" smtClean="0"/>
              <a:t>Website</a:t>
            </a:r>
            <a:r>
              <a:rPr lang="en-US" sz="2000" dirty="0" smtClean="0"/>
              <a:t>: cs.uic.edu/~mmalekpo</a:t>
            </a:r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177601"/>
            <a:ext cx="2331603" cy="233160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981" y="4953000"/>
            <a:ext cx="3574525" cy="78080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467"/>
          <a:stretch/>
        </p:blipFill>
        <p:spPr>
          <a:xfrm>
            <a:off x="9735974" y="4752852"/>
            <a:ext cx="1179574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22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0" y="2971800"/>
            <a:ext cx="12192000" cy="87207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Reserved </a:t>
            </a:r>
            <a:r>
              <a:rPr lang="en-US" dirty="0" smtClean="0"/>
              <a:t>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10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Multi-tenancy problems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Fairness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Large flows may saturate the whole bandwidth</a:t>
            </a:r>
          </a:p>
          <a:p>
            <a:pPr lvl="2"/>
            <a:r>
              <a:rPr lang="en-US" sz="2000" dirty="0">
                <a:sym typeface="Wingdings" panose="05000000000000000000" pitchFamily="2" charset="2"/>
              </a:rPr>
              <a:t>Long delay for short flows 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sz="2800" dirty="0">
                <a:sym typeface="Wingdings" panose="05000000000000000000" pitchFamily="2" charset="2"/>
              </a:rPr>
              <a:t>Pricing and SLA </a:t>
            </a: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Better service for more money</a:t>
            </a:r>
            <a:endParaRPr lang="en-US" sz="2400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Datacenter needs to isolate the traffic based on a predefined policy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10026" y="5110731"/>
            <a:ext cx="49140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ym typeface="Wingdings" panose="05000000000000000000" pitchFamily="2" charset="2"/>
              </a:rPr>
              <a:t>How to handle </a:t>
            </a:r>
            <a:r>
              <a:rPr lang="en-US" sz="2800" dirty="0" smtClean="0">
                <a:sym typeface="Wingdings" panose="05000000000000000000" pitchFamily="2" charset="2"/>
              </a:rPr>
              <a:t>these problems?</a:t>
            </a:r>
            <a:endParaRPr lang="en-US" sz="2800" dirty="0">
              <a:sym typeface="Wingdings" panose="05000000000000000000" pitchFamily="2" charset="2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5629" y="1069820"/>
            <a:ext cx="1424027" cy="140245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7579" y="3003519"/>
            <a:ext cx="1000125" cy="1174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95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</a:t>
            </a:r>
            <a:r>
              <a:rPr lang="en-US" dirty="0"/>
              <a:t>enforce desirable </a:t>
            </a:r>
            <a:r>
              <a:rPr lang="en-US" dirty="0" smtClean="0"/>
              <a:t>policies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Enforce </a:t>
            </a:r>
            <a:r>
              <a:rPr lang="en-US" dirty="0" smtClean="0"/>
              <a:t>policies </a:t>
            </a:r>
            <a:r>
              <a:rPr lang="en-US" dirty="0"/>
              <a:t>using:</a:t>
            </a:r>
          </a:p>
          <a:p>
            <a:pPr lvl="1"/>
            <a:r>
              <a:rPr lang="en-US" dirty="0"/>
              <a:t>Congestion control </a:t>
            </a:r>
            <a:r>
              <a:rPr lang="en-US" dirty="0" smtClean="0"/>
              <a:t>algorithms</a:t>
            </a:r>
          </a:p>
          <a:p>
            <a:pPr lvl="2"/>
            <a:r>
              <a:rPr lang="en-US" dirty="0" smtClean="0"/>
              <a:t>Use congestion signals to change the source sending rate</a:t>
            </a:r>
          </a:p>
          <a:p>
            <a:pPr lvl="2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Schedulers</a:t>
            </a:r>
          </a:p>
          <a:p>
            <a:pPr lvl="2"/>
            <a:r>
              <a:rPr lang="en-US" dirty="0" smtClean="0"/>
              <a:t>Change the </a:t>
            </a:r>
            <a:r>
              <a:rPr lang="en-US" dirty="0" err="1" smtClean="0"/>
              <a:t>dequeue</a:t>
            </a:r>
            <a:r>
              <a:rPr lang="en-US" dirty="0" smtClean="0"/>
              <a:t> to enforce desirable policy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1074560"/>
            <a:ext cx="3657600" cy="2438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275" y="4156418"/>
            <a:ext cx="3667125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89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with policy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049859"/>
            <a:ext cx="11277600" cy="4817541"/>
          </a:xfrm>
        </p:spPr>
        <p:txBody>
          <a:bodyPr/>
          <a:lstStyle/>
          <a:p>
            <a:r>
              <a:rPr lang="en-US" dirty="0" smtClean="0"/>
              <a:t>Two types of approaches</a:t>
            </a:r>
            <a:endParaRPr lang="en-US" dirty="0"/>
          </a:p>
          <a:p>
            <a:pPr lvl="1"/>
            <a:r>
              <a:rPr lang="en-US" dirty="0" smtClean="0"/>
              <a:t>End-host based (end-to-end)</a:t>
            </a:r>
            <a:endParaRPr lang="en-US" dirty="0"/>
          </a:p>
          <a:p>
            <a:pPr lvl="1"/>
            <a:r>
              <a:rPr lang="en-US" dirty="0" smtClean="0"/>
              <a:t>Switch based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4706771" y="3225998"/>
            <a:ext cx="7217855" cy="2615917"/>
            <a:chOff x="1240342" y="1727071"/>
            <a:chExt cx="10282299" cy="3726539"/>
          </a:xfrm>
        </p:grpSpPr>
        <p:pic>
          <p:nvPicPr>
            <p:cNvPr id="35" name="Content Placeholder 15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EFEFEF"/>
                </a:clrFrom>
                <a:clrTo>
                  <a:srgbClr val="EFEFE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72504" y="2199382"/>
              <a:ext cx="921361" cy="818987"/>
            </a:xfrm>
            <a:prstGeom prst="rect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1684" y="4304867"/>
              <a:ext cx="1143001" cy="1148743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 rot="18840000">
              <a:off x="6492720" y="3910635"/>
              <a:ext cx="712934" cy="394603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latin typeface="Calibri (Body)"/>
                </a:rPr>
                <a:t>UPS</a:t>
              </a:r>
              <a:endParaRPr lang="en-US" sz="1200" dirty="0">
                <a:latin typeface="Calibri (Body)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 rot="2700000">
              <a:off x="3944325" y="2854934"/>
              <a:ext cx="811128" cy="394603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 err="1" smtClean="0">
                  <a:latin typeface="Calibri (Body)"/>
                </a:rPr>
                <a:t>EyeQ</a:t>
              </a:r>
              <a:endParaRPr lang="en-US" sz="1200" dirty="0">
                <a:latin typeface="Calibri (Body)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 rot="18840000">
              <a:off x="8856197" y="3911212"/>
              <a:ext cx="715217" cy="394603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latin typeface="Calibri (Body)"/>
                </a:rPr>
                <a:t>AFQ</a:t>
              </a:r>
              <a:endParaRPr lang="en-US" sz="1200" dirty="0">
                <a:latin typeface="Calibri (Body)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 rot="2700000">
              <a:off x="9072792" y="2821360"/>
              <a:ext cx="912611" cy="394603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 smtClean="0">
                  <a:latin typeface="Calibri (Body)"/>
                </a:rPr>
                <a:t>Trinity </a:t>
              </a:r>
              <a:endParaRPr lang="en-US" sz="1200" dirty="0">
                <a:latin typeface="Calibri (Body)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 rot="2700000">
              <a:off x="5599693" y="2847001"/>
              <a:ext cx="833963" cy="39460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 algn="r"/>
              <a:r>
                <a:rPr lang="en-US" sz="1200" dirty="0" smtClean="0">
                  <a:latin typeface="Calibri (Body)"/>
                </a:rPr>
                <a:t>pHost</a:t>
              </a:r>
              <a:endParaRPr lang="en-US" sz="1200" dirty="0">
                <a:latin typeface="Calibri (Body)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 rot="2700000">
              <a:off x="8680060" y="2827164"/>
              <a:ext cx="893336" cy="39460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 algn="r"/>
              <a:r>
                <a:rPr lang="en-US" sz="1200" dirty="0">
                  <a:latin typeface="Calibri (Body)"/>
                </a:rPr>
                <a:t>Utopia</a:t>
              </a:r>
            </a:p>
          </p:txBody>
        </p:sp>
        <p:sp>
          <p:nvSpPr>
            <p:cNvPr id="43" name="Rectangle 42"/>
            <p:cNvSpPr/>
            <p:nvPr/>
          </p:nvSpPr>
          <p:spPr>
            <a:xfrm rot="2700000">
              <a:off x="8000297" y="2713636"/>
              <a:ext cx="1233589" cy="39460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 algn="r"/>
              <a:r>
                <a:rPr lang="en-US" sz="1200" dirty="0" smtClean="0">
                  <a:latin typeface="Calibri (Body)"/>
                </a:rPr>
                <a:t>Sincronia </a:t>
              </a:r>
              <a:endParaRPr lang="en-US" sz="1200" dirty="0">
                <a:latin typeface="Calibri (Body)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 rot="2700000">
              <a:off x="6187091" y="2916143"/>
              <a:ext cx="626158" cy="39460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 algn="r"/>
              <a:r>
                <a:rPr lang="en-US" sz="1200" dirty="0" smtClean="0">
                  <a:latin typeface="Calibri (Body)"/>
                </a:rPr>
                <a:t>Silo</a:t>
              </a:r>
              <a:endParaRPr lang="en-US" sz="1200" dirty="0">
                <a:latin typeface="Calibri (Body)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 rot="18840000">
              <a:off x="3750486" y="4005189"/>
              <a:ext cx="991530" cy="394603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err="1" smtClean="0">
                  <a:latin typeface="Calibri (Body)"/>
                </a:rPr>
                <a:t>pFabric</a:t>
              </a:r>
              <a:endParaRPr lang="en-US" sz="1200" dirty="0">
                <a:latin typeface="Calibri (Body)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 rot="18840000">
              <a:off x="4614130" y="3927355"/>
              <a:ext cx="763173" cy="394603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latin typeface="Calibri (Body)"/>
                </a:rPr>
                <a:t>PIAS</a:t>
              </a:r>
              <a:endParaRPr lang="en-US" sz="1200" dirty="0">
                <a:latin typeface="Calibri (Body)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 rot="18840000">
              <a:off x="8068203" y="4035521"/>
              <a:ext cx="1112559" cy="394603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err="1" smtClean="0">
                  <a:latin typeface="Calibri (Body)"/>
                </a:rPr>
                <a:t>Slytherin</a:t>
              </a:r>
              <a:endParaRPr lang="en-US" sz="1200" dirty="0">
                <a:latin typeface="Calibri (Body)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 rot="18840000">
              <a:off x="6843446" y="3931968"/>
              <a:ext cx="776872" cy="394603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latin typeface="Calibri (Body)"/>
                </a:rPr>
                <a:t>PIFO</a:t>
              </a:r>
              <a:endParaRPr lang="en-US" sz="1200" dirty="0">
                <a:latin typeface="Calibri (Body)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334447" y="1727071"/>
              <a:ext cx="1633034" cy="4384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/>
                <a:t>At </a:t>
              </a:r>
              <a:r>
                <a:rPr lang="en-US" sz="1400" dirty="0" smtClean="0"/>
                <a:t>end-hosts</a:t>
              </a:r>
              <a:endParaRPr lang="en-US" sz="1400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443877" y="4114162"/>
              <a:ext cx="1414176" cy="4384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In switches</a:t>
              </a:r>
              <a:endParaRPr lang="en-US" sz="1400" dirty="0"/>
            </a:p>
          </p:txBody>
        </p:sp>
        <p:sp>
          <p:nvSpPr>
            <p:cNvPr id="51" name="TextBox 50"/>
            <p:cNvSpPr txBox="1"/>
            <p:nvPr/>
          </p:nvSpPr>
          <p:spPr>
            <a:xfrm rot="2700000">
              <a:off x="4475745" y="2742152"/>
              <a:ext cx="1151380" cy="394603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 err="1" smtClean="0">
                  <a:latin typeface="Calibri (Body)"/>
                </a:rPr>
                <a:t>Fastpass</a:t>
              </a:r>
              <a:endParaRPr lang="en-US" sz="1200" dirty="0">
                <a:latin typeface="Calibri (Body)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 rot="18840000">
              <a:off x="9557720" y="3936004"/>
              <a:ext cx="788292" cy="394603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latin typeface="Calibri (Body)"/>
                </a:rPr>
                <a:t>PIEO</a:t>
              </a:r>
              <a:endParaRPr lang="en-US" sz="1200" dirty="0">
                <a:latin typeface="Calibri (Body)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240342" y="3453654"/>
              <a:ext cx="9698858" cy="29156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067044" y="3412530"/>
              <a:ext cx="710651" cy="3946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2013</a:t>
              </a:r>
              <a:endParaRPr lang="en-US" sz="12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045778" y="3412530"/>
              <a:ext cx="710651" cy="3946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2014</a:t>
              </a:r>
              <a:endParaRPr lang="en-US" sz="12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024511" y="3412530"/>
              <a:ext cx="710651" cy="3946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2015</a:t>
              </a:r>
              <a:endParaRPr lang="en-US" sz="12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003245" y="3412530"/>
              <a:ext cx="710651" cy="3946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2016</a:t>
              </a:r>
              <a:endParaRPr lang="en-US" sz="12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8960712" y="3412530"/>
              <a:ext cx="710651" cy="3946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2018</a:t>
              </a:r>
              <a:endParaRPr lang="en-US" sz="12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981979" y="3412530"/>
              <a:ext cx="710651" cy="3946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2017</a:t>
              </a:r>
              <a:endParaRPr lang="en-US" sz="12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9939447" y="3412530"/>
              <a:ext cx="710651" cy="3946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2019</a:t>
              </a:r>
              <a:endParaRPr lang="en-US" sz="1200" dirty="0"/>
            </a:p>
          </p:txBody>
        </p:sp>
        <p:sp>
          <p:nvSpPr>
            <p:cNvPr id="61" name="Right Arrow 60"/>
            <p:cNvSpPr/>
            <p:nvPr/>
          </p:nvSpPr>
          <p:spPr>
            <a:xfrm>
              <a:off x="10836840" y="3310900"/>
              <a:ext cx="685801" cy="577119"/>
            </a:xfrm>
            <a:prstGeom prst="rightArrow">
              <a:avLst>
                <a:gd name="adj1" fmla="val 50825"/>
                <a:gd name="adj2" fmla="val 50000"/>
              </a:avLst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</p:spTree>
    <p:extLst>
      <p:ext uri="{BB962C8B-B14F-4D97-AF65-F5344CB8AC3E}">
        <p14:creationId xmlns:p14="http://schemas.microsoft.com/office/powerpoint/2010/main" val="6906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End-host based approaches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End-host </a:t>
            </a:r>
          </a:p>
          <a:p>
            <a:pPr lvl="1"/>
            <a:r>
              <a:rPr lang="en-US" dirty="0" smtClean="0"/>
              <a:t>Has </a:t>
            </a:r>
            <a:r>
              <a:rPr lang="en-US" dirty="0"/>
              <a:t>many queues </a:t>
            </a:r>
            <a:r>
              <a:rPr lang="en-US" dirty="0">
                <a:sym typeface="Wingdings" panose="05000000000000000000" pitchFamily="2" charset="2"/>
              </a:rPr>
              <a:t> only at the end host doesn’t need our requirement  </a:t>
            </a:r>
          </a:p>
          <a:p>
            <a:r>
              <a:rPr lang="en-US" dirty="0" smtClean="0"/>
              <a:t>Shortcomings </a:t>
            </a:r>
          </a:p>
          <a:p>
            <a:pPr lvl="1"/>
            <a:r>
              <a:rPr lang="en-US" dirty="0" smtClean="0"/>
              <a:t>Waste </a:t>
            </a:r>
            <a:r>
              <a:rPr lang="en-US" dirty="0"/>
              <a:t>of resource </a:t>
            </a:r>
          </a:p>
          <a:p>
            <a:pPr lvl="2"/>
            <a:r>
              <a:rPr lang="en-US" dirty="0"/>
              <a:t>pHost (Sending RTS)</a:t>
            </a:r>
          </a:p>
          <a:p>
            <a:pPr lvl="2"/>
            <a:r>
              <a:rPr lang="en-US" dirty="0"/>
              <a:t>Silo (Limiting burst size)</a:t>
            </a:r>
          </a:p>
          <a:p>
            <a:pPr lvl="1"/>
            <a:r>
              <a:rPr lang="en-US" dirty="0" smtClean="0"/>
              <a:t>High computational overhead </a:t>
            </a:r>
          </a:p>
          <a:p>
            <a:pPr lvl="2"/>
            <a:r>
              <a:rPr lang="en-US" dirty="0" err="1" smtClean="0"/>
              <a:t>Fastpass</a:t>
            </a:r>
            <a:r>
              <a:rPr lang="en-US" dirty="0" smtClean="0"/>
              <a:t> (Centralized)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In switch </a:t>
            </a:r>
            <a:r>
              <a:rPr lang="en-US" dirty="0" smtClean="0"/>
              <a:t>approaches perform faster than end-to-end schedulers  </a:t>
            </a:r>
            <a:endParaRPr lang="en-US" dirty="0"/>
          </a:p>
        </p:txBody>
      </p:sp>
      <p:pic>
        <p:nvPicPr>
          <p:cNvPr id="53" name="Content Placeholder 1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0135" y="3557546"/>
            <a:ext cx="646767" cy="574904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  <a:effectLst/>
        </p:spPr>
      </p:pic>
      <p:sp>
        <p:nvSpPr>
          <p:cNvPr id="58" name="TextBox 57"/>
          <p:cNvSpPr txBox="1"/>
          <p:nvPr/>
        </p:nvSpPr>
        <p:spPr>
          <a:xfrm rot="2700000">
            <a:off x="6604883" y="4017724"/>
            <a:ext cx="569387" cy="2769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r"/>
            <a:r>
              <a:rPr lang="en-US" sz="1200" dirty="0" err="1" smtClean="0">
                <a:latin typeface="Calibri (Body)"/>
              </a:rPr>
              <a:t>EyeQ</a:t>
            </a:r>
            <a:endParaRPr lang="en-US" sz="1200" dirty="0">
              <a:latin typeface="Calibri (Body)"/>
            </a:endParaRPr>
          </a:p>
        </p:txBody>
      </p:sp>
      <p:sp>
        <p:nvSpPr>
          <p:cNvPr id="65" name="TextBox 64"/>
          <p:cNvSpPr txBox="1"/>
          <p:nvPr/>
        </p:nvSpPr>
        <p:spPr>
          <a:xfrm rot="2700000">
            <a:off x="10204908" y="3994156"/>
            <a:ext cx="640625" cy="2769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latin typeface="Calibri (Body)"/>
              </a:rPr>
              <a:t>Trinity </a:t>
            </a:r>
            <a:endParaRPr lang="en-US" sz="1200" dirty="0">
              <a:latin typeface="Calibri (Body)"/>
            </a:endParaRPr>
          </a:p>
        </p:txBody>
      </p:sp>
      <p:sp>
        <p:nvSpPr>
          <p:cNvPr id="66" name="Rectangle 65"/>
          <p:cNvSpPr/>
          <p:nvPr/>
        </p:nvSpPr>
        <p:spPr>
          <a:xfrm rot="2700000">
            <a:off x="7766900" y="4012155"/>
            <a:ext cx="585417" cy="2769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r"/>
            <a:r>
              <a:rPr lang="en-US" sz="1200" dirty="0" smtClean="0">
                <a:latin typeface="Calibri (Body)"/>
              </a:rPr>
              <a:t>pHost</a:t>
            </a:r>
            <a:endParaRPr lang="en-US" sz="1200" dirty="0">
              <a:latin typeface="Calibri (Body)"/>
            </a:endParaRPr>
          </a:p>
        </p:txBody>
      </p:sp>
      <p:sp>
        <p:nvSpPr>
          <p:cNvPr id="67" name="Rectangle 66"/>
          <p:cNvSpPr/>
          <p:nvPr/>
        </p:nvSpPr>
        <p:spPr>
          <a:xfrm rot="2700000">
            <a:off x="9929222" y="3998230"/>
            <a:ext cx="627095" cy="2769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r"/>
            <a:r>
              <a:rPr lang="en-US" sz="1200" dirty="0">
                <a:latin typeface="Calibri (Body)"/>
              </a:rPr>
              <a:t>Utopia</a:t>
            </a:r>
          </a:p>
        </p:txBody>
      </p:sp>
      <p:sp>
        <p:nvSpPr>
          <p:cNvPr id="69" name="Rectangle 68"/>
          <p:cNvSpPr/>
          <p:nvPr/>
        </p:nvSpPr>
        <p:spPr>
          <a:xfrm rot="2700000">
            <a:off x="9452049" y="3918537"/>
            <a:ext cx="865942" cy="2769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r"/>
            <a:r>
              <a:rPr lang="en-US" sz="1200" dirty="0" smtClean="0">
                <a:latin typeface="Calibri (Body)"/>
              </a:rPr>
              <a:t>Sincronia </a:t>
            </a:r>
            <a:endParaRPr lang="en-US" sz="1200" dirty="0">
              <a:latin typeface="Calibri (Body)"/>
            </a:endParaRPr>
          </a:p>
        </p:txBody>
      </p:sp>
      <p:sp>
        <p:nvSpPr>
          <p:cNvPr id="71" name="Rectangle 70"/>
          <p:cNvSpPr/>
          <p:nvPr/>
        </p:nvSpPr>
        <p:spPr>
          <a:xfrm rot="2700000">
            <a:off x="8179235" y="4060690"/>
            <a:ext cx="439544" cy="2769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r"/>
            <a:r>
              <a:rPr lang="en-US" sz="1200" dirty="0" smtClean="0">
                <a:latin typeface="Calibri (Body)"/>
              </a:rPr>
              <a:t>Silo</a:t>
            </a:r>
            <a:endParaRPr lang="en-US" sz="1200" dirty="0">
              <a:latin typeface="Calibri (Body)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4772830" y="3225998"/>
            <a:ext cx="1146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At </a:t>
            </a:r>
            <a:r>
              <a:rPr lang="en-US" sz="1400" dirty="0" smtClean="0"/>
              <a:t>end-hosts</a:t>
            </a:r>
            <a:endParaRPr lang="en-US" sz="1400" dirty="0"/>
          </a:p>
        </p:txBody>
      </p:sp>
      <p:sp>
        <p:nvSpPr>
          <p:cNvPr id="87" name="TextBox 86"/>
          <p:cNvSpPr txBox="1"/>
          <p:nvPr/>
        </p:nvSpPr>
        <p:spPr>
          <a:xfrm rot="2700000">
            <a:off x="6977923" y="3938554"/>
            <a:ext cx="808234" cy="2769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r"/>
            <a:r>
              <a:rPr lang="en-US" sz="1200" dirty="0" err="1" smtClean="0">
                <a:latin typeface="Calibri (Body)"/>
              </a:rPr>
              <a:t>Fastpass</a:t>
            </a:r>
            <a:endParaRPr lang="en-US" sz="1200" dirty="0">
              <a:latin typeface="Calibri (Body)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706771" y="4438007"/>
            <a:ext cx="6808298" cy="2046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90" name="TextBox 89"/>
          <p:cNvSpPr txBox="1"/>
          <p:nvPr/>
        </p:nvSpPr>
        <p:spPr>
          <a:xfrm>
            <a:off x="6691028" y="4409139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2013</a:t>
            </a:r>
            <a:endParaRPr lang="en-US" sz="1200" dirty="0"/>
          </a:p>
        </p:txBody>
      </p:sp>
      <p:sp>
        <p:nvSpPr>
          <p:cNvPr id="91" name="TextBox 90"/>
          <p:cNvSpPr txBox="1"/>
          <p:nvPr/>
        </p:nvSpPr>
        <p:spPr>
          <a:xfrm>
            <a:off x="7378069" y="4409139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2014</a:t>
            </a:r>
            <a:endParaRPr lang="en-US" sz="1200" dirty="0"/>
          </a:p>
        </p:txBody>
      </p:sp>
      <p:sp>
        <p:nvSpPr>
          <p:cNvPr id="92" name="TextBox 91"/>
          <p:cNvSpPr txBox="1"/>
          <p:nvPr/>
        </p:nvSpPr>
        <p:spPr>
          <a:xfrm>
            <a:off x="8065109" y="4409139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2015</a:t>
            </a:r>
            <a:endParaRPr lang="en-US" sz="1200" dirty="0"/>
          </a:p>
        </p:txBody>
      </p:sp>
      <p:sp>
        <p:nvSpPr>
          <p:cNvPr id="93" name="TextBox 92"/>
          <p:cNvSpPr txBox="1"/>
          <p:nvPr/>
        </p:nvSpPr>
        <p:spPr>
          <a:xfrm>
            <a:off x="8752150" y="4409139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2016</a:t>
            </a:r>
            <a:endParaRPr lang="en-US" sz="1200" dirty="0"/>
          </a:p>
        </p:txBody>
      </p:sp>
      <p:sp>
        <p:nvSpPr>
          <p:cNvPr id="94" name="TextBox 93"/>
          <p:cNvSpPr txBox="1"/>
          <p:nvPr/>
        </p:nvSpPr>
        <p:spPr>
          <a:xfrm>
            <a:off x="10126231" y="4409139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2018</a:t>
            </a:r>
            <a:endParaRPr lang="en-US" sz="1200" dirty="0"/>
          </a:p>
        </p:txBody>
      </p:sp>
      <p:sp>
        <p:nvSpPr>
          <p:cNvPr id="95" name="TextBox 94"/>
          <p:cNvSpPr txBox="1"/>
          <p:nvPr/>
        </p:nvSpPr>
        <p:spPr>
          <a:xfrm>
            <a:off x="9439191" y="4409139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2017</a:t>
            </a:r>
            <a:endParaRPr lang="en-US" sz="1200" dirty="0"/>
          </a:p>
        </p:txBody>
      </p:sp>
      <p:sp>
        <p:nvSpPr>
          <p:cNvPr id="96" name="TextBox 95"/>
          <p:cNvSpPr txBox="1"/>
          <p:nvPr/>
        </p:nvSpPr>
        <p:spPr>
          <a:xfrm>
            <a:off x="10813273" y="4409139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2019</a:t>
            </a:r>
            <a:endParaRPr lang="en-US" sz="1200" dirty="0"/>
          </a:p>
        </p:txBody>
      </p:sp>
      <p:sp>
        <p:nvSpPr>
          <p:cNvPr id="97" name="Right Arrow 96"/>
          <p:cNvSpPr/>
          <p:nvPr/>
        </p:nvSpPr>
        <p:spPr>
          <a:xfrm>
            <a:off x="11443215" y="4337798"/>
            <a:ext cx="481411" cy="405120"/>
          </a:xfrm>
          <a:prstGeom prst="rightArrow">
            <a:avLst>
              <a:gd name="adj1" fmla="val 50825"/>
              <a:gd name="adj2" fmla="val 50000"/>
            </a:avLst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97116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PIFO [SIGCOMM</a:t>
            </a:r>
            <a:r>
              <a:rPr lang="en-US" dirty="0"/>
              <a:t>, 2016</a:t>
            </a:r>
            <a:r>
              <a:rPr lang="en-US" dirty="0" smtClean="0"/>
              <a:t>]/PIEO [SIGCOMM</a:t>
            </a:r>
            <a:r>
              <a:rPr lang="en-US" dirty="0"/>
              <a:t>, 2019]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PIFO/PIEO:</a:t>
            </a:r>
          </a:p>
          <a:p>
            <a:pPr lvl="1"/>
            <a:r>
              <a:rPr lang="en-US" dirty="0" smtClean="0"/>
              <a:t>Can implement complex hierarchical programmable scheduling policies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PIFO/PIEO resources on a switch are limited (less than 100 queues)</a:t>
            </a:r>
          </a:p>
          <a:p>
            <a:pPr lvl="1"/>
            <a:r>
              <a:rPr lang="en-US" dirty="0" smtClean="0"/>
              <a:t>Cannot have all possible scheduler </a:t>
            </a:r>
          </a:p>
          <a:p>
            <a:pPr lvl="1"/>
            <a:r>
              <a:rPr lang="en-US" dirty="0" smtClean="0"/>
              <a:t>The number of required queues increases with the number of traffic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343" y="5035532"/>
            <a:ext cx="802351" cy="806383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 rot="18840000">
            <a:off x="8393777" y="4758794"/>
            <a:ext cx="500458" cy="27699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Calibri (Body)"/>
              </a:rPr>
              <a:t>UPS</a:t>
            </a:r>
            <a:endParaRPr lang="en-US" sz="1200" dirty="0">
              <a:latin typeface="Calibri (Body)"/>
            </a:endParaRPr>
          </a:p>
        </p:txBody>
      </p:sp>
      <p:sp>
        <p:nvSpPr>
          <p:cNvPr id="28" name="TextBox 27"/>
          <p:cNvSpPr txBox="1"/>
          <p:nvPr/>
        </p:nvSpPr>
        <p:spPr>
          <a:xfrm rot="18840000">
            <a:off x="10052865" y="4759199"/>
            <a:ext cx="502061" cy="27699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Calibri (Body)"/>
              </a:rPr>
              <a:t>AFQ</a:t>
            </a:r>
            <a:endParaRPr lang="en-US" sz="1200" dirty="0">
              <a:latin typeface="Calibri (Body)"/>
            </a:endParaRPr>
          </a:p>
        </p:txBody>
      </p:sp>
      <p:sp>
        <p:nvSpPr>
          <p:cNvPr id="34" name="TextBox 33"/>
          <p:cNvSpPr txBox="1"/>
          <p:nvPr/>
        </p:nvSpPr>
        <p:spPr>
          <a:xfrm rot="18840000">
            <a:off x="6468814" y="4825168"/>
            <a:ext cx="696024" cy="27699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1200" dirty="0" err="1" smtClean="0">
                <a:latin typeface="Calibri (Body)"/>
              </a:rPr>
              <a:t>pFabric</a:t>
            </a:r>
            <a:endParaRPr lang="en-US" sz="1200" dirty="0">
              <a:latin typeface="Calibri (Body)"/>
            </a:endParaRPr>
          </a:p>
        </p:txBody>
      </p:sp>
      <p:sp>
        <p:nvSpPr>
          <p:cNvPr id="35" name="TextBox 34"/>
          <p:cNvSpPr txBox="1"/>
          <p:nvPr/>
        </p:nvSpPr>
        <p:spPr>
          <a:xfrm rot="18840000">
            <a:off x="7075065" y="4770531"/>
            <a:ext cx="535724" cy="27699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Calibri (Body)"/>
              </a:rPr>
              <a:t>PIAS</a:t>
            </a:r>
            <a:endParaRPr lang="en-US" sz="1200" dirty="0">
              <a:latin typeface="Calibri (Body)"/>
            </a:endParaRPr>
          </a:p>
        </p:txBody>
      </p:sp>
      <p:sp>
        <p:nvSpPr>
          <p:cNvPr id="36" name="TextBox 35"/>
          <p:cNvSpPr txBox="1"/>
          <p:nvPr/>
        </p:nvSpPr>
        <p:spPr>
          <a:xfrm rot="18840000">
            <a:off x="9499717" y="4846460"/>
            <a:ext cx="780983" cy="27699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1200" dirty="0" err="1" smtClean="0">
                <a:latin typeface="Calibri (Body)"/>
              </a:rPr>
              <a:t>Slytherin</a:t>
            </a:r>
            <a:endParaRPr lang="en-US" sz="1200" dirty="0">
              <a:latin typeface="Calibri (Body)"/>
            </a:endParaRPr>
          </a:p>
        </p:txBody>
      </p:sp>
      <p:sp>
        <p:nvSpPr>
          <p:cNvPr id="37" name="TextBox 36"/>
          <p:cNvSpPr txBox="1"/>
          <p:nvPr/>
        </p:nvSpPr>
        <p:spPr>
          <a:xfrm rot="18840000">
            <a:off x="8639976" y="4773769"/>
            <a:ext cx="545341" cy="27699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  <a:latin typeface="Calibri (Body)"/>
              </a:rPr>
              <a:t>PIFO</a:t>
            </a:r>
            <a:endParaRPr lang="en-US" sz="1200" dirty="0">
              <a:solidFill>
                <a:srgbClr val="FF0000"/>
              </a:solidFill>
              <a:latin typeface="Calibri (Body)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849646" y="4901663"/>
            <a:ext cx="9927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In switches</a:t>
            </a:r>
            <a:endParaRPr lang="en-US" sz="1400" dirty="0"/>
          </a:p>
        </p:txBody>
      </p:sp>
      <p:sp>
        <p:nvSpPr>
          <p:cNvPr id="41" name="TextBox 40"/>
          <p:cNvSpPr txBox="1"/>
          <p:nvPr/>
        </p:nvSpPr>
        <p:spPr>
          <a:xfrm rot="18840000">
            <a:off x="10545312" y="4776602"/>
            <a:ext cx="553357" cy="27699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  <a:latin typeface="Calibri (Body)"/>
              </a:rPr>
              <a:t>PIEO</a:t>
            </a:r>
            <a:endParaRPr lang="en-US" sz="1200" dirty="0">
              <a:solidFill>
                <a:srgbClr val="FF0000"/>
              </a:solidFill>
              <a:latin typeface="Calibri (Body)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706771" y="4438007"/>
            <a:ext cx="6808298" cy="2046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6691028" y="4409139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2013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7378069" y="4409139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2014</a:t>
            </a:r>
            <a:endParaRPr lang="en-US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8065109" y="4409139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2015</a:t>
            </a:r>
            <a:endParaRPr lang="en-US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8752150" y="4409139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2016</a:t>
            </a:r>
            <a:endParaRPr lang="en-US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10126231" y="4409139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2018</a:t>
            </a:r>
            <a:endParaRPr lang="en-US" sz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9439191" y="4409139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2017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10813273" y="4409139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2019</a:t>
            </a:r>
            <a:endParaRPr lang="en-US" sz="1200" dirty="0"/>
          </a:p>
        </p:txBody>
      </p:sp>
      <p:sp>
        <p:nvSpPr>
          <p:cNvPr id="50" name="Right Arrow 49"/>
          <p:cNvSpPr/>
          <p:nvPr/>
        </p:nvSpPr>
        <p:spPr>
          <a:xfrm>
            <a:off x="11443215" y="4337798"/>
            <a:ext cx="481411" cy="405120"/>
          </a:xfrm>
          <a:prstGeom prst="rightArrow">
            <a:avLst>
              <a:gd name="adj1" fmla="val 50825"/>
              <a:gd name="adj2" fmla="val 50000"/>
            </a:avLst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36866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0" y="3215332"/>
            <a:ext cx="12192000" cy="872071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Ward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95400" y="1828800"/>
            <a:ext cx="94913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Can we implement any arbitrary </a:t>
            </a:r>
            <a:r>
              <a:rPr lang="en-US" sz="2400" b="1" dirty="0"/>
              <a:t>h</a:t>
            </a:r>
            <a:r>
              <a:rPr lang="en-US" sz="2400" b="1" dirty="0" smtClean="0"/>
              <a:t>ierarchical policy with limited switch resources in programmable switches?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6826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Ward - Policy </a:t>
            </a:r>
            <a:r>
              <a:rPr lang="en-US" dirty="0" smtClean="0"/>
              <a:t>abstraction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5" name="Content Placeholder 2"/>
          <p:cNvSpPr>
            <a:spLocks noGrp="1"/>
          </p:cNvSpPr>
          <p:nvPr>
            <p:ph idx="1"/>
          </p:nvPr>
        </p:nvSpPr>
        <p:spPr>
          <a:xfrm>
            <a:off x="508000" y="1066802"/>
            <a:ext cx="11277600" cy="4817541"/>
          </a:xfrm>
        </p:spPr>
        <p:txBody>
          <a:bodyPr/>
          <a:lstStyle/>
          <a:p>
            <a:r>
              <a:rPr lang="en-US" dirty="0" smtClean="0"/>
              <a:t>Different types of flows, applications, and tenants </a:t>
            </a:r>
          </a:p>
          <a:p>
            <a:pPr lvl="1"/>
            <a:r>
              <a:rPr lang="en-US" dirty="0" smtClean="0"/>
              <a:t>Represent with hierarchical policy</a:t>
            </a:r>
          </a:p>
          <a:p>
            <a:pPr lvl="1"/>
            <a:r>
              <a:rPr lang="en-US" dirty="0" smtClean="0"/>
              <a:t>Directed acyclic graph (DAG)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cxnSp>
        <p:nvCxnSpPr>
          <p:cNvPr id="77" name="Elbow Connector 76"/>
          <p:cNvCxnSpPr>
            <a:stCxn id="84" idx="3"/>
            <a:endCxn id="83" idx="0"/>
          </p:cNvCxnSpPr>
          <p:nvPr/>
        </p:nvCxnSpPr>
        <p:spPr>
          <a:xfrm>
            <a:off x="9565846" y="2816905"/>
            <a:ext cx="459531" cy="606933"/>
          </a:xfrm>
          <a:prstGeom prst="bentConnector2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9" name="Elbow Connector 78"/>
          <p:cNvCxnSpPr>
            <a:stCxn id="89" idx="3"/>
            <a:endCxn id="83" idx="2"/>
          </p:cNvCxnSpPr>
          <p:nvPr/>
        </p:nvCxnSpPr>
        <p:spPr>
          <a:xfrm flipV="1">
            <a:off x="9568494" y="4006508"/>
            <a:ext cx="456884" cy="611863"/>
          </a:xfrm>
          <a:prstGeom prst="bentConnector2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83" idx="3"/>
          </p:cNvCxnSpPr>
          <p:nvPr/>
        </p:nvCxnSpPr>
        <p:spPr>
          <a:xfrm>
            <a:off x="10296187" y="3715173"/>
            <a:ext cx="867062" cy="140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1" name="Rounded Rectangle 80"/>
          <p:cNvSpPr/>
          <p:nvPr/>
        </p:nvSpPr>
        <p:spPr>
          <a:xfrm>
            <a:off x="7487288" y="2231789"/>
            <a:ext cx="997017" cy="117469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81"/>
          <p:cNvSpPr/>
          <p:nvPr/>
        </p:nvSpPr>
        <p:spPr>
          <a:xfrm>
            <a:off x="7459654" y="3893707"/>
            <a:ext cx="997017" cy="144933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3" name="Picture 8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568" y="3423838"/>
            <a:ext cx="541619" cy="582670"/>
          </a:xfrm>
          <a:prstGeom prst="rect">
            <a:avLst/>
          </a:prstGeom>
        </p:spPr>
      </p:pic>
      <p:pic>
        <p:nvPicPr>
          <p:cNvPr id="84" name="Content Placeholder 1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0957" y="2505348"/>
            <a:ext cx="654889" cy="623114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  <a:effectLst/>
        </p:spPr>
      </p:pic>
      <p:pic>
        <p:nvPicPr>
          <p:cNvPr id="88" name="Content Placeholder 1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196" y="3403616"/>
            <a:ext cx="654889" cy="623114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  <a:effectLst/>
        </p:spPr>
      </p:pic>
      <p:pic>
        <p:nvPicPr>
          <p:cNvPr id="89" name="Content Placeholder 1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3605" y="4306814"/>
            <a:ext cx="654889" cy="623114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  <a:effectLst/>
        </p:spPr>
      </p:pic>
      <p:sp>
        <p:nvSpPr>
          <p:cNvPr id="90" name="TextBox 89"/>
          <p:cNvSpPr txBox="1"/>
          <p:nvPr/>
        </p:nvSpPr>
        <p:spPr>
          <a:xfrm>
            <a:off x="7487288" y="1928628"/>
            <a:ext cx="997016" cy="300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Tenant 1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7459654" y="3592557"/>
            <a:ext cx="997016" cy="300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Tenant 2</a:t>
            </a:r>
            <a:endParaRPr lang="en-US" dirty="0"/>
          </a:p>
        </p:txBody>
      </p:sp>
      <p:sp>
        <p:nvSpPr>
          <p:cNvPr id="93" name="Freeform 92"/>
          <p:cNvSpPr/>
          <p:nvPr/>
        </p:nvSpPr>
        <p:spPr>
          <a:xfrm>
            <a:off x="8214036" y="2918998"/>
            <a:ext cx="734211" cy="128033"/>
          </a:xfrm>
          <a:custGeom>
            <a:avLst/>
            <a:gdLst>
              <a:gd name="connsiteX0" fmla="*/ 0 w 2490951"/>
              <a:gd name="connsiteY0" fmla="*/ 1259332 h 1259332"/>
              <a:gd name="connsiteX1" fmla="*/ 1114096 w 2490951"/>
              <a:gd name="connsiteY1" fmla="*/ 723305 h 1259332"/>
              <a:gd name="connsiteX2" fmla="*/ 1439917 w 2490951"/>
              <a:gd name="connsiteY2" fmla="*/ 103194 h 1259332"/>
              <a:gd name="connsiteX3" fmla="*/ 2490951 w 2490951"/>
              <a:gd name="connsiteY3" fmla="*/ 19112 h 1259332"/>
              <a:gd name="connsiteX0" fmla="*/ 0 w 2490951"/>
              <a:gd name="connsiteY0" fmla="*/ 1271335 h 1271335"/>
              <a:gd name="connsiteX1" fmla="*/ 987972 w 2490951"/>
              <a:gd name="connsiteY1" fmla="*/ 987556 h 1271335"/>
              <a:gd name="connsiteX2" fmla="*/ 1439917 w 2490951"/>
              <a:gd name="connsiteY2" fmla="*/ 115197 h 1271335"/>
              <a:gd name="connsiteX3" fmla="*/ 2490951 w 2490951"/>
              <a:gd name="connsiteY3" fmla="*/ 31115 h 1271335"/>
              <a:gd name="connsiteX0" fmla="*/ 0 w 2490951"/>
              <a:gd name="connsiteY0" fmla="*/ 1243586 h 1243586"/>
              <a:gd name="connsiteX1" fmla="*/ 987972 w 2490951"/>
              <a:gd name="connsiteY1" fmla="*/ 959807 h 1243586"/>
              <a:gd name="connsiteX2" fmla="*/ 1408386 w 2490951"/>
              <a:gd name="connsiteY2" fmla="*/ 350207 h 1243586"/>
              <a:gd name="connsiteX3" fmla="*/ 2490951 w 2490951"/>
              <a:gd name="connsiteY3" fmla="*/ 3366 h 1243586"/>
              <a:gd name="connsiteX0" fmla="*/ 0 w 2490951"/>
              <a:gd name="connsiteY0" fmla="*/ 1244965 h 1244965"/>
              <a:gd name="connsiteX1" fmla="*/ 987972 w 2490951"/>
              <a:gd name="connsiteY1" fmla="*/ 961186 h 1244965"/>
              <a:gd name="connsiteX2" fmla="*/ 1345324 w 2490951"/>
              <a:gd name="connsiteY2" fmla="*/ 278014 h 1244965"/>
              <a:gd name="connsiteX3" fmla="*/ 2490951 w 2490951"/>
              <a:gd name="connsiteY3" fmla="*/ 4745 h 1244965"/>
              <a:gd name="connsiteX0" fmla="*/ 0 w 2490951"/>
              <a:gd name="connsiteY0" fmla="*/ 1266319 h 1266319"/>
              <a:gd name="connsiteX1" fmla="*/ 987972 w 2490951"/>
              <a:gd name="connsiteY1" fmla="*/ 982540 h 1266319"/>
              <a:gd name="connsiteX2" fmla="*/ 1345324 w 2490951"/>
              <a:gd name="connsiteY2" fmla="*/ 299368 h 1266319"/>
              <a:gd name="connsiteX3" fmla="*/ 2490951 w 2490951"/>
              <a:gd name="connsiteY3" fmla="*/ 26099 h 1266319"/>
              <a:gd name="connsiteX0" fmla="*/ 0 w 2490951"/>
              <a:gd name="connsiteY0" fmla="*/ 1245296 h 1245296"/>
              <a:gd name="connsiteX1" fmla="*/ 620110 w 2490951"/>
              <a:gd name="connsiteY1" fmla="*/ 1035090 h 1245296"/>
              <a:gd name="connsiteX2" fmla="*/ 1345324 w 2490951"/>
              <a:gd name="connsiteY2" fmla="*/ 278345 h 1245296"/>
              <a:gd name="connsiteX3" fmla="*/ 2490951 w 2490951"/>
              <a:gd name="connsiteY3" fmla="*/ 5076 h 1245296"/>
              <a:gd name="connsiteX0" fmla="*/ 0 w 2490951"/>
              <a:gd name="connsiteY0" fmla="*/ 1245296 h 1245296"/>
              <a:gd name="connsiteX1" fmla="*/ 620110 w 2490951"/>
              <a:gd name="connsiteY1" fmla="*/ 1035090 h 1245296"/>
              <a:gd name="connsiteX2" fmla="*/ 1345324 w 2490951"/>
              <a:gd name="connsiteY2" fmla="*/ 278345 h 1245296"/>
              <a:gd name="connsiteX3" fmla="*/ 2490951 w 2490951"/>
              <a:gd name="connsiteY3" fmla="*/ 5076 h 1245296"/>
              <a:gd name="connsiteX0" fmla="*/ 0 w 2490951"/>
              <a:gd name="connsiteY0" fmla="*/ 1261409 h 1261409"/>
              <a:gd name="connsiteX1" fmla="*/ 620110 w 2490951"/>
              <a:gd name="connsiteY1" fmla="*/ 1051203 h 1261409"/>
              <a:gd name="connsiteX2" fmla="*/ 1487979 w 2490951"/>
              <a:gd name="connsiteY2" fmla="*/ 143932 h 1261409"/>
              <a:gd name="connsiteX3" fmla="*/ 2490951 w 2490951"/>
              <a:gd name="connsiteY3" fmla="*/ 21189 h 1261409"/>
              <a:gd name="connsiteX0" fmla="*/ 0 w 2490951"/>
              <a:gd name="connsiteY0" fmla="*/ 1261409 h 1261409"/>
              <a:gd name="connsiteX1" fmla="*/ 620110 w 2490951"/>
              <a:gd name="connsiteY1" fmla="*/ 1051203 h 1261409"/>
              <a:gd name="connsiteX2" fmla="*/ 1487979 w 2490951"/>
              <a:gd name="connsiteY2" fmla="*/ 143932 h 1261409"/>
              <a:gd name="connsiteX3" fmla="*/ 2490951 w 2490951"/>
              <a:gd name="connsiteY3" fmla="*/ 21189 h 1261409"/>
              <a:gd name="connsiteX0" fmla="*/ 0 w 2501924"/>
              <a:gd name="connsiteY0" fmla="*/ 1321620 h 1321620"/>
              <a:gd name="connsiteX1" fmla="*/ 631083 w 2501924"/>
              <a:gd name="connsiteY1" fmla="*/ 1051203 h 1321620"/>
              <a:gd name="connsiteX2" fmla="*/ 1498952 w 2501924"/>
              <a:gd name="connsiteY2" fmla="*/ 143932 h 1321620"/>
              <a:gd name="connsiteX3" fmla="*/ 2501924 w 2501924"/>
              <a:gd name="connsiteY3" fmla="*/ 21189 h 1321620"/>
              <a:gd name="connsiteX0" fmla="*/ 0 w 2501924"/>
              <a:gd name="connsiteY0" fmla="*/ 1321620 h 1321620"/>
              <a:gd name="connsiteX1" fmla="*/ 631083 w 2501924"/>
              <a:gd name="connsiteY1" fmla="*/ 1051203 h 1321620"/>
              <a:gd name="connsiteX2" fmla="*/ 1498952 w 2501924"/>
              <a:gd name="connsiteY2" fmla="*/ 143932 h 1321620"/>
              <a:gd name="connsiteX3" fmla="*/ 2501924 w 2501924"/>
              <a:gd name="connsiteY3" fmla="*/ 21189 h 1321620"/>
              <a:gd name="connsiteX0" fmla="*/ 0 w 2501924"/>
              <a:gd name="connsiteY0" fmla="*/ 1321620 h 1321892"/>
              <a:gd name="connsiteX1" fmla="*/ 631083 w 2501924"/>
              <a:gd name="connsiteY1" fmla="*/ 1051203 h 1321892"/>
              <a:gd name="connsiteX2" fmla="*/ 1498952 w 2501924"/>
              <a:gd name="connsiteY2" fmla="*/ 143932 h 1321892"/>
              <a:gd name="connsiteX3" fmla="*/ 2501924 w 2501924"/>
              <a:gd name="connsiteY3" fmla="*/ 21189 h 1321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1924" h="1321892">
                <a:moveTo>
                  <a:pt x="0" y="1321620"/>
                </a:moveTo>
                <a:cubicBezTo>
                  <a:pt x="86370" y="1327200"/>
                  <a:pt x="381258" y="1247484"/>
                  <a:pt x="631083" y="1051203"/>
                </a:cubicBezTo>
                <a:cubicBezTo>
                  <a:pt x="880908" y="854922"/>
                  <a:pt x="1187145" y="315601"/>
                  <a:pt x="1498952" y="143932"/>
                </a:cubicBezTo>
                <a:cubicBezTo>
                  <a:pt x="1810759" y="-27737"/>
                  <a:pt x="2351276" y="-12094"/>
                  <a:pt x="2501924" y="21189"/>
                </a:cubicBezTo>
              </a:path>
            </a:pathLst>
          </a:custGeom>
          <a:noFill/>
          <a:ln w="12700">
            <a:solidFill>
              <a:schemeClr val="accent1"/>
            </a:solidFill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 flipV="1">
            <a:off x="8214036" y="2566447"/>
            <a:ext cx="730828" cy="146977"/>
          </a:xfrm>
          <a:custGeom>
            <a:avLst/>
            <a:gdLst>
              <a:gd name="connsiteX0" fmla="*/ 0 w 2490951"/>
              <a:gd name="connsiteY0" fmla="*/ 1259332 h 1259332"/>
              <a:gd name="connsiteX1" fmla="*/ 1114096 w 2490951"/>
              <a:gd name="connsiteY1" fmla="*/ 723305 h 1259332"/>
              <a:gd name="connsiteX2" fmla="*/ 1439917 w 2490951"/>
              <a:gd name="connsiteY2" fmla="*/ 103194 h 1259332"/>
              <a:gd name="connsiteX3" fmla="*/ 2490951 w 2490951"/>
              <a:gd name="connsiteY3" fmla="*/ 19112 h 1259332"/>
              <a:gd name="connsiteX0" fmla="*/ 0 w 2490951"/>
              <a:gd name="connsiteY0" fmla="*/ 1271335 h 1271335"/>
              <a:gd name="connsiteX1" fmla="*/ 987972 w 2490951"/>
              <a:gd name="connsiteY1" fmla="*/ 987556 h 1271335"/>
              <a:gd name="connsiteX2" fmla="*/ 1439917 w 2490951"/>
              <a:gd name="connsiteY2" fmla="*/ 115197 h 1271335"/>
              <a:gd name="connsiteX3" fmla="*/ 2490951 w 2490951"/>
              <a:gd name="connsiteY3" fmla="*/ 31115 h 1271335"/>
              <a:gd name="connsiteX0" fmla="*/ 0 w 2490951"/>
              <a:gd name="connsiteY0" fmla="*/ 1243586 h 1243586"/>
              <a:gd name="connsiteX1" fmla="*/ 987972 w 2490951"/>
              <a:gd name="connsiteY1" fmla="*/ 959807 h 1243586"/>
              <a:gd name="connsiteX2" fmla="*/ 1408386 w 2490951"/>
              <a:gd name="connsiteY2" fmla="*/ 350207 h 1243586"/>
              <a:gd name="connsiteX3" fmla="*/ 2490951 w 2490951"/>
              <a:gd name="connsiteY3" fmla="*/ 3366 h 1243586"/>
              <a:gd name="connsiteX0" fmla="*/ 0 w 2490951"/>
              <a:gd name="connsiteY0" fmla="*/ 1244965 h 1244965"/>
              <a:gd name="connsiteX1" fmla="*/ 987972 w 2490951"/>
              <a:gd name="connsiteY1" fmla="*/ 961186 h 1244965"/>
              <a:gd name="connsiteX2" fmla="*/ 1345324 w 2490951"/>
              <a:gd name="connsiteY2" fmla="*/ 278014 h 1244965"/>
              <a:gd name="connsiteX3" fmla="*/ 2490951 w 2490951"/>
              <a:gd name="connsiteY3" fmla="*/ 4745 h 1244965"/>
              <a:gd name="connsiteX0" fmla="*/ 0 w 2490951"/>
              <a:gd name="connsiteY0" fmla="*/ 1266319 h 1266319"/>
              <a:gd name="connsiteX1" fmla="*/ 987972 w 2490951"/>
              <a:gd name="connsiteY1" fmla="*/ 982540 h 1266319"/>
              <a:gd name="connsiteX2" fmla="*/ 1345324 w 2490951"/>
              <a:gd name="connsiteY2" fmla="*/ 299368 h 1266319"/>
              <a:gd name="connsiteX3" fmla="*/ 2490951 w 2490951"/>
              <a:gd name="connsiteY3" fmla="*/ 26099 h 1266319"/>
              <a:gd name="connsiteX0" fmla="*/ 0 w 2490951"/>
              <a:gd name="connsiteY0" fmla="*/ 1245296 h 1245296"/>
              <a:gd name="connsiteX1" fmla="*/ 620110 w 2490951"/>
              <a:gd name="connsiteY1" fmla="*/ 1035090 h 1245296"/>
              <a:gd name="connsiteX2" fmla="*/ 1345324 w 2490951"/>
              <a:gd name="connsiteY2" fmla="*/ 278345 h 1245296"/>
              <a:gd name="connsiteX3" fmla="*/ 2490951 w 2490951"/>
              <a:gd name="connsiteY3" fmla="*/ 5076 h 1245296"/>
              <a:gd name="connsiteX0" fmla="*/ 0 w 2490951"/>
              <a:gd name="connsiteY0" fmla="*/ 1245296 h 1245296"/>
              <a:gd name="connsiteX1" fmla="*/ 620110 w 2490951"/>
              <a:gd name="connsiteY1" fmla="*/ 1035090 h 1245296"/>
              <a:gd name="connsiteX2" fmla="*/ 1345324 w 2490951"/>
              <a:gd name="connsiteY2" fmla="*/ 278345 h 1245296"/>
              <a:gd name="connsiteX3" fmla="*/ 2490951 w 2490951"/>
              <a:gd name="connsiteY3" fmla="*/ 5076 h 1245296"/>
              <a:gd name="connsiteX0" fmla="*/ 0 w 2490951"/>
              <a:gd name="connsiteY0" fmla="*/ 1261409 h 1261409"/>
              <a:gd name="connsiteX1" fmla="*/ 620110 w 2490951"/>
              <a:gd name="connsiteY1" fmla="*/ 1051203 h 1261409"/>
              <a:gd name="connsiteX2" fmla="*/ 1487979 w 2490951"/>
              <a:gd name="connsiteY2" fmla="*/ 143932 h 1261409"/>
              <a:gd name="connsiteX3" fmla="*/ 2490951 w 2490951"/>
              <a:gd name="connsiteY3" fmla="*/ 21189 h 1261409"/>
              <a:gd name="connsiteX0" fmla="*/ 0 w 2490951"/>
              <a:gd name="connsiteY0" fmla="*/ 1261409 h 1261409"/>
              <a:gd name="connsiteX1" fmla="*/ 620110 w 2490951"/>
              <a:gd name="connsiteY1" fmla="*/ 1051203 h 1261409"/>
              <a:gd name="connsiteX2" fmla="*/ 1487979 w 2490951"/>
              <a:gd name="connsiteY2" fmla="*/ 143932 h 1261409"/>
              <a:gd name="connsiteX3" fmla="*/ 2490951 w 2490951"/>
              <a:gd name="connsiteY3" fmla="*/ 21189 h 1261409"/>
              <a:gd name="connsiteX0" fmla="*/ 0 w 2501924"/>
              <a:gd name="connsiteY0" fmla="*/ 1321620 h 1321620"/>
              <a:gd name="connsiteX1" fmla="*/ 631083 w 2501924"/>
              <a:gd name="connsiteY1" fmla="*/ 1051203 h 1321620"/>
              <a:gd name="connsiteX2" fmla="*/ 1498952 w 2501924"/>
              <a:gd name="connsiteY2" fmla="*/ 143932 h 1321620"/>
              <a:gd name="connsiteX3" fmla="*/ 2501924 w 2501924"/>
              <a:gd name="connsiteY3" fmla="*/ 21189 h 1321620"/>
              <a:gd name="connsiteX0" fmla="*/ 0 w 2501924"/>
              <a:gd name="connsiteY0" fmla="*/ 1321620 h 1321620"/>
              <a:gd name="connsiteX1" fmla="*/ 631083 w 2501924"/>
              <a:gd name="connsiteY1" fmla="*/ 1051203 h 1321620"/>
              <a:gd name="connsiteX2" fmla="*/ 1498952 w 2501924"/>
              <a:gd name="connsiteY2" fmla="*/ 143932 h 1321620"/>
              <a:gd name="connsiteX3" fmla="*/ 2501924 w 2501924"/>
              <a:gd name="connsiteY3" fmla="*/ 21189 h 1321620"/>
              <a:gd name="connsiteX0" fmla="*/ 0 w 2501924"/>
              <a:gd name="connsiteY0" fmla="*/ 1321620 h 1321892"/>
              <a:gd name="connsiteX1" fmla="*/ 631083 w 2501924"/>
              <a:gd name="connsiteY1" fmla="*/ 1051203 h 1321892"/>
              <a:gd name="connsiteX2" fmla="*/ 1498952 w 2501924"/>
              <a:gd name="connsiteY2" fmla="*/ 143932 h 1321892"/>
              <a:gd name="connsiteX3" fmla="*/ 2501924 w 2501924"/>
              <a:gd name="connsiteY3" fmla="*/ 21189 h 1321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1924" h="1321892">
                <a:moveTo>
                  <a:pt x="0" y="1321620"/>
                </a:moveTo>
                <a:cubicBezTo>
                  <a:pt x="86370" y="1327200"/>
                  <a:pt x="381258" y="1247484"/>
                  <a:pt x="631083" y="1051203"/>
                </a:cubicBezTo>
                <a:cubicBezTo>
                  <a:pt x="880908" y="854922"/>
                  <a:pt x="1187145" y="315601"/>
                  <a:pt x="1498952" y="143932"/>
                </a:cubicBezTo>
                <a:cubicBezTo>
                  <a:pt x="1810759" y="-27737"/>
                  <a:pt x="2351276" y="-12094"/>
                  <a:pt x="2501924" y="21189"/>
                </a:cubicBezTo>
              </a:path>
            </a:pathLst>
          </a:custGeom>
          <a:noFill/>
          <a:ln w="76200">
            <a:solidFill>
              <a:schemeClr val="accent1"/>
            </a:solidFill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chemeClr val="tx1"/>
                </a:solidFill>
              </a:ln>
            </a:endParaRPr>
          </a:p>
        </p:txBody>
      </p:sp>
      <p:pic>
        <p:nvPicPr>
          <p:cNvPr id="96" name="Picture 9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3703" y="4895075"/>
            <a:ext cx="508261" cy="283075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589"/>
          <a:stretch/>
        </p:blipFill>
        <p:spPr>
          <a:xfrm>
            <a:off x="7776574" y="4480481"/>
            <a:ext cx="315390" cy="290545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2941" y="2445324"/>
            <a:ext cx="243029" cy="260142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935" y="4014687"/>
            <a:ext cx="243029" cy="260142"/>
          </a:xfrm>
          <a:prstGeom prst="rect">
            <a:avLst/>
          </a:prstGeom>
        </p:spPr>
      </p:pic>
      <p:sp>
        <p:nvSpPr>
          <p:cNvPr id="104" name="Freeform 103"/>
          <p:cNvSpPr/>
          <p:nvPr/>
        </p:nvSpPr>
        <p:spPr>
          <a:xfrm flipV="1">
            <a:off x="9565359" y="2918997"/>
            <a:ext cx="1373837" cy="694364"/>
          </a:xfrm>
          <a:custGeom>
            <a:avLst/>
            <a:gdLst>
              <a:gd name="connsiteX0" fmla="*/ 0 w 2490951"/>
              <a:gd name="connsiteY0" fmla="*/ 1259332 h 1259332"/>
              <a:gd name="connsiteX1" fmla="*/ 1114096 w 2490951"/>
              <a:gd name="connsiteY1" fmla="*/ 723305 h 1259332"/>
              <a:gd name="connsiteX2" fmla="*/ 1439917 w 2490951"/>
              <a:gd name="connsiteY2" fmla="*/ 103194 h 1259332"/>
              <a:gd name="connsiteX3" fmla="*/ 2490951 w 2490951"/>
              <a:gd name="connsiteY3" fmla="*/ 19112 h 1259332"/>
              <a:gd name="connsiteX0" fmla="*/ 0 w 2490951"/>
              <a:gd name="connsiteY0" fmla="*/ 1271335 h 1271335"/>
              <a:gd name="connsiteX1" fmla="*/ 987972 w 2490951"/>
              <a:gd name="connsiteY1" fmla="*/ 987556 h 1271335"/>
              <a:gd name="connsiteX2" fmla="*/ 1439917 w 2490951"/>
              <a:gd name="connsiteY2" fmla="*/ 115197 h 1271335"/>
              <a:gd name="connsiteX3" fmla="*/ 2490951 w 2490951"/>
              <a:gd name="connsiteY3" fmla="*/ 31115 h 1271335"/>
              <a:gd name="connsiteX0" fmla="*/ 0 w 2490951"/>
              <a:gd name="connsiteY0" fmla="*/ 1243586 h 1243586"/>
              <a:gd name="connsiteX1" fmla="*/ 987972 w 2490951"/>
              <a:gd name="connsiteY1" fmla="*/ 959807 h 1243586"/>
              <a:gd name="connsiteX2" fmla="*/ 1408386 w 2490951"/>
              <a:gd name="connsiteY2" fmla="*/ 350207 h 1243586"/>
              <a:gd name="connsiteX3" fmla="*/ 2490951 w 2490951"/>
              <a:gd name="connsiteY3" fmla="*/ 3366 h 1243586"/>
              <a:gd name="connsiteX0" fmla="*/ 0 w 2490951"/>
              <a:gd name="connsiteY0" fmla="*/ 1244965 h 1244965"/>
              <a:gd name="connsiteX1" fmla="*/ 987972 w 2490951"/>
              <a:gd name="connsiteY1" fmla="*/ 961186 h 1244965"/>
              <a:gd name="connsiteX2" fmla="*/ 1345324 w 2490951"/>
              <a:gd name="connsiteY2" fmla="*/ 278014 h 1244965"/>
              <a:gd name="connsiteX3" fmla="*/ 2490951 w 2490951"/>
              <a:gd name="connsiteY3" fmla="*/ 4745 h 1244965"/>
              <a:gd name="connsiteX0" fmla="*/ 0 w 2490951"/>
              <a:gd name="connsiteY0" fmla="*/ 1266319 h 1266319"/>
              <a:gd name="connsiteX1" fmla="*/ 987972 w 2490951"/>
              <a:gd name="connsiteY1" fmla="*/ 982540 h 1266319"/>
              <a:gd name="connsiteX2" fmla="*/ 1345324 w 2490951"/>
              <a:gd name="connsiteY2" fmla="*/ 299368 h 1266319"/>
              <a:gd name="connsiteX3" fmla="*/ 2490951 w 2490951"/>
              <a:gd name="connsiteY3" fmla="*/ 26099 h 1266319"/>
              <a:gd name="connsiteX0" fmla="*/ 0 w 2490951"/>
              <a:gd name="connsiteY0" fmla="*/ 1245296 h 1245296"/>
              <a:gd name="connsiteX1" fmla="*/ 620110 w 2490951"/>
              <a:gd name="connsiteY1" fmla="*/ 1035090 h 1245296"/>
              <a:gd name="connsiteX2" fmla="*/ 1345324 w 2490951"/>
              <a:gd name="connsiteY2" fmla="*/ 278345 h 1245296"/>
              <a:gd name="connsiteX3" fmla="*/ 2490951 w 2490951"/>
              <a:gd name="connsiteY3" fmla="*/ 5076 h 1245296"/>
              <a:gd name="connsiteX0" fmla="*/ 0 w 2490951"/>
              <a:gd name="connsiteY0" fmla="*/ 1245296 h 1245296"/>
              <a:gd name="connsiteX1" fmla="*/ 620110 w 2490951"/>
              <a:gd name="connsiteY1" fmla="*/ 1035090 h 1245296"/>
              <a:gd name="connsiteX2" fmla="*/ 1345324 w 2490951"/>
              <a:gd name="connsiteY2" fmla="*/ 278345 h 1245296"/>
              <a:gd name="connsiteX3" fmla="*/ 2490951 w 2490951"/>
              <a:gd name="connsiteY3" fmla="*/ 5076 h 1245296"/>
              <a:gd name="connsiteX0" fmla="*/ 0 w 2490951"/>
              <a:gd name="connsiteY0" fmla="*/ 1261409 h 1261409"/>
              <a:gd name="connsiteX1" fmla="*/ 620110 w 2490951"/>
              <a:gd name="connsiteY1" fmla="*/ 1051203 h 1261409"/>
              <a:gd name="connsiteX2" fmla="*/ 1487979 w 2490951"/>
              <a:gd name="connsiteY2" fmla="*/ 143932 h 1261409"/>
              <a:gd name="connsiteX3" fmla="*/ 2490951 w 2490951"/>
              <a:gd name="connsiteY3" fmla="*/ 21189 h 1261409"/>
              <a:gd name="connsiteX0" fmla="*/ 0 w 2490951"/>
              <a:gd name="connsiteY0" fmla="*/ 1261409 h 1261409"/>
              <a:gd name="connsiteX1" fmla="*/ 620110 w 2490951"/>
              <a:gd name="connsiteY1" fmla="*/ 1051203 h 1261409"/>
              <a:gd name="connsiteX2" fmla="*/ 1487979 w 2490951"/>
              <a:gd name="connsiteY2" fmla="*/ 143932 h 1261409"/>
              <a:gd name="connsiteX3" fmla="*/ 2490951 w 2490951"/>
              <a:gd name="connsiteY3" fmla="*/ 21189 h 1261409"/>
              <a:gd name="connsiteX0" fmla="*/ 0 w 2501924"/>
              <a:gd name="connsiteY0" fmla="*/ 1321620 h 1321620"/>
              <a:gd name="connsiteX1" fmla="*/ 631083 w 2501924"/>
              <a:gd name="connsiteY1" fmla="*/ 1051203 h 1321620"/>
              <a:gd name="connsiteX2" fmla="*/ 1498952 w 2501924"/>
              <a:gd name="connsiteY2" fmla="*/ 143932 h 1321620"/>
              <a:gd name="connsiteX3" fmla="*/ 2501924 w 2501924"/>
              <a:gd name="connsiteY3" fmla="*/ 21189 h 1321620"/>
              <a:gd name="connsiteX0" fmla="*/ 0 w 2501924"/>
              <a:gd name="connsiteY0" fmla="*/ 1321620 h 1321620"/>
              <a:gd name="connsiteX1" fmla="*/ 631083 w 2501924"/>
              <a:gd name="connsiteY1" fmla="*/ 1051203 h 1321620"/>
              <a:gd name="connsiteX2" fmla="*/ 1498952 w 2501924"/>
              <a:gd name="connsiteY2" fmla="*/ 143932 h 1321620"/>
              <a:gd name="connsiteX3" fmla="*/ 2501924 w 2501924"/>
              <a:gd name="connsiteY3" fmla="*/ 21189 h 1321620"/>
              <a:gd name="connsiteX0" fmla="*/ 0 w 2501924"/>
              <a:gd name="connsiteY0" fmla="*/ 1321620 h 1321892"/>
              <a:gd name="connsiteX1" fmla="*/ 631083 w 2501924"/>
              <a:gd name="connsiteY1" fmla="*/ 1051203 h 1321892"/>
              <a:gd name="connsiteX2" fmla="*/ 1498952 w 2501924"/>
              <a:gd name="connsiteY2" fmla="*/ 143932 h 1321892"/>
              <a:gd name="connsiteX3" fmla="*/ 2501924 w 2501924"/>
              <a:gd name="connsiteY3" fmla="*/ 21189 h 1321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1924" h="1321892">
                <a:moveTo>
                  <a:pt x="0" y="1321620"/>
                </a:moveTo>
                <a:cubicBezTo>
                  <a:pt x="86370" y="1327200"/>
                  <a:pt x="381258" y="1247484"/>
                  <a:pt x="631083" y="1051203"/>
                </a:cubicBezTo>
                <a:cubicBezTo>
                  <a:pt x="880908" y="854922"/>
                  <a:pt x="1187145" y="315601"/>
                  <a:pt x="1498952" y="143932"/>
                </a:cubicBezTo>
                <a:cubicBezTo>
                  <a:pt x="1810759" y="-27737"/>
                  <a:pt x="2351276" y="-12094"/>
                  <a:pt x="2501924" y="21189"/>
                </a:cubicBezTo>
              </a:path>
            </a:pathLst>
          </a:custGeom>
          <a:noFill/>
          <a:ln w="38100">
            <a:solidFill>
              <a:schemeClr val="accent1"/>
            </a:solidFill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8456671" y="3828562"/>
            <a:ext cx="2482526" cy="783607"/>
          </a:xfrm>
          <a:custGeom>
            <a:avLst/>
            <a:gdLst>
              <a:gd name="connsiteX0" fmla="*/ 0 w 2490951"/>
              <a:gd name="connsiteY0" fmla="*/ 1259332 h 1259332"/>
              <a:gd name="connsiteX1" fmla="*/ 1114096 w 2490951"/>
              <a:gd name="connsiteY1" fmla="*/ 723305 h 1259332"/>
              <a:gd name="connsiteX2" fmla="*/ 1439917 w 2490951"/>
              <a:gd name="connsiteY2" fmla="*/ 103194 h 1259332"/>
              <a:gd name="connsiteX3" fmla="*/ 2490951 w 2490951"/>
              <a:gd name="connsiteY3" fmla="*/ 19112 h 1259332"/>
              <a:gd name="connsiteX0" fmla="*/ 0 w 2490951"/>
              <a:gd name="connsiteY0" fmla="*/ 1271335 h 1271335"/>
              <a:gd name="connsiteX1" fmla="*/ 987972 w 2490951"/>
              <a:gd name="connsiteY1" fmla="*/ 987556 h 1271335"/>
              <a:gd name="connsiteX2" fmla="*/ 1439917 w 2490951"/>
              <a:gd name="connsiteY2" fmla="*/ 115197 h 1271335"/>
              <a:gd name="connsiteX3" fmla="*/ 2490951 w 2490951"/>
              <a:gd name="connsiteY3" fmla="*/ 31115 h 1271335"/>
              <a:gd name="connsiteX0" fmla="*/ 0 w 2490951"/>
              <a:gd name="connsiteY0" fmla="*/ 1243586 h 1243586"/>
              <a:gd name="connsiteX1" fmla="*/ 987972 w 2490951"/>
              <a:gd name="connsiteY1" fmla="*/ 959807 h 1243586"/>
              <a:gd name="connsiteX2" fmla="*/ 1408386 w 2490951"/>
              <a:gd name="connsiteY2" fmla="*/ 350207 h 1243586"/>
              <a:gd name="connsiteX3" fmla="*/ 2490951 w 2490951"/>
              <a:gd name="connsiteY3" fmla="*/ 3366 h 1243586"/>
              <a:gd name="connsiteX0" fmla="*/ 0 w 2490951"/>
              <a:gd name="connsiteY0" fmla="*/ 1244965 h 1244965"/>
              <a:gd name="connsiteX1" fmla="*/ 987972 w 2490951"/>
              <a:gd name="connsiteY1" fmla="*/ 961186 h 1244965"/>
              <a:gd name="connsiteX2" fmla="*/ 1345324 w 2490951"/>
              <a:gd name="connsiteY2" fmla="*/ 278014 h 1244965"/>
              <a:gd name="connsiteX3" fmla="*/ 2490951 w 2490951"/>
              <a:gd name="connsiteY3" fmla="*/ 4745 h 1244965"/>
              <a:gd name="connsiteX0" fmla="*/ 0 w 2490951"/>
              <a:gd name="connsiteY0" fmla="*/ 1266319 h 1266319"/>
              <a:gd name="connsiteX1" fmla="*/ 987972 w 2490951"/>
              <a:gd name="connsiteY1" fmla="*/ 982540 h 1266319"/>
              <a:gd name="connsiteX2" fmla="*/ 1345324 w 2490951"/>
              <a:gd name="connsiteY2" fmla="*/ 299368 h 1266319"/>
              <a:gd name="connsiteX3" fmla="*/ 2490951 w 2490951"/>
              <a:gd name="connsiteY3" fmla="*/ 26099 h 1266319"/>
              <a:gd name="connsiteX0" fmla="*/ 0 w 2490951"/>
              <a:gd name="connsiteY0" fmla="*/ 1245296 h 1245296"/>
              <a:gd name="connsiteX1" fmla="*/ 620110 w 2490951"/>
              <a:gd name="connsiteY1" fmla="*/ 1035090 h 1245296"/>
              <a:gd name="connsiteX2" fmla="*/ 1345324 w 2490951"/>
              <a:gd name="connsiteY2" fmla="*/ 278345 h 1245296"/>
              <a:gd name="connsiteX3" fmla="*/ 2490951 w 2490951"/>
              <a:gd name="connsiteY3" fmla="*/ 5076 h 1245296"/>
              <a:gd name="connsiteX0" fmla="*/ 0 w 2490951"/>
              <a:gd name="connsiteY0" fmla="*/ 1245296 h 1245296"/>
              <a:gd name="connsiteX1" fmla="*/ 620110 w 2490951"/>
              <a:gd name="connsiteY1" fmla="*/ 1035090 h 1245296"/>
              <a:gd name="connsiteX2" fmla="*/ 1345324 w 2490951"/>
              <a:gd name="connsiteY2" fmla="*/ 278345 h 1245296"/>
              <a:gd name="connsiteX3" fmla="*/ 2490951 w 2490951"/>
              <a:gd name="connsiteY3" fmla="*/ 5076 h 1245296"/>
              <a:gd name="connsiteX0" fmla="*/ 0 w 2490951"/>
              <a:gd name="connsiteY0" fmla="*/ 1261409 h 1261409"/>
              <a:gd name="connsiteX1" fmla="*/ 620110 w 2490951"/>
              <a:gd name="connsiteY1" fmla="*/ 1051203 h 1261409"/>
              <a:gd name="connsiteX2" fmla="*/ 1487979 w 2490951"/>
              <a:gd name="connsiteY2" fmla="*/ 143932 h 1261409"/>
              <a:gd name="connsiteX3" fmla="*/ 2490951 w 2490951"/>
              <a:gd name="connsiteY3" fmla="*/ 21189 h 1261409"/>
              <a:gd name="connsiteX0" fmla="*/ 0 w 2490951"/>
              <a:gd name="connsiteY0" fmla="*/ 1261409 h 1261409"/>
              <a:gd name="connsiteX1" fmla="*/ 620110 w 2490951"/>
              <a:gd name="connsiteY1" fmla="*/ 1051203 h 1261409"/>
              <a:gd name="connsiteX2" fmla="*/ 1487979 w 2490951"/>
              <a:gd name="connsiteY2" fmla="*/ 143932 h 1261409"/>
              <a:gd name="connsiteX3" fmla="*/ 2490951 w 2490951"/>
              <a:gd name="connsiteY3" fmla="*/ 21189 h 1261409"/>
              <a:gd name="connsiteX0" fmla="*/ 0 w 2501924"/>
              <a:gd name="connsiteY0" fmla="*/ 1321620 h 1321620"/>
              <a:gd name="connsiteX1" fmla="*/ 631083 w 2501924"/>
              <a:gd name="connsiteY1" fmla="*/ 1051203 h 1321620"/>
              <a:gd name="connsiteX2" fmla="*/ 1498952 w 2501924"/>
              <a:gd name="connsiteY2" fmla="*/ 143932 h 1321620"/>
              <a:gd name="connsiteX3" fmla="*/ 2501924 w 2501924"/>
              <a:gd name="connsiteY3" fmla="*/ 21189 h 1321620"/>
              <a:gd name="connsiteX0" fmla="*/ 0 w 2501924"/>
              <a:gd name="connsiteY0" fmla="*/ 1321620 h 1321620"/>
              <a:gd name="connsiteX1" fmla="*/ 631083 w 2501924"/>
              <a:gd name="connsiteY1" fmla="*/ 1051203 h 1321620"/>
              <a:gd name="connsiteX2" fmla="*/ 1498952 w 2501924"/>
              <a:gd name="connsiteY2" fmla="*/ 143932 h 1321620"/>
              <a:gd name="connsiteX3" fmla="*/ 2501924 w 2501924"/>
              <a:gd name="connsiteY3" fmla="*/ 21189 h 1321620"/>
              <a:gd name="connsiteX0" fmla="*/ 0 w 2501924"/>
              <a:gd name="connsiteY0" fmla="*/ 1321620 h 1321892"/>
              <a:gd name="connsiteX1" fmla="*/ 631083 w 2501924"/>
              <a:gd name="connsiteY1" fmla="*/ 1051203 h 1321892"/>
              <a:gd name="connsiteX2" fmla="*/ 1498952 w 2501924"/>
              <a:gd name="connsiteY2" fmla="*/ 143932 h 1321892"/>
              <a:gd name="connsiteX3" fmla="*/ 2501924 w 2501924"/>
              <a:gd name="connsiteY3" fmla="*/ 21189 h 1321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1924" h="1321892">
                <a:moveTo>
                  <a:pt x="0" y="1321620"/>
                </a:moveTo>
                <a:cubicBezTo>
                  <a:pt x="86370" y="1327200"/>
                  <a:pt x="381258" y="1247484"/>
                  <a:pt x="631083" y="1051203"/>
                </a:cubicBezTo>
                <a:cubicBezTo>
                  <a:pt x="880908" y="854922"/>
                  <a:pt x="1187145" y="315601"/>
                  <a:pt x="1498952" y="143932"/>
                </a:cubicBezTo>
                <a:cubicBezTo>
                  <a:pt x="1810759" y="-27737"/>
                  <a:pt x="2351276" y="-12094"/>
                  <a:pt x="2501924" y="21189"/>
                </a:cubicBezTo>
              </a:path>
            </a:pathLst>
          </a:custGeom>
          <a:noFill/>
          <a:ln w="38100">
            <a:solidFill>
              <a:schemeClr val="accent1"/>
            </a:solidFill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Rectangle 105"/>
              <p:cNvSpPr/>
              <p:nvPr/>
            </p:nvSpPr>
            <p:spPr>
              <a:xfrm>
                <a:off x="10560889" y="3011076"/>
                <a:ext cx="314004" cy="3006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6" name="Rectangle 10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0889" y="3011076"/>
                <a:ext cx="314004" cy="300626"/>
              </a:xfrm>
              <a:prstGeom prst="rect">
                <a:avLst/>
              </a:prstGeom>
              <a:blipFill>
                <a:blip r:embed="rId8"/>
                <a:stretch>
                  <a:fillRect l="-7692"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" name="Oval 106"/>
          <p:cNvSpPr/>
          <p:nvPr/>
        </p:nvSpPr>
        <p:spPr>
          <a:xfrm>
            <a:off x="10636105" y="3510035"/>
            <a:ext cx="163572" cy="42579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8" name="Straight Arrow Connector 107"/>
          <p:cNvCxnSpPr>
            <a:stCxn id="107" idx="0"/>
            <a:endCxn id="106" idx="2"/>
          </p:cNvCxnSpPr>
          <p:nvPr/>
        </p:nvCxnSpPr>
        <p:spPr>
          <a:xfrm flipV="1">
            <a:off x="10717892" y="3311702"/>
            <a:ext cx="0" cy="1983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Rectangle 108"/>
              <p:cNvSpPr/>
              <p:nvPr/>
            </p:nvSpPr>
            <p:spPr>
              <a:xfrm>
                <a:off x="8548293" y="1908916"/>
                <a:ext cx="314004" cy="4972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9" name="Rectangle 10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8293" y="1908916"/>
                <a:ext cx="314004" cy="497285"/>
              </a:xfrm>
              <a:prstGeom prst="rect">
                <a:avLst/>
              </a:prstGeom>
              <a:blipFill>
                <a:blip r:embed="rId9"/>
                <a:stretch>
                  <a:fillRect b="-12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0" name="Oval 109"/>
          <p:cNvSpPr/>
          <p:nvPr/>
        </p:nvSpPr>
        <p:spPr>
          <a:xfrm>
            <a:off x="8620805" y="2572074"/>
            <a:ext cx="163572" cy="42579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Straight Arrow Connector 110"/>
          <p:cNvCxnSpPr>
            <a:stCxn id="110" idx="0"/>
            <a:endCxn id="109" idx="2"/>
          </p:cNvCxnSpPr>
          <p:nvPr/>
        </p:nvCxnSpPr>
        <p:spPr>
          <a:xfrm flipV="1">
            <a:off x="8702592" y="2406201"/>
            <a:ext cx="2704" cy="1658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9911721" y="5784760"/>
            <a:ext cx="1448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Equal share for tenants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6555459" y="5784759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Strict priority for </a:t>
            </a:r>
            <a:r>
              <a:rPr lang="en-US" dirty="0" err="1" smtClean="0"/>
              <a:t>Memcashed</a:t>
            </a:r>
            <a:r>
              <a:rPr lang="en-US" dirty="0" smtClean="0"/>
              <a:t> over backup traffic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119580" y="2766543"/>
            <a:ext cx="3502721" cy="2956470"/>
            <a:chOff x="1119580" y="2766543"/>
            <a:chExt cx="3502721" cy="2956470"/>
          </a:xfrm>
        </p:grpSpPr>
        <p:pic>
          <p:nvPicPr>
            <p:cNvPr id="114" name="Picture 113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7476" y="3847619"/>
              <a:ext cx="890608" cy="496023"/>
            </a:xfrm>
            <a:prstGeom prst="rect">
              <a:avLst/>
            </a:prstGeom>
          </p:spPr>
        </p:pic>
        <p:pic>
          <p:nvPicPr>
            <p:cNvPr id="115" name="Picture 114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7589"/>
            <a:stretch/>
          </p:blipFill>
          <p:spPr>
            <a:xfrm>
              <a:off x="3862780" y="3317920"/>
              <a:ext cx="552647" cy="509112"/>
            </a:xfrm>
            <a:prstGeom prst="rect">
              <a:avLst/>
            </a:prstGeom>
          </p:spPr>
        </p:pic>
        <p:pic>
          <p:nvPicPr>
            <p:cNvPr id="116" name="Picture 11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4757" y="3273356"/>
              <a:ext cx="425852" cy="455837"/>
            </a:xfrm>
            <a:prstGeom prst="rect">
              <a:avLst/>
            </a:prstGeom>
          </p:spPr>
        </p:pic>
        <p:pic>
          <p:nvPicPr>
            <p:cNvPr id="118" name="Picture 11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6458" y="3304979"/>
              <a:ext cx="413323" cy="442426"/>
            </a:xfrm>
            <a:prstGeom prst="rect">
              <a:avLst/>
            </a:prstGeom>
          </p:spPr>
        </p:pic>
        <p:sp>
          <p:nvSpPr>
            <p:cNvPr id="119" name="Rounded Rectangle 118"/>
            <p:cNvSpPr/>
            <p:nvPr/>
          </p:nvSpPr>
          <p:spPr>
            <a:xfrm>
              <a:off x="3024580" y="3169122"/>
              <a:ext cx="1597721" cy="1378517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ounded Rectangle 119"/>
            <p:cNvSpPr/>
            <p:nvPr/>
          </p:nvSpPr>
          <p:spPr>
            <a:xfrm>
              <a:off x="1119580" y="3169122"/>
              <a:ext cx="1597721" cy="1378517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>
              <a:off x="2414980" y="5002349"/>
              <a:ext cx="945486" cy="375612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WFQ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22" name="Straight Connector 121"/>
            <p:cNvCxnSpPr>
              <a:stCxn id="120" idx="2"/>
              <a:endCxn id="121" idx="0"/>
            </p:cNvCxnSpPr>
            <p:nvPr/>
          </p:nvCxnSpPr>
          <p:spPr>
            <a:xfrm>
              <a:off x="1918441" y="4547639"/>
              <a:ext cx="969282" cy="454710"/>
            </a:xfrm>
            <a:prstGeom prst="line">
              <a:avLst/>
            </a:prstGeom>
            <a:ln w="38100"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119" idx="2"/>
              <a:endCxn id="121" idx="0"/>
            </p:cNvCxnSpPr>
            <p:nvPr/>
          </p:nvCxnSpPr>
          <p:spPr>
            <a:xfrm flipH="1">
              <a:off x="2887723" y="4547639"/>
              <a:ext cx="935718" cy="454710"/>
            </a:xfrm>
            <a:prstGeom prst="line">
              <a:avLst/>
            </a:prstGeom>
            <a:ln w="38100"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2887723" y="5360277"/>
              <a:ext cx="5920" cy="362736"/>
            </a:xfrm>
            <a:prstGeom prst="line">
              <a:avLst/>
            </a:prstGeom>
            <a:ln w="38100"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1306002" y="2766543"/>
              <a:ext cx="12248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Tenant 1</a:t>
              </a:r>
              <a:endParaRPr 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250341" y="2793510"/>
              <a:ext cx="12248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Tenant 2</a:t>
              </a:r>
              <a:endParaRPr lang="en-US" dirty="0"/>
            </a:p>
          </p:txBody>
        </p:sp>
        <p:sp>
          <p:nvSpPr>
            <p:cNvPr id="49" name="Oval 48"/>
            <p:cNvSpPr/>
            <p:nvPr/>
          </p:nvSpPr>
          <p:spPr>
            <a:xfrm>
              <a:off x="1591701" y="4167813"/>
              <a:ext cx="647472" cy="375612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Pri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54" name="Straight Connector 53"/>
            <p:cNvCxnSpPr>
              <a:endCxn id="49" idx="0"/>
            </p:cNvCxnSpPr>
            <p:nvPr/>
          </p:nvCxnSpPr>
          <p:spPr>
            <a:xfrm flipH="1">
              <a:off x="1915437" y="3734716"/>
              <a:ext cx="341746" cy="433097"/>
            </a:xfrm>
            <a:prstGeom prst="line">
              <a:avLst/>
            </a:prstGeom>
            <a:ln w="38100"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116" idx="2"/>
              <a:endCxn id="49" idx="0"/>
            </p:cNvCxnSpPr>
            <p:nvPr/>
          </p:nvCxnSpPr>
          <p:spPr>
            <a:xfrm>
              <a:off x="1557683" y="3729193"/>
              <a:ext cx="357754" cy="438620"/>
            </a:xfrm>
            <a:prstGeom prst="line">
              <a:avLst/>
            </a:prstGeom>
            <a:ln w="38100"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52929" y="3217542"/>
              <a:ext cx="572010" cy="572010"/>
            </a:xfrm>
            <a:prstGeom prst="rect">
              <a:avLst/>
            </a:prstGeom>
          </p:spPr>
        </p:pic>
      </p:grpSp>
      <p:pic>
        <p:nvPicPr>
          <p:cNvPr id="53" name="Picture 5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9854" y="2846453"/>
            <a:ext cx="353546" cy="353546"/>
          </a:xfrm>
          <a:prstGeom prst="rect">
            <a:avLst/>
          </a:prstGeom>
        </p:spPr>
      </p:pic>
      <p:cxnSp>
        <p:nvCxnSpPr>
          <p:cNvPr id="58" name="Straight Connector 57"/>
          <p:cNvCxnSpPr/>
          <p:nvPr/>
        </p:nvCxnSpPr>
        <p:spPr>
          <a:xfrm flipV="1">
            <a:off x="8456671" y="4618371"/>
            <a:ext cx="456934" cy="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8484305" y="2816905"/>
            <a:ext cx="426652" cy="22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23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48157</TotalTime>
  <Words>1087</Words>
  <Application>Microsoft Office PowerPoint</Application>
  <PresentationFormat>Widescreen</PresentationFormat>
  <Paragraphs>430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Arial</vt:lpstr>
      <vt:lpstr>Book Antiqua</vt:lpstr>
      <vt:lpstr>Calibri</vt:lpstr>
      <vt:lpstr>Calibri (Body)</vt:lpstr>
      <vt:lpstr>Calibri Light</vt:lpstr>
      <vt:lpstr>Cambria Math</vt:lpstr>
      <vt:lpstr>Inconsolata</vt:lpstr>
      <vt:lpstr>Theinhardt</vt:lpstr>
      <vt:lpstr>Times New Roman</vt:lpstr>
      <vt:lpstr>Wingdings</vt:lpstr>
      <vt:lpstr>Custom Design</vt:lpstr>
      <vt:lpstr>Ward: Implementing Arbitrary Hierarchical Policies using Packet Resubmit in Programmable Switches</vt:lpstr>
      <vt:lpstr>Modern datacenter</vt:lpstr>
      <vt:lpstr>Multi-tenancy problems </vt:lpstr>
      <vt:lpstr>How to enforce desirable policies </vt:lpstr>
      <vt:lpstr>Approaches with policy considerations</vt:lpstr>
      <vt:lpstr>End-host based approaches </vt:lpstr>
      <vt:lpstr>PIFO [SIGCOMM, 2016]/PIEO [SIGCOMM, 2019]</vt:lpstr>
      <vt:lpstr>Key question!</vt:lpstr>
      <vt:lpstr>Ward - Policy abstraction</vt:lpstr>
      <vt:lpstr>Ward framework</vt:lpstr>
      <vt:lpstr>Ward framework</vt:lpstr>
      <vt:lpstr>Ward framework – Counter update </vt:lpstr>
      <vt:lpstr>Ward framework – Counter update </vt:lpstr>
      <vt:lpstr>Ward framework – Comparison engine </vt:lpstr>
      <vt:lpstr>Ward framework – Policy enforcement </vt:lpstr>
      <vt:lpstr>Example</vt:lpstr>
      <vt:lpstr>Example</vt:lpstr>
      <vt:lpstr>Evaluation</vt:lpstr>
      <vt:lpstr>Fairness BMv2</vt:lpstr>
      <vt:lpstr>90th percentile for short flows</vt:lpstr>
      <vt:lpstr>Conclusion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Balajee Vamanan</dc:creator>
  <cp:lastModifiedBy>mojtaba</cp:lastModifiedBy>
  <cp:revision>2757</cp:revision>
  <dcterms:created xsi:type="dcterms:W3CDTF">2013-04-15T19:57:38Z</dcterms:created>
  <dcterms:modified xsi:type="dcterms:W3CDTF">2019-12-10T03:24:44Z</dcterms:modified>
</cp:coreProperties>
</file>