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97" r:id="rId3"/>
    <p:sldId id="286" r:id="rId4"/>
    <p:sldId id="299" r:id="rId5"/>
    <p:sldId id="300" r:id="rId6"/>
    <p:sldId id="298" r:id="rId7"/>
    <p:sldId id="302" r:id="rId8"/>
    <p:sldId id="303" r:id="rId9"/>
    <p:sldId id="306" r:id="rId10"/>
    <p:sldId id="264" r:id="rId11"/>
    <p:sldId id="265" r:id="rId12"/>
    <p:sldId id="270" r:id="rId13"/>
    <p:sldId id="271" r:id="rId14"/>
    <p:sldId id="273" r:id="rId15"/>
    <p:sldId id="307" r:id="rId16"/>
    <p:sldId id="269" r:id="rId17"/>
    <p:sldId id="267" r:id="rId18"/>
    <p:sldId id="275" r:id="rId19"/>
    <p:sldId id="276" r:id="rId20"/>
    <p:sldId id="277" r:id="rId21"/>
    <p:sldId id="279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D6126-ACF6-4CE2-84FA-B997C55B6629}" type="datetimeFigureOut">
              <a:rPr lang="zh-CN" altLang="en-US" smtClean="0"/>
              <a:t>2012-8-11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72A76-99BF-41F5-A8F4-27920CF81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53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Given a </a:t>
            </a:r>
            <a:r>
              <a:rPr lang="en-US" altLang="zh-CN" i="1" dirty="0" smtClean="0">
                <a:solidFill>
                  <a:srgbClr val="FF0000"/>
                </a:solidFill>
              </a:rPr>
              <a:t>query trajectory</a:t>
            </a:r>
            <a:r>
              <a:rPr lang="en-US" altLang="zh-CN" dirty="0" smtClean="0"/>
              <a:t>, find out a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trajectory</a:t>
            </a:r>
            <a:r>
              <a:rPr lang="en-US" altLang="zh-CN" dirty="0" smtClean="0"/>
              <a:t> from the trajectory databases so that it is </a:t>
            </a:r>
            <a:r>
              <a:rPr lang="en-US" altLang="zh-CN" i="1" dirty="0" smtClean="0"/>
              <a:t>most similar </a:t>
            </a:r>
            <a:r>
              <a:rPr lang="en-US" altLang="zh-CN" dirty="0" smtClean="0"/>
              <a:t>to the query trajectory</a:t>
            </a:r>
            <a:endParaRPr lang="en-AU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5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Given a </a:t>
            </a:r>
            <a:r>
              <a:rPr lang="en-US" altLang="zh-CN" i="1" dirty="0" smtClean="0">
                <a:solidFill>
                  <a:srgbClr val="FF0000"/>
                </a:solidFill>
              </a:rPr>
              <a:t>query trajectory</a:t>
            </a:r>
            <a:r>
              <a:rPr lang="en-US" altLang="zh-CN" dirty="0" smtClean="0"/>
              <a:t>, find out a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trajectory</a:t>
            </a:r>
            <a:r>
              <a:rPr lang="en-US" altLang="zh-CN" dirty="0" smtClean="0"/>
              <a:t> from the trajectory databases so that it is </a:t>
            </a:r>
            <a:r>
              <a:rPr lang="en-US" altLang="zh-CN" i="1" dirty="0" smtClean="0"/>
              <a:t>most similar </a:t>
            </a:r>
            <a:r>
              <a:rPr lang="en-US" altLang="zh-CN" dirty="0" smtClean="0"/>
              <a:t>to the query trajectory</a:t>
            </a:r>
            <a:endParaRPr lang="en-AU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5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5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Given a query trajectory </a:t>
            </a:r>
            <a:r>
              <a:rPr lang="en-US" altLang="zh-CN" i="1" dirty="0" smtClean="0"/>
              <a:t>Q</a:t>
            </a:r>
            <a:r>
              <a:rPr lang="en-US" altLang="zh-CN" dirty="0" smtClean="0"/>
              <a:t>, find the most similar trajectory 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, i.e., find a data trajectory 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 from trajectory database </a:t>
            </a:r>
            <a:r>
              <a:rPr lang="en-US" altLang="zh-CN" i="1" dirty="0" smtClean="0"/>
              <a:t>DB</a:t>
            </a:r>
            <a:r>
              <a:rPr lang="en-US" altLang="zh-CN" dirty="0" smtClean="0"/>
              <a:t> such that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r>
              <a:rPr lang="en-US" altLang="zh-CN" dirty="0" smtClean="0"/>
              <a:t>Given a query trajectories </a:t>
            </a:r>
            <a:r>
              <a:rPr lang="en-US" altLang="zh-CN" i="1" dirty="0" smtClean="0"/>
              <a:t>Q</a:t>
            </a:r>
            <a:r>
              <a:rPr lang="en-US" altLang="zh-CN" dirty="0" smtClean="0"/>
              <a:t> and a data trajectory 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, the more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matched parts with </a:t>
            </a:r>
            <a:r>
              <a:rPr lang="en-US" altLang="zh-CN" i="1" dirty="0" smtClean="0">
                <a:solidFill>
                  <a:srgbClr val="FF0000"/>
                </a:solidFill>
              </a:rPr>
              <a:t>higher weights </a:t>
            </a:r>
            <a:r>
              <a:rPr lang="en-US" altLang="zh-CN" dirty="0" smtClean="0"/>
              <a:t>between them, the more similar they are</a:t>
            </a:r>
          </a:p>
          <a:p>
            <a:pPr lvl="1"/>
            <a:r>
              <a:rPr lang="en-US" altLang="zh-CN" dirty="0" smtClean="0"/>
              <a:t>Similar to </a:t>
            </a:r>
            <a:r>
              <a:rPr lang="en-US" altLang="zh-CN" b="1" dirty="0" smtClean="0"/>
              <a:t>LCSS</a:t>
            </a:r>
            <a:r>
              <a:rPr lang="en-US" altLang="zh-CN" dirty="0" smtClean="0"/>
              <a:t>, we call it </a:t>
            </a:r>
            <a:r>
              <a:rPr lang="en-US" altLang="zh-CN" b="1" dirty="0" smtClean="0"/>
              <a:t>Heaviest Common Subsequence (HCSS)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5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5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original/rectangle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boundary is NOT tight enough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1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Among all candidates, only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few </a:t>
            </a:r>
            <a:r>
              <a:rPr lang="en-US" altLang="zh-CN" dirty="0" smtClean="0"/>
              <a:t>trajectories have the chance to be the most similar trajectory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35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72A76-99BF-41F5-A8F4-27920CF8160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53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DDC2-C1C7-427B-9599-D88C8869F341}" type="datetimeFigureOut">
              <a:rPr lang="en-AU" smtClean="0"/>
              <a:pPr/>
              <a:t>11/08/2012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F7CB-10D9-480F-BF76-0CAAB8F8255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***@uq.edu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hyperlink" Target="mailto:slin@cs.ucr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***@uq.edu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hyperlink" Target="mailto:slin@cs.ucr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n-US" dirty="0" smtClean="0"/>
              <a:t>User Oriented Trajectory Similarity Search</a:t>
            </a:r>
            <a:endParaRPr lang="en-AU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5536" y="188640"/>
            <a:ext cx="8584232" cy="365125"/>
          </a:xfrm>
        </p:spPr>
        <p:txBody>
          <a:bodyPr/>
          <a:lstStyle/>
          <a:p>
            <a:pPr algn="l"/>
            <a:r>
              <a:rPr lang="en-US" altLang="zh-CN" dirty="0" smtClean="0"/>
              <a:t>ACM SIGKDD International Workshop on Urban Computing</a:t>
            </a:r>
            <a:r>
              <a:rPr lang="en-US" altLang="zh-CN" dirty="0"/>
              <a:t> (</a:t>
            </a:r>
            <a:r>
              <a:rPr lang="en-US" altLang="zh-CN" b="1" dirty="0" err="1"/>
              <a:t>UrbComp</a:t>
            </a:r>
            <a:r>
              <a:rPr lang="en-US" altLang="zh-CN" b="1" dirty="0"/>
              <a:t> 2012</a:t>
            </a:r>
            <a:r>
              <a:rPr lang="en-US" altLang="zh-CN" b="1" dirty="0" smtClean="0"/>
              <a:t>), </a:t>
            </a:r>
            <a:r>
              <a:rPr lang="en-US" dirty="0" smtClean="0"/>
              <a:t>August 12, 2012 - Beijing, China</a:t>
            </a:r>
            <a:endParaRPr lang="en-AU" dirty="0"/>
          </a:p>
        </p:txBody>
      </p:sp>
      <p:sp>
        <p:nvSpPr>
          <p:cNvPr id="10" name="Shape 4098"/>
          <p:cNvSpPr txBox="1">
            <a:spLocks noChangeArrowheads="1"/>
          </p:cNvSpPr>
          <p:nvPr/>
        </p:nvSpPr>
        <p:spPr>
          <a:xfrm>
            <a:off x="228600" y="3581400"/>
            <a:ext cx="8763000" cy="2209800"/>
          </a:xfrm>
          <a:prstGeom prst="rect">
            <a:avLst/>
          </a:prstGeom>
          <a:noFill/>
          <a:ln cap="flat" algn="ctr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zh-CN" sz="2400" dirty="0" err="1" smtClean="0">
                <a:solidFill>
                  <a:schemeClr val="tx1"/>
                </a:solidFill>
                <a:ea typeface="宋体" pitchFamily="2" charset="-122"/>
              </a:rPr>
              <a:t>Haibo</a:t>
            </a: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 Wang 					</a:t>
            </a:r>
            <a:r>
              <a:rPr lang="en-US" altLang="zh-CN" sz="1800" i="1" u="sng" dirty="0">
                <a:solidFill>
                  <a:srgbClr val="00CC99"/>
                </a:solidFill>
                <a:ea typeface="宋体" pitchFamily="2" charset="-122"/>
                <a:hlinkClick r:id="rId3"/>
              </a:rPr>
              <a:t>uqhwan15@uq.edu.au</a:t>
            </a:r>
            <a:endParaRPr lang="en-US" altLang="zh-CN" sz="1800" i="1" u="sng" dirty="0" smtClean="0">
              <a:solidFill>
                <a:srgbClr val="00CC99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The </a:t>
            </a:r>
            <a:r>
              <a:rPr lang="en-US" altLang="zh-CN" sz="1200" dirty="0">
                <a:solidFill>
                  <a:schemeClr val="tx1"/>
                </a:solidFill>
                <a:ea typeface="宋体" pitchFamily="2" charset="-122"/>
              </a:rPr>
              <a:t>University of Queensland</a:t>
            </a:r>
            <a:endParaRPr lang="en-US" altLang="zh-CN" sz="1200" dirty="0" smtClean="0">
              <a:solidFill>
                <a:schemeClr val="tx1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endParaRPr lang="en-US" altLang="zh-CN" sz="2400" b="1" dirty="0" smtClean="0">
              <a:solidFill>
                <a:srgbClr val="FF0000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endParaRPr lang="en-US" altLang="zh-CN" sz="2400" b="1" dirty="0" smtClean="0">
              <a:solidFill>
                <a:srgbClr val="FF0000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r>
              <a:rPr lang="en-US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Kuien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 Liu	                   			</a:t>
            </a:r>
            <a:r>
              <a:rPr lang="en-US" altLang="zh-CN" sz="1800" i="1" u="sng" dirty="0" smtClean="0">
                <a:solidFill>
                  <a:srgbClr val="FF0000"/>
                </a:solidFill>
                <a:ea typeface="宋体" pitchFamily="2" charset="-122"/>
                <a:hlinkClick r:id="rId4"/>
              </a:rPr>
              <a:t>kuien@iscas.ac.cn</a:t>
            </a:r>
            <a:endParaRPr lang="en-US" altLang="zh-CN" sz="1800" i="1" u="sng" dirty="0" smtClean="0">
              <a:solidFill>
                <a:srgbClr val="FF0000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Institute </a:t>
            </a:r>
            <a:r>
              <a:rPr lang="en-US" altLang="zh-CN" sz="1200" b="1" dirty="0">
                <a:solidFill>
                  <a:srgbClr val="FF0000"/>
                </a:solidFill>
                <a:ea typeface="宋体" pitchFamily="2" charset="-122"/>
              </a:rPr>
              <a:t>of </a:t>
            </a: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Software,</a:t>
            </a:r>
          </a:p>
          <a:p>
            <a:pPr algn="l">
              <a:lnSpc>
                <a:spcPct val="80000"/>
              </a:lnSpc>
            </a:pP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Chinese </a:t>
            </a:r>
            <a:r>
              <a:rPr lang="en-US" altLang="zh-CN" sz="1200" b="1" dirty="0">
                <a:solidFill>
                  <a:srgbClr val="FF0000"/>
                </a:solidFill>
                <a:ea typeface="宋体" pitchFamily="2" charset="-122"/>
              </a:rPr>
              <a:t>Academy of Sciences</a:t>
            </a:r>
          </a:p>
          <a:p>
            <a:pPr algn="l">
              <a:lnSpc>
                <a:spcPct val="80000"/>
              </a:lnSpc>
            </a:pPr>
            <a:endParaRPr lang="en-US" altLang="zh-CN" sz="2000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                                          </a:t>
            </a:r>
            <a:r>
              <a:rPr lang="en-US" altLang="zh-CN" b="0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	                   </a:t>
            </a:r>
            <a:r>
              <a:rPr lang="en-US" altLang="zh-CN" sz="1600" b="0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University of California, Riverside</a:t>
            </a:r>
          </a:p>
        </p:txBody>
      </p:sp>
      <p:pic>
        <p:nvPicPr>
          <p:cNvPr id="12" name="Picture 4" descr="http://www.acqao.org/images/gallery/UQ_logo_tex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24724"/>
            <a:ext cx="1944216" cy="5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iscas.ac.cn/images/logo201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95678"/>
            <a:ext cx="1888944" cy="4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3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74"/>
    </mc:Choice>
    <mc:Fallback>
      <p:transition spd="slow" advTm="109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 1</a:t>
            </a:r>
            <a:endParaRPr lang="zh-CN" altLang="en-US" dirty="0"/>
          </a:p>
        </p:txBody>
      </p:sp>
      <p:pic>
        <p:nvPicPr>
          <p:cNvPr id="6" name="内容占位符 5" descr="trajectory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753" y="1600200"/>
            <a:ext cx="6372493" cy="4525963"/>
          </a:xfrm>
        </p:spPr>
      </p:pic>
      <p:sp>
        <p:nvSpPr>
          <p:cNvPr id="7" name="矩形 6"/>
          <p:cNvSpPr/>
          <p:nvPr/>
        </p:nvSpPr>
        <p:spPr>
          <a:xfrm>
            <a:off x="2267744" y="4581128"/>
            <a:ext cx="504056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95736" y="3501008"/>
            <a:ext cx="423664" cy="11437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31640" y="3356992"/>
            <a:ext cx="1224136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123728" y="4869160"/>
            <a:ext cx="504056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65"/>
    </mc:Choice>
    <mc:Fallback>
      <p:transition spd="slow" advTm="2266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Retrieve only those </a:t>
            </a:r>
            <a:r>
              <a:rPr lang="en-US" altLang="zh-CN" dirty="0" smtClean="0"/>
              <a:t>trajectories which intersect the </a:t>
            </a:r>
            <a:r>
              <a:rPr lang="en-US" altLang="zh-CN" i="1" dirty="0" smtClean="0">
                <a:solidFill>
                  <a:schemeClr val="tx2"/>
                </a:solidFill>
              </a:rPr>
              <a:t>small range of Q </a:t>
            </a:r>
            <a:r>
              <a:rPr lang="en-US" altLang="zh-CN" dirty="0" smtClean="0"/>
              <a:t>(or </a:t>
            </a:r>
            <a:r>
              <a:rPr lang="en-US" altLang="zh-CN" i="1" dirty="0" smtClean="0">
                <a:solidFill>
                  <a:schemeClr val="tx2"/>
                </a:solidFill>
              </a:rPr>
              <a:t>Q’s buffer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 smtClean="0"/>
              <a:t>For </a:t>
            </a:r>
            <a:r>
              <a:rPr lang="en-US" altLang="zh-CN" dirty="0"/>
              <a:t>each sample point </a:t>
            </a:r>
            <a:r>
              <a:rPr lang="en-US" altLang="zh-CN" i="1" dirty="0"/>
              <a:t>q</a:t>
            </a:r>
            <a:r>
              <a:rPr lang="en-US" altLang="zh-CN" dirty="0"/>
              <a:t> in </a:t>
            </a:r>
            <a:r>
              <a:rPr lang="en-US" altLang="zh-CN" i="1" dirty="0"/>
              <a:t>Q</a:t>
            </a:r>
            <a:r>
              <a:rPr lang="en-US" altLang="zh-CN" dirty="0"/>
              <a:t>, we only check the rectangular </a:t>
            </a:r>
            <a:r>
              <a:rPr lang="en-US" altLang="zh-CN" dirty="0" smtClean="0"/>
              <a:t>area, e.g.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q’s</a:t>
            </a:r>
            <a:r>
              <a:rPr lang="en-US" altLang="zh-CN" dirty="0"/>
              <a:t> </a:t>
            </a: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epsilon buffer </a:t>
            </a:r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4" name="图片 3" descr="ma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005064"/>
            <a:ext cx="3183698" cy="208823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2"/>
    </mc:Choice>
    <mc:Fallback>
      <p:transition spd="slow" advTm="30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buff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2598616" cy="1365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Method - MST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Index all sample points with an R-tree </a:t>
            </a:r>
          </a:p>
          <a:p>
            <a:pPr lvl="1"/>
            <a:r>
              <a:rPr lang="en-US" dirty="0" smtClean="0"/>
              <a:t>Preprocessing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each</a:t>
            </a:r>
            <a:r>
              <a:rPr lang="en-US" dirty="0" smtClean="0"/>
              <a:t> point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dirty="0" smtClean="0"/>
              <a:t> in </a:t>
            </a:r>
            <a:r>
              <a:rPr lang="en-US" i="1" dirty="0" smtClean="0"/>
              <a:t>Q</a:t>
            </a:r>
            <a:r>
              <a:rPr lang="en-US" dirty="0" smtClean="0"/>
              <a:t>, return those trajectories that have at least one point in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q’s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epsilon buffer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candidates</a:t>
            </a:r>
          </a:p>
          <a:p>
            <a:pPr lvl="1"/>
            <a:r>
              <a:rPr lang="en-US" dirty="0" smtClean="0"/>
              <a:t>Filter Phase</a:t>
            </a:r>
          </a:p>
          <a:p>
            <a:r>
              <a:rPr lang="en-US" dirty="0" smtClean="0"/>
              <a:t>For every candidate trajectory, compute the exact </a:t>
            </a:r>
            <a:r>
              <a:rPr lang="en-US" i="1" dirty="0" smtClean="0"/>
              <a:t>HCSS</a:t>
            </a:r>
            <a:r>
              <a:rPr lang="en-US" dirty="0" smtClean="0"/>
              <a:t> value and return the one with </a:t>
            </a:r>
            <a:r>
              <a:rPr lang="en-US" i="1" dirty="0" smtClean="0"/>
              <a:t>largest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Refinement Phase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query trajectory </a:t>
            </a:r>
            <a:r>
              <a:rPr lang="en-US" i="1" dirty="0" smtClean="0"/>
              <a:t>Q</a:t>
            </a:r>
            <a:r>
              <a:rPr lang="en-US" dirty="0" smtClean="0"/>
              <a:t> consists of a set of sequential points which are usually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spatially close</a:t>
            </a:r>
            <a:r>
              <a:rPr lang="en-US" dirty="0" smtClean="0"/>
              <a:t> to each other. </a:t>
            </a:r>
          </a:p>
          <a:p>
            <a:r>
              <a:rPr lang="en-US" dirty="0" smtClean="0"/>
              <a:t>No need to search every sample point’s epsilon buffer, as there are many </a:t>
            </a:r>
            <a:r>
              <a:rPr lang="en-US" dirty="0" smtClean="0">
                <a:solidFill>
                  <a:srgbClr val="FF0000"/>
                </a:solidFill>
              </a:rPr>
              <a:t>overlap</a:t>
            </a:r>
            <a:r>
              <a:rPr lang="en-US" dirty="0" smtClean="0"/>
              <a:t> between buffers</a:t>
            </a:r>
          </a:p>
          <a:p>
            <a:pPr lvl="1"/>
            <a:r>
              <a:rPr lang="en-US" dirty="0" smtClean="0"/>
              <a:t>Redundant IOs</a:t>
            </a:r>
          </a:p>
        </p:txBody>
      </p:sp>
      <p:pic>
        <p:nvPicPr>
          <p:cNvPr id="4" name="图片 3" descr="qbuff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653136"/>
            <a:ext cx="2598616" cy="136545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Filter Strategy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Basic idea</a:t>
                </a:r>
              </a:p>
              <a:p>
                <a:pPr lvl="1"/>
                <a:r>
                  <a:rPr lang="en-US" altLang="zh-CN" dirty="0" smtClean="0"/>
                  <a:t>group </a:t>
                </a:r>
                <a:r>
                  <a:rPr lang="en-US" altLang="zh-CN" dirty="0"/>
                  <a:t>consecutive </a:t>
                </a:r>
                <a:r>
                  <a:rPr lang="en-US" altLang="zh-CN" dirty="0" smtClean="0"/>
                  <a:t>points together</a:t>
                </a:r>
              </a:p>
              <a:p>
                <a:endParaRPr lang="en-US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altLang="zh-CN" sz="3200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altLang="zh-CN" sz="3200" dirty="0"/>
                  <a:t>-</a:t>
                </a:r>
                <a:r>
                  <a:rPr lang="en-US" altLang="zh-CN" sz="3200" dirty="0" smtClean="0"/>
                  <a:t>boundary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 descr="alpha_buff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933056"/>
            <a:ext cx="4400550" cy="200977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3781" y="2060848"/>
            <a:ext cx="3114675" cy="351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Filter Strategy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9492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Heuristic Method</a:t>
                </a:r>
              </a:p>
              <a:p>
                <a:pPr lvl="1"/>
                <a:r>
                  <a:rPr lang="en-US" sz="2400" dirty="0" smtClean="0"/>
                  <a:t>1. </a:t>
                </a:r>
                <a:r>
                  <a:rPr lang="en-US" sz="2400" b="1" dirty="0" smtClean="0"/>
                  <a:t>Simplify</a:t>
                </a:r>
                <a:r>
                  <a:rPr lang="en-US" sz="2400" dirty="0" smtClean="0"/>
                  <a:t> the query </a:t>
                </a:r>
                <a:r>
                  <a:rPr lang="en-US" sz="2400" dirty="0" smtClean="0"/>
                  <a:t>trajectory with </a:t>
                </a:r>
                <a:r>
                  <a:rPr lang="en-US" altLang="zh-CN" sz="2400" dirty="0" smtClean="0"/>
                  <a:t>DP-linear </a:t>
                </a:r>
                <a:r>
                  <a:rPr lang="en-US" altLang="zh-CN" sz="2400" dirty="0" smtClean="0"/>
                  <a:t>method</a:t>
                </a:r>
              </a:p>
              <a:p>
                <a:pPr lvl="1"/>
                <a:endParaRPr lang="en-US" altLang="zh-CN" sz="2400" dirty="0" smtClean="0"/>
              </a:p>
              <a:p>
                <a:pPr lvl="1"/>
                <a:r>
                  <a:rPr lang="en-AU" sz="2400" dirty="0" smtClean="0"/>
                  <a:t>2. </a:t>
                </a:r>
                <a:r>
                  <a:rPr lang="en-AU" sz="2400" b="1" dirty="0" smtClean="0"/>
                  <a:t>Partition</a:t>
                </a:r>
                <a:r>
                  <a:rPr lang="en-AU" sz="2400" dirty="0" smtClean="0"/>
                  <a:t> </a:t>
                </a:r>
                <a:r>
                  <a:rPr lang="en-AU" altLang="zh-CN" sz="2400" dirty="0" smtClean="0"/>
                  <a:t>the query </a:t>
                </a:r>
                <a:r>
                  <a:rPr lang="en-AU" altLang="zh-CN" sz="2400" dirty="0" smtClean="0"/>
                  <a:t>trajectory </a:t>
                </a:r>
                <a:r>
                  <a:rPr lang="en-US" altLang="zh-CN" sz="2400" dirty="0" smtClean="0"/>
                  <a:t>into </a:t>
                </a:r>
                <a:r>
                  <a:rPr lang="en-US" altLang="zh-CN" sz="2400" dirty="0" smtClean="0"/>
                  <a:t>restricted segments</a:t>
                </a:r>
              </a:p>
              <a:p>
                <a:pPr lvl="1"/>
                <a:endParaRPr lang="en-AU" sz="2400" dirty="0" smtClean="0"/>
              </a:p>
              <a:p>
                <a:pPr lvl="1"/>
                <a:r>
                  <a:rPr lang="en-AU" sz="2400" dirty="0" smtClean="0"/>
                  <a:t>3. </a:t>
                </a:r>
                <a:r>
                  <a:rPr lang="en-US" altLang="zh-CN" sz="2400" b="1" dirty="0" smtClean="0"/>
                  <a:t>Group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consecutive </a:t>
                </a:r>
                <a:r>
                  <a:rPr lang="en-AU" sz="2400" dirty="0" smtClean="0"/>
                  <a:t>segments </a:t>
                </a:r>
                <a:r>
                  <a:rPr lang="en-US" altLang="zh-CN" sz="2400" dirty="0" smtClean="0"/>
                  <a:t>in</a:t>
                </a:r>
                <a:r>
                  <a:rPr lang="en-AU" sz="2400" dirty="0" smtClean="0"/>
                  <a:t>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altLang="zh-CN" sz="2400" dirty="0" smtClean="0"/>
                  <a:t>-boundary</a:t>
                </a:r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94920" cy="4525963"/>
              </a:xfrm>
              <a:blipFill rotWithShape="1">
                <a:blip r:embed="rId3"/>
                <a:stretch>
                  <a:fillRect l="-2582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6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3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 need to do the computation-expensive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HCSS</a:t>
                </a:r>
                <a:r>
                  <a:rPr lang="en-US" dirty="0" smtClean="0"/>
                  <a:t> value for every candidate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Introduce </a:t>
                </a:r>
                <a:r>
                  <a:rPr lang="en-US" dirty="0" smtClean="0"/>
                  <a:t>an computation-cheap upper bound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HGSS</a:t>
                </a:r>
                <a:r>
                  <a:rPr lang="en-US" dirty="0" smtClean="0"/>
                  <a:t> to prune </a:t>
                </a:r>
                <a:r>
                  <a:rPr lang="en-US" dirty="0" smtClean="0"/>
                  <a:t>trajectory </a:t>
                </a:r>
                <a:r>
                  <a:rPr lang="en-US" altLang="zh-CN" dirty="0" smtClean="0"/>
                  <a:t>candidates.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𝐻𝐺𝑆𝑆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altLang="zh-CN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𝐻𝐶𝑆𝑆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See the paper for details</a:t>
                </a:r>
              </a:p>
              <a:p>
                <a:pPr lvl="1"/>
                <a:endParaRPr lang="en-AU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</a:t>
            </a:r>
            <a:r>
              <a:rPr lang="en-US" dirty="0"/>
              <a:t>Method - </a:t>
            </a:r>
            <a:r>
              <a:rPr lang="en-US" dirty="0" smtClean="0"/>
              <a:t>OMST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Filter phase</a:t>
            </a:r>
            <a:endParaRPr lang="en-US" dirty="0"/>
          </a:p>
          <a:p>
            <a:pPr lvl="1"/>
            <a:r>
              <a:rPr lang="en-US" dirty="0" smtClean="0"/>
              <a:t>Using the adaptive filtering strategy</a:t>
            </a:r>
          </a:p>
          <a:p>
            <a:pPr lvl="1"/>
            <a:r>
              <a:rPr lang="en-US" dirty="0" smtClean="0"/>
              <a:t>Restrain candidates </a:t>
            </a:r>
            <a:r>
              <a:rPr lang="en-US" dirty="0" smtClean="0"/>
              <a:t>by </a:t>
            </a:r>
            <a:r>
              <a:rPr lang="en-US" i="1" dirty="0">
                <a:solidFill>
                  <a:srgbClr val="FF0000"/>
                </a:solidFill>
              </a:rPr>
              <a:t>un-overlapping </a:t>
            </a:r>
            <a:r>
              <a:rPr lang="en-US" i="1" dirty="0" smtClean="0">
                <a:solidFill>
                  <a:srgbClr val="FF0000"/>
                </a:solidFill>
              </a:rPr>
              <a:t>boundary</a:t>
            </a:r>
            <a:r>
              <a:rPr lang="en-US" altLang="zh-CN" dirty="0" smtClean="0"/>
              <a:t>.</a:t>
            </a:r>
            <a:endParaRPr lang="en-US" dirty="0" smtClean="0"/>
          </a:p>
          <a:p>
            <a:r>
              <a:rPr lang="en-US" altLang="zh-CN" dirty="0" smtClean="0"/>
              <a:t>In the Refinement phase</a:t>
            </a:r>
          </a:p>
          <a:p>
            <a:pPr lvl="1"/>
            <a:r>
              <a:rPr lang="en-US" dirty="0" smtClean="0"/>
              <a:t>Using the upper bound HGSS for pruning</a:t>
            </a:r>
          </a:p>
          <a:p>
            <a:pPr lvl="1"/>
            <a:r>
              <a:rPr lang="en-US" altLang="zh-CN" dirty="0" smtClean="0"/>
              <a:t>Fast the refinement </a:t>
            </a:r>
            <a:r>
              <a:rPr lang="en-US" altLang="zh-CN" dirty="0"/>
              <a:t>by </a:t>
            </a:r>
            <a:r>
              <a:rPr lang="en-US" altLang="zh-CN" i="1" dirty="0" smtClean="0">
                <a:solidFill>
                  <a:srgbClr val="FF0000"/>
                </a:solidFill>
              </a:rPr>
              <a:t>pruning </a:t>
            </a:r>
            <a:r>
              <a:rPr lang="en-US" altLang="zh-CN" i="1" dirty="0" smtClean="0">
                <a:solidFill>
                  <a:srgbClr val="FF0000"/>
                </a:solidFill>
              </a:rPr>
              <a:t>candidates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en-US" altLang="zh-CN" dirty="0"/>
          </a:p>
          <a:p>
            <a:pPr lvl="2"/>
            <a:endParaRPr lang="en-US" dirty="0" smtClean="0"/>
          </a:p>
          <a:p>
            <a:pPr lvl="2"/>
            <a:endParaRPr lang="en-A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9" t="29215" r="13399" b="56804"/>
          <a:stretch/>
        </p:blipFill>
        <p:spPr bwMode="auto">
          <a:xfrm>
            <a:off x="1952985" y="5033146"/>
            <a:ext cx="4646919" cy="113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traject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773" y="2780928"/>
            <a:ext cx="5302547" cy="3766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Beijing Taxi Data Set</a:t>
            </a:r>
          </a:p>
          <a:p>
            <a:pPr lvl="1"/>
            <a:r>
              <a:rPr lang="en-US" dirty="0" smtClean="0"/>
              <a:t>30284 trajectories</a:t>
            </a:r>
            <a:endParaRPr lang="en-A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altLang="zh-CN" dirty="0" smtClean="0"/>
              <a:t>ffectiveness</a:t>
            </a:r>
            <a:endParaRPr lang="en-AU" dirty="0"/>
          </a:p>
        </p:txBody>
      </p:sp>
      <p:pic>
        <p:nvPicPr>
          <p:cNvPr id="4" name="Content Placeholder 3" descr="queryti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81609"/>
            <a:ext cx="8229600" cy="356314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Trajectory data is </a:t>
            </a:r>
            <a:r>
              <a:rPr lang="en-US" dirty="0" smtClean="0">
                <a:ea typeface="宋体" pitchFamily="2" charset="-122"/>
              </a:rPr>
              <a:t>every</a:t>
            </a:r>
            <a:r>
              <a:rPr lang="en-US" altLang="zh-CN" dirty="0" smtClean="0">
                <a:ea typeface="宋体" pitchFamily="2" charset="-122"/>
              </a:rPr>
              <a:t>where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GPS-equipped moving objects</a:t>
            </a:r>
          </a:p>
          <a:p>
            <a:pPr lvl="1"/>
            <a:r>
              <a:rPr lang="en-US" altLang="zh-CN" dirty="0" smtClean="0"/>
              <a:t>E.g., vehicles, people, animal</a:t>
            </a:r>
          </a:p>
          <a:p>
            <a:r>
              <a:rPr lang="en-US" altLang="zh-CN" dirty="0" smtClean="0"/>
              <a:t>Social information collected from smart devices</a:t>
            </a:r>
            <a:endParaRPr lang="en-US" altLang="zh-CN" dirty="0" smtClean="0"/>
          </a:p>
          <a:p>
            <a:pPr lvl="1"/>
            <a:r>
              <a:rPr lang="en-AU" dirty="0" smtClean="0"/>
              <a:t>Geo-tagged </a:t>
            </a:r>
            <a:r>
              <a:rPr lang="en-AU" dirty="0"/>
              <a:t>photos </a:t>
            </a:r>
            <a:endParaRPr lang="en-AU" dirty="0" smtClean="0"/>
          </a:p>
          <a:p>
            <a:pPr lvl="2"/>
            <a:r>
              <a:rPr lang="en-AU" dirty="0" smtClean="0"/>
              <a:t>e.g</a:t>
            </a:r>
            <a:r>
              <a:rPr lang="en-AU" dirty="0"/>
              <a:t>., </a:t>
            </a:r>
            <a:r>
              <a:rPr lang="en-AU" dirty="0" smtClean="0"/>
              <a:t>Flickr</a:t>
            </a:r>
            <a:endParaRPr lang="en-AU" dirty="0"/>
          </a:p>
          <a:p>
            <a:pPr lvl="1"/>
            <a:r>
              <a:rPr lang="en-AU" dirty="0"/>
              <a:t>Route-sharing </a:t>
            </a:r>
            <a:r>
              <a:rPr lang="en-AU" dirty="0" smtClean="0"/>
              <a:t>services</a:t>
            </a:r>
          </a:p>
          <a:p>
            <a:pPr lvl="2"/>
            <a:r>
              <a:rPr lang="en-AU" dirty="0" smtClean="0"/>
              <a:t>e.g</a:t>
            </a:r>
            <a:r>
              <a:rPr lang="en-AU" dirty="0"/>
              <a:t>., </a:t>
            </a:r>
            <a:r>
              <a:rPr lang="en-AU" dirty="0" err="1"/>
              <a:t>GeoLife</a:t>
            </a:r>
            <a:r>
              <a:rPr lang="en-AU" dirty="0"/>
              <a:t>, </a:t>
            </a:r>
            <a:r>
              <a:rPr lang="en-AU" dirty="0" err="1"/>
              <a:t>Bikely</a:t>
            </a:r>
            <a:r>
              <a:rPr lang="en-AU" dirty="0"/>
              <a:t>, GPS-Waypoints and Share My </a:t>
            </a:r>
            <a:r>
              <a:rPr lang="en-AU" dirty="0" smtClean="0"/>
              <a:t>Routs</a:t>
            </a:r>
            <a:endParaRPr lang="en-AU" dirty="0"/>
          </a:p>
          <a:p>
            <a:pPr lvl="1"/>
            <a:r>
              <a:rPr lang="en-AU" dirty="0"/>
              <a:t>Social network services with venue check-in functions </a:t>
            </a:r>
            <a:endParaRPr lang="en-AU" dirty="0" smtClean="0"/>
          </a:p>
          <a:p>
            <a:pPr lvl="2"/>
            <a:r>
              <a:rPr lang="en-AU" dirty="0" smtClean="0"/>
              <a:t>e.g</a:t>
            </a:r>
            <a:r>
              <a:rPr lang="en-AU" dirty="0"/>
              <a:t>., Foursquare, Facebook, </a:t>
            </a:r>
            <a:r>
              <a:rPr lang="en-AU" dirty="0" err="1" smtClean="0"/>
              <a:t>Jiepang</a:t>
            </a:r>
            <a:endParaRPr lang="en-AU" dirty="0"/>
          </a:p>
          <a:p>
            <a:pPr lvl="1"/>
            <a:r>
              <a:rPr lang="en-AU" dirty="0"/>
              <a:t>Location-enabled </a:t>
            </a:r>
            <a:r>
              <a:rPr lang="en-AU" dirty="0" smtClean="0"/>
              <a:t>applications</a:t>
            </a:r>
          </a:p>
          <a:p>
            <a:pPr lvl="2"/>
            <a:r>
              <a:rPr lang="en-AU" dirty="0" smtClean="0"/>
              <a:t>e.g</a:t>
            </a:r>
            <a:r>
              <a:rPr lang="en-AU" dirty="0"/>
              <a:t>.,  </a:t>
            </a:r>
            <a:r>
              <a:rPr lang="en-AU" dirty="0" smtClean="0"/>
              <a:t>Skyhook</a:t>
            </a:r>
          </a:p>
          <a:p>
            <a:r>
              <a:rPr lang="en-US" dirty="0" smtClean="0"/>
              <a:t>Positioning technique from the 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RFID, ultrasonic, </a:t>
            </a:r>
            <a:r>
              <a:rPr lang="en-US" altLang="zh-CN" dirty="0"/>
              <a:t>ultra-wideband, </a:t>
            </a:r>
            <a:r>
              <a:rPr lang="en-US" altLang="zh-CN" dirty="0" smtClean="0"/>
              <a:t>infrared</a:t>
            </a:r>
            <a:r>
              <a:rPr lang="en-US" altLang="zh-CN" dirty="0"/>
              <a:t>, </a:t>
            </a:r>
            <a:r>
              <a:rPr lang="en-US" altLang="zh-CN" dirty="0" smtClean="0"/>
              <a:t>vibrated </a:t>
            </a:r>
            <a:r>
              <a:rPr lang="en-US" altLang="zh-CN" dirty="0" smtClean="0"/>
              <a:t>sensors etc.</a:t>
            </a:r>
          </a:p>
          <a:p>
            <a:pPr lvl="2"/>
            <a:r>
              <a:rPr lang="en-AU" altLang="zh-CN" dirty="0" smtClean="0"/>
              <a:t>E.g., Meat traceability</a:t>
            </a:r>
            <a:r>
              <a:rPr lang="en-AU" altLang="zh-CN" dirty="0"/>
              <a:t>, </a:t>
            </a:r>
            <a:r>
              <a:rPr lang="en-AU" altLang="zh-CN" dirty="0" smtClean="0"/>
              <a:t>logistics supervision.</a:t>
            </a:r>
            <a:endParaRPr lang="en-AU" altLang="zh-CN" dirty="0"/>
          </a:p>
          <a:p>
            <a:pPr lvl="1"/>
            <a:endParaRPr lang="en-US" altLang="zh-CN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6" name="Rectangle 81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53" y="1340768"/>
            <a:ext cx="2324335" cy="19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tangle 8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39314"/>
            <a:ext cx="1440160" cy="13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7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11"/>
    </mc:Choice>
    <mc:Fallback>
      <p:transition spd="slow" advTm="9901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</a:t>
            </a:r>
            <a:r>
              <a:rPr lang="en-US" altLang="zh-CN" dirty="0"/>
              <a:t> Power </a:t>
            </a:r>
            <a:endParaRPr lang="en-AU" dirty="0"/>
          </a:p>
        </p:txBody>
      </p:sp>
      <p:pic>
        <p:nvPicPr>
          <p:cNvPr id="4" name="Content Placeholder 3" descr="pru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561" y="3839141"/>
            <a:ext cx="6087119" cy="2652148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6" name="Content Placeholder 4" descr="groupp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230259"/>
            <a:ext cx="2952328" cy="260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ser-oriented trajectory similarity search</a:t>
            </a:r>
          </a:p>
          <a:p>
            <a:pPr lvl="1"/>
            <a:r>
              <a:rPr lang="en-US" dirty="0" smtClean="0"/>
              <a:t>Provide personalized search experience</a:t>
            </a:r>
          </a:p>
          <a:p>
            <a:r>
              <a:rPr lang="en-US" dirty="0" smtClean="0"/>
              <a:t>Develop a baseline algorithm</a:t>
            </a:r>
          </a:p>
          <a:p>
            <a:r>
              <a:rPr lang="en-US" dirty="0" smtClean="0"/>
              <a:t>Develop two optimization techniques</a:t>
            </a:r>
          </a:p>
          <a:p>
            <a:pPr lvl="1"/>
            <a:r>
              <a:rPr lang="en-US" dirty="0" smtClean="0"/>
              <a:t>Adaptive filter strategy</a:t>
            </a:r>
          </a:p>
          <a:p>
            <a:pPr lvl="1"/>
            <a:r>
              <a:rPr lang="en-US" dirty="0" smtClean="0"/>
              <a:t>An upper bound</a:t>
            </a:r>
          </a:p>
          <a:p>
            <a:r>
              <a:rPr lang="en-US" dirty="0" smtClean="0"/>
              <a:t>The experiments demonstrate the high efficiency of the method</a:t>
            </a:r>
            <a:endParaRPr lang="en-A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098"/>
          <p:cNvSpPr txBox="1">
            <a:spLocks noChangeArrowheads="1"/>
          </p:cNvSpPr>
          <p:nvPr/>
        </p:nvSpPr>
        <p:spPr>
          <a:xfrm>
            <a:off x="228600" y="3581400"/>
            <a:ext cx="8763000" cy="2209800"/>
          </a:xfrm>
          <a:prstGeom prst="rect">
            <a:avLst/>
          </a:prstGeom>
          <a:noFill/>
          <a:ln cap="flat" algn="ctr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zh-CN" sz="2400" dirty="0" err="1" smtClean="0">
                <a:solidFill>
                  <a:schemeClr val="tx1"/>
                </a:solidFill>
                <a:ea typeface="宋体" pitchFamily="2" charset="-122"/>
              </a:rPr>
              <a:t>Haibo</a:t>
            </a:r>
            <a:r>
              <a:rPr lang="en-US" altLang="zh-CN" sz="2400" dirty="0" smtClean="0">
                <a:solidFill>
                  <a:schemeClr val="tx1"/>
                </a:solidFill>
                <a:ea typeface="宋体" pitchFamily="2" charset="-122"/>
              </a:rPr>
              <a:t> Wang 					</a:t>
            </a:r>
            <a:r>
              <a:rPr lang="en-US" altLang="zh-CN" sz="1800" i="1" u="sng" dirty="0">
                <a:solidFill>
                  <a:srgbClr val="00CC99"/>
                </a:solidFill>
                <a:ea typeface="宋体" pitchFamily="2" charset="-122"/>
                <a:hlinkClick r:id="rId3"/>
              </a:rPr>
              <a:t>uqhwan15@uq.edu.au</a:t>
            </a:r>
            <a:endParaRPr lang="en-US" altLang="zh-CN" sz="1800" i="1" u="sng" dirty="0" smtClean="0">
              <a:solidFill>
                <a:srgbClr val="00CC99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r>
              <a:rPr lang="en-US" altLang="zh-CN" sz="1200" dirty="0" smtClean="0">
                <a:solidFill>
                  <a:schemeClr val="tx1"/>
                </a:solidFill>
                <a:ea typeface="宋体" pitchFamily="2" charset="-122"/>
              </a:rPr>
              <a:t>The </a:t>
            </a:r>
            <a:r>
              <a:rPr lang="en-US" altLang="zh-CN" sz="1200" dirty="0">
                <a:solidFill>
                  <a:schemeClr val="tx1"/>
                </a:solidFill>
                <a:ea typeface="宋体" pitchFamily="2" charset="-122"/>
              </a:rPr>
              <a:t>University of Queensland</a:t>
            </a:r>
            <a:endParaRPr lang="en-US" altLang="zh-CN" sz="1200" dirty="0" smtClean="0">
              <a:solidFill>
                <a:schemeClr val="tx1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endParaRPr lang="en-US" altLang="zh-CN" sz="2400" b="1" dirty="0" smtClean="0">
              <a:solidFill>
                <a:srgbClr val="FF0000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endParaRPr lang="en-US" altLang="zh-CN" sz="2400" b="1" dirty="0" smtClean="0">
              <a:solidFill>
                <a:srgbClr val="FF0000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r>
              <a:rPr lang="en-US" altLang="zh-CN" sz="2400" b="1" dirty="0" err="1" smtClean="0">
                <a:solidFill>
                  <a:srgbClr val="FF0000"/>
                </a:solidFill>
                <a:ea typeface="宋体" pitchFamily="2" charset="-122"/>
              </a:rPr>
              <a:t>Kuien</a:t>
            </a:r>
            <a:r>
              <a:rPr lang="en-US" altLang="zh-CN" sz="2400" b="1" dirty="0" smtClean="0">
                <a:solidFill>
                  <a:srgbClr val="FF0000"/>
                </a:solidFill>
                <a:ea typeface="宋体" pitchFamily="2" charset="-122"/>
              </a:rPr>
              <a:t> Liu	                   			</a:t>
            </a:r>
            <a:r>
              <a:rPr lang="en-US" altLang="zh-CN" sz="1800" b="1" i="1" u="sng" dirty="0" smtClean="0">
                <a:solidFill>
                  <a:srgbClr val="FF0000"/>
                </a:solidFill>
                <a:ea typeface="宋体" pitchFamily="2" charset="-122"/>
                <a:hlinkClick r:id="rId4"/>
              </a:rPr>
              <a:t>kuien@iscas.ac.cn</a:t>
            </a:r>
            <a:endParaRPr lang="en-US" altLang="zh-CN" sz="1800" b="1" i="1" u="sng" dirty="0" smtClean="0">
              <a:solidFill>
                <a:srgbClr val="FF0000"/>
              </a:solidFill>
              <a:ea typeface="宋体" pitchFamily="2" charset="-122"/>
            </a:endParaRPr>
          </a:p>
          <a:p>
            <a:pPr algn="l">
              <a:lnSpc>
                <a:spcPct val="80000"/>
              </a:lnSpc>
            </a:pP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Institute </a:t>
            </a:r>
            <a:r>
              <a:rPr lang="en-US" altLang="zh-CN" sz="1200" b="1" dirty="0">
                <a:solidFill>
                  <a:srgbClr val="FF0000"/>
                </a:solidFill>
                <a:ea typeface="宋体" pitchFamily="2" charset="-122"/>
              </a:rPr>
              <a:t>of </a:t>
            </a: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Software,</a:t>
            </a:r>
          </a:p>
          <a:p>
            <a:pPr algn="l">
              <a:lnSpc>
                <a:spcPct val="80000"/>
              </a:lnSpc>
            </a:pPr>
            <a:r>
              <a:rPr lang="en-US" altLang="zh-CN" sz="1200" b="1" dirty="0" smtClean="0">
                <a:solidFill>
                  <a:srgbClr val="FF0000"/>
                </a:solidFill>
                <a:ea typeface="宋体" pitchFamily="2" charset="-122"/>
              </a:rPr>
              <a:t>Chinese </a:t>
            </a:r>
            <a:r>
              <a:rPr lang="en-US" altLang="zh-CN" sz="1200" b="1" dirty="0">
                <a:solidFill>
                  <a:srgbClr val="FF0000"/>
                </a:solidFill>
                <a:ea typeface="宋体" pitchFamily="2" charset="-122"/>
              </a:rPr>
              <a:t>Academy of Sciences</a:t>
            </a:r>
          </a:p>
          <a:p>
            <a:pPr algn="l">
              <a:lnSpc>
                <a:spcPct val="80000"/>
              </a:lnSpc>
            </a:pPr>
            <a:endParaRPr lang="en-US" altLang="zh-CN" sz="2000" dirty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                                          </a:t>
            </a:r>
            <a:r>
              <a:rPr lang="en-US" altLang="zh-CN" b="0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	                   </a:t>
            </a:r>
            <a:r>
              <a:rPr lang="en-US" altLang="zh-CN" sz="1600" b="0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University of California, Riverside</a:t>
            </a:r>
          </a:p>
        </p:txBody>
      </p:sp>
      <p:pic>
        <p:nvPicPr>
          <p:cNvPr id="12" name="Picture 4" descr="http://www.acqao.org/images/gallery/UQ_logo_tex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24724"/>
            <a:ext cx="1944216" cy="5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iscas.ac.cn/images/logo201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95678"/>
            <a:ext cx="1888944" cy="4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187775" y="1700808"/>
            <a:ext cx="2768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Thanks!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Q&amp;A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415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"/>
    </mc:Choice>
    <mc:Fallback>
      <p:transition spd="slow" advTm="6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Trajectory Similarity 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Friends </a:t>
            </a:r>
            <a:r>
              <a:rPr lang="en-US" altLang="zh-CN" dirty="0"/>
              <a:t>recommendation</a:t>
            </a:r>
          </a:p>
          <a:p>
            <a:r>
              <a:rPr lang="en-US" altLang="zh-CN" dirty="0"/>
              <a:t>Trip planning</a:t>
            </a:r>
          </a:p>
          <a:p>
            <a:r>
              <a:rPr lang="en-US" altLang="zh-CN" dirty="0" smtClean="0"/>
              <a:t>Traffic analysis</a:t>
            </a:r>
          </a:p>
          <a:p>
            <a:r>
              <a:rPr lang="en-US" altLang="zh-CN" dirty="0"/>
              <a:t>Carpooling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Urban commute patterns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Urban logistics truck sharing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E.g., </a:t>
            </a:r>
            <a:r>
              <a:rPr lang="en-US" altLang="zh-CN" dirty="0" smtClean="0">
                <a:ea typeface="宋体" pitchFamily="2" charset="-122"/>
              </a:rPr>
              <a:t>DHL, EMS, SF/YD/YT/ZT serving e-commerce.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…</a:t>
            </a:r>
            <a:endParaRPr lang="en-US" altLang="zh-CN" dirty="0">
              <a:ea typeface="宋体" pitchFamily="2" charset="-122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8078" r="5614" b="8078"/>
          <a:stretch>
            <a:fillRect/>
          </a:stretch>
        </p:blipFill>
        <p:spPr bwMode="auto">
          <a:xfrm>
            <a:off x="5220072" y="1628800"/>
            <a:ext cx="3810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150"/>
    </mc:Choice>
    <mc:Fallback>
      <p:transition spd="slow" advTm="1771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5" descr="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091" y="0"/>
            <a:ext cx="10099675" cy="6854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Existing </a:t>
            </a:r>
            <a:r>
              <a:rPr lang="en-US" altLang="zh-CN" dirty="0" smtClean="0"/>
              <a:t>Method I: </a:t>
            </a:r>
            <a:r>
              <a:rPr lang="en-US" dirty="0" smtClean="0"/>
              <a:t>Shape-based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 each sample point equally</a:t>
            </a:r>
          </a:p>
          <a:p>
            <a:pPr lvl="1"/>
            <a:r>
              <a:rPr lang="en-US" dirty="0" smtClean="0"/>
              <a:t>Not necessary true in some cases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12160" y="2492896"/>
            <a:ext cx="3168352" cy="1152128"/>
          </a:xfrm>
          <a:prstGeom prst="wedgeRoundRectCallout">
            <a:avLst>
              <a:gd name="adj1" fmla="val -56436"/>
              <a:gd name="adj2" fmla="val 951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a minute! All sample points share the same importance? That’s not true for some cases.</a:t>
            </a:r>
            <a:endParaRPr lang="en-AU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-36512" y="4725144"/>
            <a:ext cx="3168352" cy="1152128"/>
          </a:xfrm>
          <a:prstGeom prst="wedgeRoundRectCallout">
            <a:avLst>
              <a:gd name="adj1" fmla="val 54690"/>
              <a:gd name="adj2" fmla="val -1162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know! Points in a highway and points in a small country road are obviously not the same important!</a:t>
            </a:r>
            <a:endParaRPr lang="en-AU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583363"/>
            <a:ext cx="8909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cs typeface="Arial" charset="0"/>
              </a:rPr>
              <a:t>The picture is borrowed from Prof. </a:t>
            </a:r>
            <a:r>
              <a:rPr lang="en-AU" sz="1200" dirty="0" err="1" smtClean="0"/>
              <a:t>Eamonn</a:t>
            </a:r>
            <a:r>
              <a:rPr lang="en-AU" sz="1200" dirty="0" smtClean="0"/>
              <a:t> Keogh’s slides</a:t>
            </a:r>
            <a:endParaRPr lang="en-US" sz="1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4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99"/>
    </mc:Choice>
    <mc:Fallback>
      <p:transition spd="slow" advTm="232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5" descr="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091" y="0"/>
            <a:ext cx="10099675" cy="6854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Existing Method </a:t>
            </a:r>
            <a:r>
              <a:rPr lang="en-US" altLang="zh-CN" dirty="0" smtClean="0"/>
              <a:t>II</a:t>
            </a:r>
            <a:r>
              <a:rPr lang="en-US" altLang="zh-CN" dirty="0"/>
              <a:t>: </a:t>
            </a:r>
            <a:r>
              <a:rPr lang="en-US" altLang="zh-CN" dirty="0" smtClean="0"/>
              <a:t>Semantic-based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Mining semantically important points</a:t>
            </a:r>
          </a:p>
          <a:p>
            <a:pPr lvl="1"/>
            <a:r>
              <a:rPr lang="en-AU" dirty="0" smtClean="0"/>
              <a:t>Not necessary true for everybody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12160" y="2492896"/>
            <a:ext cx="3168352" cy="1152128"/>
          </a:xfrm>
          <a:prstGeom prst="wedgeRoundRectCallout">
            <a:avLst>
              <a:gd name="adj1" fmla="val -56436"/>
              <a:gd name="adj2" fmla="val 951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Mining semantically important parts. Sounds much better.</a:t>
            </a:r>
            <a:endParaRPr lang="en-AU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-36512" y="4725144"/>
            <a:ext cx="3168352" cy="1152128"/>
          </a:xfrm>
          <a:prstGeom prst="wedgeRoundRectCallout">
            <a:avLst>
              <a:gd name="adj1" fmla="val 54690"/>
              <a:gd name="adj2" fmla="val -1162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Agree! But what I want is to </a:t>
            </a:r>
            <a:r>
              <a:rPr lang="en-US" b="1" dirty="0" smtClean="0">
                <a:solidFill>
                  <a:srgbClr val="C00000"/>
                </a:solidFill>
              </a:rPr>
              <a:t>fit my own needs</a:t>
            </a:r>
            <a:r>
              <a:rPr lang="en-US" dirty="0" smtClean="0"/>
              <a:t>, instead of compromising my needs because most people do that!</a:t>
            </a:r>
            <a:endParaRPr lang="en-AU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583363"/>
            <a:ext cx="8909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cs typeface="Arial" charset="0"/>
              </a:rPr>
              <a:t>The picture is borrowed from Prof. </a:t>
            </a:r>
            <a:r>
              <a:rPr lang="en-AU" sz="1200" dirty="0" err="1" smtClean="0"/>
              <a:t>Eamonn</a:t>
            </a:r>
            <a:r>
              <a:rPr lang="en-AU" sz="1200" dirty="0" smtClean="0"/>
              <a:t> Keogh’s slides</a:t>
            </a:r>
            <a:endParaRPr lang="en-US" sz="1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2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19"/>
    </mc:Choice>
    <mc:Fallback>
      <p:transition spd="slow" advTm="515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Above methods</a:t>
            </a:r>
            <a:r>
              <a:rPr lang="en-US" sz="4000" dirty="0" smtClean="0"/>
              <a:t> do not always work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Example 1: traveling route recommendation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It may recommend </a:t>
            </a:r>
            <a:r>
              <a:rPr lang="en-US" altLang="zh-CN" dirty="0">
                <a:ea typeface="宋体" pitchFamily="2" charset="-122"/>
              </a:rPr>
              <a:t>a traveling route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missing some intended sightseeing places</a:t>
            </a:r>
            <a:r>
              <a:rPr lang="en-US" altLang="zh-CN" dirty="0">
                <a:ea typeface="宋体" pitchFamily="2" charset="-122"/>
              </a:rPr>
              <a:t> to a </a:t>
            </a:r>
            <a:r>
              <a:rPr lang="en-US" altLang="zh-CN" dirty="0" smtClean="0">
                <a:ea typeface="宋体" pitchFamily="2" charset="-122"/>
              </a:rPr>
              <a:t>tourist.</a:t>
            </a:r>
          </a:p>
          <a:p>
            <a:pPr lvl="2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E.g</a:t>
            </a:r>
            <a:r>
              <a:rPr lang="en-US" altLang="zh-CN" dirty="0">
                <a:ea typeface="宋体" pitchFamily="2" charset="-122"/>
              </a:rPr>
              <a:t>., whose traveling route without passing by some intended </a:t>
            </a:r>
            <a:r>
              <a:rPr lang="en-US" altLang="zh-CN" dirty="0" smtClean="0">
                <a:ea typeface="宋体" pitchFamily="2" charset="-122"/>
              </a:rPr>
              <a:t>places </a:t>
            </a:r>
            <a:r>
              <a:rPr lang="en-US" altLang="zh-CN" dirty="0">
                <a:ea typeface="宋体" pitchFamily="2" charset="-122"/>
              </a:rPr>
              <a:t>to a traveler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itchFamily="2" charset="-122"/>
              </a:rPr>
              <a:t>Example 2: the </a:t>
            </a:r>
            <a:r>
              <a:rPr lang="en-US" altLang="zh-CN" dirty="0" smtClean="0">
                <a:ea typeface="宋体" pitchFamily="2" charset="-122"/>
              </a:rPr>
              <a:t>last-kilometer-logistics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It may transport goods  to some yards 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beyond the latest delivery time</a:t>
            </a:r>
            <a:r>
              <a:rPr lang="en-US" altLang="zh-CN" dirty="0" smtClean="0">
                <a:ea typeface="宋体" pitchFamily="2" charset="-122"/>
              </a:rPr>
              <a:t> when sharing trucks.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11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96"/>
    </mc:Choice>
    <mc:Fallback>
      <p:transition spd="slow" advTm="509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sz="4000" dirty="0" smtClean="0"/>
              <a:t>Trajectory Similarity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Our work</a:t>
            </a:r>
          </a:p>
          <a:p>
            <a:pPr lvl="1"/>
            <a:r>
              <a:rPr lang="en-US" altLang="zh-CN" i="1" dirty="0" smtClean="0">
                <a:solidFill>
                  <a:srgbClr val="FF0000"/>
                </a:solidFill>
              </a:rPr>
              <a:t>User-specified </a:t>
            </a:r>
            <a:r>
              <a:rPr lang="en-US" altLang="zh-CN" dirty="0"/>
              <a:t>important points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through </a:t>
            </a:r>
            <a:r>
              <a:rPr lang="en-US" altLang="zh-CN" dirty="0"/>
              <a:t>a </a:t>
            </a: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front-end </a:t>
            </a:r>
            <a:r>
              <a:rPr lang="en-US" altLang="zh-CN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</a:t>
            </a:r>
            <a:endParaRPr lang="en-US" altLang="zh-CN" dirty="0"/>
          </a:p>
          <a:p>
            <a:pPr lvl="1"/>
            <a:r>
              <a:rPr lang="en-US" altLang="zh-CN" dirty="0" smtClean="0"/>
              <a:t>Provide </a:t>
            </a:r>
            <a:r>
              <a:rPr lang="en-US" altLang="zh-CN" i="1" dirty="0">
                <a:solidFill>
                  <a:srgbClr val="FF0000"/>
                </a:solidFill>
              </a:rPr>
              <a:t>personalized</a:t>
            </a:r>
            <a:r>
              <a:rPr lang="en-US" altLang="zh-CN" dirty="0"/>
              <a:t> service to </a:t>
            </a:r>
            <a:r>
              <a:rPr lang="en-US" altLang="zh-CN" dirty="0" smtClean="0"/>
              <a:t>different users</a:t>
            </a:r>
            <a:endParaRPr lang="en-AU" altLang="zh-CN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sz="2800" dirty="0">
                <a:ea typeface="宋体" pitchFamily="2" charset="-122"/>
              </a:rPr>
              <a:t>Problem</a:t>
            </a:r>
          </a:p>
          <a:p>
            <a:pPr lvl="1">
              <a:buNone/>
            </a:pPr>
            <a:r>
              <a:rPr lang="en-US" altLang="zh-CN" i="1" dirty="0">
                <a:latin typeface="Comic Sans MS" pitchFamily="66" charset="0"/>
                <a:ea typeface="宋体" pitchFamily="2" charset="-122"/>
              </a:rPr>
              <a:t>	</a:t>
            </a:r>
            <a:r>
              <a:rPr lang="en-US" altLang="zh-CN" sz="2400" i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Given a query trajectory Q </a:t>
            </a:r>
            <a:r>
              <a:rPr lang="en-US" altLang="zh-CN" sz="2400" i="1" u="sng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with personal preferences</a:t>
            </a:r>
            <a:r>
              <a:rPr lang="en-US" altLang="zh-CN" sz="2400" i="1" dirty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, retrieve the trajectories which are most similar to Q</a:t>
            </a:r>
            <a:r>
              <a:rPr lang="en-US" altLang="zh-CN" sz="2400" i="1" dirty="0" smtClean="0">
                <a:solidFill>
                  <a:srgbClr val="FF3300"/>
                </a:solidFill>
                <a:latin typeface="Comic Sans MS" pitchFamily="66" charset="0"/>
                <a:ea typeface="宋体" pitchFamily="2" charset="-122"/>
              </a:rPr>
              <a:t>.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232268"/>
            <a:ext cx="8909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dirty="0" smtClean="0">
                <a:cs typeface="Arial" charset="0"/>
              </a:rPr>
              <a:t>The picture is borrowed from Prof. </a:t>
            </a:r>
            <a:r>
              <a:rPr lang="en-AU" sz="1200" dirty="0" err="1" smtClean="0"/>
              <a:t>Eamonn</a:t>
            </a:r>
            <a:r>
              <a:rPr lang="en-AU" sz="1200" dirty="0" smtClean="0"/>
              <a:t> Keogh’s slides</a:t>
            </a:r>
            <a:endParaRPr lang="en-US" sz="1200" b="0" dirty="0">
              <a:latin typeface="Arial" charset="0"/>
              <a:cs typeface="Arial" charset="0"/>
            </a:endParaRPr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988840"/>
            <a:ext cx="131286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4"/>
          <p:cNvSpPr/>
          <p:nvPr/>
        </p:nvSpPr>
        <p:spPr>
          <a:xfrm>
            <a:off x="4139952" y="3302694"/>
            <a:ext cx="3168352" cy="1152128"/>
          </a:xfrm>
          <a:prstGeom prst="wedgeRoundRectCallout">
            <a:avLst>
              <a:gd name="adj1" fmla="val 64718"/>
              <a:gd name="adj2" fmla="val -1295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exactly what I need. Perfect!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22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69"/>
    </mc:Choice>
    <mc:Fallback>
      <p:transition spd="slow" advTm="38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Data Model and Problem </a:t>
            </a:r>
            <a:r>
              <a:rPr lang="en-US" altLang="zh-CN" sz="4000" dirty="0"/>
              <a:t>Definition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Query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trajectory </a:t>
            </a:r>
            <a:r>
              <a:rPr lang="en-US" altLang="zh-CN" i="1" dirty="0" smtClean="0"/>
              <a:t>Q </a:t>
            </a:r>
            <a:r>
              <a:rPr lang="en-US" altLang="zh-CN" i="1" dirty="0"/>
              <a:t>= {(x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,y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,w</a:t>
            </a:r>
            <a:r>
              <a:rPr lang="en-US" altLang="zh-CN" i="1" baseline="-25000" dirty="0"/>
              <a:t>1</a:t>
            </a:r>
            <a:r>
              <a:rPr lang="en-US" altLang="zh-CN" i="1" dirty="0"/>
              <a:t>), …, (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m</a:t>
            </a:r>
            <a:r>
              <a:rPr lang="en-US" altLang="zh-CN" i="1" dirty="0" err="1"/>
              <a:t>,y</a:t>
            </a:r>
            <a:r>
              <a:rPr lang="en-US" altLang="zh-CN" i="1" baseline="-25000" dirty="0" err="1"/>
              <a:t>m</a:t>
            </a:r>
            <a:r>
              <a:rPr lang="en-US" altLang="zh-CN" i="1" dirty="0" err="1"/>
              <a:t>,w</a:t>
            </a:r>
            <a:r>
              <a:rPr lang="en-US" altLang="zh-CN" i="1" baseline="-25000" dirty="0" err="1"/>
              <a:t>m</a:t>
            </a:r>
            <a:r>
              <a:rPr lang="en-US" altLang="zh-CN" i="1" dirty="0"/>
              <a:t>)}</a:t>
            </a:r>
          </a:p>
          <a:p>
            <a:pPr lvl="1"/>
            <a:r>
              <a:rPr lang="en-US" altLang="zh-CN" i="1" dirty="0" smtClean="0"/>
              <a:t>w</a:t>
            </a:r>
            <a:r>
              <a:rPr lang="en-US" altLang="zh-CN" dirty="0"/>
              <a:t>: user-specified </a:t>
            </a:r>
            <a:r>
              <a:rPr lang="en-US" altLang="zh-CN" dirty="0" smtClean="0"/>
              <a:t>weight</a:t>
            </a:r>
          </a:p>
          <a:p>
            <a:pPr lvl="1"/>
            <a:endParaRPr lang="en-US" altLang="zh-CN" dirty="0"/>
          </a:p>
          <a:p>
            <a:r>
              <a:rPr lang="en-US" altLang="zh-CN" b="1" dirty="0" smtClean="0"/>
              <a:t>Heaviest </a:t>
            </a:r>
            <a:r>
              <a:rPr lang="en-US" altLang="zh-CN" b="1" dirty="0"/>
              <a:t>Common Subsequence </a:t>
            </a: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HCSS(T,Q)</a:t>
            </a:r>
          </a:p>
          <a:p>
            <a:endParaRPr lang="en-US" altLang="zh-CN" i="1" dirty="0"/>
          </a:p>
          <a:p>
            <a:endParaRPr lang="en-US" altLang="zh-CN" i="1" dirty="0" smtClean="0"/>
          </a:p>
          <a:p>
            <a:endParaRPr lang="en-US" altLang="zh-CN" i="1" dirty="0" smtClean="0"/>
          </a:p>
          <a:p>
            <a:r>
              <a:rPr lang="en-US" altLang="zh-CN" dirty="0"/>
              <a:t>Most Similar Trajectory (</a:t>
            </a:r>
            <a:r>
              <a:rPr lang="en-US" altLang="zh-CN" dirty="0" smtClean="0"/>
              <a:t>MST)</a:t>
            </a:r>
            <a:endParaRPr lang="en-US" altLang="zh-CN" i="1" dirty="0" smtClean="0"/>
          </a:p>
          <a:p>
            <a:endParaRPr lang="en-US" altLang="zh-CN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7" name="Picture 4" descr="hc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513" y="3573016"/>
            <a:ext cx="7112023" cy="1440160"/>
          </a:xfrm>
          <a:prstGeom prst="rect">
            <a:avLst/>
          </a:prstGeom>
        </p:spPr>
      </p:pic>
      <p:pic>
        <p:nvPicPr>
          <p:cNvPr id="8" name="Picture 3" descr="probl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893" y="5725442"/>
            <a:ext cx="7318642" cy="5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20"/>
    </mc:Choice>
    <mc:Fallback>
      <p:transition spd="slow" advTm="442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Naïve Method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Sequential </a:t>
            </a:r>
            <a:r>
              <a:rPr lang="en-US" altLang="zh-CN" dirty="0"/>
              <a:t>scan</a:t>
            </a:r>
          </a:p>
          <a:p>
            <a:pPr lvl="1"/>
            <a:r>
              <a:rPr lang="en-US" altLang="zh-CN" dirty="0"/>
              <a:t>IO cost: Tons of IO</a:t>
            </a:r>
          </a:p>
          <a:p>
            <a:pPr lvl="1"/>
            <a:r>
              <a:rPr lang="en-US" altLang="zh-CN" dirty="0"/>
              <a:t>CPU cost: </a:t>
            </a:r>
            <a:r>
              <a:rPr lang="en-US" altLang="zh-CN" i="1" dirty="0"/>
              <a:t>O(</a:t>
            </a:r>
            <a:r>
              <a:rPr lang="en-US" altLang="zh-CN" i="1" dirty="0" err="1"/>
              <a:t>Nmn</a:t>
            </a:r>
            <a:r>
              <a:rPr lang="en-US" altLang="zh-CN" i="1" dirty="0" smtClean="0"/>
              <a:t>)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given |</a:t>
            </a:r>
            <a:r>
              <a:rPr lang="en-US" altLang="zh-CN" dirty="0" err="1" smtClean="0"/>
              <a:t>Trajectory</a:t>
            </a:r>
            <a:r>
              <a:rPr lang="en-US" altLang="zh-CN" i="1" dirty="0" err="1" smtClean="0"/>
              <a:t>DB</a:t>
            </a:r>
            <a:r>
              <a:rPr lang="en-US" altLang="zh-CN" dirty="0"/>
              <a:t>|=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, |Query|=m, |Trajectory|=n</a:t>
            </a:r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In this paper, we focus on the </a:t>
            </a:r>
            <a:r>
              <a:rPr lang="en-US" altLang="zh-CN" i="1" dirty="0" smtClean="0">
                <a:solidFill>
                  <a:srgbClr val="FF0000"/>
                </a:solidFill>
              </a:rPr>
              <a:t>efficiency</a:t>
            </a:r>
            <a:r>
              <a:rPr lang="en-US" altLang="zh-CN" dirty="0" smtClean="0"/>
              <a:t> issue </a:t>
            </a:r>
            <a:r>
              <a:rPr lang="en-US" altLang="zh-CN" dirty="0"/>
              <a:t>of </a:t>
            </a:r>
            <a:r>
              <a:rPr lang="en-US" altLang="zh-CN" dirty="0" smtClean="0"/>
              <a:t>user oriented trajectory similarity search.</a:t>
            </a:r>
            <a:endParaRPr lang="en-US" altLang="zh-CN" dirty="0"/>
          </a:p>
          <a:p>
            <a:endParaRPr lang="en-US" altLang="zh-CN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Haibo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Wang, </a:t>
            </a:r>
            <a:r>
              <a:rPr lang="en-US" altLang="zh-CN" sz="1600" b="0" dirty="0" err="1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Kuien</a:t>
            </a:r>
            <a:r>
              <a:rPr lang="en-US" altLang="zh-CN" sz="1600" b="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Liu</a:t>
            </a:r>
            <a:r>
              <a:rPr lang="en-US" altLang="zh-CN" sz="1600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.              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User Oriented </a:t>
            </a:r>
            <a:r>
              <a:rPr lang="en-US" altLang="zh-CN" i="1" dirty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Trajectory Similarity </a:t>
            </a:r>
            <a:r>
              <a:rPr lang="en-US" altLang="zh-CN" i="1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Search</a:t>
            </a:r>
            <a:r>
              <a:rPr lang="en-US" altLang="zh-CN" dirty="0" smtClean="0">
                <a:solidFill>
                  <a:srgbClr val="CC6600"/>
                </a:solidFill>
                <a:latin typeface="Trebuchet MS" pitchFamily="34" charset="0"/>
                <a:ea typeface="宋体" pitchFamily="2" charset="-122"/>
              </a:rPr>
              <a:t> (UrbComp’12).</a:t>
            </a:r>
            <a:endParaRPr lang="en-US" altLang="zh-CN" sz="1600" b="0" dirty="0">
              <a:solidFill>
                <a:srgbClr val="CC6600"/>
              </a:solidFill>
              <a:latin typeface="Trebuchet MS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65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95"/>
    </mc:Choice>
    <mc:Fallback>
      <p:transition spd="slow" advTm="2349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1162</Words>
  <Application>Microsoft Office PowerPoint</Application>
  <PresentationFormat>全屏显示(4:3)</PresentationFormat>
  <Paragraphs>178</Paragraphs>
  <Slides>22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Theme</vt:lpstr>
      <vt:lpstr>User Oriented Trajectory Similarity Search</vt:lpstr>
      <vt:lpstr>Trajectory data is everywhere</vt:lpstr>
      <vt:lpstr>Trajectory Similarity Search</vt:lpstr>
      <vt:lpstr>Existing Method I: Shape-based</vt:lpstr>
      <vt:lpstr>Existing Method II: Semantic-based</vt:lpstr>
      <vt:lpstr>Above methods do not always work</vt:lpstr>
      <vt:lpstr>User Oriented Trajectory Similarity</vt:lpstr>
      <vt:lpstr>Data Model and Problem Definition</vt:lpstr>
      <vt:lpstr>Naïve Method</vt:lpstr>
      <vt:lpstr>Observation 1</vt:lpstr>
      <vt:lpstr>Observation 1</vt:lpstr>
      <vt:lpstr>Baseline Method - MST</vt:lpstr>
      <vt:lpstr>Observation 2</vt:lpstr>
      <vt:lpstr>Adaptive Filter Strategy</vt:lpstr>
      <vt:lpstr>Adaptive Filter Strategy</vt:lpstr>
      <vt:lpstr>Observation 3</vt:lpstr>
      <vt:lpstr>Optimization Method - OMST</vt:lpstr>
      <vt:lpstr>Experiments</vt:lpstr>
      <vt:lpstr>Effectiveness</vt:lpstr>
      <vt:lpstr>Optimization Power </vt:lpstr>
      <vt:lpstr>Conclusion</vt:lpstr>
      <vt:lpstr>PowerPoint 演示文稿</vt:lpstr>
    </vt:vector>
  </TitlesOfParts>
  <Company>The 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ITEE</dc:creator>
  <cp:lastModifiedBy>Kain</cp:lastModifiedBy>
  <cp:revision>395</cp:revision>
  <dcterms:created xsi:type="dcterms:W3CDTF">2012-08-06T04:43:09Z</dcterms:created>
  <dcterms:modified xsi:type="dcterms:W3CDTF">2012-08-11T16:16:24Z</dcterms:modified>
</cp:coreProperties>
</file>