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7" r:id="rId4"/>
    <p:sldId id="258" r:id="rId5"/>
    <p:sldId id="272" r:id="rId6"/>
    <p:sldId id="273" r:id="rId7"/>
    <p:sldId id="274" r:id="rId8"/>
    <p:sldId id="275" r:id="rId9"/>
    <p:sldId id="262" r:id="rId10"/>
    <p:sldId id="263" r:id="rId11"/>
    <p:sldId id="264" r:id="rId12"/>
    <p:sldId id="265" r:id="rId13"/>
    <p:sldId id="266" r:id="rId14"/>
    <p:sldId id="276" r:id="rId15"/>
    <p:sldId id="271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-120" y="-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857" cy="495977"/>
          </a:xfrm>
          <a:prstGeom prst="rect">
            <a:avLst/>
          </a:prstGeom>
          <a:noFill/>
          <a:ln>
            <a:noFill/>
          </a:ln>
        </p:spPr>
        <p:txBody>
          <a:bodyPr vert="horz" lIns="84411" tIns="42206" rIns="84411" bIns="42206" compatLnSpc="0"/>
          <a:lstStyle/>
          <a:p>
            <a:pPr hangingPunct="0">
              <a:defRPr sz="1400"/>
            </a:pPr>
            <a:endParaRPr lang="en-US" sz="13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3847502" y="0"/>
            <a:ext cx="2949857" cy="495977"/>
          </a:xfrm>
          <a:prstGeom prst="rect">
            <a:avLst/>
          </a:prstGeom>
          <a:noFill/>
          <a:ln>
            <a:noFill/>
          </a:ln>
        </p:spPr>
        <p:txBody>
          <a:bodyPr vert="horz" lIns="84411" tIns="42206" rIns="84411" bIns="42206" compatLnSpc="0"/>
          <a:lstStyle/>
          <a:p>
            <a:pPr algn="r" hangingPunct="0">
              <a:defRPr sz="1400"/>
            </a:pPr>
            <a:endParaRPr lang="en-US" sz="13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9430305"/>
            <a:ext cx="2949857" cy="495977"/>
          </a:xfrm>
          <a:prstGeom prst="rect">
            <a:avLst/>
          </a:prstGeom>
          <a:noFill/>
          <a:ln>
            <a:noFill/>
          </a:ln>
        </p:spPr>
        <p:txBody>
          <a:bodyPr vert="horz" lIns="84411" tIns="42206" rIns="84411" bIns="42206" anchor="b" compatLnSpc="0"/>
          <a:lstStyle/>
          <a:p>
            <a:pPr hangingPunct="0">
              <a:defRPr sz="1400"/>
            </a:pPr>
            <a:endParaRPr lang="en-US" sz="13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47502" y="9430305"/>
            <a:ext cx="2949857" cy="495977"/>
          </a:xfrm>
          <a:prstGeom prst="rect">
            <a:avLst/>
          </a:prstGeom>
          <a:noFill/>
          <a:ln>
            <a:noFill/>
          </a:ln>
        </p:spPr>
        <p:txBody>
          <a:bodyPr vert="horz" lIns="84411" tIns="42206" rIns="84411" bIns="42206" anchor="b" compatLnSpc="0"/>
          <a:lstStyle/>
          <a:p>
            <a:pPr algn="r" hangingPunct="0">
              <a:defRPr sz="1400"/>
            </a:pPr>
            <a:fld id="{34C6C867-266A-4507-B364-E7058C8DBCE2}" type="slidenum">
              <a:t>‹#›</a:t>
            </a:fld>
            <a:endParaRPr lang="en-US" sz="1300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40919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79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59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399199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9555479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399199" y="9555479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74ECE69-A1DD-46B2-B79A-1F3EFD8CD0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59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59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59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59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59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74ECE69-A1DD-46B2-B79A-1F3EFD8CD0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66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59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59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74ECE69-A1DD-46B2-B79A-1F3EFD8CD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8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59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59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59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59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59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59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7/24/12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7/24/12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7/24/12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7/24/12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it-IT" b="1" cap="none" dirty="0" smtClean="0">
                <a:cs typeface="Andalus" pitchFamily="2" charset="-78"/>
              </a:rPr>
              <a:t>Mirco Nanni, </a:t>
            </a:r>
            <a:r>
              <a:rPr lang="it-IT" b="1" cap="none" dirty="0">
                <a:cs typeface="Andalus" pitchFamily="2" charset="-78"/>
              </a:rPr>
              <a:t>R</a:t>
            </a:r>
            <a:r>
              <a:rPr lang="it-IT" b="1" cap="none" dirty="0" smtClean="0">
                <a:cs typeface="Andalus" pitchFamily="2" charset="-78"/>
              </a:rPr>
              <a:t>oberto </a:t>
            </a:r>
            <a:r>
              <a:rPr lang="it-IT" b="1" cap="none" dirty="0" err="1" smtClean="0">
                <a:cs typeface="Andalus" pitchFamily="2" charset="-78"/>
              </a:rPr>
              <a:t>Trasarti</a:t>
            </a:r>
            <a:r>
              <a:rPr lang="it-IT" b="1" cap="none" dirty="0" smtClean="0">
                <a:cs typeface="Andalus" pitchFamily="2" charset="-78"/>
              </a:rPr>
              <a:t>, </a:t>
            </a:r>
          </a:p>
          <a:p>
            <a:pPr algn="l"/>
            <a:r>
              <a:rPr lang="it-IT" b="1" cap="none" dirty="0" smtClean="0">
                <a:cs typeface="Andalus" pitchFamily="2" charset="-78"/>
              </a:rPr>
              <a:t>Giulio Rossetti, Dino </a:t>
            </a:r>
            <a:r>
              <a:rPr lang="it-IT" b="1" cap="none" dirty="0" err="1" smtClean="0">
                <a:cs typeface="Andalus" pitchFamily="2" charset="-78"/>
              </a:rPr>
              <a:t>Pedreschi</a:t>
            </a:r>
            <a:endParaRPr lang="en-US" b="1" cap="none" dirty="0">
              <a:cs typeface="Andalus" pitchFamily="2" charset="-78"/>
            </a:endParaRPr>
          </a:p>
        </p:txBody>
      </p:sp>
      <p:sp>
        <p:nvSpPr>
          <p:cNvPr id="2" name="Titel 3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2000" cap="none" dirty="0" smtClean="0"/>
              <a:t>Efficient distributed computation of human mobility</a:t>
            </a:r>
            <a:br>
              <a:rPr lang="en-US" sz="2000" cap="none" dirty="0" smtClean="0"/>
            </a:br>
            <a:r>
              <a:rPr lang="en-US" sz="2000" cap="none" dirty="0" smtClean="0"/>
              <a:t>aggregates through user mobility profiles</a:t>
            </a:r>
            <a:endParaRPr lang="en-US" sz="2000" cap="none" dirty="0"/>
          </a:p>
        </p:txBody>
      </p:sp>
      <p:sp>
        <p:nvSpPr>
          <p:cNvPr id="6" name="Rettangolo 5"/>
          <p:cNvSpPr/>
          <p:nvPr/>
        </p:nvSpPr>
        <p:spPr>
          <a:xfrm>
            <a:off x="17951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KDD Lab - ISTI CNR</a:t>
            </a:r>
          </a:p>
          <a:p>
            <a:r>
              <a:rPr lang="it-IT" dirty="0"/>
              <a:t>Pisa, </a:t>
            </a:r>
            <a:r>
              <a:rPr lang="it-IT" dirty="0" err="1"/>
              <a:t>Italy</a:t>
            </a:r>
            <a:endParaRPr lang="en-US" dirty="0"/>
          </a:p>
        </p:txBody>
      </p:sp>
      <p:pic>
        <p:nvPicPr>
          <p:cNvPr id="1026" name="Picture 2" descr="http://www.di.unipi.it/~pappalar/images/k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6096802"/>
            <a:ext cx="9429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7918" y="116632"/>
            <a:ext cx="431297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299675" y="548680"/>
            <a:ext cx="8218488" cy="500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Experiments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type="body" idx="4294967295"/>
          </p:nvPr>
        </p:nvSpPr>
        <p:spPr>
          <a:xfrm>
            <a:off x="636588" y="1628775"/>
            <a:ext cx="8507412" cy="4497388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5pPr>
            <a:lvl6pPr marL="2591999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6pPr>
            <a:lvl7pPr marL="3023999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9pPr>
          </a:lstStyle>
          <a:p>
            <a:pPr lvl="0">
              <a:spcBef>
                <a:spcPts val="601"/>
              </a:spcBef>
              <a:buSzPts val="2057"/>
              <a:buBlip>
                <a:blip r:embed="rId3"/>
              </a:buBlip>
            </a:pPr>
            <a:r>
              <a:rPr lang="en-US" sz="1800" b="0">
                <a:solidFill>
                  <a:srgbClr val="000000"/>
                </a:solidFill>
                <a:latin typeface="Tahoma" pitchFamily="34"/>
                <a:cs typeface="Tahoma" pitchFamily="34"/>
              </a:rPr>
              <a:t>GPS real car users</a:t>
            </a:r>
          </a:p>
          <a:p>
            <a:pPr lvl="1"/>
            <a:r>
              <a:rPr lang="en-US" sz="1800">
                <a:latin typeface="Tahoma" pitchFamily="34"/>
                <a:cs typeface="Tahoma" pitchFamily="34"/>
              </a:rPr>
              <a:t>around 40,000 users</a:t>
            </a:r>
          </a:p>
          <a:p>
            <a:pPr lvl="1"/>
            <a:r>
              <a:rPr lang="en-US" sz="1800">
                <a:latin typeface="Tahoma" pitchFamily="34"/>
                <a:cs typeface="Tahoma" pitchFamily="34"/>
              </a:rPr>
              <a:t>locate in Tuscany</a:t>
            </a:r>
          </a:p>
          <a:p>
            <a:pPr lvl="1"/>
            <a:r>
              <a:rPr lang="en-US" sz="1800">
                <a:latin typeface="Tahoma" pitchFamily="34"/>
                <a:cs typeface="Tahoma" pitchFamily="34"/>
              </a:rPr>
              <a:t>time period of 5 weeks</a:t>
            </a:r>
          </a:p>
          <a:p>
            <a:pPr lvl="1"/>
            <a:r>
              <a:rPr lang="en-US" sz="1800">
                <a:latin typeface="Tahoma" pitchFamily="34"/>
                <a:cs typeface="Tahoma" pitchFamily="34"/>
              </a:rPr>
              <a:t>mixed territories</a:t>
            </a:r>
          </a:p>
          <a:p>
            <a:pPr lvl="0">
              <a:buSzPts val="2057"/>
              <a:buBlip>
                <a:blip r:embed="rId3"/>
              </a:buBlip>
            </a:pPr>
            <a:r>
              <a:rPr lang="en-US" sz="1800" b="0">
                <a:solidFill>
                  <a:srgbClr val="000000"/>
                </a:solidFill>
                <a:latin typeface="Tahoma" pitchFamily="34"/>
                <a:cs typeface="Tahoma" pitchFamily="34"/>
              </a:rPr>
              <a:t>Data by OCTOTELEMATICS</a:t>
            </a:r>
          </a:p>
          <a:p>
            <a:pPr lvl="0">
              <a:buSzPts val="2057"/>
              <a:buBlip>
                <a:blip r:embed="rId3"/>
              </a:buBlip>
            </a:pPr>
            <a:r>
              <a:rPr lang="en-US" sz="1800" b="0">
                <a:solidFill>
                  <a:srgbClr val="000000"/>
                </a:solidFill>
                <a:latin typeface="Tahoma" pitchFamily="34"/>
                <a:cs typeface="Tahoma" pitchFamily="34"/>
              </a:rPr>
              <a:t>Approaches compared: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23925" t="14731" r="17370" b="29717"/>
          <a:stretch>
            <a:fillRect/>
          </a:stretch>
        </p:blipFill>
        <p:spPr>
          <a:xfrm>
            <a:off x="4190039" y="1616760"/>
            <a:ext cx="4556160" cy="24242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039320" y="4411080"/>
            <a:ext cx="3761279" cy="76535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spc="0">
              <a:ln>
                <a:noFill/>
              </a:ln>
              <a:latin typeface="Tahoma" pitchFamily="34"/>
              <a:ea typeface="DejaVu Sans" pitchFamily="2"/>
              <a:cs typeface="Tahoma" pitchFamily="34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DejaVu Sans" pitchFamily="2"/>
                <a:cs typeface="Tahoma" pitchFamily="34"/>
              </a:rPr>
              <a:t>Level 1 (Adaptive Szs)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39320" y="4987080"/>
            <a:ext cx="4276080" cy="76535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DejaVu Sans" pitchFamily="2"/>
                <a:cs typeface="Tahoma" pitchFamily="34"/>
              </a:rPr>
              <a:t>Level 2.1 (Freq. Locations)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DejaVu Sans" pitchFamily="2"/>
                <a:cs typeface="Tahoma" pitchFamily="34"/>
              </a:rPr>
              <a:t>Level 2.2 (Profiles)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940152" y="5949280"/>
            <a:ext cx="2808312" cy="367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RPs used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in experiments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6096" y="2564904"/>
            <a:ext cx="432048" cy="432048"/>
          </a:xfrm>
          <a:prstGeom prst="rect">
            <a:avLst/>
          </a:prstGeom>
          <a:solidFill>
            <a:srgbClr val="0000FF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436096" y="2996952"/>
            <a:ext cx="467179" cy="2953573"/>
          </a:xfrm>
          <a:prstGeom prst="line">
            <a:avLst/>
          </a:prstGeom>
          <a:ln>
            <a:solidFill>
              <a:srgbClr val="3366FF">
                <a:alpha val="74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68144" y="2996952"/>
            <a:ext cx="2808312" cy="2952328"/>
          </a:xfrm>
          <a:prstGeom prst="line">
            <a:avLst/>
          </a:prstGeom>
          <a:ln>
            <a:solidFill>
              <a:srgbClr val="3366FF">
                <a:alpha val="74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8144" y="2564904"/>
            <a:ext cx="2808312" cy="1656184"/>
          </a:xfrm>
          <a:prstGeom prst="line">
            <a:avLst/>
          </a:prstGeom>
          <a:ln>
            <a:solidFill>
              <a:srgbClr val="3366FF">
                <a:alpha val="74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36096" y="2564904"/>
            <a:ext cx="482858" cy="1652991"/>
          </a:xfrm>
          <a:prstGeom prst="line">
            <a:avLst/>
          </a:prstGeom>
          <a:ln>
            <a:solidFill>
              <a:srgbClr val="3366FF">
                <a:alpha val="74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922360" y="4246199"/>
            <a:ext cx="2790000" cy="1697399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935310" y="6355620"/>
            <a:ext cx="2105999" cy="346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Lev. 2.2  vs  Lev. 1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0670" y="1399499"/>
            <a:ext cx="6861240" cy="438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00910" y="4258979"/>
            <a:ext cx="3429000" cy="20170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99675" y="548680"/>
            <a:ext cx="8218488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dirty="0" smtClean="0"/>
              <a:t>Experiments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6124" y="1340768"/>
            <a:ext cx="6655679" cy="39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70205" y="4173969"/>
            <a:ext cx="3621600" cy="2123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6981805" y="6300129"/>
            <a:ext cx="2105999" cy="346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Lev. 2.1  vs  Lev. 1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99675" y="548680"/>
            <a:ext cx="8218488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dirty="0" smtClean="0"/>
              <a:t>Experiments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917555" y="5905801"/>
            <a:ext cx="2105999" cy="346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Lev. 2  vs  Lev. 1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9675" y="1380600"/>
            <a:ext cx="8557560" cy="43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299675" y="548680"/>
            <a:ext cx="8218488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dirty="0" smtClean="0"/>
              <a:t>Experiments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Conclusion and Future Works</a:t>
            </a:r>
            <a:endParaRPr lang="en-US" cap="none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14300" indent="0">
              <a:lnSpc>
                <a:spcPct val="170000"/>
              </a:lnSpc>
              <a:buNone/>
            </a:pPr>
            <a:r>
              <a:rPr lang="en-US" dirty="0" smtClean="0"/>
              <a:t>SUMMARY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 smtClean="0"/>
              <a:t>Several </a:t>
            </a:r>
            <a:r>
              <a:rPr lang="en-US" dirty="0"/>
              <a:t>approaches </a:t>
            </a:r>
            <a:r>
              <a:rPr lang="en-US" dirty="0" smtClean="0"/>
              <a:t>to the </a:t>
            </a:r>
            <a:r>
              <a:rPr lang="en-US" dirty="0"/>
              <a:t>problem of computing population density over key areas </a:t>
            </a:r>
            <a:r>
              <a:rPr lang="en-US" dirty="0" smtClean="0"/>
              <a:t>have been proposed using different </a:t>
            </a:r>
            <a:r>
              <a:rPr lang="en-US" dirty="0"/>
              <a:t>levels of “intelligence</a:t>
            </a:r>
            <a:r>
              <a:rPr lang="en-US" dirty="0" smtClean="0"/>
              <a:t>”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Significant reduction in communications was achieved  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The results suggest that a </a:t>
            </a:r>
            <a:r>
              <a:rPr lang="en-US" b="1" dirty="0" smtClean="0"/>
              <a:t>high level knowledge</a:t>
            </a:r>
            <a:r>
              <a:rPr lang="en-US" dirty="0" smtClean="0"/>
              <a:t> boosts to the performances</a:t>
            </a:r>
          </a:p>
          <a:p>
            <a:pPr>
              <a:lnSpc>
                <a:spcPct val="170000"/>
              </a:lnSpc>
            </a:pPr>
            <a:endParaRPr lang="en-US" dirty="0" smtClean="0"/>
          </a:p>
          <a:p>
            <a:pPr>
              <a:lnSpc>
                <a:spcPct val="170000"/>
              </a:lnSpc>
            </a:pPr>
            <a:endParaRPr lang="en-US" dirty="0" smtClean="0"/>
          </a:p>
          <a:p>
            <a:pPr marL="114300" indent="0">
              <a:lnSpc>
                <a:spcPct val="170000"/>
              </a:lnSpc>
              <a:buNone/>
            </a:pPr>
            <a:r>
              <a:rPr lang="en-US" dirty="0" smtClean="0"/>
              <a:t>ONGOING WORKS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 smtClean="0"/>
              <a:t>Can </a:t>
            </a:r>
            <a:r>
              <a:rPr lang="en-US" dirty="0"/>
              <a:t>the proposed framework be made </a:t>
            </a:r>
            <a:r>
              <a:rPr lang="en-US" dirty="0" smtClean="0"/>
              <a:t>privacy-preserving?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Are there </a:t>
            </a:r>
            <a:r>
              <a:rPr lang="en-US" dirty="0"/>
              <a:t>parts of the map more difﬁcult to "learn"?  </a:t>
            </a:r>
            <a:endParaRPr lang="en-US" dirty="0" smtClean="0"/>
          </a:p>
          <a:p>
            <a:pPr lvl="1">
              <a:lnSpc>
                <a:spcPct val="170000"/>
              </a:lnSpc>
            </a:pPr>
            <a:r>
              <a:rPr lang="en-US" dirty="0" smtClean="0"/>
              <a:t>E.g</a:t>
            </a:r>
            <a:r>
              <a:rPr lang="en-US" dirty="0"/>
              <a:t>.  </a:t>
            </a:r>
            <a:r>
              <a:rPr lang="en-US" dirty="0" smtClean="0"/>
              <a:t>Highways are </a:t>
            </a:r>
            <a:r>
              <a:rPr lang="en-US" dirty="0"/>
              <a:t>expected to be difﬁcult, due to </a:t>
            </a:r>
            <a:r>
              <a:rPr lang="en-US" dirty="0" smtClean="0"/>
              <a:t>high </a:t>
            </a:r>
            <a:r>
              <a:rPr lang="en-US" dirty="0"/>
              <a:t>presence of </a:t>
            </a:r>
            <a:r>
              <a:rPr lang="en-US" dirty="0" smtClean="0"/>
              <a:t>occasional trips </a:t>
            </a:r>
            <a:r>
              <a:rPr lang="en-US" dirty="0"/>
              <a:t>and </a:t>
            </a:r>
            <a:r>
              <a:rPr lang="en-US" dirty="0" smtClean="0"/>
              <a:t>passers</a:t>
            </a:r>
            <a:r>
              <a:rPr lang="en-US" dirty="0"/>
              <a:t>-</a:t>
            </a:r>
            <a:r>
              <a:rPr lang="en-US" dirty="0" smtClean="0"/>
              <a:t>by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If </a:t>
            </a:r>
            <a:r>
              <a:rPr lang="en-US" dirty="0"/>
              <a:t>taken collectively, </a:t>
            </a:r>
            <a:r>
              <a:rPr lang="en-US" dirty="0" smtClean="0"/>
              <a:t>individual non-systematic </a:t>
            </a:r>
            <a:r>
              <a:rPr lang="en-US" dirty="0"/>
              <a:t>behaviors might form typical paths, e.g. vehicles </a:t>
            </a:r>
            <a:r>
              <a:rPr lang="en-US" dirty="0" smtClean="0"/>
              <a:t>on the </a:t>
            </a:r>
            <a:r>
              <a:rPr lang="en-US" dirty="0"/>
              <a:t>highways: how to integrate them in the framework? </a:t>
            </a:r>
          </a:p>
        </p:txBody>
      </p:sp>
    </p:spTree>
    <p:extLst>
      <p:ext uri="{BB962C8B-B14F-4D97-AF65-F5344CB8AC3E}">
        <p14:creationId xmlns:p14="http://schemas.microsoft.com/office/powerpoint/2010/main" val="160167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395536" y="836712"/>
            <a:ext cx="8218488" cy="503555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hangingPunct="0">
              <a:buNone/>
            </a:pPr>
            <a:r>
              <a:rPr lang="en-US" sz="3200" dirty="0" smtClean="0">
                <a:latin typeface="Arial" pitchFamily="18"/>
              </a:rPr>
              <a:t>Thanks!</a:t>
            </a:r>
          </a:p>
          <a:p>
            <a:pPr marL="0" lvl="0" indent="0" algn="ctr" hangingPunct="0">
              <a:buNone/>
            </a:pPr>
            <a:endParaRPr lang="en-US" sz="3200" dirty="0">
              <a:latin typeface="Arial" pitchFamily="18"/>
            </a:endParaRPr>
          </a:p>
          <a:p>
            <a:pPr marL="0" lvl="0" indent="0" algn="ctr" hangingPunct="0">
              <a:buNone/>
            </a:pPr>
            <a:endParaRPr lang="en-US" sz="3200" dirty="0" smtClean="0">
              <a:latin typeface="Arial" pitchFamily="18"/>
            </a:endParaRPr>
          </a:p>
          <a:p>
            <a:pPr marL="0" lvl="0" indent="0" algn="ctr" hangingPunct="0">
              <a:buNone/>
            </a:pPr>
            <a:r>
              <a:rPr lang="en-US" sz="3200" dirty="0" smtClean="0">
                <a:latin typeface="Arial" pitchFamily="18"/>
              </a:rPr>
              <a:t>Questions?</a:t>
            </a:r>
            <a:endParaRPr lang="en-US" sz="3200" dirty="0">
              <a:latin typeface="Arial" pitchFamily="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638132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www.lift</a:t>
            </a:r>
            <a:r>
              <a:rPr lang="en-US" b="1" dirty="0" err="1"/>
              <a:t>-eu.org</a:t>
            </a:r>
            <a:r>
              <a:rPr lang="en-US" b="1" dirty="0"/>
              <a:t>/</a:t>
            </a:r>
            <a:endParaRPr lang="en-US" dirty="0"/>
          </a:p>
        </p:txBody>
      </p:sp>
      <p:pic>
        <p:nvPicPr>
          <p:cNvPr id="5" name="Picture 4" descr="Screen Shot 2012-07-24 at 12.20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846424" cy="719460"/>
          </a:xfrm>
          <a:prstGeom prst="rect">
            <a:avLst/>
          </a:prstGeom>
        </p:spPr>
      </p:pic>
      <p:pic>
        <p:nvPicPr>
          <p:cNvPr id="6" name="Picture 2" descr="http://www.di.unipi.it/~pappalar/images/kd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71988"/>
            <a:ext cx="9429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9632" y="5661248"/>
            <a:ext cx="168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kdd.isti.cnr.it</a:t>
            </a:r>
            <a:r>
              <a:rPr lang="en-US" b="1" dirty="0"/>
              <a:t>/</a:t>
            </a:r>
          </a:p>
        </p:txBody>
      </p:sp>
      <p:sp>
        <p:nvSpPr>
          <p:cNvPr id="8" name="Rectangle 7"/>
          <p:cNvSpPr/>
          <p:nvPr/>
        </p:nvSpPr>
        <p:spPr>
          <a:xfrm>
            <a:off x="6084168" y="6453336"/>
            <a:ext cx="2952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giulio.rossetti@isti.cnr.it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611560" y="548680"/>
            <a:ext cx="8218488" cy="500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Objective and Motivations</a:t>
            </a:r>
            <a:endParaRPr lang="en-US" dirty="0"/>
          </a:p>
        </p:txBody>
      </p:sp>
      <p:sp>
        <p:nvSpPr>
          <p:cNvPr id="24" name="Inhaltsplatzhalter 2"/>
          <p:cNvSpPr txBox="1">
            <a:spLocks noGrp="1"/>
          </p:cNvSpPr>
          <p:nvPr>
            <p:ph type="body" idx="4294967295"/>
          </p:nvPr>
        </p:nvSpPr>
        <p:spPr>
          <a:xfrm>
            <a:off x="0" y="1628775"/>
            <a:ext cx="9036496" cy="4497388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5pPr>
            <a:lvl6pPr marL="2591999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6pPr>
            <a:lvl7pPr marL="3023999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9pPr>
          </a:lstStyle>
          <a:p>
            <a:pPr>
              <a:spcBef>
                <a:spcPts val="601"/>
              </a:spcBef>
              <a:buSzPts val="2057"/>
            </a:pPr>
            <a:r>
              <a:rPr lang="en-US" sz="1800" b="0" dirty="0" smtClean="0">
                <a:solidFill>
                  <a:srgbClr val="000000"/>
                </a:solidFill>
                <a:latin typeface="Tahoma" pitchFamily="2"/>
                <a:cs typeface="Tahoma" pitchFamily="2"/>
              </a:rPr>
              <a:t>Reference application: real-time traffic density estimation at key locations</a:t>
            </a:r>
          </a:p>
          <a:p>
            <a:pPr>
              <a:spcBef>
                <a:spcPts val="601"/>
              </a:spcBef>
              <a:buSzPts val="2057"/>
            </a:pPr>
            <a:r>
              <a:rPr lang="en-US" sz="1800" b="0" dirty="0" smtClean="0">
                <a:solidFill>
                  <a:srgbClr val="000000"/>
                </a:solidFill>
                <a:latin typeface="Tahoma" pitchFamily="2"/>
                <a:cs typeface="Tahoma" pitchFamily="2"/>
              </a:rPr>
              <a:t>Possible approach: Exploit on </a:t>
            </a:r>
            <a:r>
              <a:rPr lang="en-US" sz="1800" b="0" dirty="0">
                <a:solidFill>
                  <a:srgbClr val="000000"/>
                </a:solidFill>
                <a:latin typeface="Tahoma" pitchFamily="2"/>
                <a:cs typeface="Tahoma" pitchFamily="2"/>
              </a:rPr>
              <a:t>board GPS devices </a:t>
            </a:r>
            <a:endParaRPr lang="en-US" sz="1800" b="0" dirty="0" smtClean="0">
              <a:solidFill>
                <a:srgbClr val="000000"/>
              </a:solidFill>
              <a:latin typeface="Tahoma" pitchFamily="2"/>
              <a:cs typeface="Tahoma" pitchFamily="2"/>
            </a:endParaRPr>
          </a:p>
          <a:p>
            <a:pPr lvl="1">
              <a:spcBef>
                <a:spcPts val="601"/>
              </a:spcBef>
              <a:buSzPts val="2057"/>
            </a:pPr>
            <a:r>
              <a:rPr lang="en-US" sz="1400" b="0" dirty="0" smtClean="0">
                <a:solidFill>
                  <a:srgbClr val="000000"/>
                </a:solidFill>
                <a:latin typeface="Tahoma" pitchFamily="2"/>
                <a:cs typeface="Tahoma" pitchFamily="2"/>
              </a:rPr>
              <a:t>GPS devices </a:t>
            </a:r>
            <a:r>
              <a:rPr lang="en-US" sz="1400" b="0" dirty="0">
                <a:solidFill>
                  <a:srgbClr val="000000"/>
                </a:solidFill>
                <a:latin typeface="Tahoma" pitchFamily="2"/>
                <a:cs typeface="Tahoma" pitchFamily="2"/>
              </a:rPr>
              <a:t>can transmit their position real-time to the mobility management </a:t>
            </a:r>
            <a:r>
              <a:rPr lang="en-US" sz="1400" b="0" dirty="0" smtClean="0">
                <a:solidFill>
                  <a:srgbClr val="000000"/>
                </a:solidFill>
                <a:latin typeface="Tahoma" pitchFamily="2"/>
                <a:cs typeface="Tahoma" pitchFamily="2"/>
              </a:rPr>
              <a:t>central </a:t>
            </a:r>
            <a:endParaRPr lang="en-US" sz="1400" b="0" dirty="0">
              <a:solidFill>
                <a:srgbClr val="000000"/>
              </a:solidFill>
              <a:latin typeface="Tahoma" pitchFamily="2"/>
              <a:cs typeface="Tahoma" pitchFamily="2"/>
            </a:endParaRPr>
          </a:p>
          <a:p>
            <a:pPr lvl="1">
              <a:spcBef>
                <a:spcPts val="601"/>
              </a:spcBef>
              <a:buSzPts val="2057"/>
            </a:pPr>
            <a:r>
              <a:rPr lang="en-US" sz="1400" b="0" dirty="0">
                <a:solidFill>
                  <a:srgbClr val="000000"/>
                </a:solidFill>
                <a:latin typeface="Tahoma" pitchFamily="2"/>
                <a:cs typeface="Tahoma" pitchFamily="2"/>
              </a:rPr>
              <a:t>The mobility management central uses collected positions to compute the density around a specified set of locations</a:t>
            </a:r>
          </a:p>
          <a:p>
            <a:pPr lvl="2"/>
            <a:r>
              <a:rPr lang="en-US" dirty="0">
                <a:latin typeface="Tahoma" pitchFamily="2"/>
                <a:cs typeface="Tahoma" pitchFamily="2"/>
              </a:rPr>
              <a:t>Vehicles closer to the location contribute to density with higher weight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7055" t="14102" r="7281" b="4628"/>
          <a:stretch>
            <a:fillRect/>
          </a:stretch>
        </p:blipFill>
        <p:spPr>
          <a:xfrm>
            <a:off x="4427984" y="4149080"/>
            <a:ext cx="4417559" cy="2619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po 3"/>
          <p:cNvGrpSpPr/>
          <p:nvPr/>
        </p:nvGrpSpPr>
        <p:grpSpPr>
          <a:xfrm>
            <a:off x="7066065" y="5441119"/>
            <a:ext cx="519839" cy="519479"/>
            <a:chOff x="6892560" y="4721039"/>
            <a:chExt cx="519839" cy="519479"/>
          </a:xfrm>
        </p:grpSpPr>
        <p:sp>
          <p:nvSpPr>
            <p:cNvPr id="5" name="Figura a mano libera 4"/>
            <p:cNvSpPr/>
            <p:nvPr/>
          </p:nvSpPr>
          <p:spPr>
            <a:xfrm>
              <a:off x="6919199" y="4748399"/>
              <a:ext cx="467639" cy="4676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720">
              <a:solidFill>
                <a:srgbClr val="C5000B"/>
              </a:solidFill>
              <a:prstDash val="solid"/>
            </a:ln>
          </p:spPr>
          <p:txBody>
            <a:bodyPr vert="horz" lIns="108000" tIns="63000" rIns="108000" bIns="63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6" name="Figura a mano libera 5"/>
            <p:cNvSpPr/>
            <p:nvPr/>
          </p:nvSpPr>
          <p:spPr>
            <a:xfrm>
              <a:off x="7132680" y="4959719"/>
              <a:ext cx="42840" cy="43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5000B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6892560" y="4721039"/>
              <a:ext cx="519839" cy="5194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uppo 7"/>
          <p:cNvGrpSpPr/>
          <p:nvPr/>
        </p:nvGrpSpPr>
        <p:grpSpPr>
          <a:xfrm>
            <a:off x="5474144" y="4714640"/>
            <a:ext cx="519479" cy="519479"/>
            <a:chOff x="5300639" y="3994560"/>
            <a:chExt cx="519479" cy="519479"/>
          </a:xfrm>
        </p:grpSpPr>
        <p:sp>
          <p:nvSpPr>
            <p:cNvPr id="9" name="Figura a mano libera 8"/>
            <p:cNvSpPr/>
            <p:nvPr/>
          </p:nvSpPr>
          <p:spPr>
            <a:xfrm>
              <a:off x="5326919" y="4021559"/>
              <a:ext cx="468000" cy="46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720">
              <a:solidFill>
                <a:srgbClr val="C5000B"/>
              </a:solidFill>
              <a:prstDash val="solid"/>
            </a:ln>
          </p:spPr>
          <p:txBody>
            <a:bodyPr vert="horz" lIns="108000" tIns="63000" rIns="108000" bIns="63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Figura a mano libera 9"/>
            <p:cNvSpPr/>
            <p:nvPr/>
          </p:nvSpPr>
          <p:spPr>
            <a:xfrm>
              <a:off x="5540400" y="4233240"/>
              <a:ext cx="42840" cy="42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5000B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300639" y="3994560"/>
              <a:ext cx="519479" cy="5194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uppo 11"/>
          <p:cNvGrpSpPr/>
          <p:nvPr/>
        </p:nvGrpSpPr>
        <p:grpSpPr>
          <a:xfrm>
            <a:off x="6182265" y="5188039"/>
            <a:ext cx="519839" cy="519479"/>
            <a:chOff x="6008760" y="4467959"/>
            <a:chExt cx="519839" cy="519479"/>
          </a:xfrm>
        </p:grpSpPr>
        <p:sp>
          <p:nvSpPr>
            <p:cNvPr id="13" name="Figura a mano libera 12"/>
            <p:cNvSpPr/>
            <p:nvPr/>
          </p:nvSpPr>
          <p:spPr>
            <a:xfrm>
              <a:off x="6035039" y="4494960"/>
              <a:ext cx="468000" cy="46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720">
              <a:solidFill>
                <a:srgbClr val="C5000B"/>
              </a:solidFill>
              <a:prstDash val="solid"/>
            </a:ln>
          </p:spPr>
          <p:txBody>
            <a:bodyPr vert="horz" lIns="108000" tIns="63000" rIns="108000" bIns="63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6248520" y="4706639"/>
              <a:ext cx="42840" cy="42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5000B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6008760" y="4467959"/>
              <a:ext cx="519839" cy="5194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uppo 15"/>
          <p:cNvGrpSpPr/>
          <p:nvPr/>
        </p:nvGrpSpPr>
        <p:grpSpPr>
          <a:xfrm>
            <a:off x="6163905" y="6076880"/>
            <a:ext cx="519479" cy="519479"/>
            <a:chOff x="5990400" y="5356800"/>
            <a:chExt cx="519479" cy="519479"/>
          </a:xfrm>
        </p:grpSpPr>
        <p:sp>
          <p:nvSpPr>
            <p:cNvPr id="17" name="Figura a mano libera 16"/>
            <p:cNvSpPr/>
            <p:nvPr/>
          </p:nvSpPr>
          <p:spPr>
            <a:xfrm>
              <a:off x="6016680" y="5383800"/>
              <a:ext cx="468000" cy="46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720">
              <a:solidFill>
                <a:srgbClr val="C5000B"/>
              </a:solidFill>
              <a:prstDash val="solid"/>
            </a:ln>
          </p:spPr>
          <p:txBody>
            <a:bodyPr vert="horz" lIns="108000" tIns="63000" rIns="108000" bIns="63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6230160" y="5595479"/>
              <a:ext cx="42840" cy="42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5000B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90400" y="5356800"/>
              <a:ext cx="519479" cy="5194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Immagine 19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392504" y="5949080"/>
            <a:ext cx="500400" cy="35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93944" y="5316920"/>
            <a:ext cx="500760" cy="35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426705" y="5062400"/>
            <a:ext cx="500760" cy="355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705265" y="4594039"/>
            <a:ext cx="500760" cy="35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07504" y="332656"/>
            <a:ext cx="8928992" cy="1039812"/>
          </a:xfrm>
        </p:spPr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95536" y="1772816"/>
            <a:ext cx="8229600" cy="4373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Mobility data come from large number of devices on the territory. The communications between these devices and the central server is unsustainable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 descr="http://www.get-insurancequotes.com/wp-content/uploads/temporary-car-insur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51" y="5609994"/>
            <a:ext cx="864096" cy="32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get-insurancequotes.com/wp-content/uploads/temporary-car-insur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758" y="5609994"/>
            <a:ext cx="864096" cy="32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get-insurancequotes.com/wp-content/uploads/temporary-car-insur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35" y="5597623"/>
            <a:ext cx="864096" cy="32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get-insurancequotes.com/wp-content/uploads/temporary-car-insur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54" y="5597622"/>
            <a:ext cx="864096" cy="32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ibm.com/developerworks/mydeveloperworks/blogs/masteroz/resource/BLOGS_UPLOADED_IMAGES/bbdd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892772" cy="119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2 7"/>
          <p:cNvCxnSpPr>
            <a:stCxn id="1026" idx="0"/>
            <a:endCxn id="1028" idx="2"/>
          </p:cNvCxnSpPr>
          <p:nvPr/>
        </p:nvCxnSpPr>
        <p:spPr>
          <a:xfrm flipV="1">
            <a:off x="2578399" y="4332223"/>
            <a:ext cx="1431875" cy="1277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5" idx="0"/>
            <a:endCxn id="1028" idx="2"/>
          </p:cNvCxnSpPr>
          <p:nvPr/>
        </p:nvCxnSpPr>
        <p:spPr>
          <a:xfrm flipV="1">
            <a:off x="3495806" y="4332223"/>
            <a:ext cx="514468" cy="1277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6" idx="0"/>
            <a:endCxn id="1028" idx="2"/>
          </p:cNvCxnSpPr>
          <p:nvPr/>
        </p:nvCxnSpPr>
        <p:spPr>
          <a:xfrm flipH="1" flipV="1">
            <a:off x="4010274" y="4332223"/>
            <a:ext cx="469009" cy="126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7" idx="0"/>
            <a:endCxn id="1028" idx="2"/>
          </p:cNvCxnSpPr>
          <p:nvPr/>
        </p:nvCxnSpPr>
        <p:spPr>
          <a:xfrm flipH="1" flipV="1">
            <a:off x="4010274" y="4332223"/>
            <a:ext cx="1384928" cy="1265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Transmission Tower Antenn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03" y="4509119"/>
            <a:ext cx="664398" cy="77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3.squidoocdn.com/resize/squidoo_images/-1/lens3400812_1237812931Safety_warning_symbo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870" y="4181271"/>
            <a:ext cx="372663" cy="35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/>
          <p:cNvSpPr txBox="1"/>
          <p:nvPr/>
        </p:nvSpPr>
        <p:spPr>
          <a:xfrm>
            <a:off x="6087516" y="4509119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GSM network</a:t>
            </a:r>
            <a:endParaRPr lang="en-US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6130796" y="5557831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GPS Devices</a:t>
            </a:r>
            <a:endParaRPr lang="en-US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6000954" y="339833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0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395536" y="692696"/>
            <a:ext cx="8218488" cy="500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Outline of Approach: Global function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539239" y="1957420"/>
            <a:ext cx="8183562" cy="1203325"/>
          </a:xfrm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5pPr>
            <a:lvl6pPr marL="2591999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6pPr>
            <a:lvl7pPr marL="3023999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9pPr>
          </a:lstStyle>
          <a:p>
            <a:pPr lvl="0"/>
            <a:r>
              <a:rPr lang="en-US" sz="2400" b="0" dirty="0">
                <a:solidFill>
                  <a:srgbClr val="000000"/>
                </a:solidFill>
                <a:latin typeface="Arial" pitchFamily="18"/>
                <a:cs typeface="Arial" pitchFamily="18"/>
              </a:rPr>
              <a:t>Density estimation of each reference point </a:t>
            </a:r>
            <a:r>
              <a:rPr lang="en-US" sz="2400" b="0" dirty="0" err="1">
                <a:solidFill>
                  <a:srgbClr val="000000"/>
                </a:solidFill>
                <a:latin typeface="Arial" pitchFamily="18"/>
                <a:cs typeface="Arial" pitchFamily="18"/>
              </a:rPr>
              <a:t>RP</a:t>
            </a:r>
            <a:r>
              <a:rPr lang="en-US" sz="2400" b="0" baseline="-25000" dirty="0" err="1">
                <a:solidFill>
                  <a:srgbClr val="000000"/>
                </a:solidFill>
                <a:latin typeface="Arial" pitchFamily="18"/>
                <a:cs typeface="Arial" pitchFamily="18"/>
              </a:rPr>
              <a:t>i</a:t>
            </a:r>
            <a:r>
              <a:rPr lang="en-US" sz="2400" b="0" dirty="0">
                <a:solidFill>
                  <a:srgbClr val="000000"/>
                </a:solidFill>
                <a:latin typeface="Arial" pitchFamily="18"/>
                <a:cs typeface="Arial" pitchFamily="18"/>
              </a:rPr>
              <a:t> based on some kernel K</a:t>
            </a:r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4294967295"/>
          </p:nvPr>
        </p:nvSpPr>
        <p:spPr>
          <a:xfrm>
            <a:off x="539552" y="4221088"/>
            <a:ext cx="8181975" cy="1203325"/>
          </a:xfrm>
        </p:spPr>
        <p:txBody>
          <a:bodyPr lIns="0" tIns="0" rIns="0" bIns="0">
            <a:noAutofit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5pPr>
            <a:lvl6pPr marL="2591999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6pPr>
            <a:lvl7pPr marL="3023999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Arial" pitchFamily="18"/>
                <a:cs typeface="Arial" pitchFamily="18"/>
              </a:rPr>
              <a:t>Basic case: radial function, e.g. </a:t>
            </a:r>
            <a:r>
              <a:rPr lang="en-US" sz="1800" b="0" dirty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Gaussian</a:t>
            </a:r>
          </a:p>
          <a:p>
            <a:pPr marL="108000" lvl="0" indent="0">
              <a:buNone/>
            </a:pPr>
            <a:endParaRPr lang="en-US" sz="1800" b="0" dirty="0">
              <a:solidFill>
                <a:srgbClr val="000000"/>
              </a:solidFill>
              <a:latin typeface="Arial" pitchFamily="18"/>
              <a:cs typeface="Arial" pitchFamily="1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12160" y="4293096"/>
            <a:ext cx="2057399" cy="161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5600" y="4983424"/>
            <a:ext cx="3429000" cy="40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6440" y="2924944"/>
            <a:ext cx="3969359" cy="10281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5914801" y="2925304"/>
            <a:ext cx="2430000" cy="1101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n</a:t>
            </a:r>
            <a:r>
              <a:rPr lang="en-US" sz="1800" b="0" i="0" u="none" strike="noStrike" kern="1200" baseline="-250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V</a:t>
            </a: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 = n. vehicles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baseline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V</a:t>
            </a:r>
            <a:r>
              <a:rPr lang="en-US" sz="1800" b="0" i="0" u="none" strike="noStrike" kern="1200" baseline="-250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i</a:t>
            </a:r>
            <a:r>
              <a:rPr lang="en-US" sz="1800" b="0" i="0" u="none" strike="noStrike" kern="1200" baseline="300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xy</a:t>
            </a:r>
            <a:r>
              <a:rPr lang="en-US" sz="1800" b="0" i="0" u="none" strike="noStrike" kern="1200" baseline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 = vehicle positions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baseline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RP</a:t>
            </a:r>
            <a:r>
              <a:rPr lang="en-US" sz="1800" b="0" i="0" u="none" strike="noStrike" kern="1200" baseline="-250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i</a:t>
            </a:r>
            <a:r>
              <a:rPr lang="en-US" sz="1800" b="0" i="0" u="none" strike="noStrike" kern="1200" baseline="300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xy</a:t>
            </a:r>
            <a:r>
              <a:rPr lang="en-US" sz="1800" b="0" i="0" u="none" strike="noStrike" kern="1200" baseline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 = RP positions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594928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324000">
              <a:spcAft>
                <a:spcPts val="1417"/>
              </a:spcAft>
              <a:buClr>
                <a:schemeClr val="accent1"/>
              </a:buClr>
              <a:buSzPct val="45000"/>
              <a:buFont typeface="StarSymbol"/>
              <a:buChar char="●"/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ＭＳ Ｐゴシック"/>
                <a:cs typeface="Arial" pitchFamily="18"/>
              </a:rPr>
              <a:t>Error tolerance: each density is computed with approximation </a:t>
            </a:r>
            <a:r>
              <a:rPr lang="en-US" dirty="0" err="1">
                <a:solidFill>
                  <a:srgbClr val="000000"/>
                </a:solidFill>
                <a:latin typeface="Arial" pitchFamily="18"/>
                <a:ea typeface="ＭＳ Ｐゴシック"/>
                <a:cs typeface="Arial" pitchFamily="18"/>
              </a:rPr>
              <a:t>ε</a:t>
            </a:r>
            <a:r>
              <a:rPr lang="en-US" dirty="0">
                <a:solidFill>
                  <a:srgbClr val="000000"/>
                </a:solidFill>
                <a:latin typeface="Arial" pitchFamily="18"/>
                <a:ea typeface="ＭＳ Ｐゴシック"/>
                <a:cs typeface="Arial" pitchFamily="18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251520" y="2060848"/>
            <a:ext cx="8218488" cy="4068763"/>
          </a:xfrm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5pPr>
            <a:lvl6pPr marL="2591999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6pPr>
            <a:lvl7pPr marL="3023999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9pPr>
          </a:lstStyle>
          <a:p>
            <a:pPr lvl="0"/>
            <a:r>
              <a:rPr lang="en-US" dirty="0">
                <a:latin typeface="" pitchFamily="2"/>
              </a:rPr>
              <a:t>Level 0: Static “Safe Zones”</a:t>
            </a:r>
          </a:p>
          <a:p>
            <a:pPr lvl="1"/>
            <a:r>
              <a:rPr lang="en-US" dirty="0" smtClean="0">
                <a:latin typeface="" pitchFamily="2"/>
              </a:rPr>
              <a:t>Compute a “default location area” around the </a:t>
            </a:r>
            <a:r>
              <a:rPr lang="en-US" dirty="0">
                <a:latin typeface="" pitchFamily="2"/>
              </a:rPr>
              <a:t>most frequent (dense) location, </a:t>
            </a:r>
            <a:r>
              <a:rPr lang="en-US" dirty="0" smtClean="0">
                <a:latin typeface="" pitchFamily="2"/>
              </a:rPr>
              <a:t>from </a:t>
            </a:r>
            <a:r>
              <a:rPr lang="en-US" dirty="0">
                <a:latin typeface="" pitchFamily="2"/>
              </a:rPr>
              <a:t>historical </a:t>
            </a:r>
            <a:r>
              <a:rPr lang="en-US" dirty="0" smtClean="0">
                <a:latin typeface="" pitchFamily="2"/>
              </a:rPr>
              <a:t>data</a:t>
            </a:r>
          </a:p>
          <a:p>
            <a:pPr lvl="2"/>
            <a:r>
              <a:rPr lang="en-US" dirty="0" smtClean="0">
                <a:latin typeface="" pitchFamily="2"/>
              </a:rPr>
              <a:t>Safe zone = default location ± </a:t>
            </a:r>
            <a:r>
              <a:rPr lang="en-US" dirty="0" err="1" smtClean="0">
                <a:latin typeface="" pitchFamily="2"/>
              </a:rPr>
              <a:t>ε</a:t>
            </a:r>
            <a:r>
              <a:rPr lang="en-US" dirty="0" smtClean="0">
                <a:latin typeface="" pitchFamily="2"/>
              </a:rPr>
              <a:t>/N</a:t>
            </a:r>
            <a:endParaRPr lang="en-US" dirty="0">
              <a:latin typeface="" pitchFamily="2"/>
            </a:endParaRPr>
          </a:p>
          <a:p>
            <a:pPr lvl="1"/>
            <a:r>
              <a:rPr lang="en-US" dirty="0" smtClean="0">
                <a:latin typeface="" pitchFamily="2"/>
              </a:rPr>
              <a:t>Whenever the vehicle is inside the area, no communication occurs</a:t>
            </a:r>
          </a:p>
          <a:p>
            <a:pPr lvl="0"/>
            <a:r>
              <a:rPr lang="en-US" dirty="0" smtClean="0">
                <a:latin typeface="" pitchFamily="2"/>
              </a:rPr>
              <a:t>Level 1: Adaptive “Safe Zones”</a:t>
            </a:r>
          </a:p>
          <a:p>
            <a:pPr lvl="1"/>
            <a:r>
              <a:rPr lang="en-US" dirty="0" smtClean="0">
                <a:latin typeface="" pitchFamily="2"/>
              </a:rPr>
              <a:t>As </a:t>
            </a:r>
            <a:r>
              <a:rPr lang="en-US" dirty="0">
                <a:latin typeface="" pitchFamily="2"/>
              </a:rPr>
              <a:t>above, but when a </a:t>
            </a:r>
            <a:r>
              <a:rPr lang="en-US" dirty="0" smtClean="0">
                <a:latin typeface="" pitchFamily="2"/>
              </a:rPr>
              <a:t>vehicle exits its SZ, a new one is computed, centered </a:t>
            </a:r>
            <a:r>
              <a:rPr lang="en-US" dirty="0">
                <a:latin typeface="" pitchFamily="2"/>
              </a:rPr>
              <a:t>around the last location sent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 idx="4294967295"/>
          </p:nvPr>
        </p:nvSpPr>
        <p:spPr>
          <a:xfrm>
            <a:off x="539552" y="620688"/>
            <a:ext cx="8218488" cy="82867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Which “intelligence” to put into the framework? </a:t>
            </a:r>
          </a:p>
        </p:txBody>
      </p:sp>
    </p:spTree>
    <p:extLst>
      <p:ext uri="{BB962C8B-B14F-4D97-AF65-F5344CB8AC3E}">
        <p14:creationId xmlns:p14="http://schemas.microsoft.com/office/powerpoint/2010/main" val="36293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323528" y="2060848"/>
            <a:ext cx="8218488" cy="4611960"/>
          </a:xfrm>
        </p:spPr>
        <p:txBody>
          <a:bodyPr lIns="0" tIns="0" rIns="0" bIns="0">
            <a:normAutofit fontScale="85000" lnSpcReduction="20000"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5pPr>
            <a:lvl6pPr marL="2591999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6pPr>
            <a:lvl7pPr marL="3023999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9pPr>
          </a:lstStyle>
          <a:p>
            <a:pPr lvl="0"/>
            <a:r>
              <a:rPr lang="en-US" dirty="0">
                <a:latin typeface="" pitchFamily="2"/>
              </a:rPr>
              <a:t>Level 2: Learn from historical data</a:t>
            </a:r>
          </a:p>
          <a:p>
            <a:pPr lvl="1"/>
            <a:r>
              <a:rPr lang="en-US" dirty="0">
                <a:latin typeface="" pitchFamily="2"/>
              </a:rPr>
              <a:t>Try to exploit </a:t>
            </a:r>
            <a:r>
              <a:rPr lang="en-US" dirty="0" smtClean="0">
                <a:latin typeface="" pitchFamily="2"/>
              </a:rPr>
              <a:t>the </a:t>
            </a:r>
            <a:r>
              <a:rPr lang="en-US" dirty="0">
                <a:latin typeface="" pitchFamily="2"/>
              </a:rPr>
              <a:t>high predictability of human </a:t>
            </a:r>
            <a:r>
              <a:rPr lang="en-US" dirty="0" smtClean="0">
                <a:latin typeface="" pitchFamily="2"/>
              </a:rPr>
              <a:t>mobility</a:t>
            </a:r>
            <a:r>
              <a:rPr lang="en-US" baseline="30000" dirty="0" smtClean="0">
                <a:latin typeface="" pitchFamily="2"/>
              </a:rPr>
              <a:t>1</a:t>
            </a:r>
          </a:p>
          <a:p>
            <a:pPr lvl="1"/>
            <a:endParaRPr lang="en-US" baseline="30000" dirty="0">
              <a:latin typeface="" pitchFamily="2"/>
            </a:endParaRPr>
          </a:p>
          <a:p>
            <a:pPr lvl="0"/>
            <a:r>
              <a:rPr lang="en-US" dirty="0" smtClean="0">
                <a:latin typeface="" pitchFamily="2"/>
              </a:rPr>
              <a:t>Level </a:t>
            </a:r>
            <a:r>
              <a:rPr lang="en-US" dirty="0">
                <a:latin typeface="" pitchFamily="2"/>
              </a:rPr>
              <a:t>2.1</a:t>
            </a:r>
          </a:p>
          <a:p>
            <a:pPr lvl="1"/>
            <a:r>
              <a:rPr lang="en-US" dirty="0">
                <a:latin typeface="" pitchFamily="2"/>
              </a:rPr>
              <a:t>Assumption: “Average user tends to visit (or cross) everyday the same places at the same hour of the day”</a:t>
            </a:r>
          </a:p>
          <a:p>
            <a:pPr lvl="1"/>
            <a:r>
              <a:rPr lang="en-US" dirty="0">
                <a:latin typeface="" pitchFamily="2"/>
              </a:rPr>
              <a:t>Single spatio-temporal locations need not to be </a:t>
            </a:r>
            <a:r>
              <a:rPr lang="en-US" dirty="0" smtClean="0">
                <a:latin typeface="" pitchFamily="2"/>
              </a:rPr>
              <a:t>linked</a:t>
            </a:r>
          </a:p>
          <a:p>
            <a:pPr lvl="1"/>
            <a:endParaRPr lang="en-US" dirty="0">
              <a:latin typeface="" pitchFamily="2"/>
            </a:endParaRPr>
          </a:p>
          <a:p>
            <a:pPr lvl="0"/>
            <a:r>
              <a:rPr lang="en-US" dirty="0">
                <a:latin typeface="" pitchFamily="2"/>
              </a:rPr>
              <a:t>Level 2.2</a:t>
            </a:r>
          </a:p>
          <a:p>
            <a:pPr lvl="1"/>
            <a:r>
              <a:rPr lang="en-US" dirty="0">
                <a:latin typeface="" pitchFamily="2"/>
              </a:rPr>
              <a:t>Assumption: “Average user tends to repeat the same trips everyday”</a:t>
            </a:r>
          </a:p>
          <a:p>
            <a:pPr lvl="1"/>
            <a:r>
              <a:rPr lang="en-US" dirty="0">
                <a:latin typeface="" pitchFamily="2"/>
              </a:rPr>
              <a:t>The “regular trip” is an higher level concept, requires a coherent sequence of spatio-temporal </a:t>
            </a:r>
            <a:r>
              <a:rPr lang="en-US" dirty="0" smtClean="0">
                <a:latin typeface="" pitchFamily="2"/>
              </a:rPr>
              <a:t>locations</a:t>
            </a:r>
          </a:p>
          <a:p>
            <a:pPr lvl="1"/>
            <a:endParaRPr lang="en-US" dirty="0" smtClean="0">
              <a:latin typeface="" pitchFamily="2"/>
            </a:endParaRPr>
          </a:p>
          <a:p>
            <a:pPr marL="540000" lvl="1" indent="0">
              <a:buNone/>
            </a:pPr>
            <a:endParaRPr lang="en-US" dirty="0">
              <a:latin typeface="" pitchFamily="2"/>
            </a:endParaRPr>
          </a:p>
          <a:p>
            <a:pPr marL="540000" lvl="1" indent="0">
              <a:buNone/>
            </a:pPr>
            <a:r>
              <a:rPr lang="en-US" sz="1300" i="1" baseline="30000" dirty="0" smtClean="0">
                <a:latin typeface="" pitchFamily="2"/>
              </a:rPr>
              <a:t>1 - </a:t>
            </a:r>
            <a:r>
              <a:rPr lang="en-US" sz="1300" i="1" dirty="0" smtClean="0">
                <a:latin typeface="" pitchFamily="2"/>
              </a:rPr>
              <a:t>C</a:t>
            </a:r>
            <a:r>
              <a:rPr lang="en-US" sz="1300" i="1" dirty="0">
                <a:latin typeface="" pitchFamily="2"/>
              </a:rPr>
              <a:t>. Song, Z. </a:t>
            </a:r>
            <a:r>
              <a:rPr lang="en-US" sz="1300" i="1" dirty="0" err="1">
                <a:latin typeface="" pitchFamily="2"/>
              </a:rPr>
              <a:t>Qu</a:t>
            </a:r>
            <a:r>
              <a:rPr lang="en-US" sz="1300" i="1" dirty="0">
                <a:latin typeface="" pitchFamily="2"/>
              </a:rPr>
              <a:t>, N. </a:t>
            </a:r>
            <a:r>
              <a:rPr lang="en-US" sz="1300" i="1" dirty="0" err="1">
                <a:latin typeface="" pitchFamily="2"/>
              </a:rPr>
              <a:t>Blumm</a:t>
            </a:r>
            <a:r>
              <a:rPr lang="en-US" sz="1300" i="1" dirty="0">
                <a:latin typeface="" pitchFamily="2"/>
              </a:rPr>
              <a:t>, A.-L. </a:t>
            </a:r>
            <a:r>
              <a:rPr lang="en-US" sz="1300" i="1" dirty="0" err="1" smtClean="0">
                <a:latin typeface="" pitchFamily="2"/>
              </a:rPr>
              <a:t>Barabási</a:t>
            </a:r>
            <a:r>
              <a:rPr lang="en-US" sz="1300" i="1" dirty="0">
                <a:latin typeface="" pitchFamily="2"/>
              </a:rPr>
              <a:t>. Limits of Predictability in Human </a:t>
            </a:r>
            <a:r>
              <a:rPr lang="en-US" sz="1300" i="1" dirty="0" smtClean="0">
                <a:latin typeface="" pitchFamily="2"/>
              </a:rPr>
              <a:t>Mobility. Science</a:t>
            </a:r>
            <a:endParaRPr lang="en-US" sz="1300" i="1" dirty="0">
              <a:latin typeface="" pitchFamily="2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552" y="620688"/>
            <a:ext cx="8218488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mtClean="0"/>
              <a:t>Which “intelligence” to put into the framework?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8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0" y="2057400"/>
            <a:ext cx="8218488" cy="4068763"/>
          </a:xfrm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5pPr>
            <a:lvl6pPr marL="2591999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6pPr>
            <a:lvl7pPr marL="3023999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9pPr>
          </a:lstStyle>
          <a:p>
            <a:pPr lvl="0"/>
            <a:r>
              <a:rPr lang="en-US" dirty="0">
                <a:latin typeface="" pitchFamily="2"/>
              </a:rPr>
              <a:t>Level 2.1: Most Frequent Location Model</a:t>
            </a:r>
          </a:p>
          <a:p>
            <a:pPr lvl="1"/>
            <a:r>
              <a:rPr lang="en-US" dirty="0">
                <a:latin typeface="" pitchFamily="2"/>
              </a:rPr>
              <a:t>For each user:</a:t>
            </a:r>
          </a:p>
          <a:p>
            <a:pPr lvl="2"/>
            <a:r>
              <a:rPr lang="en-US" dirty="0">
                <a:latin typeface="" pitchFamily="2"/>
              </a:rPr>
              <a:t>Discretize and align daily movements into time slots of </a:t>
            </a:r>
            <a:r>
              <a:rPr lang="en-US" dirty="0" smtClean="0">
                <a:latin typeface="" pitchFamily="2"/>
              </a:rPr>
              <a:t>M minutes </a:t>
            </a:r>
            <a:r>
              <a:rPr lang="en-US" dirty="0">
                <a:latin typeface="" pitchFamily="2"/>
              </a:rPr>
              <a:t>each to obtain a complete schedule for each day;</a:t>
            </a:r>
          </a:p>
          <a:p>
            <a:pPr lvl="2"/>
            <a:r>
              <a:rPr lang="en-US" dirty="0" smtClean="0">
                <a:latin typeface="" pitchFamily="2"/>
              </a:rPr>
              <a:t>Assign </a:t>
            </a:r>
            <a:r>
              <a:rPr lang="en-US" dirty="0">
                <a:latin typeface="" pitchFamily="2"/>
              </a:rPr>
              <a:t>to each time slot the corresponding most frequent position – thresholds on distance and min frequency required</a:t>
            </a:r>
          </a:p>
          <a:p>
            <a:pPr lvl="1"/>
            <a:endParaRPr lang="en-US" dirty="0">
              <a:latin typeface="" pitchFamily="2"/>
            </a:endParaRPr>
          </a:p>
        </p:txBody>
      </p:sp>
      <p:sp>
        <p:nvSpPr>
          <p:cNvPr id="4" name="Rettangolo 4"/>
          <p:cNvSpPr/>
          <p:nvPr/>
        </p:nvSpPr>
        <p:spPr>
          <a:xfrm>
            <a:off x="2250000" y="4313849"/>
            <a:ext cx="3326399" cy="276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4BACC6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Connettore 1 6"/>
          <p:cNvSpPr/>
          <p:nvPr/>
        </p:nvSpPr>
        <p:spPr>
          <a:xfrm flipH="1">
            <a:off x="2685599" y="4329329"/>
            <a:ext cx="1800" cy="276480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Connettore 1 7"/>
          <p:cNvSpPr/>
          <p:nvPr/>
        </p:nvSpPr>
        <p:spPr>
          <a:xfrm flipH="1">
            <a:off x="3185279" y="4329329"/>
            <a:ext cx="1441" cy="276480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Connettore 1 8"/>
          <p:cNvSpPr/>
          <p:nvPr/>
        </p:nvSpPr>
        <p:spPr>
          <a:xfrm flipH="1">
            <a:off x="3680999" y="4329329"/>
            <a:ext cx="1800" cy="276480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Connettore 1 9"/>
          <p:cNvSpPr/>
          <p:nvPr/>
        </p:nvSpPr>
        <p:spPr>
          <a:xfrm flipH="1">
            <a:off x="4179959" y="4328608"/>
            <a:ext cx="1800" cy="276481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Connettore 1 10"/>
          <p:cNvSpPr/>
          <p:nvPr/>
        </p:nvSpPr>
        <p:spPr>
          <a:xfrm flipH="1">
            <a:off x="5132519" y="4313489"/>
            <a:ext cx="1801" cy="276480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Connettore 1 11"/>
          <p:cNvSpPr/>
          <p:nvPr/>
        </p:nvSpPr>
        <p:spPr>
          <a:xfrm flipH="1">
            <a:off x="4666320" y="4334009"/>
            <a:ext cx="1800" cy="276480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Rettangolo 12"/>
          <p:cNvSpPr/>
          <p:nvPr/>
        </p:nvSpPr>
        <p:spPr>
          <a:xfrm>
            <a:off x="2250000" y="5131408"/>
            <a:ext cx="3326399" cy="276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4BACC6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Connettore 1 13"/>
          <p:cNvSpPr/>
          <p:nvPr/>
        </p:nvSpPr>
        <p:spPr>
          <a:xfrm flipH="1">
            <a:off x="2685599" y="5147249"/>
            <a:ext cx="1800" cy="276479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Connettore 1 14"/>
          <p:cNvSpPr/>
          <p:nvPr/>
        </p:nvSpPr>
        <p:spPr>
          <a:xfrm flipH="1">
            <a:off x="3185279" y="5147249"/>
            <a:ext cx="1441" cy="276479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Connettore 1 15"/>
          <p:cNvSpPr/>
          <p:nvPr/>
        </p:nvSpPr>
        <p:spPr>
          <a:xfrm flipH="1">
            <a:off x="3680999" y="5147249"/>
            <a:ext cx="1800" cy="276479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Connettore 1 16"/>
          <p:cNvSpPr/>
          <p:nvPr/>
        </p:nvSpPr>
        <p:spPr>
          <a:xfrm flipH="1">
            <a:off x="4179959" y="5146169"/>
            <a:ext cx="1800" cy="276479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Connettore 1 17"/>
          <p:cNvSpPr/>
          <p:nvPr/>
        </p:nvSpPr>
        <p:spPr>
          <a:xfrm flipH="1">
            <a:off x="5132519" y="5131049"/>
            <a:ext cx="1801" cy="276479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Connettore 1 18"/>
          <p:cNvSpPr/>
          <p:nvPr/>
        </p:nvSpPr>
        <p:spPr>
          <a:xfrm flipH="1">
            <a:off x="4666320" y="5151569"/>
            <a:ext cx="1800" cy="276479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Rettangolo 19"/>
          <p:cNvSpPr/>
          <p:nvPr/>
        </p:nvSpPr>
        <p:spPr>
          <a:xfrm>
            <a:off x="2250000" y="5970209"/>
            <a:ext cx="3326399" cy="276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4BACC6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Connettore 1 20"/>
          <p:cNvSpPr/>
          <p:nvPr/>
        </p:nvSpPr>
        <p:spPr>
          <a:xfrm flipH="1">
            <a:off x="2685599" y="5985688"/>
            <a:ext cx="1800" cy="276480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Connettore 1 21"/>
          <p:cNvSpPr/>
          <p:nvPr/>
        </p:nvSpPr>
        <p:spPr>
          <a:xfrm flipH="1">
            <a:off x="3185279" y="5985688"/>
            <a:ext cx="1441" cy="276480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Connettore 1 22"/>
          <p:cNvSpPr/>
          <p:nvPr/>
        </p:nvSpPr>
        <p:spPr>
          <a:xfrm flipH="1">
            <a:off x="3680999" y="5985688"/>
            <a:ext cx="1800" cy="276480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Connettore 1 23"/>
          <p:cNvSpPr/>
          <p:nvPr/>
        </p:nvSpPr>
        <p:spPr>
          <a:xfrm flipH="1">
            <a:off x="4179959" y="5984968"/>
            <a:ext cx="1800" cy="276480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Connettore 1 24"/>
          <p:cNvSpPr/>
          <p:nvPr/>
        </p:nvSpPr>
        <p:spPr>
          <a:xfrm flipH="1">
            <a:off x="5132519" y="5969849"/>
            <a:ext cx="1801" cy="276479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Connettore 1 25"/>
          <p:cNvSpPr/>
          <p:nvPr/>
        </p:nvSpPr>
        <p:spPr>
          <a:xfrm flipH="1">
            <a:off x="4666320" y="5990368"/>
            <a:ext cx="1800" cy="276480"/>
          </a:xfrm>
          <a:prstGeom prst="line">
            <a:avLst/>
          </a:pr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ccia giù 26"/>
          <p:cNvSpPr/>
          <p:nvPr/>
        </p:nvSpPr>
        <p:spPr>
          <a:xfrm>
            <a:off x="3858479" y="5581408"/>
            <a:ext cx="187560" cy="28764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Doppia parentesi graffa 27"/>
          <p:cNvSpPr/>
          <p:nvPr/>
        </p:nvSpPr>
        <p:spPr>
          <a:xfrm>
            <a:off x="1757880" y="4328968"/>
            <a:ext cx="4398839" cy="1099079"/>
          </a:xfrm>
          <a:custGeom>
            <a:avLst>
              <a:gd name="f0" fmla="val 18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val 21600"/>
              <a:gd name="f10" fmla="val -2147483647"/>
              <a:gd name="f11" fmla="val 2147483647"/>
              <a:gd name="f12" fmla="val 5400"/>
              <a:gd name="f13" fmla="+- 0 0 0"/>
              <a:gd name="f14" fmla="abs f5"/>
              <a:gd name="f15" fmla="abs f6"/>
              <a:gd name="f16" fmla="abs f7"/>
              <a:gd name="f17" fmla="*/ f6 1 21600"/>
              <a:gd name="f18" fmla="pin 0 f0 5400"/>
              <a:gd name="f19" fmla="+- 0 0 f2"/>
              <a:gd name="f20" fmla="*/ f13 f1 1"/>
              <a:gd name="f21" fmla="?: f14 f5 1"/>
              <a:gd name="f22" fmla="?: f15 f6 1"/>
              <a:gd name="f23" fmla="?: f16 f7 1"/>
              <a:gd name="f24" fmla="+- f8 f18 0"/>
              <a:gd name="f25" fmla="+- f9 0 f18"/>
              <a:gd name="f26" fmla="*/ f18 2 1"/>
              <a:gd name="f27" fmla="+- 10800 0 f18"/>
              <a:gd name="f28" fmla="*/ f18 1 3"/>
              <a:gd name="f29" fmla="*/ f18 f17 1"/>
              <a:gd name="f30" fmla="*/ 0 f17 1"/>
              <a:gd name="f31" fmla="*/ f20 1 f4"/>
              <a:gd name="f32" fmla="*/ 10800 f17 1"/>
              <a:gd name="f33" fmla="*/ 21600 f17 1"/>
              <a:gd name="f34" fmla="*/ f21 1 21600"/>
              <a:gd name="f35" fmla="*/ f22 1 21600"/>
              <a:gd name="f36" fmla="*/ 21600 f21 1"/>
              <a:gd name="f37" fmla="*/ f24 2 1"/>
              <a:gd name="f38" fmla="+- 21600 0 f27"/>
              <a:gd name="f39" fmla="+- f28 f18 0"/>
              <a:gd name="f40" fmla="+- f8 f28 0"/>
              <a:gd name="f41" fmla="+- f9 0 f28"/>
              <a:gd name="f42" fmla="+- f24 0 f8"/>
              <a:gd name="f43" fmla="+- 10800 0 f27"/>
              <a:gd name="f44" fmla="+- 21600 0 f25"/>
              <a:gd name="f45" fmla="+- f25 0 f9"/>
              <a:gd name="f46" fmla="+- f27 0 10800"/>
              <a:gd name="f47" fmla="+- 0 0 f24"/>
              <a:gd name="f48" fmla="+- f31 0 f2"/>
              <a:gd name="f49" fmla="min f35 f34"/>
              <a:gd name="f50" fmla="*/ f36 1 f23"/>
              <a:gd name="f51" fmla="+- f8 f39 0"/>
              <a:gd name="f52" fmla="*/ f41 f17 1"/>
              <a:gd name="f53" fmla="*/ f40 f17 1"/>
              <a:gd name="f54" fmla="abs f42"/>
              <a:gd name="f55" fmla="abs f43"/>
              <a:gd name="f56" fmla="?: f43 0 f1"/>
              <a:gd name="f57" fmla="?: f43 f1 0"/>
              <a:gd name="f58" fmla="+- f38 0 10800"/>
              <a:gd name="f59" fmla="abs f44"/>
              <a:gd name="f60" fmla="?: f44 0 f1"/>
              <a:gd name="f61" fmla="?: f44 f1 0"/>
              <a:gd name="f62" fmla="abs f45"/>
              <a:gd name="f63" fmla="+- 10800 0 f38"/>
              <a:gd name="f64" fmla="abs f46"/>
              <a:gd name="f65" fmla="abs f47"/>
              <a:gd name="f66" fmla="?: f47 0 f1"/>
              <a:gd name="f67" fmla="?: f47 f1 0"/>
              <a:gd name="f68" fmla="+- f50 0 f18"/>
              <a:gd name="f69" fmla="+- f50 0 f26"/>
              <a:gd name="f70" fmla="+- f50 0 f39"/>
              <a:gd name="f71" fmla="*/ f8 f49 1"/>
              <a:gd name="f72" fmla="*/ f51 f49 1"/>
              <a:gd name="f73" fmla="*/ f37 f49 1"/>
              <a:gd name="f74" fmla="*/ f24 f49 1"/>
              <a:gd name="f75" fmla="abs f58"/>
              <a:gd name="f76" fmla="*/ f50 f49 1"/>
              <a:gd name="f77" fmla="abs f63"/>
              <a:gd name="f78" fmla="?: f63 0 f1"/>
              <a:gd name="f79" fmla="?: f63 f1 0"/>
              <a:gd name="f80" fmla="*/ 10800 f49 1"/>
              <a:gd name="f81" fmla="*/ f70 f49 1"/>
              <a:gd name="f82" fmla="+- f74 0 f73"/>
              <a:gd name="f83" fmla="+- f71 0 f74"/>
              <a:gd name="f84" fmla="+- f74 0 f71"/>
              <a:gd name="f85" fmla="+- f73 0 f74"/>
              <a:gd name="f86" fmla="*/ f69 f49 1"/>
              <a:gd name="f87" fmla="*/ f68 f49 1"/>
              <a:gd name="f88" fmla="abs f82"/>
              <a:gd name="f89" fmla="?: f82 f19 f2"/>
              <a:gd name="f90" fmla="?: f82 f2 f19"/>
              <a:gd name="f91" fmla="?: f82 f3 f2"/>
              <a:gd name="f92" fmla="?: f82 f2 f3"/>
              <a:gd name="f93" fmla="abs f83"/>
              <a:gd name="f94" fmla="?: f83 f19 f2"/>
              <a:gd name="f95" fmla="?: f83 f2 f19"/>
              <a:gd name="f96" fmla="?: f83 f57 f56"/>
              <a:gd name="f97" fmla="?: f83 f56 f57"/>
              <a:gd name="f98" fmla="abs f84"/>
              <a:gd name="f99" fmla="?: f84 f19 f2"/>
              <a:gd name="f100" fmla="?: f84 f2 f19"/>
              <a:gd name="f101" fmla="?: f84 f3 f2"/>
              <a:gd name="f102" fmla="?: f84 f2 f3"/>
              <a:gd name="f103" fmla="abs f85"/>
              <a:gd name="f104" fmla="?: f85 f19 f2"/>
              <a:gd name="f105" fmla="?: f85 f2 f19"/>
              <a:gd name="f106" fmla="?: f85 f61 f60"/>
              <a:gd name="f107" fmla="?: f85 f60 f61"/>
              <a:gd name="f108" fmla="+- f87 0 f86"/>
              <a:gd name="f109" fmla="+- f76 0 f87"/>
              <a:gd name="f110" fmla="+- f87 0 f76"/>
              <a:gd name="f111" fmla="+- f86 0 f87"/>
              <a:gd name="f112" fmla="?: f82 f92 f91"/>
              <a:gd name="f113" fmla="?: f82 f91 f92"/>
              <a:gd name="f114" fmla="?: f42 f90 f89"/>
              <a:gd name="f115" fmla="?: f43 f96 f97"/>
              <a:gd name="f116" fmla="?: f43 f94 f95"/>
              <a:gd name="f117" fmla="?: f84 f102 f101"/>
              <a:gd name="f118" fmla="?: f84 f101 f102"/>
              <a:gd name="f119" fmla="?: f58 f100 f99"/>
              <a:gd name="f120" fmla="?: f44 f106 f107"/>
              <a:gd name="f121" fmla="?: f44 f104 f105"/>
              <a:gd name="f122" fmla="abs f108"/>
              <a:gd name="f123" fmla="?: f108 f19 f2"/>
              <a:gd name="f124" fmla="?: f108 f2 f19"/>
              <a:gd name="f125" fmla="?: f108 f3 f2"/>
              <a:gd name="f126" fmla="?: f108 f2 f3"/>
              <a:gd name="f127" fmla="abs f109"/>
              <a:gd name="f128" fmla="?: f109 f19 f2"/>
              <a:gd name="f129" fmla="?: f109 f2 f19"/>
              <a:gd name="f130" fmla="?: f109 f79 f78"/>
              <a:gd name="f131" fmla="?: f109 f78 f79"/>
              <a:gd name="f132" fmla="abs f110"/>
              <a:gd name="f133" fmla="?: f110 f19 f2"/>
              <a:gd name="f134" fmla="?: f110 f2 f19"/>
              <a:gd name="f135" fmla="?: f110 f3 f2"/>
              <a:gd name="f136" fmla="?: f110 f2 f3"/>
              <a:gd name="f137" fmla="abs f111"/>
              <a:gd name="f138" fmla="?: f111 f19 f2"/>
              <a:gd name="f139" fmla="?: f111 f2 f19"/>
              <a:gd name="f140" fmla="?: f111 f67 f66"/>
              <a:gd name="f141" fmla="?: f111 f66 f67"/>
              <a:gd name="f142" fmla="?: f42 f113 f112"/>
              <a:gd name="f143" fmla="?: f58 f118 f117"/>
              <a:gd name="f144" fmla="?: f108 f126 f125"/>
              <a:gd name="f145" fmla="?: f108 f125 f126"/>
              <a:gd name="f146" fmla="?: f45 f124 f123"/>
              <a:gd name="f147" fmla="?: f63 f130 f131"/>
              <a:gd name="f148" fmla="?: f63 f128 f129"/>
              <a:gd name="f149" fmla="?: f110 f136 f135"/>
              <a:gd name="f150" fmla="?: f110 f135 f136"/>
              <a:gd name="f151" fmla="?: f46 f134 f133"/>
              <a:gd name="f152" fmla="?: f47 f140 f141"/>
              <a:gd name="f153" fmla="?: f47 f138 f139"/>
              <a:gd name="f154" fmla="?: f45 f145 f144"/>
              <a:gd name="f155" fmla="?: f46 f150 f149"/>
            </a:gdLst>
            <a:ahLst>
              <a:ahXY gdRefY="f0" minY="f8" maxY="f12">
                <a:pos x="f71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80" y="f30"/>
              </a:cxn>
              <a:cxn ang="f48">
                <a:pos x="f71" y="f32"/>
              </a:cxn>
              <a:cxn ang="f48">
                <a:pos x="f80" y="f33"/>
              </a:cxn>
              <a:cxn ang="f48">
                <a:pos x="f76" y="f32"/>
              </a:cxn>
            </a:cxnLst>
            <a:rect l="f72" t="f53" r="f81" b="f52"/>
            <a:pathLst>
              <a:path h="21600">
                <a:moveTo>
                  <a:pt x="f73" y="f8"/>
                </a:moveTo>
                <a:arcTo wR="f88" hR="f54" stAng="f142" swAng="f114"/>
                <a:lnTo>
                  <a:pt x="f74" y="f27"/>
                </a:lnTo>
                <a:arcTo wR="f93" hR="f55" stAng="f115" swAng="f116"/>
                <a:arcTo wR="f98" hR="f75" stAng="f143" swAng="f119"/>
                <a:lnTo>
                  <a:pt x="f74" y="f25"/>
                </a:lnTo>
                <a:arcTo wR="f103" hR="f59" stAng="f120" swAng="f121"/>
              </a:path>
              <a:path h="21600">
                <a:moveTo>
                  <a:pt x="f86" y="f9"/>
                </a:moveTo>
                <a:arcTo wR="f122" hR="f62" stAng="f154" swAng="f146"/>
                <a:lnTo>
                  <a:pt x="f87" y="f38"/>
                </a:lnTo>
                <a:arcTo wR="f127" hR="f77" stAng="f147" swAng="f148"/>
                <a:arcTo wR="f132" hR="f64" stAng="f155" swAng="f151"/>
                <a:lnTo>
                  <a:pt x="f87" y="f24"/>
                </a:lnTo>
                <a:arcTo wR="f137" hR="f65" stAng="f152" swAng="f153"/>
              </a:path>
            </a:pathLst>
          </a:custGeom>
          <a:noFill/>
          <a:ln w="25560">
            <a:solidFill>
              <a:srgbClr val="4F81BD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Connettore 1 29"/>
          <p:cNvSpPr/>
          <p:nvPr/>
        </p:nvSpPr>
        <p:spPr>
          <a:xfrm flipH="1">
            <a:off x="3923640" y="4600049"/>
            <a:ext cx="1440" cy="520919"/>
          </a:xfrm>
          <a:prstGeom prst="line">
            <a:avLst/>
          </a:prstGeom>
          <a:noFill/>
          <a:ln w="25560">
            <a:solidFill>
              <a:srgbClr val="4F81BD"/>
            </a:solidFill>
            <a:custDash>
              <a:ds d="100000" sp="100000"/>
            </a:custDash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CasellaDiTesto 30"/>
          <p:cNvSpPr/>
          <p:nvPr/>
        </p:nvSpPr>
        <p:spPr>
          <a:xfrm>
            <a:off x="6422040" y="4718848"/>
            <a:ext cx="1376999" cy="26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Daily schedules</a:t>
            </a:r>
          </a:p>
        </p:txBody>
      </p:sp>
      <p:sp>
        <p:nvSpPr>
          <p:cNvPr id="29" name="CasellaDiTesto 45"/>
          <p:cNvSpPr/>
          <p:nvPr/>
        </p:nvSpPr>
        <p:spPr>
          <a:xfrm>
            <a:off x="6376680" y="5945368"/>
            <a:ext cx="2006639" cy="26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Frequency based profile</a:t>
            </a:r>
          </a:p>
        </p:txBody>
      </p:sp>
      <p:sp>
        <p:nvSpPr>
          <p:cNvPr id="30" name="CasellaDiTesto 46"/>
          <p:cNvSpPr/>
          <p:nvPr/>
        </p:nvSpPr>
        <p:spPr>
          <a:xfrm>
            <a:off x="2250000" y="4291889"/>
            <a:ext cx="497520" cy="42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(x,y)</a:t>
            </a:r>
          </a:p>
        </p:txBody>
      </p:sp>
      <p:sp>
        <p:nvSpPr>
          <p:cNvPr id="31" name="CasellaDiTesto 47"/>
          <p:cNvSpPr/>
          <p:nvPr/>
        </p:nvSpPr>
        <p:spPr>
          <a:xfrm>
            <a:off x="3681359" y="4291889"/>
            <a:ext cx="587520" cy="42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(x’,y’)</a:t>
            </a:r>
          </a:p>
        </p:txBody>
      </p:sp>
      <p:sp>
        <p:nvSpPr>
          <p:cNvPr id="32" name="CasellaDiTesto 48"/>
          <p:cNvSpPr/>
          <p:nvPr/>
        </p:nvSpPr>
        <p:spPr>
          <a:xfrm>
            <a:off x="3717360" y="5108009"/>
            <a:ext cx="497520" cy="423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(x,y)</a:t>
            </a:r>
          </a:p>
        </p:txBody>
      </p:sp>
      <p:sp>
        <p:nvSpPr>
          <p:cNvPr id="33" name="CasellaDiTesto 49"/>
          <p:cNvSpPr/>
          <p:nvPr/>
        </p:nvSpPr>
        <p:spPr>
          <a:xfrm>
            <a:off x="4600079" y="5957608"/>
            <a:ext cx="648000" cy="42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(x”,y”)</a:t>
            </a:r>
          </a:p>
        </p:txBody>
      </p:sp>
      <p:sp>
        <p:nvSpPr>
          <p:cNvPr id="34" name="CasellaDiTesto 50"/>
          <p:cNvSpPr/>
          <p:nvPr/>
        </p:nvSpPr>
        <p:spPr>
          <a:xfrm>
            <a:off x="2250000" y="5113408"/>
            <a:ext cx="497520" cy="423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(x,y)</a:t>
            </a:r>
          </a:p>
        </p:txBody>
      </p:sp>
      <p:sp>
        <p:nvSpPr>
          <p:cNvPr id="35" name="CasellaDiTesto 51"/>
          <p:cNvSpPr/>
          <p:nvPr/>
        </p:nvSpPr>
        <p:spPr>
          <a:xfrm>
            <a:off x="2250000" y="5948249"/>
            <a:ext cx="497520" cy="42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(x,y)</a:t>
            </a:r>
          </a:p>
        </p:txBody>
      </p:sp>
      <p:sp>
        <p:nvSpPr>
          <p:cNvPr id="36" name="CasellaDiTesto 52"/>
          <p:cNvSpPr/>
          <p:nvPr/>
        </p:nvSpPr>
        <p:spPr>
          <a:xfrm>
            <a:off x="4600079" y="4291889"/>
            <a:ext cx="605520" cy="42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(x”,y”)</a:t>
            </a:r>
          </a:p>
        </p:txBody>
      </p:sp>
      <p:sp>
        <p:nvSpPr>
          <p:cNvPr id="37" name="CasellaDiTesto 55"/>
          <p:cNvSpPr/>
          <p:nvPr/>
        </p:nvSpPr>
        <p:spPr>
          <a:xfrm>
            <a:off x="4611240" y="5115568"/>
            <a:ext cx="648000" cy="42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(x”,y”)</a:t>
            </a:r>
          </a:p>
        </p:txBody>
      </p:sp>
      <p:sp>
        <p:nvSpPr>
          <p:cNvPr id="38" name="Connettore 1 37"/>
          <p:cNvSpPr/>
          <p:nvPr/>
        </p:nvSpPr>
        <p:spPr>
          <a:xfrm>
            <a:off x="3693599" y="5892088"/>
            <a:ext cx="457200" cy="457201"/>
          </a:xfrm>
          <a:prstGeom prst="line">
            <a:avLst/>
          </a:prstGeom>
          <a:noFill/>
          <a:ln w="54720">
            <a:solidFill>
              <a:srgbClr val="800000"/>
            </a:solidFill>
            <a:prstDash val="solid"/>
          </a:ln>
        </p:spPr>
        <p:txBody>
          <a:bodyPr vert="horz" lIns="117000" tIns="72000" rIns="117000" bIns="72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9" name="Connettore 1 38"/>
          <p:cNvSpPr/>
          <p:nvPr/>
        </p:nvSpPr>
        <p:spPr>
          <a:xfrm flipH="1">
            <a:off x="3693599" y="5892088"/>
            <a:ext cx="468001" cy="457201"/>
          </a:xfrm>
          <a:prstGeom prst="line">
            <a:avLst/>
          </a:prstGeom>
          <a:noFill/>
          <a:ln w="54720">
            <a:solidFill>
              <a:srgbClr val="800000"/>
            </a:solidFill>
            <a:prstDash val="solid"/>
          </a:ln>
        </p:spPr>
        <p:txBody>
          <a:bodyPr vert="horz" lIns="117000" tIns="72000" rIns="117000" bIns="72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539552" y="620688"/>
            <a:ext cx="8218488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mtClean="0"/>
              <a:t>Which “intelligence” to put into the framework?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7200" y="3360960"/>
            <a:ext cx="771840" cy="77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354320" y="3545640"/>
            <a:ext cx="4730759" cy="24364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 3"/>
          <p:cNvSpPr/>
          <p:nvPr/>
        </p:nvSpPr>
        <p:spPr>
          <a:xfrm>
            <a:off x="6265079" y="3509279"/>
            <a:ext cx="353519" cy="1679399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0800"/>
              <a:gd name="f13" fmla="val 162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8 f15 1"/>
              <a:gd name="f28" fmla="*/ f18 f16 1"/>
              <a:gd name="f29" fmla="*/ 0 f15 1"/>
              <a:gd name="f30" fmla="*/ 7800 f15 1"/>
              <a:gd name="f31" fmla="*/ 0 f16 1"/>
              <a:gd name="f32" fmla="*/ f19 1 f4"/>
              <a:gd name="f33" fmla="*/ 21600 f16 1"/>
              <a:gd name="f34" fmla="*/ 21600 f15 1"/>
              <a:gd name="f35" fmla="*/ 108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29" y="f31"/>
              </a:cxn>
              <a:cxn ang="f42">
                <a:pos x="f29" y="f33"/>
              </a:cxn>
              <a:cxn ang="f42">
                <a:pos x="f34" y="f35"/>
              </a:cxn>
            </a:cxnLst>
            <a:rect l="f29" t="f44" r="f30" b="f45"/>
            <a:pathLst>
              <a:path w="21600" h="21600">
                <a:moveTo>
                  <a:pt x="f7" y="f7"/>
                </a:moveTo>
                <a:cubicBezTo>
                  <a:pt x="f11" y="f7"/>
                  <a:pt x="f12" y="f20"/>
                  <a:pt x="f12" y="f21"/>
                </a:cubicBezTo>
                <a:lnTo>
                  <a:pt x="f12" y="f36"/>
                </a:lnTo>
                <a:cubicBezTo>
                  <a:pt x="f12" y="f37"/>
                  <a:pt x="f13" y="f22"/>
                  <a:pt x="f8" y="f22"/>
                </a:cubicBezTo>
                <a:cubicBezTo>
                  <a:pt x="f13" y="f22"/>
                  <a:pt x="f12" y="f38"/>
                  <a:pt x="f12" y="f39"/>
                </a:cubicBezTo>
                <a:lnTo>
                  <a:pt x="f12" y="f23"/>
                </a:lnTo>
                <a:cubicBezTo>
                  <a:pt x="f12" y="f40"/>
                  <a:pt x="f11" y="f8"/>
                  <a:pt x="f7" y="f8"/>
                </a:cubicBez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6265079" y="5267159"/>
            <a:ext cx="353519" cy="79812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0800"/>
              <a:gd name="f13" fmla="val 162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8 f15 1"/>
              <a:gd name="f28" fmla="*/ f18 f16 1"/>
              <a:gd name="f29" fmla="*/ 0 f15 1"/>
              <a:gd name="f30" fmla="*/ 7800 f15 1"/>
              <a:gd name="f31" fmla="*/ 0 f16 1"/>
              <a:gd name="f32" fmla="*/ f19 1 f4"/>
              <a:gd name="f33" fmla="*/ 21600 f16 1"/>
              <a:gd name="f34" fmla="*/ 21600 f15 1"/>
              <a:gd name="f35" fmla="*/ 108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29" y="f31"/>
              </a:cxn>
              <a:cxn ang="f42">
                <a:pos x="f29" y="f33"/>
              </a:cxn>
              <a:cxn ang="f42">
                <a:pos x="f34" y="f35"/>
              </a:cxn>
            </a:cxnLst>
            <a:rect l="f29" t="f44" r="f30" b="f45"/>
            <a:pathLst>
              <a:path w="21600" h="21600">
                <a:moveTo>
                  <a:pt x="f7" y="f7"/>
                </a:moveTo>
                <a:cubicBezTo>
                  <a:pt x="f11" y="f7"/>
                  <a:pt x="f12" y="f20"/>
                  <a:pt x="f12" y="f21"/>
                </a:cubicBezTo>
                <a:lnTo>
                  <a:pt x="f12" y="f36"/>
                </a:lnTo>
                <a:cubicBezTo>
                  <a:pt x="f12" y="f37"/>
                  <a:pt x="f13" y="f22"/>
                  <a:pt x="f8" y="f22"/>
                </a:cubicBezTo>
                <a:cubicBezTo>
                  <a:pt x="f13" y="f22"/>
                  <a:pt x="f12" y="f38"/>
                  <a:pt x="f12" y="f39"/>
                </a:cubicBezTo>
                <a:lnTo>
                  <a:pt x="f12" y="f23"/>
                </a:lnTo>
                <a:cubicBezTo>
                  <a:pt x="f12" y="f40"/>
                  <a:pt x="f11" y="f8"/>
                  <a:pt x="f7" y="f8"/>
                </a:cubicBez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777360" y="4085640"/>
            <a:ext cx="1610280" cy="6022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1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Trajectories of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1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the individual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777360" y="5421959"/>
            <a:ext cx="1752119" cy="6022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1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Extracted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1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mobility profiles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8319" y="1925279"/>
            <a:ext cx="7949879" cy="14191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5pPr>
            <a:lvl6pPr marL="2591999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6pPr>
            <a:lvl7pPr marL="3023999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9pPr>
          </a:lstStyle>
          <a:p>
            <a:pPr lvl="0" rtl="0">
              <a:buSzPct val="45000"/>
              <a:buFont typeface="StarSymbol"/>
              <a:buChar char="●"/>
              <a:tabLst/>
            </a:pPr>
            <a:r>
              <a:rPr lang="en-US" dirty="0">
                <a:latin typeface="" pitchFamily="2"/>
                <a:ea typeface="" pitchFamily="2"/>
                <a:cs typeface="" pitchFamily="2"/>
              </a:rPr>
              <a:t>Level 2.2: Mobility profiles</a:t>
            </a:r>
          </a:p>
          <a:p>
            <a:pPr lvl="1" rtl="0">
              <a:buSzPct val="45000"/>
              <a:buFont typeface="StarSymbol"/>
              <a:buChar char="●"/>
              <a:tabLst/>
            </a:pPr>
            <a:r>
              <a:rPr lang="en-US" b="0" dirty="0">
                <a:solidFill>
                  <a:srgbClr val="000000"/>
                </a:solidFill>
                <a:latin typeface="" pitchFamily="2"/>
                <a:ea typeface="" pitchFamily="2"/>
                <a:cs typeface="" pitchFamily="2"/>
              </a:rPr>
              <a:t>The central controller is provided with “Mobility profiles” individually extracted from the history of each </a:t>
            </a:r>
            <a:r>
              <a:rPr lang="en-US" b="0" dirty="0" smtClean="0">
                <a:solidFill>
                  <a:srgbClr val="000000"/>
                </a:solidFill>
                <a:latin typeface="" pitchFamily="2"/>
                <a:ea typeface="" pitchFamily="2"/>
                <a:cs typeface="" pitchFamily="2"/>
              </a:rPr>
              <a:t>vehicle</a:t>
            </a:r>
            <a:r>
              <a:rPr lang="en-US" b="0" baseline="30000" dirty="0" smtClean="0">
                <a:solidFill>
                  <a:srgbClr val="000000"/>
                </a:solidFill>
                <a:latin typeface="" pitchFamily="2"/>
                <a:ea typeface="" pitchFamily="2"/>
                <a:cs typeface="" pitchFamily="2"/>
              </a:rPr>
              <a:t>2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39552" y="620688"/>
            <a:ext cx="8218488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mtClean="0"/>
              <a:t>Which “intelligence” to put into the framework?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9512" y="6525344"/>
            <a:ext cx="77768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sz="1200" i="1" baseline="30000" dirty="0" smtClean="0">
                <a:latin typeface="" pitchFamily="2"/>
              </a:rPr>
              <a:t>2 </a:t>
            </a:r>
            <a:r>
              <a:rPr lang="en-US" sz="1200" i="1" baseline="30000" dirty="0">
                <a:latin typeface="" pitchFamily="2"/>
              </a:rPr>
              <a:t>- Roberto Trasarti, </a:t>
            </a:r>
            <a:r>
              <a:rPr lang="en-US" sz="1200" i="1" baseline="30000" dirty="0" err="1">
                <a:latin typeface="" pitchFamily="2"/>
              </a:rPr>
              <a:t>Fosca</a:t>
            </a:r>
            <a:r>
              <a:rPr lang="en-US" sz="1200" i="1" baseline="30000" dirty="0">
                <a:latin typeface="" pitchFamily="2"/>
              </a:rPr>
              <a:t> </a:t>
            </a:r>
            <a:r>
              <a:rPr lang="en-US" sz="1200" i="1" baseline="30000" dirty="0" err="1">
                <a:latin typeface="" pitchFamily="2"/>
              </a:rPr>
              <a:t>Giannotti</a:t>
            </a:r>
            <a:r>
              <a:rPr lang="en-US" sz="1200" i="1" baseline="30000" dirty="0" smtClean="0">
                <a:latin typeface="" pitchFamily="2"/>
              </a:rPr>
              <a:t>, </a:t>
            </a:r>
            <a:r>
              <a:rPr lang="en-US" sz="1200" i="1" baseline="30000" dirty="0" err="1" smtClean="0">
                <a:latin typeface="" pitchFamily="2"/>
              </a:rPr>
              <a:t>Mirco</a:t>
            </a:r>
            <a:r>
              <a:rPr lang="en-US" sz="1200" i="1" baseline="30000" dirty="0" smtClean="0">
                <a:latin typeface="" pitchFamily="2"/>
              </a:rPr>
              <a:t> </a:t>
            </a:r>
            <a:r>
              <a:rPr lang="en-US" sz="1200" i="1" baseline="30000" dirty="0" err="1">
                <a:latin typeface="" pitchFamily="2"/>
              </a:rPr>
              <a:t>Nanni</a:t>
            </a:r>
            <a:r>
              <a:rPr lang="en-US" sz="1200" i="1" baseline="30000" dirty="0" smtClean="0">
                <a:latin typeface="" pitchFamily="2"/>
              </a:rPr>
              <a:t>, Fabio </a:t>
            </a:r>
            <a:r>
              <a:rPr lang="en-US" sz="1200" i="1" baseline="30000" dirty="0" err="1">
                <a:latin typeface="" pitchFamily="2"/>
              </a:rPr>
              <a:t>Pinelli</a:t>
            </a:r>
            <a:r>
              <a:rPr lang="en-US" sz="1200" i="1" baseline="30000" dirty="0">
                <a:latin typeface="" pitchFamily="2"/>
              </a:rPr>
              <a:t>: Mining mobility user profiles for car pooling</a:t>
            </a:r>
            <a:r>
              <a:rPr lang="en-US" sz="1200" i="1" baseline="30000" dirty="0" smtClean="0">
                <a:latin typeface="" pitchFamily="2"/>
              </a:rPr>
              <a:t>. KDD 2011</a:t>
            </a:r>
            <a:endParaRPr lang="en-US" sz="1200" i="1" dirty="0">
              <a:latin typeface="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667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67544" y="692696"/>
            <a:ext cx="8218488" cy="500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Outline of Approach: Flow of the application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181975" cy="4175125"/>
          </a:xfrm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308ECD"/>
                </a:solidFill>
                <a:latin typeface="Frutiger 55 Roman" pitchFamily="32"/>
                <a:ea typeface="ＭＳ Ｐゴシック"/>
                <a:cs typeface="Arial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5pPr>
            <a:lvl6pPr marL="2591999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6pPr>
            <a:lvl7pPr marL="3023999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Frutiger 55 Roman" pitchFamily="32"/>
                <a:ea typeface="ＭＳ Ｐゴシック"/>
                <a:cs typeface="Arial"/>
              </a:defRPr>
            </a:lvl9pPr>
          </a:lstStyle>
          <a:p>
            <a:pPr lvl="0">
              <a:spcBef>
                <a:spcPts val="283"/>
              </a:spcBef>
              <a:spcAft>
                <a:spcPts val="1701"/>
              </a:spcAft>
              <a:buSzPct val="100000"/>
              <a:buAutoNum type="arabicPeriod"/>
            </a:pPr>
            <a:r>
              <a:rPr lang="en-US" sz="1600" b="0" dirty="0">
                <a:latin typeface="Arial" pitchFamily="18"/>
              </a:rPr>
              <a:t> Each vehicle computes its model and sends it to the Controller</a:t>
            </a:r>
          </a:p>
          <a:p>
            <a:pPr lvl="0">
              <a:spcBef>
                <a:spcPts val="283"/>
              </a:spcBef>
              <a:spcAft>
                <a:spcPts val="1701"/>
              </a:spcAft>
              <a:buSzPct val="100000"/>
              <a:buAutoNum type="arabicPeriod"/>
            </a:pPr>
            <a:r>
              <a:rPr lang="en-US" sz="1600" b="0" dirty="0">
                <a:latin typeface="Arial" pitchFamily="18"/>
              </a:rPr>
              <a:t> The Controller sends to each vehicle an error </a:t>
            </a:r>
            <a:r>
              <a:rPr lang="en-US" sz="1600" b="0" dirty="0" err="1">
                <a:latin typeface="Arial" pitchFamily="18"/>
              </a:rPr>
              <a:t>ε</a:t>
            </a:r>
            <a:r>
              <a:rPr lang="en-US" sz="1600" b="0" dirty="0">
                <a:latin typeface="Arial" pitchFamily="18"/>
              </a:rPr>
              <a:t>'</a:t>
            </a:r>
          </a:p>
          <a:p>
            <a:pPr lvl="1"/>
            <a:r>
              <a:rPr lang="en-US" dirty="0">
                <a:latin typeface="" pitchFamily="2"/>
              </a:rPr>
              <a:t> Basic solution: </a:t>
            </a:r>
            <a:r>
              <a:rPr lang="en-US" dirty="0" err="1">
                <a:latin typeface="" pitchFamily="2"/>
              </a:rPr>
              <a:t>ε</a:t>
            </a:r>
            <a:r>
              <a:rPr lang="en-US" dirty="0">
                <a:latin typeface="" pitchFamily="2"/>
              </a:rPr>
              <a:t>' = </a:t>
            </a:r>
            <a:r>
              <a:rPr lang="en-US" dirty="0" err="1">
                <a:latin typeface="" pitchFamily="2"/>
              </a:rPr>
              <a:t>ε</a:t>
            </a:r>
            <a:r>
              <a:rPr lang="en-US" dirty="0">
                <a:latin typeface="" pitchFamily="2"/>
              </a:rPr>
              <a:t> / </a:t>
            </a:r>
            <a:r>
              <a:rPr lang="en-US" dirty="0" err="1">
                <a:latin typeface="" pitchFamily="2"/>
              </a:rPr>
              <a:t>n</a:t>
            </a:r>
            <a:r>
              <a:rPr lang="en-US" baseline="-25000" dirty="0" err="1">
                <a:latin typeface="" pitchFamily="2"/>
              </a:rPr>
              <a:t>V</a:t>
            </a:r>
            <a:r>
              <a:rPr lang="en-US" dirty="0">
                <a:latin typeface="" pitchFamily="2"/>
              </a:rPr>
              <a:t> in the worst-case scenario</a:t>
            </a:r>
          </a:p>
          <a:p>
            <a:pPr lvl="0">
              <a:spcBef>
                <a:spcPts val="283"/>
              </a:spcBef>
              <a:spcAft>
                <a:spcPts val="1701"/>
              </a:spcAft>
              <a:buSzPct val="100000"/>
              <a:buAutoNum type="arabicPeriod"/>
            </a:pPr>
            <a:r>
              <a:rPr lang="en-US" sz="1600" b="0" dirty="0">
                <a:latin typeface="Arial" pitchFamily="18"/>
              </a:rPr>
              <a:t> Loop:</a:t>
            </a:r>
          </a:p>
          <a:p>
            <a:pPr lvl="1">
              <a:buSzPct val="100000"/>
              <a:buAutoNum type="arabicPeriod"/>
            </a:pPr>
            <a:r>
              <a:rPr lang="en-US" dirty="0">
                <a:latin typeface="Arial" pitchFamily="18"/>
              </a:rPr>
              <a:t>  Each vehicle evaluates, for each RP, its kernel contribution K based on its actual position, and contribution K' based on predicted position. If |K-K'|&gt;</a:t>
            </a:r>
            <a:r>
              <a:rPr lang="en-US" dirty="0" err="1">
                <a:latin typeface="Arial" pitchFamily="18"/>
              </a:rPr>
              <a:t>ε</a:t>
            </a:r>
            <a:r>
              <a:rPr lang="en-US" dirty="0">
                <a:latin typeface="Arial" pitchFamily="18"/>
              </a:rPr>
              <a:t>' sends a correction:</a:t>
            </a:r>
          </a:p>
          <a:p>
            <a:pPr lvl="2">
              <a:spcBef>
                <a:spcPts val="283"/>
              </a:spcBef>
              <a:spcAft>
                <a:spcPts val="1134"/>
              </a:spcAft>
              <a:buSzPct val="45000"/>
              <a:buChar char="●"/>
            </a:pPr>
            <a:r>
              <a:rPr lang="en-US" sz="1600" dirty="0">
                <a:latin typeface="Arial" pitchFamily="18"/>
              </a:rPr>
              <a:t>In case of  profiles: a temporal shift </a:t>
            </a:r>
            <a:r>
              <a:rPr lang="en-US" sz="1600" i="1" dirty="0" err="1">
                <a:latin typeface="Arial" pitchFamily="18"/>
              </a:rPr>
              <a:t>dt</a:t>
            </a:r>
            <a:r>
              <a:rPr lang="en-US" sz="1600" dirty="0">
                <a:latin typeface="Arial" pitchFamily="18"/>
              </a:rPr>
              <a:t>, if the vehicle is slightly late/early</a:t>
            </a:r>
          </a:p>
          <a:p>
            <a:pPr lvl="2">
              <a:spcBef>
                <a:spcPts val="283"/>
              </a:spcBef>
              <a:spcAft>
                <a:spcPts val="1134"/>
              </a:spcAft>
              <a:buSzPct val="45000"/>
              <a:buChar char="●"/>
            </a:pPr>
            <a:r>
              <a:rPr lang="en-US" sz="1600" dirty="0">
                <a:latin typeface="Arial" pitchFamily="18"/>
              </a:rPr>
              <a:t>In case of frequent location or large </a:t>
            </a:r>
            <a:r>
              <a:rPr lang="en-US" sz="1600" i="1" dirty="0" err="1">
                <a:latin typeface="Arial" pitchFamily="18"/>
              </a:rPr>
              <a:t>dt</a:t>
            </a:r>
            <a:r>
              <a:rPr lang="en-US" sz="1600" dirty="0">
                <a:latin typeface="Arial" pitchFamily="18"/>
              </a:rPr>
              <a:t>: the actual position </a:t>
            </a:r>
            <a:r>
              <a:rPr lang="en-US" sz="1600" i="1" dirty="0">
                <a:latin typeface="Arial" pitchFamily="18"/>
              </a:rPr>
              <a:t>(</a:t>
            </a:r>
            <a:r>
              <a:rPr lang="en-US" sz="1600" i="1" dirty="0" err="1">
                <a:latin typeface="Arial" pitchFamily="18"/>
              </a:rPr>
              <a:t>x,y</a:t>
            </a:r>
            <a:r>
              <a:rPr lang="en-US" sz="1600" i="1" dirty="0">
                <a:latin typeface="Arial" pitchFamily="18"/>
              </a:rPr>
              <a:t>) or its Ks</a:t>
            </a:r>
          </a:p>
          <a:p>
            <a:pPr lvl="1">
              <a:buSzPct val="100000"/>
              <a:buAutoNum type="arabicPeriod"/>
            </a:pPr>
            <a:r>
              <a:rPr lang="en-US" dirty="0">
                <a:latin typeface="" pitchFamily="2"/>
              </a:rPr>
              <a:t>  The Controller evaluates the kernel contributions based on the model (aligned through </a:t>
            </a:r>
            <a:r>
              <a:rPr lang="en-US" i="1" dirty="0" err="1">
                <a:latin typeface="" pitchFamily="2"/>
              </a:rPr>
              <a:t>dt</a:t>
            </a:r>
            <a:r>
              <a:rPr lang="en-US" i="1" dirty="0">
                <a:latin typeface="" pitchFamily="2"/>
              </a:rPr>
              <a:t>, </a:t>
            </a:r>
            <a:r>
              <a:rPr lang="en-US" dirty="0">
                <a:latin typeface="" pitchFamily="2"/>
              </a:rPr>
              <a:t>if based on profiles) or last position of each vehicle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rmacia">
  <a:themeElements>
    <a:clrScheme name="Farmaci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Farmaci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rmac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923</Words>
  <Application>Microsoft Macintosh PowerPoint</Application>
  <PresentationFormat>On-screen Show (4:3)</PresentationFormat>
  <Paragraphs>118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Farmacia</vt:lpstr>
      <vt:lpstr>Efficient distributed computation of human mobility aggregates through user mobility profiles</vt:lpstr>
      <vt:lpstr>Objective and Motivations</vt:lpstr>
      <vt:lpstr>Issues</vt:lpstr>
      <vt:lpstr>Outline of Approach: Global function</vt:lpstr>
      <vt:lpstr>Which “intelligence” to put into the framework? </vt:lpstr>
      <vt:lpstr>PowerPoint Presentation</vt:lpstr>
      <vt:lpstr>PowerPoint Presentation</vt:lpstr>
      <vt:lpstr>PowerPoint Presentation</vt:lpstr>
      <vt:lpstr>Outline of Approach: Flow of the application</vt:lpstr>
      <vt:lpstr>Experiments</vt:lpstr>
      <vt:lpstr>PowerPoint Presentation</vt:lpstr>
      <vt:lpstr>PowerPoint Presentation</vt:lpstr>
      <vt:lpstr>PowerPoint Presentation</vt:lpstr>
      <vt:lpstr>Conclusion and Future Works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Density Map Computation - updates -</dc:title>
  <dc:creator>Maniak</dc:creator>
  <cp:lastModifiedBy>Roberto Trasarti</cp:lastModifiedBy>
  <cp:revision>25</cp:revision>
  <dcterms:modified xsi:type="dcterms:W3CDTF">2012-07-24T10:28:23Z</dcterms:modified>
</cp:coreProperties>
</file>