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7" r:id="rId2"/>
    <p:sldId id="587" r:id="rId3"/>
    <p:sldId id="588" r:id="rId4"/>
    <p:sldId id="494" r:id="rId5"/>
    <p:sldId id="589" r:id="rId6"/>
    <p:sldId id="492" r:id="rId7"/>
    <p:sldId id="590" r:id="rId8"/>
    <p:sldId id="621" r:id="rId9"/>
    <p:sldId id="624" r:id="rId10"/>
    <p:sldId id="629" r:id="rId11"/>
    <p:sldId id="618" r:id="rId12"/>
    <p:sldId id="638" r:id="rId13"/>
    <p:sldId id="540" r:id="rId14"/>
    <p:sldId id="538" r:id="rId15"/>
    <p:sldId id="498" r:id="rId16"/>
    <p:sldId id="501" r:id="rId17"/>
    <p:sldId id="503" r:id="rId18"/>
    <p:sldId id="504" r:id="rId19"/>
    <p:sldId id="518" r:id="rId20"/>
    <p:sldId id="519" r:id="rId21"/>
    <p:sldId id="520" r:id="rId22"/>
    <p:sldId id="521" r:id="rId23"/>
    <p:sldId id="527" r:id="rId24"/>
    <p:sldId id="428" r:id="rId25"/>
    <p:sldId id="549" r:id="rId26"/>
    <p:sldId id="408" r:id="rId27"/>
    <p:sldId id="409" r:id="rId28"/>
    <p:sldId id="4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AF0"/>
    <a:srgbClr val="00C8F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4E28A-17BD-4DFF-8135-A5CDEDED964E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C5280-8DC5-4D49-B305-9D8DE07A4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AE9611-EA29-4318-9D26-F92B456559A5}" type="slidenum">
              <a:rPr lang="en-US" sz="1200" smtClean="0">
                <a:latin typeface="Arial" charset="0"/>
              </a:rPr>
              <a:pPr eaLnBrk="1" hangingPunct="1"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71918A6-DCE7-4ADC-AAA3-913F404A466C}" type="slidenum">
              <a:rPr lang="zh-CN" altLang="en-US" smtClean="0"/>
              <a:pPr defTabSz="931863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486CCBF-0F41-40F8-A591-5FC99889073B}" type="slidenum">
              <a:rPr lang="zh-CN" altLang="en-US" smtClean="0"/>
              <a:pPr defTabSz="931863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3" y="214313"/>
            <a:ext cx="7791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163" y="1520825"/>
            <a:ext cx="3956050" cy="5040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520825"/>
            <a:ext cx="3956050" cy="5040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E6635-332B-4ADC-863E-C3C6DF000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anx@rpi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32756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33CC"/>
                </a:solidFill>
                <a:cs typeface="Times New Roman" pitchFamily="18" charset="0"/>
              </a:rPr>
              <a:t>Privacy-Preserving </a:t>
            </a:r>
            <a:r>
              <a:rPr lang="en-US" sz="3600" dirty="0" err="1" smtClean="0">
                <a:solidFill>
                  <a:srgbClr val="0033CC"/>
                </a:solidFill>
                <a:cs typeface="Times New Roman" pitchFamily="18" charset="0"/>
              </a:rPr>
              <a:t>IntelliDrive</a:t>
            </a:r>
            <a:r>
              <a:rPr lang="en-US" sz="3600" dirty="0" smtClean="0">
                <a:solidFill>
                  <a:srgbClr val="0033CC"/>
                </a:solidFill>
                <a:cs typeface="Times New Roman" pitchFamily="18" charset="0"/>
              </a:rPr>
              <a:t> Data for Signalized Intersection Performance Measurement</a:t>
            </a:r>
            <a:endParaRPr lang="en-US" sz="36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84984"/>
            <a:ext cx="7010400" cy="2811016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Xuegang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(Jeff) Ban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Rensselaer Polytechnic Institute (RPI)</a:t>
            </a:r>
          </a:p>
          <a:p>
            <a:endParaRPr 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January 24, 2011 </a:t>
            </a:r>
          </a:p>
          <a:p>
            <a:endParaRPr lang="en-US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Session 228, TRB-2011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C:\Users\Michael Gonzalez\Desktop\TrafficVideo PPT\finalImg\Presentation_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260649"/>
            <a:ext cx="6732240" cy="40318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Fine-Grained Urban Traffic Knowledge Extraction Using Mobile Sensing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Xuegang</a:t>
            </a:r>
            <a:r>
              <a:rPr lang="en-US" sz="2400" dirty="0" smtClean="0">
                <a:solidFill>
                  <a:schemeClr val="bg1"/>
                </a:solidFill>
              </a:rPr>
              <a:t> (Jeff) Ban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Rensselaer Polytechnic Institute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Marco </a:t>
            </a:r>
            <a:r>
              <a:rPr lang="en-US" sz="2400" dirty="0" err="1" smtClean="0">
                <a:solidFill>
                  <a:schemeClr val="bg1"/>
                </a:solidFill>
              </a:rPr>
              <a:t>Gruteser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Rutgers </a:t>
            </a:r>
            <a:r>
              <a:rPr lang="en-US" sz="2400" dirty="0" smtClean="0">
                <a:solidFill>
                  <a:schemeClr val="bg1"/>
                </a:solidFill>
              </a:rPr>
              <a:t>University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August 12, </a:t>
            </a:r>
            <a:r>
              <a:rPr lang="en-US" sz="2400" dirty="0" err="1" smtClean="0">
                <a:solidFill>
                  <a:schemeClr val="bg1"/>
                </a:solidFill>
              </a:rPr>
              <a:t>UrbComp</a:t>
            </a:r>
            <a:r>
              <a:rPr lang="en-US" sz="2400" dirty="0" smtClean="0">
                <a:solidFill>
                  <a:schemeClr val="bg1"/>
                </a:solidFill>
              </a:rPr>
              <a:t> 2012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Integrative Modeling and Privacy Protection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15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Privacy-aware transportation modeling and Application-aware privacy protection</a:t>
            </a:r>
          </a:p>
          <a:p>
            <a:pPr lvl="1"/>
            <a:r>
              <a:rPr lang="en-US" sz="2400" dirty="0" smtClean="0"/>
              <a:t>Focus on </a:t>
            </a:r>
            <a:r>
              <a:rPr lang="en-US" sz="2400" dirty="0" smtClean="0"/>
              <a:t>interactions of </a:t>
            </a:r>
            <a:r>
              <a:rPr lang="en-US" sz="2400" dirty="0" smtClean="0"/>
              <a:t>the two: investigate simultaneously what mobile data elements need to be collected for modeling purposes </a:t>
            </a:r>
            <a:r>
              <a:rPr lang="en-US" sz="2400" u="sng" dirty="0" smtClean="0"/>
              <a:t>and</a:t>
            </a:r>
            <a:r>
              <a:rPr lang="en-US" sz="2400" dirty="0" smtClean="0"/>
              <a:t> what the implications to privacy</a:t>
            </a:r>
          </a:p>
          <a:p>
            <a:pPr lvl="1"/>
            <a:r>
              <a:rPr lang="en-US" sz="2400" dirty="0" smtClean="0"/>
              <a:t>This is possible as modeling traffic states does not need to know every piece of each vehicle’s trajectory</a:t>
            </a:r>
          </a:p>
          <a:p>
            <a:pPr lvl="1"/>
            <a:r>
              <a:rPr lang="en-US" sz="2400" b="1" dirty="0" smtClean="0"/>
              <a:t>Assumption</a:t>
            </a:r>
            <a:r>
              <a:rPr lang="en-US" sz="2400" dirty="0" smtClean="0"/>
              <a:t>: the pattern of aggregated mobile data measures, when penetration is high, can systematically reflect traffic flow states</a:t>
            </a:r>
          </a:p>
          <a:p>
            <a:pPr lvl="1"/>
            <a:r>
              <a:rPr lang="en-US" sz="2400" dirty="0" smtClean="0"/>
              <a:t> Proper privacy schemes can be designed to collect only these aggregated measures by anonymity and obfuscation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3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VTL-based Intersection Travel Times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165194"/>
            <a:ext cx="5732541" cy="54039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mobile data to collect/use?</a:t>
            </a:r>
          </a:p>
          <a:p>
            <a:pPr lvl="1"/>
            <a:r>
              <a:rPr lang="en-US" sz="2400" dirty="0" smtClean="0"/>
              <a:t>Modeling needs</a:t>
            </a:r>
          </a:p>
          <a:p>
            <a:pPr lvl="1"/>
            <a:r>
              <a:rPr lang="en-US" sz="2400" dirty="0" smtClean="0"/>
              <a:t>Privacy protection </a:t>
            </a:r>
          </a:p>
          <a:p>
            <a:pPr lvl="1"/>
            <a:r>
              <a:rPr lang="en-US" sz="2400" dirty="0" smtClean="0"/>
              <a:t>Cost of collecting the data (collecting every piece of vehicle traces is an “over-kill”)</a:t>
            </a:r>
          </a:p>
          <a:p>
            <a:r>
              <a:rPr lang="en-US" sz="2800" dirty="0" smtClean="0"/>
              <a:t>VTL Intersection travel times</a:t>
            </a:r>
          </a:p>
          <a:p>
            <a:pPr lvl="1"/>
            <a:r>
              <a:rPr lang="en-US" sz="2400" dirty="0" smtClean="0"/>
              <a:t>Collected through Virtual Trip Lines</a:t>
            </a:r>
          </a:p>
          <a:p>
            <a:pPr lvl="1">
              <a:buNone/>
            </a:pPr>
            <a:r>
              <a:rPr lang="en-US" sz="2400" dirty="0" smtClean="0"/>
              <a:t>	(VTL); see Hoh et al. (2008)</a:t>
            </a:r>
          </a:p>
          <a:p>
            <a:pPr lvl="1"/>
            <a:r>
              <a:rPr lang="en-US" sz="2400" dirty="0" smtClean="0"/>
              <a:t>Preserve privacy if properly designed </a:t>
            </a:r>
          </a:p>
          <a:p>
            <a:pPr lvl="1"/>
            <a:r>
              <a:rPr lang="en-US" sz="2400" dirty="0" smtClean="0"/>
              <a:t>(Hoh et al., 2008; Herrera et al., 2010)</a:t>
            </a:r>
          </a:p>
          <a:p>
            <a:r>
              <a:rPr lang="en-US" dirty="0" smtClean="0"/>
              <a:t>Works fine for modeling isolated intersections</a:t>
            </a:r>
          </a:p>
          <a:p>
            <a:pPr lvl="1"/>
            <a:endParaRPr lang="en-US" sz="2400" dirty="0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6648510" y="2239963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6611997" y="28527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flipV="1">
            <a:off x="7404160" y="1647808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V="1">
            <a:off x="7404160" y="2852738"/>
            <a:ext cx="0" cy="313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8016935" y="28527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8016935" y="22050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8016935" y="28527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6288147" y="2565400"/>
            <a:ext cx="2486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7728010" y="1593850"/>
            <a:ext cx="0" cy="4643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7585135" y="1808163"/>
            <a:ext cx="576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7621647" y="5265738"/>
            <a:ext cx="576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V="1">
            <a:off x="8040735" y="1647808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8223300" y="5135590"/>
            <a:ext cx="693747" cy="3016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400" dirty="0">
                <a:latin typeface="Calibri" pitchFamily="34" charset="0"/>
                <a:ea typeface="宋体" pitchFamily="2" charset="-122"/>
              </a:rPr>
              <a:t>VTL1</a:t>
            </a:r>
            <a:endParaRPr lang="en-US" sz="1400" dirty="0"/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8223300" y="1666855"/>
            <a:ext cx="693747" cy="3016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400" dirty="0" smtClean="0">
                <a:latin typeface="Calibri" pitchFamily="34" charset="0"/>
                <a:ea typeface="宋体" pitchFamily="2" charset="-122"/>
              </a:rPr>
              <a:t>VTL2</a:t>
            </a:r>
            <a:endParaRPr lang="en-US" sz="1400" dirty="0"/>
          </a:p>
        </p:txBody>
      </p:sp>
      <p:sp>
        <p:nvSpPr>
          <p:cNvPr id="19" name="Up Arrow 18"/>
          <p:cNvSpPr/>
          <p:nvPr/>
        </p:nvSpPr>
        <p:spPr>
          <a:xfrm>
            <a:off x="7821657" y="3611565"/>
            <a:ext cx="146052" cy="9493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803887" y="2406636"/>
            <a:ext cx="163822" cy="1168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7803887" y="2516175"/>
            <a:ext cx="163822" cy="11682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7803887" y="2623591"/>
            <a:ext cx="163822" cy="11894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Zhanbo\Desktop\Privacy Paper for TRB 2012\VTL zone_cas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509120"/>
            <a:ext cx="669766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243CF-728C-42E2-A4AF-42F6A4CCFDC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4370" y="-10360"/>
            <a:ext cx="8820472" cy="99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Short Vehicle Traces via VTL-zone System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52736"/>
            <a:ext cx="7524750" cy="4540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ea typeface="宋体" pitchFamily="2" charset="-122"/>
              </a:rPr>
              <a:t>System structure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a typeface="宋体" pitchFamily="2" charset="-122"/>
              </a:rPr>
              <a:t>Location proxy server (trusted)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zh-CN" sz="2000" dirty="0" smtClean="0">
                <a:ea typeface="宋体" pitchFamily="2" charset="-122"/>
              </a:rPr>
              <a:t>	Centralized </a:t>
            </a:r>
            <a:r>
              <a:rPr lang="en-US" altLang="zh-CN" sz="2000" dirty="0" err="1" smtClean="0">
                <a:ea typeface="宋体" pitchFamily="2" charset="-122"/>
              </a:rPr>
              <a:t>anonymization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zh-CN" sz="2000" dirty="0" smtClean="0">
                <a:ea typeface="宋体" pitchFamily="2" charset="-122"/>
              </a:rPr>
              <a:t>	Data Filtering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a typeface="宋体" pitchFamily="2" charset="-122"/>
              </a:rPr>
              <a:t>Application server (public)</a:t>
            </a: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r>
              <a:rPr lang="en-US" altLang="zh-CN" sz="2000" dirty="0" smtClean="0">
                <a:ea typeface="宋体" pitchFamily="2" charset="-122"/>
              </a:rPr>
              <a:t>Available for application</a:t>
            </a:r>
          </a:p>
          <a:p>
            <a:pPr lvl="1">
              <a:defRPr/>
            </a:pPr>
            <a:r>
              <a:rPr lang="en-US" altLang="zh-CN" sz="2000" dirty="0" smtClean="0">
                <a:ea typeface="宋体" pitchFamily="2" charset="-122"/>
              </a:rPr>
              <a:t>Various filtering algorithms to ensure</a:t>
            </a:r>
          </a:p>
          <a:p>
            <a:pPr marL="457200" lvl="1" indent="0">
              <a:buNone/>
              <a:defRPr/>
            </a:pPr>
            <a:r>
              <a:rPr lang="en-US" altLang="zh-CN" sz="2000" dirty="0" smtClean="0">
                <a:ea typeface="宋体" pitchFamily="2" charset="-122"/>
              </a:rPr>
              <a:t>     privacy (</a:t>
            </a:r>
            <a:r>
              <a:rPr lang="en-US" altLang="zh-CN" sz="2000" i="1" dirty="0" err="1" smtClean="0">
                <a:ea typeface="宋体" pitchFamily="2" charset="-122"/>
              </a:rPr>
              <a:t>unlinkability</a:t>
            </a: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of short traces)</a:t>
            </a:r>
            <a:endParaRPr lang="en-US" altLang="zh-CN" sz="2000" dirty="0">
              <a:ea typeface="宋体" pitchFamily="2" charset="-122"/>
            </a:endParaRP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宋体" pitchFamily="2" charset="-122"/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46" y="1160748"/>
            <a:ext cx="37798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052736"/>
            <a:ext cx="8229600" cy="547260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Case Studies of Fine-Grained Urban Traffic Knowledge Extraction: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dirty="0" smtClean="0"/>
              <a:t>Intersection delay pattern estimation</a:t>
            </a:r>
            <a:br>
              <a:rPr lang="en-US" sz="3600" dirty="0" smtClean="0"/>
            </a:br>
            <a:r>
              <a:rPr lang="en-US" sz="3600" dirty="0" smtClean="0"/>
              <a:t>	Dynamic signal timing estimation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Method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Mobile-sensing based (MSB) </a:t>
            </a:r>
            <a:r>
              <a:rPr lang="en-US" sz="2800" dirty="0" smtClean="0"/>
              <a:t>traffic modeling methods</a:t>
            </a:r>
          </a:p>
          <a:p>
            <a:r>
              <a:rPr lang="en-US" sz="2800" dirty="0" smtClean="0"/>
              <a:t>A combination of traffic theories/principles and advanced learning/optimization techniques</a:t>
            </a:r>
          </a:p>
          <a:p>
            <a:r>
              <a:rPr lang="en-US" sz="2800" dirty="0" smtClean="0"/>
              <a:t>Traffic theories/principles: systematic patterns of traffic flow</a:t>
            </a:r>
          </a:p>
          <a:p>
            <a:r>
              <a:rPr lang="en-US" sz="2800" dirty="0" smtClean="0"/>
              <a:t>Learning/optimization techniques: discover the systematic traffic patterns from mobile data, and estimate the parameters of the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I: Delay Pattern Estimation of Signalized Intersections Using VTL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2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intersection delay pattern?</a:t>
            </a:r>
          </a:p>
          <a:p>
            <a:pPr lvl="1"/>
            <a:r>
              <a:rPr lang="en-US" sz="2000" dirty="0" smtClean="0"/>
              <a:t>The delay an </a:t>
            </a:r>
            <a:r>
              <a:rPr lang="en-US" sz="2000" i="1" dirty="0" smtClean="0"/>
              <a:t>imaginary</a:t>
            </a:r>
            <a:r>
              <a:rPr lang="en-US" sz="2000" dirty="0" smtClean="0"/>
              <a:t> vehicle would have experienced if it had arrived at the intersection at a given time</a:t>
            </a:r>
          </a:p>
          <a:p>
            <a:pPr lvl="1"/>
            <a:r>
              <a:rPr lang="en-US" sz="2000" dirty="0" smtClean="0"/>
              <a:t>A continuous approximation of the (discrete) measured vehicle delays</a:t>
            </a:r>
          </a:p>
          <a:p>
            <a:pPr lvl="1"/>
            <a:r>
              <a:rPr lang="en-US" sz="2000" dirty="0" smtClean="0"/>
              <a:t>Helpful to answer questions like (e.g. at 3:00 pm): </a:t>
            </a:r>
          </a:p>
          <a:p>
            <a:pPr lvl="2"/>
            <a:r>
              <a:rPr lang="en-US" sz="1800" dirty="0" smtClean="0"/>
              <a:t>What was the vehicle delay at 8:00 am at this intersection (</a:t>
            </a:r>
            <a:r>
              <a:rPr lang="en-US" sz="1800" i="1" dirty="0" smtClean="0"/>
              <a:t>estimation</a:t>
            </a:r>
            <a:r>
              <a:rPr lang="en-US" sz="1800" dirty="0" smtClean="0"/>
              <a:t>)? </a:t>
            </a:r>
          </a:p>
          <a:p>
            <a:pPr lvl="2"/>
            <a:r>
              <a:rPr lang="en-US" sz="1800" dirty="0" smtClean="0"/>
              <a:t>What will the vehicle delay be at 8:00 pm (prediction)?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03669"/>
            <a:ext cx="53290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6477000"/>
            <a:ext cx="5638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752600" y="5580069"/>
            <a:ext cx="1066800" cy="0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03726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t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1981200" y="5046669"/>
            <a:ext cx="304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489426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D</a:t>
            </a:r>
            <a:r>
              <a:rPr lang="en-US" sz="1400" b="1" i="1" baseline="-25000" dirty="0" smtClean="0">
                <a:solidFill>
                  <a:srgbClr val="C00000"/>
                </a:solidFill>
              </a:rPr>
              <a:t>t</a:t>
            </a:r>
            <a:endParaRPr lang="en-US" sz="1400" b="1" i="1" baseline="-25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6265869"/>
            <a:ext cx="6858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6265869"/>
            <a:ext cx="6096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6265869"/>
            <a:ext cx="8382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Pattern Estimation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8220"/>
            <a:ext cx="8839200" cy="53911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Travel time / delay pattern reflects signal and traffic state changes</a:t>
            </a:r>
          </a:p>
          <a:p>
            <a:r>
              <a:rPr lang="en-US" sz="2400" dirty="0" smtClean="0"/>
              <a:t>Queue forming and discharging process at a traffic signal</a:t>
            </a:r>
          </a:p>
          <a:p>
            <a:pPr lvl="1"/>
            <a:r>
              <a:rPr lang="en-US" sz="2000" dirty="0" smtClean="0"/>
              <a:t>Shockwave theory</a:t>
            </a:r>
          </a:p>
          <a:p>
            <a:pPr lvl="1"/>
            <a:r>
              <a:rPr lang="en-US" sz="2000" dirty="0" smtClean="0"/>
              <a:t>Uniform arrival assumption</a:t>
            </a:r>
          </a:p>
          <a:p>
            <a:pPr lvl="1"/>
            <a:r>
              <a:rPr lang="en-US" sz="2000" dirty="0" smtClean="0"/>
              <a:t>Linear approximation</a:t>
            </a:r>
          </a:p>
          <a:p>
            <a:pPr lvl="1"/>
            <a:r>
              <a:rPr lang="en-US" sz="2000" dirty="0" smtClean="0"/>
              <a:t>Well known: Liu et al. (2009)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Skabardonis</a:t>
            </a:r>
            <a:r>
              <a:rPr lang="en-US" sz="2000" dirty="0" smtClean="0"/>
              <a:t> and </a:t>
            </a:r>
            <a:r>
              <a:rPr lang="en-US" sz="2000" dirty="0" err="1" smtClean="0"/>
              <a:t>Geroliminis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	(2005); </a:t>
            </a:r>
            <a:r>
              <a:rPr lang="en-US" sz="2000" dirty="0" err="1" smtClean="0"/>
              <a:t>Lighthill</a:t>
            </a:r>
            <a:r>
              <a:rPr lang="en-US" sz="2000" dirty="0" smtClean="0"/>
              <a:t> and </a:t>
            </a:r>
            <a:r>
              <a:rPr lang="en-US" sz="2000" dirty="0" err="1" smtClean="0"/>
              <a:t>Whitham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(1955); Richards (1956) </a:t>
            </a:r>
          </a:p>
          <a:p>
            <a:r>
              <a:rPr lang="en-US" sz="2400" dirty="0" smtClean="0"/>
              <a:t>Characteristics of signalized intersection delay patterns </a:t>
            </a:r>
          </a:p>
          <a:p>
            <a:pPr lvl="1"/>
            <a:r>
              <a:rPr lang="en-US" sz="2000" b="1" dirty="0" smtClean="0"/>
              <a:t>Discontinuities</a:t>
            </a:r>
            <a:r>
              <a:rPr lang="en-US" sz="2000" dirty="0" smtClean="0"/>
              <a:t>: start of red</a:t>
            </a:r>
          </a:p>
          <a:p>
            <a:pPr lvl="1"/>
            <a:r>
              <a:rPr lang="en-US" sz="2000" b="1" dirty="0" smtClean="0"/>
              <a:t>Non-smoothness</a:t>
            </a:r>
            <a:r>
              <a:rPr lang="en-US" sz="2000" dirty="0" smtClean="0"/>
              <a:t>: change of traffic states such as clear of the queue </a:t>
            </a:r>
          </a:p>
          <a:p>
            <a:r>
              <a:rPr lang="en-US" sz="2400" dirty="0" smtClean="0"/>
              <a:t>Delay estimation method</a:t>
            </a:r>
          </a:p>
          <a:p>
            <a:pPr lvl="1"/>
            <a:r>
              <a:rPr lang="en-US" sz="2000" dirty="0" smtClean="0"/>
              <a:t>Reconstruct the piece-wise linear delay pattern from measured delays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026" y="2057400"/>
            <a:ext cx="50179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72400" y="4267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Vehicle delay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696200" y="4038604"/>
            <a:ext cx="381000" cy="3047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600" y="1931988"/>
            <a:ext cx="3209925" cy="36766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med"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Albany, CA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701675" y="1520825"/>
            <a:ext cx="5130800" cy="5040313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Test site: the intersection of San Pablo Ave and Solano Ave in Albany, CA; </a:t>
            </a:r>
          </a:p>
          <a:p>
            <a:r>
              <a:rPr lang="en-US" sz="2400" smtClean="0"/>
              <a:t>Intersection is actuated/coordinated with a cycle length 108 s;</a:t>
            </a:r>
          </a:p>
          <a:p>
            <a:r>
              <a:rPr lang="en-US" sz="2400" smtClean="0"/>
              <a:t>Two sets of wireless traffic sensors installed upstream and downstream of the intersection</a:t>
            </a:r>
          </a:p>
          <a:p>
            <a:r>
              <a:rPr lang="en-US" sz="2400" smtClean="0"/>
              <a:t>Travel times of 140 vehicles for a 30 minute period (1:00- 1:30 pm) were generated via a vehicle re-identification algorithm, </a:t>
            </a:r>
            <a:r>
              <a:rPr lang="en-US" sz="2400" smtClean="0">
                <a:solidFill>
                  <a:srgbClr val="FF0000"/>
                </a:solidFill>
              </a:rPr>
              <a:t>50% - 60% </a:t>
            </a:r>
            <a:r>
              <a:rPr lang="en-US" sz="2400" smtClean="0"/>
              <a:t>of all vehicles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959BF5-29A6-4F6C-9CFE-180DF4D8666C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Estimated Delay Pattern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Results: 88% of estimated delays are within 15% of the observed delays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F3105D-9ACA-4ED9-B5E3-FB9B64F312B2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2351088"/>
            <a:ext cx="6097587" cy="43275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8660"/>
            <a:ext cx="8229600" cy="1143000"/>
          </a:xfrm>
        </p:spPr>
        <p:txBody>
          <a:bodyPr/>
          <a:lstStyle/>
          <a:p>
            <a:r>
              <a:rPr lang="en-US" dirty="0" smtClean="0"/>
              <a:t>II: Signal Timing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Signal timing parameters are critical input to signal/arterial performance measurement models</a:t>
            </a:r>
          </a:p>
          <a:p>
            <a:r>
              <a:rPr lang="en-US" sz="2400" dirty="0" smtClean="0"/>
              <a:t>They have been assumed to be available in almost all existing approaches</a:t>
            </a:r>
          </a:p>
          <a:p>
            <a:r>
              <a:rPr lang="en-US" sz="2400" dirty="0" smtClean="0"/>
              <a:t>However, obtaining dynamic signal timing parameters (such as cycle length, cycle-by-cycle red/green times) for wide area arterial streets is not trivial</a:t>
            </a:r>
          </a:p>
          <a:p>
            <a:r>
              <a:rPr lang="en-US" sz="2400" dirty="0" smtClean="0"/>
              <a:t>VTL-based intersection travel times can be used to estimate cycle-by-cycle traffic signal timing parameters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Mobile Sensing?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90481"/>
            <a:ext cx="8229600" cy="5004556"/>
          </a:xfrm>
        </p:spPr>
        <p:txBody>
          <a:bodyPr/>
          <a:lstStyle/>
          <a:p>
            <a:r>
              <a:rPr lang="en-US" sz="2800" dirty="0" smtClean="0"/>
              <a:t>The advances of wireless communications enabled the wide deployment of tracking devices</a:t>
            </a:r>
          </a:p>
          <a:p>
            <a:r>
              <a:rPr lang="en-US" sz="2800" dirty="0" smtClean="0"/>
              <a:t>Those tracking devices move with the flow they are monitoring and can provide detailed movement of the flow – mobile sensors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6" descr="C:\Documents and Settings\Jeff Ban\Desktop\414MCB1S6XL._SS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24" y="3278120"/>
            <a:ext cx="2934221" cy="29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Jeff Ban\Desktop\semsons-inc_2073_127647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758" y="3398482"/>
            <a:ext cx="11715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13547"/>
            <a:ext cx="131930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592" y="3645024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Navigation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18943" y="3516099"/>
            <a:ext cx="113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GPS loggers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093454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Cellular Phones</a:t>
            </a:r>
            <a:endParaRPr lang="en-US" dirty="0"/>
          </a:p>
        </p:txBody>
      </p:sp>
      <p:pic>
        <p:nvPicPr>
          <p:cNvPr id="13" name="Picture 12" descr="res_drift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5620" y="5302352"/>
            <a:ext cx="952500" cy="95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0" y="6229360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Motorized drifter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0" y="3260676"/>
            <a:ext cx="2402997" cy="18035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2220" y="2908788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BlueTOAD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51" y="5071647"/>
            <a:ext cx="2646187" cy="17443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6018" y="59132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229600" cy="1143000"/>
          </a:xfrm>
        </p:spPr>
        <p:txBody>
          <a:bodyPr/>
          <a:lstStyle/>
          <a:p>
            <a:r>
              <a:rPr lang="en-US" dirty="0" smtClean="0"/>
              <a:t>A 3-Step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51125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Step 1 Cycle breaking</a:t>
            </a:r>
            <a:r>
              <a:rPr lang="en-US" sz="2400" dirty="0" smtClean="0"/>
              <a:t>: find the sample vehicle (i.e. the CBV) that indicates the start of a new cycle (in particular, the red time); </a:t>
            </a:r>
            <a:r>
              <a:rPr lang="en-US" sz="2400" i="1" dirty="0" smtClean="0"/>
              <a:t>support vector machine (SVM)</a:t>
            </a:r>
          </a:p>
          <a:p>
            <a:r>
              <a:rPr lang="en-US" sz="2400" b="1" dirty="0" smtClean="0"/>
              <a:t>Step 2 Exact cycle boundary estimation</a:t>
            </a:r>
            <a:r>
              <a:rPr lang="en-US" sz="2400" dirty="0" smtClean="0"/>
              <a:t>: estimate when the red time starts exactly for each cycle; </a:t>
            </a:r>
            <a:r>
              <a:rPr lang="en-US" sz="2400" i="1" dirty="0" smtClean="0"/>
              <a:t>nonlinear program</a:t>
            </a:r>
          </a:p>
          <a:p>
            <a:r>
              <a:rPr lang="en-US" sz="2400" b="1" dirty="0" smtClean="0"/>
              <a:t>Step 3 Effective red/green time estimation</a:t>
            </a:r>
            <a:r>
              <a:rPr lang="en-US" sz="2400" dirty="0" smtClean="0"/>
              <a:t>: calculate the duration of the effective red/green time for each cycle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96" y="4221088"/>
            <a:ext cx="3943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4761148"/>
            <a:ext cx="370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CBV</a:t>
            </a:r>
            <a:r>
              <a:rPr lang="en-US" sz="2000" dirty="0" smtClean="0"/>
              <a:t>: cycle breaking vehicle</a:t>
            </a:r>
          </a:p>
          <a:p>
            <a:r>
              <a:rPr lang="en-US" sz="2000" b="1" dirty="0" smtClean="0"/>
              <a:t>NCBV</a:t>
            </a:r>
            <a:r>
              <a:rPr lang="en-US" sz="2000" dirty="0" smtClean="0"/>
              <a:t>: non cycle breaking vehicle</a:t>
            </a:r>
          </a:p>
          <a:p>
            <a:r>
              <a:rPr lang="en-US" sz="2000" b="1" dirty="0" smtClean="0"/>
              <a:t>CEV</a:t>
            </a:r>
            <a:r>
              <a:rPr lang="en-US" sz="2000" dirty="0" smtClean="0"/>
              <a:t>: cycle ending vehicle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en-US" dirty="0" smtClean="0"/>
              <a:t>Robust Cycle 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Observation: the start of a new cycle (defined as the start of the red) leads to a “jump” in vehicle delay</a:t>
            </a:r>
          </a:p>
          <a:p>
            <a:r>
              <a:rPr lang="en-US" sz="2400" dirty="0" smtClean="0"/>
              <a:t>Such jump can be used to find the CBV</a:t>
            </a:r>
          </a:p>
          <a:p>
            <a:r>
              <a:rPr lang="en-US" sz="2400" dirty="0" smtClean="0"/>
              <a:t>Mathematically, it can be</a:t>
            </a:r>
          </a:p>
          <a:p>
            <a:pPr>
              <a:buNone/>
            </a:pPr>
            <a:r>
              <a:rPr lang="en-US" sz="2400" dirty="0" smtClean="0"/>
              <a:t>	formulated as a </a:t>
            </a:r>
          </a:p>
          <a:p>
            <a:pPr>
              <a:buNone/>
            </a:pPr>
            <a:r>
              <a:rPr lang="en-US" sz="2400" dirty="0" smtClean="0"/>
              <a:t>	support vector </a:t>
            </a:r>
          </a:p>
          <a:p>
            <a:pPr>
              <a:buNone/>
            </a:pPr>
            <a:r>
              <a:rPr lang="en-US" sz="2400" dirty="0" smtClean="0"/>
              <a:t> 	machine (</a:t>
            </a:r>
            <a:r>
              <a:rPr lang="en-US" sz="2400" b="1" dirty="0" smtClean="0"/>
              <a:t>SVM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problem 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2556193"/>
            <a:ext cx="3571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5916" y="3096253"/>
            <a:ext cx="1332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Delay difference of two consecutively sampled vehicles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8084" y="5112477"/>
            <a:ext cx="29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Arrival time difference of two consecutively sampled vehicles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3744416" cy="4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7524" y="52652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w, b</a:t>
            </a:r>
            <a:r>
              <a:rPr lang="en-US" sz="1600" dirty="0" smtClean="0"/>
              <a:t>: vectors that define the support plane (line)</a:t>
            </a:r>
          </a:p>
          <a:p>
            <a:r>
              <a:rPr lang="en-US" sz="1600" b="1" i="1" dirty="0" smtClean="0"/>
              <a:t>ε</a:t>
            </a:r>
            <a:r>
              <a:rPr lang="en-US" sz="1600" dirty="0" smtClean="0"/>
              <a:t>: the vector for error term</a:t>
            </a:r>
          </a:p>
          <a:p>
            <a:r>
              <a:rPr lang="en-US" sz="1600" b="1" i="1" dirty="0" smtClean="0"/>
              <a:t>y</a:t>
            </a:r>
            <a:r>
              <a:rPr lang="en-US" sz="1600" dirty="0" smtClean="0"/>
              <a:t>: data vector</a:t>
            </a:r>
          </a:p>
          <a:p>
            <a:r>
              <a:rPr lang="en-US" sz="1600" b="1" i="1" dirty="0" smtClean="0"/>
              <a:t>M</a:t>
            </a:r>
            <a:r>
              <a:rPr lang="en-US" sz="1600" dirty="0" smtClean="0"/>
              <a:t>: the number of training data points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F:\MATLAB\Field_sample5\svm30.jpg"/>
          <p:cNvPicPr>
            <a:picLocks noChangeArrowheads="1"/>
          </p:cNvPicPr>
          <p:nvPr/>
        </p:nvPicPr>
        <p:blipFill>
          <a:blip r:embed="rId3" cstate="print"/>
          <a:srcRect l="4367" t="4286" r="7219"/>
          <a:stretch>
            <a:fillRect/>
          </a:stretch>
        </p:blipFill>
        <p:spPr bwMode="auto">
          <a:xfrm>
            <a:off x="4343400" y="3962400"/>
            <a:ext cx="4015760" cy="2488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Breaking Results: Field Test</a:t>
            </a:r>
            <a:endParaRPr lang="en-US" dirty="0"/>
          </a:p>
        </p:txBody>
      </p:sp>
      <p:pic>
        <p:nvPicPr>
          <p:cNvPr id="7169" name="Picture 1" descr="F:\MATLAB\Field_sample4\svm100.jpg"/>
          <p:cNvPicPr>
            <a:picLocks noChangeAspect="1" noChangeArrowheads="1"/>
          </p:cNvPicPr>
          <p:nvPr/>
        </p:nvPicPr>
        <p:blipFill>
          <a:blip r:embed="rId4" cstate="print"/>
          <a:srcRect l="4367" t="4286" r="7219" b="2381"/>
          <a:stretch>
            <a:fillRect/>
          </a:stretch>
        </p:blipFill>
        <p:spPr bwMode="auto">
          <a:xfrm>
            <a:off x="304800" y="1371600"/>
            <a:ext cx="4038600" cy="2438400"/>
          </a:xfrm>
          <a:prstGeom prst="rect">
            <a:avLst/>
          </a:prstGeom>
          <a:noFill/>
        </p:spPr>
      </p:pic>
      <p:sp>
        <p:nvSpPr>
          <p:cNvPr id="13" name="椭圆 12"/>
          <p:cNvSpPr/>
          <p:nvPr/>
        </p:nvSpPr>
        <p:spPr>
          <a:xfrm>
            <a:off x="4953000" y="5105400"/>
            <a:ext cx="2286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F:\MATLAB\Field_sample4\svm60.jpg"/>
          <p:cNvPicPr>
            <a:picLocks noChangeArrowheads="1"/>
          </p:cNvPicPr>
          <p:nvPr/>
        </p:nvPicPr>
        <p:blipFill>
          <a:blip r:embed="rId5" cstate="print"/>
          <a:srcRect l="4367" t="4286" r="7219" b="2381"/>
          <a:stretch>
            <a:fillRect/>
          </a:stretch>
        </p:blipFill>
        <p:spPr bwMode="auto">
          <a:xfrm>
            <a:off x="4343400" y="1371600"/>
            <a:ext cx="4015760" cy="2426962"/>
          </a:xfrm>
          <a:prstGeom prst="rect">
            <a:avLst/>
          </a:prstGeom>
          <a:noFill/>
        </p:spPr>
      </p:pic>
      <p:pic>
        <p:nvPicPr>
          <p:cNvPr id="7175" name="Picture 7" descr="F:\MATLAB\Field_sample4\svm30.jpg"/>
          <p:cNvPicPr>
            <a:picLocks noChangeArrowheads="1"/>
          </p:cNvPicPr>
          <p:nvPr/>
        </p:nvPicPr>
        <p:blipFill>
          <a:blip r:embed="rId6" cstate="print"/>
          <a:srcRect l="4367" t="4286" r="7219"/>
          <a:stretch>
            <a:fillRect/>
          </a:stretch>
        </p:blipFill>
        <p:spPr bwMode="auto">
          <a:xfrm>
            <a:off x="304800" y="3962400"/>
            <a:ext cx="4015760" cy="24888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76400" y="1371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Penetration Rate, Video Data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1371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 Penetration Rate, Video Data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396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 Penetration Rate , GPS Logger Data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396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 Penetration Rate , Video Data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18052" y="2625714"/>
            <a:ext cx="2081241" cy="9128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27591" y="2406636"/>
            <a:ext cx="2081241" cy="9128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27591" y="2552688"/>
            <a:ext cx="2081241" cy="9128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570" y="2443149"/>
            <a:ext cx="2081241" cy="9128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5109" y="2260584"/>
            <a:ext cx="2081241" cy="9128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5109" y="2370123"/>
            <a:ext cx="2081241" cy="9128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64104" y="4999059"/>
            <a:ext cx="2117754" cy="102236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3643" y="4779981"/>
            <a:ext cx="2117754" cy="102236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3643" y="4926033"/>
            <a:ext cx="2117754" cy="9858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622" y="5035572"/>
            <a:ext cx="2081241" cy="9128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1161" y="4889520"/>
            <a:ext cx="2081241" cy="91282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1161" y="4999059"/>
            <a:ext cx="2081241" cy="9128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900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Model Can Detect Missing Cycles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6812"/>
            <a:ext cx="4644519" cy="321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08820"/>
            <a:ext cx="4104908" cy="32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9612" y="5265204"/>
            <a:ext cx="241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data (50%): one missing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2100" y="5265204"/>
            <a:ext cx="241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NGSIM data (20%): two missing cycles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Key Take-away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160748"/>
            <a:ext cx="8712968" cy="547260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Fine-Grained Urban Traffic Knowledge Extraction Using Mobile Sensing (FGUTKE-MS) is the next-generation methods for </a:t>
            </a:r>
            <a:r>
              <a:rPr lang="en-US" sz="2800" dirty="0" smtClean="0"/>
              <a:t>urban traffic </a:t>
            </a:r>
            <a:r>
              <a:rPr lang="en-US" sz="2800" dirty="0" smtClean="0"/>
              <a:t>knowledge extraction. </a:t>
            </a:r>
          </a:p>
          <a:p>
            <a:r>
              <a:rPr lang="en-US" sz="2800" dirty="0" smtClean="0"/>
              <a:t>FGUTKE-MS calls for close collaboration among </a:t>
            </a:r>
            <a:r>
              <a:rPr lang="en-US" sz="2800" u="sng" dirty="0" smtClean="0"/>
              <a:t>technical experts</a:t>
            </a:r>
            <a:r>
              <a:rPr lang="en-US" sz="2800" dirty="0" smtClean="0"/>
              <a:t> (computer sciences, communications, hardware, software), </a:t>
            </a:r>
            <a:r>
              <a:rPr lang="en-US" sz="2800" u="sng" dirty="0" smtClean="0"/>
              <a:t>data-mining experts</a:t>
            </a:r>
            <a:r>
              <a:rPr lang="en-US" sz="2800" dirty="0" smtClean="0"/>
              <a:t>, </a:t>
            </a:r>
            <a:r>
              <a:rPr lang="en-US" sz="2800" u="sng" dirty="0" smtClean="0"/>
              <a:t>domain experts</a:t>
            </a:r>
            <a:r>
              <a:rPr lang="en-US" sz="2800" dirty="0" smtClean="0"/>
              <a:t> (transportation researchers), and </a:t>
            </a:r>
            <a:r>
              <a:rPr lang="en-US" sz="2800" u="sng" dirty="0" smtClean="0"/>
              <a:t>privacy experts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92988" cy="50765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Rutgers: </a:t>
            </a:r>
            <a:r>
              <a:rPr lang="en-US" b="1" dirty="0" smtClean="0"/>
              <a:t>Dr. Marco </a:t>
            </a:r>
            <a:r>
              <a:rPr lang="en-US" b="1" dirty="0" err="1" smtClean="0"/>
              <a:t>Gruteser</a:t>
            </a:r>
            <a:endParaRPr lang="en-US" b="1" dirty="0" smtClean="0"/>
          </a:p>
          <a:p>
            <a:r>
              <a:rPr lang="en-US" dirty="0" smtClean="0"/>
              <a:t>UC-Berkeley: </a:t>
            </a:r>
            <a:r>
              <a:rPr lang="en-US" b="1" dirty="0" smtClean="0"/>
              <a:t>Dr. </a:t>
            </a:r>
            <a:r>
              <a:rPr lang="en-US" b="1" dirty="0" err="1" smtClean="0"/>
              <a:t>Alexandre</a:t>
            </a:r>
            <a:r>
              <a:rPr lang="en-US" b="1" dirty="0" smtClean="0"/>
              <a:t> </a:t>
            </a:r>
            <a:r>
              <a:rPr lang="en-US" b="1" dirty="0" err="1" smtClean="0"/>
              <a:t>Bayen</a:t>
            </a:r>
            <a:endParaRPr lang="en-US" b="1" dirty="0" smtClean="0"/>
          </a:p>
          <a:p>
            <a:r>
              <a:rPr lang="en-US" dirty="0" smtClean="0"/>
              <a:t>University of Alabama: </a:t>
            </a:r>
            <a:r>
              <a:rPr lang="en-US" b="1" dirty="0" smtClean="0"/>
              <a:t>Dr. </a:t>
            </a:r>
            <a:r>
              <a:rPr lang="en-US" b="1" dirty="0" err="1" smtClean="0"/>
              <a:t>Yingyan</a:t>
            </a:r>
            <a:r>
              <a:rPr lang="en-US" b="1" dirty="0" smtClean="0"/>
              <a:t> Lou</a:t>
            </a:r>
          </a:p>
          <a:p>
            <a:r>
              <a:rPr lang="en-US" dirty="0" smtClean="0"/>
              <a:t>Nokia Palo-Alto Research Lab: </a:t>
            </a:r>
            <a:r>
              <a:rPr lang="en-US" b="1" dirty="0" smtClean="0"/>
              <a:t>Dr. Quinn Jacobson, Dr. </a:t>
            </a:r>
            <a:r>
              <a:rPr lang="en-US" b="1" dirty="0" err="1" smtClean="0"/>
              <a:t>Baik</a:t>
            </a:r>
            <a:r>
              <a:rPr lang="en-US" b="1" dirty="0" smtClean="0"/>
              <a:t> Hoh</a:t>
            </a:r>
          </a:p>
          <a:p>
            <a:r>
              <a:rPr lang="en-US" dirty="0" smtClean="0"/>
              <a:t>RPI: </a:t>
            </a:r>
            <a:r>
              <a:rPr lang="en-US" b="1" dirty="0" smtClean="0"/>
              <a:t>Dr. Kristin Bennett, Dr. </a:t>
            </a:r>
            <a:r>
              <a:rPr lang="en-US" b="1" dirty="0" err="1" smtClean="0"/>
              <a:t>Qiang</a:t>
            </a:r>
            <a:r>
              <a:rPr lang="en-US" b="1" dirty="0" smtClean="0"/>
              <a:t> </a:t>
            </a:r>
            <a:r>
              <a:rPr lang="en-US" b="1" dirty="0" err="1" smtClean="0"/>
              <a:t>Ji</a:t>
            </a:r>
            <a:r>
              <a:rPr lang="en-US" b="1" dirty="0" smtClean="0"/>
              <a:t>, Dr. Jose Holguin-</a:t>
            </a:r>
            <a:r>
              <a:rPr lang="en-US" b="1" dirty="0" err="1" smtClean="0"/>
              <a:t>Veras</a:t>
            </a:r>
            <a:r>
              <a:rPr lang="en-US" b="1" dirty="0" smtClean="0"/>
              <a:t>, Dr. Cara Wang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Graduate Students: </a:t>
            </a:r>
            <a:r>
              <a:rPr lang="en-US" b="1" dirty="0" smtClean="0">
                <a:solidFill>
                  <a:srgbClr val="0000FF"/>
                </a:solidFill>
              </a:rPr>
              <a:t>Eric Richardson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Hao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Peng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Zhanbo</a:t>
            </a:r>
            <a:r>
              <a:rPr lang="en-US" b="1" dirty="0" smtClean="0">
                <a:solidFill>
                  <a:srgbClr val="0000FF"/>
                </a:solidFill>
              </a:rPr>
              <a:t> Sun, </a:t>
            </a:r>
            <a:r>
              <a:rPr lang="en-US" b="1" dirty="0" err="1" smtClean="0">
                <a:solidFill>
                  <a:srgbClr val="0000FF"/>
                </a:solidFill>
              </a:rPr>
              <a:t>Rui</a:t>
            </a:r>
            <a:r>
              <a:rPr lang="en-US" b="1" dirty="0" smtClean="0">
                <a:solidFill>
                  <a:srgbClr val="0000FF"/>
                </a:solidFill>
              </a:rPr>
              <a:t> Ma, Michael </a:t>
            </a:r>
            <a:r>
              <a:rPr lang="en-US" b="1" dirty="0" err="1" smtClean="0">
                <a:solidFill>
                  <a:srgbClr val="0000FF"/>
                </a:solidFill>
              </a:rPr>
              <a:t>Kowalczyk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Undergraduate student: </a:t>
            </a:r>
            <a:r>
              <a:rPr lang="en-US" b="1" dirty="0" smtClean="0">
                <a:solidFill>
                  <a:srgbClr val="0000FF"/>
                </a:solidFill>
              </a:rPr>
              <a:t>David Hill, Patrick Kenny, Eric </a:t>
            </a:r>
            <a:r>
              <a:rPr lang="en-US" b="1" dirty="0" err="1" smtClean="0">
                <a:solidFill>
                  <a:srgbClr val="0000FF"/>
                </a:solidFill>
              </a:rPr>
              <a:t>Klepadlo</a:t>
            </a:r>
            <a:r>
              <a:rPr lang="en-US" b="1" dirty="0" smtClean="0">
                <a:solidFill>
                  <a:srgbClr val="0000FF"/>
                </a:solidFill>
              </a:rPr>
              <a:t>, Ashley </a:t>
            </a:r>
            <a:r>
              <a:rPr lang="en-US" b="1" dirty="0" err="1" smtClean="0">
                <a:solidFill>
                  <a:srgbClr val="0000FF"/>
                </a:solidFill>
              </a:rPr>
              <a:t>Vissell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4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 National Science Foundation </a:t>
            </a:r>
          </a:p>
          <a:p>
            <a:pPr lvl="1"/>
            <a:r>
              <a:rPr lang="en-US" dirty="0" smtClean="0"/>
              <a:t>CMMI-1031452</a:t>
            </a:r>
          </a:p>
          <a:p>
            <a:pPr lvl="1"/>
            <a:r>
              <a:rPr lang="en-US" dirty="0" smtClean="0"/>
              <a:t>EFRI-1024647</a:t>
            </a:r>
          </a:p>
          <a:p>
            <a:pPr lvl="1"/>
            <a:r>
              <a:rPr lang="en-US" dirty="0" smtClean="0"/>
              <a:t>CAREER: </a:t>
            </a:r>
            <a:r>
              <a:rPr lang="en-US" dirty="0" smtClean="0"/>
              <a:t>CMMI-1055555</a:t>
            </a:r>
          </a:p>
          <a:p>
            <a:pPr lvl="1"/>
            <a:r>
              <a:rPr lang="en-US" i="1" dirty="0" smtClean="0"/>
              <a:t>CMMI-1031400</a:t>
            </a:r>
          </a:p>
          <a:p>
            <a:pPr lvl="1"/>
            <a:r>
              <a:rPr lang="en-US" i="1" dirty="0" smtClean="0"/>
              <a:t>CNS-0845896</a:t>
            </a:r>
            <a:endParaRPr lang="en-US" i="1" dirty="0" smtClean="0"/>
          </a:p>
          <a:p>
            <a:r>
              <a:rPr lang="en-US" dirty="0" smtClean="0"/>
              <a:t>USDOT/RITA/UTRC-Region 2</a:t>
            </a:r>
          </a:p>
          <a:p>
            <a:r>
              <a:rPr lang="en-US" dirty="0" smtClean="0"/>
              <a:t>Caltrans/UC-Berkeley</a:t>
            </a:r>
          </a:p>
          <a:p>
            <a:r>
              <a:rPr lang="en-US" dirty="0" smtClean="0"/>
              <a:t>NYSDOT</a:t>
            </a:r>
          </a:p>
          <a:p>
            <a:r>
              <a:rPr lang="en-US" dirty="0" smtClean="0"/>
              <a:t>NYSERDA</a:t>
            </a:r>
          </a:p>
          <a:p>
            <a:r>
              <a:rPr lang="en-US" dirty="0" smtClean="0"/>
              <a:t>RPI (Seed Fund)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676"/>
            <a:ext cx="9144000" cy="590465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100" dirty="0" smtClean="0"/>
              <a:t>Ban, X., </a:t>
            </a:r>
            <a:r>
              <a:rPr lang="en-US" sz="1100" dirty="0" err="1" smtClean="0"/>
              <a:t>Gruteser</a:t>
            </a:r>
            <a:r>
              <a:rPr lang="en-US" sz="1100" dirty="0" smtClean="0"/>
              <a:t>, M., 2012. Towards fine-grained urban traffic knowledge extraction using mobile sensing. Presented at the 2012 Urban Computing Workshop.</a:t>
            </a:r>
          </a:p>
          <a:p>
            <a:pPr>
              <a:buFont typeface="+mj-lt"/>
              <a:buAutoNum type="arabicPeriod"/>
            </a:pPr>
            <a:r>
              <a:rPr lang="en-US" sz="1100" dirty="0" err="1" smtClean="0"/>
              <a:t>Hao</a:t>
            </a:r>
            <a:r>
              <a:rPr lang="en-US" sz="1100" dirty="0"/>
              <a:t>, P</a:t>
            </a:r>
            <a:r>
              <a:rPr lang="en-US" sz="1100" dirty="0" smtClean="0"/>
              <a:t>., </a:t>
            </a:r>
            <a:r>
              <a:rPr lang="en-US" sz="1100" dirty="0" err="1"/>
              <a:t>Guo</a:t>
            </a:r>
            <a:r>
              <a:rPr lang="en-US" sz="1100" dirty="0"/>
              <a:t>, D</a:t>
            </a:r>
            <a:r>
              <a:rPr lang="en-US" sz="1100" dirty="0" smtClean="0"/>
              <a:t>., </a:t>
            </a:r>
            <a:r>
              <a:rPr lang="en-US" sz="1100" dirty="0"/>
              <a:t>Ban, X., and </a:t>
            </a:r>
            <a:r>
              <a:rPr lang="en-US" sz="1100" dirty="0" err="1"/>
              <a:t>Ji</a:t>
            </a:r>
            <a:r>
              <a:rPr lang="en-US" sz="1100" dirty="0"/>
              <a:t>, Q., 2012. Vehicle index estimation for signalized intersections using sample travel times. </a:t>
            </a:r>
            <a:r>
              <a:rPr lang="en-US" sz="1100" dirty="0" smtClean="0"/>
              <a:t>Submitted </a:t>
            </a:r>
            <a:r>
              <a:rPr lang="en-US" sz="1100" dirty="0"/>
              <a:t>to the 20</a:t>
            </a:r>
            <a:r>
              <a:rPr lang="en-US" sz="1100" baseline="30000" dirty="0"/>
              <a:t>th</a:t>
            </a:r>
            <a:r>
              <a:rPr lang="en-US" sz="1100" dirty="0"/>
              <a:t> </a:t>
            </a:r>
            <a:r>
              <a:rPr lang="en-US" sz="1100" b="1" i="1" dirty="0"/>
              <a:t>International Symposium on Transportation and Traffic Theory (ISTTT)</a:t>
            </a:r>
            <a:r>
              <a:rPr lang="en-US" sz="1100" dirty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Sun</a:t>
            </a:r>
            <a:r>
              <a:rPr lang="en-US" sz="1100" dirty="0"/>
              <a:t>, Z</a:t>
            </a:r>
            <a:r>
              <a:rPr lang="en-US" sz="1100" dirty="0" smtClean="0"/>
              <a:t>., </a:t>
            </a:r>
            <a:r>
              <a:rPr lang="en-US" sz="1100" dirty="0" err="1"/>
              <a:t>Zan</a:t>
            </a:r>
            <a:r>
              <a:rPr lang="en-US" sz="1100" dirty="0"/>
              <a:t>, B., Ban, X., and </a:t>
            </a:r>
            <a:r>
              <a:rPr lang="en-US" sz="1100" dirty="0" err="1"/>
              <a:t>Gruteser</a:t>
            </a:r>
            <a:r>
              <a:rPr lang="en-US" sz="1100" dirty="0"/>
              <a:t>, M., 2012. Privacy protection method for fine-grained urban traffic modeling using mobile sensors. To be submitted to</a:t>
            </a:r>
            <a:r>
              <a:rPr lang="en-US" sz="1100" b="1" i="1" dirty="0"/>
              <a:t> Transportation Research Part B</a:t>
            </a:r>
            <a:r>
              <a:rPr lang="en-US" sz="1100" dirty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100" dirty="0" err="1"/>
              <a:t>Hao</a:t>
            </a:r>
            <a:r>
              <a:rPr lang="en-US" sz="1100" dirty="0"/>
              <a:t>, P</a:t>
            </a:r>
            <a:r>
              <a:rPr lang="en-US" sz="1100" dirty="0" smtClean="0"/>
              <a:t>., </a:t>
            </a:r>
            <a:r>
              <a:rPr lang="en-US" sz="1100" dirty="0"/>
              <a:t>and Ban, X., 2012. Long queue estimation for urban signalized intersections</a:t>
            </a:r>
            <a:r>
              <a:rPr lang="en-US" sz="1100" dirty="0" smtClean="0"/>
              <a:t>. Submitted to the 92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</a:t>
            </a:r>
            <a:r>
              <a:rPr lang="en-US" sz="1100" b="1" i="1" dirty="0" smtClean="0"/>
              <a:t>Transportation Research Board Annual Meetin</a:t>
            </a:r>
            <a:r>
              <a:rPr lang="en-US" sz="1100" dirty="0" smtClean="0"/>
              <a:t>g.</a:t>
            </a:r>
            <a:endParaRPr lang="en-US" sz="1100" dirty="0"/>
          </a:p>
          <a:p>
            <a:pPr lvl="0">
              <a:buFont typeface="+mj-lt"/>
              <a:buAutoNum type="arabicPeriod"/>
            </a:pPr>
            <a:r>
              <a:rPr lang="en-US" sz="1100" dirty="0"/>
              <a:t>Sun, Z</a:t>
            </a:r>
            <a:r>
              <a:rPr lang="en-US" sz="1100" dirty="0" smtClean="0"/>
              <a:t>., </a:t>
            </a:r>
            <a:r>
              <a:rPr lang="en-US" sz="1100" dirty="0"/>
              <a:t>and Ban, X., 2012. Vehicle trajectory reconstruction for signalized intersections using mobile traffic sensors. Submitted to </a:t>
            </a:r>
            <a:r>
              <a:rPr lang="en-US" sz="1100" b="1" i="1" dirty="0"/>
              <a:t>Transportation Research Part C</a:t>
            </a:r>
            <a:r>
              <a:rPr lang="en-US" sz="11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100" dirty="0"/>
              <a:t>Sun, Z</a:t>
            </a:r>
            <a:r>
              <a:rPr lang="en-US" sz="1100" dirty="0" smtClean="0"/>
              <a:t>., </a:t>
            </a:r>
            <a:r>
              <a:rPr lang="en-US" sz="1100" dirty="0"/>
              <a:t>and Ban, X., 2012. Vehicle classification using mobile sensors. Submitted to</a:t>
            </a:r>
            <a:r>
              <a:rPr lang="en-US" sz="1100" b="1" i="1" dirty="0"/>
              <a:t> Transportation Research Part </a:t>
            </a:r>
            <a:r>
              <a:rPr lang="en-US" sz="1100" i="1" dirty="0"/>
              <a:t>C.</a:t>
            </a:r>
            <a:endParaRPr lang="en-US" sz="1100" dirty="0"/>
          </a:p>
          <a:p>
            <a:pPr>
              <a:buFont typeface="+mj-lt"/>
              <a:buAutoNum type="arabicPeriod"/>
            </a:pPr>
            <a:r>
              <a:rPr lang="en-US" sz="1100" dirty="0" err="1" smtClean="0"/>
              <a:t>Hao</a:t>
            </a:r>
            <a:r>
              <a:rPr lang="en-US" sz="1100" dirty="0" smtClean="0"/>
              <a:t>, P., Ban, X., Bennett, K., </a:t>
            </a:r>
            <a:r>
              <a:rPr lang="en-US" sz="1100" dirty="0" err="1" smtClean="0"/>
              <a:t>Ji</a:t>
            </a:r>
            <a:r>
              <a:rPr lang="en-US" sz="1100" dirty="0" smtClean="0"/>
              <a:t>, Q., and Sun, Z., 2011. Signal timing estimation using intersection travel times. </a:t>
            </a:r>
            <a:r>
              <a:rPr lang="en-US" sz="1100" b="1" i="1" dirty="0" smtClean="0"/>
              <a:t>IEEE Transactions on Intelligent Transportation Systems</a:t>
            </a:r>
            <a:r>
              <a:rPr lang="en-US" sz="1100" dirty="0" smtClean="0"/>
              <a:t> 13(2), 792-804</a:t>
            </a:r>
            <a:r>
              <a:rPr lang="en-US" sz="1100" i="1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Hoh, B., </a:t>
            </a:r>
            <a:r>
              <a:rPr lang="en-US" sz="1100" dirty="0" err="1" smtClean="0"/>
              <a:t>Iwuchukwu</a:t>
            </a:r>
            <a:r>
              <a:rPr lang="en-US" sz="1100" dirty="0" smtClean="0"/>
              <a:t>, T., Jacobson, Q., </a:t>
            </a:r>
            <a:r>
              <a:rPr lang="en-US" sz="1100" dirty="0" err="1" smtClean="0"/>
              <a:t>Gruteser</a:t>
            </a:r>
            <a:r>
              <a:rPr lang="en-US" sz="1100" dirty="0" smtClean="0"/>
              <a:t>, M., </a:t>
            </a:r>
            <a:r>
              <a:rPr lang="en-US" sz="1100" dirty="0" err="1" smtClean="0"/>
              <a:t>Bayen</a:t>
            </a:r>
            <a:r>
              <a:rPr lang="en-US" sz="1100" dirty="0" smtClean="0"/>
              <a:t>, A., Herrera, J.C., Herring, R.,  Work, D., </a:t>
            </a:r>
            <a:r>
              <a:rPr lang="en-US" sz="1100" dirty="0" err="1" smtClean="0"/>
              <a:t>Annavaram</a:t>
            </a:r>
            <a:r>
              <a:rPr lang="en-US" sz="1100" dirty="0" smtClean="0"/>
              <a:t>, M., and Ban, X,</a:t>
            </a:r>
            <a:r>
              <a:rPr lang="en-US" sz="1100" b="1" dirty="0" smtClean="0"/>
              <a:t> </a:t>
            </a:r>
            <a:r>
              <a:rPr lang="en-US" sz="1100" dirty="0" smtClean="0"/>
              <a:t>2011. Enhancing Privacy and Accuracy in Probe Vehicle Based Traffic Monitoring via Virtual Trip Lines. </a:t>
            </a:r>
            <a:r>
              <a:rPr lang="en-US" sz="1100" b="1" i="1" dirty="0" smtClean="0"/>
              <a:t>IEEE Transactions on Mobile Computing</a:t>
            </a:r>
            <a:r>
              <a:rPr lang="en-US" sz="1100" dirty="0" smtClean="0"/>
              <a:t>, 11(5), 849-864.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Ban, X., </a:t>
            </a:r>
            <a:r>
              <a:rPr lang="en-US" sz="1100" dirty="0" err="1" smtClean="0"/>
              <a:t>Hao</a:t>
            </a:r>
            <a:r>
              <a:rPr lang="en-US" sz="1100" dirty="0" smtClean="0"/>
              <a:t>, P., and Sun, Z., 2011. Real time queue length estimation for signalized intersections using sampled travel times. </a:t>
            </a:r>
            <a:r>
              <a:rPr lang="en-US" sz="1100" b="1" i="1" dirty="0" smtClean="0"/>
              <a:t>Transportation Research Part C</a:t>
            </a:r>
            <a:r>
              <a:rPr lang="en-US" sz="1100" dirty="0" smtClean="0"/>
              <a:t>, 19,  1133-1156.</a:t>
            </a:r>
          </a:p>
          <a:p>
            <a:pPr>
              <a:buFont typeface="+mj-lt"/>
              <a:buAutoNum type="arabicPeriod"/>
            </a:pPr>
            <a:r>
              <a:rPr lang="en-US" sz="1100" dirty="0" err="1" smtClean="0"/>
              <a:t>Zan</a:t>
            </a:r>
            <a:r>
              <a:rPr lang="en-US" sz="1100" dirty="0" smtClean="0"/>
              <a:t>, B., Sun, Z., </a:t>
            </a:r>
            <a:r>
              <a:rPr lang="en-US" sz="1100" dirty="0" err="1" smtClean="0"/>
              <a:t>Gruteser</a:t>
            </a:r>
            <a:r>
              <a:rPr lang="en-US" sz="1100" dirty="0" smtClean="0"/>
              <a:t>, M., and Ban, X., 2011. VTL zone-based path cloaking algorithm. Presented at the </a:t>
            </a:r>
            <a:r>
              <a:rPr lang="en-US" sz="1100" b="1" i="1" dirty="0" smtClean="0"/>
              <a:t>IEEE conference on Intelligent Transportation Systems</a:t>
            </a:r>
            <a:r>
              <a:rPr lang="en-US" sz="1100" dirty="0" smtClean="0"/>
              <a:t>, Washington, DC.</a:t>
            </a:r>
          </a:p>
          <a:p>
            <a:pPr>
              <a:buFont typeface="+mj-lt"/>
              <a:buAutoNum type="arabicPeriod"/>
            </a:pPr>
            <a:r>
              <a:rPr lang="en-US" sz="1100" dirty="0" smtClean="0"/>
              <a:t>Sun, Z., </a:t>
            </a:r>
            <a:r>
              <a:rPr lang="en-US" sz="1100" dirty="0" err="1" smtClean="0"/>
              <a:t>Zan</a:t>
            </a:r>
            <a:r>
              <a:rPr lang="en-US" sz="1100" dirty="0" smtClean="0"/>
              <a:t>, B., Ban, X., </a:t>
            </a:r>
            <a:r>
              <a:rPr lang="en-US" sz="1100" dirty="0" err="1" smtClean="0"/>
              <a:t>Gruteser</a:t>
            </a:r>
            <a:r>
              <a:rPr lang="en-US" sz="1100" dirty="0" smtClean="0"/>
              <a:t>, M., and </a:t>
            </a:r>
            <a:r>
              <a:rPr lang="en-US" sz="1100" dirty="0" err="1" smtClean="0"/>
              <a:t>Hao</a:t>
            </a:r>
            <a:r>
              <a:rPr lang="en-US" sz="1100" dirty="0" smtClean="0"/>
              <a:t>, P., 2011. Evaluation of privacy preserving algorithms using traffic knowledge based adversary models. Presented at the </a:t>
            </a:r>
            <a:r>
              <a:rPr lang="en-US" sz="1100" b="1" i="1" dirty="0" smtClean="0"/>
              <a:t>IEEE conference on Intelligent Transportation Systems</a:t>
            </a:r>
            <a:r>
              <a:rPr lang="en-US" sz="1100" dirty="0" smtClean="0"/>
              <a:t>, 2011.</a:t>
            </a:r>
          </a:p>
          <a:p>
            <a:pPr>
              <a:buFont typeface="+mj-lt"/>
              <a:buAutoNum type="arabicPeriod"/>
            </a:pPr>
            <a:r>
              <a:rPr lang="en-US" sz="1100" dirty="0" err="1"/>
              <a:t>Hao</a:t>
            </a:r>
            <a:r>
              <a:rPr lang="en-US" sz="1100" dirty="0"/>
              <a:t>, P</a:t>
            </a:r>
            <a:r>
              <a:rPr lang="en-US" sz="1100" dirty="0" smtClean="0"/>
              <a:t>., </a:t>
            </a:r>
            <a:r>
              <a:rPr lang="en-US" sz="1100" dirty="0"/>
              <a:t>and Ban, X., 2011. Estimation of queue location for signalized intersections using sample travel times from mobile sensors. Submitted to </a:t>
            </a:r>
            <a:r>
              <a:rPr lang="en-US" sz="1100" b="1" i="1" dirty="0"/>
              <a:t>Journal of Intelligent Transportation Systems</a:t>
            </a:r>
            <a:r>
              <a:rPr lang="en-US" sz="1100" i="1" dirty="0"/>
              <a:t>.</a:t>
            </a:r>
            <a:endParaRPr lang="en-US" sz="1100" dirty="0"/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Sun, Z., and Ban, X., 2011. Vehicle Trajectory Reconstruction for Signalized Intersections Using Variational Formulation of Kinematic Waves. Presented at </a:t>
            </a:r>
            <a:r>
              <a:rPr lang="en-US" sz="1100" i="1" dirty="0" smtClean="0"/>
              <a:t>the </a:t>
            </a:r>
            <a:r>
              <a:rPr lang="en-US" sz="1100" b="1" i="1" dirty="0" smtClean="0"/>
              <a:t>90</a:t>
            </a:r>
            <a:r>
              <a:rPr lang="en-US" sz="1100" b="1" i="1" baseline="30000" dirty="0" smtClean="0"/>
              <a:t>th</a:t>
            </a:r>
            <a:r>
              <a:rPr lang="en-US" sz="1100" b="1" i="1" dirty="0" smtClean="0"/>
              <a:t> Transportation Research Board Annual Meeting</a:t>
            </a:r>
            <a:r>
              <a:rPr lang="en-US" sz="1100" i="1" dirty="0" smtClean="0"/>
              <a:t>.</a:t>
            </a:r>
            <a:endParaRPr lang="en-US" sz="1100" dirty="0" smtClean="0"/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Herrera, J.C., Work, D.B., Herring, R., Ban, X., and </a:t>
            </a:r>
            <a:r>
              <a:rPr lang="en-US" sz="1100" dirty="0" err="1" smtClean="0"/>
              <a:t>Bayen</a:t>
            </a:r>
            <a:r>
              <a:rPr lang="en-US" sz="1100" dirty="0" smtClean="0"/>
              <a:t>, A., 2010. Evaluation of traffic data obtained via GPS-enabled mobile phones: the Mobile Century field experiment. </a:t>
            </a:r>
            <a:r>
              <a:rPr lang="en-US" sz="1100" b="1" i="1" dirty="0" smtClean="0"/>
              <a:t>Transportation Research Part C</a:t>
            </a:r>
            <a:r>
              <a:rPr lang="en-US" sz="1100" b="1" dirty="0" smtClean="0"/>
              <a:t>  </a:t>
            </a:r>
            <a:r>
              <a:rPr lang="en-US" sz="1100" dirty="0" smtClean="0"/>
              <a:t>18(4) , 568-583.</a:t>
            </a:r>
          </a:p>
          <a:p>
            <a:pPr>
              <a:buFont typeface="+mj-lt"/>
              <a:buAutoNum type="arabicPeriod"/>
            </a:pPr>
            <a:r>
              <a:rPr lang="en-US" sz="1100" dirty="0" smtClean="0"/>
              <a:t>Ban, X., and </a:t>
            </a:r>
            <a:r>
              <a:rPr lang="en-US" sz="1100" dirty="0" err="1" smtClean="0"/>
              <a:t>Gruteser</a:t>
            </a:r>
            <a:r>
              <a:rPr lang="en-US" sz="1100" dirty="0" smtClean="0"/>
              <a:t>, M., 2010. Mobile sensors as traffic probes: addressing transportation modeling and privacy protection in an integrated framework. In </a:t>
            </a:r>
            <a:r>
              <a:rPr lang="en-US" sz="1100" b="1" i="1" dirty="0" smtClean="0"/>
              <a:t>Proceedings of the 7th International Conference on Traffic and Transportation Studies</a:t>
            </a:r>
            <a:r>
              <a:rPr lang="en-US" sz="1100" dirty="0" smtClean="0"/>
              <a:t>, Kunming, China. 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Ban, X., Herring, R., </a:t>
            </a:r>
            <a:r>
              <a:rPr lang="en-US" sz="1100" dirty="0" err="1" smtClean="0"/>
              <a:t>Hao</a:t>
            </a:r>
            <a:r>
              <a:rPr lang="en-US" sz="1100" dirty="0" smtClean="0"/>
              <a:t>, P., and </a:t>
            </a:r>
            <a:r>
              <a:rPr lang="en-US" sz="1100" dirty="0" err="1" smtClean="0"/>
              <a:t>Bayen</a:t>
            </a:r>
            <a:r>
              <a:rPr lang="en-US" sz="1100" dirty="0" smtClean="0"/>
              <a:t>, A., 2009. Delay pattern estimation for signalized intersections using sampled travel times. </a:t>
            </a:r>
            <a:r>
              <a:rPr lang="en-US" sz="1100" b="1" i="1" dirty="0" smtClean="0"/>
              <a:t>Transportation Research Record </a:t>
            </a:r>
            <a:r>
              <a:rPr lang="en-US" sz="1100" dirty="0" smtClean="0"/>
              <a:t>2130, 109-119. </a:t>
            </a:r>
          </a:p>
          <a:p>
            <a:pPr lvl="0">
              <a:buFont typeface="+mj-lt"/>
              <a:buAutoNum type="arabicPeriod"/>
            </a:pPr>
            <a:r>
              <a:rPr lang="en-US" sz="1100" dirty="0" smtClean="0"/>
              <a:t>Hoh, B., </a:t>
            </a:r>
            <a:r>
              <a:rPr lang="en-US" sz="1100" dirty="0" err="1" smtClean="0"/>
              <a:t>Gruteser</a:t>
            </a:r>
            <a:r>
              <a:rPr lang="en-US" sz="1100" dirty="0" smtClean="0"/>
              <a:t>, M., Herring, R., Ban, X., Work, D., Herrera, J., and </a:t>
            </a:r>
            <a:r>
              <a:rPr lang="en-US" sz="1100" dirty="0" err="1" smtClean="0"/>
              <a:t>Bayen</a:t>
            </a:r>
            <a:r>
              <a:rPr lang="en-US" sz="1100" dirty="0" smtClean="0"/>
              <a:t>, A., 2008. Virtual trip lines for distributed privacy-preserving traffic monitoring. In </a:t>
            </a:r>
            <a:r>
              <a:rPr lang="en-US" sz="1100" b="1" i="1" dirty="0" smtClean="0"/>
              <a:t>Proceedings of The International Conference on Mobile Systems, Applications, and Services</a:t>
            </a:r>
            <a:r>
              <a:rPr lang="en-US" sz="1100" dirty="0" smtClean="0"/>
              <a:t> (AR: 18%).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791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353"/>
            <a:ext cx="8229600" cy="4525963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Questions?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Email: </a:t>
            </a:r>
            <a:r>
              <a:rPr lang="en-US" sz="4800" dirty="0" smtClean="0">
                <a:solidFill>
                  <a:srgbClr val="0000FF"/>
                </a:solidFill>
                <a:hlinkClick r:id="rId3"/>
              </a:rPr>
              <a:t>banx@rpi.edu</a:t>
            </a:r>
            <a:endParaRPr lang="en-US" sz="4800" dirty="0" smtClean="0">
              <a:solidFill>
                <a:srgbClr val="0000FF"/>
              </a:solidFill>
            </a:endParaRPr>
          </a:p>
          <a:p>
            <a:r>
              <a:rPr lang="en-US" sz="4800" dirty="0" smtClean="0">
                <a:solidFill>
                  <a:srgbClr val="0000FF"/>
                </a:solidFill>
              </a:rPr>
              <a:t>URL: www.rpi.edu/~banx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0" y="-16729"/>
            <a:ext cx="903026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Mobile Sensing Is Important in Transportation?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016732"/>
            <a:ext cx="50292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Mobile sensing produces mobile data with unique characteristics</a:t>
            </a:r>
          </a:p>
          <a:p>
            <a:pPr lvl="1"/>
            <a:r>
              <a:rPr lang="en-US" sz="2000" u="sng" dirty="0" smtClean="0"/>
              <a:t>Fixed location sensor data</a:t>
            </a:r>
            <a:r>
              <a:rPr lang="en-US" sz="2000" dirty="0" smtClean="0"/>
              <a:t>: spatially discrete aggregated or disaggregated volume, speed, occupancy for the </a:t>
            </a:r>
            <a:r>
              <a:rPr lang="en-US" sz="2000" i="1" dirty="0" smtClean="0"/>
              <a:t>entire</a:t>
            </a:r>
            <a:r>
              <a:rPr lang="en-US" sz="2000" dirty="0" smtClean="0"/>
              <a:t> traffic flow</a:t>
            </a:r>
          </a:p>
          <a:p>
            <a:pPr lvl="1"/>
            <a:r>
              <a:rPr lang="en-US" sz="2000" u="sng" dirty="0" smtClean="0"/>
              <a:t>Mobile data</a:t>
            </a:r>
            <a:r>
              <a:rPr lang="en-US" sz="2000" dirty="0" smtClean="0"/>
              <a:t>: spatially continuous traces of a </a:t>
            </a:r>
            <a:r>
              <a:rPr lang="en-US" sz="2000" i="1" dirty="0" smtClean="0"/>
              <a:t>sample</a:t>
            </a:r>
            <a:r>
              <a:rPr lang="en-US" sz="2000" dirty="0" smtClean="0"/>
              <a:t> of the traffic flow</a:t>
            </a:r>
          </a:p>
          <a:p>
            <a:r>
              <a:rPr lang="en-US" sz="2400" dirty="0" smtClean="0"/>
              <a:t>Mobile sensing can provide tracking capability for individual vehicles</a:t>
            </a:r>
          </a:p>
          <a:p>
            <a:pPr lvl="1"/>
            <a:r>
              <a:rPr lang="en-US" sz="2000" dirty="0" smtClean="0"/>
              <a:t>Enables more advanced/flexible dynamic traffic management strategies, such as path-based congestion pricing/ charging schemes (e.g., mileage fee)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276872"/>
            <a:ext cx="3540001" cy="222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88447"/>
            <a:ext cx="9143999" cy="39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012" y="5291596"/>
            <a:ext cx="126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Oregon Pilot Test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28" y="-171400"/>
            <a:ext cx="9144000" cy="94472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can we do using mobile sensing?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00708"/>
            <a:ext cx="844562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City-scale transportation </a:t>
            </a:r>
            <a:r>
              <a:rPr lang="en-US" sz="2400" dirty="0" smtClean="0"/>
              <a:t>knowledge extraction</a:t>
            </a:r>
          </a:p>
          <a:p>
            <a:r>
              <a:rPr lang="en-US" sz="2400" dirty="0" smtClean="0"/>
              <a:t>Fine-grained urban traffic knowledge extraction (FGUTKE)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8" y="1864856"/>
            <a:ext cx="8208912" cy="499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</a:t>
            </a:r>
            <a:r>
              <a:rPr lang="en-US" dirty="0" smtClean="0"/>
              <a:t>-scale </a:t>
            </a:r>
            <a:r>
              <a:rPr lang="en-US" dirty="0" smtClean="0"/>
              <a:t>Transportation Knowledge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531722"/>
            <a:ext cx="8229600" cy="4525963"/>
          </a:xfrm>
        </p:spPr>
        <p:txBody>
          <a:bodyPr/>
          <a:lstStyle/>
          <a:p>
            <a:r>
              <a:rPr lang="en-US" sz="2400" dirty="0" smtClean="0"/>
              <a:t>Human mobility pattern (Gonzalez et al., 2008)</a:t>
            </a:r>
          </a:p>
          <a:p>
            <a:r>
              <a:rPr lang="en-US" sz="2400" dirty="0" smtClean="0"/>
              <a:t>Urban congestion pattern (Yuan et al., 2010)</a:t>
            </a:r>
          </a:p>
          <a:p>
            <a:r>
              <a:rPr lang="en-US" sz="2400" dirty="0" smtClean="0"/>
              <a:t>Land-use pattern (Toole et al., 2012)</a:t>
            </a:r>
          </a:p>
          <a:p>
            <a:r>
              <a:rPr lang="en-US" sz="2400" dirty="0" smtClean="0"/>
              <a:t>Urban Planning (</a:t>
            </a:r>
            <a:r>
              <a:rPr lang="en-US" sz="2400" dirty="0" err="1" smtClean="0"/>
              <a:t>Zheng</a:t>
            </a:r>
            <a:r>
              <a:rPr lang="en-US" sz="2400" dirty="0" smtClean="0"/>
              <a:t> et al., 2011)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924944"/>
            <a:ext cx="33147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6156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human mobility pattern (Gonzalez et al., 2008)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908052" cy="268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6155414"/>
            <a:ext cx="25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Beijing congestion map (</a:t>
            </a:r>
            <a:r>
              <a:rPr lang="en-US" dirty="0" err="1" smtClean="0"/>
              <a:t>Zheng</a:t>
            </a:r>
            <a:r>
              <a:rPr lang="en-US" dirty="0" smtClean="0"/>
              <a:t> et al.,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48972" cy="8007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FGUTKE -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9348"/>
            <a:ext cx="8382000" cy="57520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Mobility patterns: individual micro-level behavior - &gt; aggregated system mobility pattern (new form of data)</a:t>
            </a:r>
          </a:p>
          <a:p>
            <a:pPr lvl="1"/>
            <a:r>
              <a:rPr lang="en-US" sz="2000" dirty="0" smtClean="0"/>
              <a:t>Emergency </a:t>
            </a:r>
            <a:r>
              <a:rPr lang="en-US" sz="2000" dirty="0" smtClean="0"/>
              <a:t>situations: evacuation, emergency recovery, etc.</a:t>
            </a:r>
          </a:p>
          <a:p>
            <a:pPr lvl="1"/>
            <a:r>
              <a:rPr lang="en-US" sz="2000" dirty="0" smtClean="0"/>
              <a:t>Accidents / heavy congestion</a:t>
            </a:r>
          </a:p>
          <a:p>
            <a:r>
              <a:rPr lang="en-US" sz="2400" dirty="0" smtClean="0"/>
              <a:t>Traffic information and system </a:t>
            </a:r>
            <a:r>
              <a:rPr lang="en-US" sz="2400" dirty="0" smtClean="0"/>
              <a:t>performance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Travel time / delay and reliability</a:t>
            </a:r>
          </a:p>
          <a:p>
            <a:pPr lvl="1"/>
            <a:r>
              <a:rPr lang="en-US" sz="2000" dirty="0" smtClean="0"/>
              <a:t>Bottleneck locations and severity</a:t>
            </a:r>
          </a:p>
          <a:p>
            <a:pPr lvl="1"/>
            <a:r>
              <a:rPr lang="en-US" sz="2000" dirty="0" smtClean="0"/>
              <a:t>Queue length at traffic intersections/signals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Signal timing estimation</a:t>
            </a:r>
          </a:p>
          <a:p>
            <a:pPr lvl="1"/>
            <a:r>
              <a:rPr lang="en-US" sz="2000" dirty="0" smtClean="0"/>
              <a:t>Vehicle classification (passenger cars, trucks, …)</a:t>
            </a:r>
          </a:p>
          <a:p>
            <a:pPr lvl="1"/>
            <a:r>
              <a:rPr lang="en-US" sz="2000" dirty="0" smtClean="0"/>
              <a:t>Safety measures: the most dangerous spots</a:t>
            </a:r>
          </a:p>
          <a:p>
            <a:pPr lvl="1"/>
            <a:r>
              <a:rPr lang="en-US" sz="2000" dirty="0" smtClean="0"/>
              <a:t>Freight performance measures</a:t>
            </a:r>
          </a:p>
          <a:p>
            <a:pPr lvl="1"/>
            <a:r>
              <a:rPr lang="en-US" sz="2000" dirty="0" smtClean="0"/>
              <a:t>Sustainability measures: fuel consumption/emissions</a:t>
            </a:r>
          </a:p>
          <a:p>
            <a:r>
              <a:rPr lang="en-US" sz="2400" dirty="0" smtClean="0"/>
              <a:t>Traffic </a:t>
            </a:r>
            <a:r>
              <a:rPr lang="en-US" sz="2400" dirty="0" smtClean="0"/>
              <a:t>Safety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r>
              <a:rPr lang="en-US" dirty="0"/>
              <a:t>FGUTKE </a:t>
            </a:r>
            <a:r>
              <a:rPr lang="en-US" dirty="0" smtClean="0"/>
              <a:t>–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28092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Inferring useful traffic knowledge (traffic modeling methods)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Privacy / security</a:t>
            </a:r>
          </a:p>
          <a:p>
            <a:r>
              <a:rPr lang="en-US" dirty="0" smtClean="0"/>
              <a:t>Sparse samples / Encourage participating / critical mass</a:t>
            </a:r>
          </a:p>
          <a:p>
            <a:r>
              <a:rPr lang="en-US" dirty="0" smtClean="0"/>
              <a:t>Data fusion</a:t>
            </a:r>
          </a:p>
          <a:p>
            <a:r>
              <a:rPr lang="en-US" dirty="0" smtClean="0"/>
              <a:t>Energy / battery use</a:t>
            </a:r>
          </a:p>
          <a:p>
            <a:r>
              <a:rPr lang="en-US" dirty="0" smtClean="0"/>
              <a:t>Data transmission (communication issues)</a:t>
            </a:r>
          </a:p>
        </p:txBody>
      </p:sp>
    </p:spTree>
    <p:extLst>
      <p:ext uri="{BB962C8B-B14F-4D97-AF65-F5344CB8AC3E}">
        <p14:creationId xmlns:p14="http://schemas.microsoft.com/office/powerpoint/2010/main" val="27473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052736"/>
            <a:ext cx="8229600" cy="547260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Mobile Data to Use – Co-Designing Privacy Protection Mechanisms and Traffic Modeling Methods (Privacy by Design)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86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Research in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514857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 under-researched field</a:t>
            </a:r>
          </a:p>
          <a:p>
            <a:pPr lvl="1"/>
            <a:r>
              <a:rPr lang="en-US" sz="2400" dirty="0" smtClean="0"/>
              <a:t>Subject search on “Privacy” results in: 77 papers (out of over 50,000)  via TRB Publication Index; 52papers via Transportation Research Part A since 1995</a:t>
            </a:r>
          </a:p>
          <a:p>
            <a:r>
              <a:rPr lang="en-US" sz="2800" dirty="0" smtClean="0"/>
              <a:t>Focus on privacy issues in ITS</a:t>
            </a:r>
          </a:p>
          <a:p>
            <a:pPr lvl="1"/>
            <a:r>
              <a:rPr lang="en-US" sz="2400" dirty="0" err="1" smtClean="0"/>
              <a:t>Garfinkel</a:t>
            </a:r>
            <a:r>
              <a:rPr lang="en-US" sz="2400" dirty="0" smtClean="0"/>
              <a:t> (1996) : “If ITS systems are developed and deployed which do not respect the privacy of the American driver, there is a good chance that Americans will demand that the system be shut off. Without strong privacy provisions, ITS will not succeed.”</a:t>
            </a:r>
          </a:p>
          <a:p>
            <a:r>
              <a:rPr lang="en-US" dirty="0" smtClean="0"/>
              <a:t>Privacy protection and modeling data needs are largely disconnected now in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232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29116</TotalTime>
  <Words>2144</Words>
  <Application>Microsoft Office PowerPoint</Application>
  <PresentationFormat>On-screen Show (4:3)</PresentationFormat>
  <Paragraphs>251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Privacy-Preserving IntelliDrive Data for Signalized Intersection Performance Measurement</vt:lpstr>
      <vt:lpstr>What Is Mobile Sensing?</vt:lpstr>
      <vt:lpstr>Why Mobile Sensing Is Important in Transportation?</vt:lpstr>
      <vt:lpstr>What can we do using mobile sensing?</vt:lpstr>
      <vt:lpstr>City-scale Transportation Knowledge Extraction</vt:lpstr>
      <vt:lpstr>FGUTKE - Opportunities</vt:lpstr>
      <vt:lpstr>FGUTKE – Challenges</vt:lpstr>
      <vt:lpstr>What Mobile Data to Use – Co-Designing Privacy Protection Mechanisms and Traffic Modeling Methods (Privacy by Design)</vt:lpstr>
      <vt:lpstr>Privacy Research in Transportation</vt:lpstr>
      <vt:lpstr>An Integrative Modeling and Privacy Protection Framework</vt:lpstr>
      <vt:lpstr>VTL-based Intersection Travel Times</vt:lpstr>
      <vt:lpstr>Short Vehicle Traces via VTL-zone System </vt:lpstr>
      <vt:lpstr>Case Studies of Fine-Grained Urban Traffic Knowledge Extraction:  Intersection delay pattern estimation  Dynamic signal timing estimation  </vt:lpstr>
      <vt:lpstr>Modeling Method Overview</vt:lpstr>
      <vt:lpstr>I: Delay Pattern Estimation of Signalized Intersections Using VTL Data</vt:lpstr>
      <vt:lpstr>Delay Pattern Estimation Method</vt:lpstr>
      <vt:lpstr>Results - Albany, CA</vt:lpstr>
      <vt:lpstr>Estimated Delay Pattern</vt:lpstr>
      <vt:lpstr>II: Signal Timing Parameters</vt:lpstr>
      <vt:lpstr>A 3-Step Approach</vt:lpstr>
      <vt:lpstr>Robust Cycle Breaking</vt:lpstr>
      <vt:lpstr>Cycle Breaking Results: Field Test</vt:lpstr>
      <vt:lpstr>The Model Can Detect Missing Cycles</vt:lpstr>
      <vt:lpstr>Key Take-away Messages</vt:lpstr>
      <vt:lpstr>Collaborators</vt:lpstr>
      <vt:lpstr>Sponsors</vt:lpstr>
      <vt:lpstr>Publications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Ban</dc:creator>
  <cp:lastModifiedBy>Jeff Ban</cp:lastModifiedBy>
  <cp:revision>1461</cp:revision>
  <dcterms:created xsi:type="dcterms:W3CDTF">2006-08-16T00:00:00Z</dcterms:created>
  <dcterms:modified xsi:type="dcterms:W3CDTF">2012-08-11T22:48:49Z</dcterms:modified>
</cp:coreProperties>
</file>