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4" r:id="rId5"/>
    <p:sldId id="269" r:id="rId6"/>
    <p:sldId id="259" r:id="rId7"/>
    <p:sldId id="260" r:id="rId8"/>
    <p:sldId id="265" r:id="rId9"/>
    <p:sldId id="266" r:id="rId10"/>
    <p:sldId id="262" r:id="rId11"/>
    <p:sldId id="268" r:id="rId12"/>
    <p:sldId id="263" r:id="rId13"/>
    <p:sldId id="270"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72" autoAdjust="0"/>
  </p:normalViewPr>
  <p:slideViewPr>
    <p:cSldViewPr>
      <p:cViewPr varScale="1">
        <p:scale>
          <a:sx n="60" d="100"/>
          <a:sy n="60" d="100"/>
        </p:scale>
        <p:origin x="-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0A2F4F-C356-47FF-A14A-E4A9400F52F0}" type="datetimeFigureOut">
              <a:rPr lang="zh-CN" altLang="en-US" smtClean="0"/>
              <a:t>2012/8/12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B58BC-417E-4EA7-87BD-CECBC0DBAF6D}" type="slidenum">
              <a:rPr lang="zh-CN" altLang="en-US" smtClean="0"/>
              <a:t>‹#›</a:t>
            </a:fld>
            <a:endParaRPr lang="zh-CN" altLang="en-US"/>
          </a:p>
        </p:txBody>
      </p:sp>
    </p:spTree>
    <p:extLst>
      <p:ext uri="{BB962C8B-B14F-4D97-AF65-F5344CB8AC3E}">
        <p14:creationId xmlns:p14="http://schemas.microsoft.com/office/powerpoint/2010/main" val="115012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Thanks for your attention.</a:t>
            </a:r>
          </a:p>
          <a:p>
            <a:r>
              <a:rPr lang="en-US" altLang="zh-CN" dirty="0" smtClean="0"/>
              <a:t>This</a:t>
            </a:r>
            <a:r>
              <a:rPr lang="en-US" altLang="zh-CN" baseline="0" dirty="0" smtClean="0"/>
              <a:t> talk will talk about a method of ground truth data exploration from the raw GPS data.</a:t>
            </a:r>
          </a:p>
          <a:p>
            <a:r>
              <a:rPr lang="en-US" altLang="zh-CN" baseline="0" dirty="0" smtClean="0"/>
              <a:t>The authors are from National university of defense technology and Hong </a:t>
            </a:r>
            <a:r>
              <a:rPr lang="en-US" altLang="zh-CN" baseline="0" dirty="0" err="1" smtClean="0"/>
              <a:t>kong</a:t>
            </a:r>
            <a:r>
              <a:rPr lang="en-US" altLang="zh-CN" baseline="0" dirty="0" smtClean="0"/>
              <a:t> university of science and technology.</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1</a:t>
            </a:fld>
            <a:endParaRPr lang="zh-CN" altLang="en-US"/>
          </a:p>
        </p:txBody>
      </p:sp>
    </p:spTree>
    <p:extLst>
      <p:ext uri="{BB962C8B-B14F-4D97-AF65-F5344CB8AC3E}">
        <p14:creationId xmlns:p14="http://schemas.microsoft.com/office/powerpoint/2010/main" val="3193113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the evaluation,</a:t>
            </a:r>
            <a:r>
              <a:rPr lang="en-US" altLang="zh-CN" baseline="0" dirty="0" smtClean="0"/>
              <a:t> we use the data collected from Shanghai by the Taxies.</a:t>
            </a:r>
          </a:p>
          <a:p>
            <a:r>
              <a:rPr lang="en-US" altLang="zh-CN" baseline="0" dirty="0" smtClean="0"/>
              <a:t>The left figure shows the road network of Shanghai.</a:t>
            </a:r>
          </a:p>
          <a:p>
            <a:r>
              <a:rPr lang="en-US" altLang="zh-CN" baseline="0" dirty="0" smtClean="0"/>
              <a:t>The right figure shows the length of the trajectories we used in the evaluation.</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10</a:t>
            </a:fld>
            <a:endParaRPr lang="zh-CN" altLang="en-US"/>
          </a:p>
        </p:txBody>
      </p:sp>
    </p:spTree>
    <p:extLst>
      <p:ext uri="{BB962C8B-B14F-4D97-AF65-F5344CB8AC3E}">
        <p14:creationId xmlns:p14="http://schemas.microsoft.com/office/powerpoint/2010/main" val="451519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compare </a:t>
            </a:r>
            <a:r>
              <a:rPr lang="en-US" altLang="zh-CN" baseline="0" dirty="0" err="1" smtClean="0"/>
              <a:t>TruthFinder</a:t>
            </a:r>
            <a:r>
              <a:rPr lang="en-US" altLang="zh-CN" baseline="0" dirty="0" smtClean="0"/>
              <a:t> (we use TF in the figure) with the pure human labeling (we use the </a:t>
            </a:r>
            <a:r>
              <a:rPr lang="en-US" altLang="zh-CN" baseline="0" dirty="0" err="1" smtClean="0"/>
              <a:t>EPScratch</a:t>
            </a:r>
            <a:r>
              <a:rPr lang="en-US" altLang="zh-CN" baseline="0" dirty="0" smtClean="0"/>
              <a:t> in the figure) in terms of operation number.</a:t>
            </a:r>
          </a:p>
          <a:p>
            <a:r>
              <a:rPr lang="en-US" altLang="zh-CN" baseline="0" dirty="0" smtClean="0"/>
              <a:t>We used two map matching algorithms in the recommendation path generating, they are HMM and STM.</a:t>
            </a:r>
          </a:p>
          <a:p>
            <a:r>
              <a:rPr lang="en-US" altLang="zh-CN" baseline="0" dirty="0" smtClean="0"/>
              <a:t>From the result, we can find that, TF uses much smaller operation numbers for the ground truth exploration, especially the add operation. While in the ground truth exploration, the add operation is always more time consuming than the delete operation.</a:t>
            </a:r>
          </a:p>
          <a:p>
            <a:r>
              <a:rPr lang="en-US" altLang="zh-CN" baseline="0" dirty="0" smtClean="0"/>
              <a:t>So, in total, TF is with much higher efficiency than that of the pure human labeling method.</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11</a:t>
            </a:fld>
            <a:endParaRPr lang="zh-CN" altLang="en-US"/>
          </a:p>
        </p:txBody>
      </p:sp>
    </p:spTree>
    <p:extLst>
      <p:ext uri="{BB962C8B-B14F-4D97-AF65-F5344CB8AC3E}">
        <p14:creationId xmlns:p14="http://schemas.microsoft.com/office/powerpoint/2010/main" val="2231931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OK, let</a:t>
            </a:r>
            <a:r>
              <a:rPr lang="en-US" altLang="zh-CN" baseline="0" dirty="0" smtClean="0"/>
              <a:t>’s conclude for the work.</a:t>
            </a:r>
          </a:p>
          <a:p>
            <a:endParaRPr lang="en-US" altLang="zh-CN" baseline="0" dirty="0" smtClean="0"/>
          </a:p>
          <a:p>
            <a:r>
              <a:rPr lang="en-US" altLang="zh-CN" baseline="0" dirty="0" err="1" smtClean="0"/>
              <a:t>TruthFinder</a:t>
            </a:r>
            <a:r>
              <a:rPr lang="en-US" altLang="zh-CN" baseline="0" dirty="0" smtClean="0"/>
              <a:t> is a system of interactive map matching system for the collected raw GPS trajectory data.</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It employs </a:t>
            </a:r>
            <a:r>
              <a:rPr lang="en-US" altLang="zh-CN" dirty="0" smtClean="0">
                <a:solidFill>
                  <a:srgbClr val="C00000"/>
                </a:solidFill>
              </a:rPr>
              <a:t>human intelligence </a:t>
            </a:r>
            <a:r>
              <a:rPr lang="en-US" altLang="zh-CN" dirty="0" smtClean="0"/>
              <a:t>to </a:t>
            </a:r>
            <a:r>
              <a:rPr lang="en-US" altLang="zh-CN" dirty="0" smtClean="0">
                <a:solidFill>
                  <a:srgbClr val="C00000"/>
                </a:solidFill>
              </a:rPr>
              <a:t>aid</a:t>
            </a:r>
            <a:r>
              <a:rPr lang="en-US" altLang="zh-CN" dirty="0" smtClean="0"/>
              <a:t> the </a:t>
            </a:r>
            <a:r>
              <a:rPr lang="en-US" altLang="zh-CN" dirty="0" smtClean="0">
                <a:solidFill>
                  <a:srgbClr val="C00000"/>
                </a:solidFill>
              </a:rPr>
              <a:t>map matching algorithms</a:t>
            </a:r>
            <a:r>
              <a:rPr lang="en-US" altLang="zh-CN" dirty="0" smtClean="0"/>
              <a:t> to </a:t>
            </a:r>
            <a:r>
              <a:rPr lang="en-US" altLang="zh-CN" dirty="0" smtClean="0">
                <a:solidFill>
                  <a:srgbClr val="C00000"/>
                </a:solidFill>
              </a:rPr>
              <a:t>explore ground truth </a:t>
            </a:r>
            <a:r>
              <a:rPr lang="en-US" altLang="zh-CN" dirty="0" smtClean="0"/>
              <a:t>data from raw GPS data.</a:t>
            </a:r>
          </a:p>
          <a:p>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12</a:t>
            </a:fld>
            <a:endParaRPr lang="zh-CN" altLang="en-US"/>
          </a:p>
        </p:txBody>
      </p:sp>
    </p:spTree>
    <p:extLst>
      <p:ext uri="{BB962C8B-B14F-4D97-AF65-F5344CB8AC3E}">
        <p14:creationId xmlns:p14="http://schemas.microsoft.com/office/powerpoint/2010/main" val="2736748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Thank you!</a:t>
            </a:r>
          </a:p>
          <a:p>
            <a:endParaRPr lang="en-US" altLang="zh-CN" dirty="0" smtClean="0"/>
          </a:p>
          <a:p>
            <a:r>
              <a:rPr lang="en-US" altLang="zh-CN" dirty="0" smtClean="0"/>
              <a:t>If you have</a:t>
            </a:r>
            <a:r>
              <a:rPr lang="en-US" altLang="zh-CN" baseline="0" dirty="0" smtClean="0"/>
              <a:t> any questions, please contact the authors with email.</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13</a:t>
            </a:fld>
            <a:endParaRPr lang="zh-CN" altLang="en-US"/>
          </a:p>
        </p:txBody>
      </p:sp>
    </p:spTree>
    <p:extLst>
      <p:ext uri="{BB962C8B-B14F-4D97-AF65-F5344CB8AC3E}">
        <p14:creationId xmlns:p14="http://schemas.microsoft.com/office/powerpoint/2010/main" val="2768895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this talk,</a:t>
            </a:r>
            <a:r>
              <a:rPr lang="en-US" altLang="zh-CN" baseline="0" dirty="0" smtClean="0"/>
              <a:t> I will present the background of the work including the observation, challenges and the motivation. Then I will talk about the related work of the ground truth exploration methods. The design of </a:t>
            </a:r>
            <a:r>
              <a:rPr lang="en-US" altLang="zh-CN" baseline="0" dirty="0" err="1" smtClean="0"/>
              <a:t>truthFinder</a:t>
            </a:r>
            <a:r>
              <a:rPr lang="en-US" altLang="zh-CN" baseline="0" dirty="0" smtClean="0"/>
              <a:t> and the evaluation then will be talked. At the last I will conclude this work.</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2</a:t>
            </a:fld>
            <a:endParaRPr lang="zh-CN" altLang="en-US"/>
          </a:p>
        </p:txBody>
      </p:sp>
    </p:spTree>
    <p:extLst>
      <p:ext uri="{BB962C8B-B14F-4D97-AF65-F5344CB8AC3E}">
        <p14:creationId xmlns:p14="http://schemas.microsoft.com/office/powerpoint/2010/main" val="4921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Because of various</a:t>
            </a:r>
            <a:r>
              <a:rPr lang="en-US" altLang="zh-CN" baseline="0" dirty="0" smtClean="0"/>
              <a:t> reasons, the GPS data collected is always not very precise. So in order to use the GPS data, </a:t>
            </a:r>
            <a:r>
              <a:rPr lang="en-US" altLang="zh-CN" sz="1200" b="0" i="0" u="none" strike="noStrike" kern="1200" baseline="0" dirty="0" smtClean="0">
                <a:solidFill>
                  <a:schemeClr val="tx1"/>
                </a:solidFill>
                <a:latin typeface="+mn-lt"/>
                <a:ea typeface="+mn-ea"/>
                <a:cs typeface="+mn-cs"/>
              </a:rPr>
              <a:t>such as traffic estimation, hot spot detection, driving pattern recognition, traffic mining, and similar routes discovery, we need to </a:t>
            </a:r>
            <a:r>
              <a:rPr lang="en-US" altLang="zh-CN" dirty="0" smtClean="0">
                <a:solidFill>
                  <a:srgbClr val="C00000"/>
                </a:solidFill>
              </a:rPr>
              <a:t>align the raw GPS data</a:t>
            </a:r>
            <a:r>
              <a:rPr lang="en-US" altLang="zh-CN" dirty="0" smtClean="0"/>
              <a:t> onto the corresponding </a:t>
            </a:r>
            <a:r>
              <a:rPr lang="en-US" altLang="zh-CN" dirty="0" smtClean="0">
                <a:solidFill>
                  <a:srgbClr val="C00000"/>
                </a:solidFill>
              </a:rPr>
              <a:t>road network </a:t>
            </a:r>
            <a:r>
              <a:rPr lang="en-US" altLang="zh-CN" dirty="0" smtClean="0"/>
              <a:t>to find out </a:t>
            </a:r>
            <a:r>
              <a:rPr lang="en-US" altLang="zh-CN" dirty="0" smtClean="0">
                <a:solidFill>
                  <a:srgbClr val="C00000"/>
                </a:solidFill>
              </a:rPr>
              <a:t>a sequence of road segments</a:t>
            </a:r>
            <a:r>
              <a:rPr lang="en-US" altLang="zh-CN" dirty="0" smtClean="0"/>
              <a:t> to denote that a vehicle has traveled along.</a:t>
            </a:r>
            <a:r>
              <a:rPr lang="en-US" altLang="zh-CN" baseline="0" dirty="0" smtClean="0"/>
              <a:t> This process is called map matching. For map matching, ground truth data is important. It is needed to validate the accuracy of a map matching algorithm, and it is also needed to tune and evaluate the effectiveness of various map matching algorithms.</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3</a:t>
            </a:fld>
            <a:endParaRPr lang="zh-CN" altLang="en-US"/>
          </a:p>
        </p:txBody>
      </p:sp>
    </p:spTree>
    <p:extLst>
      <p:ext uri="{BB962C8B-B14F-4D97-AF65-F5344CB8AC3E}">
        <p14:creationId xmlns:p14="http://schemas.microsoft.com/office/powerpoint/2010/main" val="2696593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However, the ground truth data is always lack. As the GPS data is collected from the vehicles</a:t>
            </a:r>
            <a:r>
              <a:rPr lang="en-US" altLang="zh-CN" baseline="0" dirty="0" smtClean="0"/>
              <a:t> like Taxi and Bus, </a:t>
            </a:r>
            <a:r>
              <a:rPr lang="en-US" altLang="zh-CN" dirty="0" smtClean="0"/>
              <a:t>there is always no (or only a little) ground</a:t>
            </a:r>
            <a:r>
              <a:rPr lang="en-US" altLang="zh-CN" baseline="0" dirty="0" smtClean="0"/>
              <a:t> truth for the collected GPS raw data. However, as we talked before, ground truth data is important, we try to find a way to explore the ground truth data from the historical raw GPS data.</a:t>
            </a:r>
          </a:p>
          <a:p>
            <a:endParaRPr lang="en-US" altLang="zh-CN"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Fortunately, </a:t>
            </a:r>
            <a:r>
              <a:rPr lang="en-US" altLang="zh-CN" dirty="0" smtClean="0"/>
              <a:t>most of the ground truth path of the trajectories can be correctly identified by </a:t>
            </a:r>
            <a:r>
              <a:rPr lang="en-US" altLang="zh-CN" dirty="0" smtClean="0">
                <a:solidFill>
                  <a:srgbClr val="C00000"/>
                </a:solidFill>
              </a:rPr>
              <a:t>human-labeling</a:t>
            </a:r>
            <a:r>
              <a:rPr lang="en-US" altLang="zh-CN" dirty="0" smtClean="0"/>
              <a:t> on the historical raw GPS dataset.</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4</a:t>
            </a:fld>
            <a:endParaRPr lang="zh-CN" altLang="en-US"/>
          </a:p>
        </p:txBody>
      </p:sp>
    </p:spTree>
    <p:extLst>
      <p:ext uri="{BB962C8B-B14F-4D97-AF65-F5344CB8AC3E}">
        <p14:creationId xmlns:p14="http://schemas.microsoft.com/office/powerpoint/2010/main" val="3450478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However, exploring</a:t>
            </a:r>
            <a:r>
              <a:rPr lang="en-US" altLang="zh-CN" baseline="0" dirty="0" smtClean="0"/>
              <a:t> ground truth from the raw GPS data is not trivial. Pure human labeling will cost a lot of time and human effort. While the pure map matching can not assure the precision.</a:t>
            </a:r>
          </a:p>
          <a:p>
            <a:endParaRPr lang="en-US" altLang="zh-CN"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So we propose </a:t>
            </a:r>
            <a:r>
              <a:rPr lang="en-US" altLang="zh-CN" baseline="0" dirty="0" err="1" smtClean="0"/>
              <a:t>truthFinder</a:t>
            </a:r>
            <a:r>
              <a:rPr lang="en-US" altLang="zh-CN" baseline="0" dirty="0" smtClean="0"/>
              <a:t> to explore the ground truth by </a:t>
            </a:r>
            <a:r>
              <a:rPr lang="en-US" altLang="zh-CN" dirty="0" smtClean="0">
                <a:solidFill>
                  <a:srgbClr val="C00000"/>
                </a:solidFill>
              </a:rPr>
              <a:t>incorporating</a:t>
            </a:r>
            <a:r>
              <a:rPr lang="en-US" altLang="zh-CN" dirty="0" smtClean="0"/>
              <a:t> traditional</a:t>
            </a:r>
            <a:r>
              <a:rPr lang="en-US" altLang="zh-CN" dirty="0" smtClean="0">
                <a:solidFill>
                  <a:srgbClr val="C00000"/>
                </a:solidFill>
              </a:rPr>
              <a:t> map matching algorithms </a:t>
            </a:r>
            <a:r>
              <a:rPr lang="en-US" altLang="zh-CN" dirty="0" smtClean="0"/>
              <a:t>and </a:t>
            </a:r>
            <a:r>
              <a:rPr lang="en-US" altLang="zh-CN" dirty="0" smtClean="0">
                <a:solidFill>
                  <a:srgbClr val="C00000"/>
                </a:solidFill>
              </a:rPr>
              <a:t>human intelligence</a:t>
            </a:r>
            <a:r>
              <a:rPr lang="en-US" altLang="zh-CN" dirty="0" smtClean="0">
                <a:solidFill>
                  <a:schemeClr val="tx1"/>
                </a:solidFill>
              </a:rPr>
              <a:t>.</a:t>
            </a:r>
            <a:endParaRPr lang="zh-CN" altLang="en-US" dirty="0" smtClean="0"/>
          </a:p>
        </p:txBody>
      </p:sp>
      <p:sp>
        <p:nvSpPr>
          <p:cNvPr id="4" name="灯片编号占位符 3"/>
          <p:cNvSpPr>
            <a:spLocks noGrp="1"/>
          </p:cNvSpPr>
          <p:nvPr>
            <p:ph type="sldNum" sz="quarter" idx="10"/>
          </p:nvPr>
        </p:nvSpPr>
        <p:spPr/>
        <p:txBody>
          <a:bodyPr/>
          <a:lstStyle/>
          <a:p>
            <a:fld id="{3B2B58BC-417E-4EA7-87BD-CECBC0DBAF6D}" type="slidenum">
              <a:rPr lang="zh-CN" altLang="en-US" smtClean="0"/>
              <a:t>5</a:t>
            </a:fld>
            <a:endParaRPr lang="zh-CN" altLang="en-US"/>
          </a:p>
        </p:txBody>
      </p:sp>
    </p:spTree>
    <p:extLst>
      <p:ext uri="{BB962C8B-B14F-4D97-AF65-F5344CB8AC3E}">
        <p14:creationId xmlns:p14="http://schemas.microsoft.com/office/powerpoint/2010/main" val="2829164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There are mainly three ground truth exploration methods, which is exploring the ground truth dataset by driving vehicles, exploring the data by human labeling and synthetically generate the ground truth data.</a:t>
            </a:r>
          </a:p>
          <a:p>
            <a:endParaRPr lang="en-US" altLang="zh-CN" baseline="0" dirty="0" smtClean="0"/>
          </a:p>
          <a:p>
            <a:r>
              <a:rPr lang="en-US" altLang="zh-CN" baseline="0" dirty="0" smtClean="0"/>
              <a:t>For the first one, the researches drive on the road, and periodically record the GPS positions together with the roads where they drive on. At the end the will get the raw GPS data together with the driving path as the ground truth. For the second one, the ground truth data is explored by pure human labeling and the third one is synthetically generated.</a:t>
            </a:r>
          </a:p>
          <a:p>
            <a:endParaRPr lang="en-US" altLang="zh-CN" baseline="0" dirty="0" smtClean="0"/>
          </a:p>
          <a:p>
            <a:r>
              <a:rPr lang="en-US" altLang="zh-CN" baseline="0" dirty="0" smtClean="0"/>
              <a:t>However, these three methods are not good enough. For the first one, it costs a lot of time, while the collected ground truth dataset is small. For the pure human label one, it is always time cost. While for the synthetic dataset, it is simulated but not from the real world.</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6</a:t>
            </a:fld>
            <a:endParaRPr lang="zh-CN" altLang="en-US"/>
          </a:p>
        </p:txBody>
      </p:sp>
    </p:spTree>
    <p:extLst>
      <p:ext uri="{BB962C8B-B14F-4D97-AF65-F5344CB8AC3E}">
        <p14:creationId xmlns:p14="http://schemas.microsoft.com/office/powerpoint/2010/main" val="811554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a:t>
            </a:r>
            <a:r>
              <a:rPr lang="en-US" altLang="zh-CN" baseline="0" dirty="0" smtClean="0"/>
              <a:t> we propose </a:t>
            </a:r>
            <a:r>
              <a:rPr lang="en-US" altLang="zh-CN" baseline="0" dirty="0" err="1" smtClean="0"/>
              <a:t>truthFinder</a:t>
            </a:r>
            <a:r>
              <a:rPr lang="en-US" altLang="zh-CN" baseline="0" dirty="0" smtClean="0"/>
              <a:t>, to find the ground truth data from the historical raw GPS data with low human operation cost.</a:t>
            </a:r>
          </a:p>
          <a:p>
            <a:endParaRPr lang="en-US" altLang="zh-CN" baseline="0" dirty="0" smtClean="0"/>
          </a:p>
          <a:p>
            <a:r>
              <a:rPr lang="en-US" altLang="zh-CN" baseline="0" dirty="0" err="1" smtClean="0"/>
              <a:t>TruthFinder</a:t>
            </a:r>
            <a:r>
              <a:rPr lang="en-US" altLang="zh-CN" baseline="0" dirty="0" smtClean="0"/>
              <a:t> explores the ground truth data </a:t>
            </a:r>
            <a:r>
              <a:rPr lang="en-US" altLang="zh-CN" dirty="0" smtClean="0"/>
              <a:t>by </a:t>
            </a:r>
            <a:r>
              <a:rPr lang="en-US" altLang="zh-CN" dirty="0" smtClean="0">
                <a:solidFill>
                  <a:srgbClr val="C00000"/>
                </a:solidFill>
              </a:rPr>
              <a:t>interactively</a:t>
            </a:r>
            <a:r>
              <a:rPr lang="en-US" altLang="zh-CN" dirty="0" smtClean="0"/>
              <a:t> matching the GPS reports which </a:t>
            </a:r>
            <a:r>
              <a:rPr lang="en-US" altLang="zh-CN" dirty="0" smtClean="0">
                <a:solidFill>
                  <a:srgbClr val="C00000"/>
                </a:solidFill>
              </a:rPr>
              <a:t>incorporates</a:t>
            </a:r>
            <a:r>
              <a:rPr lang="en-US" altLang="zh-CN" dirty="0" smtClean="0"/>
              <a:t> traditional</a:t>
            </a:r>
            <a:r>
              <a:rPr lang="en-US" altLang="zh-CN" dirty="0" smtClean="0">
                <a:solidFill>
                  <a:srgbClr val="C00000"/>
                </a:solidFill>
              </a:rPr>
              <a:t> map matching algorithms </a:t>
            </a:r>
            <a:r>
              <a:rPr lang="en-US" altLang="zh-CN" dirty="0" smtClean="0"/>
              <a:t>and </a:t>
            </a:r>
            <a:r>
              <a:rPr lang="en-US" altLang="zh-CN" dirty="0" smtClean="0">
                <a:solidFill>
                  <a:srgbClr val="C00000"/>
                </a:solidFill>
              </a:rPr>
              <a:t>human intelligence</a:t>
            </a:r>
            <a:r>
              <a:rPr lang="en-US" altLang="zh-CN" dirty="0" smtClean="0"/>
              <a:t> in an unified manner.</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7</a:t>
            </a:fld>
            <a:endParaRPr lang="zh-CN" altLang="en-US"/>
          </a:p>
        </p:txBody>
      </p:sp>
    </p:spTree>
    <p:extLst>
      <p:ext uri="{BB962C8B-B14F-4D97-AF65-F5344CB8AC3E}">
        <p14:creationId xmlns:p14="http://schemas.microsoft.com/office/powerpoint/2010/main" val="53897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a:t>
            </a:r>
            <a:r>
              <a:rPr lang="en-US" altLang="zh-CN" baseline="0" dirty="0" smtClean="0"/>
              <a:t>his picture shows the system architecture.</a:t>
            </a:r>
          </a:p>
          <a:p>
            <a:endParaRPr lang="en-US" altLang="zh-CN" baseline="0" dirty="0" smtClean="0"/>
          </a:p>
          <a:p>
            <a:r>
              <a:rPr lang="en-US" altLang="zh-CN" baseline="0" dirty="0" smtClean="0"/>
              <a:t>In </a:t>
            </a:r>
            <a:r>
              <a:rPr lang="en-US" altLang="zh-CN" baseline="0" dirty="0" err="1" smtClean="0"/>
              <a:t>truthFinder</a:t>
            </a:r>
            <a:r>
              <a:rPr lang="en-US" altLang="zh-CN" baseline="0" dirty="0" smtClean="0"/>
              <a:t>, the original GPS raw data is used as the input. The system will first find the candidate roads for each report and generate a recommendation path using traditional map matching algorithms like HMM and STM. After these information, the candidate roads and the recommendation path is generated, they are sent to be visualized on the map. The users can assess the recommendation path, if it is precise enough, it can be exported as the ground truth data. Otherwise, the users can tune the mapping of the reports, the system will generate a new recommendation path and visualize it for the users. These process is iteratively tuned and assessed until the ground truth is found. At the end, the ground truth path will be explored.</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8</a:t>
            </a:fld>
            <a:endParaRPr lang="zh-CN" altLang="en-US"/>
          </a:p>
        </p:txBody>
      </p:sp>
    </p:spTree>
    <p:extLst>
      <p:ext uri="{BB962C8B-B14F-4D97-AF65-F5344CB8AC3E}">
        <p14:creationId xmlns:p14="http://schemas.microsoft.com/office/powerpoint/2010/main" val="3595610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summary,</a:t>
            </a:r>
            <a:r>
              <a:rPr lang="en-US" altLang="zh-CN" baseline="0" dirty="0" smtClean="0"/>
              <a:t> the </a:t>
            </a:r>
            <a:r>
              <a:rPr lang="en-US" altLang="zh-CN" baseline="0" dirty="0" err="1" smtClean="0"/>
              <a:t>truthFinder</a:t>
            </a:r>
            <a:r>
              <a:rPr lang="en-US" altLang="zh-CN" baseline="0" dirty="0" smtClean="0"/>
              <a:t> system consists of four parts.</a:t>
            </a:r>
          </a:p>
          <a:p>
            <a:r>
              <a:rPr lang="en-US" altLang="zh-CN" baseline="0" dirty="0" smtClean="0"/>
              <a:t>The recommendation preparation component, which is used to prepare the recommendation path and the candidate roads for each report. Then these information is presented by the Information presentation component. With the visualized information, the users can assess and tune the recommendation path to generate a more precise path. After iteratively assessing and tuning, a ground truth path will be found, and can be explored by the forth </a:t>
            </a:r>
            <a:r>
              <a:rPr lang="en-US" altLang="zh-CN" baseline="0" dirty="0" err="1" smtClean="0"/>
              <a:t>compoent</a:t>
            </a:r>
            <a:r>
              <a:rPr lang="en-US" altLang="zh-CN" baseline="0" dirty="0" smtClean="0"/>
              <a:t>.</a:t>
            </a:r>
            <a:endParaRPr lang="zh-CN" altLang="en-US" dirty="0"/>
          </a:p>
        </p:txBody>
      </p:sp>
      <p:sp>
        <p:nvSpPr>
          <p:cNvPr id="4" name="灯片编号占位符 3"/>
          <p:cNvSpPr>
            <a:spLocks noGrp="1"/>
          </p:cNvSpPr>
          <p:nvPr>
            <p:ph type="sldNum" sz="quarter" idx="10"/>
          </p:nvPr>
        </p:nvSpPr>
        <p:spPr/>
        <p:txBody>
          <a:bodyPr/>
          <a:lstStyle/>
          <a:p>
            <a:fld id="{3B2B58BC-417E-4EA7-87BD-CECBC0DBAF6D}" type="slidenum">
              <a:rPr lang="zh-CN" altLang="en-US" smtClean="0"/>
              <a:t>9</a:t>
            </a:fld>
            <a:endParaRPr lang="zh-CN" altLang="en-US"/>
          </a:p>
        </p:txBody>
      </p:sp>
    </p:spTree>
    <p:extLst>
      <p:ext uri="{BB962C8B-B14F-4D97-AF65-F5344CB8AC3E}">
        <p14:creationId xmlns:p14="http://schemas.microsoft.com/office/powerpoint/2010/main" val="424891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extBox 6"/>
          <p:cNvSpPr txBox="1"/>
          <p:nvPr userDrawn="1"/>
        </p:nvSpPr>
        <p:spPr>
          <a:xfrm>
            <a:off x="0" y="-1258"/>
            <a:ext cx="9144000" cy="252259"/>
          </a:xfrm>
          <a:prstGeom prst="rect">
            <a:avLst/>
          </a:prstGeom>
          <a:solidFill>
            <a:schemeClr val="accent1">
              <a:lumMod val="75000"/>
            </a:schemeClr>
          </a:solidFill>
        </p:spPr>
        <p:txBody>
          <a:bodyPr wrap="square" rtlCol="0" anchor="ctr" anchorCtr="0">
            <a:spAutoFit/>
          </a:bodyPr>
          <a:lstStyle/>
          <a:p>
            <a:pPr algn="ctr"/>
            <a:r>
              <a:rPr lang="en-US" altLang="zh-CN" b="1" dirty="0" smtClean="0">
                <a:solidFill>
                  <a:schemeClr val="bg1"/>
                </a:solidFill>
              </a:rPr>
              <a:t>Exploration of Ground Truth from Raw GPS Data</a:t>
            </a:r>
            <a:endParaRPr lang="zh-CN" altLang="en-US" b="1" dirty="0">
              <a:solidFill>
                <a:schemeClr val="bg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2012/8/12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
        <p:nvSpPr>
          <p:cNvPr id="7" name="TextBox 6"/>
          <p:cNvSpPr txBox="1"/>
          <p:nvPr userDrawn="1"/>
        </p:nvSpPr>
        <p:spPr>
          <a:xfrm>
            <a:off x="0" y="-1258"/>
            <a:ext cx="9144000" cy="252259"/>
          </a:xfrm>
          <a:prstGeom prst="rect">
            <a:avLst/>
          </a:prstGeom>
          <a:solidFill>
            <a:schemeClr val="accent1">
              <a:lumMod val="75000"/>
            </a:schemeClr>
          </a:solidFill>
        </p:spPr>
        <p:txBody>
          <a:bodyPr wrap="square" rtlCol="0" anchor="ctr" anchorCtr="0">
            <a:spAutoFit/>
          </a:bodyPr>
          <a:lstStyle/>
          <a:p>
            <a:pPr algn="ctr"/>
            <a:r>
              <a:rPr lang="en-US" altLang="zh-CN" b="1" dirty="0" smtClean="0">
                <a:solidFill>
                  <a:schemeClr val="bg1"/>
                </a:solidFill>
              </a:rPr>
              <a:t>Exploration of Ground Truth from Raw GPS Data</a:t>
            </a:r>
            <a:endParaRPr lang="zh-CN" altLang="en-US" b="1" dirty="0">
              <a:solidFill>
                <a:schemeClr val="bg1"/>
              </a:solidFill>
            </a:endParaRPr>
          </a:p>
        </p:txBody>
      </p:sp>
      <p:sp>
        <p:nvSpPr>
          <p:cNvPr id="8" name="TextBox 7"/>
          <p:cNvSpPr txBox="1"/>
          <p:nvPr userDrawn="1"/>
        </p:nvSpPr>
        <p:spPr>
          <a:xfrm>
            <a:off x="2677" y="6605587"/>
            <a:ext cx="9144000" cy="279797"/>
          </a:xfrm>
          <a:prstGeom prst="rect">
            <a:avLst/>
          </a:prstGeom>
          <a:solidFill>
            <a:schemeClr val="accent1">
              <a:lumMod val="75000"/>
            </a:schemeClr>
          </a:solidFill>
        </p:spPr>
        <p:txBody>
          <a:bodyPr wrap="square" rtlCol="0" anchor="ctr" anchorCtr="0">
            <a:spAutoFit/>
          </a:bodyPr>
          <a:lstStyle/>
          <a:p>
            <a:pPr algn="ctr"/>
            <a:r>
              <a:rPr lang="en-US" altLang="zh-CN" sz="1400" b="1" dirty="0" smtClean="0">
                <a:solidFill>
                  <a:schemeClr val="bg1"/>
                </a:solidFill>
              </a:rPr>
              <a:t>National University of Defense Technology</a:t>
            </a:r>
            <a:r>
              <a:rPr lang="en-US" altLang="zh-CN" sz="1400" b="1" baseline="0" dirty="0" smtClean="0">
                <a:solidFill>
                  <a:schemeClr val="bg1"/>
                </a:solidFill>
              </a:rPr>
              <a:t> &amp; Hong Kong University of Science and Technology</a:t>
            </a:r>
            <a:endParaRPr lang="zh-CN" altLang="en-US" sz="1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628800"/>
            <a:ext cx="7772400" cy="1470025"/>
          </a:xfrm>
        </p:spPr>
        <p:txBody>
          <a:bodyPr/>
          <a:lstStyle/>
          <a:p>
            <a:r>
              <a:rPr lang="en-US" altLang="zh-CN" dirty="0"/>
              <a:t>Exploration of Ground Truth from Raw GPS Data</a:t>
            </a:r>
            <a:endParaRPr lang="zh-CN" altLang="en-US" dirty="0"/>
          </a:p>
        </p:txBody>
      </p:sp>
      <p:sp>
        <p:nvSpPr>
          <p:cNvPr id="3" name="副标题 2"/>
          <p:cNvSpPr>
            <a:spLocks noGrp="1"/>
          </p:cNvSpPr>
          <p:nvPr>
            <p:ph type="subTitle" idx="1"/>
          </p:nvPr>
        </p:nvSpPr>
        <p:spPr>
          <a:xfrm>
            <a:off x="683568" y="3645024"/>
            <a:ext cx="7848872" cy="1752600"/>
          </a:xfrm>
        </p:spPr>
        <p:txBody>
          <a:bodyPr>
            <a:normAutofit fontScale="55000" lnSpcReduction="20000"/>
          </a:bodyPr>
          <a:lstStyle/>
          <a:p>
            <a:r>
              <a:rPr lang="en-US" altLang="zh-CN" sz="5100" dirty="0" err="1"/>
              <a:t>Huajian</a:t>
            </a:r>
            <a:r>
              <a:rPr lang="en-US" altLang="zh-CN" sz="5100" dirty="0"/>
              <a:t> </a:t>
            </a:r>
            <a:r>
              <a:rPr lang="en-US" altLang="zh-CN" sz="5100" dirty="0" smtClean="0"/>
              <a:t>Mao</a:t>
            </a:r>
            <a:r>
              <a:rPr lang="en-US" altLang="zh-CN" sz="5100" baseline="30000" dirty="0" smtClean="0"/>
              <a:t>1</a:t>
            </a:r>
            <a:r>
              <a:rPr lang="en-US" altLang="zh-CN" sz="5100" dirty="0" smtClean="0"/>
              <a:t>, </a:t>
            </a:r>
            <a:r>
              <a:rPr lang="en-US" altLang="zh-CN" sz="5100" dirty="0" err="1"/>
              <a:t>Wuman</a:t>
            </a:r>
            <a:r>
              <a:rPr lang="en-US" altLang="zh-CN" sz="5100" dirty="0"/>
              <a:t> </a:t>
            </a:r>
            <a:r>
              <a:rPr lang="en-US" altLang="zh-CN" sz="5100" dirty="0" smtClean="0"/>
              <a:t>Luo</a:t>
            </a:r>
            <a:r>
              <a:rPr lang="en-US" altLang="zh-CN" sz="5100" baseline="30000" dirty="0"/>
              <a:t>2</a:t>
            </a:r>
            <a:r>
              <a:rPr lang="en-US" altLang="zh-CN" sz="5100" dirty="0" smtClean="0"/>
              <a:t>, </a:t>
            </a:r>
            <a:r>
              <a:rPr lang="en-US" altLang="zh-CN" sz="5100" dirty="0" err="1"/>
              <a:t>Haoyu</a:t>
            </a:r>
            <a:r>
              <a:rPr lang="en-US" altLang="zh-CN" sz="5100" dirty="0"/>
              <a:t> </a:t>
            </a:r>
            <a:r>
              <a:rPr lang="en-US" altLang="zh-CN" sz="5100" dirty="0" smtClean="0"/>
              <a:t>Tan</a:t>
            </a:r>
            <a:r>
              <a:rPr lang="en-US" altLang="zh-CN" sz="5100" baseline="30000" dirty="0"/>
              <a:t>2</a:t>
            </a:r>
            <a:r>
              <a:rPr lang="en-US" altLang="zh-CN" sz="5100" dirty="0" smtClean="0"/>
              <a:t>,</a:t>
            </a:r>
            <a:endParaRPr lang="en-US" altLang="zh-CN" sz="5100" dirty="0"/>
          </a:p>
          <a:p>
            <a:r>
              <a:rPr lang="en-US" altLang="zh-CN" sz="5100" dirty="0"/>
              <a:t>Lionel M. </a:t>
            </a:r>
            <a:r>
              <a:rPr lang="en-US" altLang="zh-CN" sz="5100" dirty="0" smtClean="0"/>
              <a:t>Ni</a:t>
            </a:r>
            <a:r>
              <a:rPr lang="en-US" altLang="zh-CN" sz="5100" baseline="30000" dirty="0"/>
              <a:t>2</a:t>
            </a:r>
            <a:r>
              <a:rPr lang="en-US" altLang="zh-CN" sz="5100" dirty="0" smtClean="0"/>
              <a:t>, </a:t>
            </a:r>
            <a:r>
              <a:rPr lang="en-US" altLang="zh-CN" sz="5100" dirty="0" err="1"/>
              <a:t>Nong</a:t>
            </a:r>
            <a:r>
              <a:rPr lang="en-US" altLang="zh-CN" sz="5100" dirty="0"/>
              <a:t> </a:t>
            </a:r>
            <a:r>
              <a:rPr lang="en-US" altLang="zh-CN" sz="5100" dirty="0" smtClean="0"/>
              <a:t>Xiao</a:t>
            </a:r>
            <a:r>
              <a:rPr lang="en-US" altLang="zh-CN" sz="5100" baseline="30000" dirty="0"/>
              <a:t>1</a:t>
            </a:r>
          </a:p>
          <a:p>
            <a:endParaRPr lang="en-US" altLang="zh-CN" dirty="0"/>
          </a:p>
          <a:p>
            <a:r>
              <a:rPr lang="en-US" altLang="zh-CN" dirty="0" smtClean="0"/>
              <a:t>1. State </a:t>
            </a:r>
            <a:r>
              <a:rPr lang="en-US" altLang="zh-CN" dirty="0"/>
              <a:t>Key Laboratory of </a:t>
            </a:r>
            <a:r>
              <a:rPr lang="en-US" altLang="zh-CN" dirty="0" smtClean="0"/>
              <a:t>High Performance Computing, Hunan </a:t>
            </a:r>
            <a:r>
              <a:rPr lang="en-US" altLang="zh-CN" dirty="0"/>
              <a:t>410073, </a:t>
            </a:r>
            <a:r>
              <a:rPr lang="en-US" altLang="zh-CN" dirty="0" smtClean="0"/>
              <a:t>China</a:t>
            </a:r>
          </a:p>
          <a:p>
            <a:r>
              <a:rPr lang="en-US" altLang="zh-CN" dirty="0" smtClean="0"/>
              <a:t>2. Hong </a:t>
            </a:r>
            <a:r>
              <a:rPr lang="en-US" altLang="zh-CN" dirty="0"/>
              <a:t>Kong University </a:t>
            </a:r>
            <a:r>
              <a:rPr lang="en-US" altLang="zh-CN" dirty="0" smtClean="0"/>
              <a:t>of Science </a:t>
            </a:r>
            <a:r>
              <a:rPr lang="en-US" altLang="zh-CN" dirty="0"/>
              <a:t>and </a:t>
            </a:r>
            <a:r>
              <a:rPr lang="en-US" altLang="zh-CN" dirty="0" smtClean="0"/>
              <a:t>Technology, Hong </a:t>
            </a:r>
            <a:r>
              <a:rPr lang="en-US" altLang="zh-CN" dirty="0"/>
              <a:t>Kong</a:t>
            </a:r>
            <a:endParaRPr lang="zh-CN" altLang="en-US" dirty="0"/>
          </a:p>
        </p:txBody>
      </p:sp>
    </p:spTree>
    <p:extLst>
      <p:ext uri="{BB962C8B-B14F-4D97-AF65-F5344CB8AC3E}">
        <p14:creationId xmlns:p14="http://schemas.microsoft.com/office/powerpoint/2010/main" val="76051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a:t>
            </a:r>
            <a:endParaRPr lang="zh-CN" altLang="en-US" dirty="0"/>
          </a:p>
        </p:txBody>
      </p:sp>
      <p:sp>
        <p:nvSpPr>
          <p:cNvPr id="3" name="内容占位符 2"/>
          <p:cNvSpPr>
            <a:spLocks noGrp="1"/>
          </p:cNvSpPr>
          <p:nvPr>
            <p:ph idx="1"/>
          </p:nvPr>
        </p:nvSpPr>
        <p:spPr/>
        <p:txBody>
          <a:bodyPr/>
          <a:lstStyle/>
          <a:p>
            <a:r>
              <a:rPr lang="en-US" altLang="zh-CN" dirty="0" smtClean="0"/>
              <a:t>Dataset</a:t>
            </a:r>
            <a:endParaRPr lang="zh-CN" alt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277" y="2634054"/>
            <a:ext cx="3918715"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8437" y="2634054"/>
            <a:ext cx="3874003" cy="3099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17226" y="5723964"/>
            <a:ext cx="2701830" cy="369332"/>
          </a:xfrm>
          <a:prstGeom prst="rect">
            <a:avLst/>
          </a:prstGeom>
          <a:noFill/>
        </p:spPr>
        <p:txBody>
          <a:bodyPr wrap="none" rtlCol="0">
            <a:spAutoFit/>
          </a:bodyPr>
          <a:lstStyle/>
          <a:p>
            <a:r>
              <a:rPr lang="en-US" altLang="zh-CN" b="1" dirty="0" smtClean="0"/>
              <a:t>Road network of Shanghai</a:t>
            </a:r>
            <a:endParaRPr lang="zh-CN" altLang="en-US" b="1" dirty="0"/>
          </a:p>
        </p:txBody>
      </p:sp>
      <p:sp>
        <p:nvSpPr>
          <p:cNvPr id="8" name="TextBox 7"/>
          <p:cNvSpPr txBox="1"/>
          <p:nvPr/>
        </p:nvSpPr>
        <p:spPr>
          <a:xfrm>
            <a:off x="5474139" y="5723964"/>
            <a:ext cx="2746906" cy="369332"/>
          </a:xfrm>
          <a:prstGeom prst="rect">
            <a:avLst/>
          </a:prstGeom>
          <a:noFill/>
        </p:spPr>
        <p:txBody>
          <a:bodyPr wrap="none" rtlCol="0">
            <a:spAutoFit/>
          </a:bodyPr>
          <a:lstStyle/>
          <a:p>
            <a:r>
              <a:rPr lang="en-US" altLang="zh-CN" b="1" dirty="0" smtClean="0"/>
              <a:t>Lengths of the trajectories</a:t>
            </a:r>
            <a:endParaRPr lang="zh-CN" altLang="en-US" b="1" dirty="0"/>
          </a:p>
        </p:txBody>
      </p:sp>
    </p:spTree>
    <p:extLst>
      <p:ext uri="{BB962C8B-B14F-4D97-AF65-F5344CB8AC3E}">
        <p14:creationId xmlns:p14="http://schemas.microsoft.com/office/powerpoint/2010/main" val="2082941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a:t>
            </a:r>
            <a:endParaRPr lang="zh-CN" altLang="en-US" dirty="0"/>
          </a:p>
        </p:txBody>
      </p:sp>
      <p:sp>
        <p:nvSpPr>
          <p:cNvPr id="3" name="内容占位符 2"/>
          <p:cNvSpPr>
            <a:spLocks noGrp="1"/>
          </p:cNvSpPr>
          <p:nvPr>
            <p:ph idx="1"/>
          </p:nvPr>
        </p:nvSpPr>
        <p:spPr/>
        <p:txBody>
          <a:bodyPr/>
          <a:lstStyle/>
          <a:p>
            <a:r>
              <a:rPr lang="en-US" altLang="zh-CN" dirty="0" smtClean="0"/>
              <a:t>Comparison of operation numbers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65" y="2678328"/>
            <a:ext cx="2821500" cy="22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7606" y="2678328"/>
            <a:ext cx="2821500" cy="22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3235" y="2678328"/>
            <a:ext cx="2821500" cy="22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55723" y="4941081"/>
            <a:ext cx="1848583" cy="369332"/>
          </a:xfrm>
          <a:prstGeom prst="rect">
            <a:avLst/>
          </a:prstGeom>
          <a:noFill/>
        </p:spPr>
        <p:txBody>
          <a:bodyPr wrap="none" rtlCol="0">
            <a:spAutoFit/>
          </a:bodyPr>
          <a:lstStyle/>
          <a:p>
            <a:r>
              <a:rPr lang="en-US" altLang="zh-CN" b="1" dirty="0" smtClean="0"/>
              <a:t>OP# of TF (HMM)</a:t>
            </a:r>
            <a:endParaRPr lang="zh-CN" altLang="en-US" b="1" dirty="0"/>
          </a:p>
        </p:txBody>
      </p:sp>
      <p:sp>
        <p:nvSpPr>
          <p:cNvPr id="8" name="TextBox 7"/>
          <p:cNvSpPr txBox="1"/>
          <p:nvPr/>
        </p:nvSpPr>
        <p:spPr>
          <a:xfrm>
            <a:off x="3697703" y="4941672"/>
            <a:ext cx="1721305" cy="369332"/>
          </a:xfrm>
          <a:prstGeom prst="rect">
            <a:avLst/>
          </a:prstGeom>
          <a:noFill/>
        </p:spPr>
        <p:txBody>
          <a:bodyPr wrap="none" rtlCol="0">
            <a:spAutoFit/>
          </a:bodyPr>
          <a:lstStyle/>
          <a:p>
            <a:r>
              <a:rPr lang="en-US" altLang="zh-CN" b="1" dirty="0" smtClean="0"/>
              <a:t>OP# of TF (STM)</a:t>
            </a:r>
            <a:endParaRPr lang="zh-CN" altLang="en-US" b="1" dirty="0"/>
          </a:p>
        </p:txBody>
      </p:sp>
      <p:sp>
        <p:nvSpPr>
          <p:cNvPr id="9" name="TextBox 8"/>
          <p:cNvSpPr txBox="1"/>
          <p:nvPr/>
        </p:nvSpPr>
        <p:spPr>
          <a:xfrm>
            <a:off x="6660019" y="4941672"/>
            <a:ext cx="1807931" cy="369332"/>
          </a:xfrm>
          <a:prstGeom prst="rect">
            <a:avLst/>
          </a:prstGeom>
          <a:noFill/>
        </p:spPr>
        <p:txBody>
          <a:bodyPr wrap="none" rtlCol="0">
            <a:spAutoFit/>
          </a:bodyPr>
          <a:lstStyle/>
          <a:p>
            <a:r>
              <a:rPr lang="en-US" altLang="zh-CN" b="1" dirty="0" smtClean="0"/>
              <a:t>OP# of </a:t>
            </a:r>
            <a:r>
              <a:rPr lang="en-US" altLang="zh-CN" b="1" dirty="0" err="1" smtClean="0"/>
              <a:t>EPScratch</a:t>
            </a:r>
            <a:endParaRPr lang="zh-CN" altLang="en-US" b="1" dirty="0"/>
          </a:p>
        </p:txBody>
      </p:sp>
    </p:spTree>
    <p:extLst>
      <p:ext uri="{BB962C8B-B14F-4D97-AF65-F5344CB8AC3E}">
        <p14:creationId xmlns:p14="http://schemas.microsoft.com/office/powerpoint/2010/main" val="53587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r>
              <a:rPr lang="en-US" altLang="zh-CN" dirty="0" smtClean="0"/>
              <a:t>We </a:t>
            </a:r>
            <a:r>
              <a:rPr lang="en-US" altLang="zh-CN" dirty="0"/>
              <a:t>propose </a:t>
            </a:r>
            <a:r>
              <a:rPr lang="en-US" altLang="zh-CN" dirty="0" err="1" smtClean="0">
                <a:solidFill>
                  <a:srgbClr val="C00000"/>
                </a:solidFill>
              </a:rPr>
              <a:t>TruthFinder</a:t>
            </a:r>
            <a:r>
              <a:rPr lang="en-US" altLang="zh-CN" dirty="0"/>
              <a:t>, a system of </a:t>
            </a:r>
            <a:r>
              <a:rPr lang="en-US" altLang="zh-CN" dirty="0" smtClean="0"/>
              <a:t>interactive </a:t>
            </a:r>
            <a:r>
              <a:rPr lang="en-US" altLang="zh-CN" dirty="0"/>
              <a:t>map matching the collected raw GPS </a:t>
            </a:r>
            <a:r>
              <a:rPr lang="en-US" altLang="zh-CN" dirty="0" smtClean="0"/>
              <a:t>trajectory data.</a:t>
            </a:r>
          </a:p>
          <a:p>
            <a:endParaRPr lang="en-US" altLang="zh-CN" dirty="0"/>
          </a:p>
          <a:p>
            <a:r>
              <a:rPr lang="en-US" altLang="zh-CN" dirty="0"/>
              <a:t>It employs </a:t>
            </a:r>
            <a:r>
              <a:rPr lang="en-US" altLang="zh-CN" dirty="0">
                <a:solidFill>
                  <a:srgbClr val="C00000"/>
                </a:solidFill>
              </a:rPr>
              <a:t>human intelligence </a:t>
            </a:r>
            <a:r>
              <a:rPr lang="en-US" altLang="zh-CN" dirty="0"/>
              <a:t>to </a:t>
            </a:r>
            <a:r>
              <a:rPr lang="en-US" altLang="zh-CN" dirty="0" smtClean="0">
                <a:solidFill>
                  <a:srgbClr val="C00000"/>
                </a:solidFill>
              </a:rPr>
              <a:t>aid</a:t>
            </a:r>
            <a:r>
              <a:rPr lang="en-US" altLang="zh-CN" dirty="0" smtClean="0"/>
              <a:t> the </a:t>
            </a:r>
            <a:r>
              <a:rPr lang="en-US" altLang="zh-CN" dirty="0">
                <a:solidFill>
                  <a:srgbClr val="C00000"/>
                </a:solidFill>
              </a:rPr>
              <a:t>map matching algorithms</a:t>
            </a:r>
            <a:r>
              <a:rPr lang="en-US" altLang="zh-CN" dirty="0"/>
              <a:t> to </a:t>
            </a:r>
            <a:r>
              <a:rPr lang="en-US" altLang="zh-CN" dirty="0">
                <a:solidFill>
                  <a:srgbClr val="C00000"/>
                </a:solidFill>
              </a:rPr>
              <a:t>explore ground truth </a:t>
            </a:r>
            <a:r>
              <a:rPr lang="en-US" altLang="zh-CN" dirty="0" smtClean="0"/>
              <a:t>data from </a:t>
            </a:r>
            <a:r>
              <a:rPr lang="en-US" altLang="zh-CN" dirty="0"/>
              <a:t>raw GPS data.</a:t>
            </a:r>
            <a:endParaRPr lang="en-US" altLang="zh-CN" dirty="0" smtClean="0"/>
          </a:p>
        </p:txBody>
      </p:sp>
    </p:spTree>
    <p:extLst>
      <p:ext uri="{BB962C8B-B14F-4D97-AF65-F5344CB8AC3E}">
        <p14:creationId xmlns:p14="http://schemas.microsoft.com/office/powerpoint/2010/main" val="983651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lgn="ctr">
              <a:buNone/>
            </a:pPr>
            <a:r>
              <a:rPr lang="en-US" altLang="zh-CN" sz="9600" b="1" dirty="0" smtClean="0"/>
              <a:t>Thank you!</a:t>
            </a:r>
          </a:p>
          <a:p>
            <a:endParaRPr lang="en-US" altLang="zh-CN" dirty="0"/>
          </a:p>
          <a:p>
            <a:pPr marL="0" indent="0" algn="ctr">
              <a:buNone/>
            </a:pPr>
            <a:r>
              <a:rPr lang="en-US" altLang="zh-CN" sz="2800" dirty="0" smtClean="0"/>
              <a:t>Questions?</a:t>
            </a:r>
          </a:p>
          <a:p>
            <a:pPr marL="0" indent="0" algn="ctr">
              <a:buNone/>
            </a:pPr>
            <a:r>
              <a:rPr lang="en-US" altLang="zh-CN" sz="2800" dirty="0" smtClean="0"/>
              <a:t>Please contact </a:t>
            </a:r>
            <a:r>
              <a:rPr lang="en-US" altLang="zh-CN" sz="2800" i="1" dirty="0" smtClean="0">
                <a:solidFill>
                  <a:srgbClr val="C00000"/>
                </a:solidFill>
              </a:rPr>
              <a:t>huajianmao@nudt.edu.cn</a:t>
            </a:r>
            <a:endParaRPr lang="zh-CN" altLang="en-US" sz="2800" i="1" dirty="0">
              <a:solidFill>
                <a:srgbClr val="C00000"/>
              </a:solidFill>
            </a:endParaRPr>
          </a:p>
        </p:txBody>
      </p:sp>
    </p:spTree>
    <p:extLst>
      <p:ext uri="{BB962C8B-B14F-4D97-AF65-F5344CB8AC3E}">
        <p14:creationId xmlns:p14="http://schemas.microsoft.com/office/powerpoint/2010/main" val="1382719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Background</a:t>
            </a:r>
          </a:p>
          <a:p>
            <a:r>
              <a:rPr lang="en-US" altLang="zh-CN" dirty="0" smtClean="0"/>
              <a:t>Related work</a:t>
            </a:r>
          </a:p>
          <a:p>
            <a:r>
              <a:rPr lang="en-US" altLang="zh-CN" dirty="0" smtClean="0"/>
              <a:t>Design of </a:t>
            </a:r>
            <a:r>
              <a:rPr lang="en-US" altLang="zh-CN" dirty="0" err="1" smtClean="0"/>
              <a:t>TruthFinder</a:t>
            </a:r>
            <a:endParaRPr lang="en-US" altLang="zh-CN" dirty="0" smtClean="0"/>
          </a:p>
          <a:p>
            <a:r>
              <a:rPr lang="en-US" altLang="zh-CN" dirty="0" smtClean="0"/>
              <a:t>Evaluation</a:t>
            </a:r>
          </a:p>
          <a:p>
            <a:r>
              <a:rPr lang="en-US" altLang="zh-CN" dirty="0" smtClean="0"/>
              <a:t>Conclusions</a:t>
            </a:r>
            <a:endParaRPr lang="zh-CN" altLang="en-US" dirty="0"/>
          </a:p>
        </p:txBody>
      </p:sp>
    </p:spTree>
    <p:extLst>
      <p:ext uri="{BB962C8B-B14F-4D97-AF65-F5344CB8AC3E}">
        <p14:creationId xmlns:p14="http://schemas.microsoft.com/office/powerpoint/2010/main" val="386117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Map matching</a:t>
            </a:r>
          </a:p>
          <a:p>
            <a:pPr lvl="1"/>
            <a:r>
              <a:rPr lang="en-US" altLang="zh-CN" dirty="0" smtClean="0"/>
              <a:t>to </a:t>
            </a:r>
            <a:r>
              <a:rPr lang="en-US" altLang="zh-CN" dirty="0">
                <a:solidFill>
                  <a:srgbClr val="C00000"/>
                </a:solidFill>
              </a:rPr>
              <a:t>align the </a:t>
            </a:r>
            <a:r>
              <a:rPr lang="en-US" altLang="zh-CN" dirty="0" smtClean="0">
                <a:solidFill>
                  <a:srgbClr val="C00000"/>
                </a:solidFill>
              </a:rPr>
              <a:t>raw GPS data</a:t>
            </a:r>
            <a:r>
              <a:rPr lang="en-US" altLang="zh-CN" dirty="0" smtClean="0"/>
              <a:t> </a:t>
            </a:r>
            <a:r>
              <a:rPr lang="en-US" altLang="zh-CN" dirty="0"/>
              <a:t>onto the corresponding </a:t>
            </a:r>
            <a:r>
              <a:rPr lang="en-US" altLang="zh-CN" dirty="0" smtClean="0">
                <a:solidFill>
                  <a:srgbClr val="C00000"/>
                </a:solidFill>
              </a:rPr>
              <a:t>road network </a:t>
            </a:r>
            <a:r>
              <a:rPr lang="en-US" altLang="zh-CN" dirty="0"/>
              <a:t>to </a:t>
            </a:r>
            <a:r>
              <a:rPr lang="en-US" altLang="zh-CN" dirty="0" smtClean="0"/>
              <a:t>find </a:t>
            </a:r>
            <a:r>
              <a:rPr lang="en-US" altLang="zh-CN" dirty="0"/>
              <a:t>out </a:t>
            </a:r>
            <a:r>
              <a:rPr lang="en-US" altLang="zh-CN" dirty="0">
                <a:solidFill>
                  <a:srgbClr val="C00000"/>
                </a:solidFill>
              </a:rPr>
              <a:t>a sequence of road segments</a:t>
            </a:r>
            <a:r>
              <a:rPr lang="en-US" altLang="zh-CN" dirty="0"/>
              <a:t> </a:t>
            </a:r>
            <a:r>
              <a:rPr lang="en-US" altLang="zh-CN" dirty="0" smtClean="0"/>
              <a:t>to denote that </a:t>
            </a:r>
            <a:r>
              <a:rPr lang="en-US" altLang="zh-CN" dirty="0"/>
              <a:t>a </a:t>
            </a:r>
            <a:r>
              <a:rPr lang="en-US" altLang="zh-CN" dirty="0" smtClean="0"/>
              <a:t>vehicle has </a:t>
            </a:r>
            <a:r>
              <a:rPr lang="en-US" altLang="zh-CN" dirty="0"/>
              <a:t>traveled </a:t>
            </a:r>
            <a:r>
              <a:rPr lang="en-US" altLang="zh-CN" dirty="0" smtClean="0"/>
              <a:t>along (</a:t>
            </a:r>
            <a:r>
              <a:rPr lang="en-US" altLang="zh-CN" dirty="0" smtClean="0">
                <a:solidFill>
                  <a:srgbClr val="C00000"/>
                </a:solidFill>
              </a:rPr>
              <a:t>ground truth</a:t>
            </a:r>
            <a:r>
              <a:rPr lang="en-US" altLang="zh-CN" dirty="0" smtClean="0"/>
              <a:t>).</a:t>
            </a:r>
          </a:p>
          <a:p>
            <a:pPr lvl="1"/>
            <a:endParaRPr lang="en-US" altLang="zh-CN" dirty="0" smtClean="0"/>
          </a:p>
          <a:p>
            <a:r>
              <a:rPr lang="en-US" altLang="zh-CN" dirty="0">
                <a:solidFill>
                  <a:srgbClr val="C00000"/>
                </a:solidFill>
              </a:rPr>
              <a:t>Ground truth data</a:t>
            </a:r>
            <a:r>
              <a:rPr lang="en-US" altLang="zh-CN" dirty="0"/>
              <a:t> is </a:t>
            </a:r>
            <a:r>
              <a:rPr lang="en-US" altLang="zh-CN" dirty="0" smtClean="0"/>
              <a:t>important.</a:t>
            </a:r>
            <a:endParaRPr lang="en-US" altLang="zh-CN" dirty="0"/>
          </a:p>
          <a:p>
            <a:pPr lvl="1"/>
            <a:r>
              <a:rPr lang="en-US" altLang="zh-CN" dirty="0"/>
              <a:t>to </a:t>
            </a:r>
            <a:r>
              <a:rPr lang="en-US" altLang="zh-CN" dirty="0">
                <a:solidFill>
                  <a:srgbClr val="C00000"/>
                </a:solidFill>
              </a:rPr>
              <a:t>validate</a:t>
            </a:r>
            <a:r>
              <a:rPr lang="en-US" altLang="zh-CN" dirty="0"/>
              <a:t> the accuracy of a map matching algorithm</a:t>
            </a:r>
          </a:p>
          <a:p>
            <a:pPr lvl="1"/>
            <a:r>
              <a:rPr lang="en-US" altLang="zh-CN" dirty="0"/>
              <a:t>to </a:t>
            </a:r>
            <a:r>
              <a:rPr lang="en-US" altLang="zh-CN" dirty="0">
                <a:solidFill>
                  <a:srgbClr val="C00000"/>
                </a:solidFill>
              </a:rPr>
              <a:t>tune and evaluate</a:t>
            </a:r>
            <a:r>
              <a:rPr lang="en-US" altLang="zh-CN" dirty="0"/>
              <a:t> the effectiveness of various map matching </a:t>
            </a:r>
            <a:r>
              <a:rPr lang="en-US" altLang="zh-CN" dirty="0" smtClean="0"/>
              <a:t>algorithms</a:t>
            </a:r>
            <a:endParaRPr lang="en-US" altLang="zh-CN" dirty="0"/>
          </a:p>
        </p:txBody>
      </p:sp>
    </p:spTree>
    <p:extLst>
      <p:ext uri="{BB962C8B-B14F-4D97-AF65-F5344CB8AC3E}">
        <p14:creationId xmlns:p14="http://schemas.microsoft.com/office/powerpoint/2010/main" val="4292626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p:txBody>
          <a:bodyPr>
            <a:normAutofit/>
          </a:bodyPr>
          <a:lstStyle/>
          <a:p>
            <a:r>
              <a:rPr lang="en-US" altLang="zh-CN" dirty="0" smtClean="0"/>
              <a:t>In </a:t>
            </a:r>
            <a:r>
              <a:rPr lang="en-US" altLang="zh-CN" dirty="0"/>
              <a:t>practice, however, there is </a:t>
            </a:r>
            <a:r>
              <a:rPr lang="en-US" altLang="zh-CN" dirty="0">
                <a:solidFill>
                  <a:srgbClr val="C00000"/>
                </a:solidFill>
              </a:rPr>
              <a:t>no (or only a little)</a:t>
            </a:r>
            <a:r>
              <a:rPr lang="en-US" altLang="zh-CN" dirty="0"/>
              <a:t> ground truth data to validate the calibrated GPS data.</a:t>
            </a:r>
            <a:endParaRPr lang="zh-CN" altLang="en-US" dirty="0"/>
          </a:p>
          <a:p>
            <a:endParaRPr lang="en-US" altLang="zh-CN" dirty="0"/>
          </a:p>
          <a:p>
            <a:r>
              <a:rPr lang="en-US" altLang="zh-CN" dirty="0" smtClean="0"/>
              <a:t>Observation</a:t>
            </a:r>
            <a:endParaRPr lang="en-US" altLang="zh-CN" dirty="0"/>
          </a:p>
          <a:p>
            <a:pPr lvl="1"/>
            <a:r>
              <a:rPr lang="en-US" altLang="zh-CN" dirty="0" smtClean="0"/>
              <a:t>Most of </a:t>
            </a:r>
            <a:r>
              <a:rPr lang="en-US" altLang="zh-CN" dirty="0"/>
              <a:t>the ground truth path of the </a:t>
            </a:r>
            <a:r>
              <a:rPr lang="en-US" altLang="zh-CN" dirty="0" smtClean="0"/>
              <a:t>trajectories </a:t>
            </a:r>
            <a:r>
              <a:rPr lang="en-US" altLang="zh-CN" dirty="0"/>
              <a:t>can be correctly </a:t>
            </a:r>
            <a:r>
              <a:rPr lang="en-US" altLang="zh-CN" dirty="0" smtClean="0"/>
              <a:t>identified </a:t>
            </a:r>
            <a:r>
              <a:rPr lang="en-US" altLang="zh-CN" dirty="0"/>
              <a:t>by </a:t>
            </a:r>
            <a:r>
              <a:rPr lang="en-US" altLang="zh-CN" dirty="0">
                <a:solidFill>
                  <a:srgbClr val="C00000"/>
                </a:solidFill>
              </a:rPr>
              <a:t>human-labeling</a:t>
            </a:r>
            <a:r>
              <a:rPr lang="en-US" altLang="zh-CN" dirty="0"/>
              <a:t> </a:t>
            </a:r>
            <a:r>
              <a:rPr lang="en-US" altLang="zh-CN" dirty="0" smtClean="0"/>
              <a:t>on the </a:t>
            </a:r>
            <a:r>
              <a:rPr lang="en-US" altLang="zh-CN" dirty="0"/>
              <a:t>historical raw GPS dataset.</a:t>
            </a:r>
            <a:endParaRPr lang="zh-CN" altLang="en-US" dirty="0"/>
          </a:p>
        </p:txBody>
      </p:sp>
    </p:spTree>
    <p:extLst>
      <p:ext uri="{BB962C8B-B14F-4D97-AF65-F5344CB8AC3E}">
        <p14:creationId xmlns:p14="http://schemas.microsoft.com/office/powerpoint/2010/main" val="3502501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3" name="内容占位符 2"/>
          <p:cNvSpPr>
            <a:spLocks noGrp="1"/>
          </p:cNvSpPr>
          <p:nvPr>
            <p:ph idx="1"/>
          </p:nvPr>
        </p:nvSpPr>
        <p:spPr/>
        <p:txBody>
          <a:bodyPr/>
          <a:lstStyle/>
          <a:p>
            <a:r>
              <a:rPr lang="en-US" altLang="zh-CN" dirty="0" smtClean="0"/>
              <a:t>Challenges</a:t>
            </a:r>
          </a:p>
          <a:p>
            <a:pPr lvl="1"/>
            <a:r>
              <a:rPr lang="en-US" altLang="zh-CN" dirty="0" smtClean="0"/>
              <a:t>Pure human labeling </a:t>
            </a:r>
            <a:r>
              <a:rPr lang="en-US" altLang="zh-CN" dirty="0" smtClean="0">
                <a:solidFill>
                  <a:srgbClr val="C00000"/>
                </a:solidFill>
              </a:rPr>
              <a:t>costs a lot of time</a:t>
            </a:r>
          </a:p>
          <a:p>
            <a:pPr lvl="1"/>
            <a:r>
              <a:rPr lang="en-US" altLang="zh-CN" dirty="0" smtClean="0"/>
              <a:t>Pure map matching algorithms </a:t>
            </a:r>
            <a:r>
              <a:rPr lang="en-US" altLang="zh-CN" dirty="0" smtClean="0">
                <a:solidFill>
                  <a:srgbClr val="C00000"/>
                </a:solidFill>
              </a:rPr>
              <a:t>cannot keep the precision</a:t>
            </a:r>
            <a:r>
              <a:rPr lang="en-US" altLang="zh-CN" dirty="0"/>
              <a:t> </a:t>
            </a:r>
          </a:p>
          <a:p>
            <a:pPr lvl="1"/>
            <a:endParaRPr lang="en-US" altLang="zh-CN" dirty="0" smtClean="0"/>
          </a:p>
          <a:p>
            <a:r>
              <a:rPr lang="en-US" altLang="zh-CN" dirty="0" err="1" smtClean="0"/>
              <a:t>TruthFinder</a:t>
            </a:r>
            <a:endParaRPr lang="en-US" altLang="zh-CN" dirty="0" smtClean="0"/>
          </a:p>
          <a:p>
            <a:pPr lvl="1"/>
            <a:r>
              <a:rPr lang="en-US" altLang="zh-CN" dirty="0" smtClean="0"/>
              <a:t>Find the ground truth by </a:t>
            </a:r>
            <a:r>
              <a:rPr lang="en-US" altLang="zh-CN" dirty="0" smtClean="0">
                <a:solidFill>
                  <a:srgbClr val="C00000"/>
                </a:solidFill>
              </a:rPr>
              <a:t>incorporating</a:t>
            </a:r>
            <a:r>
              <a:rPr lang="en-US" altLang="zh-CN" dirty="0" smtClean="0"/>
              <a:t> </a:t>
            </a:r>
            <a:r>
              <a:rPr lang="en-US" altLang="zh-CN" dirty="0"/>
              <a:t>traditional</a:t>
            </a:r>
            <a:r>
              <a:rPr lang="en-US" altLang="zh-CN" dirty="0">
                <a:solidFill>
                  <a:srgbClr val="C00000"/>
                </a:solidFill>
              </a:rPr>
              <a:t> map matching algorithms </a:t>
            </a:r>
            <a:r>
              <a:rPr lang="en-US" altLang="zh-CN" dirty="0"/>
              <a:t>and </a:t>
            </a:r>
            <a:r>
              <a:rPr lang="en-US" altLang="zh-CN" dirty="0">
                <a:solidFill>
                  <a:srgbClr val="C00000"/>
                </a:solidFill>
              </a:rPr>
              <a:t>human intelligence</a:t>
            </a:r>
            <a:endParaRPr lang="zh-CN" altLang="en-US" dirty="0"/>
          </a:p>
        </p:txBody>
      </p:sp>
    </p:spTree>
    <p:extLst>
      <p:ext uri="{BB962C8B-B14F-4D97-AF65-F5344CB8AC3E}">
        <p14:creationId xmlns:p14="http://schemas.microsoft.com/office/powerpoint/2010/main" val="1189011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Related work</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Ground truth exploration methods</a:t>
            </a:r>
          </a:p>
          <a:p>
            <a:pPr lvl="1"/>
            <a:r>
              <a:rPr lang="en-US" altLang="zh-CN" dirty="0"/>
              <a:t>Datasets collected by </a:t>
            </a:r>
            <a:r>
              <a:rPr lang="en-US" altLang="zh-CN" dirty="0">
                <a:solidFill>
                  <a:srgbClr val="C00000"/>
                </a:solidFill>
              </a:rPr>
              <a:t>driving vehicles</a:t>
            </a:r>
            <a:r>
              <a:rPr lang="en-US" altLang="zh-CN" dirty="0"/>
              <a:t> (</a:t>
            </a:r>
            <a:r>
              <a:rPr lang="en-US" altLang="zh-CN" sz="2200" dirty="0"/>
              <a:t>drive around the city, and periodically record </a:t>
            </a:r>
            <a:r>
              <a:rPr lang="en-US" altLang="zh-CN" sz="2200" dirty="0" smtClean="0"/>
              <a:t>the GPS </a:t>
            </a:r>
            <a:r>
              <a:rPr lang="en-US" altLang="zh-CN" sz="2200" dirty="0"/>
              <a:t>positions together with the roads where they drive on</a:t>
            </a:r>
            <a:r>
              <a:rPr lang="en-US" altLang="zh-CN" dirty="0" smtClean="0"/>
              <a:t>)</a:t>
            </a:r>
          </a:p>
          <a:p>
            <a:pPr lvl="1"/>
            <a:endParaRPr lang="en-US" altLang="zh-CN" dirty="0"/>
          </a:p>
          <a:p>
            <a:pPr lvl="1"/>
            <a:r>
              <a:rPr lang="en-US" altLang="zh-CN" dirty="0">
                <a:solidFill>
                  <a:srgbClr val="C00000"/>
                </a:solidFill>
              </a:rPr>
              <a:t>Human labeled </a:t>
            </a:r>
            <a:r>
              <a:rPr lang="en-US" altLang="zh-CN" dirty="0"/>
              <a:t>datasets </a:t>
            </a:r>
            <a:r>
              <a:rPr lang="en-US" altLang="zh-CN" dirty="0" smtClean="0"/>
              <a:t>(</a:t>
            </a:r>
            <a:r>
              <a:rPr lang="en-US" altLang="zh-CN" sz="2200" dirty="0" smtClean="0"/>
              <a:t>find </a:t>
            </a:r>
            <a:r>
              <a:rPr lang="en-US" altLang="zh-CN" sz="2200" dirty="0"/>
              <a:t>the most likely road segment for each of </a:t>
            </a:r>
            <a:r>
              <a:rPr lang="en-US" altLang="zh-CN" sz="2200" dirty="0" smtClean="0"/>
              <a:t>the GPS </a:t>
            </a:r>
            <a:r>
              <a:rPr lang="en-US" altLang="zh-CN" sz="2200" dirty="0"/>
              <a:t>records in the trajectory to represent the GPS </a:t>
            </a:r>
            <a:r>
              <a:rPr lang="en-US" altLang="zh-CN" sz="2200" dirty="0" smtClean="0"/>
              <a:t>record is </a:t>
            </a:r>
            <a:r>
              <a:rPr lang="en-US" altLang="zh-CN" sz="2200" dirty="0"/>
              <a:t>reported </a:t>
            </a:r>
            <a:r>
              <a:rPr lang="en-US" altLang="zh-CN" sz="2200" dirty="0" smtClean="0"/>
              <a:t>from</a:t>
            </a:r>
            <a:r>
              <a:rPr lang="en-US" altLang="zh-CN" dirty="0" smtClean="0"/>
              <a:t>)</a:t>
            </a:r>
          </a:p>
          <a:p>
            <a:pPr lvl="1"/>
            <a:endParaRPr lang="en-US" altLang="zh-CN" dirty="0"/>
          </a:p>
          <a:p>
            <a:pPr lvl="1"/>
            <a:r>
              <a:rPr lang="en-US" altLang="zh-CN" dirty="0">
                <a:solidFill>
                  <a:srgbClr val="C00000"/>
                </a:solidFill>
              </a:rPr>
              <a:t>Synthetic</a:t>
            </a:r>
            <a:r>
              <a:rPr lang="en-US" altLang="zh-CN" dirty="0"/>
              <a:t> datasets (</a:t>
            </a:r>
            <a:r>
              <a:rPr lang="en-US" altLang="zh-CN" sz="2200" dirty="0"/>
              <a:t>pick up a path from the </a:t>
            </a:r>
            <a:r>
              <a:rPr lang="en-US" altLang="zh-CN" sz="2200" dirty="0" smtClean="0"/>
              <a:t>road network</a:t>
            </a:r>
            <a:r>
              <a:rPr lang="en-US" altLang="zh-CN" sz="2200" dirty="0"/>
              <a:t>, periodically select some points on the path, </a:t>
            </a:r>
            <a:r>
              <a:rPr lang="en-US" altLang="zh-CN" sz="2200" dirty="0" smtClean="0"/>
              <a:t>and introduce </a:t>
            </a:r>
            <a:r>
              <a:rPr lang="en-US" altLang="zh-CN" sz="2200" dirty="0"/>
              <a:t>some errors with normal distribution to </a:t>
            </a:r>
            <a:r>
              <a:rPr lang="en-US" altLang="zh-CN" sz="2200" dirty="0" smtClean="0"/>
              <a:t>generate the </a:t>
            </a:r>
            <a:r>
              <a:rPr lang="en-US" altLang="zh-CN" sz="2200" dirty="0"/>
              <a:t>synthetic data</a:t>
            </a:r>
            <a:r>
              <a:rPr lang="en-US" altLang="zh-CN" dirty="0"/>
              <a:t>)</a:t>
            </a:r>
            <a:endParaRPr lang="zh-CN" altLang="en-US" dirty="0"/>
          </a:p>
        </p:txBody>
      </p:sp>
    </p:spTree>
    <p:extLst>
      <p:ext uri="{BB962C8B-B14F-4D97-AF65-F5344CB8AC3E}">
        <p14:creationId xmlns:p14="http://schemas.microsoft.com/office/powerpoint/2010/main" val="521055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err="1" smtClean="0"/>
              <a:t>TruthFinder</a:t>
            </a:r>
            <a:endParaRPr lang="zh-CN" altLang="en-US" dirty="0"/>
          </a:p>
        </p:txBody>
      </p:sp>
      <p:sp>
        <p:nvSpPr>
          <p:cNvPr id="3" name="内容占位符 2"/>
          <p:cNvSpPr>
            <a:spLocks noGrp="1"/>
          </p:cNvSpPr>
          <p:nvPr>
            <p:ph idx="1"/>
          </p:nvPr>
        </p:nvSpPr>
        <p:spPr/>
        <p:txBody>
          <a:bodyPr/>
          <a:lstStyle/>
          <a:p>
            <a:r>
              <a:rPr lang="en-US" altLang="zh-CN" dirty="0" smtClean="0"/>
              <a:t>Principle</a:t>
            </a:r>
          </a:p>
          <a:p>
            <a:pPr lvl="1"/>
            <a:r>
              <a:rPr lang="en-US" altLang="zh-CN" dirty="0" smtClean="0"/>
              <a:t>to find the ground truth data from historical raw GPS data</a:t>
            </a:r>
          </a:p>
          <a:p>
            <a:pPr lvl="1"/>
            <a:r>
              <a:rPr lang="en-US" altLang="zh-CN" dirty="0" smtClean="0"/>
              <a:t>to </a:t>
            </a:r>
            <a:r>
              <a:rPr lang="en-US" altLang="zh-CN" dirty="0"/>
              <a:t>explore the ground </a:t>
            </a:r>
            <a:r>
              <a:rPr lang="en-US" altLang="zh-CN" dirty="0" smtClean="0"/>
              <a:t>truth data </a:t>
            </a:r>
            <a:r>
              <a:rPr lang="en-US" altLang="zh-CN" dirty="0"/>
              <a:t>by </a:t>
            </a:r>
            <a:r>
              <a:rPr lang="en-US" altLang="zh-CN" dirty="0">
                <a:solidFill>
                  <a:srgbClr val="C00000"/>
                </a:solidFill>
              </a:rPr>
              <a:t>interactively</a:t>
            </a:r>
            <a:r>
              <a:rPr lang="en-US" altLang="zh-CN" dirty="0"/>
              <a:t> matching the GPS reports which </a:t>
            </a:r>
            <a:r>
              <a:rPr lang="en-US" altLang="zh-CN" dirty="0" smtClean="0">
                <a:solidFill>
                  <a:srgbClr val="C00000"/>
                </a:solidFill>
              </a:rPr>
              <a:t>incorporates</a:t>
            </a:r>
            <a:r>
              <a:rPr lang="en-US" altLang="zh-CN" dirty="0" smtClean="0"/>
              <a:t> </a:t>
            </a:r>
            <a:r>
              <a:rPr lang="en-US" altLang="zh-CN" dirty="0"/>
              <a:t>traditional</a:t>
            </a:r>
            <a:r>
              <a:rPr lang="en-US" altLang="zh-CN" dirty="0">
                <a:solidFill>
                  <a:srgbClr val="C00000"/>
                </a:solidFill>
              </a:rPr>
              <a:t> map matching </a:t>
            </a:r>
            <a:r>
              <a:rPr lang="en-US" altLang="zh-CN" dirty="0" smtClean="0">
                <a:solidFill>
                  <a:srgbClr val="C00000"/>
                </a:solidFill>
              </a:rPr>
              <a:t>algorithms </a:t>
            </a:r>
            <a:r>
              <a:rPr lang="en-US" altLang="zh-CN" dirty="0"/>
              <a:t>and </a:t>
            </a:r>
            <a:r>
              <a:rPr lang="en-US" altLang="zh-CN" dirty="0" smtClean="0">
                <a:solidFill>
                  <a:srgbClr val="C00000"/>
                </a:solidFill>
              </a:rPr>
              <a:t>human intelligence</a:t>
            </a:r>
            <a:r>
              <a:rPr lang="en-US" altLang="zh-CN" dirty="0" smtClean="0"/>
              <a:t> </a:t>
            </a:r>
            <a:r>
              <a:rPr lang="en-US" altLang="zh-CN" dirty="0"/>
              <a:t>in </a:t>
            </a:r>
            <a:r>
              <a:rPr lang="en-US" altLang="zh-CN" dirty="0" smtClean="0"/>
              <a:t>an unified </a:t>
            </a:r>
            <a:r>
              <a:rPr lang="en-US" altLang="zh-CN" dirty="0"/>
              <a:t>manner.</a:t>
            </a:r>
            <a:endParaRPr lang="zh-CN" altLang="en-US" dirty="0"/>
          </a:p>
        </p:txBody>
      </p:sp>
    </p:spTree>
    <p:extLst>
      <p:ext uri="{BB962C8B-B14F-4D97-AF65-F5344CB8AC3E}">
        <p14:creationId xmlns:p14="http://schemas.microsoft.com/office/powerpoint/2010/main" val="521055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TruthFinder</a:t>
            </a:r>
            <a:endParaRPr lang="zh-CN" altLang="en-US" dirty="0"/>
          </a:p>
        </p:txBody>
      </p:sp>
      <p:sp>
        <p:nvSpPr>
          <p:cNvPr id="3" name="内容占位符 2"/>
          <p:cNvSpPr>
            <a:spLocks noGrp="1"/>
          </p:cNvSpPr>
          <p:nvPr>
            <p:ph idx="1"/>
          </p:nvPr>
        </p:nvSpPr>
        <p:spPr/>
        <p:txBody>
          <a:bodyPr/>
          <a:lstStyle/>
          <a:p>
            <a:r>
              <a:rPr lang="en-US" altLang="zh-CN" dirty="0"/>
              <a:t>Overview of </a:t>
            </a:r>
            <a:r>
              <a:rPr lang="en-US" altLang="zh-CN" dirty="0" err="1"/>
              <a:t>truthFinder</a:t>
            </a:r>
            <a:r>
              <a:rPr lang="en-US" altLang="zh-CN" dirty="0"/>
              <a:t> system architecture</a:t>
            </a:r>
            <a:endParaRPr lang="zh-CN"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637" y="2581609"/>
            <a:ext cx="8312727" cy="245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501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TruthFinder</a:t>
            </a:r>
            <a:endParaRPr lang="zh-CN" altLang="en-US" dirty="0"/>
          </a:p>
        </p:txBody>
      </p:sp>
      <p:sp>
        <p:nvSpPr>
          <p:cNvPr id="3" name="内容占位符 2"/>
          <p:cNvSpPr>
            <a:spLocks noGrp="1"/>
          </p:cNvSpPr>
          <p:nvPr>
            <p:ph idx="1"/>
          </p:nvPr>
        </p:nvSpPr>
        <p:spPr/>
        <p:txBody>
          <a:bodyPr/>
          <a:lstStyle/>
          <a:p>
            <a:r>
              <a:rPr lang="en-US" altLang="zh-CN" dirty="0"/>
              <a:t>Recommendation </a:t>
            </a:r>
            <a:r>
              <a:rPr lang="en-US" altLang="zh-CN" dirty="0" smtClean="0"/>
              <a:t>Preparation</a:t>
            </a:r>
          </a:p>
          <a:p>
            <a:pPr lvl="1"/>
            <a:endParaRPr lang="en-US" altLang="zh-CN" dirty="0" smtClean="0"/>
          </a:p>
          <a:p>
            <a:r>
              <a:rPr lang="en-US" altLang="zh-CN" dirty="0"/>
              <a:t>Information </a:t>
            </a:r>
            <a:r>
              <a:rPr lang="en-US" altLang="zh-CN" dirty="0" smtClean="0"/>
              <a:t>Presentation</a:t>
            </a:r>
          </a:p>
          <a:p>
            <a:pPr lvl="1"/>
            <a:endParaRPr lang="en-US" altLang="zh-CN" dirty="0" smtClean="0"/>
          </a:p>
          <a:p>
            <a:r>
              <a:rPr lang="en-US" altLang="zh-CN" dirty="0"/>
              <a:t>Assessing and </a:t>
            </a:r>
            <a:r>
              <a:rPr lang="en-US" altLang="zh-CN" dirty="0" smtClean="0"/>
              <a:t>Tuning</a:t>
            </a:r>
          </a:p>
          <a:p>
            <a:pPr lvl="1"/>
            <a:endParaRPr lang="en-US" altLang="zh-CN" dirty="0" smtClean="0"/>
          </a:p>
          <a:p>
            <a:r>
              <a:rPr lang="en-US" altLang="zh-CN" dirty="0"/>
              <a:t>Ground Truth Data </a:t>
            </a:r>
            <a:r>
              <a:rPr lang="en-US" altLang="zh-CN" dirty="0" smtClean="0"/>
              <a:t>Exploring</a:t>
            </a:r>
          </a:p>
          <a:p>
            <a:pPr lvl="1"/>
            <a:endParaRPr lang="zh-CN" altLang="en-US" dirty="0"/>
          </a:p>
        </p:txBody>
      </p:sp>
    </p:spTree>
    <p:extLst>
      <p:ext uri="{BB962C8B-B14F-4D97-AF65-F5344CB8AC3E}">
        <p14:creationId xmlns:p14="http://schemas.microsoft.com/office/powerpoint/2010/main" val="2318189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1468</Words>
  <Application>Microsoft Office PowerPoint</Application>
  <PresentationFormat>全屏显示(4:3)</PresentationFormat>
  <Paragraphs>120</Paragraphs>
  <Slides>13</Slides>
  <Notes>13</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Exploration of Ground Truth from Raw GPS Data</vt:lpstr>
      <vt:lpstr>Outline</vt:lpstr>
      <vt:lpstr>Background</vt:lpstr>
      <vt:lpstr>Background</vt:lpstr>
      <vt:lpstr>Motivation</vt:lpstr>
      <vt:lpstr>Related work</vt:lpstr>
      <vt:lpstr>TruthFinder</vt:lpstr>
      <vt:lpstr>TruthFinder</vt:lpstr>
      <vt:lpstr>TruthFinder</vt:lpstr>
      <vt:lpstr>Evaluation</vt:lpstr>
      <vt:lpstr>Evaluation</vt:lpstr>
      <vt:lpstr>Conclusions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Exploration of Ground Truth from Raw GPS Data</dc:title>
  <dc:creator>Huajian Mao</dc:creator>
  <cp:lastModifiedBy>Huajian Mao</cp:lastModifiedBy>
  <cp:revision>124</cp:revision>
  <dcterms:created xsi:type="dcterms:W3CDTF">2012-08-08T12:01:40Z</dcterms:created>
  <dcterms:modified xsi:type="dcterms:W3CDTF">2012-08-12T15:36:40Z</dcterms:modified>
</cp:coreProperties>
</file>