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4" r:id="rId3"/>
    <p:sldId id="275" r:id="rId4"/>
    <p:sldId id="257" r:id="rId5"/>
    <p:sldId id="285" r:id="rId6"/>
    <p:sldId id="259" r:id="rId7"/>
    <p:sldId id="288" r:id="rId8"/>
    <p:sldId id="286" r:id="rId9"/>
    <p:sldId id="263" r:id="rId10"/>
    <p:sldId id="291" r:id="rId11"/>
    <p:sldId id="264" r:id="rId12"/>
    <p:sldId id="272" r:id="rId13"/>
    <p:sldId id="273" r:id="rId14"/>
    <p:sldId id="265" r:id="rId15"/>
    <p:sldId id="276" r:id="rId16"/>
    <p:sldId id="277" r:id="rId17"/>
    <p:sldId id="266" r:id="rId18"/>
    <p:sldId id="278" r:id="rId19"/>
    <p:sldId id="267" r:id="rId20"/>
    <p:sldId id="268" r:id="rId21"/>
    <p:sldId id="270" r:id="rId22"/>
    <p:sldId id="279" r:id="rId23"/>
    <p:sldId id="290" r:id="rId24"/>
    <p:sldId id="274" r:id="rId25"/>
    <p:sldId id="280" r:id="rId26"/>
    <p:sldId id="271" r:id="rId27"/>
    <p:sldId id="281" r:id="rId28"/>
    <p:sldId id="282" r:id="rId29"/>
    <p:sldId id="283" r:id="rId30"/>
    <p:sldId id="292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ieh\Documents\UrbComp\fi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sieh\Documents\UrbComp\fi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ieh\Documents\UrbComp\fi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ieh\Documents\UrbComp\fig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set\gowalla_new\loc-gowalla_totalCheckins.txt\checkinnumber_distribution_for_world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sieh\Documents\UrbComp\figure_for_time_1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sieh\Documents\UrbComp\checkinnumber_distribution_for_NY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sieh\Documents\UrbComp\figure_for_time_1_NY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TVD!$B$1</c:f>
              <c:strCache>
                <c:ptCount val="1"/>
                <c:pt idx="0">
                  <c:v>TVD</c:v>
                </c:pt>
              </c:strCache>
            </c:strRef>
          </c:tx>
          <c:spPr>
            <a:ln>
              <a:solidFill>
                <a:srgbClr val="008000"/>
              </a:solidFill>
              <a:prstDash val="sysDot"/>
            </a:ln>
          </c:spPr>
          <c:marker>
            <c:symbol val="diamond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TVD!$A$2:$A$25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TVD!$B$2:$B$25</c:f>
              <c:numCache>
                <c:formatCode>General</c:formatCode>
                <c:ptCount val="24"/>
                <c:pt idx="0">
                  <c:v>1.2999999999999998E-2</c:v>
                </c:pt>
                <c:pt idx="1">
                  <c:v>7.6000000000000052E-3</c:v>
                </c:pt>
                <c:pt idx="2">
                  <c:v>4.5000000000000014E-3</c:v>
                </c:pt>
                <c:pt idx="3">
                  <c:v>9.8000000000000188E-3</c:v>
                </c:pt>
                <c:pt idx="4">
                  <c:v>1.0999999999999998E-2</c:v>
                </c:pt>
                <c:pt idx="5">
                  <c:v>1.2999999999999998E-2</c:v>
                </c:pt>
                <c:pt idx="6">
                  <c:v>2.1000000000000012E-2</c:v>
                </c:pt>
                <c:pt idx="7">
                  <c:v>5.7000000000000023E-2</c:v>
                </c:pt>
                <c:pt idx="8">
                  <c:v>5.9000000000000045E-2</c:v>
                </c:pt>
                <c:pt idx="9">
                  <c:v>6.0000000000000032E-2</c:v>
                </c:pt>
                <c:pt idx="10">
                  <c:v>7.0000000000000021E-2</c:v>
                </c:pt>
                <c:pt idx="11">
                  <c:v>7.1999999999999995E-2</c:v>
                </c:pt>
                <c:pt idx="12">
                  <c:v>6.3E-2</c:v>
                </c:pt>
                <c:pt idx="13">
                  <c:v>3.4000000000000002E-2</c:v>
                </c:pt>
                <c:pt idx="14">
                  <c:v>4.0000000000000022E-2</c:v>
                </c:pt>
                <c:pt idx="15">
                  <c:v>5.5000000000000014E-2</c:v>
                </c:pt>
                <c:pt idx="16">
                  <c:v>0.11</c:v>
                </c:pt>
                <c:pt idx="17">
                  <c:v>0.13</c:v>
                </c:pt>
                <c:pt idx="18">
                  <c:v>0.10500000000000002</c:v>
                </c:pt>
                <c:pt idx="19">
                  <c:v>7.5000000000000011E-2</c:v>
                </c:pt>
                <c:pt idx="20">
                  <c:v>4.1000000000000002E-2</c:v>
                </c:pt>
                <c:pt idx="21">
                  <c:v>2.9000000000000001E-2</c:v>
                </c:pt>
                <c:pt idx="22">
                  <c:v>1.7999999999999999E-2</c:v>
                </c:pt>
                <c:pt idx="23">
                  <c:v>1.2E-2</c:v>
                </c:pt>
              </c:numCache>
            </c:numRef>
          </c:val>
        </c:ser>
        <c:marker val="1"/>
        <c:axId val="50353280"/>
        <c:axId val="50997504"/>
      </c:lineChart>
      <c:catAx>
        <c:axId val="50353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US" altLang="zh-TW" sz="1100" b="0"/>
                  <a:t>Time (hour)</a:t>
                </a:r>
                <a:endParaRPr lang="zh-TW" altLang="en-US" sz="1100" b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zh-TW"/>
          </a:p>
        </c:txPr>
        <c:crossAx val="50997504"/>
        <c:crosses val="autoZero"/>
        <c:auto val="1"/>
        <c:lblAlgn val="ctr"/>
        <c:lblOffset val="100"/>
      </c:catAx>
      <c:valAx>
        <c:axId val="50997504"/>
        <c:scaling>
          <c:orientation val="minMax"/>
        </c:scaling>
        <c:axPos val="l"/>
        <c:majorGridlines>
          <c:spPr>
            <a:ln>
              <a:solidFill>
                <a:schemeClr val="bg2">
                  <a:lumMod val="90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altLang="zh-TW" sz="1200" b="0"/>
                  <a:t>Probability</a:t>
                </a:r>
                <a:endParaRPr lang="zh-TW" altLang="en-US" sz="1200" b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5035328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0885392496770484"/>
          <c:y val="0.17983805382717932"/>
          <c:w val="0.16203017159294295"/>
          <c:h val="0.14244411331429443"/>
        </c:manualLayout>
      </c:layout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100"/>
          </a:pPr>
          <a:endParaRPr lang="zh-TW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autoTitleDeleted val="1"/>
    <c:plotArea>
      <c:layout>
        <c:manualLayout>
          <c:layoutTarget val="inner"/>
          <c:xMode val="edge"/>
          <c:yMode val="edge"/>
          <c:x val="0.21421180712832949"/>
          <c:y val="8.1463867653526215E-2"/>
          <c:w val="0.74104518042862366"/>
          <c:h val="0.73722213384984403"/>
        </c:manualLayout>
      </c:layout>
      <c:lineChart>
        <c:grouping val="standard"/>
        <c:ser>
          <c:idx val="0"/>
          <c:order val="0"/>
          <c:tx>
            <c:strRef>
              <c:f>TVD!$B$1</c:f>
              <c:strCache>
                <c:ptCount val="1"/>
                <c:pt idx="0">
                  <c:v>TVD</c:v>
                </c:pt>
              </c:strCache>
            </c:strRef>
          </c:tx>
          <c:spPr>
            <a:ln>
              <a:solidFill>
                <a:srgbClr val="008000"/>
              </a:solidFill>
              <a:prstDash val="sysDot"/>
            </a:ln>
          </c:spPr>
          <c:marker>
            <c:symbol val="diamond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TVD!$A$2:$A$25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TVD!$B$2:$B$25</c:f>
              <c:numCache>
                <c:formatCode>General</c:formatCode>
                <c:ptCount val="24"/>
                <c:pt idx="0">
                  <c:v>1.2999999999999998E-2</c:v>
                </c:pt>
                <c:pt idx="1">
                  <c:v>7.6000000000000043E-3</c:v>
                </c:pt>
                <c:pt idx="2">
                  <c:v>4.5000000000000014E-3</c:v>
                </c:pt>
                <c:pt idx="3">
                  <c:v>9.8000000000000153E-3</c:v>
                </c:pt>
                <c:pt idx="4">
                  <c:v>1.0999999999999998E-2</c:v>
                </c:pt>
                <c:pt idx="5">
                  <c:v>1.2999999999999998E-2</c:v>
                </c:pt>
                <c:pt idx="6">
                  <c:v>2.1000000000000012E-2</c:v>
                </c:pt>
                <c:pt idx="7">
                  <c:v>5.7000000000000023E-2</c:v>
                </c:pt>
                <c:pt idx="8">
                  <c:v>5.9000000000000039E-2</c:v>
                </c:pt>
                <c:pt idx="9">
                  <c:v>6.0000000000000032E-2</c:v>
                </c:pt>
                <c:pt idx="10">
                  <c:v>7.0000000000000021E-2</c:v>
                </c:pt>
                <c:pt idx="11">
                  <c:v>7.1999999999999995E-2</c:v>
                </c:pt>
                <c:pt idx="12">
                  <c:v>6.3E-2</c:v>
                </c:pt>
                <c:pt idx="13">
                  <c:v>3.4000000000000002E-2</c:v>
                </c:pt>
                <c:pt idx="14">
                  <c:v>4.0000000000000022E-2</c:v>
                </c:pt>
                <c:pt idx="15">
                  <c:v>5.5000000000000014E-2</c:v>
                </c:pt>
                <c:pt idx="16">
                  <c:v>0.11</c:v>
                </c:pt>
                <c:pt idx="17">
                  <c:v>0.13</c:v>
                </c:pt>
                <c:pt idx="18">
                  <c:v>0.10500000000000002</c:v>
                </c:pt>
                <c:pt idx="19">
                  <c:v>7.5000000000000011E-2</c:v>
                </c:pt>
                <c:pt idx="20">
                  <c:v>4.1000000000000002E-2</c:v>
                </c:pt>
                <c:pt idx="21">
                  <c:v>2.9000000000000001E-2</c:v>
                </c:pt>
                <c:pt idx="22">
                  <c:v>1.7999999999999999E-2</c:v>
                </c:pt>
                <c:pt idx="23">
                  <c:v>1.2E-2</c:v>
                </c:pt>
              </c:numCache>
            </c:numRef>
          </c:val>
        </c:ser>
        <c:marker val="1"/>
        <c:axId val="51042944"/>
        <c:axId val="61080704"/>
      </c:lineChart>
      <c:catAx>
        <c:axId val="51042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US" altLang="zh-TW" sz="1100" b="0"/>
                  <a:t>Time (hour)</a:t>
                </a:r>
                <a:endParaRPr lang="zh-TW" altLang="en-US" sz="1100" b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zh-TW"/>
          </a:p>
        </c:txPr>
        <c:crossAx val="61080704"/>
        <c:crosses val="autoZero"/>
        <c:auto val="1"/>
        <c:lblAlgn val="ctr"/>
        <c:lblOffset val="100"/>
      </c:catAx>
      <c:valAx>
        <c:axId val="61080704"/>
        <c:scaling>
          <c:orientation val="minMax"/>
        </c:scaling>
        <c:axPos val="l"/>
        <c:majorGridlines>
          <c:spPr>
            <a:ln>
              <a:solidFill>
                <a:schemeClr val="bg2">
                  <a:lumMod val="90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altLang="zh-TW" sz="1200" b="0"/>
                  <a:t>Probability</a:t>
                </a:r>
                <a:endParaRPr lang="zh-TW" altLang="en-US" sz="1200" b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5104294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7832345463104069"/>
          <c:y val="0.11162250127100275"/>
          <c:w val="0.16203017159294295"/>
          <c:h val="0.14244411331429443"/>
        </c:manualLayout>
      </c:layout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100"/>
          </a:pPr>
          <a:endParaRPr lang="zh-TW"/>
        </a:p>
      </c:txPr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plotArea>
      <c:layout>
        <c:manualLayout>
          <c:layoutTarget val="inner"/>
          <c:xMode val="edge"/>
          <c:yMode val="edge"/>
          <c:x val="0.14120402290405917"/>
          <c:y val="5.8823650094476494E-2"/>
          <c:w val="0.7407424152344112"/>
          <c:h val="0.82353110132267049"/>
        </c:manualLayout>
      </c:layout>
      <c:scatterChart>
        <c:scatterStyle val="smoothMarker"/>
        <c:ser>
          <c:idx val="2"/>
          <c:order val="0"/>
          <c:tx>
            <c:v>Area</c:v>
          </c:tx>
          <c:spPr>
            <a:ln w="38100">
              <a:solidFill>
                <a:srgbClr val="BBCCDD"/>
              </a:solidFill>
              <a:prstDash val="solid"/>
            </a:ln>
          </c:spPr>
          <c:marker>
            <c:symbol val="none"/>
          </c:marker>
          <c:xVal>
            <c:numRef>
              <c:f>[2]Normal!$C$193:$C$273</c:f>
              <c:numCache>
                <c:formatCode>General</c:formatCode>
                <c:ptCount val="81"/>
                <c:pt idx="0">
                  <c:v>2</c:v>
                </c:pt>
                <c:pt idx="1">
                  <c:v>2.0779999999999998</c:v>
                </c:pt>
                <c:pt idx="2">
                  <c:v>2.1559999999999997</c:v>
                </c:pt>
                <c:pt idx="3">
                  <c:v>2.2339999999999995</c:v>
                </c:pt>
                <c:pt idx="4">
                  <c:v>2.3119999999999972</c:v>
                </c:pt>
                <c:pt idx="5">
                  <c:v>2.3899999999999988</c:v>
                </c:pt>
                <c:pt idx="6">
                  <c:v>2.4679999999999991</c:v>
                </c:pt>
                <c:pt idx="7">
                  <c:v>2.5459999999999989</c:v>
                </c:pt>
                <c:pt idx="8">
                  <c:v>2.6239999999999992</c:v>
                </c:pt>
                <c:pt idx="9">
                  <c:v>2.7019999999999986</c:v>
                </c:pt>
                <c:pt idx="10">
                  <c:v>2.7799999999999985</c:v>
                </c:pt>
                <c:pt idx="11">
                  <c:v>2.8579999999999983</c:v>
                </c:pt>
                <c:pt idx="12">
                  <c:v>2.9359999999999977</c:v>
                </c:pt>
                <c:pt idx="13">
                  <c:v>3.013999999999998</c:v>
                </c:pt>
                <c:pt idx="14">
                  <c:v>3.0919999999999979</c:v>
                </c:pt>
                <c:pt idx="15">
                  <c:v>3.1699999999999982</c:v>
                </c:pt>
                <c:pt idx="16">
                  <c:v>3.2479999999999998</c:v>
                </c:pt>
                <c:pt idx="17">
                  <c:v>3.3259999999999974</c:v>
                </c:pt>
                <c:pt idx="18">
                  <c:v>3.4039999999999981</c:v>
                </c:pt>
                <c:pt idx="19">
                  <c:v>3.4819999999999971</c:v>
                </c:pt>
                <c:pt idx="20">
                  <c:v>3.5599999999999969</c:v>
                </c:pt>
                <c:pt idx="21">
                  <c:v>3.6379999999999972</c:v>
                </c:pt>
                <c:pt idx="22">
                  <c:v>3.7159999999999966</c:v>
                </c:pt>
                <c:pt idx="23">
                  <c:v>3.7939999999999987</c:v>
                </c:pt>
                <c:pt idx="24">
                  <c:v>3.8719999999999963</c:v>
                </c:pt>
                <c:pt idx="25">
                  <c:v>3.9499999999999962</c:v>
                </c:pt>
                <c:pt idx="26">
                  <c:v>4.0279999999999907</c:v>
                </c:pt>
                <c:pt idx="27">
                  <c:v>4.1059999999999945</c:v>
                </c:pt>
                <c:pt idx="28">
                  <c:v>4.1839999999999966</c:v>
                </c:pt>
                <c:pt idx="29">
                  <c:v>4.2619999999999969</c:v>
                </c:pt>
                <c:pt idx="30">
                  <c:v>4.3399999999999972</c:v>
                </c:pt>
                <c:pt idx="31">
                  <c:v>4.4179999999999975</c:v>
                </c:pt>
                <c:pt idx="32">
                  <c:v>4.4959999999999978</c:v>
                </c:pt>
                <c:pt idx="33">
                  <c:v>4.5739999999999981</c:v>
                </c:pt>
                <c:pt idx="34">
                  <c:v>4.6519999999999975</c:v>
                </c:pt>
                <c:pt idx="35">
                  <c:v>4.7299999999999986</c:v>
                </c:pt>
                <c:pt idx="36">
                  <c:v>4.8079999999999945</c:v>
                </c:pt>
                <c:pt idx="37">
                  <c:v>4.8859999999999975</c:v>
                </c:pt>
                <c:pt idx="38">
                  <c:v>4.9639999999999995</c:v>
                </c:pt>
                <c:pt idx="39">
                  <c:v>5.0419999999999998</c:v>
                </c:pt>
                <c:pt idx="40">
                  <c:v>5.1199999999999966</c:v>
                </c:pt>
                <c:pt idx="41">
                  <c:v>5.197999999999996</c:v>
                </c:pt>
                <c:pt idx="42">
                  <c:v>5.2760000000000034</c:v>
                </c:pt>
                <c:pt idx="43">
                  <c:v>5.3539999999999965</c:v>
                </c:pt>
                <c:pt idx="44">
                  <c:v>5.4320000000000013</c:v>
                </c:pt>
                <c:pt idx="45">
                  <c:v>5.5100000000000016</c:v>
                </c:pt>
                <c:pt idx="46">
                  <c:v>5.5880000000000019</c:v>
                </c:pt>
                <c:pt idx="47">
                  <c:v>5.6659999999999977</c:v>
                </c:pt>
                <c:pt idx="48">
                  <c:v>5.7440000000000015</c:v>
                </c:pt>
                <c:pt idx="49">
                  <c:v>5.8219999999999983</c:v>
                </c:pt>
                <c:pt idx="50">
                  <c:v>5.900000000000003</c:v>
                </c:pt>
                <c:pt idx="51">
                  <c:v>5.9780000000000033</c:v>
                </c:pt>
                <c:pt idx="52">
                  <c:v>6.0560000000000036</c:v>
                </c:pt>
                <c:pt idx="53">
                  <c:v>6.1339999999999995</c:v>
                </c:pt>
                <c:pt idx="54">
                  <c:v>6.2120000000000042</c:v>
                </c:pt>
                <c:pt idx="55">
                  <c:v>6.2900000000000054</c:v>
                </c:pt>
                <c:pt idx="56">
                  <c:v>6.3680000000000048</c:v>
                </c:pt>
                <c:pt idx="57">
                  <c:v>6.4460000000000095</c:v>
                </c:pt>
                <c:pt idx="58">
                  <c:v>6.5240000000000045</c:v>
                </c:pt>
                <c:pt idx="59">
                  <c:v>6.6020000000000056</c:v>
                </c:pt>
                <c:pt idx="60">
                  <c:v>6.6800000000000059</c:v>
                </c:pt>
                <c:pt idx="61">
                  <c:v>6.7580000000000062</c:v>
                </c:pt>
                <c:pt idx="62">
                  <c:v>6.8360000000000074</c:v>
                </c:pt>
                <c:pt idx="63">
                  <c:v>6.9140000000000068</c:v>
                </c:pt>
                <c:pt idx="64">
                  <c:v>6.9920000000000071</c:v>
                </c:pt>
                <c:pt idx="65">
                  <c:v>7.0700000000000074</c:v>
                </c:pt>
                <c:pt idx="66">
                  <c:v>7.1480000000000077</c:v>
                </c:pt>
                <c:pt idx="67">
                  <c:v>7.226000000000008</c:v>
                </c:pt>
                <c:pt idx="68">
                  <c:v>7.3040000000000065</c:v>
                </c:pt>
                <c:pt idx="69">
                  <c:v>7.3820000000000086</c:v>
                </c:pt>
                <c:pt idx="70">
                  <c:v>7.4600000000000088</c:v>
                </c:pt>
                <c:pt idx="71">
                  <c:v>7.5380000000000091</c:v>
                </c:pt>
                <c:pt idx="72">
                  <c:v>7.6160000000000085</c:v>
                </c:pt>
                <c:pt idx="73">
                  <c:v>7.6940000000000053</c:v>
                </c:pt>
                <c:pt idx="74">
                  <c:v>7.77200000000001</c:v>
                </c:pt>
                <c:pt idx="75">
                  <c:v>7.8500000000000085</c:v>
                </c:pt>
                <c:pt idx="76">
                  <c:v>7.9280000000000106</c:v>
                </c:pt>
                <c:pt idx="77">
                  <c:v>8.0060000000000127</c:v>
                </c:pt>
                <c:pt idx="78">
                  <c:v>8.0840000000000103</c:v>
                </c:pt>
                <c:pt idx="79">
                  <c:v>8.1620000000000097</c:v>
                </c:pt>
                <c:pt idx="80">
                  <c:v>8.24</c:v>
                </c:pt>
              </c:numCache>
            </c:numRef>
          </c:xVal>
          <c:yVal>
            <c:numRef>
              <c:f>[2]Normal!$D$193:$D$273</c:f>
              <c:numCache>
                <c:formatCode>General</c:formatCode>
                <c:ptCount val="81"/>
                <c:pt idx="0">
                  <c:v>6.6915112882442738E-5</c:v>
                </c:pt>
                <c:pt idx="1">
                  <c:v>7.8152679600947044E-5</c:v>
                </c:pt>
                <c:pt idx="2">
                  <c:v>9.1138729368145044E-5</c:v>
                </c:pt>
                <c:pt idx="3">
                  <c:v>1.0612104156549549E-4</c:v>
                </c:pt>
                <c:pt idx="4">
                  <c:v>1.2337849729234405E-4</c:v>
                </c:pt>
                <c:pt idx="5">
                  <c:v>1.4322435891273036E-4</c:v>
                </c:pt>
                <c:pt idx="6">
                  <c:v>1.6600980355943254E-4</c:v>
                </c:pt>
                <c:pt idx="7">
                  <c:v>1.9212771711645788E-4</c:v>
                </c:pt>
                <c:pt idx="8">
                  <c:v>2.2201675326879013E-4</c:v>
                </c:pt>
                <c:pt idx="9">
                  <c:v>2.5616565990523938E-4</c:v>
                </c:pt>
                <c:pt idx="10">
                  <c:v>2.9511787246139205E-4</c:v>
                </c:pt>
                <c:pt idx="11">
                  <c:v>3.3947637067205041E-4</c:v>
                </c:pt>
                <c:pt idx="12">
                  <c:v>3.8990879164662619E-4</c:v>
                </c:pt>
                <c:pt idx="13">
                  <c:v>4.471527881711402E-4</c:v>
                </c:pt>
                <c:pt idx="14">
                  <c:v>5.1202161666630958E-4</c:v>
                </c:pt>
                <c:pt idx="15">
                  <c:v>5.8540993428826172E-4</c:v>
                </c:pt>
                <c:pt idx="16">
                  <c:v>6.6829977924893721E-4</c:v>
                </c:pt>
                <c:pt idx="17">
                  <c:v>7.6176670256790987E-4</c:v>
                </c:pt>
                <c:pt idx="18">
                  <c:v>8.6698601316519141E-4</c:v>
                </c:pt>
                <c:pt idx="19">
                  <c:v>9.8523909149509335E-4</c:v>
                </c:pt>
                <c:pt idx="20">
                  <c:v>1.117919719844264E-3</c:v>
                </c:pt>
                <c:pt idx="21">
                  <c:v>1.2665403700242951E-3</c:v>
                </c:pt>
                <c:pt idx="22">
                  <c:v>1.43273838154468E-3</c:v>
                </c:pt>
                <c:pt idx="23">
                  <c:v>1.6182819555325865E-3</c:v>
                </c:pt>
                <c:pt idx="24">
                  <c:v>1.8250758817615863E-3</c:v>
                </c:pt>
                <c:pt idx="25">
                  <c:v>2.0551669082662671E-3</c:v>
                </c:pt>
                <c:pt idx="26">
                  <c:v>2.3107486552704352E-3</c:v>
                </c:pt>
                <c:pt idx="27">
                  <c:v>2.5941659676737361E-3</c:v>
                </c:pt>
                <c:pt idx="28">
                  <c:v>2.9079185932679463E-3</c:v>
                </c:pt>
                <c:pt idx="29">
                  <c:v>3.2546640673441585E-3</c:v>
                </c:pt>
                <c:pt idx="30">
                  <c:v>3.6372196785706E-3</c:v>
                </c:pt>
                <c:pt idx="31">
                  <c:v>4.0585633861415817E-3</c:v>
                </c:pt>
                <c:pt idx="32">
                  <c:v>4.5218335544011164E-3</c:v>
                </c:pt>
                <c:pt idx="33">
                  <c:v>5.0303273686151638E-3</c:v>
                </c:pt>
                <c:pt idx="34">
                  <c:v>5.5874977944903158E-3</c:v>
                </c:pt>
                <c:pt idx="35">
                  <c:v>6.1969489445993986E-3</c:v>
                </c:pt>
                <c:pt idx="36">
                  <c:v>6.8624297172554787E-3</c:v>
                </c:pt>
                <c:pt idx="37">
                  <c:v>7.5878255777470805E-3</c:v>
                </c:pt>
                <c:pt idx="38">
                  <c:v>8.3771483583677774E-3</c:v>
                </c:pt>
                <c:pt idx="39">
                  <c:v>9.2345239624845119E-3</c:v>
                </c:pt>
                <c:pt idx="40">
                  <c:v>1.016417786911294E-2</c:v>
                </c:pt>
                <c:pt idx="41">
                  <c:v>1.1170418348197682E-2</c:v>
                </c:pt>
                <c:pt idx="42">
                  <c:v>1.2257617313101219E-2</c:v>
                </c:pt>
                <c:pt idx="43">
                  <c:v>1.3430188755710743E-2</c:v>
                </c:pt>
                <c:pt idx="44">
                  <c:v>1.4692564731078673E-2</c:v>
                </c:pt>
                <c:pt idx="45">
                  <c:v>1.6049168882565641E-2</c:v>
                </c:pt>
                <c:pt idx="46">
                  <c:v>1.7504387524959732E-2</c:v>
                </c:pt>
                <c:pt idx="47">
                  <c:v>1.9062538331864606E-2</c:v>
                </c:pt>
                <c:pt idx="48">
                  <c:v>2.0727836704582687E-2</c:v>
                </c:pt>
                <c:pt idx="49">
                  <c:v>2.2504359932528736E-2</c:v>
                </c:pt>
                <c:pt idx="50">
                  <c:v>2.4396009289591437E-2</c:v>
                </c:pt>
                <c:pt idx="51">
                  <c:v>2.6406470246473621E-2</c:v>
                </c:pt>
                <c:pt idx="52">
                  <c:v>2.8539171015478239E-2</c:v>
                </c:pt>
                <c:pt idx="53">
                  <c:v>3.0797239681028557E-2</c:v>
                </c:pt>
                <c:pt idx="54">
                  <c:v>3.3183460205917142E-2</c:v>
                </c:pt>
                <c:pt idx="55">
                  <c:v>3.5700227639345654E-2</c:v>
                </c:pt>
                <c:pt idx="56">
                  <c:v>3.8349502887675267E-2</c:v>
                </c:pt>
                <c:pt idx="57">
                  <c:v>4.113276744186941E-2</c:v>
                </c:pt>
                <c:pt idx="58">
                  <c:v>4.405097848626395E-2</c:v>
                </c:pt>
                <c:pt idx="59">
                  <c:v>4.7104524840925852E-2</c:v>
                </c:pt>
                <c:pt idx="60">
                  <c:v>5.0293184213845564E-2</c:v>
                </c:pt>
                <c:pt idx="61">
                  <c:v>5.3616082258940441E-2</c:v>
                </c:pt>
                <c:pt idx="62">
                  <c:v>5.7071653950740826E-2</c:v>
                </c:pt>
                <c:pt idx="63">
                  <c:v>6.0657607796148115E-2</c:v>
                </c:pt>
                <c:pt idx="64">
                  <c:v>6.4370893407278473E-2</c:v>
                </c:pt>
                <c:pt idx="65">
                  <c:v>6.8207672956702103E-2</c:v>
                </c:pt>
                <c:pt idx="66">
                  <c:v>7.2163297026980544E-2</c:v>
                </c:pt>
                <c:pt idx="67">
                  <c:v>7.6232285349994308E-2</c:v>
                </c:pt>
                <c:pt idx="68">
                  <c:v>8.0408312907945687E-2</c:v>
                </c:pt>
                <c:pt idx="69">
                  <c:v>8.4684201837003356E-2</c:v>
                </c:pt>
                <c:pt idx="70">
                  <c:v>8.9051919536347293E-2</c:v>
                </c:pt>
                <c:pt idx="71">
                  <c:v>9.3502583339976977E-2</c:v>
                </c:pt>
                <c:pt idx="72">
                  <c:v>9.8026472056313735E-2</c:v>
                </c:pt>
                <c:pt idx="73">
                  <c:v>0.10261304462171576</c:v>
                </c:pt>
                <c:pt idx="74">
                  <c:v>0.10725096604900868</c:v>
                </c:pt>
                <c:pt idx="75">
                  <c:v>0.1119281407816205</c:v>
                </c:pt>
                <c:pt idx="76">
                  <c:v>0.1166317534886154</c:v>
                </c:pt>
                <c:pt idx="77">
                  <c:v>0.12134831725666755</c:v>
                </c:pt>
                <c:pt idx="78">
                  <c:v>0.12606372905272503</c:v>
                </c:pt>
                <c:pt idx="79">
                  <c:v>0.13076333224680989</c:v>
                </c:pt>
                <c:pt idx="80">
                  <c:v>0.13543198589916983</c:v>
                </c:pt>
              </c:numCache>
            </c:numRef>
          </c:yVal>
          <c:smooth val="1"/>
        </c:ser>
        <c:ser>
          <c:idx val="0"/>
          <c:order val="1"/>
          <c:tx>
            <c:v>Density</c:v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[2]Normal!$C$18:$C$58</c:f>
              <c:numCache>
                <c:formatCode>General</c:formatCode>
                <c:ptCount val="41"/>
                <c:pt idx="0">
                  <c:v>2</c:v>
                </c:pt>
                <c:pt idx="1">
                  <c:v>2.4000000000000004</c:v>
                </c:pt>
                <c:pt idx="2">
                  <c:v>2.8000000000000007</c:v>
                </c:pt>
                <c:pt idx="3">
                  <c:v>3.2000000000000011</c:v>
                </c:pt>
                <c:pt idx="4">
                  <c:v>3.6000000000000014</c:v>
                </c:pt>
                <c:pt idx="5">
                  <c:v>4.0000000000000018</c:v>
                </c:pt>
                <c:pt idx="6">
                  <c:v>4.4000000000000021</c:v>
                </c:pt>
                <c:pt idx="7">
                  <c:v>4.8000000000000025</c:v>
                </c:pt>
                <c:pt idx="8">
                  <c:v>5.2000000000000028</c:v>
                </c:pt>
                <c:pt idx="9">
                  <c:v>5.6000000000000005</c:v>
                </c:pt>
                <c:pt idx="10">
                  <c:v>6.0000000000000036</c:v>
                </c:pt>
                <c:pt idx="11">
                  <c:v>6.400000000000003</c:v>
                </c:pt>
                <c:pt idx="12">
                  <c:v>6.8000000000000025</c:v>
                </c:pt>
                <c:pt idx="13">
                  <c:v>7.2000000000000028</c:v>
                </c:pt>
                <c:pt idx="14">
                  <c:v>7.6000000000000005</c:v>
                </c:pt>
                <c:pt idx="15">
                  <c:v>8.0000000000000036</c:v>
                </c:pt>
                <c:pt idx="16">
                  <c:v>8.4000000000000021</c:v>
                </c:pt>
                <c:pt idx="17">
                  <c:v>8.8000000000000025</c:v>
                </c:pt>
                <c:pt idx="18">
                  <c:v>9.2000000000000011</c:v>
                </c:pt>
                <c:pt idx="19">
                  <c:v>9.6000000000000032</c:v>
                </c:pt>
                <c:pt idx="20">
                  <c:v>10.000000000000002</c:v>
                </c:pt>
                <c:pt idx="21">
                  <c:v>10.400000000000002</c:v>
                </c:pt>
                <c:pt idx="22">
                  <c:v>10.800000000000002</c:v>
                </c:pt>
                <c:pt idx="23">
                  <c:v>11.200000000000003</c:v>
                </c:pt>
                <c:pt idx="24">
                  <c:v>11.600000000000003</c:v>
                </c:pt>
                <c:pt idx="25">
                  <c:v>12.000000000000004</c:v>
                </c:pt>
                <c:pt idx="26">
                  <c:v>12.400000000000002</c:v>
                </c:pt>
                <c:pt idx="27">
                  <c:v>12.800000000000002</c:v>
                </c:pt>
                <c:pt idx="28">
                  <c:v>13.200000000000003</c:v>
                </c:pt>
                <c:pt idx="29">
                  <c:v>13.600000000000001</c:v>
                </c:pt>
                <c:pt idx="30">
                  <c:v>14.000000000000004</c:v>
                </c:pt>
                <c:pt idx="31">
                  <c:v>14.400000000000002</c:v>
                </c:pt>
                <c:pt idx="32">
                  <c:v>14.800000000000004</c:v>
                </c:pt>
                <c:pt idx="33">
                  <c:v>15.200000000000003</c:v>
                </c:pt>
                <c:pt idx="34">
                  <c:v>15.600000000000005</c:v>
                </c:pt>
                <c:pt idx="35">
                  <c:v>16.000000000000004</c:v>
                </c:pt>
                <c:pt idx="36">
                  <c:v>16.400000000000006</c:v>
                </c:pt>
                <c:pt idx="37">
                  <c:v>16.800000000000004</c:v>
                </c:pt>
                <c:pt idx="38">
                  <c:v>17.200000000000006</c:v>
                </c:pt>
                <c:pt idx="39">
                  <c:v>17.600000000000005</c:v>
                </c:pt>
                <c:pt idx="40">
                  <c:v>18.000000000000007</c:v>
                </c:pt>
              </c:numCache>
            </c:numRef>
          </c:xVal>
          <c:yVal>
            <c:numRef>
              <c:f>[2]Normal!$D$18:$D$58</c:f>
              <c:numCache>
                <c:formatCode>General</c:formatCode>
                <c:ptCount val="41"/>
                <c:pt idx="0">
                  <c:v>6.6915112882442738E-5</c:v>
                </c:pt>
                <c:pt idx="1">
                  <c:v>1.4597346289573011E-4</c:v>
                </c:pt>
                <c:pt idx="2">
                  <c:v>3.0595096505688649E-4</c:v>
                </c:pt>
                <c:pt idx="3">
                  <c:v>6.1610958423651062E-4</c:v>
                </c:pt>
                <c:pt idx="4">
                  <c:v>1.1920441007324254E-3</c:v>
                </c:pt>
                <c:pt idx="5">
                  <c:v>2.215924205969012E-3</c:v>
                </c:pt>
                <c:pt idx="6">
                  <c:v>3.9577257914899982E-3</c:v>
                </c:pt>
                <c:pt idx="7">
                  <c:v>6.7914846168428324E-3</c:v>
                </c:pt>
                <c:pt idx="8">
                  <c:v>1.1197265147421479E-2</c:v>
                </c:pt>
                <c:pt idx="9">
                  <c:v>1.7737296423115782E-2</c:v>
                </c:pt>
                <c:pt idx="10">
                  <c:v>2.6995483256594122E-2</c:v>
                </c:pt>
                <c:pt idx="11">
                  <c:v>3.9475079150447206E-2</c:v>
                </c:pt>
                <c:pt idx="12">
                  <c:v>5.5460417339727938E-2</c:v>
                </c:pt>
                <c:pt idx="13">
                  <c:v>7.4863732817872675E-2</c:v>
                </c:pt>
                <c:pt idx="14">
                  <c:v>9.7093027491606643E-2</c:v>
                </c:pt>
                <c:pt idx="15">
                  <c:v>0.12098536225957189</c:v>
                </c:pt>
                <c:pt idx="16">
                  <c:v>0.14484577638074148</c:v>
                </c:pt>
                <c:pt idx="17">
                  <c:v>0.16661230144590009</c:v>
                </c:pt>
                <c:pt idx="18">
                  <c:v>0.18413507015166189</c:v>
                </c:pt>
                <c:pt idx="19">
                  <c:v>0.19552134698772811</c:v>
                </c:pt>
                <c:pt idx="20">
                  <c:v>0.19947114020071632</c:v>
                </c:pt>
                <c:pt idx="21">
                  <c:v>0.19552134698772791</c:v>
                </c:pt>
                <c:pt idx="22">
                  <c:v>0.18413507015166172</c:v>
                </c:pt>
                <c:pt idx="23">
                  <c:v>0.16661230144589984</c:v>
                </c:pt>
                <c:pt idx="24">
                  <c:v>0.1448457763807412</c:v>
                </c:pt>
                <c:pt idx="25">
                  <c:v>0.12098536225957146</c:v>
                </c:pt>
                <c:pt idx="26">
                  <c:v>9.7093027491606337E-2</c:v>
                </c:pt>
                <c:pt idx="27">
                  <c:v>7.4863732817872425E-2</c:v>
                </c:pt>
                <c:pt idx="28">
                  <c:v>5.5460417339727751E-2</c:v>
                </c:pt>
                <c:pt idx="29">
                  <c:v>3.947507915044704E-2</c:v>
                </c:pt>
                <c:pt idx="30">
                  <c:v>2.6995483256593931E-2</c:v>
                </c:pt>
                <c:pt idx="31">
                  <c:v>1.7737296423115678E-2</c:v>
                </c:pt>
                <c:pt idx="32">
                  <c:v>1.1197265147421389E-2</c:v>
                </c:pt>
                <c:pt idx="33">
                  <c:v>6.7914846168427821E-3</c:v>
                </c:pt>
                <c:pt idx="34">
                  <c:v>3.9577257914899574E-3</c:v>
                </c:pt>
                <c:pt idx="35">
                  <c:v>2.215924205968996E-3</c:v>
                </c:pt>
                <c:pt idx="36">
                  <c:v>1.1920441007324115E-3</c:v>
                </c:pt>
                <c:pt idx="37">
                  <c:v>6.1610958423650498E-4</c:v>
                </c:pt>
                <c:pt idx="38">
                  <c:v>3.0595096505688275E-4</c:v>
                </c:pt>
                <c:pt idx="39">
                  <c:v>1.459734628957287E-4</c:v>
                </c:pt>
                <c:pt idx="40">
                  <c:v>6.6915112882441816E-5</c:v>
                </c:pt>
              </c:numCache>
            </c:numRef>
          </c:yVal>
          <c:smooth val="1"/>
        </c:ser>
        <c:axId val="61228928"/>
        <c:axId val="61132800"/>
      </c:scatterChart>
      <c:valAx>
        <c:axId val="61228928"/>
        <c:scaling>
          <c:orientation val="minMax"/>
        </c:scaling>
        <c:delete val="1"/>
        <c:axPos val="b"/>
        <c:numFmt formatCode="General" sourceLinked="1"/>
        <c:tickLblPos val="none"/>
        <c:crossAx val="61132800"/>
        <c:crosses val="autoZero"/>
        <c:crossBetween val="midCat"/>
      </c:valAx>
      <c:valAx>
        <c:axId val="61132800"/>
        <c:scaling>
          <c:orientation val="minMax"/>
        </c:scaling>
        <c:delete val="1"/>
        <c:axPos val="l"/>
        <c:numFmt formatCode="General" sourceLinked="1"/>
        <c:tickLblPos val="none"/>
        <c:crossAx val="6122892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layout/>
    </c:title>
    <c:plotArea>
      <c:layout/>
      <c:lineChart>
        <c:grouping val="standard"/>
        <c:ser>
          <c:idx val="1"/>
          <c:order val="0"/>
          <c:tx>
            <c:strRef>
              <c:f>TVD!$C$1</c:f>
              <c:strCache>
                <c:ptCount val="1"/>
                <c:pt idx="0">
                  <c:v>DD</c:v>
                </c:pt>
              </c:strCache>
            </c:strRef>
          </c:tx>
          <c:spPr>
            <a:ln>
              <a:solidFill>
                <a:srgbClr val="006699"/>
              </a:solidFill>
              <a:prstDash val="lgDash"/>
            </a:ln>
          </c:spPr>
          <c:marker>
            <c:symbol val="square"/>
            <c:size val="5"/>
            <c:spPr>
              <a:solidFill>
                <a:srgbClr val="006699"/>
              </a:solidFill>
              <a:ln>
                <a:solidFill>
                  <a:srgbClr val="006699"/>
                </a:solidFill>
              </a:ln>
            </c:spPr>
          </c:marker>
          <c:cat>
            <c:numRef>
              <c:f>TVD!$A$2:$A$25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TVD!$C$2:$C$25</c:f>
              <c:numCache>
                <c:formatCode>General</c:formatCode>
                <c:ptCount val="24"/>
                <c:pt idx="0">
                  <c:v>1.0000000000000005E-2</c:v>
                </c:pt>
                <c:pt idx="1">
                  <c:v>3.0000000000000002E-2</c:v>
                </c:pt>
                <c:pt idx="2">
                  <c:v>0.1</c:v>
                </c:pt>
                <c:pt idx="3">
                  <c:v>0.32000000000000034</c:v>
                </c:pt>
                <c:pt idx="4">
                  <c:v>0.18000000000000013</c:v>
                </c:pt>
                <c:pt idx="5">
                  <c:v>9.0000000000000024E-2</c:v>
                </c:pt>
                <c:pt idx="6">
                  <c:v>7.0000000000000021E-2</c:v>
                </c:pt>
                <c:pt idx="7">
                  <c:v>7.0000000000000021E-2</c:v>
                </c:pt>
                <c:pt idx="8">
                  <c:v>0.05</c:v>
                </c:pt>
                <c:pt idx="9">
                  <c:v>4.0000000000000022E-2</c:v>
                </c:pt>
                <c:pt idx="10">
                  <c:v>2.0000000000000011E-2</c:v>
                </c:pt>
                <c:pt idx="11">
                  <c:v>1.0000000000000005E-2</c:v>
                </c:pt>
                <c:pt idx="12">
                  <c:v>1.0000000000000005E-2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marker val="1"/>
        <c:axId val="61260160"/>
        <c:axId val="61262464"/>
      </c:lineChart>
      <c:catAx>
        <c:axId val="61260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US" altLang="zh-TW" sz="1100" b="0"/>
                  <a:t>Time (hour)</a:t>
                </a:r>
                <a:endParaRPr lang="zh-TW" altLang="en-US" sz="1100" b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zh-TW"/>
          </a:p>
        </c:txPr>
        <c:crossAx val="61262464"/>
        <c:crosses val="autoZero"/>
        <c:auto val="1"/>
        <c:lblAlgn val="ctr"/>
        <c:lblOffset val="100"/>
      </c:catAx>
      <c:valAx>
        <c:axId val="61262464"/>
        <c:scaling>
          <c:orientation val="minMax"/>
        </c:scaling>
        <c:axPos val="l"/>
        <c:majorGridlines>
          <c:spPr>
            <a:ln>
              <a:solidFill>
                <a:schemeClr val="bg2">
                  <a:lumMod val="90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altLang="zh-TW" sz="1200" b="0"/>
                  <a:t>Probability</a:t>
                </a:r>
                <a:endParaRPr lang="zh-TW" altLang="en-US" sz="1200" b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6126016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3150056340565142"/>
          <c:y val="0.2053041711437667"/>
          <c:w val="0.16203017159294295"/>
          <c:h val="0.14244411331429443"/>
        </c:manualLayout>
      </c:layout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100"/>
          </a:pPr>
          <a:endParaRPr lang="zh-TW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512685787494948"/>
          <c:y val="4.8694743032639633E-2"/>
          <c:w val="0.72684049635476844"/>
          <c:h val="0.77160512329809983"/>
        </c:manualLayout>
      </c:layout>
      <c:lineChart>
        <c:grouping val="standard"/>
        <c:ser>
          <c:idx val="0"/>
          <c:order val="0"/>
          <c:tx>
            <c:strRef>
              <c:f>checkinnumber_distribution_for_!$B$1</c:f>
              <c:strCache>
                <c:ptCount val="1"/>
                <c:pt idx="0">
                  <c:v>Frequency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checkinnumber_distribution_for_!$B$2:$B$101</c:f>
              <c:numCache>
                <c:formatCode>General</c:formatCode>
                <c:ptCount val="100"/>
                <c:pt idx="0">
                  <c:v>1469130</c:v>
                </c:pt>
                <c:pt idx="1">
                  <c:v>591744</c:v>
                </c:pt>
                <c:pt idx="2">
                  <c:v>272684</c:v>
                </c:pt>
                <c:pt idx="3">
                  <c:v>139524</c:v>
                </c:pt>
                <c:pt idx="4">
                  <c:v>76440</c:v>
                </c:pt>
                <c:pt idx="5">
                  <c:v>44549</c:v>
                </c:pt>
                <c:pt idx="6">
                  <c:v>27313</c:v>
                </c:pt>
                <c:pt idx="7">
                  <c:v>18204</c:v>
                </c:pt>
                <c:pt idx="8">
                  <c:v>12403</c:v>
                </c:pt>
                <c:pt idx="9">
                  <c:v>9002</c:v>
                </c:pt>
                <c:pt idx="10">
                  <c:v>6707</c:v>
                </c:pt>
                <c:pt idx="11">
                  <c:v>5073</c:v>
                </c:pt>
                <c:pt idx="12">
                  <c:v>4232</c:v>
                </c:pt>
                <c:pt idx="13">
                  <c:v>3361</c:v>
                </c:pt>
                <c:pt idx="14">
                  <c:v>2718</c:v>
                </c:pt>
                <c:pt idx="15">
                  <c:v>2417</c:v>
                </c:pt>
                <c:pt idx="16">
                  <c:v>2119</c:v>
                </c:pt>
                <c:pt idx="17">
                  <c:v>1670</c:v>
                </c:pt>
                <c:pt idx="18">
                  <c:v>1584</c:v>
                </c:pt>
                <c:pt idx="19">
                  <c:v>1451</c:v>
                </c:pt>
                <c:pt idx="20">
                  <c:v>1231</c:v>
                </c:pt>
                <c:pt idx="21">
                  <c:v>1062</c:v>
                </c:pt>
                <c:pt idx="22">
                  <c:v>993</c:v>
                </c:pt>
                <c:pt idx="23">
                  <c:v>874</c:v>
                </c:pt>
                <c:pt idx="24">
                  <c:v>861</c:v>
                </c:pt>
                <c:pt idx="25">
                  <c:v>731</c:v>
                </c:pt>
                <c:pt idx="26">
                  <c:v>615</c:v>
                </c:pt>
                <c:pt idx="27">
                  <c:v>577</c:v>
                </c:pt>
                <c:pt idx="28">
                  <c:v>540</c:v>
                </c:pt>
                <c:pt idx="29">
                  <c:v>504</c:v>
                </c:pt>
                <c:pt idx="30">
                  <c:v>449</c:v>
                </c:pt>
                <c:pt idx="31">
                  <c:v>424</c:v>
                </c:pt>
                <c:pt idx="32">
                  <c:v>405</c:v>
                </c:pt>
                <c:pt idx="33">
                  <c:v>377</c:v>
                </c:pt>
                <c:pt idx="34">
                  <c:v>370</c:v>
                </c:pt>
                <c:pt idx="35">
                  <c:v>374</c:v>
                </c:pt>
                <c:pt idx="36">
                  <c:v>318</c:v>
                </c:pt>
                <c:pt idx="37">
                  <c:v>319</c:v>
                </c:pt>
                <c:pt idx="38">
                  <c:v>285</c:v>
                </c:pt>
                <c:pt idx="39">
                  <c:v>287</c:v>
                </c:pt>
                <c:pt idx="40">
                  <c:v>252</c:v>
                </c:pt>
                <c:pt idx="41">
                  <c:v>221</c:v>
                </c:pt>
                <c:pt idx="42">
                  <c:v>240</c:v>
                </c:pt>
                <c:pt idx="43">
                  <c:v>237</c:v>
                </c:pt>
                <c:pt idx="44">
                  <c:v>189</c:v>
                </c:pt>
                <c:pt idx="45">
                  <c:v>209</c:v>
                </c:pt>
                <c:pt idx="46">
                  <c:v>187</c:v>
                </c:pt>
                <c:pt idx="47">
                  <c:v>182</c:v>
                </c:pt>
                <c:pt idx="48">
                  <c:v>182</c:v>
                </c:pt>
                <c:pt idx="49">
                  <c:v>251</c:v>
                </c:pt>
                <c:pt idx="50">
                  <c:v>159</c:v>
                </c:pt>
                <c:pt idx="51">
                  <c:v>141</c:v>
                </c:pt>
                <c:pt idx="52">
                  <c:v>133</c:v>
                </c:pt>
                <c:pt idx="53">
                  <c:v>135</c:v>
                </c:pt>
                <c:pt idx="54">
                  <c:v>108</c:v>
                </c:pt>
                <c:pt idx="55">
                  <c:v>114</c:v>
                </c:pt>
                <c:pt idx="56">
                  <c:v>109</c:v>
                </c:pt>
                <c:pt idx="57">
                  <c:v>104</c:v>
                </c:pt>
                <c:pt idx="58">
                  <c:v>110</c:v>
                </c:pt>
                <c:pt idx="59">
                  <c:v>97</c:v>
                </c:pt>
                <c:pt idx="60">
                  <c:v>77</c:v>
                </c:pt>
                <c:pt idx="61">
                  <c:v>95</c:v>
                </c:pt>
                <c:pt idx="62">
                  <c:v>86</c:v>
                </c:pt>
                <c:pt idx="63">
                  <c:v>75</c:v>
                </c:pt>
                <c:pt idx="64">
                  <c:v>73</c:v>
                </c:pt>
                <c:pt idx="65">
                  <c:v>58</c:v>
                </c:pt>
                <c:pt idx="66">
                  <c:v>64</c:v>
                </c:pt>
                <c:pt idx="67">
                  <c:v>65</c:v>
                </c:pt>
                <c:pt idx="68">
                  <c:v>65</c:v>
                </c:pt>
                <c:pt idx="69">
                  <c:v>56</c:v>
                </c:pt>
                <c:pt idx="70">
                  <c:v>65</c:v>
                </c:pt>
                <c:pt idx="71">
                  <c:v>53</c:v>
                </c:pt>
                <c:pt idx="72">
                  <c:v>44</c:v>
                </c:pt>
                <c:pt idx="73">
                  <c:v>52</c:v>
                </c:pt>
                <c:pt idx="74">
                  <c:v>54</c:v>
                </c:pt>
                <c:pt idx="75">
                  <c:v>70</c:v>
                </c:pt>
                <c:pt idx="76">
                  <c:v>49</c:v>
                </c:pt>
                <c:pt idx="77">
                  <c:v>48</c:v>
                </c:pt>
                <c:pt idx="78">
                  <c:v>42</c:v>
                </c:pt>
                <c:pt idx="79">
                  <c:v>41</c:v>
                </c:pt>
                <c:pt idx="80">
                  <c:v>28</c:v>
                </c:pt>
                <c:pt idx="81">
                  <c:v>36</c:v>
                </c:pt>
                <c:pt idx="82">
                  <c:v>35</c:v>
                </c:pt>
                <c:pt idx="83">
                  <c:v>35</c:v>
                </c:pt>
                <c:pt idx="84">
                  <c:v>42</c:v>
                </c:pt>
                <c:pt idx="85">
                  <c:v>28</c:v>
                </c:pt>
                <c:pt idx="86">
                  <c:v>30</c:v>
                </c:pt>
                <c:pt idx="87">
                  <c:v>31</c:v>
                </c:pt>
                <c:pt idx="88">
                  <c:v>34</c:v>
                </c:pt>
                <c:pt idx="89">
                  <c:v>41</c:v>
                </c:pt>
                <c:pt idx="90">
                  <c:v>34</c:v>
                </c:pt>
                <c:pt idx="91">
                  <c:v>28</c:v>
                </c:pt>
                <c:pt idx="92">
                  <c:v>25</c:v>
                </c:pt>
                <c:pt idx="93">
                  <c:v>34</c:v>
                </c:pt>
                <c:pt idx="94">
                  <c:v>26</c:v>
                </c:pt>
                <c:pt idx="95">
                  <c:v>18</c:v>
                </c:pt>
                <c:pt idx="96">
                  <c:v>25</c:v>
                </c:pt>
                <c:pt idx="97">
                  <c:v>23</c:v>
                </c:pt>
                <c:pt idx="98">
                  <c:v>18</c:v>
                </c:pt>
                <c:pt idx="99">
                  <c:v>17</c:v>
                </c:pt>
              </c:numCache>
            </c:numRef>
          </c:val>
        </c:ser>
        <c:marker val="1"/>
        <c:axId val="50205440"/>
        <c:axId val="70909312"/>
      </c:lineChart>
      <c:catAx>
        <c:axId val="50205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Route Length</a:t>
                </a:r>
                <a:endParaRPr lang="zh-TW"/>
              </a:p>
            </c:rich>
          </c:tx>
          <c:layout/>
        </c:title>
        <c:numFmt formatCode="General" sourceLinked="0"/>
        <c:tickLblPos val="nextTo"/>
        <c:txPr>
          <a:bodyPr rot="0" vert="horz"/>
          <a:lstStyle/>
          <a:p>
            <a:pPr>
              <a:defRPr/>
            </a:pPr>
            <a:endParaRPr lang="zh-TW"/>
          </a:p>
        </c:txPr>
        <c:crossAx val="70909312"/>
        <c:crosses val="autoZero"/>
        <c:auto val="1"/>
        <c:lblAlgn val="ctr"/>
        <c:lblOffset val="100"/>
        <c:tickLblSkip val="10"/>
        <c:tickMarkSkip val="10"/>
      </c:catAx>
      <c:valAx>
        <c:axId val="70909312"/>
        <c:scaling>
          <c:logBase val="10"/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Routes</a:t>
                </a:r>
                <a:endParaRPr lang="zh-TW"/>
              </a:p>
            </c:rich>
          </c:tx>
          <c:layout>
            <c:manualLayout>
              <c:xMode val="edge"/>
              <c:yMode val="edge"/>
              <c:x val="2.8530326695726631E-2"/>
              <c:y val="0.20836203384809118"/>
            </c:manualLayout>
          </c:layout>
        </c:title>
        <c:numFmt formatCode="General" sourceLinked="0"/>
        <c:tickLblPos val="nextTo"/>
        <c:crossAx val="50205440"/>
        <c:crosses val="autoZero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zh-TW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533171880085036"/>
          <c:y val="5.1079015931631923E-2"/>
          <c:w val="0.72638746243676067"/>
          <c:h val="0.74671958549751793"/>
        </c:manualLayout>
      </c:layout>
      <c:lineChart>
        <c:grouping val="standard"/>
        <c:ser>
          <c:idx val="0"/>
          <c:order val="0"/>
          <c:tx>
            <c:strRef>
              <c:f>figure_for_time_1!$B$1</c:f>
              <c:strCache>
                <c:ptCount val="1"/>
                <c:pt idx="0">
                  <c:v>Number of record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figure_for_time_1!$B$2:$B$25</c:f>
              <c:numCache>
                <c:formatCode>General</c:formatCode>
                <c:ptCount val="24"/>
                <c:pt idx="0">
                  <c:v>1744817</c:v>
                </c:pt>
                <c:pt idx="1">
                  <c:v>572343</c:v>
                </c:pt>
                <c:pt idx="2">
                  <c:v>313224</c:v>
                </c:pt>
                <c:pt idx="3">
                  <c:v>218932</c:v>
                </c:pt>
                <c:pt idx="4">
                  <c:v>160087</c:v>
                </c:pt>
                <c:pt idx="5">
                  <c:v>115488</c:v>
                </c:pt>
                <c:pt idx="6">
                  <c:v>81607</c:v>
                </c:pt>
                <c:pt idx="7">
                  <c:v>58849</c:v>
                </c:pt>
                <c:pt idx="8">
                  <c:v>48286</c:v>
                </c:pt>
                <c:pt idx="9">
                  <c:v>45291</c:v>
                </c:pt>
                <c:pt idx="10">
                  <c:v>40869</c:v>
                </c:pt>
                <c:pt idx="11">
                  <c:v>37762</c:v>
                </c:pt>
                <c:pt idx="12">
                  <c:v>37463</c:v>
                </c:pt>
                <c:pt idx="13">
                  <c:v>37689</c:v>
                </c:pt>
                <c:pt idx="14">
                  <c:v>36732</c:v>
                </c:pt>
                <c:pt idx="15">
                  <c:v>35393</c:v>
                </c:pt>
                <c:pt idx="16">
                  <c:v>33753</c:v>
                </c:pt>
                <c:pt idx="17">
                  <c:v>30215</c:v>
                </c:pt>
                <c:pt idx="18">
                  <c:v>24410</c:v>
                </c:pt>
                <c:pt idx="19">
                  <c:v>19179</c:v>
                </c:pt>
                <c:pt idx="20">
                  <c:v>14722</c:v>
                </c:pt>
                <c:pt idx="21">
                  <c:v>11557</c:v>
                </c:pt>
                <c:pt idx="22">
                  <c:v>8841</c:v>
                </c:pt>
                <c:pt idx="23">
                  <c:v>5264</c:v>
                </c:pt>
              </c:numCache>
            </c:numRef>
          </c:val>
        </c:ser>
        <c:marker val="1"/>
        <c:axId val="61228160"/>
        <c:axId val="70993024"/>
      </c:lineChart>
      <c:catAx>
        <c:axId val="61228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Duration (hours)</a:t>
                </a:r>
                <a:endParaRPr lang="zh-TW"/>
              </a:p>
            </c:rich>
          </c:tx>
          <c:layout>
            <c:manualLayout>
              <c:xMode val="edge"/>
              <c:yMode val="edge"/>
              <c:x val="0.35942474046880057"/>
              <c:y val="0.8888771617968368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zh-TW"/>
          </a:p>
        </c:txPr>
        <c:crossAx val="70993024"/>
        <c:crosses val="autoZero"/>
        <c:auto val="1"/>
        <c:lblAlgn val="ctr"/>
        <c:lblOffset val="100"/>
        <c:tickLblSkip val="2"/>
        <c:tickMarkSkip val="2"/>
      </c:catAx>
      <c:valAx>
        <c:axId val="70993024"/>
        <c:scaling>
          <c:logBase val="10"/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Records</a:t>
                </a:r>
                <a:endParaRPr lang="zh-TW"/>
              </a:p>
            </c:rich>
          </c:tx>
          <c:layout>
            <c:manualLayout>
              <c:xMode val="edge"/>
              <c:yMode val="edge"/>
              <c:x val="0"/>
              <c:y val="0.17195046729369526"/>
            </c:manualLayout>
          </c:layout>
        </c:title>
        <c:numFmt formatCode="General" sourceLinked="0"/>
        <c:tickLblPos val="nextTo"/>
        <c:crossAx val="61228160"/>
        <c:crosses val="autoZero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zh-TW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24728541585492"/>
          <c:y val="7.6357073441621834E-2"/>
          <c:w val="0.71243281178773643"/>
          <c:h val="0.7620049577136196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New York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Sheet1!$B$2:$B$21</c:f>
              <c:numCache>
                <c:formatCode>General</c:formatCode>
                <c:ptCount val="20"/>
                <c:pt idx="0">
                  <c:v>23044</c:v>
                </c:pt>
                <c:pt idx="1">
                  <c:v>8417</c:v>
                </c:pt>
                <c:pt idx="2">
                  <c:v>3753</c:v>
                </c:pt>
                <c:pt idx="3">
                  <c:v>2017</c:v>
                </c:pt>
                <c:pt idx="4">
                  <c:v>1067</c:v>
                </c:pt>
                <c:pt idx="5">
                  <c:v>671</c:v>
                </c:pt>
                <c:pt idx="6">
                  <c:v>424</c:v>
                </c:pt>
                <c:pt idx="7">
                  <c:v>287</c:v>
                </c:pt>
                <c:pt idx="8">
                  <c:v>188</c:v>
                </c:pt>
                <c:pt idx="9">
                  <c:v>155</c:v>
                </c:pt>
                <c:pt idx="10">
                  <c:v>122</c:v>
                </c:pt>
                <c:pt idx="11">
                  <c:v>110</c:v>
                </c:pt>
                <c:pt idx="12">
                  <c:v>84</c:v>
                </c:pt>
                <c:pt idx="13">
                  <c:v>56</c:v>
                </c:pt>
                <c:pt idx="14">
                  <c:v>65</c:v>
                </c:pt>
                <c:pt idx="15">
                  <c:v>43</c:v>
                </c:pt>
                <c:pt idx="16">
                  <c:v>47</c:v>
                </c:pt>
                <c:pt idx="17">
                  <c:v>25</c:v>
                </c:pt>
                <c:pt idx="18">
                  <c:v>45</c:v>
                </c:pt>
                <c:pt idx="19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 Francisco 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Sheet1!$C$2:$C$21</c:f>
              <c:numCache>
                <c:formatCode>General</c:formatCode>
                <c:ptCount val="20"/>
                <c:pt idx="0">
                  <c:v>45513</c:v>
                </c:pt>
                <c:pt idx="1">
                  <c:v>16871</c:v>
                </c:pt>
                <c:pt idx="2">
                  <c:v>7521</c:v>
                </c:pt>
                <c:pt idx="3">
                  <c:v>3816</c:v>
                </c:pt>
                <c:pt idx="4">
                  <c:v>1975</c:v>
                </c:pt>
                <c:pt idx="5">
                  <c:v>1148</c:v>
                </c:pt>
                <c:pt idx="6">
                  <c:v>752</c:v>
                </c:pt>
                <c:pt idx="7">
                  <c:v>508</c:v>
                </c:pt>
                <c:pt idx="8">
                  <c:v>321</c:v>
                </c:pt>
                <c:pt idx="9">
                  <c:v>255</c:v>
                </c:pt>
                <c:pt idx="10">
                  <c:v>205</c:v>
                </c:pt>
                <c:pt idx="11">
                  <c:v>146</c:v>
                </c:pt>
                <c:pt idx="12">
                  <c:v>128</c:v>
                </c:pt>
                <c:pt idx="13">
                  <c:v>118</c:v>
                </c:pt>
                <c:pt idx="14">
                  <c:v>95</c:v>
                </c:pt>
                <c:pt idx="15">
                  <c:v>64</c:v>
                </c:pt>
                <c:pt idx="16">
                  <c:v>60</c:v>
                </c:pt>
                <c:pt idx="17">
                  <c:v>58</c:v>
                </c:pt>
                <c:pt idx="18">
                  <c:v>42</c:v>
                </c:pt>
                <c:pt idx="19">
                  <c:v>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Paris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6"/>
            <c:spPr>
              <a:solidFill>
                <a:srgbClr val="009900"/>
              </a:solidFill>
              <a:ln>
                <a:solidFill>
                  <a:srgbClr val="009900"/>
                </a:solidFill>
              </a:ln>
            </c:spPr>
          </c:marker>
          <c:dPt>
            <c:idx val="10"/>
            <c:marker>
              <c:spPr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c:spPr>
            </c:marker>
          </c:dPt>
          <c:val>
            <c:numRef>
              <c:f>Sheet1!$D$2:$D$21</c:f>
              <c:numCache>
                <c:formatCode>General</c:formatCode>
                <c:ptCount val="20"/>
                <c:pt idx="0">
                  <c:v>3484</c:v>
                </c:pt>
                <c:pt idx="1">
                  <c:v>1168</c:v>
                </c:pt>
                <c:pt idx="2">
                  <c:v>512</c:v>
                </c:pt>
                <c:pt idx="3">
                  <c:v>253</c:v>
                </c:pt>
                <c:pt idx="4">
                  <c:v>143</c:v>
                </c:pt>
                <c:pt idx="5">
                  <c:v>77</c:v>
                </c:pt>
                <c:pt idx="6">
                  <c:v>43</c:v>
                </c:pt>
                <c:pt idx="7">
                  <c:v>30</c:v>
                </c:pt>
                <c:pt idx="8">
                  <c:v>21</c:v>
                </c:pt>
                <c:pt idx="9">
                  <c:v>22</c:v>
                </c:pt>
                <c:pt idx="10">
                  <c:v>15</c:v>
                </c:pt>
                <c:pt idx="11">
                  <c:v>16</c:v>
                </c:pt>
                <c:pt idx="12">
                  <c:v>16</c:v>
                </c:pt>
                <c:pt idx="13">
                  <c:v>13</c:v>
                </c:pt>
                <c:pt idx="14">
                  <c:v>3</c:v>
                </c:pt>
                <c:pt idx="15">
                  <c:v>8</c:v>
                </c:pt>
                <c:pt idx="16">
                  <c:v>11</c:v>
                </c:pt>
                <c:pt idx="17">
                  <c:v>5</c:v>
                </c:pt>
                <c:pt idx="18">
                  <c:v>4</c:v>
                </c:pt>
                <c:pt idx="19">
                  <c:v>5</c:v>
                </c:pt>
              </c:numCache>
            </c:numRef>
          </c:val>
        </c:ser>
        <c:marker val="1"/>
        <c:axId val="71026944"/>
        <c:axId val="71963008"/>
      </c:lineChart>
      <c:catAx>
        <c:axId val="71026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Route Length</a:t>
                </a:r>
                <a:endParaRPr lang="zh-TW"/>
              </a:p>
            </c:rich>
          </c:tx>
          <c:layout/>
        </c:title>
        <c:numFmt formatCode="General" sourceLinked="1"/>
        <c:tickLblPos val="nextTo"/>
        <c:crossAx val="71963008"/>
        <c:crosses val="autoZero"/>
        <c:auto val="1"/>
        <c:lblAlgn val="ctr"/>
        <c:lblOffset val="100"/>
      </c:catAx>
      <c:valAx>
        <c:axId val="71963008"/>
        <c:scaling>
          <c:logBase val="10"/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Routes</a:t>
                </a:r>
                <a:endParaRPr lang="zh-TW"/>
              </a:p>
            </c:rich>
          </c:tx>
          <c:layout/>
        </c:title>
        <c:numFmt formatCode="General" sourceLinked="0"/>
        <c:tickLblPos val="nextTo"/>
        <c:crossAx val="71026944"/>
        <c:crosses val="autoZero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legend>
      <c:legendPos val="r"/>
      <c:layout>
        <c:manualLayout>
          <c:xMode val="edge"/>
          <c:yMode val="edge"/>
          <c:x val="0.61968875765529396"/>
          <c:y val="8.8856099322297752E-2"/>
          <c:w val="0.30883080561069004"/>
          <c:h val="0.1952320592596731"/>
        </c:manualLayout>
      </c:layout>
      <c:spPr>
        <a:solidFill>
          <a:sysClr val="window" lastClr="FFFFFF"/>
        </a:solidFill>
        <a:ln>
          <a:solidFill>
            <a:sysClr val="windowText" lastClr="000000">
              <a:lumMod val="50000"/>
              <a:lumOff val="50000"/>
            </a:sysClr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zh-TW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25769774405022"/>
          <c:y val="3.7362442184786487E-2"/>
          <c:w val="0.7270509152614627"/>
          <c:h val="0.74813215198311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New York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Sheet1!$B$2:$B$25</c:f>
              <c:numCache>
                <c:formatCode>General</c:formatCode>
                <c:ptCount val="24"/>
                <c:pt idx="0">
                  <c:v>34384</c:v>
                </c:pt>
                <c:pt idx="1">
                  <c:v>9070</c:v>
                </c:pt>
                <c:pt idx="2">
                  <c:v>4432</c:v>
                </c:pt>
                <c:pt idx="3">
                  <c:v>2678</c:v>
                </c:pt>
                <c:pt idx="4">
                  <c:v>1802</c:v>
                </c:pt>
                <c:pt idx="5">
                  <c:v>1297</c:v>
                </c:pt>
                <c:pt idx="6">
                  <c:v>856</c:v>
                </c:pt>
                <c:pt idx="7">
                  <c:v>549</c:v>
                </c:pt>
                <c:pt idx="8">
                  <c:v>452</c:v>
                </c:pt>
                <c:pt idx="9">
                  <c:v>535</c:v>
                </c:pt>
                <c:pt idx="10">
                  <c:v>525</c:v>
                </c:pt>
                <c:pt idx="11">
                  <c:v>598</c:v>
                </c:pt>
                <c:pt idx="12">
                  <c:v>635</c:v>
                </c:pt>
                <c:pt idx="13">
                  <c:v>611</c:v>
                </c:pt>
                <c:pt idx="14">
                  <c:v>582</c:v>
                </c:pt>
                <c:pt idx="15">
                  <c:v>578</c:v>
                </c:pt>
                <c:pt idx="16">
                  <c:v>557</c:v>
                </c:pt>
                <c:pt idx="17">
                  <c:v>476</c:v>
                </c:pt>
                <c:pt idx="18">
                  <c:v>327</c:v>
                </c:pt>
                <c:pt idx="19">
                  <c:v>368</c:v>
                </c:pt>
                <c:pt idx="20">
                  <c:v>277</c:v>
                </c:pt>
                <c:pt idx="21">
                  <c:v>242</c:v>
                </c:pt>
                <c:pt idx="22">
                  <c:v>213</c:v>
                </c:pt>
                <c:pt idx="23">
                  <c:v>111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 Francisco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Sheet1!$C$2:$C$25</c:f>
              <c:numCache>
                <c:formatCode>General</c:formatCode>
                <c:ptCount val="24"/>
                <c:pt idx="0">
                  <c:v>54145</c:v>
                </c:pt>
                <c:pt idx="1">
                  <c:v>16743</c:v>
                </c:pt>
                <c:pt idx="2">
                  <c:v>8599</c:v>
                </c:pt>
                <c:pt idx="3">
                  <c:v>5271</c:v>
                </c:pt>
                <c:pt idx="4">
                  <c:v>3029</c:v>
                </c:pt>
                <c:pt idx="5">
                  <c:v>1561</c:v>
                </c:pt>
                <c:pt idx="6">
                  <c:v>798</c:v>
                </c:pt>
                <c:pt idx="7">
                  <c:v>456</c:v>
                </c:pt>
                <c:pt idx="8">
                  <c:v>369</c:v>
                </c:pt>
                <c:pt idx="9">
                  <c:v>535</c:v>
                </c:pt>
                <c:pt idx="10">
                  <c:v>702</c:v>
                </c:pt>
                <c:pt idx="11">
                  <c:v>992</c:v>
                </c:pt>
                <c:pt idx="12">
                  <c:v>1311</c:v>
                </c:pt>
                <c:pt idx="13">
                  <c:v>1604</c:v>
                </c:pt>
                <c:pt idx="14">
                  <c:v>1796</c:v>
                </c:pt>
                <c:pt idx="15">
                  <c:v>2040</c:v>
                </c:pt>
                <c:pt idx="16">
                  <c:v>1838</c:v>
                </c:pt>
                <c:pt idx="17">
                  <c:v>1704</c:v>
                </c:pt>
                <c:pt idx="18">
                  <c:v>1415</c:v>
                </c:pt>
                <c:pt idx="19">
                  <c:v>1042</c:v>
                </c:pt>
                <c:pt idx="20">
                  <c:v>664</c:v>
                </c:pt>
                <c:pt idx="21">
                  <c:v>417</c:v>
                </c:pt>
                <c:pt idx="22">
                  <c:v>210</c:v>
                </c:pt>
                <c:pt idx="23">
                  <c:v>106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Paris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val>
            <c:numRef>
              <c:f>Sheet1!$D$2:$D$25</c:f>
              <c:numCache>
                <c:formatCode>General</c:formatCode>
                <c:ptCount val="24"/>
                <c:pt idx="0">
                  <c:v>5051</c:v>
                </c:pt>
                <c:pt idx="1">
                  <c:v>1063</c:v>
                </c:pt>
                <c:pt idx="2">
                  <c:v>551</c:v>
                </c:pt>
                <c:pt idx="3">
                  <c:v>450</c:v>
                </c:pt>
                <c:pt idx="4">
                  <c:v>316</c:v>
                </c:pt>
                <c:pt idx="5">
                  <c:v>202</c:v>
                </c:pt>
                <c:pt idx="6">
                  <c:v>165</c:v>
                </c:pt>
                <c:pt idx="7">
                  <c:v>121</c:v>
                </c:pt>
                <c:pt idx="8">
                  <c:v>105</c:v>
                </c:pt>
                <c:pt idx="9">
                  <c:v>99</c:v>
                </c:pt>
                <c:pt idx="10">
                  <c:v>59</c:v>
                </c:pt>
                <c:pt idx="11">
                  <c:v>49</c:v>
                </c:pt>
                <c:pt idx="12">
                  <c:v>30</c:v>
                </c:pt>
                <c:pt idx="13">
                  <c:v>25</c:v>
                </c:pt>
                <c:pt idx="14">
                  <c:v>16</c:v>
                </c:pt>
                <c:pt idx="15">
                  <c:v>6</c:v>
                </c:pt>
                <c:pt idx="16">
                  <c:v>2</c:v>
                </c:pt>
                <c:pt idx="17">
                  <c:v>1</c:v>
                </c:pt>
                <c:pt idx="18">
                  <c:v>4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</c:ser>
        <c:marker val="1"/>
        <c:axId val="71997696"/>
        <c:axId val="72000256"/>
      </c:lineChart>
      <c:catAx>
        <c:axId val="71997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Duration (hours)</a:t>
                </a:r>
                <a:endParaRPr lang="zh-TW"/>
              </a:p>
            </c:rich>
          </c:tx>
          <c:layout/>
        </c:title>
        <c:numFmt formatCode="General" sourceLinked="1"/>
        <c:tickLblPos val="nextTo"/>
        <c:crossAx val="72000256"/>
        <c:crosses val="autoZero"/>
        <c:auto val="1"/>
        <c:lblAlgn val="ctr"/>
        <c:lblOffset val="100"/>
      </c:catAx>
      <c:valAx>
        <c:axId val="72000256"/>
        <c:scaling>
          <c:logBase val="10"/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Records</a:t>
                </a:r>
                <a:endParaRPr lang="zh-TW"/>
              </a:p>
            </c:rich>
          </c:tx>
          <c:layout/>
        </c:title>
        <c:numFmt formatCode="General" sourceLinked="0"/>
        <c:tickLblPos val="nextTo"/>
        <c:crossAx val="71997696"/>
        <c:crosses val="autoZero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legend>
      <c:legendPos val="r"/>
      <c:layout>
        <c:manualLayout>
          <c:xMode val="edge"/>
          <c:yMode val="edge"/>
          <c:x val="0.55536884790578822"/>
          <c:y val="4.9382740542056228E-2"/>
          <c:w val="0.37283135207199203"/>
          <c:h val="0.24030663259637844"/>
        </c:manualLayout>
      </c:layout>
      <c:spPr>
        <a:solidFill>
          <a:sysClr val="window" lastClr="FFFFFF"/>
        </a:solidFill>
        <a:ln>
          <a:solidFill>
            <a:sysClr val="windowText" lastClr="000000">
              <a:lumMod val="50000"/>
              <a:lumOff val="50000"/>
            </a:sysClr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zh-TW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0.25871</cdr:x>
      <cdr:y>0.08422</cdr:y>
    </cdr:from>
    <cdr:to>
      <cdr:x>0.57024</cdr:x>
      <cdr:y>0.2198</cdr:y>
    </cdr:to>
    <cdr:grpSp>
      <cdr:nvGrpSpPr>
        <cdr:cNvPr id="2" name="群組 1"/>
        <cdr:cNvGrpSpPr/>
      </cdr:nvGrpSpPr>
      <cdr:grpSpPr>
        <a:xfrm xmlns:a="http://schemas.openxmlformats.org/drawingml/2006/main">
          <a:off x="1281673" y="216016"/>
          <a:ext cx="1543348" cy="347750"/>
          <a:chOff x="0" y="0"/>
          <a:chExt cx="1041556" cy="347743"/>
        </a:xfrm>
      </cdr:grpSpPr>
      <cdr:cxnSp macro="">
        <cdr:nvCxnSpPr>
          <cdr:cNvPr id="3" name="直線接點 2"/>
          <cdr:cNvCxnSpPr/>
        </cdr:nvCxnSpPr>
        <cdr:spPr>
          <a:xfrm xmlns:a="http://schemas.openxmlformats.org/drawingml/2006/main">
            <a:off x="0" y="150833"/>
            <a:ext cx="220322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ysClr val="windowText" lastClr="000000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文字方塊 5"/>
          <cdr:cNvSpPr txBox="1"/>
        </cdr:nvSpPr>
        <cdr:spPr>
          <a:xfrm xmlns:a="http://schemas.openxmlformats.org/drawingml/2006/main">
            <a:off x="172426" y="0"/>
            <a:ext cx="869130" cy="34774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altLang="zh-TW" sz="1100" dirty="0"/>
              <a:t>Normal</a:t>
            </a:r>
            <a:r>
              <a:rPr lang="en-US" altLang="zh-TW" sz="1100" baseline="0" dirty="0"/>
              <a:t> </a:t>
            </a:r>
            <a:br>
              <a:rPr lang="en-US" altLang="zh-TW" sz="1100" baseline="0" dirty="0"/>
            </a:br>
            <a:r>
              <a:rPr lang="en-US" altLang="zh-TW" sz="1100" baseline="0" dirty="0"/>
              <a:t>Distribution</a:t>
            </a:r>
            <a:endParaRPr lang="zh-TW" altLang="en-US" sz="11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D54C0-C91F-4CA2-AE7E-55C4937F998B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EB854-E1BB-4CFA-8C94-0A4BC2E3F5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EB854-E1BB-4CFA-8C94-0A4BC2E3F5E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F68330-6923-44F6-9C3A-928657D88DA5}" type="datetimeFigureOut">
              <a:rPr lang="zh-TW" altLang="en-US" smtClean="0"/>
              <a:pPr/>
              <a:t>2012/8/12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C14D6D-81E8-4420-BD4B-70699DBB66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25968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Exploiting Large-Scale Check-in Data to Recommend Time-Sensitive Routes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r>
              <a:rPr lang="en-US" altLang="zh-TW" b="1" i="1" dirty="0" err="1" smtClean="0"/>
              <a:t>Hsun</a:t>
            </a:r>
            <a:r>
              <a:rPr lang="en-US" altLang="zh-TW" b="1" i="1" dirty="0" smtClean="0"/>
              <a:t>-Ping Hsieh</a:t>
            </a:r>
            <a:r>
              <a:rPr lang="en-US" altLang="zh-TW" dirty="0" smtClean="0"/>
              <a:t>, Cheng-Te Li, </a:t>
            </a:r>
            <a:r>
              <a:rPr lang="en-US" altLang="zh-TW" dirty="0" err="1" smtClean="0"/>
              <a:t>Shou</a:t>
            </a:r>
            <a:r>
              <a:rPr lang="en-US" altLang="zh-TW" dirty="0" smtClean="0"/>
              <a:t>-De Lin</a:t>
            </a:r>
            <a:endParaRPr lang="en-US" altLang="zh-TW" baseline="30000" dirty="0" smtClean="0"/>
          </a:p>
          <a:p>
            <a:r>
              <a:rPr lang="en-US" altLang="zh-TW" baseline="30000" dirty="0" smtClean="0"/>
              <a:t> </a:t>
            </a:r>
            <a:r>
              <a:rPr lang="en-US" altLang="zh-TW" dirty="0" smtClean="0"/>
              <a:t>Graduate Institute of Networking and Multimedia</a:t>
            </a:r>
            <a:br>
              <a:rPr lang="en-US" altLang="zh-TW" dirty="0" smtClean="0"/>
            </a:br>
            <a:r>
              <a:rPr lang="en-US" altLang="zh-TW" dirty="0" smtClean="0"/>
              <a:t>National Taiwan University, Taipei, Taiwan</a:t>
            </a:r>
            <a:endParaRPr lang="zh-TW" altLang="zh-TW" dirty="0" smtClean="0"/>
          </a:p>
          <a:p>
            <a:endParaRPr lang="zh-TW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Overview of time-sensitive goodness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84076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12568"/>
          </a:xfrm>
        </p:spPr>
        <p:txBody>
          <a:bodyPr/>
          <a:lstStyle/>
          <a:p>
            <a:r>
              <a:rPr lang="en-US" altLang="zh-TW" b="1" dirty="0" smtClean="0"/>
              <a:t>Definition: </a:t>
            </a:r>
            <a:r>
              <a:rPr lang="en-US" altLang="zh-TW" b="1" i="1" dirty="0" smtClean="0">
                <a:solidFill>
                  <a:srgbClr val="FF0000"/>
                </a:solidFill>
              </a:rPr>
              <a:t>Temporal </a:t>
            </a:r>
            <a:r>
              <a:rPr lang="en-US" altLang="zh-TW" b="1" i="1" dirty="0">
                <a:solidFill>
                  <a:srgbClr val="FF0000"/>
                </a:solidFill>
              </a:rPr>
              <a:t>Visiting </a:t>
            </a:r>
            <a:r>
              <a:rPr lang="en-US" altLang="zh-TW" b="1" i="1" dirty="0" smtClean="0">
                <a:solidFill>
                  <a:srgbClr val="FF0000"/>
                </a:solidFill>
              </a:rPr>
              <a:t>Distribution (TVD), </a:t>
            </a:r>
            <a:br>
              <a:rPr lang="en-US" altLang="zh-TW" b="1" i="1" dirty="0" smtClean="0">
                <a:solidFill>
                  <a:srgbClr val="FF0000"/>
                </a:solidFill>
              </a:rPr>
            </a:br>
            <a:r>
              <a:rPr lang="en-US" altLang="zh-TW" i="1" dirty="0" err="1" smtClean="0">
                <a:solidFill>
                  <a:srgbClr val="FFC000"/>
                </a:solidFill>
              </a:rPr>
              <a:t>TVD</a:t>
            </a:r>
            <a:r>
              <a:rPr lang="en-US" altLang="zh-TW" i="1" baseline="-25000" dirty="0" err="1" smtClean="0">
                <a:solidFill>
                  <a:srgbClr val="FFC000"/>
                </a:solidFill>
              </a:rPr>
              <a:t>l</a:t>
            </a:r>
            <a:r>
              <a:rPr lang="en-US" altLang="zh-TW" i="1" baseline="-25000" dirty="0" smtClean="0">
                <a:solidFill>
                  <a:srgbClr val="FFC000"/>
                </a:solidFill>
              </a:rPr>
              <a:t> </a:t>
            </a:r>
            <a:r>
              <a:rPr lang="en-US" altLang="zh-TW" dirty="0">
                <a:solidFill>
                  <a:srgbClr val="FFC000"/>
                </a:solidFill>
              </a:rPr>
              <a:t>(</a:t>
            </a:r>
            <a:r>
              <a:rPr lang="en-US" altLang="zh-TW" i="1" dirty="0" err="1">
                <a:solidFill>
                  <a:srgbClr val="FFC000"/>
                </a:solidFill>
              </a:rPr>
              <a:t>t</a:t>
            </a:r>
            <a:r>
              <a:rPr lang="en-US" altLang="zh-TW" i="1" baseline="-25000" dirty="0" err="1">
                <a:solidFill>
                  <a:srgbClr val="FFC000"/>
                </a:solidFill>
              </a:rPr>
              <a:t>i</a:t>
            </a:r>
            <a:r>
              <a:rPr lang="en-US" altLang="zh-TW" dirty="0" smtClean="0">
                <a:solidFill>
                  <a:srgbClr val="FFC000"/>
                </a:solidFill>
              </a:rPr>
              <a:t>) </a:t>
            </a:r>
            <a:r>
              <a:rPr lang="en-US" altLang="zh-TW" dirty="0" smtClean="0"/>
              <a:t>for a location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, </a:t>
            </a:r>
            <a:r>
              <a:rPr lang="en-US" altLang="zh-TW" dirty="0"/>
              <a:t>as the probability distribution of a randomly picked check-in record of </a:t>
            </a:r>
            <a:r>
              <a:rPr lang="en-US" altLang="zh-TW" i="1" dirty="0"/>
              <a:t>l</a:t>
            </a:r>
            <a:r>
              <a:rPr lang="en-US" altLang="zh-TW" dirty="0"/>
              <a:t> occurs at time </a:t>
            </a:r>
            <a:r>
              <a:rPr lang="en-US" altLang="zh-TW" i="1" dirty="0" err="1"/>
              <a:t>t</a:t>
            </a:r>
            <a:r>
              <a:rPr lang="en-US" altLang="zh-TW" i="1" baseline="-25000" dirty="0" err="1"/>
              <a:t>i</a:t>
            </a:r>
            <a:endParaRPr lang="en-US" altLang="zh-TW" dirty="0" smtClean="0"/>
          </a:p>
          <a:p>
            <a:pPr lvl="1"/>
            <a:endParaRPr lang="zh-TW" altLang="en-US" i="1" dirty="0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 Visiting </a:t>
            </a:r>
            <a:r>
              <a:rPr lang="en-US" altLang="zh-TW" dirty="0" smtClean="0"/>
              <a:t>Time (1) </a:t>
            </a:r>
            <a:endParaRPr lang="zh-TW" altLang="en-US" dirty="0"/>
          </a:p>
        </p:txBody>
      </p:sp>
      <p:graphicFrame>
        <p:nvGraphicFramePr>
          <p:cNvPr id="5" name="圖表 4"/>
          <p:cNvGraphicFramePr>
            <a:graphicFrameLocks/>
          </p:cNvGraphicFramePr>
          <p:nvPr/>
        </p:nvGraphicFramePr>
        <p:xfrm>
          <a:off x="1475656" y="2996952"/>
          <a:ext cx="5818188" cy="349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28083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Assuming </a:t>
            </a:r>
            <a:r>
              <a:rPr lang="en-US" altLang="zh-TW" dirty="0"/>
              <a:t>we want to know how well a decision is to visit a place at </a:t>
            </a:r>
            <a:r>
              <a:rPr lang="en-US" altLang="zh-TW" dirty="0" smtClean="0"/>
              <a:t>8:00AM</a:t>
            </a:r>
          </a:p>
          <a:p>
            <a:pPr lvl="1"/>
            <a:r>
              <a:rPr lang="en-US" altLang="zh-TW" dirty="0"/>
              <a:t>G</a:t>
            </a:r>
            <a:r>
              <a:rPr lang="en-US" altLang="zh-TW" dirty="0" smtClean="0"/>
              <a:t>enerate </a:t>
            </a:r>
            <a:r>
              <a:rPr lang="en-US" altLang="zh-TW" dirty="0"/>
              <a:t>a </a:t>
            </a:r>
            <a:r>
              <a:rPr lang="en-US" altLang="zh-TW" dirty="0">
                <a:solidFill>
                  <a:srgbClr val="FFC000"/>
                </a:solidFill>
              </a:rPr>
              <a:t>thin Gaussian distribution  </a:t>
            </a:r>
            <a:r>
              <a:rPr lang="en-US" altLang="zh-TW" dirty="0"/>
              <a:t>whose mean value  is 8 </a:t>
            </a:r>
            <a:r>
              <a:rPr lang="en-US" altLang="zh-TW" dirty="0" smtClean="0"/>
              <a:t> with </a:t>
            </a:r>
            <a:r>
              <a:rPr lang="en-US" altLang="zh-TW" dirty="0"/>
              <a:t>a very small variance  (e.g. standard deviation is 1).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Measure </a:t>
            </a:r>
            <a:r>
              <a:rPr lang="en-US" altLang="zh-TW" dirty="0"/>
              <a:t>the difference between the Gaussian distribution with the learnt </a:t>
            </a:r>
            <a:r>
              <a:rPr lang="en-US" altLang="zh-TW" i="1" dirty="0"/>
              <a:t>TVD</a:t>
            </a:r>
            <a:r>
              <a:rPr lang="en-US" altLang="zh-TW" dirty="0"/>
              <a:t> of such location. </a:t>
            </a:r>
            <a:endParaRPr lang="en-US" altLang="zh-TW" dirty="0" smtClean="0"/>
          </a:p>
          <a:p>
            <a:pPr lvl="2"/>
            <a:r>
              <a:rPr lang="en-US" altLang="zh-TW" dirty="0"/>
              <a:t>A</a:t>
            </a:r>
            <a:r>
              <a:rPr lang="en-US" altLang="zh-TW" dirty="0" smtClean="0"/>
              <a:t>dopt </a:t>
            </a:r>
            <a:r>
              <a:rPr lang="en-US" altLang="zh-TW" dirty="0"/>
              <a:t>the </a:t>
            </a:r>
            <a:r>
              <a:rPr lang="en-US" altLang="zh-TW" b="1" i="1" dirty="0">
                <a:solidFill>
                  <a:srgbClr val="FF0000"/>
                </a:solidFill>
              </a:rPr>
              <a:t>symmetric </a:t>
            </a:r>
            <a:r>
              <a:rPr lang="en-US" altLang="zh-TW" b="1" i="1" dirty="0" err="1">
                <a:solidFill>
                  <a:srgbClr val="FF0000"/>
                </a:solidFill>
              </a:rPr>
              <a:t>Kullback-Leibler</a:t>
            </a:r>
            <a:r>
              <a:rPr lang="en-US" altLang="zh-TW" b="1" i="1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(</a:t>
            </a:r>
            <a:r>
              <a:rPr lang="en-US" altLang="zh-TW" i="1" dirty="0"/>
              <a:t>KL</a:t>
            </a:r>
            <a:r>
              <a:rPr lang="en-US" altLang="zh-TW" dirty="0"/>
              <a:t>)</a:t>
            </a:r>
            <a:r>
              <a:rPr lang="en-US" altLang="zh-TW" i="1" dirty="0"/>
              <a:t> Divergence</a:t>
            </a:r>
            <a:r>
              <a:rPr lang="en-US" altLang="zh-TW" dirty="0"/>
              <a:t> </a:t>
            </a:r>
            <a:r>
              <a:rPr lang="en-US" altLang="zh-TW" dirty="0" smtClean="0"/>
              <a:t>between such Gaussian distribution and </a:t>
            </a:r>
            <a:r>
              <a:rPr lang="en-US" altLang="zh-TW" i="1" dirty="0" smtClean="0"/>
              <a:t>TVD</a:t>
            </a:r>
            <a:r>
              <a:rPr lang="en-US" altLang="zh-TW" dirty="0" smtClean="0"/>
              <a:t> </a:t>
            </a:r>
            <a:r>
              <a:rPr lang="en-US" altLang="zh-TW" dirty="0"/>
              <a:t>to represent the fitness of the assignment</a:t>
            </a:r>
            <a:r>
              <a:rPr lang="en-US" altLang="zh-TW" dirty="0" smtClean="0"/>
              <a:t>.</a:t>
            </a:r>
          </a:p>
          <a:p>
            <a:pPr lvl="2">
              <a:buNone/>
            </a:pP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 Visiting </a:t>
            </a:r>
            <a:r>
              <a:rPr lang="en-US" altLang="zh-TW" dirty="0" smtClean="0"/>
              <a:t>Time (2) </a:t>
            </a:r>
            <a:endParaRPr lang="zh-TW" alt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7413" name="方程式" r:id="rId3" imgW="114120" imgH="215640" progId="Equation.3">
              <p:embed/>
            </p:oleObj>
          </a:graphicData>
        </a:graphic>
      </p:graphicFrame>
      <p:graphicFrame>
        <p:nvGraphicFramePr>
          <p:cNvPr id="17" name="圖表 16"/>
          <p:cNvGraphicFramePr>
            <a:graphicFrameLocks/>
          </p:cNvGraphicFramePr>
          <p:nvPr/>
        </p:nvGraphicFramePr>
        <p:xfrm>
          <a:off x="3707904" y="3789040"/>
          <a:ext cx="4954092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圖表 17"/>
          <p:cNvGraphicFramePr>
            <a:graphicFrameLocks/>
          </p:cNvGraphicFramePr>
          <p:nvPr/>
        </p:nvGraphicFramePr>
        <p:xfrm>
          <a:off x="5508104" y="3717032"/>
          <a:ext cx="664263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矩形 18"/>
          <p:cNvSpPr/>
          <p:nvPr/>
        </p:nvSpPr>
        <p:spPr>
          <a:xfrm>
            <a:off x="0" y="3789040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A smaller KL value indicates better match between the assignment and the distribution learned from data!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013176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We will take the reciprocal KL to indicate the score of visiting time!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u="sng" dirty="0"/>
              <a:t>temporal visiting goodness function</a:t>
            </a:r>
            <a:r>
              <a:rPr lang="en-US" altLang="zh-TW" dirty="0"/>
              <a:t> </a:t>
            </a:r>
            <a:r>
              <a:rPr lang="en-US" altLang="zh-TW" i="1" dirty="0" err="1"/>
              <a:t>f</a:t>
            </a:r>
            <a:r>
              <a:rPr lang="en-US" altLang="zh-TW" i="1" baseline="-25000" dirty="0" err="1"/>
              <a:t>visit</a:t>
            </a:r>
            <a:r>
              <a:rPr lang="en-US" altLang="zh-TW" dirty="0"/>
              <a:t>(</a:t>
            </a:r>
            <a:r>
              <a:rPr lang="en-US" altLang="zh-TW" i="1" dirty="0"/>
              <a:t>s</a:t>
            </a:r>
            <a:r>
              <a:rPr lang="en-US" altLang="zh-TW" dirty="0"/>
              <a:t>) of a route </a:t>
            </a:r>
            <a:r>
              <a:rPr lang="en-US" altLang="zh-TW" i="1" dirty="0"/>
              <a:t>s</a:t>
            </a:r>
            <a:r>
              <a:rPr lang="en-US" altLang="zh-TW" dirty="0"/>
              <a:t>=&lt;(</a:t>
            </a:r>
            <a:r>
              <a:rPr lang="en-US" altLang="zh-TW" i="1" dirty="0"/>
              <a:t>l</a:t>
            </a:r>
            <a:r>
              <a:rPr lang="en-US" altLang="zh-TW" baseline="-25000" dirty="0"/>
              <a:t>1</a:t>
            </a:r>
            <a:r>
              <a:rPr lang="en-US" altLang="zh-TW" dirty="0"/>
              <a:t>,</a:t>
            </a:r>
            <a:r>
              <a:rPr lang="en-US" altLang="zh-TW" i="1" dirty="0"/>
              <a:t>t</a:t>
            </a:r>
            <a:r>
              <a:rPr lang="en-US" altLang="zh-TW" baseline="-25000" dirty="0"/>
              <a:t>1</a:t>
            </a:r>
            <a:r>
              <a:rPr lang="en-US" altLang="zh-TW" dirty="0"/>
              <a:t>), (</a:t>
            </a:r>
            <a:r>
              <a:rPr lang="en-US" altLang="zh-TW" i="1" dirty="0"/>
              <a:t>l</a:t>
            </a:r>
            <a:r>
              <a:rPr lang="en-US" altLang="zh-TW" baseline="-25000" dirty="0"/>
              <a:t>2</a:t>
            </a:r>
            <a:r>
              <a:rPr lang="en-US" altLang="zh-TW" dirty="0"/>
              <a:t>,</a:t>
            </a:r>
            <a:r>
              <a:rPr lang="en-US" altLang="zh-TW" i="1" dirty="0"/>
              <a:t>t</a:t>
            </a:r>
            <a:r>
              <a:rPr lang="en-US" altLang="zh-TW" baseline="-25000" dirty="0"/>
              <a:t>2</a:t>
            </a:r>
            <a:r>
              <a:rPr lang="en-US" altLang="zh-TW" dirty="0"/>
              <a:t>), ..., (</a:t>
            </a:r>
            <a:r>
              <a:rPr lang="en-US" altLang="zh-TW" i="1" dirty="0" err="1"/>
              <a:t>l</a:t>
            </a:r>
            <a:r>
              <a:rPr lang="en-US" altLang="zh-TW" i="1" baseline="-25000" dirty="0" err="1"/>
              <a:t>n</a:t>
            </a:r>
            <a:r>
              <a:rPr lang="en-US" altLang="zh-TW" dirty="0" err="1"/>
              <a:t>,</a:t>
            </a:r>
            <a:r>
              <a:rPr lang="en-US" altLang="zh-TW" i="1" dirty="0" err="1"/>
              <a:t>t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)&gt;, as a combination of the </a:t>
            </a:r>
            <a:r>
              <a:rPr lang="en-US" altLang="zh-TW" dirty="0">
                <a:solidFill>
                  <a:srgbClr val="FFC000"/>
                </a:solidFill>
              </a:rPr>
              <a:t>popularity</a:t>
            </a:r>
            <a:r>
              <a:rPr lang="en-US" altLang="zh-TW" dirty="0"/>
              <a:t> of places together with the fitness of each location over </a:t>
            </a:r>
            <a:r>
              <a:rPr lang="en-US" altLang="zh-TW" dirty="0" smtClean="0"/>
              <a:t>time.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Proper Visiting Time (3)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43608" y="364502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If the places in a route s are visited during the proper time period, the </a:t>
            </a:r>
            <a:r>
              <a:rPr lang="en-US" altLang="zh-TW" b="1" dirty="0" err="1" smtClean="0">
                <a:solidFill>
                  <a:srgbClr val="0070C0"/>
                </a:solidFill>
              </a:rPr>
              <a:t>f_visit</a:t>
            </a:r>
            <a:r>
              <a:rPr lang="en-US" altLang="zh-TW" b="1" dirty="0" smtClean="0">
                <a:solidFill>
                  <a:srgbClr val="0070C0"/>
                </a:solidFill>
              </a:rPr>
              <a:t> (s)  value would become higher.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2592287"/>
          </a:xfrm>
        </p:spPr>
        <p:txBody>
          <a:bodyPr>
            <a:normAutofit fontScale="92500"/>
          </a:bodyPr>
          <a:lstStyle/>
          <a:p>
            <a:r>
              <a:rPr lang="en-US" altLang="zh-TW" b="1" dirty="0" smtClean="0"/>
              <a:t>Definition: </a:t>
            </a:r>
            <a:r>
              <a:rPr lang="en-US" altLang="zh-TW" b="1" i="1" dirty="0" smtClean="0">
                <a:solidFill>
                  <a:srgbClr val="FF0000"/>
                </a:solidFill>
              </a:rPr>
              <a:t>Duration Distribution (DD), </a:t>
            </a:r>
            <a:br>
              <a:rPr lang="en-US" altLang="zh-TW" b="1" i="1" dirty="0" smtClean="0">
                <a:solidFill>
                  <a:srgbClr val="FF0000"/>
                </a:solidFill>
              </a:rPr>
            </a:br>
            <a:r>
              <a:rPr lang="en-US" altLang="zh-TW" dirty="0" smtClean="0"/>
              <a:t>define</a:t>
            </a:r>
            <a:r>
              <a:rPr lang="en-US" altLang="zh-TW" b="1" i="1" dirty="0" smtClean="0">
                <a:solidFill>
                  <a:srgbClr val="FF0000"/>
                </a:solidFill>
              </a:rPr>
              <a:t> </a:t>
            </a:r>
            <a:r>
              <a:rPr lang="en-US" altLang="zh-TW" i="1" dirty="0" err="1" smtClean="0">
                <a:solidFill>
                  <a:srgbClr val="FFC000"/>
                </a:solidFill>
              </a:rPr>
              <a:t>DD</a:t>
            </a:r>
            <a:r>
              <a:rPr lang="en-US" altLang="zh-TW" i="1" baseline="-25000" dirty="0" err="1" smtClean="0">
                <a:solidFill>
                  <a:srgbClr val="FFC000"/>
                </a:solidFill>
              </a:rPr>
              <a:t>lilj</a:t>
            </a:r>
            <a:r>
              <a:rPr lang="en-US" altLang="zh-TW" dirty="0" smtClean="0">
                <a:solidFill>
                  <a:srgbClr val="FFC000"/>
                </a:solidFill>
              </a:rPr>
              <a:t>(</a:t>
            </a:r>
            <a:r>
              <a:rPr lang="en-US" altLang="zh-TW" i="1" dirty="0" smtClean="0">
                <a:solidFill>
                  <a:srgbClr val="FFC000"/>
                </a:solidFill>
              </a:rPr>
              <a:t>t</a:t>
            </a:r>
            <a:r>
              <a:rPr lang="en-US" altLang="zh-TW" dirty="0" smtClean="0">
                <a:solidFill>
                  <a:srgbClr val="FFC000"/>
                </a:solidFill>
              </a:rPr>
              <a:t>) </a:t>
            </a:r>
            <a:r>
              <a:rPr lang="en-US" altLang="zh-TW" dirty="0" smtClean="0"/>
              <a:t>between locations 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 as the probability distribution over time duration </a:t>
            </a:r>
            <a:r>
              <a:rPr lang="en-US" altLang="zh-TW" i="1" dirty="0" smtClean="0"/>
              <a:t>t, </a:t>
            </a:r>
            <a:r>
              <a:rPr lang="en-US" altLang="zh-TW" dirty="0" smtClean="0"/>
              <a:t>, which can be obtained from the following experiment: pick two consecutive check-in records (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t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), (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j</a:t>
            </a:r>
            <a:r>
              <a:rPr lang="en-US" altLang="zh-TW" dirty="0" err="1" smtClean="0"/>
              <a:t>,</a:t>
            </a:r>
            <a:r>
              <a:rPr lang="en-US" altLang="zh-TW" i="1" dirty="0" err="1" smtClean="0"/>
              <a:t>t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) of a person, and calculate the probability that </a:t>
            </a:r>
            <a:r>
              <a:rPr lang="en-US" altLang="zh-TW" i="1" dirty="0" err="1" smtClean="0"/>
              <a:t>t</a:t>
            </a:r>
            <a:r>
              <a:rPr lang="en-US" altLang="zh-TW" i="1" baseline="-25000" dirty="0" err="1" smtClean="0"/>
              <a:t>j</a:t>
            </a:r>
            <a:r>
              <a:rPr lang="en-US" altLang="zh-TW" dirty="0" err="1" smtClean="0"/>
              <a:t>-</a:t>
            </a:r>
            <a:r>
              <a:rPr lang="en-US" altLang="zh-TW" i="1" dirty="0" err="1" smtClean="0"/>
              <a:t>t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=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 Transit Time </a:t>
            </a:r>
            <a:r>
              <a:rPr lang="en-US" altLang="zh-TW" dirty="0" smtClean="0"/>
              <a:t>Duration(1)</a:t>
            </a:r>
            <a:endParaRPr lang="zh-TW" altLang="en-US" dirty="0"/>
          </a:p>
        </p:txBody>
      </p:sp>
      <p:graphicFrame>
        <p:nvGraphicFramePr>
          <p:cNvPr id="6" name="圖表 5"/>
          <p:cNvGraphicFramePr>
            <a:graphicFrameLocks/>
          </p:cNvGraphicFramePr>
          <p:nvPr/>
        </p:nvGraphicFramePr>
        <p:xfrm>
          <a:off x="3059832" y="3645024"/>
          <a:ext cx="5818188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2880319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Similar to what we do to </a:t>
            </a:r>
            <a:r>
              <a:rPr lang="en-US" altLang="zh-TW" i="1" dirty="0" smtClean="0"/>
              <a:t>TVD</a:t>
            </a:r>
            <a:r>
              <a:rPr lang="en-US" altLang="zh-TW" dirty="0" smtClean="0"/>
              <a:t>, given a pair of locations 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and 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 together with an assignment of a given duration  among them, we can model </a:t>
            </a:r>
            <a:r>
              <a:rPr lang="en-US" altLang="zh-TW" i="1" dirty="0" smtClean="0"/>
              <a:t>∆</a:t>
            </a:r>
            <a:r>
              <a:rPr lang="en-US" altLang="zh-TW" dirty="0" smtClean="0"/>
              <a:t> as a thin </a:t>
            </a:r>
            <a:r>
              <a:rPr lang="en-US" altLang="zh-TW" dirty="0" smtClean="0">
                <a:solidFill>
                  <a:srgbClr val="FFC000"/>
                </a:solidFill>
              </a:rPr>
              <a:t>Gaussian distribution </a:t>
            </a:r>
            <a:r>
              <a:rPr lang="en-US" altLang="zh-TW" dirty="0" smtClean="0"/>
              <a:t>and compare it with  learnt </a:t>
            </a:r>
            <a:r>
              <a:rPr lang="en-US" altLang="zh-TW" i="1" dirty="0" smtClean="0"/>
              <a:t>DD</a:t>
            </a:r>
            <a:r>
              <a:rPr lang="en-US" altLang="zh-TW" dirty="0" smtClean="0"/>
              <a:t> using </a:t>
            </a:r>
            <a:r>
              <a:rPr lang="en-US" altLang="zh-TW" dirty="0" smtClean="0">
                <a:solidFill>
                  <a:srgbClr val="FF0000"/>
                </a:solidFill>
              </a:rPr>
              <a:t>symmetric KL divergence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f_duration</a:t>
            </a:r>
            <a:r>
              <a:rPr lang="en-US" altLang="zh-TW" dirty="0" smtClean="0"/>
              <a:t> score then generates by similar  approach in </a:t>
            </a:r>
            <a:r>
              <a:rPr lang="en-US" altLang="zh-TW" i="1" dirty="0" err="1" smtClean="0"/>
              <a:t>f</a:t>
            </a:r>
            <a:r>
              <a:rPr lang="en-US" altLang="zh-TW" i="1" baseline="-25000" dirty="0" err="1" smtClean="0"/>
              <a:t>visit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 Transit Time Duration(2)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528" y="42210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In check-in data, a route </a:t>
            </a:r>
            <a:r>
              <a:rPr lang="en-US" altLang="zh-TW" b="1" i="1" dirty="0" smtClean="0">
                <a:solidFill>
                  <a:srgbClr val="0070C0"/>
                </a:solidFill>
              </a:rPr>
              <a:t>s</a:t>
            </a:r>
            <a:r>
              <a:rPr lang="en-US" altLang="zh-TW" b="1" dirty="0" smtClean="0">
                <a:solidFill>
                  <a:srgbClr val="0070C0"/>
                </a:solidFill>
              </a:rPr>
              <a:t> with higher value of </a:t>
            </a:r>
            <a:r>
              <a:rPr lang="en-US" altLang="zh-TW" b="1" i="1" dirty="0" err="1" smtClean="0">
                <a:solidFill>
                  <a:srgbClr val="0070C0"/>
                </a:solidFill>
              </a:rPr>
              <a:t>f</a:t>
            </a:r>
            <a:r>
              <a:rPr lang="en-US" altLang="zh-TW" b="1" i="1" baseline="-25000" dirty="0" err="1" smtClean="0">
                <a:solidFill>
                  <a:srgbClr val="0070C0"/>
                </a:solidFill>
              </a:rPr>
              <a:t>duration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i="1" dirty="0" smtClean="0">
                <a:solidFill>
                  <a:srgbClr val="0070C0"/>
                </a:solidFill>
              </a:rPr>
              <a:t>s</a:t>
            </a:r>
            <a:r>
              <a:rPr lang="en-US" altLang="zh-TW" b="1" dirty="0" smtClean="0">
                <a:solidFill>
                  <a:srgbClr val="0070C0"/>
                </a:solidFill>
              </a:rPr>
              <a:t>) indicates such route can be visited with proper “</a:t>
            </a:r>
            <a:r>
              <a:rPr lang="en-US" altLang="zh-TW" b="1" dirty="0" err="1" smtClean="0">
                <a:solidFill>
                  <a:srgbClr val="0070C0"/>
                </a:solidFill>
              </a:rPr>
              <a:t>transit+staying</a:t>
            </a:r>
            <a:r>
              <a:rPr lang="en-US" altLang="zh-TW" b="1" dirty="0" smtClean="0">
                <a:solidFill>
                  <a:srgbClr val="0070C0"/>
                </a:solidFill>
              </a:rPr>
              <a:t>” time between places!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The goodness of a trip route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Summarization of </a:t>
            </a:r>
            <a:r>
              <a:rPr lang="en-US" altLang="zh-TW" i="1" dirty="0" smtClean="0"/>
              <a:t>TVD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DD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840760" cy="40324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55776" y="5661248"/>
            <a:ext cx="738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compute 2</a:t>
            </a:r>
            <a:r>
              <a:rPr lang="en-US" altLang="zh-TW" b="1" i="1" dirty="0" smtClean="0">
                <a:solidFill>
                  <a:srgbClr val="0070C0"/>
                </a:solidFill>
              </a:rPr>
              <a:t>k</a:t>
            </a:r>
            <a:r>
              <a:rPr lang="en-US" altLang="zh-TW" b="1" dirty="0" smtClean="0">
                <a:solidFill>
                  <a:srgbClr val="0070C0"/>
                </a:solidFill>
              </a:rPr>
              <a:t>-1 values of KL-divergence and then take the geometric mean of such values as the time-dependent goodness of a route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525963"/>
          </a:xfrm>
        </p:spPr>
        <p:txBody>
          <a:bodyPr/>
          <a:lstStyle/>
          <a:p>
            <a:r>
              <a:rPr lang="en-US" altLang="zh-TW" dirty="0" smtClean="0"/>
              <a:t>Exploit the idea of the </a:t>
            </a:r>
            <a:r>
              <a:rPr lang="en-US" altLang="zh-TW" i="1" dirty="0" smtClean="0">
                <a:solidFill>
                  <a:srgbClr val="FFC000"/>
                </a:solidFill>
              </a:rPr>
              <a:t>n</a:t>
            </a:r>
            <a:r>
              <a:rPr lang="en-US" altLang="zh-TW" dirty="0" smtClean="0">
                <a:solidFill>
                  <a:srgbClr val="FFC000"/>
                </a:solidFill>
              </a:rPr>
              <a:t>-gram language</a:t>
            </a:r>
            <a:r>
              <a:rPr lang="en-US" altLang="zh-TW" dirty="0" smtClean="0"/>
              <a:t> model to measure the quality of the order of visits in a trip route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Uni</a:t>
            </a:r>
            <a:r>
              <a:rPr lang="en-US" altLang="zh-TW" dirty="0" smtClean="0">
                <a:solidFill>
                  <a:srgbClr val="FF0000"/>
                </a:solidFill>
              </a:rPr>
              <a:t>-gram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bi-gram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FF0000"/>
                </a:solidFill>
              </a:rPr>
              <a:t>tri-gram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 Visiting </a:t>
            </a:r>
            <a:r>
              <a:rPr lang="en-US" altLang="zh-TW" dirty="0" smtClean="0"/>
              <a:t>Order (1)</a:t>
            </a:r>
            <a:endParaRPr lang="zh-TW" alt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 l="10234" t="54414" r="55117" b="28207"/>
          <a:stretch>
            <a:fillRect/>
          </a:stretch>
        </p:blipFill>
        <p:spPr bwMode="auto">
          <a:xfrm>
            <a:off x="1259632" y="3501008"/>
            <a:ext cx="6840760" cy="207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zh-TW" dirty="0" smtClean="0"/>
              <a:t>Average value of the probabilities of </a:t>
            </a:r>
            <a:r>
              <a:rPr lang="en-US" altLang="zh-TW" dirty="0" err="1" smtClean="0">
                <a:solidFill>
                  <a:srgbClr val="FF0000"/>
                </a:solidFill>
              </a:rPr>
              <a:t>uni</a:t>
            </a:r>
            <a:r>
              <a:rPr lang="en-US" altLang="zh-TW" dirty="0" smtClean="0">
                <a:solidFill>
                  <a:srgbClr val="FF0000"/>
                </a:solidFill>
              </a:rPr>
              <a:t>-gram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bi-gram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FF0000"/>
                </a:solidFill>
              </a:rPr>
              <a:t>tri-gram</a:t>
            </a:r>
            <a:r>
              <a:rPr lang="en-US" altLang="zh-TW" dirty="0" smtClean="0"/>
              <a:t> to estimate the goodness of orders</a:t>
            </a:r>
            <a:endParaRPr lang="zh-TW" altLang="en-US" dirty="0" smtClean="0"/>
          </a:p>
          <a:p>
            <a:endParaRPr lang="en-US" altLang="zh-TW" dirty="0" smtClean="0"/>
          </a:p>
          <a:p>
            <a:r>
              <a:rPr lang="en-US" altLang="zh-TW" sz="2300" dirty="0" smtClean="0"/>
              <a:t>The </a:t>
            </a:r>
            <a:r>
              <a:rPr lang="en-US" altLang="zh-TW" sz="2300" u="sng" dirty="0" smtClean="0"/>
              <a:t>goodness of visiting order of a route</a:t>
            </a:r>
            <a:r>
              <a:rPr lang="en-US" altLang="zh-TW" sz="2300" dirty="0" smtClean="0"/>
              <a:t> can be defined:</a:t>
            </a:r>
            <a:endParaRPr lang="zh-TW" altLang="en-US" sz="23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 Visiting </a:t>
            </a:r>
            <a:r>
              <a:rPr lang="en-US" altLang="zh-TW" dirty="0" smtClean="0"/>
              <a:t>Order (2)</a:t>
            </a:r>
            <a:endParaRPr lang="zh-TW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18108" t="65710" r="56167" b="26469"/>
          <a:stretch>
            <a:fillRect/>
          </a:stretch>
        </p:blipFill>
        <p:spPr bwMode="auto">
          <a:xfrm>
            <a:off x="827584" y="3429000"/>
            <a:ext cx="5472608" cy="100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223120" y="45811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Higher </a:t>
            </a:r>
            <a:r>
              <a:rPr lang="en-US" altLang="zh-TW" b="1" i="1" dirty="0" err="1" smtClean="0">
                <a:solidFill>
                  <a:srgbClr val="0070C0"/>
                </a:solidFill>
              </a:rPr>
              <a:t>f</a:t>
            </a:r>
            <a:r>
              <a:rPr lang="en-US" altLang="zh-TW" b="1" i="1" baseline="-25000" dirty="0" err="1" smtClean="0">
                <a:solidFill>
                  <a:srgbClr val="0070C0"/>
                </a:solidFill>
              </a:rPr>
              <a:t>order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i="1" dirty="0" smtClean="0">
                <a:solidFill>
                  <a:srgbClr val="0070C0"/>
                </a:solidFill>
              </a:rPr>
              <a:t>s</a:t>
            </a:r>
            <a:r>
              <a:rPr lang="en-US" altLang="zh-TW" b="1" dirty="0" smtClean="0">
                <a:solidFill>
                  <a:srgbClr val="0070C0"/>
                </a:solidFill>
              </a:rPr>
              <a:t>) value represents better quality of visiting order!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Integrate the </a:t>
            </a:r>
            <a:r>
              <a:rPr lang="en-US" altLang="zh-TW" u="sng" dirty="0" smtClean="0"/>
              <a:t>proper visiting time</a:t>
            </a:r>
            <a:r>
              <a:rPr lang="en-US" altLang="zh-TW" dirty="0" smtClean="0"/>
              <a:t>, </a:t>
            </a:r>
            <a:r>
              <a:rPr lang="en-US" altLang="zh-TW" u="sng" dirty="0" smtClean="0"/>
              <a:t>the proper duration time</a:t>
            </a:r>
            <a:r>
              <a:rPr lang="en-US" altLang="zh-TW" dirty="0" smtClean="0"/>
              <a:t>, and the </a:t>
            </a:r>
            <a:r>
              <a:rPr lang="en-US" altLang="zh-TW" u="sng" dirty="0" smtClean="0"/>
              <a:t>proper visiting order </a:t>
            </a:r>
            <a:r>
              <a:rPr lang="en-US" altLang="zh-TW" dirty="0" smtClean="0"/>
              <a:t>into the final goodness function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).</a:t>
            </a:r>
          </a:p>
          <a:p>
            <a:r>
              <a:rPr lang="en-US" altLang="zh-TW" dirty="0" smtClean="0"/>
              <a:t>Use a parameter </a:t>
            </a:r>
            <a:r>
              <a:rPr lang="el-GR" altLang="zh-TW" i="1" dirty="0" smtClean="0"/>
              <a:t>α</a:t>
            </a:r>
            <a:r>
              <a:rPr lang="en-US" altLang="zh-TW" dirty="0" smtClean="0"/>
              <a:t> </a:t>
            </a:r>
            <a:r>
              <a:rPr lang="el-GR" altLang="zh-TW" dirty="0" smtClean="0"/>
              <a:t>ϵ</a:t>
            </a:r>
            <a:r>
              <a:rPr lang="en-US" altLang="zh-TW" dirty="0" smtClean="0"/>
              <a:t> [0,1] to devise a linear combination of such two parts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Final Goodness Function</a:t>
            </a:r>
            <a:endParaRPr lang="zh-TW" alt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11809" t="56152" r="50392" b="34290"/>
          <a:stretch>
            <a:fillRect/>
          </a:stretch>
        </p:blipFill>
        <p:spPr bwMode="auto">
          <a:xfrm>
            <a:off x="1043608" y="3645024"/>
            <a:ext cx="51845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87624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A route </a:t>
            </a:r>
            <a:r>
              <a:rPr lang="en-US" altLang="zh-TW" b="1" i="1" dirty="0" smtClean="0">
                <a:solidFill>
                  <a:srgbClr val="0070C0"/>
                </a:solidFill>
              </a:rPr>
              <a:t>s</a:t>
            </a:r>
            <a:r>
              <a:rPr lang="en-US" altLang="zh-TW" b="1" dirty="0" smtClean="0">
                <a:solidFill>
                  <a:srgbClr val="0070C0"/>
                </a:solidFill>
              </a:rPr>
              <a:t> with higher value of </a:t>
            </a:r>
            <a:r>
              <a:rPr lang="en-US" altLang="zh-TW" b="1" i="1" dirty="0" smtClean="0">
                <a:solidFill>
                  <a:srgbClr val="0070C0"/>
                </a:solidFill>
              </a:rPr>
              <a:t>f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i="1" dirty="0" smtClean="0">
                <a:solidFill>
                  <a:srgbClr val="0070C0"/>
                </a:solidFill>
              </a:rPr>
              <a:t>s</a:t>
            </a:r>
            <a:r>
              <a:rPr lang="en-US" altLang="zh-TW" b="1" dirty="0" smtClean="0">
                <a:solidFill>
                  <a:srgbClr val="0070C0"/>
                </a:solidFill>
              </a:rPr>
              <a:t>) will be considered as a better route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Problem Statement</a:t>
            </a:r>
          </a:p>
          <a:p>
            <a:r>
              <a:rPr lang="en-US" altLang="zh-TW" dirty="0" smtClean="0"/>
              <a:t>Measure the Goodness of time-sensitive route</a:t>
            </a:r>
          </a:p>
          <a:p>
            <a:r>
              <a:rPr lang="en-US" altLang="zh-TW" dirty="0" smtClean="0"/>
              <a:t>Greedy Solution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Devise a greedy algorithm, </a:t>
            </a:r>
            <a:r>
              <a:rPr lang="en-US" altLang="zh-TW" i="1" dirty="0" err="1" smtClean="0"/>
              <a:t>TimeRoute</a:t>
            </a:r>
            <a:r>
              <a:rPr lang="en-US" altLang="zh-TW" dirty="0" smtClean="0"/>
              <a:t>, to achieve the local-optimal solution</a:t>
            </a:r>
          </a:p>
          <a:p>
            <a:pPr lvl="1"/>
            <a:r>
              <a:rPr lang="en-US" altLang="zh-TW" dirty="0" smtClean="0"/>
              <a:t>Select next place based on the goodness function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s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Starting from the query location</a:t>
            </a:r>
          </a:p>
          <a:p>
            <a:pPr lvl="2"/>
            <a:r>
              <a:rPr lang="en-US" altLang="zh-TW" dirty="0" smtClean="0"/>
              <a:t>When selecting next location 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(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&gt;2), we first identify a set of candidate locations </a:t>
            </a:r>
            <a:r>
              <a:rPr lang="en-US" altLang="zh-TW" i="1" dirty="0" err="1" smtClean="0"/>
              <a:t>C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by collecting locations which have </a:t>
            </a:r>
            <a:r>
              <a:rPr lang="en-US" altLang="zh-TW" dirty="0" smtClean="0">
                <a:solidFill>
                  <a:srgbClr val="FFC000"/>
                </a:solidFill>
              </a:rPr>
              <a:t>been ever followed by </a:t>
            </a:r>
            <a:r>
              <a:rPr lang="en-US" altLang="zh-TW" i="1" dirty="0" err="1" smtClean="0">
                <a:solidFill>
                  <a:srgbClr val="FFC000"/>
                </a:solidFill>
              </a:rPr>
              <a:t>l</a:t>
            </a:r>
            <a:r>
              <a:rPr lang="en-US" altLang="zh-TW" i="1" baseline="-25000" dirty="0" err="1" smtClean="0">
                <a:solidFill>
                  <a:srgbClr val="FFC000"/>
                </a:solidFill>
              </a:rPr>
              <a:t>i</a:t>
            </a:r>
            <a:r>
              <a:rPr lang="en-US" altLang="zh-TW" dirty="0" smtClean="0">
                <a:solidFill>
                  <a:srgbClr val="FFC000"/>
                </a:solidFill>
              </a:rPr>
              <a:t> </a:t>
            </a:r>
          </a:p>
          <a:p>
            <a:pPr lvl="2"/>
            <a:r>
              <a:rPr lang="en-US" altLang="zh-TW" dirty="0" smtClean="0"/>
              <a:t>For each location in the candidate set , we </a:t>
            </a:r>
            <a:r>
              <a:rPr lang="en-US" altLang="zh-TW" dirty="0" smtClean="0">
                <a:solidFill>
                  <a:srgbClr val="FF0000"/>
                </a:solidFill>
              </a:rPr>
              <a:t>select the candidate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l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altLang="zh-TW" dirty="0" smtClean="0">
                <a:solidFill>
                  <a:srgbClr val="FF0000"/>
                </a:solidFill>
              </a:rPr>
              <a:t> with the maximum goodness value</a:t>
            </a:r>
            <a:r>
              <a:rPr lang="en-US" altLang="zh-TW" dirty="0" smtClean="0"/>
              <a:t> given the existing route</a:t>
            </a:r>
          </a:p>
          <a:p>
            <a:pPr lvl="2"/>
            <a:r>
              <a:rPr lang="en-US" altLang="zh-TW" dirty="0" smtClean="0"/>
              <a:t>Append 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c</a:t>
            </a:r>
            <a:r>
              <a:rPr lang="en-US" altLang="zh-TW" dirty="0" smtClean="0"/>
              <a:t> to the final route </a:t>
            </a:r>
            <a:r>
              <a:rPr lang="en-US" altLang="zh-TW" i="1" dirty="0" smtClean="0"/>
              <a:t>s</a:t>
            </a:r>
            <a:r>
              <a:rPr lang="en-US" altLang="zh-TW" i="1" baseline="-25000" dirty="0" smtClean="0"/>
              <a:t>r</a:t>
            </a:r>
            <a:r>
              <a:rPr lang="en-US" altLang="zh-TW" dirty="0" smtClean="0"/>
              <a:t>. Such procedure will terminate when </a:t>
            </a:r>
            <a:r>
              <a:rPr lang="en-US" altLang="zh-TW" i="1" dirty="0" smtClean="0"/>
              <a:t>k </a:t>
            </a:r>
            <a:r>
              <a:rPr lang="en-US" altLang="zh-TW" dirty="0" smtClean="0"/>
              <a:t>spots are identified in the route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Greedy Algorithm </a:t>
            </a:r>
            <a:r>
              <a:rPr lang="en-US" altLang="zh-TW" i="1" dirty="0" err="1"/>
              <a:t>TimeRoute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89654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Observation &amp; Analysis for whole check-in data</a:t>
            </a:r>
            <a:endParaRPr lang="zh-TW" altLang="en-US" dirty="0"/>
          </a:p>
        </p:txBody>
      </p:sp>
      <p:graphicFrame>
        <p:nvGraphicFramePr>
          <p:cNvPr id="6" name="圖表 5"/>
          <p:cNvGraphicFramePr/>
          <p:nvPr/>
        </p:nvGraphicFramePr>
        <p:xfrm>
          <a:off x="0" y="1628800"/>
          <a:ext cx="47170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/>
          <p:nvPr/>
        </p:nvGraphicFramePr>
        <p:xfrm>
          <a:off x="4716016" y="1700808"/>
          <a:ext cx="442798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 8"/>
          <p:cNvSpPr/>
          <p:nvPr/>
        </p:nvSpPr>
        <p:spPr>
          <a:xfrm>
            <a:off x="0" y="4869160"/>
            <a:ext cx="437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Distribution of route length in </a:t>
            </a:r>
            <a:r>
              <a:rPr lang="en-US" altLang="zh-TW" sz="1400" b="1" i="1" dirty="0" err="1" smtClean="0"/>
              <a:t>RouteDB</a:t>
            </a:r>
            <a:endParaRPr lang="zh-TW" altLang="en-US" sz="1400" dirty="0"/>
          </a:p>
        </p:txBody>
      </p:sp>
      <p:sp>
        <p:nvSpPr>
          <p:cNvPr id="10" name="矩形 9"/>
          <p:cNvSpPr/>
          <p:nvPr/>
        </p:nvSpPr>
        <p:spPr>
          <a:xfrm>
            <a:off x="4572000" y="486916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Distributions of time duration in </a:t>
            </a:r>
            <a:r>
              <a:rPr lang="en-US" altLang="zh-TW" sz="1400" b="1" i="1" dirty="0" err="1" smtClean="0"/>
              <a:t>RouteDB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0" y="5157192"/>
            <a:ext cx="449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</a:rPr>
              <a:t>People usually prefer visiting few locations in a day.(but with some exceptions)</a:t>
            </a:r>
            <a:endParaRPr lang="zh-TW" alt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44008" y="5157192"/>
            <a:ext cx="449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</a:rPr>
              <a:t>People consider places closer to where they are when they are planning the next destination</a:t>
            </a:r>
            <a:endParaRPr lang="zh-TW" alt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Observations in three cities</a:t>
            </a:r>
            <a:endParaRPr lang="zh-TW" altLang="en-US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0" y="1628800"/>
          <a:ext cx="457200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/>
          <p:cNvGraphicFramePr/>
          <p:nvPr/>
        </p:nvGraphicFramePr>
        <p:xfrm>
          <a:off x="4716016" y="1700808"/>
          <a:ext cx="410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48965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Pair-wise </a:t>
            </a:r>
            <a:r>
              <a:rPr lang="en-US" altLang="zh-TW" dirty="0"/>
              <a:t>Time-sensitive Route </a:t>
            </a:r>
            <a:r>
              <a:rPr lang="en-US" altLang="zh-TW" dirty="0" smtClean="0"/>
              <a:t>Detection exploiting two replacing strategies(</a:t>
            </a:r>
            <a:r>
              <a:rPr lang="en-US" altLang="zh-TW" dirty="0" smtClean="0">
                <a:solidFill>
                  <a:srgbClr val="FF0000"/>
                </a:solidFill>
              </a:rPr>
              <a:t>Whether our fitness function is proper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For a existing route in database, we replace </a:t>
            </a:r>
            <a:r>
              <a:rPr lang="en-US" altLang="zh-TW" dirty="0"/>
              <a:t>a location with a ‘plausible’ one instead of a randomly selected </a:t>
            </a:r>
            <a:r>
              <a:rPr lang="en-US" altLang="zh-TW" dirty="0" smtClean="0"/>
              <a:t>one.</a:t>
            </a:r>
          </a:p>
          <a:p>
            <a:pPr lvl="2"/>
            <a:r>
              <a:rPr lang="en-US" altLang="zh-TW" dirty="0" smtClean="0"/>
              <a:t>Choose randomly from </a:t>
            </a:r>
            <a:r>
              <a:rPr lang="en-US" altLang="zh-TW" dirty="0"/>
              <a:t>candidate locations that </a:t>
            </a:r>
            <a:r>
              <a:rPr lang="en-US" altLang="zh-TW" dirty="0" smtClean="0"/>
              <a:t>ever </a:t>
            </a:r>
            <a:r>
              <a:rPr lang="en-US" altLang="zh-TW" dirty="0"/>
              <a:t>appear right after the location at position </a:t>
            </a:r>
            <a:r>
              <a:rPr lang="en-US" altLang="zh-TW" i="1" dirty="0"/>
              <a:t>i</a:t>
            </a:r>
            <a:r>
              <a:rPr lang="en-US" altLang="zh-TW" dirty="0"/>
              <a:t>-1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Perturb </a:t>
            </a:r>
            <a:r>
              <a:rPr lang="en-US" altLang="zh-TW" dirty="0"/>
              <a:t>the time stamps of certain locations in an existing </a:t>
            </a:r>
            <a:r>
              <a:rPr lang="en-US" altLang="zh-TW" dirty="0" smtClean="0"/>
              <a:t>route</a:t>
            </a:r>
          </a:p>
          <a:p>
            <a:r>
              <a:rPr lang="en-US" altLang="zh-TW" dirty="0" smtClean="0"/>
              <a:t>Evaluation measure</a:t>
            </a:r>
          </a:p>
          <a:p>
            <a:pPr lvl="1"/>
            <a:r>
              <a:rPr lang="en-US" altLang="zh-TW" b="1" dirty="0" smtClean="0"/>
              <a:t>Accuracy</a:t>
            </a:r>
            <a:r>
              <a:rPr lang="en-US" altLang="zh-TW" dirty="0" smtClean="0"/>
              <a:t>: is calculated as the number of successfully detected routes divided by the number of pair instances.</a:t>
            </a:r>
            <a:endParaRPr lang="en-US" altLang="zh-TW" b="1" dirty="0" smtClean="0"/>
          </a:p>
          <a:p>
            <a:pPr lvl="1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Plans(1)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40560"/>
          </a:xfrm>
        </p:spPr>
        <p:txBody>
          <a:bodyPr>
            <a:normAutofit fontScale="92500"/>
          </a:bodyPr>
          <a:lstStyle/>
          <a:p>
            <a:r>
              <a:rPr lang="en-US" altLang="zh-TW" b="1" dirty="0" smtClean="0"/>
              <a:t>Distance-based Approach:</a:t>
            </a:r>
            <a:r>
              <a:rPr lang="en-US" altLang="zh-TW" dirty="0" smtClean="0"/>
              <a:t> Choose the closest location to the current spot as the next spot to move to.</a:t>
            </a:r>
          </a:p>
          <a:p>
            <a:r>
              <a:rPr lang="en-US" altLang="zh-TW" b="1" dirty="0" smtClean="0"/>
              <a:t>Popular-based Approach: </a:t>
            </a:r>
            <a:r>
              <a:rPr lang="en-US" altLang="zh-TW" dirty="0" smtClean="0"/>
              <a:t>Choose the most popular spot of a given time in that city as the next spot to move to.</a:t>
            </a:r>
          </a:p>
          <a:p>
            <a:r>
              <a:rPr lang="en-US" altLang="zh-TW" b="1" dirty="0" smtClean="0"/>
              <a:t>Forward Heuristic Approach:</a:t>
            </a:r>
            <a:r>
              <a:rPr lang="zh-TW" altLang="zh-TW" dirty="0" smtClean="0"/>
              <a:t> </a:t>
            </a:r>
            <a:r>
              <a:rPr lang="en-US" altLang="zh-TW" dirty="0" smtClean="0"/>
              <a:t>Chooses a location 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that possesses the largest bi-gram probability with the previous location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|</a:t>
            </a:r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i-1</a:t>
            </a:r>
            <a:r>
              <a:rPr lang="en-US" altLang="zh-TW" dirty="0" smtClean="0"/>
              <a:t>)  as the next location to move to.</a:t>
            </a:r>
          </a:p>
          <a:p>
            <a:r>
              <a:rPr lang="en-US" altLang="zh-TW" b="1" dirty="0" smtClean="0"/>
              <a:t>Backward Heuristic Approach:</a:t>
            </a:r>
            <a:r>
              <a:rPr lang="en-US" altLang="zh-TW" dirty="0" smtClean="0"/>
              <a:t> chooses a location </a:t>
            </a:r>
            <a:r>
              <a:rPr lang="en-US" altLang="zh-TW" i="1" dirty="0" err="1" smtClean="0"/>
              <a:t>l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 that possesses the largest bi-gram probability with the next location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i+1</a:t>
            </a:r>
            <a:r>
              <a:rPr lang="en-US" altLang="zh-TW" dirty="0" smtClean="0"/>
              <a:t>|</a:t>
            </a:r>
            <a:r>
              <a:rPr lang="en-US" altLang="zh-TW" i="1" dirty="0" smtClean="0"/>
              <a:t>l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) as the next location to move to.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Compared baseline methods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9332"/>
          </a:xfrm>
        </p:spPr>
        <p:txBody>
          <a:bodyPr>
            <a:spAutoFit/>
          </a:bodyPr>
          <a:lstStyle/>
          <a:p>
            <a:pPr marL="0"/>
            <a:endParaRPr lang="zh-TW" altLang="en-US" sz="1800" b="1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Experiment 1: </a:t>
            </a:r>
            <a:r>
              <a:rPr lang="en-US" altLang="zh-TW" dirty="0" err="1" smtClean="0"/>
              <a:t>Pairwise</a:t>
            </a:r>
            <a:r>
              <a:rPr lang="en-US" altLang="zh-TW" dirty="0" smtClean="0"/>
              <a:t> Time-Sensitive Route Detection</a:t>
            </a:r>
            <a:endParaRPr lang="zh-TW" alt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 l="3348" t="42248" r="53542" b="19518"/>
          <a:stretch>
            <a:fillRect/>
          </a:stretch>
        </p:blipFill>
        <p:spPr bwMode="auto">
          <a:xfrm>
            <a:off x="0" y="1340768"/>
            <a:ext cx="45691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 l="2751" t="42179" r="53675" b="20456"/>
          <a:stretch>
            <a:fillRect/>
          </a:stretch>
        </p:blipFill>
        <p:spPr bwMode="auto">
          <a:xfrm>
            <a:off x="4696249" y="1412776"/>
            <a:ext cx="44477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print"/>
          <a:srcRect l="2751" t="30883" r="53150" b="36097"/>
          <a:stretch>
            <a:fillRect/>
          </a:stretch>
        </p:blipFill>
        <p:spPr bwMode="auto">
          <a:xfrm>
            <a:off x="0" y="4221088"/>
            <a:ext cx="4537520" cy="20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5" cstate="print"/>
          <a:srcRect l="4326" t="40442" r="58925" b="16111"/>
          <a:stretch>
            <a:fillRect/>
          </a:stretch>
        </p:blipFill>
        <p:spPr bwMode="auto">
          <a:xfrm>
            <a:off x="4788024" y="4149080"/>
            <a:ext cx="4176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95536" y="3717032"/>
            <a:ext cx="4392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Times New Roman" pitchFamily="18" charset="0"/>
              </a:rPr>
              <a:t>Accuracy by varying </a:t>
            </a:r>
            <a:r>
              <a:rPr kumimoji="1" lang="en-US" altLang="zh-TW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Times New Roman" pitchFamily="18" charset="0"/>
              </a:rPr>
              <a:t>the number of replaced locations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Times New Roman" pitchFamily="18" charset="0"/>
              </a:rPr>
              <a:t>in </a:t>
            </a:r>
            <a:r>
              <a:rPr kumimoji="1" lang="en-US" altLang="zh-TW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新細明體" pitchFamily="18" charset="-120"/>
                <a:cs typeface="Times New Roman" pitchFamily="18" charset="0"/>
              </a:rPr>
              <a:t>New York</a:t>
            </a:r>
            <a:endParaRPr kumimoji="1" lang="en-US" altLang="zh-TW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24536" y="364502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b="1" dirty="0" smtClean="0"/>
              <a:t>Accuracy by </a:t>
            </a:r>
            <a:r>
              <a:rPr lang="en-US" altLang="zh-TW" sz="1400" b="1" u="sng" dirty="0" smtClean="0"/>
              <a:t>varying the number of replaced locations</a:t>
            </a:r>
            <a:r>
              <a:rPr lang="en-US" altLang="zh-TW" sz="1400" b="1" dirty="0" smtClean="0"/>
              <a:t> in 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San Francisco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8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b="1" dirty="0" smtClean="0"/>
              <a:t>Accuracy by varying </a:t>
            </a:r>
            <a:r>
              <a:rPr lang="en-US" altLang="zh-TW" sz="1400" b="1" u="sng" dirty="0" smtClean="0"/>
              <a:t>the number of replaced locations</a:t>
            </a:r>
            <a:r>
              <a:rPr lang="en-US" altLang="zh-TW" sz="1400" b="1" dirty="0" smtClean="0"/>
              <a:t> in 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Paris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88024" y="6334780"/>
            <a:ext cx="4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/>
              <a:t>Accuracy by varying </a:t>
            </a:r>
            <a:r>
              <a:rPr lang="en-US" altLang="zh-TW" sz="1400" b="1" u="sng" dirty="0" smtClean="0"/>
              <a:t>the number of replaced time stamp</a:t>
            </a:r>
            <a:r>
              <a:rPr lang="en-US" altLang="zh-TW" sz="1400" b="1" dirty="0" smtClean="0"/>
              <a:t> for our method in the three cities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Time-sensitive </a:t>
            </a:r>
            <a:r>
              <a:rPr lang="en-US" altLang="zh-TW" dirty="0"/>
              <a:t>Cloze Test of Locations in </a:t>
            </a:r>
            <a:r>
              <a:rPr lang="en-US" altLang="zh-TW" dirty="0" smtClean="0"/>
              <a:t>Routes (</a:t>
            </a:r>
            <a:r>
              <a:rPr lang="en-US" altLang="zh-TW" dirty="0" smtClean="0">
                <a:solidFill>
                  <a:srgbClr val="FF0000"/>
                </a:solidFill>
              </a:rPr>
              <a:t>Measure the quality of recommendation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Given some real trip routes with time stamp in each location, by removing some middle locations, </a:t>
            </a:r>
          </a:p>
          <a:p>
            <a:pPr lvl="2"/>
            <a:r>
              <a:rPr lang="en-US" altLang="zh-TW" dirty="0" smtClean="0"/>
              <a:t>the goal is to test whether a method can successfully identify the removed location.</a:t>
            </a:r>
          </a:p>
          <a:p>
            <a:r>
              <a:rPr lang="en-US" altLang="zh-TW" dirty="0" smtClean="0"/>
              <a:t>Evaluation measure</a:t>
            </a:r>
          </a:p>
          <a:p>
            <a:pPr lvl="1"/>
            <a:r>
              <a:rPr lang="en-US" altLang="zh-TW" b="1" dirty="0" smtClean="0"/>
              <a:t>Hit rate</a:t>
            </a:r>
            <a:r>
              <a:rPr lang="en-US" altLang="zh-TW" dirty="0" smtClean="0"/>
              <a:t>: means the ratio of guessing correctly instances</a:t>
            </a:r>
          </a:p>
          <a:p>
            <a:pPr lvl="1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</a:t>
            </a:r>
            <a:r>
              <a:rPr lang="en-US" altLang="zh-TW" dirty="0" smtClean="0"/>
              <a:t>Plans(2)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Experiment 2: Time-Sensitive Cloze Test in Routes</a:t>
            </a:r>
            <a:endParaRPr lang="zh-TW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48033" t="60496" r="12592" b="6484"/>
          <a:stretch>
            <a:fillRect/>
          </a:stretch>
        </p:blipFill>
        <p:spPr bwMode="auto">
          <a:xfrm>
            <a:off x="4708436" y="1700808"/>
            <a:ext cx="4040028" cy="20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47900" t="24800" r="14042" b="45655"/>
          <a:stretch>
            <a:fillRect/>
          </a:stretch>
        </p:blipFill>
        <p:spPr bwMode="auto">
          <a:xfrm>
            <a:off x="0" y="1700808"/>
            <a:ext cx="4427984" cy="207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 l="48950" t="19587" r="11676" b="46524"/>
          <a:stretch>
            <a:fillRect/>
          </a:stretch>
        </p:blipFill>
        <p:spPr bwMode="auto">
          <a:xfrm>
            <a:off x="2267744" y="4149080"/>
            <a:ext cx="4065682" cy="211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79512" y="3665930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新細明體" pitchFamily="18" charset="-120"/>
                <a:cs typeface="Times New Roman" pitchFamily="18" charset="0"/>
              </a:rPr>
              <a:t>Accuracy by varying the position of missing location in 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新細明體" pitchFamily="18" charset="-120"/>
                <a:cs typeface="Times New Roman" pitchFamily="18" charset="0"/>
              </a:rPr>
              <a:t>New York</a:t>
            </a:r>
            <a:endParaRPr kumimoji="1" lang="en-US" altLang="zh-TW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8064" y="3636313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/>
              <a:t>Accuracy by varying the position of missing location in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San Francisco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83768" y="618679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/>
              <a:t>Accuracy by varying the position of missing location in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Paris 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237626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Examine </a:t>
            </a:r>
            <a:r>
              <a:rPr lang="en-US" altLang="zh-TW" dirty="0" smtClean="0">
                <a:solidFill>
                  <a:srgbClr val="FFC000"/>
                </a:solidFill>
              </a:rPr>
              <a:t>how sensitive </a:t>
            </a:r>
            <a:r>
              <a:rPr lang="en-US" altLang="zh-TW" dirty="0" smtClean="0"/>
              <a:t>our model is to the parameter α</a:t>
            </a:r>
          </a:p>
          <a:p>
            <a:r>
              <a:rPr lang="en-US" altLang="zh-TW" dirty="0" smtClean="0"/>
              <a:t>Report the </a:t>
            </a:r>
            <a:r>
              <a:rPr lang="en-US" altLang="zh-TW" dirty="0" smtClean="0">
                <a:solidFill>
                  <a:srgbClr val="FF0000"/>
                </a:solidFill>
              </a:rPr>
              <a:t>hit rate </a:t>
            </a:r>
            <a:r>
              <a:rPr lang="en-US" altLang="zh-TW" dirty="0" smtClean="0"/>
              <a:t>of cloze test by varying the α value </a:t>
            </a:r>
          </a:p>
          <a:p>
            <a:pPr lvl="1"/>
            <a:r>
              <a:rPr lang="en-US" altLang="zh-TW" dirty="0" smtClean="0"/>
              <a:t>α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performs well while varying from </a:t>
            </a:r>
            <a:r>
              <a:rPr lang="en-US" altLang="zh-TW" dirty="0" smtClean="0">
                <a:solidFill>
                  <a:srgbClr val="FFC000"/>
                </a:solidFill>
              </a:rPr>
              <a:t>0.5 </a:t>
            </a:r>
            <a:r>
              <a:rPr lang="zh-TW" altLang="en-US" dirty="0" smtClean="0">
                <a:solidFill>
                  <a:srgbClr val="FFC000"/>
                </a:solidFill>
              </a:rPr>
              <a:t>～</a:t>
            </a:r>
            <a:r>
              <a:rPr lang="en-US" altLang="zh-TW" dirty="0" smtClean="0">
                <a:solidFill>
                  <a:srgbClr val="FFC000"/>
                </a:solidFill>
              </a:rPr>
              <a:t> 0.9 </a:t>
            </a:r>
            <a:r>
              <a:rPr lang="en-US" altLang="zh-TW" dirty="0" smtClean="0"/>
              <a:t>in three cities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Impact of α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2100" t="60427" r="17062" b="5683"/>
          <a:stretch>
            <a:fillRect/>
          </a:stretch>
        </p:blipFill>
        <p:spPr bwMode="auto">
          <a:xfrm>
            <a:off x="2555776" y="3429000"/>
            <a:ext cx="4194695" cy="254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403648" y="5877272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The impact of α on the time-sensitive cloze test for the three cities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This work addresses an important research question: how much the </a:t>
            </a:r>
            <a:r>
              <a:rPr lang="en-US" altLang="zh-TW" dirty="0" smtClean="0">
                <a:solidFill>
                  <a:srgbClr val="FFC000"/>
                </a:solidFill>
              </a:rPr>
              <a:t>check-in data</a:t>
            </a:r>
            <a:r>
              <a:rPr lang="en-US" altLang="zh-TW" dirty="0" smtClean="0"/>
              <a:t> can provide in terms of designing a suitable trip route . </a:t>
            </a:r>
          </a:p>
          <a:p>
            <a:r>
              <a:rPr lang="en-US" altLang="zh-TW" dirty="0" smtClean="0"/>
              <a:t>The proposed goodness function seems can indeed squeeze a lot of knowledge from check-in data to design a </a:t>
            </a:r>
            <a:r>
              <a:rPr lang="en-US" altLang="zh-TW" dirty="0" smtClean="0">
                <a:solidFill>
                  <a:srgbClr val="FFC000"/>
                </a:solidFill>
              </a:rPr>
              <a:t>time-sensitive trip route </a:t>
            </a:r>
            <a:r>
              <a:rPr lang="en-US" altLang="zh-TW" dirty="0" smtClean="0"/>
              <a:t>that has higher potential of satisfying the users.</a:t>
            </a:r>
          </a:p>
          <a:p>
            <a:r>
              <a:rPr lang="en-US" altLang="zh-TW" dirty="0" smtClean="0"/>
              <a:t>The proposed greedy method can not only help planning </a:t>
            </a:r>
            <a:r>
              <a:rPr lang="en-US" altLang="zh-TW" dirty="0" smtClean="0">
                <a:solidFill>
                  <a:srgbClr val="FF0000"/>
                </a:solidFill>
              </a:rPr>
              <a:t>one-day trip </a:t>
            </a:r>
            <a:r>
              <a:rPr lang="en-US" altLang="zh-TW" dirty="0" smtClean="0"/>
              <a:t>in the certain area but perform </a:t>
            </a:r>
            <a:r>
              <a:rPr lang="en-US" altLang="zh-TW" dirty="0" smtClean="0">
                <a:solidFill>
                  <a:srgbClr val="FF0000"/>
                </a:solidFill>
              </a:rPr>
              <a:t>real-time recommendation </a:t>
            </a:r>
            <a:r>
              <a:rPr lang="en-US" altLang="zh-TW" dirty="0" smtClean="0"/>
              <a:t>while consider the next location.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500404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Given a query location with the starting time, our goal is to recommend a suitable route in </a:t>
            </a:r>
            <a:r>
              <a:rPr lang="en-US" altLang="zh-TW" dirty="0" smtClean="0">
                <a:solidFill>
                  <a:srgbClr val="FFC000"/>
                </a:solidFill>
              </a:rPr>
              <a:t>one-day trip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Design a novel function to measure the </a:t>
            </a:r>
            <a:r>
              <a:rPr lang="en-US" altLang="zh-TW" dirty="0" smtClean="0">
                <a:solidFill>
                  <a:srgbClr val="FF0000"/>
                </a:solidFill>
              </a:rPr>
              <a:t>goodness</a:t>
            </a:r>
            <a:r>
              <a:rPr lang="en-US" altLang="zh-TW" dirty="0" smtClean="0"/>
              <a:t> of a route.</a:t>
            </a:r>
          </a:p>
          <a:p>
            <a:pPr lvl="1"/>
            <a:r>
              <a:rPr lang="en-US" altLang="zh-TW" dirty="0" smtClean="0"/>
              <a:t>We consider the </a:t>
            </a:r>
            <a:r>
              <a:rPr lang="en-US" altLang="zh-TW" dirty="0" smtClean="0">
                <a:solidFill>
                  <a:srgbClr val="FF0000"/>
                </a:solidFill>
              </a:rPr>
              <a:t>time-sensitive context  in the goodness function </a:t>
            </a:r>
          </a:p>
          <a:p>
            <a:r>
              <a:rPr lang="en-US" altLang="zh-TW" dirty="0" smtClean="0"/>
              <a:t>We aim to leverage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FFC000"/>
                </a:solidFill>
              </a:rPr>
              <a:t>user-check-in data </a:t>
            </a:r>
            <a:r>
              <a:rPr lang="en-US" altLang="zh-TW" dirty="0" smtClean="0"/>
              <a:t>for </a:t>
            </a:r>
            <a:r>
              <a:rPr lang="en-US" altLang="zh-TW" dirty="0" smtClean="0">
                <a:solidFill>
                  <a:srgbClr val="FF0000"/>
                </a:solidFill>
              </a:rPr>
              <a:t>trip route recommendation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040" y="1268760"/>
            <a:ext cx="421196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Thank you </a:t>
            </a:r>
            <a:r>
              <a:rPr lang="en-US" altLang="zh-TW" sz="4400" dirty="0" smtClean="0">
                <a:sym typeface="Wingdings" pitchFamily="2" charset="2"/>
              </a:rPr>
              <a:t>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040560"/>
          </a:xfrm>
        </p:spPr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proper time-sensitive route </a:t>
            </a:r>
            <a:r>
              <a:rPr lang="en-US" altLang="zh-TW" dirty="0"/>
              <a:t>recommendation </a:t>
            </a:r>
            <a:r>
              <a:rPr lang="en-US" altLang="zh-TW" dirty="0" smtClean="0"/>
              <a:t>work considers </a:t>
            </a:r>
            <a:r>
              <a:rPr lang="en-US" altLang="zh-TW" dirty="0"/>
              <a:t>the following </a:t>
            </a:r>
            <a:r>
              <a:rPr lang="en-US" altLang="zh-TW" dirty="0" smtClean="0"/>
              <a:t>factors:</a:t>
            </a:r>
          </a:p>
          <a:p>
            <a:pPr lvl="1"/>
            <a:r>
              <a:rPr lang="en-US" altLang="zh-TW" b="1" dirty="0"/>
              <a:t>The popularity of a </a:t>
            </a:r>
            <a:r>
              <a:rPr lang="en-US" altLang="zh-TW" b="1" dirty="0" smtClean="0"/>
              <a:t>place</a:t>
            </a:r>
            <a:br>
              <a:rPr lang="en-US" altLang="zh-TW" b="1" dirty="0" smtClean="0"/>
            </a:br>
            <a:endParaRPr lang="en-US" altLang="zh-TW" b="1" dirty="0" smtClean="0"/>
          </a:p>
          <a:p>
            <a:pPr lvl="1"/>
            <a:r>
              <a:rPr lang="en-US" altLang="zh-TW" b="1" dirty="0"/>
              <a:t>The proper time to visit a </a:t>
            </a:r>
            <a:r>
              <a:rPr lang="en-US" altLang="zh-TW" b="1" dirty="0" smtClean="0"/>
              <a:t>place</a:t>
            </a:r>
            <a:br>
              <a:rPr lang="en-US" altLang="zh-TW" b="1" dirty="0" smtClean="0"/>
            </a:br>
            <a:endParaRPr lang="en-US" altLang="zh-TW" b="1" dirty="0" smtClean="0"/>
          </a:p>
          <a:p>
            <a:pPr lvl="1"/>
            <a:r>
              <a:rPr lang="en-US" altLang="zh-TW" b="1" dirty="0"/>
              <a:t>The amount of time required to transit from one place to </a:t>
            </a:r>
            <a:r>
              <a:rPr lang="en-US" altLang="zh-TW" b="1" dirty="0" smtClean="0"/>
              <a:t>another</a:t>
            </a:r>
            <a:br>
              <a:rPr lang="en-US" altLang="zh-TW" b="1" dirty="0" smtClean="0"/>
            </a:br>
            <a:endParaRPr lang="en-US" altLang="zh-TW" b="1" dirty="0" smtClean="0"/>
          </a:p>
          <a:p>
            <a:pPr lvl="1"/>
            <a:r>
              <a:rPr lang="en-US" altLang="zh-TW" b="1" dirty="0"/>
              <a:t>The visiting order of places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Four elements for a good route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2880319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Places are sensitive to the visiting time, for example, </a:t>
            </a:r>
          </a:p>
          <a:p>
            <a:pPr lvl="1"/>
            <a:r>
              <a:rPr lang="en-US" altLang="zh-TW" dirty="0" smtClean="0"/>
              <a:t>People usually visit the Empire State Building from about 12:00 to the mid night (this place is famous for its night view)</a:t>
            </a:r>
          </a:p>
          <a:p>
            <a:pPr lvl="1"/>
            <a:r>
              <a:rPr lang="en-US" altLang="zh-TW" dirty="0" smtClean="0"/>
              <a:t>People tend to visit the Madison Square Garden in the early evening for a basketball game</a:t>
            </a:r>
          </a:p>
          <a:p>
            <a:pPr lvl="1"/>
            <a:r>
              <a:rPr lang="en-US" altLang="zh-TW" dirty="0" smtClean="0"/>
              <a:t>T</a:t>
            </a:r>
            <a:r>
              <a:rPr lang="en-US" altLang="zh-TW" smtClean="0"/>
              <a:t>he </a:t>
            </a:r>
            <a:r>
              <a:rPr lang="en-US" altLang="zh-TW" dirty="0" smtClean="0"/>
              <a:t>proper time to visit the Central Park is during daytime</a:t>
            </a:r>
          </a:p>
          <a:p>
            <a:pPr lvl="1"/>
            <a:r>
              <a:rPr lang="en-US" altLang="zh-TW" dirty="0" smtClean="0"/>
              <a:t>Time Square is preferred from afternoon to midnight.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The proper visiting time of a place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2267744" cy="1800200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1760" y="4149080"/>
            <a:ext cx="2160240" cy="1728192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4149080"/>
            <a:ext cx="2232248" cy="1584176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0760" y="4149080"/>
            <a:ext cx="226774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5976664" cy="18002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Important issues about route planning: </a:t>
            </a:r>
          </a:p>
          <a:p>
            <a:pPr lvl="1"/>
            <a:r>
              <a:rPr lang="en-US" altLang="zh-TW" dirty="0" smtClean="0"/>
              <a:t>allows the Query of certain Locations (QL)</a:t>
            </a:r>
          </a:p>
          <a:p>
            <a:pPr lvl="1"/>
            <a:r>
              <a:rPr lang="en-US" altLang="zh-TW" dirty="0" smtClean="0"/>
              <a:t>Popularity (PO)</a:t>
            </a:r>
          </a:p>
          <a:p>
            <a:pPr lvl="1"/>
            <a:r>
              <a:rPr lang="en-US" altLang="zh-TW" dirty="0" smtClean="0"/>
              <a:t>Visiting Order (VO)</a:t>
            </a:r>
          </a:p>
          <a:p>
            <a:pPr lvl="1"/>
            <a:r>
              <a:rPr lang="en-US" altLang="zh-TW" dirty="0" smtClean="0"/>
              <a:t>Visiting Time (VT),</a:t>
            </a:r>
          </a:p>
          <a:p>
            <a:pPr lvl="1"/>
            <a:r>
              <a:rPr lang="en-US" altLang="zh-TW" dirty="0" smtClean="0"/>
              <a:t>Transit Time (TT)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Summarization of differences between this paper and other related work</a:t>
            </a:r>
            <a:endParaRPr lang="zh-TW" altLang="en-US" dirty="0"/>
          </a:p>
        </p:txBody>
      </p:sp>
      <p:graphicFrame>
        <p:nvGraphicFramePr>
          <p:cNvPr id="5" name="內容版面配置區 43"/>
          <p:cNvGraphicFramePr>
            <a:graphicFrameLocks/>
          </p:cNvGraphicFramePr>
          <p:nvPr/>
        </p:nvGraphicFramePr>
        <p:xfrm>
          <a:off x="539552" y="2996952"/>
          <a:ext cx="8144347" cy="3613244"/>
        </p:xfrm>
        <a:graphic>
          <a:graphicData uri="http://schemas.openxmlformats.org/drawingml/2006/table">
            <a:tbl>
              <a:tblPr/>
              <a:tblGrid>
                <a:gridCol w="1302385"/>
                <a:gridCol w="770830"/>
                <a:gridCol w="675322"/>
                <a:gridCol w="770830"/>
                <a:gridCol w="770830"/>
                <a:gridCol w="770830"/>
                <a:gridCol w="770830"/>
                <a:gridCol w="770830"/>
                <a:gridCol w="770830"/>
                <a:gridCol w="770830"/>
              </a:tblGrid>
              <a:tr h="343582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新細明體"/>
                        </a:rPr>
                        <a:t>QL</a:t>
                      </a:r>
                      <a:endParaRPr lang="zh-TW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新細明體"/>
                        </a:rPr>
                        <a:t>PO</a:t>
                      </a:r>
                      <a:endParaRPr lang="zh-TW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新細明體"/>
                        </a:rPr>
                        <a:t>VO</a:t>
                      </a:r>
                      <a:endParaRPr lang="zh-TW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新細明體"/>
                        </a:rPr>
                        <a:t>VT</a:t>
                      </a:r>
                      <a:endParaRPr lang="zh-TW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新細明體"/>
                        </a:rPr>
                        <a:t>TT</a:t>
                      </a:r>
                      <a:endParaRPr lang="zh-TW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新細明體"/>
                        </a:rPr>
                        <a:t>UP</a:t>
                      </a:r>
                      <a:endParaRPr lang="zh-TW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新細明體"/>
                        </a:rPr>
                        <a:t>DI</a:t>
                      </a:r>
                      <a:endParaRPr lang="zh-TW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新細明體"/>
                        </a:rPr>
                        <a:t>TD</a:t>
                      </a:r>
                      <a:endParaRPr lang="zh-TW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新細明體"/>
                        </a:rPr>
                        <a:t>TK</a:t>
                      </a:r>
                      <a:endParaRPr lang="zh-TW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82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Yuan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 al.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(2010,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2011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2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Chen et al.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2011)</a:t>
                      </a:r>
                      <a:endParaRPr lang="zh-TW" sz="12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 et al.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2010)</a:t>
                      </a:r>
                      <a:endParaRPr lang="zh-TW" altLang="zh-TW" sz="1200" dirty="0"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Chen et al.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2010)</a:t>
                      </a:r>
                      <a:endParaRPr lang="zh-TW" altLang="zh-TW" sz="1200" dirty="0"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Yoon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2011)</a:t>
                      </a:r>
                      <a:endParaRPr lang="zh-TW" altLang="zh-TW" sz="1200" dirty="0" smtClean="0"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82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Zheng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al.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(2009,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2011</a:t>
                      </a: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2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Tang et al.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2011)</a:t>
                      </a:r>
                      <a:endParaRPr lang="zh-TW" altLang="zh-TW" sz="1200" dirty="0" smtClean="0">
                        <a:latin typeface="Times New Roman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 et al.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(2012)</a:t>
                      </a:r>
                      <a:endParaRPr lang="zh-TW" sz="12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82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</a:rPr>
                        <a:t>This work</a:t>
                      </a:r>
                      <a:endParaRPr lang="zh-TW" sz="1200" dirty="0">
                        <a:solidFill>
                          <a:schemeClr val="tx1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latin typeface="Times New Roman"/>
                          <a:ea typeface="+mn-ea"/>
                        </a:rPr>
                        <a:t>O</a:t>
                      </a: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橢圓 5"/>
          <p:cNvSpPr/>
          <p:nvPr/>
        </p:nvSpPr>
        <p:spPr>
          <a:xfrm>
            <a:off x="4067944" y="2996952"/>
            <a:ext cx="936104" cy="3672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364088" y="1484784"/>
            <a:ext cx="3960440" cy="108012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altLang="zh-TW" sz="2400" dirty="0" smtClean="0"/>
              <a:t>User Preference (UP)</a:t>
            </a:r>
            <a:endParaRPr lang="en-US" altLang="zh-TW" sz="2300" dirty="0" smtClean="0"/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altLang="zh-TW" sz="2400" dirty="0" smtClean="0"/>
              <a:t>Distance (DI)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altLang="zh-TW" sz="2400" dirty="0" smtClean="0"/>
              <a:t>Travel Duration (TD)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en-US" altLang="zh-TW" sz="2400" dirty="0" smtClean="0"/>
              <a:t>Top-</a:t>
            </a:r>
            <a:r>
              <a:rPr lang="en-US" altLang="zh-TW" sz="2400" i="1" dirty="0" smtClean="0"/>
              <a:t>k</a:t>
            </a:r>
            <a:r>
              <a:rPr lang="en-US" altLang="zh-TW" sz="2400" dirty="0" smtClean="0"/>
              <a:t> retrieval (TK).</a:t>
            </a:r>
            <a:endParaRPr lang="zh-TW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3024336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U</a:t>
            </a:r>
            <a:r>
              <a:rPr lang="en-US" altLang="zh-TW" dirty="0" smtClean="0"/>
              <a:t>tilize </a:t>
            </a:r>
            <a:r>
              <a:rPr lang="en-US" altLang="zh-TW" dirty="0"/>
              <a:t>the </a:t>
            </a:r>
            <a:r>
              <a:rPr lang="en-US" altLang="zh-TW" dirty="0" err="1"/>
              <a:t>Gowalla</a:t>
            </a:r>
            <a:r>
              <a:rPr lang="en-US" altLang="zh-TW" dirty="0"/>
              <a:t> </a:t>
            </a:r>
            <a:r>
              <a:rPr lang="en-US" altLang="zh-TW" dirty="0" smtClean="0"/>
              <a:t>dataset crawled by Dr. Jure </a:t>
            </a:r>
            <a:r>
              <a:rPr lang="en-US" altLang="zh-TW" dirty="0" err="1" smtClean="0"/>
              <a:t>Leskovec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contains </a:t>
            </a:r>
            <a:r>
              <a:rPr lang="en-US" altLang="zh-TW" dirty="0"/>
              <a:t>6,442,890 check-in records from Feb. 2009 to Oct. 2010. The total number of check-in locations is 1,280,969.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&lt;User id, check-in time, Latitude, Longitude, Location id &gt;</a:t>
            </a:r>
          </a:p>
          <a:p>
            <a:r>
              <a:rPr lang="en-US" altLang="zh-TW" dirty="0" smtClean="0"/>
              <a:t>Considering </a:t>
            </a:r>
            <a:r>
              <a:rPr lang="en-US" altLang="zh-TW" dirty="0"/>
              <a:t>a route as a sequence of check-in locations of a user within a day, we construct the route database </a:t>
            </a:r>
            <a:r>
              <a:rPr lang="en-US" altLang="zh-TW" i="1" dirty="0" err="1"/>
              <a:t>RouteDB</a:t>
            </a:r>
            <a:r>
              <a:rPr lang="en-US" altLang="zh-TW" dirty="0"/>
              <a:t> containing 2,605,867 </a:t>
            </a:r>
            <a:r>
              <a:rPr lang="en-US" altLang="zh-TW" dirty="0" smtClean="0"/>
              <a:t>routes.</a:t>
            </a:r>
          </a:p>
          <a:p>
            <a:r>
              <a:rPr lang="en-US" altLang="zh-TW" dirty="0" smtClean="0"/>
              <a:t>Extract three subsets of the check-in data, which corresponds to cities of New York, San Francisco, and Paris.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Gowalla</a:t>
            </a:r>
            <a:r>
              <a:rPr lang="en-US" altLang="zh-TW" dirty="0" smtClean="0"/>
              <a:t> dataset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8" y="4365104"/>
          <a:ext cx="8280921" cy="2006600"/>
        </p:xfrm>
        <a:graphic>
          <a:graphicData uri="http://schemas.openxmlformats.org/drawingml/2006/table">
            <a:tbl>
              <a:tblPr/>
              <a:tblGrid>
                <a:gridCol w="1656185"/>
                <a:gridCol w="1656184"/>
                <a:gridCol w="1296144"/>
                <a:gridCol w="1545199"/>
                <a:gridCol w="2127209"/>
              </a:tblGrid>
              <a:tr h="182880">
                <a:tc>
                  <a:txBody>
                    <a:bodyPr/>
                    <a:lstStyle/>
                    <a:p>
                      <a:endParaRPr lang="zh-TW" sz="2000" kern="100" dirty="0">
                        <a:latin typeface="Calibri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Total Number of Check-ins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Avg. Route  Length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Variance of Route Length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Distinct Check-in Locations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RouteDB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6,442,890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4.09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48.04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1,280,969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New York 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103,174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4.46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71.24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14,941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San Francisco 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187,568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4.09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58.36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15,406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Paris 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14,224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4.45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75.73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3,472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dirty="0" smtClean="0"/>
              <a:t>Measure the goodness of a route</a:t>
            </a:r>
          </a:p>
          <a:p>
            <a:r>
              <a:rPr lang="en-US" altLang="zh-TW" dirty="0" smtClean="0"/>
              <a:t>Given: </a:t>
            </a:r>
          </a:p>
          <a:p>
            <a:pPr lvl="1"/>
            <a:r>
              <a:rPr lang="en-US" altLang="zh-TW" dirty="0" smtClean="0"/>
              <a:t>A sequence of locations (i.e., a route)</a:t>
            </a:r>
          </a:p>
          <a:p>
            <a:pPr lvl="1"/>
            <a:r>
              <a:rPr lang="en-US" altLang="zh-TW" dirty="0" smtClean="0"/>
              <a:t>Each location is associated with a check-in time stamp</a:t>
            </a:r>
          </a:p>
          <a:p>
            <a:r>
              <a:rPr lang="en-US" altLang="zh-TW" dirty="0" smtClean="0"/>
              <a:t>Output:</a:t>
            </a:r>
          </a:p>
          <a:p>
            <a:pPr lvl="1"/>
            <a:r>
              <a:rPr lang="en-US" altLang="zh-TW" dirty="0" smtClean="0"/>
              <a:t>A score of the route (the higher, the better)</a:t>
            </a:r>
          </a:p>
          <a:p>
            <a:pPr>
              <a:buNone/>
            </a:pPr>
            <a:r>
              <a:rPr lang="en-US" altLang="zh-TW" dirty="0" smtClean="0"/>
              <a:t>Time-sensitive route recommendation</a:t>
            </a:r>
          </a:p>
          <a:p>
            <a:r>
              <a:rPr lang="en-US" altLang="zh-TW" dirty="0" smtClean="0"/>
              <a:t>Given:</a:t>
            </a:r>
          </a:p>
          <a:p>
            <a:pPr lvl="1"/>
            <a:r>
              <a:rPr lang="en-US" altLang="zh-TW" dirty="0" smtClean="0"/>
              <a:t>The starting time and location</a:t>
            </a:r>
          </a:p>
          <a:p>
            <a:pPr lvl="1"/>
            <a:r>
              <a:rPr lang="en-US" altLang="zh-TW" dirty="0" smtClean="0"/>
              <a:t>The number of locations in the final route</a:t>
            </a:r>
          </a:p>
          <a:p>
            <a:r>
              <a:rPr lang="en-US" altLang="zh-TW" dirty="0" smtClean="0"/>
              <a:t>Output:</a:t>
            </a:r>
          </a:p>
          <a:p>
            <a:pPr lvl="1"/>
            <a:r>
              <a:rPr lang="en-US" altLang="zh-TW" dirty="0" smtClean="0"/>
              <a:t>A route with highest goodness score,</a:t>
            </a:r>
          </a:p>
          <a:p>
            <a:pPr lvl="1"/>
            <a:r>
              <a:rPr lang="en-US" altLang="zh-TW" dirty="0" smtClean="0"/>
              <a:t>And satisfies the starting time and location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Statement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8457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Propose </a:t>
            </a:r>
            <a:r>
              <a:rPr lang="en-US" altLang="zh-TW" dirty="0"/>
              <a:t>a novel </a:t>
            </a:r>
            <a:r>
              <a:rPr lang="en-US" altLang="zh-TW" dirty="0">
                <a:solidFill>
                  <a:srgbClr val="FFC000"/>
                </a:solidFill>
              </a:rPr>
              <a:t>time-sensitive trip route </a:t>
            </a:r>
            <a:r>
              <a:rPr lang="en-US" altLang="zh-TW" dirty="0"/>
              <a:t>recommendation problem using the check-in data in location-based services. </a:t>
            </a:r>
            <a:endParaRPr lang="en-US" altLang="zh-TW" dirty="0" smtClean="0"/>
          </a:p>
          <a:p>
            <a:r>
              <a:rPr lang="en-US" altLang="zh-TW" dirty="0" smtClean="0"/>
              <a:t>The first work considering </a:t>
            </a:r>
            <a:r>
              <a:rPr lang="en-US" altLang="zh-TW" dirty="0"/>
              <a:t>four </a:t>
            </a:r>
            <a:r>
              <a:rPr lang="en-US" altLang="zh-TW" dirty="0" smtClean="0"/>
              <a:t>elements</a:t>
            </a:r>
          </a:p>
          <a:p>
            <a:pPr lvl="1"/>
            <a:r>
              <a:rPr lang="en-US" altLang="zh-TW" dirty="0"/>
              <a:t>(a) the popularity of a place, (b) </a:t>
            </a:r>
            <a:r>
              <a:rPr lang="en-US" altLang="zh-TW" dirty="0" smtClean="0"/>
              <a:t>the </a:t>
            </a:r>
            <a:r>
              <a:rPr lang="en-US" altLang="zh-TW" dirty="0"/>
              <a:t>visiting order of places</a:t>
            </a:r>
            <a:r>
              <a:rPr lang="en-US" altLang="zh-TW" dirty="0" smtClean="0"/>
              <a:t>, (</a:t>
            </a:r>
            <a:r>
              <a:rPr lang="en-US" altLang="zh-TW" dirty="0"/>
              <a:t>c) the proper visiting time of a place, and (d) the proper transit time between </a:t>
            </a:r>
            <a:r>
              <a:rPr lang="en-US" altLang="zh-TW" dirty="0" smtClean="0"/>
              <a:t>places</a:t>
            </a:r>
          </a:p>
          <a:p>
            <a:r>
              <a:rPr lang="en-US" altLang="zh-TW" dirty="0" smtClean="0"/>
              <a:t>Model </a:t>
            </a:r>
            <a:r>
              <a:rPr lang="en-US" altLang="zh-TW" dirty="0"/>
              <a:t>the four requirements of a good route into the </a:t>
            </a:r>
            <a:r>
              <a:rPr lang="en-US" altLang="zh-TW" dirty="0" smtClean="0"/>
              <a:t>our design </a:t>
            </a:r>
            <a:r>
              <a:rPr lang="en-US" altLang="zh-TW" dirty="0"/>
              <a:t>of the goodness </a:t>
            </a:r>
            <a:r>
              <a:rPr lang="en-US" altLang="zh-TW" dirty="0" smtClean="0"/>
              <a:t>function by </a:t>
            </a:r>
            <a:r>
              <a:rPr lang="en-US" altLang="zh-TW" dirty="0">
                <a:solidFill>
                  <a:srgbClr val="FF0000"/>
                </a:solidFill>
              </a:rPr>
              <a:t>exploiting some statistical methods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For </a:t>
            </a:r>
            <a:r>
              <a:rPr lang="en-US" altLang="zh-TW" dirty="0"/>
              <a:t>the given time-sensitive location query, we develop a </a:t>
            </a:r>
            <a:r>
              <a:rPr lang="en-US" altLang="zh-TW" dirty="0">
                <a:solidFill>
                  <a:srgbClr val="FF0000"/>
                </a:solidFill>
              </a:rPr>
              <a:t>greedy algorithm</a:t>
            </a:r>
            <a:r>
              <a:rPr lang="en-US" altLang="zh-TW" dirty="0"/>
              <a:t> to search for the route by optimizing the goodness function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2990</TotalTime>
  <Words>1832</Words>
  <Application>Microsoft Office PowerPoint</Application>
  <PresentationFormat>如螢幕大小 (4:3)</PresentationFormat>
  <Paragraphs>254</Paragraphs>
  <Slides>30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2" baseType="lpstr">
      <vt:lpstr>匯合</vt:lpstr>
      <vt:lpstr>方程式</vt:lpstr>
      <vt:lpstr>Exploiting Large-Scale Check-in Data to Recommend Time-Sensitive Routes</vt:lpstr>
      <vt:lpstr>Outline</vt:lpstr>
      <vt:lpstr>Goal</vt:lpstr>
      <vt:lpstr>Four elements for a good route</vt:lpstr>
      <vt:lpstr>The proper visiting time of a place</vt:lpstr>
      <vt:lpstr>Summarization of differences between this paper and other related work</vt:lpstr>
      <vt:lpstr>Gowalla dataset</vt:lpstr>
      <vt:lpstr>Problem Statement</vt:lpstr>
      <vt:lpstr>Contributions</vt:lpstr>
      <vt:lpstr>Overview of time-sensitive goodness</vt:lpstr>
      <vt:lpstr>Proper Visiting Time (1) </vt:lpstr>
      <vt:lpstr>Proper Visiting Time (2) </vt:lpstr>
      <vt:lpstr>Proper Visiting Time (3)</vt:lpstr>
      <vt:lpstr>Proper Transit Time Duration(1)</vt:lpstr>
      <vt:lpstr>Proper Transit Time Duration(2)</vt:lpstr>
      <vt:lpstr>Summarization of TVD and DD</vt:lpstr>
      <vt:lpstr>Proper Visiting Order (1)</vt:lpstr>
      <vt:lpstr>Proper Visiting Order (2)</vt:lpstr>
      <vt:lpstr>Final Goodness Function</vt:lpstr>
      <vt:lpstr>Greedy Algorithm TimeRoute</vt:lpstr>
      <vt:lpstr>Observation &amp; Analysis for whole check-in data</vt:lpstr>
      <vt:lpstr>Observations in three cities</vt:lpstr>
      <vt:lpstr>Evaluation Plans(1)</vt:lpstr>
      <vt:lpstr>Compared baseline methods</vt:lpstr>
      <vt:lpstr>Experiment 1: Pairwise Time-Sensitive Route Detection</vt:lpstr>
      <vt:lpstr>Evaluation Plans(2)</vt:lpstr>
      <vt:lpstr>Experiment 2: Time-Sensitive Cloze Test in Routes</vt:lpstr>
      <vt:lpstr>Impact of α</vt:lpstr>
      <vt:lpstr>Conclusions</vt:lpstr>
      <vt:lpstr>投影片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Large-Scale Check-in Data to Recommend Time-Sensitive Routes</dc:title>
  <dc:creator>Hsieh</dc:creator>
  <cp:lastModifiedBy>Hsieh</cp:lastModifiedBy>
  <cp:revision>130</cp:revision>
  <dcterms:created xsi:type="dcterms:W3CDTF">2012-06-14T11:39:54Z</dcterms:created>
  <dcterms:modified xsi:type="dcterms:W3CDTF">2012-08-12T14:42:11Z</dcterms:modified>
</cp:coreProperties>
</file>