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256" r:id="rId2"/>
    <p:sldId id="331" r:id="rId3"/>
    <p:sldId id="332" r:id="rId4"/>
    <p:sldId id="335" r:id="rId5"/>
    <p:sldId id="267" r:id="rId6"/>
    <p:sldId id="339" r:id="rId7"/>
    <p:sldId id="336" r:id="rId8"/>
    <p:sldId id="323" r:id="rId9"/>
    <p:sldId id="337" r:id="rId10"/>
    <p:sldId id="340" r:id="rId11"/>
    <p:sldId id="341" r:id="rId12"/>
    <p:sldId id="343" r:id="rId13"/>
    <p:sldId id="344" r:id="rId14"/>
    <p:sldId id="31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8" autoAdjust="0"/>
    <p:restoredTop sz="83886" autoAdjust="0"/>
  </p:normalViewPr>
  <p:slideViewPr>
    <p:cSldViewPr>
      <p:cViewPr varScale="1">
        <p:scale>
          <a:sx n="85" d="100"/>
          <a:sy n="85" d="100"/>
        </p:scale>
        <p:origin x="-11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25F15-F7E8-41AF-96B8-6A166EEBB836}" type="datetimeFigureOut">
              <a:rPr lang="en-US" smtClean="0"/>
              <a:pPr/>
              <a:t>11/08/12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8122-170F-4AA6-BE75-4CD7B4BEBCE8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3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Nr. Utenti distinti con telefonate nelle 4 settimane = 226.473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err="1" smtClean="0"/>
              <a:t>Contratti</a:t>
            </a:r>
            <a:r>
              <a:rPr lang="en-US" dirty="0" smtClean="0"/>
              <a:t> Wind:</a:t>
            </a:r>
            <a:r>
              <a:rPr lang="en-US" baseline="0" dirty="0" smtClean="0"/>
              <a:t> circa 111.000</a:t>
            </a:r>
          </a:p>
          <a:p>
            <a:r>
              <a:rPr lang="en-US" baseline="0" dirty="0" err="1" smtClean="0"/>
              <a:t>Residenti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stimanti</a:t>
            </a:r>
            <a:r>
              <a:rPr lang="en-US" baseline="0" dirty="0" smtClean="0"/>
              <a:t>: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104.928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8122-170F-4AA6-BE75-4CD7B4BEBC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5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8122-170F-4AA6-BE75-4CD7B4BEBCE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5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profilo</a:t>
            </a:r>
            <a:r>
              <a:rPr lang="en-US" dirty="0" smtClean="0"/>
              <a:t> </a:t>
            </a:r>
            <a:r>
              <a:rPr lang="en-US" dirty="0" err="1" smtClean="0"/>
              <a:t>temporale</a:t>
            </a:r>
            <a:r>
              <a:rPr lang="en-US" dirty="0" smtClean="0"/>
              <a:t> </a:t>
            </a:r>
            <a:r>
              <a:rPr lang="en-US" dirty="0" err="1" smtClean="0"/>
              <a:t>cattura</a:t>
            </a:r>
            <a:r>
              <a:rPr lang="en-US" dirty="0" smtClean="0"/>
              <a:t> un </a:t>
            </a:r>
            <a:r>
              <a:rPr lang="en-US" dirty="0" err="1" smtClean="0"/>
              <a:t>certo</a:t>
            </a:r>
            <a:r>
              <a:rPr lang="en-US" dirty="0" smtClean="0"/>
              <a:t>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dell’utente</a:t>
            </a:r>
            <a:r>
              <a:rPr lang="en-US" dirty="0" smtClean="0"/>
              <a:t> (</a:t>
            </a:r>
            <a:r>
              <a:rPr lang="en-US" dirty="0" err="1" smtClean="0"/>
              <a:t>numero</a:t>
            </a:r>
            <a:r>
              <a:rPr lang="en-US" dirty="0" smtClean="0"/>
              <a:t> di </a:t>
            </a:r>
            <a:r>
              <a:rPr lang="en-US" dirty="0" err="1" smtClean="0"/>
              <a:t>chiamate</a:t>
            </a:r>
            <a:r>
              <a:rPr lang="en-US" dirty="0" smtClean="0"/>
              <a:t> o </a:t>
            </a:r>
            <a:r>
              <a:rPr lang="en-US" dirty="0" err="1" smtClean="0"/>
              <a:t>presenza</a:t>
            </a:r>
            <a:r>
              <a:rPr lang="en-US" dirty="0" smtClean="0"/>
              <a:t>)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finestra</a:t>
            </a:r>
            <a:r>
              <a:rPr lang="en-US" dirty="0" smtClean="0"/>
              <a:t> </a:t>
            </a:r>
            <a:r>
              <a:rPr lang="en-US" dirty="0" err="1" smtClean="0"/>
              <a:t>temporale</a:t>
            </a:r>
            <a:r>
              <a:rPr lang="en-US" dirty="0" smtClean="0"/>
              <a:t> di </a:t>
            </a:r>
            <a:r>
              <a:rPr lang="en-US" dirty="0" err="1" smtClean="0"/>
              <a:t>analisi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Preso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calendario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chiamate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puo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identificare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un </a:t>
            </a:r>
            <a:r>
              <a:rPr lang="en-US" baseline="0" dirty="0" err="1" smtClean="0"/>
              <a:t>profilo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giornaliero</a:t>
            </a:r>
            <a:r>
              <a:rPr lang="en-US" baseline="0" dirty="0" smtClean="0"/>
              <a:t>: un </a:t>
            </a:r>
            <a:r>
              <a:rPr lang="en-US" baseline="0" dirty="0" err="1" smtClean="0"/>
              <a:t>vettore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dimensione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uguale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numero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giorni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finestra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temporale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analisi</a:t>
            </a:r>
            <a:r>
              <a:rPr lang="en-US" baseline="0" dirty="0" smtClean="0"/>
              <a:t>, in cui </a:t>
            </a:r>
            <a:r>
              <a:rPr lang="en-US" baseline="0" dirty="0" err="1" smtClean="0"/>
              <a:t>ogni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numero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chiamate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presenza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Un </a:t>
            </a:r>
            <a:r>
              <a:rPr lang="en-US" baseline="0" dirty="0" err="1" smtClean="0"/>
              <a:t>profilo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settimanale</a:t>
            </a:r>
            <a:r>
              <a:rPr lang="en-US" baseline="0" dirty="0" smtClean="0"/>
              <a:t>: un </a:t>
            </a:r>
            <a:r>
              <a:rPr lang="en-US" baseline="0" dirty="0" err="1" smtClean="0"/>
              <a:t>vettore</a:t>
            </a:r>
            <a:r>
              <a:rPr lang="en-US" baseline="0" dirty="0" smtClean="0"/>
              <a:t> di 7 </a:t>
            </a:r>
            <a:r>
              <a:rPr lang="en-US" baseline="0" dirty="0" err="1" smtClean="0"/>
              <a:t>elementi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l’aggregazione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settimana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numero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chiamate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della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presenza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Profilo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ruotato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allinea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sinistra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giorno</a:t>
            </a:r>
            <a:r>
              <a:rPr lang="en-US" baseline="0" dirty="0" smtClean="0"/>
              <a:t> in cui </a:t>
            </a:r>
            <a:r>
              <a:rPr lang="en-US" baseline="0" dirty="0" err="1" smtClean="0"/>
              <a:t>l’utente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fatto</a:t>
            </a:r>
            <a:r>
              <a:rPr lang="en-US" baseline="0" dirty="0" smtClean="0"/>
              <a:t> la prima </a:t>
            </a:r>
            <a:r>
              <a:rPr lang="en-US" baseline="0" dirty="0" err="1" smtClean="0"/>
              <a:t>chiamata</a:t>
            </a:r>
            <a:r>
              <a:rPr lang="en-US" baseline="0" dirty="0" smtClean="0"/>
              <a:t> (o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rilevato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presenza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Questo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profilo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l’obiettivo</a:t>
            </a:r>
            <a:r>
              <a:rPr lang="en-US" baseline="0" dirty="0" smtClean="0"/>
              <a:t> di far </a:t>
            </a:r>
            <a:r>
              <a:rPr lang="en-US" baseline="0" dirty="0" err="1" smtClean="0"/>
              <a:t>emergere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numero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giorni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presenza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F8122-170F-4AA6-BE75-4CD7B4BEBC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6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617A3E4-C8AD-41F0-8127-FF710DAE2C8A}" type="datetimeFigureOut">
              <a:rPr lang="en-US" smtClean="0"/>
              <a:pPr/>
              <a:t>11/08/12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91FF5-FA84-4CD9-95F0-99EFD8FB294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A3E4-C8AD-41F0-8127-FF710DAE2C8A}" type="datetimeFigureOut">
              <a:rPr lang="en-US" smtClean="0"/>
              <a:pPr/>
              <a:t>11/08/12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1FF5-FA84-4CD9-95F0-99EFD8FB294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617A3E4-C8AD-41F0-8127-FF710DAE2C8A}" type="datetimeFigureOut">
              <a:rPr lang="en-US" smtClean="0"/>
              <a:pPr/>
              <a:t>11/08/12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091FF5-FA84-4CD9-95F0-99EFD8FB294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A3E4-C8AD-41F0-8127-FF710DAE2C8A}" type="datetimeFigureOut">
              <a:rPr lang="en-US" smtClean="0"/>
              <a:pPr/>
              <a:t>11/08/12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091FF5-FA84-4CD9-95F0-99EFD8FB294E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A3E4-C8AD-41F0-8127-FF710DAE2C8A}" type="datetimeFigureOut">
              <a:rPr lang="en-US" smtClean="0"/>
              <a:pPr/>
              <a:t>11/08/12</a:t>
            </a:fld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091FF5-FA84-4CD9-95F0-99EFD8FB294E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17A3E4-C8AD-41F0-8127-FF710DAE2C8A}" type="datetimeFigureOut">
              <a:rPr lang="en-US" smtClean="0"/>
              <a:pPr/>
              <a:t>11/08/12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091FF5-FA84-4CD9-95F0-99EFD8FB294E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17A3E4-C8AD-41F0-8127-FF710DAE2C8A}" type="datetimeFigureOut">
              <a:rPr lang="en-US" smtClean="0"/>
              <a:pPr/>
              <a:t>11/08/12</a:t>
            </a:fld>
            <a:endParaRPr lang="en-US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091FF5-FA84-4CD9-95F0-99EFD8FB294E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A3E4-C8AD-41F0-8127-FF710DAE2C8A}" type="datetimeFigureOut">
              <a:rPr lang="en-US" smtClean="0"/>
              <a:pPr/>
              <a:t>11/08/12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091FF5-FA84-4CD9-95F0-99EFD8FB294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A3E4-C8AD-41F0-8127-FF710DAE2C8A}" type="datetimeFigureOut">
              <a:rPr lang="en-US" smtClean="0"/>
              <a:pPr/>
              <a:t>11/08/12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91FF5-FA84-4CD9-95F0-99EFD8FB294E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A3E4-C8AD-41F0-8127-FF710DAE2C8A}" type="datetimeFigureOut">
              <a:rPr lang="en-US" smtClean="0"/>
              <a:pPr/>
              <a:t>11/08/12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091FF5-FA84-4CD9-95F0-99EFD8FB294E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617A3E4-C8AD-41F0-8127-FF710DAE2C8A}" type="datetimeFigureOut">
              <a:rPr lang="en-US" smtClean="0"/>
              <a:pPr/>
              <a:t>11/08/12</a:t>
            </a:fld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091FF5-FA84-4CD9-95F0-99EFD8FB294E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17A3E4-C8AD-41F0-8127-FF710DAE2C8A}" type="datetimeFigureOut">
              <a:rPr lang="en-US" smtClean="0"/>
              <a:pPr/>
              <a:t>11/08/12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091FF5-FA84-4CD9-95F0-99EFD8FB294E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14.emf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9648" y="1556792"/>
            <a:ext cx="6755481" cy="14687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Identifying </a:t>
            </a:r>
            <a:r>
              <a:rPr lang="en-US" b="1" dirty="0"/>
              <a:t>users profiles from mobile calls habits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12, 2012 - Beijing, China</a:t>
            </a:r>
            <a:endParaRPr lang="en-US" b="1" dirty="0"/>
          </a:p>
        </p:txBody>
      </p:sp>
      <p:pic>
        <p:nvPicPr>
          <p:cNvPr id="5" name="Immagine 4" descr="C:\Users\Public\Pictures\Sample Pictures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869950" cy="65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65304"/>
            <a:ext cx="924487" cy="4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s.uic.edu/~urbcomp2012/img/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9871"/>
            <a:ext cx="89725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928854" y="5157192"/>
            <a:ext cx="4151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 </a:t>
            </a:r>
            <a:r>
              <a:rPr lang="en-US" dirty="0" err="1" smtClean="0">
                <a:solidFill>
                  <a:srgbClr val="0070C0"/>
                </a:solidFill>
              </a:rPr>
              <a:t>Furletti</a:t>
            </a:r>
            <a:r>
              <a:rPr lang="en-US" dirty="0" smtClean="0">
                <a:solidFill>
                  <a:srgbClr val="0070C0"/>
                </a:solidFill>
              </a:rPr>
              <a:t>, L. </a:t>
            </a:r>
            <a:r>
              <a:rPr lang="en-US" dirty="0" err="1" smtClean="0">
                <a:solidFill>
                  <a:srgbClr val="0070C0"/>
                </a:solidFill>
              </a:rPr>
              <a:t>Gabrielli</a:t>
            </a:r>
            <a:r>
              <a:rPr lang="en-US" dirty="0" smtClean="0">
                <a:solidFill>
                  <a:srgbClr val="0070C0"/>
                </a:solidFill>
              </a:rPr>
              <a:t>, C. </a:t>
            </a:r>
            <a:r>
              <a:rPr lang="en-US" dirty="0" err="1" smtClean="0">
                <a:solidFill>
                  <a:srgbClr val="0070C0"/>
                </a:solidFill>
              </a:rPr>
              <a:t>Renso</a:t>
            </a:r>
            <a:r>
              <a:rPr lang="en-US" dirty="0" smtClean="0">
                <a:solidFill>
                  <a:srgbClr val="0070C0"/>
                </a:solidFill>
              </a:rPr>
              <a:t>, S. </a:t>
            </a:r>
            <a:r>
              <a:rPr lang="en-US" dirty="0" err="1" smtClean="0">
                <a:solidFill>
                  <a:srgbClr val="0070C0"/>
                </a:solidFill>
              </a:rPr>
              <a:t>Rinzivillo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KddLab</a:t>
            </a:r>
            <a:r>
              <a:rPr lang="en-US" dirty="0" smtClean="0">
                <a:solidFill>
                  <a:srgbClr val="0070C0"/>
                </a:solidFill>
              </a:rPr>
              <a:t>, ISTI – CNR, Pisa (Italy)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9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 result: Visitors/Tourists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796136" y="1628800"/>
            <a:ext cx="2969912" cy="44672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Rotated Temporal Profile to identify Visitors/Tourists categories.</a:t>
            </a:r>
          </a:p>
          <a:p>
            <a:pPr algn="just"/>
            <a:r>
              <a:rPr lang="en-US" sz="2000" dirty="0" smtClean="0"/>
              <a:t>Visitors/Tourists: Limited presence for few consecutive days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4452" r="2950" b="11010"/>
          <a:stretch/>
        </p:blipFill>
        <p:spPr bwMode="auto">
          <a:xfrm>
            <a:off x="107503" y="1628800"/>
            <a:ext cx="568214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107504" y="1772816"/>
            <a:ext cx="3096344" cy="4608512"/>
            <a:chOff x="107504" y="1772816"/>
            <a:chExt cx="3096344" cy="4608512"/>
          </a:xfrm>
        </p:grpSpPr>
        <p:sp>
          <p:nvSpPr>
            <p:cNvPr id="4" name="Ovale 3"/>
            <p:cNvSpPr/>
            <p:nvPr/>
          </p:nvSpPr>
          <p:spPr>
            <a:xfrm>
              <a:off x="1115616" y="2636912"/>
              <a:ext cx="72008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e 5"/>
            <p:cNvSpPr/>
            <p:nvPr/>
          </p:nvSpPr>
          <p:spPr>
            <a:xfrm>
              <a:off x="395536" y="2276872"/>
              <a:ext cx="108012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e 6"/>
            <p:cNvSpPr/>
            <p:nvPr/>
          </p:nvSpPr>
          <p:spPr>
            <a:xfrm>
              <a:off x="1115615" y="1772816"/>
              <a:ext cx="1832959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e 7"/>
            <p:cNvSpPr/>
            <p:nvPr/>
          </p:nvSpPr>
          <p:spPr>
            <a:xfrm>
              <a:off x="107504" y="1772816"/>
              <a:ext cx="72008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e 8"/>
            <p:cNvSpPr/>
            <p:nvPr/>
          </p:nvSpPr>
          <p:spPr>
            <a:xfrm>
              <a:off x="179512" y="2708920"/>
              <a:ext cx="72008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1619672" y="3573016"/>
              <a:ext cx="72008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1835696" y="4005064"/>
              <a:ext cx="72008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1187624" y="4509120"/>
              <a:ext cx="158417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2483768" y="5805264"/>
              <a:ext cx="72008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1475656" y="5877272"/>
              <a:ext cx="72008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170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 results: Residents and Commuters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508104" y="1600200"/>
            <a:ext cx="3257944" cy="4495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Residents: Uniformly distributed presence along the period (on the left, center and top).</a:t>
            </a:r>
          </a:p>
          <a:p>
            <a:pPr algn="just"/>
            <a:r>
              <a:rPr lang="en-US" sz="2400" dirty="0" smtClean="0"/>
              <a:t>Commuters: general presence during the weekdays. Noticeable absence during the weekends (bottom-left corner)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r="2754" b="10306"/>
          <a:stretch/>
        </p:blipFill>
        <p:spPr bwMode="auto">
          <a:xfrm>
            <a:off x="48638" y="1618006"/>
            <a:ext cx="5377803" cy="476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24838" y="4562260"/>
            <a:ext cx="1747964" cy="1238242"/>
          </a:xfrm>
          <a:custGeom>
            <a:avLst/>
            <a:gdLst>
              <a:gd name="connsiteX0" fmla="*/ 0 w 1643042"/>
              <a:gd name="connsiteY0" fmla="*/ 0 h 1224136"/>
              <a:gd name="connsiteX1" fmla="*/ 1643042 w 1643042"/>
              <a:gd name="connsiteY1" fmla="*/ 0 h 1224136"/>
              <a:gd name="connsiteX2" fmla="*/ 1643042 w 1643042"/>
              <a:gd name="connsiteY2" fmla="*/ 1224136 h 1224136"/>
              <a:gd name="connsiteX3" fmla="*/ 0 w 1643042"/>
              <a:gd name="connsiteY3" fmla="*/ 1224136 h 1224136"/>
              <a:gd name="connsiteX4" fmla="*/ 0 w 1643042"/>
              <a:gd name="connsiteY4" fmla="*/ 0 h 1224136"/>
              <a:gd name="connsiteX0" fmla="*/ 0 w 1643042"/>
              <a:gd name="connsiteY0" fmla="*/ 9728 h 1233864"/>
              <a:gd name="connsiteX1" fmla="*/ 1565221 w 1643042"/>
              <a:gd name="connsiteY1" fmla="*/ 0 h 1233864"/>
              <a:gd name="connsiteX2" fmla="*/ 1643042 w 1643042"/>
              <a:gd name="connsiteY2" fmla="*/ 1233864 h 1233864"/>
              <a:gd name="connsiteX3" fmla="*/ 0 w 1643042"/>
              <a:gd name="connsiteY3" fmla="*/ 1233864 h 1233864"/>
              <a:gd name="connsiteX4" fmla="*/ 0 w 1643042"/>
              <a:gd name="connsiteY4" fmla="*/ 9728 h 1233864"/>
              <a:gd name="connsiteX0" fmla="*/ 0 w 1643042"/>
              <a:gd name="connsiteY0" fmla="*/ 9728 h 1233864"/>
              <a:gd name="connsiteX1" fmla="*/ 1565221 w 1643042"/>
              <a:gd name="connsiteY1" fmla="*/ 0 h 1233864"/>
              <a:gd name="connsiteX2" fmla="*/ 1643042 w 1643042"/>
              <a:gd name="connsiteY2" fmla="*/ 1233864 h 1233864"/>
              <a:gd name="connsiteX3" fmla="*/ 0 w 1643042"/>
              <a:gd name="connsiteY3" fmla="*/ 1233864 h 1233864"/>
              <a:gd name="connsiteX4" fmla="*/ 0 w 1643042"/>
              <a:gd name="connsiteY4" fmla="*/ 9728 h 1233864"/>
              <a:gd name="connsiteX0" fmla="*/ 0 w 1752465"/>
              <a:gd name="connsiteY0" fmla="*/ 9728 h 1233864"/>
              <a:gd name="connsiteX1" fmla="*/ 1565221 w 1752465"/>
              <a:gd name="connsiteY1" fmla="*/ 0 h 1233864"/>
              <a:gd name="connsiteX2" fmla="*/ 1595336 w 1752465"/>
              <a:gd name="connsiteY2" fmla="*/ 545349 h 1233864"/>
              <a:gd name="connsiteX3" fmla="*/ 1643042 w 1752465"/>
              <a:gd name="connsiteY3" fmla="*/ 1233864 h 1233864"/>
              <a:gd name="connsiteX4" fmla="*/ 0 w 1752465"/>
              <a:gd name="connsiteY4" fmla="*/ 1233864 h 1233864"/>
              <a:gd name="connsiteX5" fmla="*/ 0 w 1752465"/>
              <a:gd name="connsiteY5" fmla="*/ 9728 h 1233864"/>
              <a:gd name="connsiteX0" fmla="*/ 0 w 1749367"/>
              <a:gd name="connsiteY0" fmla="*/ 9728 h 1233864"/>
              <a:gd name="connsiteX1" fmla="*/ 1565221 w 1749367"/>
              <a:gd name="connsiteY1" fmla="*/ 0 h 1233864"/>
              <a:gd name="connsiteX2" fmla="*/ 1585609 w 1749367"/>
              <a:gd name="connsiteY2" fmla="*/ 175698 h 1233864"/>
              <a:gd name="connsiteX3" fmla="*/ 1595336 w 1749367"/>
              <a:gd name="connsiteY3" fmla="*/ 545349 h 1233864"/>
              <a:gd name="connsiteX4" fmla="*/ 1643042 w 1749367"/>
              <a:gd name="connsiteY4" fmla="*/ 1233864 h 1233864"/>
              <a:gd name="connsiteX5" fmla="*/ 0 w 1749367"/>
              <a:gd name="connsiteY5" fmla="*/ 1233864 h 1233864"/>
              <a:gd name="connsiteX6" fmla="*/ 0 w 1749367"/>
              <a:gd name="connsiteY6" fmla="*/ 9728 h 1233864"/>
              <a:gd name="connsiteX0" fmla="*/ 0 w 1749367"/>
              <a:gd name="connsiteY0" fmla="*/ 9728 h 1233864"/>
              <a:gd name="connsiteX1" fmla="*/ 1565221 w 1749367"/>
              <a:gd name="connsiteY1" fmla="*/ 0 h 1233864"/>
              <a:gd name="connsiteX2" fmla="*/ 1556426 w 1749367"/>
              <a:gd name="connsiteY2" fmla="*/ 58966 h 1233864"/>
              <a:gd name="connsiteX3" fmla="*/ 1585609 w 1749367"/>
              <a:gd name="connsiteY3" fmla="*/ 175698 h 1233864"/>
              <a:gd name="connsiteX4" fmla="*/ 1595336 w 1749367"/>
              <a:gd name="connsiteY4" fmla="*/ 545349 h 1233864"/>
              <a:gd name="connsiteX5" fmla="*/ 1643042 w 1749367"/>
              <a:gd name="connsiteY5" fmla="*/ 1233864 h 1233864"/>
              <a:gd name="connsiteX6" fmla="*/ 0 w 1749367"/>
              <a:gd name="connsiteY6" fmla="*/ 1233864 h 1233864"/>
              <a:gd name="connsiteX7" fmla="*/ 0 w 1749367"/>
              <a:gd name="connsiteY7" fmla="*/ 9728 h 1233864"/>
              <a:gd name="connsiteX0" fmla="*/ 0 w 1749367"/>
              <a:gd name="connsiteY0" fmla="*/ 10182 h 1234318"/>
              <a:gd name="connsiteX1" fmla="*/ 1565221 w 1749367"/>
              <a:gd name="connsiteY1" fmla="*/ 454 h 1234318"/>
              <a:gd name="connsiteX2" fmla="*/ 1575881 w 1749367"/>
              <a:gd name="connsiteY2" fmla="*/ 10782 h 1234318"/>
              <a:gd name="connsiteX3" fmla="*/ 1556426 w 1749367"/>
              <a:gd name="connsiteY3" fmla="*/ 59420 h 1234318"/>
              <a:gd name="connsiteX4" fmla="*/ 1585609 w 1749367"/>
              <a:gd name="connsiteY4" fmla="*/ 176152 h 1234318"/>
              <a:gd name="connsiteX5" fmla="*/ 1595336 w 1749367"/>
              <a:gd name="connsiteY5" fmla="*/ 545803 h 1234318"/>
              <a:gd name="connsiteX6" fmla="*/ 1643042 w 1749367"/>
              <a:gd name="connsiteY6" fmla="*/ 1234318 h 1234318"/>
              <a:gd name="connsiteX7" fmla="*/ 0 w 1749367"/>
              <a:gd name="connsiteY7" fmla="*/ 1234318 h 1234318"/>
              <a:gd name="connsiteX8" fmla="*/ 0 w 1749367"/>
              <a:gd name="connsiteY8" fmla="*/ 10182 h 1234318"/>
              <a:gd name="connsiteX0" fmla="*/ 0 w 1749367"/>
              <a:gd name="connsiteY0" fmla="*/ 18868 h 1243004"/>
              <a:gd name="connsiteX1" fmla="*/ 1565221 w 1749367"/>
              <a:gd name="connsiteY1" fmla="*/ 9140 h 1243004"/>
              <a:gd name="connsiteX2" fmla="*/ 1575375 w 1749367"/>
              <a:gd name="connsiteY2" fmla="*/ 215 h 1243004"/>
              <a:gd name="connsiteX3" fmla="*/ 1575881 w 1749367"/>
              <a:gd name="connsiteY3" fmla="*/ 19468 h 1243004"/>
              <a:gd name="connsiteX4" fmla="*/ 1556426 w 1749367"/>
              <a:gd name="connsiteY4" fmla="*/ 68106 h 1243004"/>
              <a:gd name="connsiteX5" fmla="*/ 1585609 w 1749367"/>
              <a:gd name="connsiteY5" fmla="*/ 184838 h 1243004"/>
              <a:gd name="connsiteX6" fmla="*/ 1595336 w 1749367"/>
              <a:gd name="connsiteY6" fmla="*/ 554489 h 1243004"/>
              <a:gd name="connsiteX7" fmla="*/ 1643042 w 1749367"/>
              <a:gd name="connsiteY7" fmla="*/ 1243004 h 1243004"/>
              <a:gd name="connsiteX8" fmla="*/ 0 w 1749367"/>
              <a:gd name="connsiteY8" fmla="*/ 1243004 h 1243004"/>
              <a:gd name="connsiteX9" fmla="*/ 0 w 1749367"/>
              <a:gd name="connsiteY9" fmla="*/ 18868 h 1243004"/>
              <a:gd name="connsiteX0" fmla="*/ 0 w 1843791"/>
              <a:gd name="connsiteY0" fmla="*/ 18868 h 1243004"/>
              <a:gd name="connsiteX1" fmla="*/ 1565221 w 1843791"/>
              <a:gd name="connsiteY1" fmla="*/ 9140 h 1243004"/>
              <a:gd name="connsiteX2" fmla="*/ 1575375 w 1843791"/>
              <a:gd name="connsiteY2" fmla="*/ 215 h 1243004"/>
              <a:gd name="connsiteX3" fmla="*/ 1575881 w 1843791"/>
              <a:gd name="connsiteY3" fmla="*/ 19468 h 1243004"/>
              <a:gd name="connsiteX4" fmla="*/ 1556426 w 1843791"/>
              <a:gd name="connsiteY4" fmla="*/ 68106 h 1243004"/>
              <a:gd name="connsiteX5" fmla="*/ 1585609 w 1843791"/>
              <a:gd name="connsiteY5" fmla="*/ 184838 h 1243004"/>
              <a:gd name="connsiteX6" fmla="*/ 1595336 w 1843791"/>
              <a:gd name="connsiteY6" fmla="*/ 554489 h 1243004"/>
              <a:gd name="connsiteX7" fmla="*/ 1823025 w 1843791"/>
              <a:gd name="connsiteY7" fmla="*/ 795553 h 1243004"/>
              <a:gd name="connsiteX8" fmla="*/ 1643042 w 1843791"/>
              <a:gd name="connsiteY8" fmla="*/ 1243004 h 1243004"/>
              <a:gd name="connsiteX9" fmla="*/ 0 w 1843791"/>
              <a:gd name="connsiteY9" fmla="*/ 1243004 h 1243004"/>
              <a:gd name="connsiteX10" fmla="*/ 0 w 1843791"/>
              <a:gd name="connsiteY10" fmla="*/ 18868 h 1243004"/>
              <a:gd name="connsiteX0" fmla="*/ 0 w 1824164"/>
              <a:gd name="connsiteY0" fmla="*/ 18868 h 1243004"/>
              <a:gd name="connsiteX1" fmla="*/ 1565221 w 1824164"/>
              <a:gd name="connsiteY1" fmla="*/ 9140 h 1243004"/>
              <a:gd name="connsiteX2" fmla="*/ 1575375 w 1824164"/>
              <a:gd name="connsiteY2" fmla="*/ 215 h 1243004"/>
              <a:gd name="connsiteX3" fmla="*/ 1575881 w 1824164"/>
              <a:gd name="connsiteY3" fmla="*/ 19468 h 1243004"/>
              <a:gd name="connsiteX4" fmla="*/ 1556426 w 1824164"/>
              <a:gd name="connsiteY4" fmla="*/ 68106 h 1243004"/>
              <a:gd name="connsiteX5" fmla="*/ 1585609 w 1824164"/>
              <a:gd name="connsiteY5" fmla="*/ 184838 h 1243004"/>
              <a:gd name="connsiteX6" fmla="*/ 1595336 w 1824164"/>
              <a:gd name="connsiteY6" fmla="*/ 554489 h 1243004"/>
              <a:gd name="connsiteX7" fmla="*/ 1823025 w 1824164"/>
              <a:gd name="connsiteY7" fmla="*/ 795553 h 1243004"/>
              <a:gd name="connsiteX8" fmla="*/ 1523980 w 1824164"/>
              <a:gd name="connsiteY8" fmla="*/ 1238242 h 1243004"/>
              <a:gd name="connsiteX9" fmla="*/ 0 w 1824164"/>
              <a:gd name="connsiteY9" fmla="*/ 1243004 h 1243004"/>
              <a:gd name="connsiteX10" fmla="*/ 0 w 1824164"/>
              <a:gd name="connsiteY10" fmla="*/ 18868 h 1243004"/>
              <a:gd name="connsiteX0" fmla="*/ 80962 w 1824164"/>
              <a:gd name="connsiteY0" fmla="*/ 14106 h 1243004"/>
              <a:gd name="connsiteX1" fmla="*/ 1565221 w 1824164"/>
              <a:gd name="connsiteY1" fmla="*/ 9140 h 1243004"/>
              <a:gd name="connsiteX2" fmla="*/ 1575375 w 1824164"/>
              <a:gd name="connsiteY2" fmla="*/ 215 h 1243004"/>
              <a:gd name="connsiteX3" fmla="*/ 1575881 w 1824164"/>
              <a:gd name="connsiteY3" fmla="*/ 19468 h 1243004"/>
              <a:gd name="connsiteX4" fmla="*/ 1556426 w 1824164"/>
              <a:gd name="connsiteY4" fmla="*/ 68106 h 1243004"/>
              <a:gd name="connsiteX5" fmla="*/ 1585609 w 1824164"/>
              <a:gd name="connsiteY5" fmla="*/ 184838 h 1243004"/>
              <a:gd name="connsiteX6" fmla="*/ 1595336 w 1824164"/>
              <a:gd name="connsiteY6" fmla="*/ 554489 h 1243004"/>
              <a:gd name="connsiteX7" fmla="*/ 1823025 w 1824164"/>
              <a:gd name="connsiteY7" fmla="*/ 795553 h 1243004"/>
              <a:gd name="connsiteX8" fmla="*/ 1523980 w 1824164"/>
              <a:gd name="connsiteY8" fmla="*/ 1238242 h 1243004"/>
              <a:gd name="connsiteX9" fmla="*/ 0 w 1824164"/>
              <a:gd name="connsiteY9" fmla="*/ 1243004 h 1243004"/>
              <a:gd name="connsiteX10" fmla="*/ 80962 w 1824164"/>
              <a:gd name="connsiteY10" fmla="*/ 14106 h 1243004"/>
              <a:gd name="connsiteX0" fmla="*/ 4762 w 1747964"/>
              <a:gd name="connsiteY0" fmla="*/ 14106 h 1238242"/>
              <a:gd name="connsiteX1" fmla="*/ 1489021 w 1747964"/>
              <a:gd name="connsiteY1" fmla="*/ 9140 h 1238242"/>
              <a:gd name="connsiteX2" fmla="*/ 1499175 w 1747964"/>
              <a:gd name="connsiteY2" fmla="*/ 215 h 1238242"/>
              <a:gd name="connsiteX3" fmla="*/ 1499681 w 1747964"/>
              <a:gd name="connsiteY3" fmla="*/ 19468 h 1238242"/>
              <a:gd name="connsiteX4" fmla="*/ 1480226 w 1747964"/>
              <a:gd name="connsiteY4" fmla="*/ 68106 h 1238242"/>
              <a:gd name="connsiteX5" fmla="*/ 1509409 w 1747964"/>
              <a:gd name="connsiteY5" fmla="*/ 184838 h 1238242"/>
              <a:gd name="connsiteX6" fmla="*/ 1519136 w 1747964"/>
              <a:gd name="connsiteY6" fmla="*/ 554489 h 1238242"/>
              <a:gd name="connsiteX7" fmla="*/ 1746825 w 1747964"/>
              <a:gd name="connsiteY7" fmla="*/ 795553 h 1238242"/>
              <a:gd name="connsiteX8" fmla="*/ 1447780 w 1747964"/>
              <a:gd name="connsiteY8" fmla="*/ 1238242 h 1238242"/>
              <a:gd name="connsiteX9" fmla="*/ 0 w 1747964"/>
              <a:gd name="connsiteY9" fmla="*/ 1238241 h 1238242"/>
              <a:gd name="connsiteX10" fmla="*/ 4762 w 1747964"/>
              <a:gd name="connsiteY10" fmla="*/ 14106 h 123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7964" h="1238242">
                <a:moveTo>
                  <a:pt x="4762" y="14106"/>
                </a:moveTo>
                <a:lnTo>
                  <a:pt x="1489021" y="9140"/>
                </a:lnTo>
                <a:cubicBezTo>
                  <a:pt x="1768252" y="7619"/>
                  <a:pt x="1497398" y="-1506"/>
                  <a:pt x="1499175" y="215"/>
                </a:cubicBezTo>
                <a:cubicBezTo>
                  <a:pt x="1500952" y="1936"/>
                  <a:pt x="1519508" y="9740"/>
                  <a:pt x="1499681" y="19468"/>
                </a:cubicBezTo>
                <a:cubicBezTo>
                  <a:pt x="1479854" y="29196"/>
                  <a:pt x="1493196" y="38923"/>
                  <a:pt x="1480226" y="68106"/>
                </a:cubicBezTo>
                <a:cubicBezTo>
                  <a:pt x="1467256" y="97289"/>
                  <a:pt x="1520758" y="100532"/>
                  <a:pt x="1509409" y="184838"/>
                </a:cubicBezTo>
                <a:cubicBezTo>
                  <a:pt x="1498060" y="269144"/>
                  <a:pt x="1503379" y="448735"/>
                  <a:pt x="1519136" y="554489"/>
                </a:cubicBezTo>
                <a:cubicBezTo>
                  <a:pt x="1534893" y="660243"/>
                  <a:pt x="1738874" y="680800"/>
                  <a:pt x="1746825" y="795553"/>
                </a:cubicBezTo>
                <a:cubicBezTo>
                  <a:pt x="1754776" y="910306"/>
                  <a:pt x="1727805" y="1167636"/>
                  <a:pt x="1447780" y="1238242"/>
                </a:cubicBezTo>
                <a:lnTo>
                  <a:pt x="0" y="1238241"/>
                </a:lnTo>
                <a:cubicBezTo>
                  <a:pt x="1587" y="830196"/>
                  <a:pt x="3175" y="422151"/>
                  <a:pt x="4762" y="14106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arrotondato 4"/>
          <p:cNvSpPr/>
          <p:nvPr/>
        </p:nvSpPr>
        <p:spPr>
          <a:xfrm>
            <a:off x="124838" y="2492896"/>
            <a:ext cx="1854874" cy="2023886"/>
          </a:xfrm>
          <a:custGeom>
            <a:avLst/>
            <a:gdLst>
              <a:gd name="connsiteX0" fmla="*/ 0 w 1854874"/>
              <a:gd name="connsiteY0" fmla="*/ 309152 h 2016224"/>
              <a:gd name="connsiteX1" fmla="*/ 309152 w 1854874"/>
              <a:gd name="connsiteY1" fmla="*/ 0 h 2016224"/>
              <a:gd name="connsiteX2" fmla="*/ 1545722 w 1854874"/>
              <a:gd name="connsiteY2" fmla="*/ 0 h 2016224"/>
              <a:gd name="connsiteX3" fmla="*/ 1854874 w 1854874"/>
              <a:gd name="connsiteY3" fmla="*/ 309152 h 2016224"/>
              <a:gd name="connsiteX4" fmla="*/ 1854874 w 1854874"/>
              <a:gd name="connsiteY4" fmla="*/ 1707072 h 2016224"/>
              <a:gd name="connsiteX5" fmla="*/ 1545722 w 1854874"/>
              <a:gd name="connsiteY5" fmla="*/ 2016224 h 2016224"/>
              <a:gd name="connsiteX6" fmla="*/ 309152 w 1854874"/>
              <a:gd name="connsiteY6" fmla="*/ 2016224 h 2016224"/>
              <a:gd name="connsiteX7" fmla="*/ 0 w 1854874"/>
              <a:gd name="connsiteY7" fmla="*/ 1707072 h 2016224"/>
              <a:gd name="connsiteX8" fmla="*/ 0 w 1854874"/>
              <a:gd name="connsiteY8" fmla="*/ 309152 h 2016224"/>
              <a:gd name="connsiteX0" fmla="*/ 0 w 1854874"/>
              <a:gd name="connsiteY0" fmla="*/ 309152 h 2016224"/>
              <a:gd name="connsiteX1" fmla="*/ 309152 w 1854874"/>
              <a:gd name="connsiteY1" fmla="*/ 0 h 2016224"/>
              <a:gd name="connsiteX2" fmla="*/ 1545722 w 1854874"/>
              <a:gd name="connsiteY2" fmla="*/ 0 h 2016224"/>
              <a:gd name="connsiteX3" fmla="*/ 1854874 w 1854874"/>
              <a:gd name="connsiteY3" fmla="*/ 309152 h 2016224"/>
              <a:gd name="connsiteX4" fmla="*/ 1532512 w 1854874"/>
              <a:gd name="connsiteY4" fmla="*/ 697979 h 2016224"/>
              <a:gd name="connsiteX5" fmla="*/ 1854874 w 1854874"/>
              <a:gd name="connsiteY5" fmla="*/ 1707072 h 2016224"/>
              <a:gd name="connsiteX6" fmla="*/ 1545722 w 1854874"/>
              <a:gd name="connsiteY6" fmla="*/ 2016224 h 2016224"/>
              <a:gd name="connsiteX7" fmla="*/ 309152 w 1854874"/>
              <a:gd name="connsiteY7" fmla="*/ 2016224 h 2016224"/>
              <a:gd name="connsiteX8" fmla="*/ 0 w 1854874"/>
              <a:gd name="connsiteY8" fmla="*/ 1707072 h 2016224"/>
              <a:gd name="connsiteX9" fmla="*/ 0 w 1854874"/>
              <a:gd name="connsiteY9" fmla="*/ 309152 h 2016224"/>
              <a:gd name="connsiteX0" fmla="*/ 0 w 1860972"/>
              <a:gd name="connsiteY0" fmla="*/ 309152 h 2016224"/>
              <a:gd name="connsiteX1" fmla="*/ 309152 w 1860972"/>
              <a:gd name="connsiteY1" fmla="*/ 0 h 2016224"/>
              <a:gd name="connsiteX2" fmla="*/ 1545722 w 1860972"/>
              <a:gd name="connsiteY2" fmla="*/ 0 h 2016224"/>
              <a:gd name="connsiteX3" fmla="*/ 1854874 w 1860972"/>
              <a:gd name="connsiteY3" fmla="*/ 309152 h 2016224"/>
              <a:gd name="connsiteX4" fmla="*/ 1532512 w 1860972"/>
              <a:gd name="connsiteY4" fmla="*/ 697979 h 2016224"/>
              <a:gd name="connsiteX5" fmla="*/ 1770637 w 1860972"/>
              <a:gd name="connsiteY5" fmla="*/ 1221854 h 2016224"/>
              <a:gd name="connsiteX6" fmla="*/ 1854874 w 1860972"/>
              <a:gd name="connsiteY6" fmla="*/ 1707072 h 2016224"/>
              <a:gd name="connsiteX7" fmla="*/ 1545722 w 1860972"/>
              <a:gd name="connsiteY7" fmla="*/ 2016224 h 2016224"/>
              <a:gd name="connsiteX8" fmla="*/ 309152 w 1860972"/>
              <a:gd name="connsiteY8" fmla="*/ 2016224 h 2016224"/>
              <a:gd name="connsiteX9" fmla="*/ 0 w 1860972"/>
              <a:gd name="connsiteY9" fmla="*/ 1707072 h 2016224"/>
              <a:gd name="connsiteX10" fmla="*/ 0 w 1860972"/>
              <a:gd name="connsiteY10" fmla="*/ 309152 h 2016224"/>
              <a:gd name="connsiteX0" fmla="*/ 0 w 1854874"/>
              <a:gd name="connsiteY0" fmla="*/ 309152 h 2016224"/>
              <a:gd name="connsiteX1" fmla="*/ 309152 w 1854874"/>
              <a:gd name="connsiteY1" fmla="*/ 0 h 2016224"/>
              <a:gd name="connsiteX2" fmla="*/ 1545722 w 1854874"/>
              <a:gd name="connsiteY2" fmla="*/ 0 h 2016224"/>
              <a:gd name="connsiteX3" fmla="*/ 1854874 w 1854874"/>
              <a:gd name="connsiteY3" fmla="*/ 309152 h 2016224"/>
              <a:gd name="connsiteX4" fmla="*/ 1532512 w 1854874"/>
              <a:gd name="connsiteY4" fmla="*/ 697979 h 2016224"/>
              <a:gd name="connsiteX5" fmla="*/ 1770637 w 1854874"/>
              <a:gd name="connsiteY5" fmla="*/ 1221854 h 2016224"/>
              <a:gd name="connsiteX6" fmla="*/ 1483399 w 1854874"/>
              <a:gd name="connsiteY6" fmla="*/ 1630872 h 2016224"/>
              <a:gd name="connsiteX7" fmla="*/ 1545722 w 1854874"/>
              <a:gd name="connsiteY7" fmla="*/ 2016224 h 2016224"/>
              <a:gd name="connsiteX8" fmla="*/ 309152 w 1854874"/>
              <a:gd name="connsiteY8" fmla="*/ 2016224 h 2016224"/>
              <a:gd name="connsiteX9" fmla="*/ 0 w 1854874"/>
              <a:gd name="connsiteY9" fmla="*/ 1707072 h 2016224"/>
              <a:gd name="connsiteX10" fmla="*/ 0 w 1854874"/>
              <a:gd name="connsiteY10" fmla="*/ 309152 h 2016224"/>
              <a:gd name="connsiteX0" fmla="*/ 0 w 1854874"/>
              <a:gd name="connsiteY0" fmla="*/ 309152 h 2023886"/>
              <a:gd name="connsiteX1" fmla="*/ 309152 w 1854874"/>
              <a:gd name="connsiteY1" fmla="*/ 0 h 2023886"/>
              <a:gd name="connsiteX2" fmla="*/ 1545722 w 1854874"/>
              <a:gd name="connsiteY2" fmla="*/ 0 h 2023886"/>
              <a:gd name="connsiteX3" fmla="*/ 1854874 w 1854874"/>
              <a:gd name="connsiteY3" fmla="*/ 309152 h 2023886"/>
              <a:gd name="connsiteX4" fmla="*/ 1532512 w 1854874"/>
              <a:gd name="connsiteY4" fmla="*/ 697979 h 2023886"/>
              <a:gd name="connsiteX5" fmla="*/ 1770637 w 1854874"/>
              <a:gd name="connsiteY5" fmla="*/ 1221854 h 2023886"/>
              <a:gd name="connsiteX6" fmla="*/ 1483399 w 1854874"/>
              <a:gd name="connsiteY6" fmla="*/ 1630872 h 2023886"/>
              <a:gd name="connsiteX7" fmla="*/ 1303912 w 1854874"/>
              <a:gd name="connsiteY7" fmla="*/ 1983854 h 2023886"/>
              <a:gd name="connsiteX8" fmla="*/ 1545722 w 1854874"/>
              <a:gd name="connsiteY8" fmla="*/ 2016224 h 2023886"/>
              <a:gd name="connsiteX9" fmla="*/ 309152 w 1854874"/>
              <a:gd name="connsiteY9" fmla="*/ 2016224 h 2023886"/>
              <a:gd name="connsiteX10" fmla="*/ 0 w 1854874"/>
              <a:gd name="connsiteY10" fmla="*/ 1707072 h 2023886"/>
              <a:gd name="connsiteX11" fmla="*/ 0 w 1854874"/>
              <a:gd name="connsiteY11" fmla="*/ 309152 h 20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4874" h="2023886">
                <a:moveTo>
                  <a:pt x="0" y="309152"/>
                </a:moveTo>
                <a:cubicBezTo>
                  <a:pt x="0" y="138412"/>
                  <a:pt x="138412" y="0"/>
                  <a:pt x="309152" y="0"/>
                </a:cubicBezTo>
                <a:lnTo>
                  <a:pt x="1545722" y="0"/>
                </a:lnTo>
                <a:cubicBezTo>
                  <a:pt x="1716462" y="0"/>
                  <a:pt x="1854874" y="138412"/>
                  <a:pt x="1854874" y="309152"/>
                </a:cubicBezTo>
                <a:cubicBezTo>
                  <a:pt x="1855370" y="448286"/>
                  <a:pt x="1532016" y="558845"/>
                  <a:pt x="1532512" y="697979"/>
                </a:cubicBezTo>
                <a:cubicBezTo>
                  <a:pt x="1505773" y="851683"/>
                  <a:pt x="1716910" y="1053672"/>
                  <a:pt x="1770637" y="1221854"/>
                </a:cubicBezTo>
                <a:cubicBezTo>
                  <a:pt x="1824364" y="1390036"/>
                  <a:pt x="1515149" y="1499110"/>
                  <a:pt x="1483399" y="1630872"/>
                </a:cubicBezTo>
                <a:cubicBezTo>
                  <a:pt x="1451649" y="1762634"/>
                  <a:pt x="1293525" y="1919629"/>
                  <a:pt x="1303912" y="1983854"/>
                </a:cubicBezTo>
                <a:cubicBezTo>
                  <a:pt x="1314299" y="2048079"/>
                  <a:pt x="1757553" y="2015592"/>
                  <a:pt x="1545722" y="2016224"/>
                </a:cubicBezTo>
                <a:lnTo>
                  <a:pt x="309152" y="2016224"/>
                </a:lnTo>
                <a:cubicBezTo>
                  <a:pt x="138412" y="2016224"/>
                  <a:pt x="0" y="1877812"/>
                  <a:pt x="0" y="1707072"/>
                </a:cubicBezTo>
                <a:lnTo>
                  <a:pt x="0" y="309152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8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 and 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914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Improving the whole strategy: using the Top Down and Bottom Up analysis on the whole dataset.</a:t>
            </a:r>
          </a:p>
          <a:p>
            <a:r>
              <a:rPr lang="en-US" sz="2400" dirty="0" smtClean="0"/>
              <a:t>Use the Top Down as validation set for the Bottom Up.</a:t>
            </a:r>
          </a:p>
          <a:p>
            <a:r>
              <a:rPr lang="en-US" sz="2400" dirty="0" smtClean="0"/>
              <a:t>Modifying the user’s temporal profile in a more informative data structure.</a:t>
            </a:r>
            <a:endParaRPr lang="en-US" sz="2400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rcRect l="-11911" r="-11911"/>
          <a:stretch>
            <a:fillRect/>
          </a:stretch>
        </p:blipFill>
        <p:spPr>
          <a:xfrm>
            <a:off x="5220072" y="1916832"/>
            <a:ext cx="3886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9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results</a:t>
            </a:r>
            <a:endParaRPr lang="en-US" dirty="0"/>
          </a:p>
        </p:txBody>
      </p:sp>
      <p:sp>
        <p:nvSpPr>
          <p:cNvPr id="6" name="Ovale 5"/>
          <p:cNvSpPr/>
          <p:nvPr/>
        </p:nvSpPr>
        <p:spPr>
          <a:xfrm>
            <a:off x="6840264" y="1916832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6840264" y="2456904"/>
            <a:ext cx="108000" cy="10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6962850" y="1786166"/>
            <a:ext cx="161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Resident profile</a:t>
            </a:r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7020272" y="232623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Commuter profile</a:t>
            </a:r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6859207" y="297431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7039215" y="2843644"/>
            <a:ext cx="143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Visitor profile</a:t>
            </a:r>
            <a:endParaRPr lang="en-US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/>
          <a:stretch/>
        </p:blipFill>
        <p:spPr>
          <a:xfrm>
            <a:off x="35496" y="1628800"/>
            <a:ext cx="6045453" cy="518457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33775"/>
            <a:ext cx="2940292" cy="176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uppo 16"/>
          <p:cNvGrpSpPr/>
          <p:nvPr/>
        </p:nvGrpSpPr>
        <p:grpSpPr>
          <a:xfrm>
            <a:off x="6156176" y="4221088"/>
            <a:ext cx="2952328" cy="2368061"/>
            <a:chOff x="6156176" y="4221088"/>
            <a:chExt cx="2952328" cy="2368061"/>
          </a:xfrm>
        </p:grpSpPr>
        <p:sp>
          <p:nvSpPr>
            <p:cNvPr id="3" name="CasellaDiTesto 2"/>
            <p:cNvSpPr txBox="1"/>
            <p:nvPr/>
          </p:nvSpPr>
          <p:spPr>
            <a:xfrm>
              <a:off x="6156176" y="5517232"/>
              <a:ext cx="29523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/>
                <a:t>Among</a:t>
              </a:r>
              <a:r>
                <a:rPr lang="it-IT" sz="1200" dirty="0" smtClean="0"/>
                <a:t> the </a:t>
              </a:r>
              <a:r>
                <a:rPr lang="it-IT" sz="1200" dirty="0" err="1" smtClean="0"/>
                <a:t>unclassified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there</a:t>
              </a:r>
              <a:r>
                <a:rPr lang="it-IT" sz="1200" dirty="0" smtClean="0"/>
                <a:t> are </a:t>
              </a:r>
              <a:r>
                <a:rPr lang="it-IT" sz="1200" dirty="0" err="1" smtClean="0"/>
                <a:t>other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interesting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profiles</a:t>
              </a:r>
              <a:r>
                <a:rPr lang="it-IT" sz="1200" dirty="0" smtClean="0"/>
                <a:t>: </a:t>
              </a:r>
            </a:p>
            <a:p>
              <a:r>
                <a:rPr lang="it-IT" sz="1200" dirty="0" smtClean="0"/>
                <a:t>- The </a:t>
              </a:r>
              <a:r>
                <a:rPr lang="it-IT" sz="1200" dirty="0" err="1" smtClean="0"/>
                <a:t>occasional</a:t>
              </a:r>
              <a:r>
                <a:rPr lang="it-IT" sz="1200" dirty="0" smtClean="0"/>
                <a:t> </a:t>
              </a:r>
              <a:r>
                <a:rPr lang="it-IT" sz="1200" dirty="0" err="1" smtClean="0"/>
                <a:t>visitors</a:t>
              </a:r>
              <a:r>
                <a:rPr lang="it-IT" sz="1200" dirty="0" smtClean="0"/>
                <a:t>;</a:t>
              </a:r>
            </a:p>
            <a:p>
              <a:endParaRPr lang="it-IT" sz="1200" dirty="0" smtClean="0"/>
            </a:p>
            <a:p>
              <a:r>
                <a:rPr lang="it-IT" sz="1200" dirty="0" smtClean="0"/>
                <a:t>- The «night </a:t>
              </a:r>
              <a:r>
                <a:rPr lang="it-IT" sz="1200" dirty="0" err="1" smtClean="0"/>
                <a:t>visitors</a:t>
              </a:r>
              <a:r>
                <a:rPr lang="it-IT" sz="1200" dirty="0" smtClean="0"/>
                <a:t>». </a:t>
              </a:r>
              <a:endParaRPr lang="en-US" sz="12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51"/>
            <a:stretch/>
          </p:blipFill>
          <p:spPr bwMode="auto">
            <a:xfrm>
              <a:off x="8125254" y="5817650"/>
              <a:ext cx="676275" cy="367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222" y="6227199"/>
              <a:ext cx="561975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Connettore 2 13"/>
            <p:cNvCxnSpPr>
              <a:endCxn id="3" idx="0"/>
            </p:cNvCxnSpPr>
            <p:nvPr/>
          </p:nvCxnSpPr>
          <p:spPr>
            <a:xfrm>
              <a:off x="7164288" y="4221088"/>
              <a:ext cx="468052" cy="1296144"/>
            </a:xfrm>
            <a:prstGeom prst="straightConnector1">
              <a:avLst/>
            </a:prstGeom>
            <a:ln>
              <a:solidFill>
                <a:srgbClr val="02020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80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38125 0.00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25 0.00301 L -0.00486 0.002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Profiling of users by mean of an automatic GSM analytical procedure</a:t>
            </a:r>
          </a:p>
          <a:p>
            <a:pPr lvl="1"/>
            <a:r>
              <a:rPr lang="en-US" dirty="0" smtClean="0"/>
              <a:t>Definition of a middle-aggregation: temporal profiles</a:t>
            </a:r>
          </a:p>
          <a:p>
            <a:pPr lvl="2"/>
            <a:r>
              <a:rPr lang="en-US" dirty="0" smtClean="0"/>
              <a:t>Sensible information is preserved during the transformation</a:t>
            </a:r>
          </a:p>
          <a:p>
            <a:pPr lvl="2"/>
            <a:r>
              <a:rPr lang="en-US" dirty="0" smtClean="0"/>
              <a:t>Profiling can operate only on the TP</a:t>
            </a:r>
          </a:p>
          <a:p>
            <a:pPr lvl="2"/>
            <a:r>
              <a:rPr lang="en-US" dirty="0" smtClean="0"/>
              <a:t>Complete separation of data provider and data analysts</a:t>
            </a:r>
          </a:p>
          <a:p>
            <a:pPr lvl="3"/>
            <a:r>
              <a:rPr lang="en-US" dirty="0" smtClean="0"/>
              <a:t>This may enable a continuous </a:t>
            </a:r>
            <a:r>
              <a:rPr lang="en-US" smtClean="0"/>
              <a:t>profiling service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Profiling of user behaviors from GSM data</a:t>
            </a:r>
          </a:p>
          <a:p>
            <a:pPr lvl="1"/>
            <a:r>
              <a:rPr lang="en-US" dirty="0" smtClean="0"/>
              <a:t>GSM data</a:t>
            </a:r>
          </a:p>
          <a:p>
            <a:pPr lvl="1"/>
            <a:r>
              <a:rPr lang="en-US" dirty="0" smtClean="0"/>
              <a:t>Validation of the dataset</a:t>
            </a:r>
          </a:p>
          <a:p>
            <a:pPr lvl="1"/>
            <a:r>
              <a:rPr lang="en-US" dirty="0" smtClean="0"/>
              <a:t>Two complementary approaches</a:t>
            </a:r>
          </a:p>
          <a:p>
            <a:pPr lvl="2"/>
            <a:r>
              <a:rPr lang="en-US" dirty="0" smtClean="0"/>
              <a:t>Deductive approach (TOP DOWN)</a:t>
            </a:r>
          </a:p>
          <a:p>
            <a:pPr lvl="2"/>
            <a:r>
              <a:rPr lang="en-US" dirty="0" smtClean="0"/>
              <a:t>Inductive approach (BOTTOM UP)</a:t>
            </a:r>
          </a:p>
          <a:p>
            <a:r>
              <a:rPr lang="en-US" dirty="0" smtClean="0"/>
              <a:t>New findings and future developments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and Methods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3959352" cy="4495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Partition </a:t>
            </a:r>
            <a:r>
              <a:rPr lang="en-US" sz="2400" dirty="0"/>
              <a:t>the users tracked by </a:t>
            </a:r>
            <a:r>
              <a:rPr lang="en-US" sz="2400" dirty="0" smtClean="0"/>
              <a:t>GSM </a:t>
            </a:r>
            <a:r>
              <a:rPr lang="en-US" sz="2400" dirty="0"/>
              <a:t>phone calls into </a:t>
            </a:r>
            <a:r>
              <a:rPr lang="en-US" sz="2400" dirty="0" smtClean="0"/>
              <a:t>profiles like: </a:t>
            </a:r>
          </a:p>
          <a:p>
            <a:pPr lvl="1"/>
            <a:r>
              <a:rPr lang="en-US" sz="2100" dirty="0" smtClean="0"/>
              <a:t>Residents </a:t>
            </a:r>
          </a:p>
          <a:p>
            <a:pPr lvl="1"/>
            <a:r>
              <a:rPr lang="en-US" sz="2100" dirty="0" smtClean="0"/>
              <a:t>Commuters </a:t>
            </a:r>
          </a:p>
          <a:p>
            <a:pPr lvl="1"/>
            <a:r>
              <a:rPr lang="en-US" sz="2100" dirty="0" smtClean="0"/>
              <a:t>People in transit</a:t>
            </a:r>
          </a:p>
          <a:p>
            <a:pPr lvl="1"/>
            <a:r>
              <a:rPr lang="en-US" sz="2100" dirty="0" smtClean="0"/>
              <a:t>Visitors/Tourists</a:t>
            </a:r>
            <a:endParaRPr lang="en-US" sz="21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932040" y="2852936"/>
            <a:ext cx="3959352" cy="388843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/>
              <a:t>Analysis of the users’ phone call behaviors  with:</a:t>
            </a:r>
            <a:endParaRPr lang="en-US" sz="2100" dirty="0" smtClean="0"/>
          </a:p>
          <a:p>
            <a:pPr lvl="1" algn="just"/>
            <a:r>
              <a:rPr lang="en-US" sz="2100" dirty="0" smtClean="0"/>
              <a:t>A deductive technique (the Top-Down) based on </a:t>
            </a:r>
            <a:r>
              <a:rPr lang="en-US" sz="2100" dirty="0" err="1" smtClean="0"/>
              <a:t>spatio</a:t>
            </a:r>
            <a:r>
              <a:rPr lang="en-US" sz="2100" dirty="0" smtClean="0"/>
              <a:t>-temporal rules.</a:t>
            </a:r>
          </a:p>
          <a:p>
            <a:pPr lvl="1" algn="just"/>
            <a:r>
              <a:rPr lang="en-US" sz="2100" dirty="0" smtClean="0"/>
              <a:t>An inductive technique (the Bottom Up) based on machine learning. </a:t>
            </a:r>
          </a:p>
          <a:p>
            <a:pPr algn="just"/>
            <a:r>
              <a:rPr lang="en-US" sz="2400" dirty="0" smtClean="0"/>
              <a:t>Refinement and integration of the Top Down result with the Bottom Up. </a:t>
            </a:r>
          </a:p>
          <a:p>
            <a:pPr lvl="1" algn="just"/>
            <a:endParaRPr lang="en-US" sz="2100" dirty="0" smtClean="0"/>
          </a:p>
          <a:p>
            <a:pPr lvl="1" algn="just"/>
            <a:endParaRPr lang="en-US" sz="2400" dirty="0"/>
          </a:p>
        </p:txBody>
      </p:sp>
      <p:sp>
        <p:nvSpPr>
          <p:cNvPr id="5" name="Figura a mano libera 4"/>
          <p:cNvSpPr/>
          <p:nvPr/>
        </p:nvSpPr>
        <p:spPr>
          <a:xfrm>
            <a:off x="1331640" y="1628800"/>
            <a:ext cx="4657725" cy="4752975"/>
          </a:xfrm>
          <a:custGeom>
            <a:avLst/>
            <a:gdLst>
              <a:gd name="connsiteX0" fmla="*/ 4657725 w 4657725"/>
              <a:gd name="connsiteY0" fmla="*/ 0 h 4752975"/>
              <a:gd name="connsiteX1" fmla="*/ 2686050 w 4657725"/>
              <a:gd name="connsiteY1" fmla="*/ 1028700 h 4752975"/>
              <a:gd name="connsiteX2" fmla="*/ 4200525 w 4657725"/>
              <a:gd name="connsiteY2" fmla="*/ 1000125 h 4752975"/>
              <a:gd name="connsiteX3" fmla="*/ 1714500 w 4657725"/>
              <a:gd name="connsiteY3" fmla="*/ 2371725 h 4752975"/>
              <a:gd name="connsiteX4" fmla="*/ 3486150 w 4657725"/>
              <a:gd name="connsiteY4" fmla="*/ 2047875 h 4752975"/>
              <a:gd name="connsiteX5" fmla="*/ 1123950 w 4657725"/>
              <a:gd name="connsiteY5" fmla="*/ 3505200 h 4752975"/>
              <a:gd name="connsiteX6" fmla="*/ 2943225 w 4657725"/>
              <a:gd name="connsiteY6" fmla="*/ 3057525 h 4752975"/>
              <a:gd name="connsiteX7" fmla="*/ 0 w 4657725"/>
              <a:gd name="connsiteY7" fmla="*/ 4752975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7725" h="4752975">
                <a:moveTo>
                  <a:pt x="4657725" y="0"/>
                </a:moveTo>
                <a:cubicBezTo>
                  <a:pt x="3709987" y="431006"/>
                  <a:pt x="2762250" y="862013"/>
                  <a:pt x="2686050" y="1028700"/>
                </a:cubicBezTo>
                <a:cubicBezTo>
                  <a:pt x="2609850" y="1195387"/>
                  <a:pt x="4362450" y="776288"/>
                  <a:pt x="4200525" y="1000125"/>
                </a:cubicBezTo>
                <a:cubicBezTo>
                  <a:pt x="4038600" y="1223962"/>
                  <a:pt x="1833562" y="2197100"/>
                  <a:pt x="1714500" y="2371725"/>
                </a:cubicBezTo>
                <a:cubicBezTo>
                  <a:pt x="1595437" y="2546350"/>
                  <a:pt x="3584575" y="1858963"/>
                  <a:pt x="3486150" y="2047875"/>
                </a:cubicBezTo>
                <a:cubicBezTo>
                  <a:pt x="3387725" y="2236788"/>
                  <a:pt x="1214437" y="3336925"/>
                  <a:pt x="1123950" y="3505200"/>
                </a:cubicBezTo>
                <a:cubicBezTo>
                  <a:pt x="1033463" y="3673475"/>
                  <a:pt x="3130550" y="2849563"/>
                  <a:pt x="2943225" y="3057525"/>
                </a:cubicBezTo>
                <a:cubicBezTo>
                  <a:pt x="2755900" y="3265487"/>
                  <a:pt x="1377950" y="4009231"/>
                  <a:pt x="0" y="4752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8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4535416" cy="12527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GSM data provided by an Italian mobile phone operator on the whole province of Pisa</a:t>
            </a:r>
            <a:endParaRPr lang="en-US" sz="24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80112" y="1700808"/>
            <a:ext cx="2500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 smtClean="0"/>
              <a:t>Call Data Records (CDR)</a:t>
            </a:r>
            <a:endParaRPr lang="en-US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703564" y="2060848"/>
            <a:ext cx="210879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 smtClean="0"/>
              <a:t>Data of the users’ calls.</a:t>
            </a:r>
            <a:endParaRPr lang="en-US" sz="1600" dirty="0"/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9022" y="2637433"/>
            <a:ext cx="251936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6660008" y="4150320"/>
            <a:ext cx="215900" cy="503238"/>
          </a:xfrm>
          <a:prstGeom prst="down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" r="3617"/>
          <a:stretch/>
        </p:blipFill>
        <p:spPr bwMode="auto">
          <a:xfrm>
            <a:off x="125962" y="2886496"/>
            <a:ext cx="3941982" cy="392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7158" y="4634851"/>
            <a:ext cx="485933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372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38" y="332656"/>
            <a:ext cx="7775575" cy="864319"/>
          </a:xfrm>
        </p:spPr>
        <p:txBody>
          <a:bodyPr/>
          <a:lstStyle/>
          <a:p>
            <a:r>
              <a:rPr lang="en-US" sz="3600" smtClean="0"/>
              <a:t>GSM data to identify Visitors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700213"/>
            <a:ext cx="7661275" cy="1512887"/>
          </a:xfrm>
        </p:spPr>
        <p:txBody>
          <a:bodyPr>
            <a:normAutofit/>
          </a:bodyPr>
          <a:lstStyle/>
          <a:p>
            <a:pPr algn="just"/>
            <a:r>
              <a:rPr lang="en-US" sz="2000" smtClean="0"/>
              <a:t>Definition: </a:t>
            </a:r>
          </a:p>
          <a:p>
            <a:pPr lvl="1" algn="just"/>
            <a:r>
              <a:rPr lang="en-US" sz="2000" smtClean="0"/>
              <a:t>A foreign tourist is identified as «in roming user». </a:t>
            </a:r>
          </a:p>
          <a:p>
            <a:pPr lvl="1" algn="just"/>
            <a:r>
              <a:rPr lang="en-US" sz="2000" smtClean="0"/>
              <a:t>A Italian tourist is a user that, in the observation window, appears for a certain period of time and than disappear.</a:t>
            </a:r>
          </a:p>
          <a:p>
            <a:pPr algn="just"/>
            <a:endParaRPr lang="en-US" sz="2000"/>
          </a:p>
        </p:txBody>
      </p:sp>
      <p:pic>
        <p:nvPicPr>
          <p:cNvPr id="34820" name="Picture 8"/>
          <p:cNvPicPr>
            <a:picLocks noChangeAspect="1" noChangeArrowheads="1"/>
          </p:cNvPicPr>
          <p:nvPr/>
        </p:nvPicPr>
        <p:blipFill rotWithShape="1">
          <a:blip r:embed="rId3"/>
          <a:srcRect t="3258" r="1972" b="2918"/>
          <a:stretch/>
        </p:blipFill>
        <p:spPr bwMode="auto">
          <a:xfrm>
            <a:off x="607167" y="4149080"/>
            <a:ext cx="3892825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 descr="MC90019909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357563"/>
            <a:ext cx="19367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Line 10"/>
          <p:cNvSpPr>
            <a:spLocks noChangeShapeType="1"/>
          </p:cNvSpPr>
          <p:nvPr/>
        </p:nvSpPr>
        <p:spPr bwMode="auto">
          <a:xfrm flipV="1">
            <a:off x="4284663" y="3429000"/>
            <a:ext cx="2232025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Line 11"/>
          <p:cNvSpPr>
            <a:spLocks noChangeShapeType="1"/>
          </p:cNvSpPr>
          <p:nvPr/>
        </p:nvSpPr>
        <p:spPr bwMode="auto">
          <a:xfrm>
            <a:off x="4284663" y="5949950"/>
            <a:ext cx="2232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Validation of the GSM sample 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28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Validation of the GSM data sample using the </a:t>
            </a:r>
            <a:r>
              <a:rPr lang="en-US" u="sng" dirty="0" smtClean="0"/>
              <a:t>market penetration factor</a:t>
            </a:r>
            <a:r>
              <a:rPr lang="en-US" dirty="0" smtClean="0"/>
              <a:t> claimed by the mobile operator in the province of Pisa.</a:t>
            </a:r>
          </a:p>
          <a:p>
            <a:pPr lvl="1" algn="just"/>
            <a:r>
              <a:rPr lang="en-US" dirty="0" smtClean="0"/>
              <a:t>This factor is used to estimate the total number of residents in the province of Pisa.</a:t>
            </a:r>
          </a:p>
          <a:p>
            <a:pPr lvl="1" algn="just"/>
            <a:r>
              <a:rPr lang="en-US" dirty="0" smtClean="0"/>
              <a:t>RESULT: The GSM sample (Resident population in the province) is in line with the number of mobile contracts in the province.</a:t>
            </a:r>
          </a:p>
          <a:p>
            <a:pPr algn="just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7" y="3769444"/>
            <a:ext cx="3865947" cy="23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107825" y="3356560"/>
            <a:ext cx="4680199" cy="3368090"/>
            <a:chOff x="107825" y="3356560"/>
            <a:chExt cx="4680199" cy="336809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" t="7595" r="6581" b="2566"/>
            <a:stretch/>
          </p:blipFill>
          <p:spPr>
            <a:xfrm>
              <a:off x="107825" y="3356560"/>
              <a:ext cx="4680199" cy="3368090"/>
            </a:xfrm>
            <a:prstGeom prst="rect">
              <a:avLst/>
            </a:prstGeom>
          </p:spPr>
        </p:pic>
        <p:cxnSp>
          <p:nvCxnSpPr>
            <p:cNvPr id="6" name="Connettore 1 5"/>
            <p:cNvCxnSpPr/>
            <p:nvPr/>
          </p:nvCxnSpPr>
          <p:spPr>
            <a:xfrm>
              <a:off x="889200" y="3501008"/>
              <a:ext cx="0" cy="3096344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369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Bases Classifier (Top Down)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926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dirty="0" smtClean="0"/>
              <a:t>Objective: Partition the users seen in the urban area of Pisa in: Residents, Commuters, and People in Transit. Basing on the definition of these categories, a set of </a:t>
            </a:r>
            <a:r>
              <a:rPr lang="en-US" sz="2000" dirty="0" err="1" smtClean="0"/>
              <a:t>spatio</a:t>
            </a:r>
            <a:r>
              <a:rPr lang="en-US" sz="2000" dirty="0" smtClean="0"/>
              <a:t>-temporal rules are implemented in order to separate the set of users. </a:t>
            </a:r>
            <a:endParaRPr lang="en-US" sz="2000" dirty="0"/>
          </a:p>
        </p:txBody>
      </p:sp>
      <p:sp>
        <p:nvSpPr>
          <p:cNvPr id="12" name="Forma 11"/>
          <p:cNvSpPr/>
          <p:nvPr/>
        </p:nvSpPr>
        <p:spPr>
          <a:xfrm rot="21374740" flipV="1">
            <a:off x="4250219" y="4471414"/>
            <a:ext cx="1081386" cy="1027609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orma 12"/>
          <p:cNvSpPr/>
          <p:nvPr/>
        </p:nvSpPr>
        <p:spPr>
          <a:xfrm rot="21374740" flipH="1" flipV="1">
            <a:off x="4262153" y="2656527"/>
            <a:ext cx="979731" cy="1565240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6588224" y="1124744"/>
            <a:ext cx="203773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Deductive approach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958" y="2568134"/>
            <a:ext cx="3977978" cy="107721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2F2B20"/>
                </a:solidFill>
              </a:rPr>
              <a:t>Resident</a:t>
            </a:r>
            <a:r>
              <a:rPr lang="en-US" sz="1600" dirty="0">
                <a:solidFill>
                  <a:srgbClr val="2F2B20"/>
                </a:solidFill>
              </a:rPr>
              <a:t>. A person is resident in an area A when his/her home is inside the A. Therefore the mobility tends to be from and towards his/her home.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1329" y="3789040"/>
            <a:ext cx="3966828" cy="1323439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2F2B20"/>
                </a:solidFill>
              </a:rPr>
              <a:t>Commuter</a:t>
            </a:r>
            <a:r>
              <a:rPr lang="en-US" sz="1600" dirty="0">
                <a:solidFill>
                  <a:srgbClr val="2F2B20"/>
                </a:solidFill>
              </a:rPr>
              <a:t>. A person is a commuter between an area B and an area A, if his/her home is in B while the workplace is in A. Therefore the daily mobility of this person is mainly between B and A.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5496" y="5253007"/>
            <a:ext cx="3966828" cy="156966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2F2B20"/>
                </a:solidFill>
              </a:rPr>
              <a:t>In Transit</a:t>
            </a:r>
            <a:r>
              <a:rPr lang="en-US" sz="1600" dirty="0">
                <a:solidFill>
                  <a:srgbClr val="2F2B20"/>
                </a:solidFill>
              </a:rPr>
              <a:t>. An individual is “in transit” over an area A, if his/her home and work places are outside area A, and his/her presence inside area A is limited by a temporal threshold representing the time necessary to transit through 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789437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93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User’s Temporal Profile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Preliminary data preparation before the Bottom Up analysis…</a:t>
            </a:r>
          </a:p>
          <a:p>
            <a:pPr algn="just"/>
            <a:r>
              <a:rPr lang="en-US" sz="2400" dirty="0" smtClean="0"/>
              <a:t>Aggregation od the call data in a Temporal Profiles for each user:</a:t>
            </a:r>
          </a:p>
          <a:p>
            <a:pPr lvl="1" algn="just"/>
            <a:r>
              <a:rPr lang="en-US" sz="2100" dirty="0" smtClean="0"/>
              <a:t>Daily profile</a:t>
            </a:r>
          </a:p>
          <a:p>
            <a:pPr lvl="1" algn="just"/>
            <a:r>
              <a:rPr lang="en-US" sz="2100" dirty="0" smtClean="0"/>
              <a:t>Weekly profile</a:t>
            </a:r>
          </a:p>
          <a:p>
            <a:pPr lvl="1" algn="just"/>
            <a:r>
              <a:rPr lang="en-US" sz="2100" dirty="0" smtClean="0"/>
              <a:t>Shifted profile</a:t>
            </a:r>
            <a:endParaRPr lang="en-US" sz="21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l="-5217" r="-5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513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Bottom Up: SOM Clustering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456184"/>
            <a:ext cx="8153400" cy="2836912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Objectives: </a:t>
            </a:r>
          </a:p>
          <a:p>
            <a:pPr lvl="1" algn="just"/>
            <a:r>
              <a:rPr lang="en-US" sz="1700" dirty="0" smtClean="0"/>
              <a:t>Integrate and refine the Top Down results trying to partition the unclassified users. </a:t>
            </a:r>
          </a:p>
          <a:p>
            <a:pPr lvl="1" algn="just"/>
            <a:r>
              <a:rPr lang="en-US" sz="1700" dirty="0" smtClean="0"/>
              <a:t>Identify the Visitors/Tourists, and Residents and Commuters not “captured” discovered with the Top Down method. </a:t>
            </a:r>
          </a:p>
          <a:p>
            <a:pPr algn="just"/>
            <a:r>
              <a:rPr lang="en-US" sz="2000" dirty="0" smtClean="0"/>
              <a:t>Definition of user Temporal Profile by using the call behavior.</a:t>
            </a:r>
          </a:p>
          <a:p>
            <a:pPr algn="just"/>
            <a:r>
              <a:rPr lang="en-US" sz="2000" dirty="0" smtClean="0"/>
              <a:t>Analysis of the temporal profiles by using a data mining strategy* in order to group similar profiles and identify the categories.</a:t>
            </a:r>
          </a:p>
          <a:p>
            <a:pPr lvl="1" algn="just"/>
            <a:r>
              <a:rPr lang="en-US" sz="1700" dirty="0" smtClean="0"/>
              <a:t>*Self Organizing Maps (SOM): a type of neural network based on unsupervised learning. It produces a one/two-dimensional representation of the input space using a neighborhood function to preserve the topological properties of the input space. </a:t>
            </a:r>
          </a:p>
          <a:p>
            <a:pPr algn="just"/>
            <a:endParaRPr lang="en-US" sz="2000" dirty="0"/>
          </a:p>
        </p:txBody>
      </p:sp>
      <p:sp>
        <p:nvSpPr>
          <p:cNvPr id="4" name="Rettangolo 3"/>
          <p:cNvSpPr/>
          <p:nvPr/>
        </p:nvSpPr>
        <p:spPr>
          <a:xfrm>
            <a:off x="6588224" y="1124744"/>
            <a:ext cx="193514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Inductive approach</a:t>
            </a:r>
            <a:endParaRPr lang="en-US" dirty="0"/>
          </a:p>
        </p:txBody>
      </p:sp>
      <p:sp>
        <p:nvSpPr>
          <p:cNvPr id="73" name="Rettangolo 72"/>
          <p:cNvSpPr/>
          <p:nvPr/>
        </p:nvSpPr>
        <p:spPr>
          <a:xfrm>
            <a:off x="422625" y="4948906"/>
            <a:ext cx="175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Temporal Profile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://www.thearling.com/text/integration/Image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020" y="4793277"/>
            <a:ext cx="973720" cy="10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arbara\AppData\Local\Microsoft\Windows\Temporary Internet Files\Content.IE5\ND7EH0WK\MC9003316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56" y="4581128"/>
            <a:ext cx="718643" cy="64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C:\Users\Barbara\AppData\Local\Microsoft\Windows\Temporary Internet Files\Content.IE5\ND7EH0WK\MC90044200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915675"/>
            <a:ext cx="883397" cy="88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Barbara\AppData\Local\Microsoft\Windows\Temporary Internet Files\Content.IE5\HCGBCPF2\MC90019909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99" y="4923734"/>
            <a:ext cx="603337" cy="88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orma 88"/>
          <p:cNvSpPr/>
          <p:nvPr/>
        </p:nvSpPr>
        <p:spPr>
          <a:xfrm rot="21374740">
            <a:off x="2208224" y="5061369"/>
            <a:ext cx="523473" cy="398626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0" name="Forma 89"/>
          <p:cNvSpPr/>
          <p:nvPr/>
        </p:nvSpPr>
        <p:spPr>
          <a:xfrm rot="3756401">
            <a:off x="4022230" y="5021652"/>
            <a:ext cx="523473" cy="398626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Forma 90"/>
          <p:cNvSpPr/>
          <p:nvPr/>
        </p:nvSpPr>
        <p:spPr>
          <a:xfrm rot="2595009">
            <a:off x="5527429" y="5903951"/>
            <a:ext cx="643674" cy="398626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3" name="Forma 92"/>
          <p:cNvSpPr/>
          <p:nvPr/>
        </p:nvSpPr>
        <p:spPr>
          <a:xfrm rot="18154791" flipV="1">
            <a:off x="5423215" y="5274200"/>
            <a:ext cx="523473" cy="398626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5" name="Forma 94"/>
          <p:cNvSpPr/>
          <p:nvPr/>
        </p:nvSpPr>
        <p:spPr>
          <a:xfrm rot="21374740">
            <a:off x="5452155" y="5423632"/>
            <a:ext cx="1530167" cy="402458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Rettangolo 73"/>
          <p:cNvSpPr/>
          <p:nvPr/>
        </p:nvSpPr>
        <p:spPr>
          <a:xfrm>
            <a:off x="4355976" y="6419287"/>
            <a:ext cx="936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SOM Map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7" name="Rettangolo 96"/>
          <p:cNvSpPr/>
          <p:nvPr/>
        </p:nvSpPr>
        <p:spPr>
          <a:xfrm>
            <a:off x="2960613" y="5795487"/>
            <a:ext cx="1085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Computation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8" name="Rettangolo 97"/>
          <p:cNvSpPr/>
          <p:nvPr/>
        </p:nvSpPr>
        <p:spPr>
          <a:xfrm>
            <a:off x="5697724" y="5133572"/>
            <a:ext cx="962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Commuters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9" name="Rettangolo 98"/>
          <p:cNvSpPr/>
          <p:nvPr/>
        </p:nvSpPr>
        <p:spPr>
          <a:xfrm>
            <a:off x="6750405" y="5759602"/>
            <a:ext cx="1277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Visitors/Tourists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00" name="Rettangolo 99"/>
          <p:cNvSpPr/>
          <p:nvPr/>
        </p:nvSpPr>
        <p:spPr>
          <a:xfrm>
            <a:off x="6114894" y="6577607"/>
            <a:ext cx="833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Residents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3" name="Picture 15" descr="C:\Users\Francesco\AppData\Local\Microsoft\Windows\Temporary Internet Files\Content.IE5\5L689EQG\MC9003522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49" y="4853669"/>
            <a:ext cx="974574" cy="4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ontent Placeholder 5"/>
          <p:cNvPicPr>
            <a:picLocks noChangeAspect="1"/>
          </p:cNvPicPr>
          <p:nvPr/>
        </p:nvPicPr>
        <p:blipFill rotWithShape="1">
          <a:blip r:embed="rId7"/>
          <a:srcRect l="47384" t="2006" r="-2826" b="71031"/>
          <a:stretch/>
        </p:blipFill>
        <p:spPr>
          <a:xfrm>
            <a:off x="179512" y="5336937"/>
            <a:ext cx="1854051" cy="1284183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4452" r="2950" b="11010"/>
          <a:stretch/>
        </p:blipFill>
        <p:spPr bwMode="auto">
          <a:xfrm>
            <a:off x="4272903" y="5386560"/>
            <a:ext cx="1260000" cy="105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60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una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1523</TotalTime>
  <Words>987</Words>
  <Application>Microsoft Macintosh PowerPoint</Application>
  <PresentationFormat>Presentazione su schermo (4:3)</PresentationFormat>
  <Paragraphs>96</Paragraphs>
  <Slides>14</Slides>
  <Notes>4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Luna</vt:lpstr>
      <vt:lpstr>Identifying users profiles from mobile calls habits</vt:lpstr>
      <vt:lpstr>Outline</vt:lpstr>
      <vt:lpstr>Objective and Methods</vt:lpstr>
      <vt:lpstr>The data</vt:lpstr>
      <vt:lpstr>GSM data to identify Visitors</vt:lpstr>
      <vt:lpstr>Validation of the GSM sample </vt:lpstr>
      <vt:lpstr>Rule Bases Classifier (Top Down)</vt:lpstr>
      <vt:lpstr>User’s Temporal Profile </vt:lpstr>
      <vt:lpstr>Bottom Up: SOM Clustering</vt:lpstr>
      <vt:lpstr>SOM result: Visitors/Tourists</vt:lpstr>
      <vt:lpstr>SOM results: Residents and Commuters</vt:lpstr>
      <vt:lpstr>Future steps and work in progress</vt:lpstr>
      <vt:lpstr>New results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</dc:creator>
  <cp:lastModifiedBy>Giulio Rossetti</cp:lastModifiedBy>
  <cp:revision>145</cp:revision>
  <dcterms:created xsi:type="dcterms:W3CDTF">2012-07-16T15:01:11Z</dcterms:created>
  <dcterms:modified xsi:type="dcterms:W3CDTF">2012-08-11T15:09:12Z</dcterms:modified>
</cp:coreProperties>
</file>