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sldIdLst>
    <p:sldId id="256" r:id="rId2"/>
    <p:sldId id="257" r:id="rId3"/>
    <p:sldId id="259" r:id="rId4"/>
    <p:sldId id="261" r:id="rId5"/>
    <p:sldId id="260" r:id="rId6"/>
    <p:sldId id="262" r:id="rId7"/>
    <p:sldId id="263" r:id="rId8"/>
    <p:sldId id="268" r:id="rId9"/>
    <p:sldId id="266" r:id="rId10"/>
    <p:sldId id="264" r:id="rId11"/>
    <p:sldId id="267" r:id="rId12"/>
    <p:sldId id="265" r:id="rId13"/>
    <p:sldId id="258" r:id="rId14"/>
  </p:sldIdLst>
  <p:sldSz cx="9144000" cy="6858000" type="screen4x3"/>
  <p:notesSz cx="7099300"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XD" initials="ZX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22" autoAdjust="0"/>
  </p:normalViewPr>
  <p:slideViewPr>
    <p:cSldViewPr>
      <p:cViewPr varScale="1">
        <p:scale>
          <a:sx n="78" d="100"/>
          <a:sy n="78" d="100"/>
        </p:scale>
        <p:origin x="-8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2058" y="-10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0"/>
            <a:ext cx="3076363" cy="511731"/>
          </a:xfrm>
          <a:prstGeom prst="rect">
            <a:avLst/>
          </a:prstGeom>
        </p:spPr>
        <p:txBody>
          <a:bodyPr vert="horz" lIns="94887" tIns="47444" rIns="94887" bIns="47444" rtlCol="0"/>
          <a:lstStyle>
            <a:lvl1pPr algn="l">
              <a:defRPr sz="1200"/>
            </a:lvl1pPr>
          </a:lstStyle>
          <a:p>
            <a:endParaRPr lang="zh-CN" altLang="en-US"/>
          </a:p>
        </p:txBody>
      </p:sp>
      <p:sp>
        <p:nvSpPr>
          <p:cNvPr id="3" name="日期占位符 2"/>
          <p:cNvSpPr>
            <a:spLocks noGrp="1"/>
          </p:cNvSpPr>
          <p:nvPr>
            <p:ph type="dt" idx="1"/>
          </p:nvPr>
        </p:nvSpPr>
        <p:spPr>
          <a:xfrm>
            <a:off x="4021294" y="0"/>
            <a:ext cx="3076363" cy="511731"/>
          </a:xfrm>
          <a:prstGeom prst="rect">
            <a:avLst/>
          </a:prstGeom>
        </p:spPr>
        <p:txBody>
          <a:bodyPr vert="horz" lIns="94887" tIns="47444" rIns="94887" bIns="47444" rtlCol="0"/>
          <a:lstStyle>
            <a:lvl1pPr algn="r">
              <a:defRPr sz="1200"/>
            </a:lvl1pPr>
          </a:lstStyle>
          <a:p>
            <a:fld id="{EFE41506-E5DA-470C-864D-9397E834D88E}" type="datetimeFigureOut">
              <a:rPr lang="zh-CN" altLang="en-US" smtClean="0"/>
              <a:t>2012/8/10</a:t>
            </a:fld>
            <a:endParaRPr lang="zh-CN" altLang="en-US"/>
          </a:p>
        </p:txBody>
      </p:sp>
      <p:sp>
        <p:nvSpPr>
          <p:cNvPr id="4" name="幻灯片图像占位符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887" tIns="47444" rIns="94887" bIns="47444" rtlCol="0" anchor="ctr"/>
          <a:lstStyle/>
          <a:p>
            <a:endParaRPr lang="zh-CN" altLang="en-US"/>
          </a:p>
        </p:txBody>
      </p:sp>
      <p:sp>
        <p:nvSpPr>
          <p:cNvPr id="5" name="备注占位符 4"/>
          <p:cNvSpPr>
            <a:spLocks noGrp="1"/>
          </p:cNvSpPr>
          <p:nvPr>
            <p:ph type="body" sz="quarter" idx="3"/>
          </p:nvPr>
        </p:nvSpPr>
        <p:spPr>
          <a:xfrm>
            <a:off x="709931" y="4861442"/>
            <a:ext cx="5679440" cy="4605576"/>
          </a:xfrm>
          <a:prstGeom prst="rect">
            <a:avLst/>
          </a:prstGeom>
        </p:spPr>
        <p:txBody>
          <a:bodyPr vert="horz" lIns="94887" tIns="47444" rIns="94887" bIns="47444"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1" y="9721106"/>
            <a:ext cx="3076363" cy="511731"/>
          </a:xfrm>
          <a:prstGeom prst="rect">
            <a:avLst/>
          </a:prstGeom>
        </p:spPr>
        <p:txBody>
          <a:bodyPr vert="horz" lIns="94887" tIns="47444" rIns="94887" bIns="47444"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1294" y="9721106"/>
            <a:ext cx="3076363" cy="511731"/>
          </a:xfrm>
          <a:prstGeom prst="rect">
            <a:avLst/>
          </a:prstGeom>
        </p:spPr>
        <p:txBody>
          <a:bodyPr vert="horz" lIns="94887" tIns="47444" rIns="94887" bIns="47444" rtlCol="0" anchor="b"/>
          <a:lstStyle>
            <a:lvl1pPr algn="r">
              <a:defRPr sz="1200"/>
            </a:lvl1pPr>
          </a:lstStyle>
          <a:p>
            <a:fld id="{4F273BEA-23DD-47BA-8507-F9913041C80E}" type="slidenum">
              <a:rPr lang="zh-CN" altLang="en-US" smtClean="0"/>
              <a:t>‹#›</a:t>
            </a:fld>
            <a:endParaRPr lang="zh-CN" altLang="en-US"/>
          </a:p>
        </p:txBody>
      </p:sp>
    </p:spTree>
    <p:extLst>
      <p:ext uri="{BB962C8B-B14F-4D97-AF65-F5344CB8AC3E}">
        <p14:creationId xmlns:p14="http://schemas.microsoft.com/office/powerpoint/2010/main" val="394542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Hello everyone, now </a:t>
            </a:r>
            <a:r>
              <a:rPr lang="en-US" altLang="zh-CN" dirty="0" smtClean="0"/>
              <a:t>let</a:t>
            </a:r>
            <a:r>
              <a:rPr lang="en-US" altLang="zh-CN" baseline="0" dirty="0" smtClean="0"/>
              <a:t> me make the presentation of our paper, </a:t>
            </a:r>
            <a:r>
              <a:rPr lang="en-US" altLang="zh-CN" baseline="0" dirty="0" smtClean="0"/>
              <a:t>where to wait for a taxi.</a:t>
            </a:r>
          </a:p>
          <a:p>
            <a:r>
              <a:rPr lang="en-US" altLang="zh-CN" baseline="0" dirty="0" smtClean="0"/>
              <a:t>I’m </a:t>
            </a:r>
            <a:r>
              <a:rPr lang="en-US" altLang="zh-CN" baseline="0" dirty="0" err="1" smtClean="0"/>
              <a:t>Xudong</a:t>
            </a:r>
            <a:r>
              <a:rPr lang="en-US" altLang="zh-CN" baseline="0" dirty="0" smtClean="0"/>
              <a:t> </a:t>
            </a:r>
            <a:r>
              <a:rPr lang="en-US" altLang="zh-CN" baseline="0" dirty="0" err="1" smtClean="0"/>
              <a:t>Zheng</a:t>
            </a:r>
            <a:r>
              <a:rPr lang="en-US" altLang="zh-CN" baseline="0" dirty="0" smtClean="0"/>
              <a:t>. And our research team is from </a:t>
            </a:r>
            <a:r>
              <a:rPr lang="en-US" altLang="zh-CN" baseline="0" dirty="0" err="1" smtClean="0"/>
              <a:t>Beihang</a:t>
            </a:r>
            <a:r>
              <a:rPr lang="en-US" altLang="zh-CN" baseline="0" dirty="0" smtClean="0"/>
              <a:t> University.</a:t>
            </a:r>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1</a:t>
            </a:fld>
            <a:endParaRPr lang="zh-CN" altLang="en-US"/>
          </a:p>
        </p:txBody>
      </p:sp>
    </p:spTree>
    <p:extLst>
      <p:ext uri="{BB962C8B-B14F-4D97-AF65-F5344CB8AC3E}">
        <p14:creationId xmlns:p14="http://schemas.microsoft.com/office/powerpoint/2010/main" val="948375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our</a:t>
            </a:r>
            <a:r>
              <a:rPr lang="en-US" altLang="zh-CN" baseline="0" dirty="0" smtClean="0"/>
              <a:t> estimated waiting time</a:t>
            </a:r>
            <a:r>
              <a:rPr lang="en-US" altLang="zh-CN" dirty="0" smtClean="0"/>
              <a:t>, we could do some recommendation on waiting place to passenger</a:t>
            </a:r>
            <a:r>
              <a:rPr lang="en-US" altLang="zh-CN" baseline="0" dirty="0" smtClean="0"/>
              <a:t>.</a:t>
            </a:r>
          </a:p>
          <a:p>
            <a:r>
              <a:rPr lang="en-US" altLang="zh-CN" baseline="0" dirty="0" smtClean="0"/>
              <a:t>Considering the speed of pedestrian is slow, we limit the candidate roads to be recommended within a small distance. Here the r denote a candidate road, and </a:t>
            </a:r>
            <a:r>
              <a:rPr lang="en-US" altLang="zh-CN" baseline="0" dirty="0" err="1" smtClean="0"/>
              <a:t>distance_P_r</a:t>
            </a:r>
            <a:r>
              <a:rPr lang="en-US" altLang="zh-CN" baseline="0" dirty="0" smtClean="0"/>
              <a:t> means the distance from the current position to the road r. And </a:t>
            </a:r>
            <a:r>
              <a:rPr lang="en-US" altLang="zh-CN" baseline="0" dirty="0" err="1" smtClean="0"/>
              <a:t>d_max</a:t>
            </a:r>
            <a:r>
              <a:rPr lang="en-US" altLang="zh-CN" baseline="0" dirty="0" smtClean="0"/>
              <a:t> is max distance the passenger want to walk.</a:t>
            </a:r>
          </a:p>
          <a:p>
            <a:r>
              <a:rPr lang="en-US" altLang="zh-CN" baseline="0" dirty="0" smtClean="0"/>
              <a:t>Then we </a:t>
            </a:r>
            <a:r>
              <a:rPr lang="en-US" altLang="zh-CN" baseline="0" dirty="0" smtClean="0"/>
              <a:t>could estimate </a:t>
            </a:r>
            <a:r>
              <a:rPr lang="en-US" altLang="zh-CN" baseline="0" dirty="0" smtClean="0"/>
              <a:t>the total time spent </a:t>
            </a:r>
            <a:r>
              <a:rPr lang="en-US" altLang="zh-CN" baseline="0" dirty="0" smtClean="0"/>
              <a:t>before take a taxi for </a:t>
            </a:r>
            <a:r>
              <a:rPr lang="en-US" altLang="zh-CN" baseline="0" dirty="0" smtClean="0"/>
              <a:t>each candidate road. The total time spent </a:t>
            </a:r>
            <a:r>
              <a:rPr lang="en-US" altLang="zh-CN" baseline="0" dirty="0" smtClean="0"/>
              <a:t>contains </a:t>
            </a:r>
            <a:r>
              <a:rPr lang="en-US" altLang="zh-CN" baseline="0" dirty="0" smtClean="0"/>
              <a:t>the time needed to walk to the </a:t>
            </a:r>
            <a:r>
              <a:rPr lang="en-US" altLang="zh-CN" baseline="0" dirty="0" smtClean="0"/>
              <a:t>road </a:t>
            </a:r>
            <a:r>
              <a:rPr lang="en-US" altLang="zh-CN" baseline="0" dirty="0" smtClean="0"/>
              <a:t>and the time needed to wait on the road.</a:t>
            </a:r>
          </a:p>
          <a:p>
            <a:r>
              <a:rPr lang="en-US" altLang="zh-CN" baseline="0" dirty="0" smtClean="0"/>
              <a:t>Finally, we would recommend the road with minimal total time spent to the potential passenger.</a:t>
            </a:r>
          </a:p>
          <a:p>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10</a:t>
            </a:fld>
            <a:endParaRPr lang="zh-CN" altLang="en-US"/>
          </a:p>
        </p:txBody>
      </p:sp>
    </p:spTree>
    <p:extLst>
      <p:ext uri="{BB962C8B-B14F-4D97-AF65-F5344CB8AC3E}">
        <p14:creationId xmlns:p14="http://schemas.microsoft.com/office/powerpoint/2010/main" val="3335354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a:t>
            </a:r>
            <a:r>
              <a:rPr lang="en-US" altLang="zh-CN" baseline="0" dirty="0" smtClean="0"/>
              <a:t> let’s see the evaluation of our recommendation.</a:t>
            </a:r>
          </a:p>
          <a:p>
            <a:r>
              <a:rPr lang="en-US" altLang="zh-CN" baseline="0" dirty="0" smtClean="0"/>
              <a:t>We compare our recommendation with three strategies:</a:t>
            </a:r>
          </a:p>
          <a:p>
            <a:r>
              <a:rPr lang="en-US" altLang="zh-CN" baseline="0" dirty="0" smtClean="0"/>
              <a:t>The first is best strategy, which always chooses the road with the really best total time spent according to the actual testing data. </a:t>
            </a:r>
            <a:r>
              <a:rPr lang="en-US" altLang="zh-CN" baseline="0" dirty="0" smtClean="0"/>
              <a:t>But it’s </a:t>
            </a:r>
            <a:r>
              <a:rPr lang="en-US" altLang="zh-CN" baseline="0" dirty="0" smtClean="0"/>
              <a:t>a virtual </a:t>
            </a:r>
            <a:r>
              <a:rPr lang="en-US" altLang="zh-CN" baseline="0" dirty="0" smtClean="0"/>
              <a:t>strategy, </a:t>
            </a:r>
            <a:r>
              <a:rPr lang="en-US" altLang="zh-CN" baseline="0" dirty="0" smtClean="0"/>
              <a:t>because </a:t>
            </a:r>
            <a:r>
              <a:rPr lang="en-US" altLang="zh-CN" baseline="0" dirty="0" smtClean="0"/>
              <a:t>it’s </a:t>
            </a:r>
            <a:r>
              <a:rPr lang="en-US" altLang="zh-CN" baseline="0" dirty="0" smtClean="0"/>
              <a:t>based on posterior knowledge of taxi trajectories. </a:t>
            </a:r>
          </a:p>
          <a:p>
            <a:r>
              <a:rPr lang="en-US" altLang="zh-CN" baseline="0" dirty="0" smtClean="0"/>
              <a:t>The second is the nearest strategy. It always chooses the nearest road </a:t>
            </a:r>
            <a:r>
              <a:rPr lang="en-US" altLang="zh-CN" baseline="0" dirty="0" smtClean="0"/>
              <a:t>to wait. </a:t>
            </a:r>
            <a:r>
              <a:rPr lang="en-US" altLang="zh-CN" baseline="0" dirty="0" smtClean="0"/>
              <a:t>It is a common strategy in reality because many people often are reluctant to walk too long. </a:t>
            </a:r>
          </a:p>
          <a:p>
            <a:r>
              <a:rPr lang="en-US" altLang="zh-CN" baseline="0" dirty="0" smtClean="0"/>
              <a:t>The third is the random strategy, it just randomly selects a road within the range. It is a possible strategy for the passenger who has no knowledge about the surroundings.</a:t>
            </a:r>
          </a:p>
          <a:p>
            <a:r>
              <a:rPr lang="en-US" altLang="zh-CN" baseline="0" dirty="0" smtClean="0"/>
              <a:t>Let’s see the two figures. The left one shows the difference of </a:t>
            </a:r>
            <a:r>
              <a:rPr lang="en-US" altLang="zh-CN" baseline="0" dirty="0" smtClean="0"/>
              <a:t>total </a:t>
            </a:r>
            <a:r>
              <a:rPr lang="en-US" altLang="zh-CN" baseline="0" dirty="0" smtClean="0"/>
              <a:t>time </a:t>
            </a:r>
            <a:r>
              <a:rPr lang="en-US" altLang="zh-CN" baseline="0" dirty="0" smtClean="0"/>
              <a:t>spent compared </a:t>
            </a:r>
            <a:r>
              <a:rPr lang="en-US" altLang="zh-CN" baseline="0" dirty="0" smtClean="0"/>
              <a:t>with the best strategy, because best strategy always leads the shortest total time spent. </a:t>
            </a:r>
            <a:r>
              <a:rPr lang="en-US" altLang="zh-CN" baseline="0" dirty="0" smtClean="0"/>
              <a:t>The blue line is our recommendation. We </a:t>
            </a:r>
            <a:r>
              <a:rPr lang="en-US" altLang="zh-CN" baseline="0" dirty="0" smtClean="0"/>
              <a:t>could see our recommendation is obviously </a:t>
            </a:r>
            <a:r>
              <a:rPr lang="en-US" altLang="zh-CN" baseline="0" dirty="0" smtClean="0"/>
              <a:t>better </a:t>
            </a:r>
            <a:r>
              <a:rPr lang="en-US" altLang="zh-CN" baseline="0" dirty="0" smtClean="0"/>
              <a:t>than the nearest strategy and random strategy, but very close to the best strategy.</a:t>
            </a:r>
          </a:p>
          <a:p>
            <a:r>
              <a:rPr lang="en-US" altLang="zh-CN" baseline="0" dirty="0" smtClean="0"/>
              <a:t>The right one shows the difference of walking distance compared with the nearest strategy, because the nearest strategy always leads the shortest distance to walk. We could see our recommendation is a little better to the best strategy, and is not far from the nearest strategy.</a:t>
            </a:r>
          </a:p>
          <a:p>
            <a:r>
              <a:rPr lang="en-US" altLang="zh-CN" baseline="0" dirty="0" smtClean="0"/>
              <a:t>These results show that, the recommendation made by our approach is a trade off between the </a:t>
            </a:r>
            <a:r>
              <a:rPr lang="en-US" altLang="zh-CN" baseline="0" dirty="0" smtClean="0"/>
              <a:t>time spent </a:t>
            </a:r>
            <a:r>
              <a:rPr lang="en-US" altLang="zh-CN" baseline="0" dirty="0" smtClean="0"/>
              <a:t>and walking distance, which make the two aspects are all not much different from the best situations.</a:t>
            </a:r>
          </a:p>
          <a:p>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11</a:t>
            </a:fld>
            <a:endParaRPr lang="zh-CN" altLang="en-US"/>
          </a:p>
        </p:txBody>
      </p:sp>
    </p:spTree>
    <p:extLst>
      <p:ext uri="{BB962C8B-B14F-4D97-AF65-F5344CB8AC3E}">
        <p14:creationId xmlns:p14="http://schemas.microsoft.com/office/powerpoint/2010/main" val="3401041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defTabSz="948873">
              <a:defRPr/>
            </a:pPr>
            <a:r>
              <a:rPr lang="en-US" altLang="zh-CN" dirty="0" smtClean="0"/>
              <a:t>Finally,</a:t>
            </a:r>
            <a:r>
              <a:rPr lang="en-US" altLang="zh-CN" baseline="0" dirty="0" smtClean="0"/>
              <a:t> we </a:t>
            </a:r>
            <a:r>
              <a:rPr lang="en-US" altLang="zh-CN" dirty="0"/>
              <a:t>develop an Android application </a:t>
            </a:r>
            <a:r>
              <a:rPr lang="en-US" altLang="zh-CN" dirty="0" smtClean="0"/>
              <a:t>to visualize </a:t>
            </a:r>
            <a:r>
              <a:rPr lang="en-US" altLang="zh-CN" dirty="0"/>
              <a:t>the waiting time for vacant taxis on roads and also </a:t>
            </a:r>
            <a:r>
              <a:rPr lang="en-US" altLang="zh-CN" dirty="0" smtClean="0"/>
              <a:t>could provide </a:t>
            </a:r>
            <a:r>
              <a:rPr lang="en-US" altLang="zh-CN" dirty="0"/>
              <a:t>a suggestion on where to wait for a </a:t>
            </a:r>
            <a:r>
              <a:rPr lang="en-US" altLang="zh-CN" dirty="0" smtClean="0"/>
              <a:t>taxi.</a:t>
            </a:r>
          </a:p>
          <a:p>
            <a:pPr defTabSz="948873">
              <a:defRPr/>
            </a:pPr>
            <a:r>
              <a:rPr lang="en-US" altLang="zh-CN" dirty="0" smtClean="0"/>
              <a:t>As </a:t>
            </a:r>
            <a:r>
              <a:rPr lang="en-US" altLang="zh-CN" dirty="0"/>
              <a:t>we can see from the snapshot, the roads are painted with different colors </a:t>
            </a:r>
            <a:r>
              <a:rPr lang="en-US" altLang="zh-CN" dirty="0" smtClean="0"/>
              <a:t>to demonstrate </a:t>
            </a:r>
            <a:r>
              <a:rPr lang="en-US" altLang="zh-CN" dirty="0"/>
              <a:t>the different waiting time on them, which could make the users intuitively understand the availability of taxis on these roads at some time. The application also could </a:t>
            </a:r>
            <a:r>
              <a:rPr lang="en-US" altLang="zh-CN" dirty="0" smtClean="0"/>
              <a:t>recommend waiting place </a:t>
            </a:r>
            <a:r>
              <a:rPr lang="en-US" altLang="zh-CN" dirty="0"/>
              <a:t>for the user according to current time and position. In the snapshot, the blue point is the current position of the user, and the red road is the </a:t>
            </a:r>
            <a:r>
              <a:rPr lang="en-US" altLang="zh-CN" dirty="0" smtClean="0"/>
              <a:t>recommendation, </a:t>
            </a:r>
            <a:r>
              <a:rPr lang="en-US" altLang="zh-CN" dirty="0"/>
              <a:t>it also </a:t>
            </a:r>
            <a:r>
              <a:rPr lang="en-US" altLang="zh-CN" dirty="0" smtClean="0"/>
              <a:t>displays </a:t>
            </a:r>
            <a:r>
              <a:rPr lang="en-US" altLang="zh-CN" dirty="0"/>
              <a:t>the possible waiting time and </a:t>
            </a:r>
            <a:r>
              <a:rPr lang="en-US" altLang="zh-CN" dirty="0" smtClean="0"/>
              <a:t>walking distance.</a:t>
            </a:r>
            <a:endParaRPr lang="en-US" altLang="zh-CN" dirty="0"/>
          </a:p>
          <a:p>
            <a:pPr defTabSz="948873">
              <a:defRPr/>
            </a:pPr>
            <a:r>
              <a:rPr lang="en-US" altLang="zh-CN" dirty="0"/>
              <a:t>Here is a URL of our web site, you can download the application from it and it also contain a web version of the waiting time visualization.</a:t>
            </a:r>
          </a:p>
          <a:p>
            <a:pPr defTabSz="948873">
              <a:defRPr/>
            </a:pP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12</a:t>
            </a:fld>
            <a:endParaRPr lang="zh-CN" altLang="en-US"/>
          </a:p>
        </p:txBody>
      </p:sp>
    </p:spTree>
    <p:extLst>
      <p:ext uri="{BB962C8B-B14F-4D97-AF65-F5344CB8AC3E}">
        <p14:creationId xmlns:p14="http://schemas.microsoft.com/office/powerpoint/2010/main" val="3404936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OK, that’s all. Thank you very much! And</a:t>
            </a:r>
            <a:r>
              <a:rPr lang="en-US" altLang="zh-CN" baseline="0" dirty="0" smtClean="0"/>
              <a:t> welcome to ask me any questions.</a:t>
            </a:r>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13</a:t>
            </a:fld>
            <a:endParaRPr lang="zh-CN" altLang="en-US"/>
          </a:p>
        </p:txBody>
      </p:sp>
    </p:spTree>
    <p:extLst>
      <p:ext uri="{BB962C8B-B14F-4D97-AF65-F5344CB8AC3E}">
        <p14:creationId xmlns:p14="http://schemas.microsoft.com/office/powerpoint/2010/main" val="19107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Let’s start from </a:t>
            </a:r>
            <a:r>
              <a:rPr lang="en-US" altLang="zh-CN" baseline="0" dirty="0" smtClean="0"/>
              <a:t>our motivation.</a:t>
            </a:r>
          </a:p>
          <a:p>
            <a:r>
              <a:rPr lang="en-US" altLang="zh-CN" dirty="0" smtClean="0"/>
              <a:t>Taxis </a:t>
            </a:r>
            <a:r>
              <a:rPr lang="en-US" altLang="zh-CN" dirty="0" smtClean="0"/>
              <a:t>play more</a:t>
            </a:r>
            <a:r>
              <a:rPr lang="en-US" altLang="zh-CN" baseline="0" dirty="0" smtClean="0"/>
              <a:t> and more important role in the transportation of cities. As far as I know, Beijing has more than 60,000 taxis to provide </a:t>
            </a:r>
            <a:r>
              <a:rPr lang="en-US" altLang="zh-CN" baseline="0" dirty="0" smtClean="0"/>
              <a:t>about 2,000,000 services every </a:t>
            </a:r>
            <a:r>
              <a:rPr lang="en-US" altLang="zh-CN" baseline="0" dirty="0" smtClean="0"/>
              <a:t>day </a:t>
            </a:r>
            <a:r>
              <a:rPr lang="en-US" altLang="zh-CN" baseline="0" dirty="0" smtClean="0"/>
              <a:t>now.</a:t>
            </a:r>
          </a:p>
          <a:p>
            <a:r>
              <a:rPr lang="en-US" altLang="zh-CN" baseline="0" dirty="0" smtClean="0"/>
              <a:t>But</a:t>
            </a:r>
            <a:r>
              <a:rPr lang="en-US" altLang="zh-CN" baseline="0" dirty="0" smtClean="0"/>
              <a:t>, many people </a:t>
            </a:r>
            <a:r>
              <a:rPr lang="en-US" altLang="zh-CN" baseline="0" dirty="0" smtClean="0"/>
              <a:t>are still </a:t>
            </a:r>
            <a:r>
              <a:rPr lang="en-US" altLang="zh-CN" baseline="0" dirty="0" smtClean="0"/>
              <a:t>often annoyed with waiting for taxis, especially in some </a:t>
            </a:r>
            <a:r>
              <a:rPr lang="en-US" altLang="zh-CN" dirty="0" smtClean="0"/>
              <a:t>big cities </a:t>
            </a:r>
            <a:r>
              <a:rPr lang="en-US" altLang="zh-CN" baseline="0" dirty="0" smtClean="0"/>
              <a:t>of China. For example, if I want to take a taxi in a strange place </a:t>
            </a:r>
            <a:r>
              <a:rPr lang="en-US" altLang="zh-CN" baseline="0" dirty="0" smtClean="0"/>
              <a:t>for </a:t>
            </a:r>
            <a:r>
              <a:rPr lang="en-US" altLang="zh-CN" baseline="0" dirty="0" smtClean="0"/>
              <a:t>me, there are some roads nearby, </a:t>
            </a:r>
            <a:r>
              <a:rPr lang="en-US" altLang="zh-CN" baseline="0" dirty="0" smtClean="0"/>
              <a:t>I would be </a:t>
            </a:r>
            <a:r>
              <a:rPr lang="en-US" altLang="zh-CN" baseline="0" dirty="0" smtClean="0"/>
              <a:t>very confused which road is better to go to wait for a taxi.</a:t>
            </a:r>
          </a:p>
          <a:p>
            <a:r>
              <a:rPr lang="en-US" altLang="zh-CN" baseline="0" dirty="0" smtClean="0"/>
              <a:t>I think the cause of that problem is the lack of information about vacant taxis provided to passengers. If we know which road have more vacant taxis or more probability to have vacant taxis, we </a:t>
            </a:r>
            <a:r>
              <a:rPr lang="en-US" altLang="zh-CN" baseline="0" dirty="0" smtClean="0"/>
              <a:t>would make a better choice.</a:t>
            </a:r>
            <a:endParaRPr lang="en-US" altLang="zh-CN" baseline="0" dirty="0" smtClean="0"/>
          </a:p>
        </p:txBody>
      </p:sp>
      <p:sp>
        <p:nvSpPr>
          <p:cNvPr id="4" name="灯片编号占位符 3"/>
          <p:cNvSpPr>
            <a:spLocks noGrp="1"/>
          </p:cNvSpPr>
          <p:nvPr>
            <p:ph type="sldNum" sz="quarter" idx="10"/>
          </p:nvPr>
        </p:nvSpPr>
        <p:spPr/>
        <p:txBody>
          <a:bodyPr/>
          <a:lstStyle/>
          <a:p>
            <a:fld id="{4F273BEA-23DD-47BA-8507-F9913041C80E}" type="slidenum">
              <a:rPr lang="zh-CN" altLang="en-US" smtClean="0"/>
              <a:t>2</a:t>
            </a:fld>
            <a:endParaRPr lang="zh-CN" altLang="en-US"/>
          </a:p>
        </p:txBody>
      </p:sp>
    </p:spTree>
    <p:extLst>
      <p:ext uri="{BB962C8B-B14F-4D97-AF65-F5344CB8AC3E}">
        <p14:creationId xmlns:p14="http://schemas.microsoft.com/office/powerpoint/2010/main" val="295298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 address this problem, we</a:t>
            </a:r>
            <a:r>
              <a:rPr lang="en-US" altLang="zh-CN" baseline="0" dirty="0" smtClean="0"/>
              <a:t> propose our solution, which </a:t>
            </a:r>
            <a:r>
              <a:rPr lang="en-US" altLang="zh-CN" baseline="0" dirty="0" smtClean="0"/>
              <a:t>is to provide more information mined from taxis data to passengers.</a:t>
            </a:r>
            <a:endParaRPr lang="en-US" altLang="zh-CN" baseline="0" dirty="0" smtClean="0"/>
          </a:p>
          <a:p>
            <a:r>
              <a:rPr lang="en-US" altLang="zh-CN" baseline="0" dirty="0" smtClean="0"/>
              <a:t>We would first manage to estimate the waiting time for vacant taxi at different times on road segments and then we could recommend the best waiting place to the passengers based on </a:t>
            </a:r>
            <a:r>
              <a:rPr lang="en-US" altLang="zh-CN" baseline="0" dirty="0" smtClean="0"/>
              <a:t>our </a:t>
            </a:r>
            <a:r>
              <a:rPr lang="en-US" altLang="zh-CN" baseline="0" dirty="0" smtClean="0"/>
              <a:t>estimated waiting time</a:t>
            </a:r>
            <a:r>
              <a:rPr lang="en-US" altLang="zh-CN" baseline="0" dirty="0" smtClean="0"/>
              <a:t>.</a:t>
            </a:r>
            <a:endParaRPr lang="en-US" altLang="zh-CN" baseline="0" dirty="0" smtClean="0"/>
          </a:p>
        </p:txBody>
      </p:sp>
      <p:sp>
        <p:nvSpPr>
          <p:cNvPr id="4" name="灯片编号占位符 3"/>
          <p:cNvSpPr>
            <a:spLocks noGrp="1"/>
          </p:cNvSpPr>
          <p:nvPr>
            <p:ph type="sldNum" sz="quarter" idx="10"/>
          </p:nvPr>
        </p:nvSpPr>
        <p:spPr/>
        <p:txBody>
          <a:bodyPr/>
          <a:lstStyle/>
          <a:p>
            <a:fld id="{4F273BEA-23DD-47BA-8507-F9913041C80E}" type="slidenum">
              <a:rPr lang="zh-CN" altLang="en-US" smtClean="0"/>
              <a:t>3</a:t>
            </a:fld>
            <a:endParaRPr lang="zh-CN" altLang="en-US"/>
          </a:p>
        </p:txBody>
      </p:sp>
    </p:spTree>
    <p:extLst>
      <p:ext uri="{BB962C8B-B14F-4D97-AF65-F5344CB8AC3E}">
        <p14:creationId xmlns:p14="http://schemas.microsoft.com/office/powerpoint/2010/main" val="234159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latin typeface="+mn-lt"/>
              </a:rPr>
              <a:t>Now, we first try to estimate the waiting time for vacant taxis at a given time and road.</a:t>
            </a:r>
          </a:p>
          <a:p>
            <a:pPr marL="0" lvl="1" defTabSz="948873">
              <a:defRPr/>
            </a:pPr>
            <a:r>
              <a:rPr lang="en-US" altLang="zh-CN" baseline="0" dirty="0" smtClean="0">
                <a:latin typeface="+mn-lt"/>
              </a:rPr>
              <a:t>We found two situations before we take a taxi. The first one is, there are some vacant taxis just stopping beside the road, then you could take the taxi immediately. This situation usually occurs during the idle time, or around some popular places, such as railway </a:t>
            </a:r>
            <a:r>
              <a:rPr lang="en-US" altLang="zh-CN" baseline="0" dirty="0" smtClean="0">
                <a:latin typeface="+mn-lt"/>
              </a:rPr>
              <a:t>station or airport. </a:t>
            </a:r>
            <a:r>
              <a:rPr lang="en-US" altLang="zh-CN" baseline="0" dirty="0" smtClean="0">
                <a:latin typeface="+mn-lt"/>
              </a:rPr>
              <a:t>We denote the probability of this situation as </a:t>
            </a:r>
            <a:r>
              <a:rPr lang="en-US" altLang="zh-CN" baseline="0" dirty="0" err="1" smtClean="0">
                <a:latin typeface="+mn-lt"/>
              </a:rPr>
              <a:t>p_imm</a:t>
            </a:r>
            <a:r>
              <a:rPr lang="en-US" altLang="zh-CN" baseline="0" dirty="0" smtClean="0">
                <a:latin typeface="+mn-lt"/>
              </a:rPr>
              <a:t>, </a:t>
            </a:r>
            <a:r>
              <a:rPr lang="en-US" altLang="zh-CN" baseline="0" dirty="0" err="1" smtClean="0">
                <a:latin typeface="+mn-lt"/>
              </a:rPr>
              <a:t>imm</a:t>
            </a:r>
            <a:r>
              <a:rPr lang="en-US" altLang="zh-CN" baseline="0" dirty="0" smtClean="0">
                <a:latin typeface="+mn-lt"/>
              </a:rPr>
              <a:t> means immediately. </a:t>
            </a:r>
            <a:endParaRPr lang="en-US" altLang="zh-CN" baseline="0" dirty="0" smtClean="0">
              <a:latin typeface="+mn-lt"/>
            </a:endParaRPr>
          </a:p>
          <a:p>
            <a:pPr marL="0" lvl="1" defTabSz="948873">
              <a:defRPr/>
            </a:pPr>
            <a:r>
              <a:rPr lang="en-US" altLang="zh-CN" baseline="0" dirty="0" smtClean="0">
                <a:latin typeface="+mn-lt"/>
              </a:rPr>
              <a:t>And the second situation is, t</a:t>
            </a:r>
            <a:r>
              <a:rPr lang="en-US" altLang="zh-CN" dirty="0" smtClean="0">
                <a:latin typeface="+mn-lt"/>
              </a:rPr>
              <a:t>here are no vacant taxis at hand, so you should wait for the coming of next vacant taxi. This</a:t>
            </a:r>
            <a:r>
              <a:rPr lang="en-US" altLang="zh-CN" baseline="0" dirty="0" smtClean="0">
                <a:latin typeface="+mn-lt"/>
              </a:rPr>
              <a:t> situation is more </a:t>
            </a:r>
            <a:r>
              <a:rPr lang="en-US" altLang="zh-CN" baseline="0" dirty="0" smtClean="0">
                <a:latin typeface="+mn-lt"/>
              </a:rPr>
              <a:t>common, we will pay more attention to it. </a:t>
            </a:r>
            <a:r>
              <a:rPr lang="en-US" altLang="zh-CN" baseline="0" dirty="0" smtClean="0">
                <a:latin typeface="+mn-lt"/>
              </a:rPr>
              <a:t>And we denote </a:t>
            </a:r>
            <a:r>
              <a:rPr lang="en-US" altLang="zh-CN" baseline="0" dirty="0" smtClean="0">
                <a:latin typeface="+mn-lt"/>
              </a:rPr>
              <a:t>the </a:t>
            </a:r>
            <a:r>
              <a:rPr lang="en-US" altLang="zh-CN" baseline="0" dirty="0" smtClean="0">
                <a:latin typeface="+mn-lt"/>
              </a:rPr>
              <a:t>waiting </a:t>
            </a:r>
            <a:r>
              <a:rPr lang="en-US" altLang="zh-CN" baseline="0" dirty="0" smtClean="0">
                <a:latin typeface="+mn-lt"/>
              </a:rPr>
              <a:t>time of this situation </a:t>
            </a:r>
            <a:r>
              <a:rPr lang="en-US" altLang="zh-CN" baseline="0" dirty="0" smtClean="0">
                <a:latin typeface="+mn-lt"/>
              </a:rPr>
              <a:t>as </a:t>
            </a:r>
            <a:r>
              <a:rPr lang="en-US" altLang="zh-CN" baseline="0" dirty="0" err="1" smtClean="0">
                <a:latin typeface="+mn-lt"/>
              </a:rPr>
              <a:t>t_next</a:t>
            </a:r>
            <a:r>
              <a:rPr lang="en-US" altLang="zh-CN" dirty="0" smtClean="0">
                <a:latin typeface="+mn-lt"/>
              </a:rPr>
              <a:t>.</a:t>
            </a:r>
          </a:p>
          <a:p>
            <a:pPr marL="0" lvl="1" defTabSz="948873">
              <a:defRPr/>
            </a:pPr>
            <a:r>
              <a:rPr lang="en-US" altLang="zh-CN" dirty="0" smtClean="0">
                <a:latin typeface="+mn-lt"/>
              </a:rPr>
              <a:t>Then we could express the average waiting</a:t>
            </a:r>
            <a:r>
              <a:rPr lang="en-US" altLang="zh-CN" baseline="0" dirty="0" smtClean="0">
                <a:latin typeface="+mn-lt"/>
              </a:rPr>
              <a:t> time in probability as that. Namely one minus </a:t>
            </a:r>
            <a:r>
              <a:rPr lang="en-US" altLang="zh-CN" baseline="0" dirty="0" err="1" smtClean="0">
                <a:latin typeface="+mn-lt"/>
              </a:rPr>
              <a:t>p_imm</a:t>
            </a:r>
            <a:r>
              <a:rPr lang="en-US" altLang="zh-CN" baseline="0" dirty="0" smtClean="0">
                <a:latin typeface="+mn-lt"/>
              </a:rPr>
              <a:t>, then multiply </a:t>
            </a:r>
            <a:r>
              <a:rPr lang="en-US" altLang="zh-CN" baseline="0" dirty="0" err="1" smtClean="0">
                <a:latin typeface="+mn-lt"/>
              </a:rPr>
              <a:t>t_next</a:t>
            </a:r>
            <a:r>
              <a:rPr lang="en-US" altLang="zh-CN" baseline="0" dirty="0" smtClean="0">
                <a:latin typeface="+mn-lt"/>
              </a:rPr>
              <a:t>. Because we </a:t>
            </a:r>
            <a:r>
              <a:rPr lang="en-US" altLang="zh-CN" baseline="0" dirty="0" smtClean="0">
                <a:latin typeface="+mn-lt"/>
              </a:rPr>
              <a:t>needn’t </a:t>
            </a:r>
            <a:r>
              <a:rPr lang="en-US" altLang="zh-CN" baseline="0" dirty="0" smtClean="0">
                <a:latin typeface="+mn-lt"/>
              </a:rPr>
              <a:t>to wait at the first situation.</a:t>
            </a:r>
            <a:endParaRPr lang="en-US" altLang="zh-CN" dirty="0" smtClean="0">
              <a:latin typeface="+mn-lt"/>
            </a:endParaRPr>
          </a:p>
          <a:p>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4</a:t>
            </a:fld>
            <a:endParaRPr lang="zh-CN" altLang="en-US"/>
          </a:p>
        </p:txBody>
      </p:sp>
    </p:spTree>
    <p:extLst>
      <p:ext uri="{BB962C8B-B14F-4D97-AF65-F5344CB8AC3E}">
        <p14:creationId xmlns:p14="http://schemas.microsoft.com/office/powerpoint/2010/main" val="41406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For the estimation of </a:t>
            </a:r>
            <a:r>
              <a:rPr lang="en-US" altLang="zh-CN" baseline="0" dirty="0" err="1" smtClean="0"/>
              <a:t>p_imm</a:t>
            </a:r>
            <a:r>
              <a:rPr lang="en-US" altLang="zh-CN" baseline="0" dirty="0" smtClean="0"/>
              <a:t>, </a:t>
            </a:r>
            <a:r>
              <a:rPr lang="en-US" altLang="zh-CN" baseline="0" dirty="0" smtClean="0"/>
              <a:t>we consider it as an constant at each timeslot and road segment. And we approximate it by the proportion of time when there is at least one vacant taxi parking beside the road</a:t>
            </a:r>
            <a:r>
              <a:rPr lang="en-US" altLang="zh-CN" baseline="0" dirty="0" smtClean="0"/>
              <a:t>.</a:t>
            </a:r>
          </a:p>
          <a:p>
            <a:r>
              <a:rPr lang="en-US" altLang="zh-CN" baseline="0" dirty="0" smtClean="0"/>
              <a:t>So we could express the estimation of </a:t>
            </a:r>
            <a:r>
              <a:rPr lang="en-US" altLang="zh-CN" baseline="0" dirty="0" err="1" smtClean="0"/>
              <a:t>p_imm</a:t>
            </a:r>
            <a:r>
              <a:rPr lang="en-US" altLang="zh-CN" baseline="0" dirty="0" smtClean="0"/>
              <a:t> as that. Here </a:t>
            </a:r>
            <a:r>
              <a:rPr lang="en-US" altLang="zh-CN" baseline="0" dirty="0" err="1" smtClean="0"/>
              <a:t>t_park</a:t>
            </a:r>
            <a:r>
              <a:rPr lang="en-US" altLang="zh-CN" baseline="0" dirty="0" smtClean="0"/>
              <a:t> is the </a:t>
            </a:r>
            <a:r>
              <a:rPr lang="en-US" altLang="zh-CN" dirty="0" smtClean="0"/>
              <a:t>time when there is at least one vacant taxi parking beside the road during</a:t>
            </a:r>
            <a:r>
              <a:rPr lang="en-US" altLang="zh-CN" baseline="0" dirty="0" smtClean="0"/>
              <a:t> the timeslot. </a:t>
            </a:r>
            <a:r>
              <a:rPr lang="en-US" altLang="zh-CN" baseline="0" dirty="0" err="1" smtClean="0"/>
              <a:t>Delta_T</a:t>
            </a:r>
            <a:r>
              <a:rPr lang="en-US" altLang="zh-CN" baseline="0" dirty="0" smtClean="0"/>
              <a:t> is the span of the timeslot.</a:t>
            </a:r>
            <a:endParaRPr lang="en-US" altLang="zh-CN" baseline="0" dirty="0" smtClean="0"/>
          </a:p>
        </p:txBody>
      </p:sp>
      <p:sp>
        <p:nvSpPr>
          <p:cNvPr id="4" name="灯片编号占位符 3"/>
          <p:cNvSpPr>
            <a:spLocks noGrp="1"/>
          </p:cNvSpPr>
          <p:nvPr>
            <p:ph type="sldNum" sz="quarter" idx="10"/>
          </p:nvPr>
        </p:nvSpPr>
        <p:spPr/>
        <p:txBody>
          <a:bodyPr/>
          <a:lstStyle/>
          <a:p>
            <a:fld id="{4F273BEA-23DD-47BA-8507-F9913041C80E}" type="slidenum">
              <a:rPr lang="zh-CN" altLang="en-US" smtClean="0"/>
              <a:t>5</a:t>
            </a:fld>
            <a:endParaRPr lang="zh-CN" altLang="en-US"/>
          </a:p>
        </p:txBody>
      </p:sp>
    </p:spTree>
    <p:extLst>
      <p:ext uri="{BB962C8B-B14F-4D97-AF65-F5344CB8AC3E}">
        <p14:creationId xmlns:p14="http://schemas.microsoft.com/office/powerpoint/2010/main" val="25317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For the estimation of </a:t>
            </a:r>
            <a:r>
              <a:rPr lang="en-US" altLang="zh-CN" baseline="0" dirty="0" err="1" smtClean="0"/>
              <a:t>t_next</a:t>
            </a:r>
            <a:r>
              <a:rPr lang="en-US" altLang="zh-CN" baseline="0" dirty="0" smtClean="0"/>
              <a:t>, we regard it as an random variable, and we think it’s related to the frequency of vacant taxis leaving a road.  In fact, the waiting time is determined by the demand and supply of taxis. But because we do not have the data to directly show the demand for taxis, we think the number of vacant taxis leaving a road approximately reveals the remaining chance for a passenger to take a taxi here.</a:t>
            </a:r>
            <a:endParaRPr lang="en-US" altLang="zh-CN" dirty="0" smtClean="0"/>
          </a:p>
          <a:p>
            <a:r>
              <a:rPr lang="en-US" altLang="zh-CN" dirty="0" smtClean="0"/>
              <a:t>Here we use</a:t>
            </a:r>
            <a:r>
              <a:rPr lang="en-US" altLang="zh-CN" baseline="0" dirty="0" smtClean="0"/>
              <a:t> </a:t>
            </a:r>
            <a:r>
              <a:rPr lang="en-US" altLang="zh-CN" baseline="0" dirty="0" smtClean="0"/>
              <a:t>NHPP </a:t>
            </a:r>
            <a:r>
              <a:rPr lang="en-US" altLang="zh-CN" baseline="0" dirty="0" smtClean="0"/>
              <a:t>to model the behavior of the </a:t>
            </a:r>
            <a:r>
              <a:rPr lang="en-US" altLang="zh-CN" dirty="0" smtClean="0"/>
              <a:t>vacant taxis leaving a road. NHPP</a:t>
            </a:r>
            <a:r>
              <a:rPr lang="en-US" altLang="zh-CN" baseline="0" dirty="0" smtClean="0"/>
              <a:t> is a Poisson Process whose arriving rate is a function of time. </a:t>
            </a:r>
            <a:r>
              <a:rPr lang="en-US" altLang="zh-CN" dirty="0" smtClean="0"/>
              <a:t>In this NHPP, we regard</a:t>
            </a:r>
            <a:r>
              <a:rPr lang="en-US" altLang="zh-CN" baseline="0" dirty="0" smtClean="0"/>
              <a:t> </a:t>
            </a:r>
            <a:r>
              <a:rPr lang="en-US" altLang="zh-CN" baseline="0" dirty="0" smtClean="0"/>
              <a:t>a </a:t>
            </a:r>
            <a:r>
              <a:rPr lang="en-US" altLang="zh-CN" baseline="0" dirty="0" smtClean="0"/>
              <a:t>vacant taxi leaving a </a:t>
            </a:r>
            <a:r>
              <a:rPr lang="en-US" altLang="zh-CN" baseline="0" dirty="0" smtClean="0"/>
              <a:t>road as a event, </a:t>
            </a:r>
            <a:r>
              <a:rPr lang="en-US" altLang="zh-CN" baseline="0" dirty="0" smtClean="0"/>
              <a:t>so rate parameter lambda is the frequency of vacant taxis’ leaving. And we adopt a piecewise linear </a:t>
            </a:r>
            <a:r>
              <a:rPr lang="en-US" altLang="zh-CN" baseline="0" dirty="0" smtClean="0"/>
              <a:t>rate function </a:t>
            </a:r>
            <a:r>
              <a:rPr lang="en-US" altLang="zh-CN" baseline="0" dirty="0" smtClean="0"/>
              <a:t>and regard each hour as a timeslot for simplicity.</a:t>
            </a:r>
          </a:p>
          <a:p>
            <a:r>
              <a:rPr lang="en-US" altLang="zh-CN" dirty="0" smtClean="0"/>
              <a:t>Then we could deduce the expectation of </a:t>
            </a:r>
            <a:r>
              <a:rPr lang="en-US" altLang="zh-CN" dirty="0" err="1" smtClean="0"/>
              <a:t>t_next</a:t>
            </a:r>
            <a:r>
              <a:rPr lang="en-US" altLang="zh-CN" dirty="0" smtClean="0"/>
              <a:t>, which is reciprocal of lambda. And we also</a:t>
            </a:r>
            <a:r>
              <a:rPr lang="en-US" altLang="zh-CN" baseline="0" dirty="0" smtClean="0"/>
              <a:t> could get</a:t>
            </a:r>
            <a:r>
              <a:rPr lang="en-US" altLang="zh-CN" dirty="0" smtClean="0"/>
              <a:t> the maximum likelihood</a:t>
            </a:r>
            <a:r>
              <a:rPr lang="en-US" altLang="zh-CN" baseline="0" dirty="0" smtClean="0"/>
              <a:t> estimation of lambda, which is </a:t>
            </a:r>
            <a:r>
              <a:rPr lang="en-US" altLang="zh-CN" baseline="0" dirty="0" err="1" smtClean="0"/>
              <a:t>N_vacant_bar</a:t>
            </a:r>
            <a:r>
              <a:rPr lang="en-US" altLang="zh-CN" baseline="0" dirty="0" smtClean="0"/>
              <a:t> </a:t>
            </a:r>
            <a:r>
              <a:rPr lang="en-US" altLang="zh-CN" baseline="0" dirty="0" smtClean="0"/>
              <a:t>over </a:t>
            </a:r>
            <a:r>
              <a:rPr lang="en-US" altLang="zh-CN" baseline="0" dirty="0" err="1" smtClean="0"/>
              <a:t>delta_T</a:t>
            </a:r>
            <a:r>
              <a:rPr lang="en-US" altLang="zh-CN" baseline="0" dirty="0" smtClean="0"/>
              <a:t>. Here </a:t>
            </a:r>
            <a:r>
              <a:rPr lang="en-US" altLang="zh-CN" baseline="0" dirty="0" err="1" smtClean="0"/>
              <a:t>N_vacant_bar</a:t>
            </a:r>
            <a:r>
              <a:rPr lang="en-US" altLang="zh-CN" baseline="0" dirty="0" smtClean="0"/>
              <a:t> </a:t>
            </a:r>
            <a:r>
              <a:rPr lang="en-US" altLang="zh-CN" baseline="0" dirty="0" smtClean="0"/>
              <a:t>is the average </a:t>
            </a:r>
            <a:r>
              <a:rPr lang="en-US" altLang="zh-CN" baseline="0" dirty="0" smtClean="0"/>
              <a:t>count </a:t>
            </a:r>
            <a:r>
              <a:rPr lang="en-US" altLang="zh-CN" baseline="0" dirty="0" smtClean="0"/>
              <a:t>of vacant </a:t>
            </a:r>
            <a:r>
              <a:rPr lang="en-US" altLang="zh-CN" baseline="0" dirty="0" err="1" smtClean="0"/>
              <a:t>taixs</a:t>
            </a:r>
            <a:r>
              <a:rPr lang="en-US" altLang="zh-CN" baseline="0" dirty="0" smtClean="0"/>
              <a:t> </a:t>
            </a:r>
            <a:r>
              <a:rPr lang="en-US" altLang="zh-CN" baseline="0" dirty="0" smtClean="0"/>
              <a:t>leaving during </a:t>
            </a:r>
            <a:r>
              <a:rPr lang="en-US" altLang="zh-CN" baseline="0" dirty="0" smtClean="0"/>
              <a:t>a </a:t>
            </a:r>
            <a:r>
              <a:rPr lang="en-US" altLang="zh-CN" baseline="0" dirty="0" smtClean="0"/>
              <a:t>timeslot</a:t>
            </a:r>
            <a:r>
              <a:rPr lang="en-US" altLang="zh-CN" baseline="0" dirty="0" smtClean="0"/>
              <a:t>.</a:t>
            </a:r>
          </a:p>
          <a:p>
            <a:r>
              <a:rPr lang="en-US" altLang="zh-CN" baseline="0" dirty="0" smtClean="0"/>
              <a:t>So we could express the estimation of </a:t>
            </a:r>
            <a:r>
              <a:rPr lang="en-US" altLang="zh-CN" baseline="0" dirty="0" err="1" smtClean="0"/>
              <a:t>t_next</a:t>
            </a:r>
            <a:r>
              <a:rPr lang="en-US" altLang="zh-CN" baseline="0" dirty="0" smtClean="0"/>
              <a:t> as </a:t>
            </a:r>
            <a:r>
              <a:rPr lang="en-US" altLang="zh-CN" baseline="0" dirty="0" err="1" smtClean="0"/>
              <a:t>Delta_T</a:t>
            </a:r>
            <a:r>
              <a:rPr lang="en-US" altLang="zh-CN" baseline="0" dirty="0" smtClean="0"/>
              <a:t> over </a:t>
            </a:r>
            <a:r>
              <a:rPr lang="en-US" altLang="zh-CN" baseline="0" dirty="0" err="1" smtClean="0"/>
              <a:t>N_vacant_bar</a:t>
            </a:r>
            <a:r>
              <a:rPr lang="en-US" altLang="zh-CN" baseline="0" dirty="0" smtClean="0"/>
              <a:t>.</a:t>
            </a:r>
            <a:endParaRPr lang="en-US" altLang="zh-CN" baseline="0" dirty="0" smtClean="0"/>
          </a:p>
        </p:txBody>
      </p:sp>
      <p:sp>
        <p:nvSpPr>
          <p:cNvPr id="4" name="灯片编号占位符 3"/>
          <p:cNvSpPr>
            <a:spLocks noGrp="1"/>
          </p:cNvSpPr>
          <p:nvPr>
            <p:ph type="sldNum" sz="quarter" idx="10"/>
          </p:nvPr>
        </p:nvSpPr>
        <p:spPr/>
        <p:txBody>
          <a:bodyPr/>
          <a:lstStyle/>
          <a:p>
            <a:fld id="{4F273BEA-23DD-47BA-8507-F9913041C80E}" type="slidenum">
              <a:rPr lang="zh-CN" altLang="en-US" smtClean="0"/>
              <a:t>6</a:t>
            </a:fld>
            <a:endParaRPr lang="zh-CN" altLang="en-US"/>
          </a:p>
        </p:txBody>
      </p:sp>
    </p:spTree>
    <p:extLst>
      <p:ext uri="{BB962C8B-B14F-4D97-AF65-F5344CB8AC3E}">
        <p14:creationId xmlns:p14="http://schemas.microsoft.com/office/powerpoint/2010/main" val="425680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we can </a:t>
            </a:r>
            <a:r>
              <a:rPr lang="en-US" altLang="zh-CN" dirty="0" smtClean="0"/>
              <a:t>finally calculate the estimation of </a:t>
            </a:r>
            <a:r>
              <a:rPr lang="en-US" altLang="zh-CN" dirty="0" err="1" smtClean="0"/>
              <a:t>t_wait</a:t>
            </a:r>
            <a:r>
              <a:rPr lang="en-US" altLang="zh-CN" baseline="0" dirty="0" smtClean="0"/>
              <a:t>, </a:t>
            </a:r>
            <a:r>
              <a:rPr lang="en-US" altLang="zh-CN" baseline="0" dirty="0" smtClean="0"/>
              <a:t>which is expressed as that. </a:t>
            </a:r>
            <a:endParaRPr lang="en-US" altLang="zh-CN" baseline="0" dirty="0" smtClean="0"/>
          </a:p>
          <a:p>
            <a:r>
              <a:rPr lang="en-US" altLang="zh-CN" baseline="0" dirty="0" smtClean="0"/>
              <a:t>During the calculation. Our </a:t>
            </a:r>
            <a:r>
              <a:rPr lang="en-US" altLang="zh-CN" baseline="0" dirty="0" smtClean="0"/>
              <a:t>main </a:t>
            </a:r>
            <a:r>
              <a:rPr lang="en-US" altLang="zh-CN" baseline="0" dirty="0" smtClean="0"/>
              <a:t>tasks </a:t>
            </a:r>
            <a:r>
              <a:rPr lang="en-US" altLang="zh-CN" baseline="0" dirty="0" smtClean="0"/>
              <a:t>are </a:t>
            </a:r>
            <a:r>
              <a:rPr lang="en-US" altLang="zh-CN" baseline="0" dirty="0" smtClean="0"/>
              <a:t>detecting the </a:t>
            </a:r>
            <a:r>
              <a:rPr lang="en-US" altLang="zh-CN" baseline="0" dirty="0" smtClean="0"/>
              <a:t>parking time of vacant taxis and counting the number of vacant </a:t>
            </a:r>
            <a:r>
              <a:rPr lang="en-US" altLang="zh-CN" baseline="0" dirty="0" smtClean="0"/>
              <a:t>taxis </a:t>
            </a:r>
            <a:r>
              <a:rPr lang="en-US" altLang="zh-CN" baseline="0" dirty="0" smtClean="0"/>
              <a:t>leaving.</a:t>
            </a:r>
          </a:p>
        </p:txBody>
      </p:sp>
      <p:sp>
        <p:nvSpPr>
          <p:cNvPr id="4" name="灯片编号占位符 3"/>
          <p:cNvSpPr>
            <a:spLocks noGrp="1"/>
          </p:cNvSpPr>
          <p:nvPr>
            <p:ph type="sldNum" sz="quarter" idx="10"/>
          </p:nvPr>
        </p:nvSpPr>
        <p:spPr/>
        <p:txBody>
          <a:bodyPr/>
          <a:lstStyle/>
          <a:p>
            <a:fld id="{4F273BEA-23DD-47BA-8507-F9913041C80E}" type="slidenum">
              <a:rPr lang="zh-CN" altLang="en-US" smtClean="0"/>
              <a:t>7</a:t>
            </a:fld>
            <a:endParaRPr lang="zh-CN" altLang="en-US"/>
          </a:p>
        </p:txBody>
      </p:sp>
    </p:spTree>
    <p:extLst>
      <p:ext uri="{BB962C8B-B14F-4D97-AF65-F5344CB8AC3E}">
        <p14:creationId xmlns:p14="http://schemas.microsoft.com/office/powerpoint/2010/main" val="126770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let’s see the evaluation</a:t>
            </a:r>
            <a:r>
              <a:rPr lang="en-US" altLang="zh-CN" baseline="0" dirty="0" smtClean="0"/>
              <a:t> of our estimation. But before that, let me introduce our data sets.</a:t>
            </a:r>
          </a:p>
          <a:p>
            <a:r>
              <a:rPr lang="en-US" altLang="zh-CN" baseline="0" dirty="0" smtClean="0"/>
              <a:t>We analyze the trajectories from more than 12,000 taxis in Beijing. The sampling interval of each taxi is about 60 seconds. We regard the data from Oct. 2010 to Dec. 2010 as training, and the data of Jan. 2011 as testing.</a:t>
            </a:r>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8</a:t>
            </a:fld>
            <a:endParaRPr lang="zh-CN" altLang="en-US"/>
          </a:p>
        </p:txBody>
      </p:sp>
    </p:spTree>
    <p:extLst>
      <p:ext uri="{BB962C8B-B14F-4D97-AF65-F5344CB8AC3E}">
        <p14:creationId xmlns:p14="http://schemas.microsoft.com/office/powerpoint/2010/main" val="950410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lvl="1" defTabSz="948873">
              <a:defRPr/>
            </a:pPr>
            <a:r>
              <a:rPr lang="en-US" altLang="zh-CN" dirty="0" smtClean="0"/>
              <a:t>Then we calculate the estimated waiting</a:t>
            </a:r>
            <a:r>
              <a:rPr lang="en-US" altLang="zh-CN" baseline="0" dirty="0" smtClean="0"/>
              <a:t> time based on this data, and </a:t>
            </a:r>
            <a:r>
              <a:rPr lang="en-US" altLang="zh-CN" dirty="0" smtClean="0"/>
              <a:t>evaluate it</a:t>
            </a:r>
            <a:r>
              <a:rPr lang="en-US" altLang="zh-CN" baseline="0" dirty="0" smtClean="0"/>
              <a:t> </a:t>
            </a:r>
            <a:r>
              <a:rPr lang="en-US" altLang="zh-CN" dirty="0" smtClean="0"/>
              <a:t>through simulation.</a:t>
            </a:r>
          </a:p>
          <a:p>
            <a:pPr marL="0" lvl="1" defTabSz="948873">
              <a:defRPr/>
            </a:pPr>
            <a:r>
              <a:rPr lang="en-US" altLang="zh-CN" dirty="0" smtClean="0"/>
              <a:t>During </a:t>
            </a:r>
            <a:r>
              <a:rPr lang="en-US" altLang="zh-CN" dirty="0"/>
              <a:t>the simulation, we generate passengers with random timestamps for each </a:t>
            </a:r>
            <a:r>
              <a:rPr lang="en-US" altLang="zh-CN" dirty="0" smtClean="0"/>
              <a:t>road. Then </a:t>
            </a:r>
            <a:r>
              <a:rPr lang="en-US" altLang="zh-CN" dirty="0"/>
              <a:t>for each </a:t>
            </a:r>
            <a:r>
              <a:rPr lang="en-US" altLang="zh-CN" dirty="0" smtClean="0"/>
              <a:t>passenger, </a:t>
            </a:r>
            <a:r>
              <a:rPr lang="en-US" altLang="zh-CN" dirty="0"/>
              <a:t>we calculate the </a:t>
            </a:r>
            <a:r>
              <a:rPr lang="en-US" altLang="zh-CN" dirty="0" smtClean="0"/>
              <a:t>actual time spent </a:t>
            </a:r>
            <a:r>
              <a:rPr lang="en-US" altLang="zh-CN" dirty="0"/>
              <a:t>to wait for a vacant taxi just staying on this road according to </a:t>
            </a:r>
            <a:r>
              <a:rPr lang="en-US" altLang="zh-CN" dirty="0" smtClean="0"/>
              <a:t>the </a:t>
            </a:r>
            <a:r>
              <a:rPr lang="en-US" altLang="zh-CN" dirty="0"/>
              <a:t>testing taxi trajectories</a:t>
            </a:r>
            <a:r>
              <a:rPr lang="en-US" altLang="zh-CN" dirty="0" smtClean="0"/>
              <a:t>. And then compare it with our</a:t>
            </a:r>
            <a:r>
              <a:rPr lang="en-US" altLang="zh-CN" baseline="0" dirty="0" smtClean="0"/>
              <a:t> estimation.</a:t>
            </a:r>
            <a:endParaRPr lang="en-US" altLang="zh-CN" dirty="0"/>
          </a:p>
          <a:p>
            <a:pPr marL="0" lvl="1" defTabSz="948873">
              <a:defRPr/>
            </a:pPr>
            <a:r>
              <a:rPr lang="en-US" altLang="zh-CN" dirty="0"/>
              <a:t>This figure shows the average percent error of the estimated waiting time </a:t>
            </a:r>
            <a:r>
              <a:rPr lang="en-US" altLang="zh-CN" dirty="0" smtClean="0"/>
              <a:t>at different hours in a day during </a:t>
            </a:r>
            <a:r>
              <a:rPr lang="en-US" altLang="zh-CN" dirty="0"/>
              <a:t>simulation. </a:t>
            </a:r>
            <a:r>
              <a:rPr lang="en-US" altLang="zh-CN" dirty="0" smtClean="0"/>
              <a:t>We also make the estimation</a:t>
            </a:r>
            <a:r>
              <a:rPr lang="en-US" altLang="zh-CN" baseline="0" dirty="0" smtClean="0"/>
              <a:t> of weekday and weekend separately. We could see from this figure, t</a:t>
            </a:r>
            <a:r>
              <a:rPr lang="en-US" altLang="zh-CN" dirty="0" smtClean="0"/>
              <a:t>he </a:t>
            </a:r>
            <a:r>
              <a:rPr lang="en-US" altLang="zh-CN" dirty="0"/>
              <a:t>average error is about 30 </a:t>
            </a:r>
            <a:r>
              <a:rPr lang="en-US" altLang="zh-CN" dirty="0" smtClean="0"/>
              <a:t>percent,</a:t>
            </a:r>
            <a:r>
              <a:rPr lang="en-US" altLang="zh-CN" baseline="0" dirty="0" smtClean="0"/>
              <a:t> which shows our estimation is relatively accurate.</a:t>
            </a:r>
            <a:endParaRPr lang="en-US" altLang="zh-CN" dirty="0"/>
          </a:p>
          <a:p>
            <a:pPr defTabSz="948873">
              <a:defRPr/>
            </a:pPr>
            <a:r>
              <a:rPr lang="en-US" altLang="zh-CN" baseline="0" dirty="0" smtClean="0"/>
              <a:t> </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4F273BEA-23DD-47BA-8507-F9913041C80E}" type="slidenum">
              <a:rPr lang="zh-CN" altLang="en-US" smtClean="0"/>
              <a:t>9</a:t>
            </a:fld>
            <a:endParaRPr lang="zh-CN" altLang="en-US"/>
          </a:p>
        </p:txBody>
      </p:sp>
    </p:spTree>
    <p:extLst>
      <p:ext uri="{BB962C8B-B14F-4D97-AF65-F5344CB8AC3E}">
        <p14:creationId xmlns:p14="http://schemas.microsoft.com/office/powerpoint/2010/main" val="124953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52426" y="2895600"/>
            <a:ext cx="4572000" cy="1368798"/>
          </a:xfrm>
        </p:spPr>
        <p:txBody>
          <a:bodyPr>
            <a:normAutofit/>
          </a:bodyPr>
          <a:lstStyle>
            <a:lvl1pPr marL="0" indent="0" algn="l">
              <a:buNone/>
              <a:defRPr sz="2000" b="0" i="1" cap="none" spc="12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ABCDEF</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69AA524-4A7E-4694-BB94-DF8D85FCEE9C}" type="datetime1">
              <a:rPr lang="zh-CN" altLang="en-US" smtClean="0"/>
              <a:t>2012/8/10</a:t>
            </a:fld>
            <a:endParaRPr lang="zh-CN" altLang="en-US"/>
          </a:p>
        </p:txBody>
      </p:sp>
      <p:sp>
        <p:nvSpPr>
          <p:cNvPr id="23" name="Slide Number Placeholder 22"/>
          <p:cNvSpPr>
            <a:spLocks noGrp="1"/>
          </p:cNvSpPr>
          <p:nvPr>
            <p:ph type="sldNum" sz="quarter" idx="11"/>
          </p:nvPr>
        </p:nvSpPr>
        <p:spPr/>
        <p:txBody>
          <a:bodyPr/>
          <a:lstStyle/>
          <a:p>
            <a:fld id="{3A992E68-B3B0-4ABD-A420-A2D1CFB81A76}" type="slidenum">
              <a:rPr lang="zh-CN" altLang="en-US" smtClean="0"/>
              <a:t>‹#›</a:t>
            </a:fld>
            <a:endParaRPr lang="zh-CN" altLang="en-US"/>
          </a:p>
        </p:txBody>
      </p:sp>
      <p:sp>
        <p:nvSpPr>
          <p:cNvPr id="24" name="Footer Placeholder 23"/>
          <p:cNvSpPr>
            <a:spLocks noGrp="1"/>
          </p:cNvSpPr>
          <p:nvPr>
            <p:ph type="ftr" sz="quarter" idx="12"/>
          </p:nvPr>
        </p:nvSpPr>
        <p:spPr/>
        <p:txBody>
          <a:bodyPr/>
          <a:lstStyle/>
          <a:p>
            <a:r>
              <a:rPr lang="en-US" altLang="zh-CN" dirty="0" smtClean="0"/>
              <a:t>Where to wait for a Taxi?</a:t>
            </a:r>
            <a:endParaRPr lang="zh-CN" altLang="en-US" dirty="0" smtClean="0"/>
          </a:p>
        </p:txBody>
      </p:sp>
      <p:sp>
        <p:nvSpPr>
          <p:cNvPr id="12" name="Title 11"/>
          <p:cNvSpPr>
            <a:spLocks noGrp="1"/>
          </p:cNvSpPr>
          <p:nvPr>
            <p:ph type="title" hasCustomPrompt="1"/>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Broadway" pitchFamily="82" charset="0"/>
                <a:ea typeface="+mj-ea"/>
                <a:cs typeface="Tunga" pitchFamily="2"/>
              </a:defRPr>
            </a:lvl1pPr>
          </a:lstStyle>
          <a:p>
            <a:r>
              <a:rPr lang="en-US" altLang="zh-CN" dirty="0" smtClean="0"/>
              <a:t>ABCDEF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812AD2DF-6A6B-4DD9-B351-2BFD636EC0EC}" type="datetime1">
              <a:rPr lang="zh-CN" altLang="en-US" smtClean="0"/>
              <a:t>2012/8/10</a:t>
            </a:fld>
            <a:endParaRPr lang="zh-CN" altLang="en-US"/>
          </a:p>
        </p:txBody>
      </p:sp>
      <p:sp>
        <p:nvSpPr>
          <p:cNvPr id="5" name="Footer Placeholder 4"/>
          <p:cNvSpPr>
            <a:spLocks noGrp="1"/>
          </p:cNvSpPr>
          <p:nvPr>
            <p:ph type="ftr" sz="quarter" idx="11"/>
          </p:nvPr>
        </p:nvSpPr>
        <p:spPr/>
        <p:txBody>
          <a:bodyPr/>
          <a:lstStyle/>
          <a:p>
            <a:r>
              <a:rPr lang="en-US" altLang="zh-CN" smtClean="0"/>
              <a:t>Where to wait for a Taxi?</a:t>
            </a:r>
            <a:endParaRPr lang="zh-CN" altLang="en-US"/>
          </a:p>
        </p:txBody>
      </p:sp>
      <p:sp>
        <p:nvSpPr>
          <p:cNvPr id="6" name="Slide Number Placeholder 5"/>
          <p:cNvSpPr>
            <a:spLocks noGrp="1"/>
          </p:cNvSpPr>
          <p:nvPr>
            <p:ph type="sldNum" sz="quarter" idx="12"/>
          </p:nvPr>
        </p:nvSpPr>
        <p:spPr/>
        <p:txBody>
          <a:bodyPr/>
          <a:lstStyle/>
          <a:p>
            <a:fld id="{3A992E68-B3B0-4ABD-A420-A2D1CFB81A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952818D-8765-4148-81A0-759AE98A4DFB}" type="datetime1">
              <a:rPr lang="zh-CN" altLang="en-US" smtClean="0"/>
              <a:t>2012/8/10</a:t>
            </a:fld>
            <a:endParaRPr lang="zh-CN" altLang="en-US"/>
          </a:p>
        </p:txBody>
      </p:sp>
      <p:sp>
        <p:nvSpPr>
          <p:cNvPr id="5" name="Footer Placeholder 4"/>
          <p:cNvSpPr>
            <a:spLocks noGrp="1"/>
          </p:cNvSpPr>
          <p:nvPr>
            <p:ph type="ftr" sz="quarter" idx="11"/>
          </p:nvPr>
        </p:nvSpPr>
        <p:spPr/>
        <p:txBody>
          <a:bodyPr/>
          <a:lstStyle/>
          <a:p>
            <a:r>
              <a:rPr lang="en-US" altLang="zh-CN" smtClean="0"/>
              <a:t>Where to wait for a Taxi?</a:t>
            </a:r>
            <a:endParaRPr lang="zh-CN" altLang="en-US"/>
          </a:p>
        </p:txBody>
      </p:sp>
      <p:sp>
        <p:nvSpPr>
          <p:cNvPr id="6" name="Slide Number Placeholder 5"/>
          <p:cNvSpPr>
            <a:spLocks noGrp="1"/>
          </p:cNvSpPr>
          <p:nvPr>
            <p:ph type="sldNum" sz="quarter" idx="12"/>
          </p:nvPr>
        </p:nvSpPr>
        <p:spPr/>
        <p:txBody>
          <a:bodyPr/>
          <a:lstStyle/>
          <a:p>
            <a:fld id="{3A992E68-B3B0-4ABD-A420-A2D1CFB81A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hasCustomPrompt="1"/>
          </p:nvPr>
        </p:nvSpPr>
        <p:spPr>
          <a:xfrm>
            <a:off x="352426" y="1463040"/>
            <a:ext cx="7680960" cy="4724400"/>
          </a:xfrm>
        </p:spPr>
        <p:txBody>
          <a:bodyPr/>
          <a:lstStyle>
            <a:lvl1pPr marL="180000" marR="0" indent="-180000" algn="l" defTabSz="914400" rtl="0" eaLnBrk="1" fontAlgn="auto" latinLnBrk="0" hangingPunct="1">
              <a:lnSpc>
                <a:spcPct val="100000"/>
              </a:lnSpc>
              <a:spcBef>
                <a:spcPts val="1200"/>
              </a:spcBef>
              <a:spcAft>
                <a:spcPts val="0"/>
              </a:spcAft>
              <a:buClr>
                <a:schemeClr val="tx1"/>
              </a:buClr>
              <a:buSzTx/>
              <a:buFont typeface="Corbel" pitchFamily="34" charset="0"/>
              <a:buChar char="‐"/>
              <a:tabLst/>
              <a:defRPr sz="3200">
                <a:solidFill>
                  <a:schemeClr val="tx1"/>
                </a:solidFill>
              </a:defRPr>
            </a:lvl1pPr>
            <a:lvl2pPr marL="355600" marR="0" indent="-17145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lvl2pPr>
            <a:lvl3pPr marL="536575" marR="0" indent="-16510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lang="zh-CN" altLang="en-US" sz="2200" kern="1200" baseline="0" noProof="0" dirty="0" smtClean="0">
                <a:solidFill>
                  <a:schemeClr val="tx1"/>
                </a:solidFill>
                <a:latin typeface="+mn-lt"/>
                <a:ea typeface="+mn-ea"/>
                <a:cs typeface="Tahoma" pitchFamily="34" charset="0"/>
              </a:defRPr>
            </a:lvl3pPr>
            <a:lvl4pPr marL="717550" marR="0" indent="-169863"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lvl4pPr>
            <a:lvl5pPr marL="898525" marR="0" indent="-173038"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lvl5pPr>
            <a:lvl6pPr marL="868680" marR="0" indent="-173736"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lvl6pPr>
          </a:lstStyle>
          <a:p>
            <a:pPr marL="180000" marR="0" lvl="0" indent="-180000" algn="l" defTabSz="914400" rtl="0" eaLnBrk="1" fontAlgn="auto" latinLnBrk="0" hangingPunct="1">
              <a:lnSpc>
                <a:spcPct val="100000"/>
              </a:lnSpc>
              <a:spcBef>
                <a:spcPts val="1200"/>
              </a:spcBef>
              <a:spcAft>
                <a:spcPts val="0"/>
              </a:spcAft>
              <a:buClr>
                <a:schemeClr val="tx1"/>
              </a:buClr>
              <a:buSzTx/>
              <a:buFont typeface="Corbel" pitchFamily="34" charset="0"/>
              <a:buChar char="‐"/>
              <a:tabLst/>
              <a:defRPr/>
            </a:pPr>
            <a:r>
              <a:rPr kumimoji="0" lang="en-US" altLang="zh-CN" sz="3200" b="0" i="0" u="none" strike="noStrike" kern="1200" cap="none" spc="30" normalizeH="0" baseline="0" noProof="0" dirty="0" smtClean="0">
                <a:ln>
                  <a:noFill/>
                </a:ln>
                <a:solidFill>
                  <a:srgbClr val="FFFFFF"/>
                </a:solidFill>
                <a:effectLst/>
                <a:uLnTx/>
                <a:uFillTx/>
                <a:latin typeface="+mn-lt"/>
                <a:ea typeface="+mn-ea"/>
                <a:cs typeface="Tahoma" pitchFamily="34" charset="0"/>
              </a:rPr>
              <a:t>Level 1</a:t>
            </a:r>
            <a:endParaRPr kumimoji="0" lang="zh-CN" altLang="en-US" sz="3200" b="0" i="0" u="none" strike="noStrike" kern="1200" cap="none" spc="30" normalizeH="0" baseline="0" noProof="0" dirty="0" smtClean="0">
              <a:ln>
                <a:noFill/>
              </a:ln>
              <a:solidFill>
                <a:srgbClr val="FFFFFF"/>
              </a:solidFill>
              <a:effectLst/>
              <a:uLnTx/>
              <a:uFillTx/>
              <a:latin typeface="+mn-lt"/>
              <a:ea typeface="+mn-ea"/>
              <a:cs typeface="Tahoma" pitchFamily="34" charset="0"/>
            </a:endParaRPr>
          </a:p>
          <a:p>
            <a:pPr marL="355600" marR="0" lvl="1" indent="-17145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2</a:t>
            </a:r>
            <a:endParaRPr kumimoji="0" lang="zh-CN" altLang="en-US" sz="2400" b="0" i="0" u="none" strike="noStrike" kern="1200" cap="none" spc="0" normalizeH="0" baseline="0" noProof="0" dirty="0" smtClean="0">
              <a:ln>
                <a:noFill/>
              </a:ln>
              <a:solidFill>
                <a:srgbClr val="FFFFFF"/>
              </a:solidFill>
              <a:effectLst/>
              <a:uLnTx/>
              <a:uFillTx/>
              <a:latin typeface="+mn-lt"/>
              <a:ea typeface="+mn-ea"/>
              <a:cs typeface="Tahoma" pitchFamily="34" charset="0"/>
            </a:endParaRPr>
          </a:p>
          <a:p>
            <a:pPr marL="536575" marR="0" lvl="2" indent="-165100" algn="l" defTabSz="914400" rtl="0" eaLnBrk="1" fontAlgn="auto" latinLnBrk="0" hangingPunct="1">
              <a:lnSpc>
                <a:spcPct val="100000"/>
              </a:lnSpc>
              <a:spcBef>
                <a:spcPts val="600"/>
              </a:spcBef>
              <a:spcAft>
                <a:spcPts val="0"/>
              </a:spcAft>
              <a:buClr>
                <a:schemeClr val="tx1"/>
              </a:buClr>
              <a:buSzTx/>
              <a:buFont typeface="Corbe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3</a:t>
            </a:r>
            <a:endParaRPr kumimoji="0" lang="zh-CN" altLang="en-US" sz="2400" b="0" i="0" u="none" strike="noStrike" kern="1200" cap="none" spc="0" normalizeH="0" baseline="0" noProof="0" dirty="0" smtClean="0">
              <a:ln>
                <a:noFill/>
              </a:ln>
              <a:solidFill>
                <a:srgbClr val="FFFFFF"/>
              </a:solidFill>
              <a:effectLst/>
              <a:uLnTx/>
              <a:uFillTx/>
              <a:latin typeface="+mn-lt"/>
              <a:ea typeface="+mn-ea"/>
              <a:cs typeface="Tahoma" pitchFamily="34" charset="0"/>
            </a:endParaRPr>
          </a:p>
          <a:p>
            <a:pPr marL="717550" marR="0" lvl="3" indent="-169863"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4</a:t>
            </a:r>
            <a:endParaRPr kumimoji="0" lang="zh-CN" altLang="en-US" sz="2400" b="0" i="0" u="none" strike="noStrike" kern="1200" cap="none" spc="0" normalizeH="0" baseline="0" noProof="0" dirty="0" smtClean="0">
              <a:ln>
                <a:noFill/>
              </a:ln>
              <a:solidFill>
                <a:srgbClr val="FFFFFF"/>
              </a:solidFill>
              <a:effectLst/>
              <a:uLnTx/>
              <a:uFillTx/>
              <a:latin typeface="+mn-lt"/>
              <a:ea typeface="+mn-ea"/>
              <a:cs typeface="Tahoma" pitchFamily="34" charset="0"/>
            </a:endParaRPr>
          </a:p>
          <a:p>
            <a:pPr marL="898525" marR="0" lvl="4" indent="-173038"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5</a:t>
            </a:r>
            <a:r>
              <a:rPr lang="en-US" altLang="zh-CN" dirty="0" smtClean="0"/>
              <a:t>	</a:t>
            </a:r>
            <a:endParaRPr kumimoji="0" lang="en-US" altLang="zh-CN" sz="1600" b="0" i="0" u="none" strike="noStrike" kern="1200" cap="none" spc="0" normalizeH="0" baseline="0" noProof="0" dirty="0" smtClean="0">
              <a:ln>
                <a:noFill/>
              </a:ln>
              <a:solidFill>
                <a:srgbClr val="FFFFFF"/>
              </a:solidFill>
              <a:effectLst/>
              <a:uLnTx/>
              <a:uFillTx/>
              <a:latin typeface="+mn-lt"/>
              <a:ea typeface="+mn-ea"/>
              <a:cs typeface="+mn-cs"/>
            </a:endParaRPr>
          </a:p>
        </p:txBody>
      </p:sp>
      <p:sp>
        <p:nvSpPr>
          <p:cNvPr id="12" name="Date Placeholder 11"/>
          <p:cNvSpPr>
            <a:spLocks noGrp="1"/>
          </p:cNvSpPr>
          <p:nvPr>
            <p:ph type="dt" sz="half" idx="14"/>
          </p:nvPr>
        </p:nvSpPr>
        <p:spPr/>
        <p:txBody>
          <a:bodyPr/>
          <a:lstStyle/>
          <a:p>
            <a:fld id="{08D5D5A8-5EB4-47CA-8026-D6079B08822C}" type="datetime1">
              <a:rPr lang="zh-CN" altLang="en-US" smtClean="0"/>
              <a:t>2012/8/10</a:t>
            </a:fld>
            <a:endParaRPr lang="zh-CN" altLang="en-US" dirty="0"/>
          </a:p>
        </p:txBody>
      </p:sp>
      <p:sp>
        <p:nvSpPr>
          <p:cNvPr id="19" name="Slide Number Placeholder 18"/>
          <p:cNvSpPr>
            <a:spLocks noGrp="1"/>
          </p:cNvSpPr>
          <p:nvPr>
            <p:ph type="sldNum" sz="quarter" idx="15"/>
          </p:nvPr>
        </p:nvSpPr>
        <p:spPr/>
        <p:txBody>
          <a:bodyPr/>
          <a:lstStyle/>
          <a:p>
            <a:fld id="{3A992E68-B3B0-4ABD-A420-A2D1CFB81A76}" type="slidenum">
              <a:rPr lang="zh-CN" altLang="en-US" smtClean="0"/>
              <a:t>‹#›</a:t>
            </a:fld>
            <a:endParaRPr lang="zh-CN" altLang="en-US"/>
          </a:p>
        </p:txBody>
      </p:sp>
      <p:sp>
        <p:nvSpPr>
          <p:cNvPr id="21" name="Footer Placeholder 20"/>
          <p:cNvSpPr>
            <a:spLocks noGrp="1"/>
          </p:cNvSpPr>
          <p:nvPr>
            <p:ph type="ftr" sz="quarter" idx="16"/>
          </p:nvPr>
        </p:nvSpPr>
        <p:spPr/>
        <p:txBody>
          <a:bodyPr/>
          <a:lstStyle/>
          <a:p>
            <a:r>
              <a:rPr lang="en-US" altLang="zh-CN" dirty="0" smtClean="0"/>
              <a:t>Where to wait for a Taxi?</a:t>
            </a:r>
            <a:endParaRPr lang="zh-CN" altLang="en-US" dirty="0" smtClean="0"/>
          </a:p>
        </p:txBody>
      </p:sp>
      <p:sp>
        <p:nvSpPr>
          <p:cNvPr id="8" name="Title 7"/>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15"/>
          <p:cNvSpPr>
            <a:spLocks noGrp="1"/>
          </p:cNvSpPr>
          <p:nvPr>
            <p:ph type="dt" sz="half" idx="10"/>
          </p:nvPr>
        </p:nvSpPr>
        <p:spPr/>
        <p:txBody>
          <a:bodyPr/>
          <a:lstStyle/>
          <a:p>
            <a:fld id="{D8489756-E2BF-4D93-BA8E-0547C1698F83}" type="datetime1">
              <a:rPr lang="zh-CN" altLang="en-US" smtClean="0"/>
              <a:t>2012/8/10</a:t>
            </a:fld>
            <a:endParaRPr lang="zh-CN" altLang="en-US" dirty="0"/>
          </a:p>
        </p:txBody>
      </p:sp>
      <p:sp>
        <p:nvSpPr>
          <p:cNvPr id="20" name="Slide Number Placeholder 19"/>
          <p:cNvSpPr>
            <a:spLocks noGrp="1"/>
          </p:cNvSpPr>
          <p:nvPr>
            <p:ph type="sldNum" sz="quarter" idx="11"/>
          </p:nvPr>
        </p:nvSpPr>
        <p:spPr/>
        <p:txBody>
          <a:bodyPr/>
          <a:lstStyle/>
          <a:p>
            <a:fld id="{3A992E68-B3B0-4ABD-A420-A2D1CFB81A76}" type="slidenum">
              <a:rPr lang="zh-CN" altLang="en-US" smtClean="0"/>
              <a:t>‹#›</a:t>
            </a:fld>
            <a:endParaRPr lang="zh-CN" altLang="en-US"/>
          </a:p>
        </p:txBody>
      </p:sp>
      <p:sp>
        <p:nvSpPr>
          <p:cNvPr id="21" name="Footer Placeholder 20"/>
          <p:cNvSpPr>
            <a:spLocks noGrp="1"/>
          </p:cNvSpPr>
          <p:nvPr>
            <p:ph type="ftr" sz="quarter" idx="12"/>
          </p:nvPr>
        </p:nvSpPr>
        <p:spPr/>
        <p:txBody>
          <a:bodyPr/>
          <a:lstStyle/>
          <a:p>
            <a:r>
              <a:rPr lang="en-US" altLang="zh-CN" dirty="0" smtClean="0"/>
              <a:t>Where to wait for a Taxi?</a:t>
            </a:r>
            <a:endParaRPr lang="zh-CN" altLang="en-US" dirty="0" smtClean="0"/>
          </a:p>
        </p:txBody>
      </p:sp>
      <p:sp>
        <p:nvSpPr>
          <p:cNvPr id="13" name="Rectangle 12"/>
          <p:cNvSpPr/>
          <p:nvPr/>
        </p:nvSpPr>
        <p:spPr>
          <a:xfrm>
            <a:off x="0" y="-27384"/>
            <a:ext cx="9144000" cy="115054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Black" pitchFamily="34" charset="0"/>
            </a:endParaRPr>
          </a:p>
        </p:txBody>
      </p:sp>
      <p:cxnSp>
        <p:nvCxnSpPr>
          <p:cNvPr id="18" name="Straight Connector 17"/>
          <p:cNvCxnSpPr/>
          <p:nvPr/>
        </p:nvCxnSpPr>
        <p:spPr>
          <a:xfrm>
            <a:off x="-4439" y="1123156"/>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hasCustomPrompt="1"/>
          </p:nvPr>
        </p:nvSpPr>
        <p:spPr>
          <a:xfrm>
            <a:off x="347605" y="188640"/>
            <a:ext cx="8439912" cy="792088"/>
          </a:xfrm>
        </p:spPr>
        <p:txBody>
          <a:bodyPr>
            <a:noAutofit/>
          </a:bodyPr>
          <a:lstStyle>
            <a:lvl1pPr>
              <a:defRPr kumimoji="0" lang="en-US" sz="4000" b="0" i="0" u="none" strike="noStrike" kern="1200" cap="none" spc="0" normalizeH="0" baseline="0" noProof="0" dirty="0" smtClean="0">
                <a:ln w="18415" cmpd="sng">
                  <a:solidFill>
                    <a:srgbClr val="FFFFFF"/>
                  </a:solidFill>
                  <a:prstDash val="solid"/>
                </a:ln>
                <a:solidFill>
                  <a:srgbClr val="FFFFFF"/>
                </a:solidFill>
                <a:effectLst>
                  <a:outerShdw blurRad="50800" dist="38100" dir="10800000" algn="r" rotWithShape="0">
                    <a:prstClr val="black">
                      <a:alpha val="40000"/>
                    </a:prstClr>
                  </a:outerShdw>
                </a:effectLst>
                <a:uLnTx/>
                <a:uFillTx/>
                <a:latin typeface="Arial Black" pitchFamily="34" charset="0"/>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ltLang="zh-CN" dirty="0" smtClean="0"/>
              <a:t>ABCDE</a:t>
            </a:r>
            <a:endParaRPr lang="en-US" dirty="0"/>
          </a:p>
        </p:txBody>
      </p:sp>
      <p:sp>
        <p:nvSpPr>
          <p:cNvPr id="15" name="Content Placeholder 30"/>
          <p:cNvSpPr>
            <a:spLocks noGrp="1"/>
          </p:cNvSpPr>
          <p:nvPr>
            <p:ph sz="quarter" idx="13" hasCustomPrompt="1"/>
          </p:nvPr>
        </p:nvSpPr>
        <p:spPr>
          <a:xfrm>
            <a:off x="352426" y="1340768"/>
            <a:ext cx="8396038" cy="4846672"/>
          </a:xfrm>
        </p:spPr>
        <p:txBody>
          <a:bodyPr/>
          <a:lstStyle>
            <a:lvl1pPr marL="261938" indent="-261938">
              <a:buClr>
                <a:schemeClr val="tx1"/>
              </a:buClr>
              <a:buFont typeface="Corbel" pitchFamily="34" charset="0"/>
              <a:buChar char="•"/>
              <a:defRPr sz="3200" baseline="0">
                <a:solidFill>
                  <a:schemeClr val="tx1"/>
                </a:solidFill>
              </a:defRPr>
            </a:lvl1pPr>
            <a:lvl2pPr marL="355600" indent="-171450">
              <a:buClr>
                <a:schemeClr val="tx1"/>
              </a:buClr>
              <a:buFont typeface="Corbel" pitchFamily="34" charset="0"/>
              <a:buChar char="‐"/>
              <a:defRPr/>
            </a:lvl2pPr>
            <a:lvl3pPr marL="536575" indent="-165100">
              <a:buClr>
                <a:schemeClr val="tx1"/>
              </a:buClr>
              <a:buFont typeface="Corbel" pitchFamily="34" charset="0"/>
              <a:buChar char="›"/>
              <a:defRPr sz="2200" baseline="0"/>
            </a:lvl3pPr>
            <a:lvl4pPr marL="717550" indent="-169863">
              <a:defRPr sz="2000" baseline="0"/>
            </a:lvl4pPr>
            <a:lvl5pPr marL="898525" indent="-173038">
              <a:defRPr sz="1800" baseline="0"/>
            </a:lvl5pPr>
            <a:lvl6pPr marL="1079500" indent="-173038">
              <a:defRPr/>
            </a:lvl6pPr>
            <a:lvl7pPr marL="1250950" indent="-173038">
              <a:defRPr/>
            </a:lvl7pPr>
            <a:lvl8pPr marL="1435100" indent="-173038">
              <a:defRPr baseline="0"/>
            </a:lvl8pPr>
            <a:lvl9pPr>
              <a:defRPr/>
            </a:lvl9pPr>
          </a:lstStyle>
          <a:p>
            <a:pPr lvl="0"/>
            <a:r>
              <a:rPr lang="en-US" altLang="zh-CN" dirty="0" smtClean="0"/>
              <a:t>Level 1</a:t>
            </a:r>
            <a:endParaRPr lang="zh-CN" altLang="en-US" dirty="0" smtClean="0"/>
          </a:p>
          <a:p>
            <a:pPr lvl="1"/>
            <a:r>
              <a:rPr lang="en-US" altLang="zh-CN" dirty="0" smtClean="0"/>
              <a:t>Level 2</a:t>
            </a:r>
          </a:p>
          <a:p>
            <a:pPr lvl="2"/>
            <a:r>
              <a:rPr lang="en-US" altLang="zh-CN" dirty="0" smtClean="0"/>
              <a:t>Level 3</a:t>
            </a:r>
            <a:endParaRPr lang="zh-CN" alt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27" name="Title 26"/>
          <p:cNvSpPr>
            <a:spLocks noGrp="1"/>
          </p:cNvSpPr>
          <p:nvPr>
            <p:ph type="title"/>
          </p:nvPr>
        </p:nvSpPr>
        <p:spPr/>
        <p:txBody>
          <a:bodyPr/>
          <a:lstStyle/>
          <a:p>
            <a:r>
              <a:rPr lang="zh-CN" altLang="en-US" smtClean="0"/>
              <a:t>单击此处编辑母版标题样式</a:t>
            </a:r>
            <a:endParaRPr lang="en-US" dirty="0"/>
          </a:p>
        </p:txBody>
      </p:sp>
      <p:sp>
        <p:nvSpPr>
          <p:cNvPr id="20" name="Date Placeholder 19"/>
          <p:cNvSpPr>
            <a:spLocks noGrp="1"/>
          </p:cNvSpPr>
          <p:nvPr>
            <p:ph type="dt" sz="half" idx="15"/>
          </p:nvPr>
        </p:nvSpPr>
        <p:spPr/>
        <p:txBody>
          <a:bodyPr/>
          <a:lstStyle/>
          <a:p>
            <a:fld id="{600770C7-5ADE-4D53-99BC-53BFF5E090D8}" type="datetime1">
              <a:rPr lang="zh-CN" altLang="en-US" smtClean="0"/>
              <a:t>2012/8/10</a:t>
            </a:fld>
            <a:endParaRPr lang="zh-CN" altLang="en-US"/>
          </a:p>
        </p:txBody>
      </p:sp>
      <p:sp>
        <p:nvSpPr>
          <p:cNvPr id="25" name="Slide Number Placeholder 24"/>
          <p:cNvSpPr>
            <a:spLocks noGrp="1"/>
          </p:cNvSpPr>
          <p:nvPr>
            <p:ph type="sldNum" sz="quarter" idx="16"/>
          </p:nvPr>
        </p:nvSpPr>
        <p:spPr/>
        <p:txBody>
          <a:bodyPr/>
          <a:lstStyle/>
          <a:p>
            <a:fld id="{3A992E68-B3B0-4ABD-A420-A2D1CFB81A76}" type="slidenum">
              <a:rPr lang="zh-CN" altLang="en-US" smtClean="0"/>
              <a:t>‹#›</a:t>
            </a:fld>
            <a:endParaRPr lang="zh-CN" altLang="en-US"/>
          </a:p>
        </p:txBody>
      </p:sp>
      <p:sp>
        <p:nvSpPr>
          <p:cNvPr id="26" name="Footer Placeholder 25"/>
          <p:cNvSpPr>
            <a:spLocks noGrp="1"/>
          </p:cNvSpPr>
          <p:nvPr>
            <p:ph type="ftr" sz="quarter" idx="17"/>
          </p:nvPr>
        </p:nvSpPr>
        <p:spPr/>
        <p:txBody>
          <a:bodyPr/>
          <a:lstStyle/>
          <a:p>
            <a:r>
              <a:rPr lang="en-US" altLang="zh-CN" dirty="0" smtClean="0"/>
              <a:t>Where to wait for a Taxi?</a:t>
            </a:r>
            <a:endParaRPr lang="zh-CN" altLang="en-US" dirty="0" smtClean="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30" name="Title 29"/>
          <p:cNvSpPr>
            <a:spLocks noGrp="1"/>
          </p:cNvSpPr>
          <p:nvPr>
            <p:ph type="title"/>
          </p:nvPr>
        </p:nvSpPr>
        <p:spPr/>
        <p:txBody>
          <a:bodyPr/>
          <a:lstStyle/>
          <a:p>
            <a:r>
              <a:rPr lang="zh-CN" altLang="en-US" smtClean="0"/>
              <a:t>单击此处编辑母版标题样式</a:t>
            </a:r>
            <a:endParaRPr lang="en-US"/>
          </a:p>
        </p:txBody>
      </p:sp>
      <p:sp>
        <p:nvSpPr>
          <p:cNvPr id="20" name="Date Placeholder 19"/>
          <p:cNvSpPr>
            <a:spLocks noGrp="1"/>
          </p:cNvSpPr>
          <p:nvPr>
            <p:ph type="dt" sz="half" idx="16"/>
          </p:nvPr>
        </p:nvSpPr>
        <p:spPr/>
        <p:txBody>
          <a:bodyPr/>
          <a:lstStyle/>
          <a:p>
            <a:fld id="{5DADA818-8629-424C-B6F0-D0B50318F4C7}" type="datetime1">
              <a:rPr lang="zh-CN" altLang="en-US" smtClean="0"/>
              <a:t>2012/8/10</a:t>
            </a:fld>
            <a:endParaRPr lang="zh-CN" altLang="en-US"/>
          </a:p>
        </p:txBody>
      </p:sp>
      <p:sp>
        <p:nvSpPr>
          <p:cNvPr id="24" name="Slide Number Placeholder 23"/>
          <p:cNvSpPr>
            <a:spLocks noGrp="1"/>
          </p:cNvSpPr>
          <p:nvPr>
            <p:ph type="sldNum" sz="quarter" idx="17"/>
          </p:nvPr>
        </p:nvSpPr>
        <p:spPr/>
        <p:txBody>
          <a:bodyPr/>
          <a:lstStyle/>
          <a:p>
            <a:fld id="{3A992E68-B3B0-4ABD-A420-A2D1CFB81A76}" type="slidenum">
              <a:rPr lang="zh-CN" altLang="en-US" smtClean="0"/>
              <a:t>‹#›</a:t>
            </a:fld>
            <a:endParaRPr lang="zh-CN" altLang="en-US"/>
          </a:p>
        </p:txBody>
      </p:sp>
      <p:sp>
        <p:nvSpPr>
          <p:cNvPr id="29" name="Footer Placeholder 28"/>
          <p:cNvSpPr>
            <a:spLocks noGrp="1"/>
          </p:cNvSpPr>
          <p:nvPr>
            <p:ph type="ftr" sz="quarter" idx="18"/>
          </p:nvPr>
        </p:nvSpPr>
        <p:spPr/>
        <p:txBody>
          <a:bodyPr/>
          <a:lstStyle/>
          <a:p>
            <a:r>
              <a:rPr lang="en-US" altLang="zh-CN" dirty="0" smtClean="0"/>
              <a:t>Where to wait for a Taxi?</a:t>
            </a:r>
            <a:endParaRPr lang="zh-CN" altLang="en-US"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68D81DA7-34C4-4861-9DE0-5C071F640726}" type="datetime1">
              <a:rPr lang="zh-CN" altLang="en-US" smtClean="0"/>
              <a:t>2012/8/10</a:t>
            </a:fld>
            <a:endParaRPr lang="zh-CN" altLang="en-US"/>
          </a:p>
        </p:txBody>
      </p:sp>
      <p:sp>
        <p:nvSpPr>
          <p:cNvPr id="14" name="Slide Number Placeholder 13"/>
          <p:cNvSpPr>
            <a:spLocks noGrp="1"/>
          </p:cNvSpPr>
          <p:nvPr>
            <p:ph type="sldNum" sz="quarter" idx="11"/>
          </p:nvPr>
        </p:nvSpPr>
        <p:spPr/>
        <p:txBody>
          <a:bodyPr/>
          <a:lstStyle/>
          <a:p>
            <a:fld id="{3A992E68-B3B0-4ABD-A420-A2D1CFB81A76}" type="slidenum">
              <a:rPr lang="zh-CN" altLang="en-US" smtClean="0"/>
              <a:t>‹#›</a:t>
            </a:fld>
            <a:endParaRPr lang="zh-CN" altLang="en-US"/>
          </a:p>
        </p:txBody>
      </p:sp>
      <p:sp>
        <p:nvSpPr>
          <p:cNvPr id="18" name="Footer Placeholder 17"/>
          <p:cNvSpPr>
            <a:spLocks noGrp="1"/>
          </p:cNvSpPr>
          <p:nvPr>
            <p:ph type="ftr" sz="quarter" idx="12"/>
          </p:nvPr>
        </p:nvSpPr>
        <p:spPr/>
        <p:txBody>
          <a:bodyPr/>
          <a:lstStyle/>
          <a:p>
            <a:r>
              <a:rPr lang="en-US" altLang="zh-CN" dirty="0" smtClean="0"/>
              <a:t>Where to wait for a Taxi?</a:t>
            </a:r>
            <a:endParaRPr lang="zh-CN" altLang="en-US" dirty="0" smtClean="0"/>
          </a:p>
        </p:txBody>
      </p:sp>
      <p:sp>
        <p:nvSpPr>
          <p:cNvPr id="15" name="Title 14"/>
          <p:cNvSpPr>
            <a:spLocks noGrp="1"/>
          </p:cNvSpPr>
          <p:nvPr>
            <p:ph type="title"/>
          </p:nvPr>
        </p:nvSpPr>
        <p:spPr/>
        <p:txBody>
          <a:bodyPr/>
          <a:lstStyle/>
          <a:p>
            <a:r>
              <a:rPr lang="zh-CN" altLang="en-US" smtClean="0"/>
              <a:t>单击此处编辑母版标题样式</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3D2605B-D2CB-4DE6-BEEC-D2A81B16D2F8}" type="datetime1">
              <a:rPr lang="zh-CN" altLang="en-US" smtClean="0"/>
              <a:t>2012/8/10</a:t>
            </a:fld>
            <a:endParaRPr lang="zh-CN" altLang="en-US"/>
          </a:p>
        </p:txBody>
      </p:sp>
      <p:sp>
        <p:nvSpPr>
          <p:cNvPr id="12" name="Slide Number Placeholder 11"/>
          <p:cNvSpPr>
            <a:spLocks noGrp="1"/>
          </p:cNvSpPr>
          <p:nvPr>
            <p:ph type="sldNum" sz="quarter" idx="11"/>
          </p:nvPr>
        </p:nvSpPr>
        <p:spPr/>
        <p:txBody>
          <a:bodyPr/>
          <a:lstStyle/>
          <a:p>
            <a:fld id="{3A992E68-B3B0-4ABD-A420-A2D1CFB81A76}" type="slidenum">
              <a:rPr lang="zh-CN" altLang="en-US" smtClean="0"/>
              <a:t>‹#›</a:t>
            </a:fld>
            <a:endParaRPr lang="zh-CN" altLang="en-US"/>
          </a:p>
        </p:txBody>
      </p:sp>
      <p:sp>
        <p:nvSpPr>
          <p:cNvPr id="13" name="Footer Placeholder 12"/>
          <p:cNvSpPr>
            <a:spLocks noGrp="1"/>
          </p:cNvSpPr>
          <p:nvPr>
            <p:ph type="ftr" sz="quarter" idx="12"/>
          </p:nvPr>
        </p:nvSpPr>
        <p:spPr/>
        <p:txBody>
          <a:bodyPr/>
          <a:lstStyle/>
          <a:p>
            <a:r>
              <a:rPr lang="en-US" altLang="zh-CN" smtClean="0"/>
              <a:t>Where to wait for a Taxi?</a:t>
            </a:r>
            <a:endParaRPr lang="zh-CN" altLang="en-US" dirty="0" smtClean="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zh-CN" altLang="en-US" smtClean="0"/>
              <a:t>单击此处编辑母版标题样式</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Date Placeholder 12"/>
          <p:cNvSpPr>
            <a:spLocks noGrp="1"/>
          </p:cNvSpPr>
          <p:nvPr>
            <p:ph type="dt" sz="half" idx="15"/>
          </p:nvPr>
        </p:nvSpPr>
        <p:spPr/>
        <p:txBody>
          <a:bodyPr/>
          <a:lstStyle/>
          <a:p>
            <a:fld id="{45B3AEE1-8926-487A-9135-5449F11A4979}" type="datetime1">
              <a:rPr lang="zh-CN" altLang="en-US" smtClean="0"/>
              <a:t>2012/8/10</a:t>
            </a:fld>
            <a:endParaRPr lang="zh-CN" altLang="en-US"/>
          </a:p>
        </p:txBody>
      </p:sp>
      <p:sp>
        <p:nvSpPr>
          <p:cNvPr id="18" name="Slide Number Placeholder 17"/>
          <p:cNvSpPr>
            <a:spLocks noGrp="1"/>
          </p:cNvSpPr>
          <p:nvPr>
            <p:ph type="sldNum" sz="quarter" idx="16"/>
          </p:nvPr>
        </p:nvSpPr>
        <p:spPr/>
        <p:txBody>
          <a:bodyPr/>
          <a:lstStyle/>
          <a:p>
            <a:fld id="{3A992E68-B3B0-4ABD-A420-A2D1CFB81A76}" type="slidenum">
              <a:rPr lang="zh-CN" altLang="en-US" smtClean="0"/>
              <a:t>‹#›</a:t>
            </a:fld>
            <a:endParaRPr lang="zh-CN" altLang="en-US"/>
          </a:p>
        </p:txBody>
      </p:sp>
      <p:sp>
        <p:nvSpPr>
          <p:cNvPr id="20" name="Footer Placeholder 19"/>
          <p:cNvSpPr>
            <a:spLocks noGrp="1"/>
          </p:cNvSpPr>
          <p:nvPr>
            <p:ph type="ftr" sz="quarter" idx="17"/>
          </p:nvPr>
        </p:nvSpPr>
        <p:spPr/>
        <p:txBody>
          <a:bodyPr/>
          <a:lstStyle/>
          <a:p>
            <a:r>
              <a:rPr lang="en-US" altLang="zh-CN" smtClean="0"/>
              <a:t>Where to wait for a Taxi?</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zh-CN" altLang="en-US" smtClean="0"/>
              <a:t>单击此处编辑母版文本样式</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zh-CN" altLang="en-US" smtClean="0"/>
              <a:t>单击此处编辑母版标题样式</a:t>
            </a:r>
            <a:endParaRPr lang="en-US" dirty="0"/>
          </a:p>
        </p:txBody>
      </p:sp>
      <p:sp>
        <p:nvSpPr>
          <p:cNvPr id="13" name="Date Placeholder 12"/>
          <p:cNvSpPr>
            <a:spLocks noGrp="1"/>
          </p:cNvSpPr>
          <p:nvPr>
            <p:ph type="dt" sz="half" idx="14"/>
          </p:nvPr>
        </p:nvSpPr>
        <p:spPr/>
        <p:txBody>
          <a:bodyPr/>
          <a:lstStyle/>
          <a:p>
            <a:fld id="{FE73A106-3829-4FD7-AC92-1B4C175A5445}" type="datetime1">
              <a:rPr lang="zh-CN" altLang="en-US" smtClean="0"/>
              <a:t>2012/8/10</a:t>
            </a:fld>
            <a:endParaRPr lang="zh-CN" altLang="en-US"/>
          </a:p>
        </p:txBody>
      </p:sp>
      <p:sp>
        <p:nvSpPr>
          <p:cNvPr id="20" name="Slide Number Placeholder 19"/>
          <p:cNvSpPr>
            <a:spLocks noGrp="1"/>
          </p:cNvSpPr>
          <p:nvPr>
            <p:ph type="sldNum" sz="quarter" idx="15"/>
          </p:nvPr>
        </p:nvSpPr>
        <p:spPr/>
        <p:txBody>
          <a:bodyPr/>
          <a:lstStyle/>
          <a:p>
            <a:fld id="{3A992E68-B3B0-4ABD-A420-A2D1CFB81A76}" type="slidenum">
              <a:rPr lang="zh-CN" altLang="en-US" smtClean="0"/>
              <a:t>‹#›</a:t>
            </a:fld>
            <a:endParaRPr lang="zh-CN" altLang="en-US"/>
          </a:p>
        </p:txBody>
      </p:sp>
      <p:sp>
        <p:nvSpPr>
          <p:cNvPr id="21" name="Footer Placeholder 20"/>
          <p:cNvSpPr>
            <a:spLocks noGrp="1"/>
          </p:cNvSpPr>
          <p:nvPr>
            <p:ph type="ftr" sz="quarter" idx="16"/>
          </p:nvPr>
        </p:nvSpPr>
        <p:spPr/>
        <p:txBody>
          <a:bodyPr/>
          <a:lstStyle/>
          <a:p>
            <a:r>
              <a:rPr lang="en-US" altLang="zh-CN" smtClean="0"/>
              <a:t>Where to wait for a Taxi?</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altLang="zh-CN" dirty="0" smtClean="0"/>
              <a:t>ABCDE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marL="261938" marR="0" lvl="0" indent="-261938" algn="l" defTabSz="914400" rtl="0" eaLnBrk="1" fontAlgn="auto" latinLnBrk="0" hangingPunct="1">
              <a:lnSpc>
                <a:spcPct val="100000"/>
              </a:lnSpc>
              <a:spcBef>
                <a:spcPts val="1200"/>
              </a:spcBef>
              <a:spcAft>
                <a:spcPts val="0"/>
              </a:spcAft>
              <a:buClr>
                <a:schemeClr val="tx1"/>
              </a:buClr>
              <a:buSzTx/>
              <a:buFont typeface="Corbel" pitchFamily="34" charset="0"/>
              <a:buChar char="•"/>
              <a:tabLst/>
              <a:defRPr/>
            </a:pPr>
            <a:r>
              <a:rPr kumimoji="0" lang="en-US" altLang="zh-CN" sz="3200" b="0" i="0" u="none" strike="noStrike" kern="1200" cap="none" spc="30" normalizeH="0" baseline="0" noProof="0" dirty="0" smtClean="0">
                <a:ln>
                  <a:noFill/>
                </a:ln>
                <a:solidFill>
                  <a:srgbClr val="FFFFFF"/>
                </a:solidFill>
                <a:effectLst/>
                <a:uLnTx/>
                <a:uFillTx/>
                <a:latin typeface="+mn-lt"/>
                <a:ea typeface="+mn-ea"/>
                <a:cs typeface="Tahoma" pitchFamily="34" charset="0"/>
              </a:rPr>
              <a:t>Level 1</a:t>
            </a:r>
            <a:endParaRPr kumimoji="0" lang="zh-CN" altLang="en-US" sz="3200" b="0" i="0" u="none" strike="noStrike" kern="1200" cap="none" spc="30" normalizeH="0" baseline="0" noProof="0" dirty="0" smtClean="0">
              <a:ln>
                <a:noFill/>
              </a:ln>
              <a:solidFill>
                <a:srgbClr val="FFFFFF"/>
              </a:solidFill>
              <a:effectLst/>
              <a:uLnTx/>
              <a:uFillTx/>
              <a:latin typeface="+mn-lt"/>
              <a:ea typeface="+mn-ea"/>
              <a:cs typeface="Tahoma" pitchFamily="34" charset="0"/>
            </a:endParaRPr>
          </a:p>
          <a:p>
            <a:pPr marL="355600" marR="0" lvl="1" indent="-171450" algn="l" defTabSz="914400" rtl="0" eaLnBrk="1" fontAlgn="auto" latinLnBrk="0" hangingPunct="1">
              <a:lnSpc>
                <a:spcPct val="100000"/>
              </a:lnSpc>
              <a:spcBef>
                <a:spcPts val="600"/>
              </a:spcBef>
              <a:spcAft>
                <a:spcPts val="0"/>
              </a:spcAft>
              <a:buClr>
                <a:schemeClr val="tx1"/>
              </a:buClr>
              <a:buSzTx/>
              <a:buFont typeface="Corbe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2</a:t>
            </a:r>
          </a:p>
          <a:p>
            <a:pPr marL="536575" marR="0" lvl="2" indent="-165100" algn="l" defTabSz="914400" rtl="0" eaLnBrk="1" fontAlgn="auto" latinLnBrk="0" hangingPunct="1">
              <a:lnSpc>
                <a:spcPct val="100000"/>
              </a:lnSpc>
              <a:spcBef>
                <a:spcPts val="600"/>
              </a:spcBef>
              <a:spcAft>
                <a:spcPts val="0"/>
              </a:spcAft>
              <a:buClr>
                <a:schemeClr val="tx1"/>
              </a:buClr>
              <a:buSzTx/>
              <a:buFont typeface="Corbel" pitchFamily="34" charset="0"/>
              <a:buChar char="›"/>
              <a:tabLst/>
              <a:defRPr/>
            </a:pPr>
            <a:r>
              <a:rPr kumimoji="0" lang="en-US" altLang="zh-CN" sz="2400" b="0" i="0" u="none" strike="noStrike" kern="1200" cap="none" spc="0" normalizeH="0" baseline="0" noProof="0" dirty="0" smtClean="0">
                <a:ln>
                  <a:noFill/>
                </a:ln>
                <a:solidFill>
                  <a:srgbClr val="FFFFFF"/>
                </a:solidFill>
                <a:effectLst/>
                <a:uLnTx/>
                <a:uFillTx/>
                <a:latin typeface="+mn-lt"/>
                <a:ea typeface="+mn-ea"/>
                <a:cs typeface="Tahoma" pitchFamily="34" charset="0"/>
              </a:rPr>
              <a:t>Level 3</a:t>
            </a:r>
          </a:p>
          <a:p>
            <a:pPr marL="542925" marR="0" lvl="2" indent="-171450" algn="l" defTabSz="914400" rtl="0" eaLnBrk="1" fontAlgn="auto" latinLnBrk="0" hangingPunct="1">
              <a:lnSpc>
                <a:spcPct val="100000"/>
              </a:lnSpc>
              <a:spcBef>
                <a:spcPts val="600"/>
              </a:spcBef>
              <a:spcAft>
                <a:spcPts val="0"/>
              </a:spcAft>
              <a:buClr>
                <a:schemeClr val="tx1"/>
              </a:buClr>
              <a:buSzTx/>
              <a:buFont typeface="Corbel" pitchFamily="34" charset="0"/>
              <a:buChar char="‐"/>
              <a:tabLst/>
              <a:defRPr/>
            </a:pP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FF16F185-2123-41E5-9719-A27180803E43}" type="datetime1">
              <a:rPr lang="zh-CN" altLang="en-US" smtClean="0"/>
              <a:t>2012/8/10</a:t>
            </a:fld>
            <a:endParaRPr lang="zh-CN" alt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r>
              <a:rPr lang="en-US" altLang="zh-CN" dirty="0" smtClean="0"/>
              <a:t>Where to wait for a Taxi?</a:t>
            </a:r>
            <a:endParaRPr lang="zh-CN" alt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A992E68-B3B0-4ABD-A420-A2D1CFB81A76}" type="slidenum">
              <a:rPr lang="zh-CN" altLang="en-US" smtClean="0"/>
              <a:t>‹#›</a:t>
            </a:fld>
            <a:endParaRPr lang="zh-CN"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l" defTabSz="914400" rtl="0" eaLnBrk="1" latinLnBrk="0" hangingPunct="1">
        <a:spcBef>
          <a:spcPts val="400"/>
        </a:spcBef>
        <a:buNone/>
        <a:defRPr sz="4000" b="0" kern="1200" cap="none" spc="0" baseline="0">
          <a:solidFill>
            <a:schemeClr val="tx1"/>
          </a:solidFill>
          <a:latin typeface="Arial Black" pitchFamily="34" charset="0"/>
          <a:ea typeface="+mj-ea"/>
          <a:cs typeface="Tunga" pitchFamily="2"/>
        </a:defRPr>
      </a:lvl1pPr>
    </p:titleStyle>
    <p:bodyStyle>
      <a:lvl1pPr marL="457200" marR="0" indent="-457200" algn="l" defTabSz="914400" rtl="0" eaLnBrk="1" fontAlgn="auto" latinLnBrk="0" hangingPunct="1">
        <a:lnSpc>
          <a:spcPct val="100000"/>
        </a:lnSpc>
        <a:spcBef>
          <a:spcPts val="1200"/>
        </a:spcBef>
        <a:spcAft>
          <a:spcPts val="0"/>
        </a:spcAft>
        <a:buClr>
          <a:srgbClr val="838995"/>
        </a:buClr>
        <a:buSzTx/>
        <a:buFont typeface="Arial" pitchFamily="34" charset="0"/>
        <a:buNone/>
        <a:tabLst/>
        <a:defRPr kumimoji="0" lang="zh-CN" altLang="en-US" sz="3200" b="0" i="0" u="none" strike="noStrike" kern="1200" cap="none" spc="30" normalizeH="0" baseline="0" noProof="0" dirty="0" smtClean="0">
          <a:ln>
            <a:noFill/>
          </a:ln>
          <a:solidFill>
            <a:schemeClr val="tx1"/>
          </a:solidFill>
          <a:effectLst/>
          <a:uLnTx/>
          <a:uFillTx/>
          <a:latin typeface="+mn-lt"/>
          <a:ea typeface="+mn-ea"/>
          <a:cs typeface="Tahoma" pitchFamily="34" charset="0"/>
        </a:defRPr>
      </a:lvl1pPr>
      <a:lvl2pPr marL="527050" marR="0" indent="-34290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lang="zh-CN" altLang="en-US" sz="2200" kern="1200" noProof="0" dirty="0" smtClean="0">
          <a:solidFill>
            <a:schemeClr val="tx1"/>
          </a:solidFill>
          <a:latin typeface="+mn-lt"/>
          <a:ea typeface="+mn-ea"/>
          <a:cs typeface="Tahoma" pitchFamily="34" charset="0"/>
        </a:defRPr>
      </a:lvl2pPr>
      <a:lvl3pPr marL="714375" marR="0" indent="-34290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lang="en-US" altLang="zh-CN" sz="2200" kern="1200" baseline="0" noProof="0" dirty="0" smtClean="0">
          <a:solidFill>
            <a:schemeClr val="tx1"/>
          </a:solidFill>
          <a:latin typeface="+mn-lt"/>
          <a:ea typeface="+mn-ea"/>
          <a:cs typeface="Tahoma" pitchFamily="34" charset="0"/>
        </a:defRPr>
      </a:lvl3pPr>
      <a:lvl4pPr marL="890587" marR="0" indent="-342900"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lang="zh-CN" altLang="en-US" sz="2000" kern="1200" baseline="0" noProof="0" dirty="0" smtClean="0">
          <a:solidFill>
            <a:schemeClr val="tx1"/>
          </a:solidFill>
          <a:latin typeface="+mn-lt"/>
          <a:ea typeface="+mn-ea"/>
          <a:cs typeface="Tahoma" pitchFamily="34" charset="0"/>
        </a:defRPr>
      </a:lvl4pPr>
      <a:lvl5pPr marL="725487" marR="0" indent="0" algn="l" defTabSz="914400" rtl="0" eaLnBrk="1" fontAlgn="auto" latinLnBrk="0" hangingPunct="1">
        <a:lnSpc>
          <a:spcPct val="100000"/>
        </a:lnSpc>
        <a:spcBef>
          <a:spcPts val="600"/>
        </a:spcBef>
        <a:spcAft>
          <a:spcPts val="0"/>
        </a:spcAft>
        <a:buClr>
          <a:srgbClr val="4A5A7A"/>
        </a:buClr>
        <a:buSzTx/>
        <a:buFont typeface="Arial" pitchFamily="34" charset="0"/>
        <a:buNone/>
        <a:tabLst/>
        <a:defRPr lang="en-US" altLang="zh-CN" sz="1800" kern="1200" baseline="0" noProof="0" dirty="0" smtClean="0">
          <a:solidFill>
            <a:schemeClr val="tx1"/>
          </a:solidFill>
          <a:latin typeface="+mn-lt"/>
          <a:ea typeface="+mn-ea"/>
          <a:cs typeface="Tahoma" pitchFamily="34" charset="0"/>
        </a:defRPr>
      </a:lvl5pPr>
      <a:lvl6pPr marL="868680" marR="0" indent="-173736" algn="l" defTabSz="914400" rtl="0" eaLnBrk="1" fontAlgn="auto" latinLnBrk="0" hangingPunct="1">
        <a:lnSpc>
          <a:spcPct val="100000"/>
        </a:lnSpc>
        <a:spcBef>
          <a:spcPts val="600"/>
        </a:spcBef>
        <a:spcAft>
          <a:spcPts val="0"/>
        </a:spcAft>
        <a:buClr>
          <a:srgbClr val="4A5A7A"/>
        </a:buClr>
        <a:buSzTx/>
        <a:buFont typeface="Arial" pitchFamily="34" charset="0"/>
        <a:buChar char="•"/>
        <a:tabLst/>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hyperlink" Target="http://lbs.nlsde.buaa.edu.cn/taxiwaiter"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52426" y="2895600"/>
            <a:ext cx="7819974" cy="1368798"/>
          </a:xfrm>
        </p:spPr>
        <p:txBody>
          <a:bodyPr>
            <a:normAutofit/>
          </a:bodyPr>
          <a:lstStyle/>
          <a:p>
            <a:r>
              <a:rPr lang="en-US" altLang="zh-CN" b="1" dirty="0" err="1" smtClean="0"/>
              <a:t>Xudong</a:t>
            </a:r>
            <a:r>
              <a:rPr lang="en-US" altLang="zh-CN" b="1" dirty="0" smtClean="0"/>
              <a:t> </a:t>
            </a:r>
            <a:r>
              <a:rPr lang="en-US" altLang="zh-CN" b="1" dirty="0" err="1" smtClean="0"/>
              <a:t>Zheng</a:t>
            </a:r>
            <a:r>
              <a:rPr lang="en-US" altLang="zh-CN" dirty="0" smtClean="0"/>
              <a:t>, Xiao Liang, </a:t>
            </a:r>
            <a:r>
              <a:rPr lang="en-US" altLang="zh-CN" dirty="0" err="1" smtClean="0"/>
              <a:t>Ke</a:t>
            </a:r>
            <a:r>
              <a:rPr lang="en-US" altLang="zh-CN" dirty="0" smtClean="0"/>
              <a:t> </a:t>
            </a:r>
            <a:r>
              <a:rPr lang="en-US" altLang="zh-CN" dirty="0" err="1" smtClean="0"/>
              <a:t>Xu</a:t>
            </a:r>
            <a:endParaRPr lang="en-US" altLang="zh-CN" dirty="0" smtClean="0"/>
          </a:p>
          <a:p>
            <a:r>
              <a:rPr lang="en-US" altLang="zh-CN" sz="2000" dirty="0" smtClean="0"/>
              <a:t>State Key Laboratory of Software Development Environment</a:t>
            </a:r>
          </a:p>
          <a:p>
            <a:r>
              <a:rPr lang="en-US" altLang="zh-CN" sz="2000" dirty="0" err="1" smtClean="0"/>
              <a:t>Beihang</a:t>
            </a:r>
            <a:r>
              <a:rPr lang="en-US" altLang="zh-CN" sz="2000" dirty="0" smtClean="0"/>
              <a:t> University, Beijing, China</a:t>
            </a:r>
            <a:endParaRPr lang="zh-CN" altLang="en-US" sz="2000" dirty="0"/>
          </a:p>
        </p:txBody>
      </p:sp>
      <p:sp>
        <p:nvSpPr>
          <p:cNvPr id="2" name="标题 1"/>
          <p:cNvSpPr>
            <a:spLocks noGrp="1"/>
          </p:cNvSpPr>
          <p:nvPr>
            <p:ph type="title"/>
          </p:nvPr>
        </p:nvSpPr>
        <p:spPr>
          <a:xfrm>
            <a:off x="352426" y="457200"/>
            <a:ext cx="8035998" cy="2438399"/>
          </a:xfrm>
        </p:spPr>
        <p:txBody>
          <a:bodyPr/>
          <a:lstStyle/>
          <a:p>
            <a:r>
              <a:rPr lang="en-US" altLang="zh-CN" dirty="0" smtClean="0">
                <a:ln w="28575" cmpd="sng">
                  <a:solidFill>
                    <a:schemeClr val="accent1">
                      <a:tint val="3000"/>
                    </a:schemeClr>
                  </a:solidFill>
                  <a:prstDash val="solid"/>
                  <a:miter lim="800000"/>
                </a:ln>
                <a:solidFill>
                  <a:schemeClr val="accent3">
                    <a:lumMod val="60000"/>
                    <a:lumOff val="40000"/>
                  </a:schemeClr>
                </a:solidFill>
                <a:effectLst>
                  <a:outerShdw blurRad="55000" dist="50800" dir="5400000" algn="tl">
                    <a:srgbClr val="000000">
                      <a:alpha val="33000"/>
                    </a:srgbClr>
                  </a:outerShdw>
                </a:effectLst>
                <a:latin typeface="Broadway" pitchFamily="82" charset="0"/>
                <a:cs typeface="Arial" pitchFamily="34" charset="0"/>
              </a:rPr>
              <a:t>Where to Wait for a Taxi?</a:t>
            </a:r>
            <a:endParaRPr lang="zh-CN" altLang="en-US" dirty="0">
              <a:ln w="28575" cmpd="sng">
                <a:solidFill>
                  <a:schemeClr val="accent1">
                    <a:tint val="3000"/>
                  </a:schemeClr>
                </a:solidFill>
                <a:prstDash val="solid"/>
                <a:miter lim="800000"/>
              </a:ln>
              <a:solidFill>
                <a:schemeClr val="accent3">
                  <a:lumMod val="60000"/>
                  <a:lumOff val="40000"/>
                </a:schemeClr>
              </a:solidFill>
              <a:effectLst>
                <a:outerShdw blurRad="55000" dist="50800" dir="5400000" algn="tl">
                  <a:srgbClr val="000000">
                    <a:alpha val="33000"/>
                  </a:srgbClr>
                </a:outerShdw>
              </a:effectLst>
              <a:latin typeface="Broadway" pitchFamily="82" charset="0"/>
              <a:cs typeface="Arial" pitchFamily="34" charset="0"/>
            </a:endParaRPr>
          </a:p>
        </p:txBody>
      </p:sp>
      <p:pic>
        <p:nvPicPr>
          <p:cNvPr id="1027" name="Picture 3" descr="E:\ZXD\Research\TransNetwork\Manuscript\Taxiwaiter\pic\taxi-sig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0314" y="4757222"/>
            <a:ext cx="3170198" cy="2105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450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Recommendation on Waiting Place</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sz="quarter" idx="13"/>
              </p:nvPr>
            </p:nvSpPr>
            <p:spPr/>
            <p:txBody>
              <a:bodyPr>
                <a:normAutofit fontScale="85000" lnSpcReduction="10000"/>
              </a:bodyPr>
              <a:lstStyle/>
              <a:p>
                <a:pPr>
                  <a:lnSpc>
                    <a:spcPct val="150000"/>
                  </a:lnSpc>
                </a:pPr>
                <a:r>
                  <a:rPr lang="en-US" altLang="zh-CN" dirty="0" smtClean="0"/>
                  <a:t>Limit </a:t>
                </a:r>
                <a:r>
                  <a:rPr lang="en-US" altLang="zh-CN" dirty="0"/>
                  <a:t>the </a:t>
                </a:r>
                <a:r>
                  <a:rPr lang="en-US" altLang="zh-CN" dirty="0" smtClean="0"/>
                  <a:t>range of candidate roads:</a:t>
                </a:r>
              </a:p>
              <a:p>
                <a:pPr marL="457200" lvl="1" indent="0">
                  <a:lnSpc>
                    <a:spcPct val="150000"/>
                  </a:lnSpc>
                  <a:buNone/>
                </a:pPr>
                <a14:m>
                  <m:oMathPara xmlns:m="http://schemas.openxmlformats.org/officeDocument/2006/math">
                    <m:oMathParaPr>
                      <m:jc m:val="centerGroup"/>
                    </m:oMathParaPr>
                    <m:oMath xmlns:m="http://schemas.openxmlformats.org/officeDocument/2006/math">
                      <m:sSub>
                        <m:sSubPr>
                          <m:ctrlPr>
                            <a:rPr lang="zh-CN" altLang="zh-CN" i="1">
                              <a:latin typeface="Cambria Math"/>
                            </a:rPr>
                          </m:ctrlPr>
                        </m:sSubPr>
                        <m:e>
                          <m:r>
                            <a:rPr lang="en-US" altLang="zh-CN" i="1">
                              <a:latin typeface="Cambria Math"/>
                            </a:rPr>
                            <m:t>𝑅</m:t>
                          </m:r>
                        </m:e>
                        <m:sub>
                          <m:r>
                            <a:rPr lang="en-US" altLang="zh-CN" i="1">
                              <a:latin typeface="Cambria Math"/>
                            </a:rPr>
                            <m:t>𝑐𝑎𝑛𝑑</m:t>
                          </m:r>
                        </m:sub>
                      </m:sSub>
                      <m:r>
                        <a:rPr lang="en-US" altLang="zh-CN" i="1">
                          <a:latin typeface="Cambria Math"/>
                        </a:rPr>
                        <m:t>={</m:t>
                      </m:r>
                      <m:r>
                        <a:rPr lang="en-US" altLang="zh-CN" i="1">
                          <a:latin typeface="Cambria Math"/>
                        </a:rPr>
                        <m:t>𝑟</m:t>
                      </m:r>
                      <m:r>
                        <a:rPr lang="en-US" altLang="zh-CN" i="1">
                          <a:latin typeface="Cambria Math"/>
                        </a:rPr>
                        <m:t>:</m:t>
                      </m:r>
                      <m:r>
                        <a:rPr lang="en-US" altLang="zh-CN" i="1">
                          <a:latin typeface="Cambria Math"/>
                        </a:rPr>
                        <m:t>𝑑𝑖𝑠𝑡𝑎𝑛𝑐𝑒</m:t>
                      </m:r>
                      <m:r>
                        <a:rPr lang="en-US" altLang="zh-CN" i="1">
                          <a:latin typeface="Cambria Math"/>
                        </a:rPr>
                        <m:t>(</m:t>
                      </m:r>
                      <m:r>
                        <a:rPr lang="en-US" altLang="zh-CN" i="1">
                          <a:latin typeface="Cambria Math"/>
                        </a:rPr>
                        <m:t>𝑃</m:t>
                      </m:r>
                      <m:r>
                        <a:rPr lang="en-US" altLang="zh-CN" i="1">
                          <a:latin typeface="Cambria Math"/>
                        </a:rPr>
                        <m:t>,</m:t>
                      </m:r>
                      <m:r>
                        <a:rPr lang="en-US" altLang="zh-CN" i="1">
                          <a:latin typeface="Cambria Math"/>
                        </a:rPr>
                        <m:t>𝑟</m:t>
                      </m:r>
                      <m:r>
                        <a:rPr lang="en-US" altLang="zh-CN" i="1">
                          <a:latin typeface="Cambria Math"/>
                        </a:rPr>
                        <m:t>)&lt;</m:t>
                      </m:r>
                      <m:sSub>
                        <m:sSubPr>
                          <m:ctrlPr>
                            <a:rPr lang="zh-CN" altLang="zh-CN" i="1">
                              <a:latin typeface="Cambria Math"/>
                            </a:rPr>
                          </m:ctrlPr>
                        </m:sSubPr>
                        <m:e>
                          <m:r>
                            <a:rPr lang="en-US" altLang="zh-CN" i="1">
                              <a:latin typeface="Cambria Math"/>
                            </a:rPr>
                            <m:t>𝑑</m:t>
                          </m:r>
                        </m:e>
                        <m:sub>
                          <m:r>
                            <a:rPr lang="en-US" altLang="zh-CN" i="1">
                              <a:latin typeface="Cambria Math"/>
                            </a:rPr>
                            <m:t>𝑚𝑎𝑥</m:t>
                          </m:r>
                        </m:sub>
                      </m:sSub>
                      <m:r>
                        <a:rPr lang="en-US" altLang="zh-CN" i="1">
                          <a:latin typeface="Cambria Math"/>
                        </a:rPr>
                        <m:t>}</m:t>
                      </m:r>
                    </m:oMath>
                  </m:oMathPara>
                </a14:m>
                <a:endParaRPr lang="zh-CN" altLang="zh-CN" i="1" dirty="0"/>
              </a:p>
              <a:p>
                <a:pPr>
                  <a:lnSpc>
                    <a:spcPct val="150000"/>
                  </a:lnSpc>
                </a:pPr>
                <a:r>
                  <a:rPr lang="en-US" altLang="zh-CN" dirty="0" smtClean="0"/>
                  <a:t>Estimate </a:t>
                </a:r>
                <a:r>
                  <a:rPr lang="en-US" altLang="zh-CN" dirty="0" smtClean="0"/>
                  <a:t>the </a:t>
                </a:r>
                <a:r>
                  <a:rPr lang="en-US" altLang="zh-CN" dirty="0" smtClean="0"/>
                  <a:t>total </a:t>
                </a:r>
                <a:r>
                  <a:rPr lang="en-US" altLang="zh-CN" dirty="0" smtClean="0"/>
                  <a:t>time </a:t>
                </a:r>
                <a:r>
                  <a:rPr lang="en-US" altLang="zh-CN" dirty="0" smtClean="0"/>
                  <a:t>spent </a:t>
                </a:r>
                <a:r>
                  <a:rPr lang="en-US" altLang="zh-CN" dirty="0" smtClean="0"/>
                  <a:t>for each candidate road:</a:t>
                </a:r>
                <a:endParaRPr lang="en-US" altLang="zh-CN" dirty="0" smtClean="0"/>
              </a:p>
              <a:p>
                <a:pPr marL="457200" lvl="1" indent="0">
                  <a:lnSpc>
                    <a:spcPct val="150000"/>
                  </a:lnSpc>
                  <a:buNone/>
                </a:pPr>
                <a14:m>
                  <m:oMathPara xmlns:m="http://schemas.openxmlformats.org/officeDocument/2006/math">
                    <m:oMathParaPr>
                      <m:jc m:val="centerGroup"/>
                    </m:oMathParaPr>
                    <m:oMath xmlns:m="http://schemas.openxmlformats.org/officeDocument/2006/math">
                      <m:eqArr>
                        <m:eqArrPr>
                          <m:ctrlPr>
                            <a:rPr lang="zh-CN" altLang="zh-CN" i="1" smtClean="0">
                              <a:latin typeface="Cambria Math"/>
                            </a:rPr>
                          </m:ctrlPr>
                        </m:eqArrPr>
                        <m:e>
                          <m:sSubSup>
                            <m:sSubSupPr>
                              <m:ctrlPr>
                                <a:rPr lang="zh-CN" altLang="zh-CN" i="1">
                                  <a:latin typeface="Cambria Math"/>
                                </a:rPr>
                              </m:ctrlPr>
                            </m:sSubSupPr>
                            <m:e>
                              <m:acc>
                                <m:accPr>
                                  <m:chr m:val="̂"/>
                                  <m:ctrlPr>
                                    <a:rPr lang="zh-CN" altLang="zh-CN" i="1">
                                      <a:latin typeface="Cambria Math"/>
                                    </a:rPr>
                                  </m:ctrlPr>
                                </m:accPr>
                                <m:e>
                                  <m:r>
                                    <a:rPr lang="en-US" altLang="zh-CN" i="1">
                                      <a:latin typeface="Cambria Math"/>
                                    </a:rPr>
                                    <m:t>𝑡</m:t>
                                  </m:r>
                                </m:e>
                              </m:acc>
                            </m:e>
                            <m:sub>
                              <m:r>
                                <a:rPr lang="en-US" altLang="zh-CN" b="0" i="1" smtClean="0">
                                  <a:latin typeface="Cambria Math"/>
                                </a:rPr>
                                <m:t>𝑡𝑜𝑡𝑎𝑙</m:t>
                              </m:r>
                            </m:sub>
                            <m:sup>
                              <m:r>
                                <a:rPr lang="en-US" altLang="zh-CN" i="1">
                                  <a:latin typeface="Cambria Math"/>
                                </a:rPr>
                                <m:t>𝑟</m:t>
                              </m:r>
                              <m:r>
                                <a:rPr lang="en-US" altLang="zh-CN" i="1">
                                  <a:latin typeface="Cambria Math"/>
                                </a:rPr>
                                <m:t>,</m:t>
                              </m:r>
                              <m:r>
                                <a:rPr lang="en-US" altLang="zh-CN" i="1">
                                  <a:latin typeface="Cambria Math"/>
                                </a:rPr>
                                <m:t>𝑇</m:t>
                              </m:r>
                            </m:sup>
                          </m:sSubSup>
                          <m:r>
                            <a:rPr lang="en-US" altLang="zh-CN" b="0" i="1" smtClean="0">
                              <a:latin typeface="Cambria Math"/>
                            </a:rPr>
                            <m:t>&amp;</m:t>
                          </m:r>
                          <m:r>
                            <a:rPr lang="en-US" altLang="zh-CN" i="1">
                              <a:latin typeface="Cambria Math"/>
                            </a:rPr>
                            <m:t>=</m:t>
                          </m:r>
                          <m:sSub>
                            <m:sSubPr>
                              <m:ctrlPr>
                                <a:rPr lang="zh-CN" altLang="zh-CN" i="1">
                                  <a:latin typeface="Cambria Math"/>
                                </a:rPr>
                              </m:ctrlPr>
                            </m:sSubPr>
                            <m:e>
                              <m:acc>
                                <m:accPr>
                                  <m:chr m:val="̂"/>
                                  <m:ctrlPr>
                                    <a:rPr lang="zh-CN" altLang="zh-CN" i="1">
                                      <a:latin typeface="Cambria Math"/>
                                    </a:rPr>
                                  </m:ctrlPr>
                                </m:accPr>
                                <m:e>
                                  <m:r>
                                    <a:rPr lang="en-US" altLang="zh-CN" i="1">
                                      <a:latin typeface="Cambria Math"/>
                                    </a:rPr>
                                    <m:t>𝑡</m:t>
                                  </m:r>
                                </m:e>
                              </m:acc>
                            </m:e>
                            <m:sub>
                              <m:r>
                                <a:rPr lang="en-US" altLang="zh-CN" i="1">
                                  <a:latin typeface="Cambria Math"/>
                                </a:rPr>
                                <m:t>𝑤𝑎𝑙𝑘</m:t>
                              </m:r>
                            </m:sub>
                          </m:sSub>
                          <m:r>
                            <a:rPr lang="en-US" altLang="zh-CN" i="1">
                              <a:latin typeface="Cambria Math"/>
                            </a:rPr>
                            <m:t>+</m:t>
                          </m:r>
                          <m:sSubSup>
                            <m:sSubSupPr>
                              <m:ctrlPr>
                                <a:rPr lang="zh-CN" altLang="zh-CN" i="1">
                                  <a:latin typeface="Cambria Math"/>
                                </a:rPr>
                              </m:ctrlPr>
                            </m:sSubSupPr>
                            <m:e>
                              <m:acc>
                                <m:accPr>
                                  <m:chr m:val="̂"/>
                                  <m:ctrlPr>
                                    <a:rPr lang="zh-CN" altLang="zh-CN" i="1">
                                      <a:latin typeface="Cambria Math"/>
                                    </a:rPr>
                                  </m:ctrlPr>
                                </m:accPr>
                                <m:e>
                                  <m:r>
                                    <a:rPr lang="en-US" altLang="zh-CN" i="1">
                                      <a:latin typeface="Cambria Math"/>
                                    </a:rPr>
                                    <m:t>𝑡</m:t>
                                  </m:r>
                                </m:e>
                              </m:acc>
                            </m:e>
                            <m:sub>
                              <m:r>
                                <a:rPr lang="en-US" altLang="zh-CN" i="1">
                                  <a:latin typeface="Cambria Math"/>
                                </a:rPr>
                                <m:t>𝑤𝑎𝑖𝑡</m:t>
                              </m:r>
                            </m:sub>
                            <m:sup>
                              <m:r>
                                <a:rPr lang="en-US" altLang="zh-CN" i="1">
                                  <a:latin typeface="Cambria Math"/>
                                </a:rPr>
                                <m:t>𝑟</m:t>
                              </m:r>
                              <m:r>
                                <a:rPr lang="en-US" altLang="zh-CN" i="1">
                                  <a:latin typeface="Cambria Math"/>
                                </a:rPr>
                                <m:t>,</m:t>
                              </m:r>
                              <m:r>
                                <a:rPr lang="en-US" altLang="zh-CN" i="1">
                                  <a:latin typeface="Cambria Math"/>
                                </a:rPr>
                                <m:t>𝑇</m:t>
                              </m:r>
                            </m:sup>
                          </m:sSubSup>
                        </m:e>
                        <m:e>
                          <m:r>
                            <a:rPr lang="en-US" altLang="zh-CN" b="0" i="1" smtClean="0">
                              <a:latin typeface="Cambria Math"/>
                            </a:rPr>
                            <m:t>&amp;</m:t>
                          </m:r>
                          <m:r>
                            <a:rPr lang="en-US" altLang="zh-CN" i="1">
                              <a:latin typeface="Cambria Math"/>
                            </a:rPr>
                            <m:t>=</m:t>
                          </m:r>
                          <m:f>
                            <m:fPr>
                              <m:ctrlPr>
                                <a:rPr lang="zh-CN" altLang="zh-CN" i="1">
                                  <a:latin typeface="Cambria Math"/>
                                </a:rPr>
                              </m:ctrlPr>
                            </m:fPr>
                            <m:num>
                              <m:r>
                                <a:rPr lang="en-US" altLang="zh-CN" i="1">
                                  <a:latin typeface="Cambria Math"/>
                                </a:rPr>
                                <m:t>𝑑𝑖𝑠𝑡𝑎𝑛𝑐𝑒</m:t>
                              </m:r>
                              <m:d>
                                <m:dPr>
                                  <m:ctrlPr>
                                    <a:rPr lang="zh-CN" altLang="zh-CN" i="1">
                                      <a:latin typeface="Cambria Math"/>
                                    </a:rPr>
                                  </m:ctrlPr>
                                </m:dPr>
                                <m:e>
                                  <m:r>
                                    <a:rPr lang="en-US" altLang="zh-CN" i="1">
                                      <a:latin typeface="Cambria Math"/>
                                    </a:rPr>
                                    <m:t>𝑃</m:t>
                                  </m:r>
                                  <m:r>
                                    <a:rPr lang="en-US" altLang="zh-CN" i="1">
                                      <a:latin typeface="Cambria Math"/>
                                    </a:rPr>
                                    <m:t>,</m:t>
                                  </m:r>
                                  <m:r>
                                    <a:rPr lang="en-US" altLang="zh-CN" i="1">
                                      <a:latin typeface="Cambria Math"/>
                                    </a:rPr>
                                    <m:t>𝑟</m:t>
                                  </m:r>
                                </m:e>
                              </m:d>
                            </m:num>
                            <m:den>
                              <m:acc>
                                <m:accPr>
                                  <m:chr m:val="̂"/>
                                  <m:ctrlPr>
                                    <a:rPr lang="zh-CN" altLang="zh-CN" i="1">
                                      <a:latin typeface="Cambria Math"/>
                                    </a:rPr>
                                  </m:ctrlPr>
                                </m:accPr>
                                <m:e>
                                  <m:r>
                                    <a:rPr lang="en-US" altLang="zh-CN" i="1">
                                      <a:latin typeface="Cambria Math"/>
                                    </a:rPr>
                                    <m:t>𝑣</m:t>
                                  </m:r>
                                </m:e>
                              </m:acc>
                            </m:den>
                          </m:f>
                          <m:r>
                            <a:rPr lang="en-US" altLang="zh-CN" i="1">
                              <a:latin typeface="Cambria Math"/>
                            </a:rPr>
                            <m:t>+</m:t>
                          </m:r>
                          <m:sSubSup>
                            <m:sSubSupPr>
                              <m:ctrlPr>
                                <a:rPr lang="zh-CN" altLang="zh-CN" i="1">
                                  <a:latin typeface="Cambria Math"/>
                                </a:rPr>
                              </m:ctrlPr>
                            </m:sSubSupPr>
                            <m:e>
                              <m:acc>
                                <m:accPr>
                                  <m:chr m:val="̂"/>
                                  <m:ctrlPr>
                                    <a:rPr lang="zh-CN" altLang="zh-CN" i="1">
                                      <a:latin typeface="Cambria Math"/>
                                    </a:rPr>
                                  </m:ctrlPr>
                                </m:accPr>
                                <m:e>
                                  <m:r>
                                    <a:rPr lang="en-US" altLang="zh-CN" i="1">
                                      <a:latin typeface="Cambria Math"/>
                                    </a:rPr>
                                    <m:t>𝑡</m:t>
                                  </m:r>
                                </m:e>
                              </m:acc>
                            </m:e>
                            <m:sub>
                              <m:r>
                                <a:rPr lang="en-US" altLang="zh-CN" i="1">
                                  <a:latin typeface="Cambria Math"/>
                                </a:rPr>
                                <m:t>𝑤𝑎𝑖𝑡</m:t>
                              </m:r>
                            </m:sub>
                            <m:sup>
                              <m:r>
                                <a:rPr lang="en-US" altLang="zh-CN" i="1">
                                  <a:latin typeface="Cambria Math"/>
                                </a:rPr>
                                <m:t>𝑟</m:t>
                              </m:r>
                              <m:r>
                                <a:rPr lang="en-US" altLang="zh-CN" i="1">
                                  <a:latin typeface="Cambria Math"/>
                                </a:rPr>
                                <m:t>,</m:t>
                              </m:r>
                              <m:r>
                                <a:rPr lang="en-US" altLang="zh-CN" i="1">
                                  <a:latin typeface="Cambria Math"/>
                                </a:rPr>
                                <m:t>𝑇</m:t>
                              </m:r>
                            </m:sup>
                          </m:sSubSup>
                        </m:e>
                      </m:eqArr>
                    </m:oMath>
                  </m:oMathPara>
                </a14:m>
                <a:endParaRPr lang="en-US" altLang="zh-CN" i="1" dirty="0" smtClean="0"/>
              </a:p>
              <a:p>
                <a:pPr>
                  <a:lnSpc>
                    <a:spcPct val="150000"/>
                  </a:lnSpc>
                </a:pPr>
                <a:r>
                  <a:rPr lang="en-US" altLang="zh-CN" dirty="0" smtClean="0"/>
                  <a:t>Recommend the road with minimal time spent:</a:t>
                </a:r>
                <a:endParaRPr lang="zh-CN" altLang="zh-CN" dirty="0"/>
              </a:p>
              <a:p>
                <a:pPr marL="457200" lvl="1" indent="0">
                  <a:lnSpc>
                    <a:spcPct val="150000"/>
                  </a:lnSpc>
                  <a:buNone/>
                </a:pPr>
                <a14:m>
                  <m:oMathPara xmlns:m="http://schemas.openxmlformats.org/officeDocument/2006/math">
                    <m:oMathParaPr>
                      <m:jc m:val="centerGroup"/>
                    </m:oMathParaPr>
                    <m:oMath xmlns:m="http://schemas.openxmlformats.org/officeDocument/2006/math">
                      <m:sSub>
                        <m:sSubPr>
                          <m:ctrlPr>
                            <a:rPr lang="zh-CN" altLang="zh-CN" i="1">
                              <a:latin typeface="Cambria Math"/>
                            </a:rPr>
                          </m:ctrlPr>
                        </m:sSubPr>
                        <m:e>
                          <m:r>
                            <a:rPr lang="en-US" altLang="zh-CN" i="1">
                              <a:latin typeface="Cambria Math"/>
                            </a:rPr>
                            <m:t>𝑟</m:t>
                          </m:r>
                        </m:e>
                        <m:sub>
                          <m:r>
                            <a:rPr lang="en-US" altLang="zh-CN" i="1">
                              <a:latin typeface="Cambria Math"/>
                            </a:rPr>
                            <m:t>𝑏𝑒𝑠𝑡</m:t>
                          </m:r>
                        </m:sub>
                      </m:sSub>
                      <m:r>
                        <a:rPr lang="en-US" altLang="zh-CN" i="1">
                          <a:latin typeface="Cambria Math"/>
                        </a:rPr>
                        <m:t>=</m:t>
                      </m:r>
                      <m:func>
                        <m:funcPr>
                          <m:ctrlPr>
                            <a:rPr lang="zh-CN" altLang="zh-CN" i="1">
                              <a:latin typeface="Cambria Math"/>
                            </a:rPr>
                          </m:ctrlPr>
                        </m:funcPr>
                        <m:fName>
                          <m:r>
                            <a:rPr lang="en-US" altLang="zh-CN" i="1">
                              <a:latin typeface="Cambria Math"/>
                            </a:rPr>
                            <m:t>𝑎𝑟𝑔</m:t>
                          </m:r>
                        </m:fName>
                        <m:e>
                          <m:func>
                            <m:funcPr>
                              <m:ctrlPr>
                                <a:rPr lang="zh-CN" altLang="zh-CN" i="1">
                                  <a:latin typeface="Cambria Math"/>
                                </a:rPr>
                              </m:ctrlPr>
                            </m:funcPr>
                            <m:fName>
                              <m:limLow>
                                <m:limLowPr>
                                  <m:ctrlPr>
                                    <a:rPr lang="zh-CN" altLang="zh-CN" i="1">
                                      <a:latin typeface="Cambria Math"/>
                                    </a:rPr>
                                  </m:ctrlPr>
                                </m:limLowPr>
                                <m:e>
                                  <m:r>
                                    <a:rPr lang="en-US" altLang="zh-CN" i="1">
                                      <a:latin typeface="Cambria Math"/>
                                    </a:rPr>
                                    <m:t>𝑚𝑖𝑛</m:t>
                                  </m:r>
                                </m:e>
                                <m:lim>
                                  <m:r>
                                    <a:rPr lang="en-US" altLang="zh-CN" i="1">
                                      <a:latin typeface="Cambria Math"/>
                                    </a:rPr>
                                    <m:t>𝑟</m:t>
                                  </m:r>
                                  <m:r>
                                    <a:rPr lang="en-US" altLang="zh-CN" i="1">
                                      <a:latin typeface="Cambria Math"/>
                                    </a:rPr>
                                    <m:t>∈</m:t>
                                  </m:r>
                                  <m:sSub>
                                    <m:sSubPr>
                                      <m:ctrlPr>
                                        <a:rPr lang="zh-CN" altLang="zh-CN" i="1">
                                          <a:latin typeface="Cambria Math"/>
                                        </a:rPr>
                                      </m:ctrlPr>
                                    </m:sSubPr>
                                    <m:e>
                                      <m:r>
                                        <a:rPr lang="en-US" altLang="zh-CN" i="1">
                                          <a:latin typeface="Cambria Math"/>
                                        </a:rPr>
                                        <m:t>𝑅</m:t>
                                      </m:r>
                                    </m:e>
                                    <m:sub>
                                      <m:r>
                                        <a:rPr lang="en-US" altLang="zh-CN" i="1">
                                          <a:latin typeface="Cambria Math"/>
                                        </a:rPr>
                                        <m:t>𝑐𝑎𝑛𝑑</m:t>
                                      </m:r>
                                    </m:sub>
                                  </m:sSub>
                                </m:lim>
                              </m:limLow>
                            </m:fName>
                            <m:e>
                              <m:sSubSup>
                                <m:sSubSupPr>
                                  <m:ctrlPr>
                                    <a:rPr lang="zh-CN" altLang="zh-CN" i="1">
                                      <a:latin typeface="Cambria Math"/>
                                    </a:rPr>
                                  </m:ctrlPr>
                                </m:sSubSupPr>
                                <m:e>
                                  <m:acc>
                                    <m:accPr>
                                      <m:chr m:val="̂"/>
                                      <m:ctrlPr>
                                        <a:rPr lang="zh-CN" altLang="zh-CN" i="1">
                                          <a:latin typeface="Cambria Math"/>
                                        </a:rPr>
                                      </m:ctrlPr>
                                    </m:accPr>
                                    <m:e>
                                      <m:r>
                                        <a:rPr lang="en-US" altLang="zh-CN" i="1">
                                          <a:latin typeface="Cambria Math"/>
                                        </a:rPr>
                                        <m:t>𝑡</m:t>
                                      </m:r>
                                    </m:e>
                                  </m:acc>
                                </m:e>
                                <m:sub>
                                  <m:r>
                                    <a:rPr lang="en-US" altLang="zh-CN" b="0" i="1" smtClean="0">
                                      <a:latin typeface="Cambria Math"/>
                                    </a:rPr>
                                    <m:t>𝑡𝑜𝑡𝑎𝑙</m:t>
                                  </m:r>
                                </m:sub>
                                <m:sup>
                                  <m:r>
                                    <a:rPr lang="en-US" altLang="zh-CN" i="1">
                                      <a:latin typeface="Cambria Math"/>
                                    </a:rPr>
                                    <m:t>𝑟</m:t>
                                  </m:r>
                                  <m:r>
                                    <a:rPr lang="en-US" altLang="zh-CN" i="1">
                                      <a:latin typeface="Cambria Math"/>
                                    </a:rPr>
                                    <m:t>,</m:t>
                                  </m:r>
                                  <m:r>
                                    <a:rPr lang="en-US" altLang="zh-CN" i="1">
                                      <a:latin typeface="Cambria Math"/>
                                    </a:rPr>
                                    <m:t>𝑇</m:t>
                                  </m:r>
                                </m:sup>
                              </m:sSubSup>
                            </m:e>
                          </m:func>
                        </m:e>
                      </m:func>
                    </m:oMath>
                  </m:oMathPara>
                </a14:m>
                <a:endParaRPr lang="zh-CN" altLang="zh-CN" i="1" dirty="0"/>
              </a:p>
              <a:p>
                <a:pPr lvl="1">
                  <a:lnSpc>
                    <a:spcPct val="150000"/>
                  </a:lnSpc>
                </a:pP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sz="quarter" idx="13"/>
              </p:nvPr>
            </p:nvSpPr>
            <p:spPr>
              <a:blipFill rotWithShape="1">
                <a:blip r:embed="rId3"/>
                <a:stretch>
                  <a:fillRect l="-1452"/>
                </a:stretch>
              </a:blipFill>
            </p:spPr>
            <p:txBody>
              <a:bodyPr/>
              <a:lstStyle/>
              <a:p>
                <a:r>
                  <a:rPr lang="zh-CN" altLang="en-US">
                    <a:noFill/>
                  </a:rPr>
                  <a:t> </a:t>
                </a:r>
              </a:p>
            </p:txBody>
          </p:sp>
        </mc:Fallback>
      </mc:AlternateContent>
      <p:sp>
        <p:nvSpPr>
          <p:cNvPr id="4" name="页脚占位符 3"/>
          <p:cNvSpPr>
            <a:spLocks noGrp="1"/>
          </p:cNvSpPr>
          <p:nvPr>
            <p:ph type="ftr" sz="quarter" idx="12"/>
          </p:nvPr>
        </p:nvSpPr>
        <p:spPr/>
        <p:txBody>
          <a:bodyPr/>
          <a:lstStyle/>
          <a:p>
            <a:r>
              <a:rPr lang="en-US" altLang="zh-CN" dirty="0" smtClean="0"/>
              <a:t>Where to wait for a Taxi?</a:t>
            </a:r>
            <a:endParaRPr lang="zh-CN" altLang="en-US" dirty="0"/>
          </a:p>
        </p:txBody>
      </p:sp>
      <p:sp>
        <p:nvSpPr>
          <p:cNvPr id="5" name="日期占位符 4"/>
          <p:cNvSpPr>
            <a:spLocks noGrp="1"/>
          </p:cNvSpPr>
          <p:nvPr>
            <p:ph type="dt" sz="half" idx="10"/>
          </p:nvPr>
        </p:nvSpPr>
        <p:spPr/>
        <p:txBody>
          <a:bodyPr/>
          <a:lstStyle/>
          <a:p>
            <a:fld id="{F453C851-70DB-4E6C-98E9-9C59FD5CAADF}" type="datetime1">
              <a:rPr lang="zh-CN" altLang="en-US" smtClean="0"/>
              <a:t>2012/8/10</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10</a:t>
            </a:fld>
            <a:endParaRPr lang="zh-CN" altLang="en-US"/>
          </a:p>
        </p:txBody>
      </p:sp>
    </p:spTree>
    <p:extLst>
      <p:ext uri="{BB962C8B-B14F-4D97-AF65-F5344CB8AC3E}">
        <p14:creationId xmlns:p14="http://schemas.microsoft.com/office/powerpoint/2010/main" val="3826360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Evaluation of Recommendation</a:t>
            </a:r>
            <a:endParaRPr lang="zh-CN" altLang="en-US" dirty="0"/>
          </a:p>
        </p:txBody>
      </p:sp>
      <p:sp>
        <p:nvSpPr>
          <p:cNvPr id="3" name="内容占位符 2"/>
          <p:cNvSpPr>
            <a:spLocks noGrp="1"/>
          </p:cNvSpPr>
          <p:nvPr>
            <p:ph sz="quarter" idx="13"/>
          </p:nvPr>
        </p:nvSpPr>
        <p:spPr>
          <a:xfrm>
            <a:off x="352426" y="1340768"/>
            <a:ext cx="8468046" cy="1584176"/>
          </a:xfrm>
        </p:spPr>
        <p:txBody>
          <a:bodyPr>
            <a:normAutofit fontScale="85000" lnSpcReduction="10000"/>
          </a:bodyPr>
          <a:lstStyle/>
          <a:p>
            <a:r>
              <a:rPr lang="en-US" altLang="zh-CN" dirty="0" smtClean="0"/>
              <a:t>We compare our recommendation with three strategies</a:t>
            </a:r>
          </a:p>
          <a:p>
            <a:pPr lvl="1"/>
            <a:r>
              <a:rPr lang="en-US" altLang="zh-CN" dirty="0"/>
              <a:t>Best </a:t>
            </a:r>
            <a:r>
              <a:rPr lang="en-US" altLang="zh-CN" dirty="0" smtClean="0"/>
              <a:t>strategy</a:t>
            </a:r>
          </a:p>
          <a:p>
            <a:pPr lvl="1"/>
            <a:r>
              <a:rPr lang="en-US" altLang="zh-CN" dirty="0"/>
              <a:t>Nearest </a:t>
            </a:r>
            <a:r>
              <a:rPr lang="en-US" altLang="zh-CN" dirty="0" smtClean="0"/>
              <a:t>strategy</a:t>
            </a:r>
          </a:p>
          <a:p>
            <a:pPr lvl="1"/>
            <a:r>
              <a:rPr lang="en-US" altLang="zh-CN" dirty="0"/>
              <a:t>Random strategy</a:t>
            </a:r>
            <a:endParaRPr lang="zh-CN" altLang="en-US" dirty="0"/>
          </a:p>
        </p:txBody>
      </p:sp>
      <p:pic>
        <p:nvPicPr>
          <p:cNvPr id="3074" name="Picture 2" descr="E:\ZXD\Research\TransNetwork\Manuscript\Taxiwaiter\pic\time_diff_si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996952"/>
            <a:ext cx="3720477" cy="329952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ZXD\Research\TransNetwork\Manuscript\Taxiwaiter\pic\dis_diff_s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3971" y="2996952"/>
            <a:ext cx="3720477" cy="3299524"/>
          </a:xfrm>
          <a:prstGeom prst="rect">
            <a:avLst/>
          </a:prstGeom>
          <a:noFill/>
          <a:extLst>
            <a:ext uri="{909E8E84-426E-40DD-AFC4-6F175D3DCCD1}">
              <a14:hiddenFill xmlns:a14="http://schemas.microsoft.com/office/drawing/2010/main">
                <a:solidFill>
                  <a:srgbClr val="FFFFFF"/>
                </a:solidFill>
              </a14:hiddenFill>
            </a:ext>
          </a:extLst>
        </p:spPr>
      </p:pic>
      <p:sp>
        <p:nvSpPr>
          <p:cNvPr id="6" name="内容占位符 2"/>
          <p:cNvSpPr txBox="1">
            <a:spLocks/>
          </p:cNvSpPr>
          <p:nvPr/>
        </p:nvSpPr>
        <p:spPr>
          <a:xfrm>
            <a:off x="239550" y="6309322"/>
            <a:ext cx="4320480" cy="2880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1200" dirty="0"/>
              <a:t>Difference of total </a:t>
            </a:r>
            <a:r>
              <a:rPr lang="en-US" altLang="zh-CN" sz="1200" dirty="0" smtClean="0"/>
              <a:t>time spent compared </a:t>
            </a:r>
            <a:r>
              <a:rPr lang="en-US" altLang="zh-CN" sz="1200" dirty="0"/>
              <a:t>with the </a:t>
            </a:r>
            <a:r>
              <a:rPr lang="en-US" altLang="zh-CN" sz="1200" dirty="0" smtClean="0"/>
              <a:t>best strategy</a:t>
            </a:r>
            <a:endParaRPr lang="zh-CN" altLang="en-US" sz="1200" dirty="0"/>
          </a:p>
        </p:txBody>
      </p:sp>
      <p:sp>
        <p:nvSpPr>
          <p:cNvPr id="7" name="内容占位符 2"/>
          <p:cNvSpPr txBox="1">
            <a:spLocks/>
          </p:cNvSpPr>
          <p:nvPr/>
        </p:nvSpPr>
        <p:spPr>
          <a:xfrm>
            <a:off x="4500197" y="6309321"/>
            <a:ext cx="4488024" cy="28803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1200" dirty="0"/>
              <a:t>Difference of walking </a:t>
            </a:r>
            <a:r>
              <a:rPr lang="en-US" altLang="zh-CN" sz="1200" dirty="0" smtClean="0"/>
              <a:t>distance </a:t>
            </a:r>
            <a:r>
              <a:rPr lang="en-US" altLang="zh-CN" sz="1200" dirty="0"/>
              <a:t>compared with the nearest </a:t>
            </a:r>
            <a:r>
              <a:rPr lang="en-US" altLang="zh-CN" sz="1200" dirty="0" smtClean="0"/>
              <a:t>strategy</a:t>
            </a:r>
            <a:endParaRPr lang="zh-CN" altLang="en-US" sz="1200" dirty="0"/>
          </a:p>
        </p:txBody>
      </p:sp>
      <p:sp>
        <p:nvSpPr>
          <p:cNvPr id="4" name="页脚占位符 3"/>
          <p:cNvSpPr>
            <a:spLocks noGrp="1"/>
          </p:cNvSpPr>
          <p:nvPr>
            <p:ph type="ftr" sz="quarter" idx="12"/>
          </p:nvPr>
        </p:nvSpPr>
        <p:spPr/>
        <p:txBody>
          <a:bodyPr/>
          <a:lstStyle/>
          <a:p>
            <a:r>
              <a:rPr lang="en-US" altLang="zh-CN" dirty="0" smtClean="0"/>
              <a:t>Where to wait for a Taxi?</a:t>
            </a:r>
            <a:endParaRPr lang="zh-CN" altLang="en-US" dirty="0"/>
          </a:p>
        </p:txBody>
      </p:sp>
      <p:sp>
        <p:nvSpPr>
          <p:cNvPr id="5" name="日期占位符 4"/>
          <p:cNvSpPr>
            <a:spLocks noGrp="1"/>
          </p:cNvSpPr>
          <p:nvPr>
            <p:ph type="dt" sz="half" idx="10"/>
          </p:nvPr>
        </p:nvSpPr>
        <p:spPr/>
        <p:txBody>
          <a:bodyPr/>
          <a:lstStyle/>
          <a:p>
            <a:fld id="{E5BEFB27-E185-42F4-8CD1-873D2075F761}" type="datetime1">
              <a:rPr lang="zh-CN" altLang="en-US" smtClean="0"/>
              <a:t>2012/8/10</a:t>
            </a:fld>
            <a:endParaRPr lang="zh-CN" altLang="en-US"/>
          </a:p>
        </p:txBody>
      </p:sp>
      <p:sp>
        <p:nvSpPr>
          <p:cNvPr id="8" name="灯片编号占位符 7"/>
          <p:cNvSpPr>
            <a:spLocks noGrp="1"/>
          </p:cNvSpPr>
          <p:nvPr>
            <p:ph type="sldNum" sz="quarter" idx="11"/>
          </p:nvPr>
        </p:nvSpPr>
        <p:spPr/>
        <p:txBody>
          <a:bodyPr/>
          <a:lstStyle/>
          <a:p>
            <a:fld id="{3A992E68-B3B0-4ABD-A420-A2D1CFB81A76}" type="slidenum">
              <a:rPr lang="zh-CN" altLang="en-US" smtClean="0"/>
              <a:t>11</a:t>
            </a:fld>
            <a:endParaRPr lang="zh-CN" altLang="en-US"/>
          </a:p>
        </p:txBody>
      </p:sp>
    </p:spTree>
    <p:extLst>
      <p:ext uri="{BB962C8B-B14F-4D97-AF65-F5344CB8AC3E}">
        <p14:creationId xmlns:p14="http://schemas.microsoft.com/office/powerpoint/2010/main" val="196336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Application</a:t>
            </a:r>
            <a:endParaRPr lang="zh-CN" altLang="en-US" dirty="0"/>
          </a:p>
        </p:txBody>
      </p:sp>
      <p:sp>
        <p:nvSpPr>
          <p:cNvPr id="3" name="内容占位符 2"/>
          <p:cNvSpPr>
            <a:spLocks noGrp="1"/>
          </p:cNvSpPr>
          <p:nvPr>
            <p:ph sz="quarter" idx="13"/>
          </p:nvPr>
        </p:nvSpPr>
        <p:spPr>
          <a:xfrm>
            <a:off x="179512" y="1822688"/>
            <a:ext cx="5904656" cy="4126592"/>
          </a:xfrm>
        </p:spPr>
        <p:txBody>
          <a:bodyPr>
            <a:normAutofit/>
          </a:bodyPr>
          <a:lstStyle/>
          <a:p>
            <a:pPr algn="just"/>
            <a:r>
              <a:rPr lang="en-US" altLang="zh-CN" sz="2400" dirty="0" smtClean="0"/>
              <a:t>We develop an </a:t>
            </a:r>
            <a:r>
              <a:rPr lang="en-US" altLang="zh-CN" sz="2400" dirty="0" smtClean="0"/>
              <a:t>Android mobile </a:t>
            </a:r>
            <a:r>
              <a:rPr lang="en-US" altLang="zh-CN" sz="2400" dirty="0"/>
              <a:t>application </a:t>
            </a:r>
            <a:r>
              <a:rPr lang="en-US" altLang="zh-CN" sz="2400" dirty="0" smtClean="0"/>
              <a:t>to </a:t>
            </a:r>
            <a:r>
              <a:rPr lang="en-US" altLang="zh-CN" sz="2400" dirty="0"/>
              <a:t>visualize the waiting time for vacant taxis on roads </a:t>
            </a:r>
            <a:r>
              <a:rPr lang="en-US" altLang="zh-CN" sz="2400" dirty="0" smtClean="0"/>
              <a:t>and also </a:t>
            </a:r>
            <a:r>
              <a:rPr lang="en-US" altLang="zh-CN" sz="2400" dirty="0" smtClean="0"/>
              <a:t>could provide </a:t>
            </a:r>
            <a:r>
              <a:rPr lang="en-US" altLang="zh-CN" sz="2400" dirty="0"/>
              <a:t>a suggestion on where to wait </a:t>
            </a:r>
            <a:r>
              <a:rPr lang="en-US" altLang="zh-CN" sz="2400" dirty="0" smtClean="0"/>
              <a:t>for </a:t>
            </a:r>
            <a:r>
              <a:rPr lang="en-US" altLang="zh-CN" sz="2400" dirty="0"/>
              <a:t>a taxi</a:t>
            </a:r>
            <a:r>
              <a:rPr lang="en-US" altLang="zh-CN" sz="2400" dirty="0" smtClean="0"/>
              <a:t>.</a:t>
            </a:r>
          </a:p>
          <a:p>
            <a:pPr algn="just"/>
            <a:r>
              <a:rPr lang="en-US" altLang="zh-CN" sz="2400" dirty="0">
                <a:solidFill>
                  <a:srgbClr val="FF0000"/>
                </a:solidFill>
                <a:hlinkClick r:id="rId3"/>
              </a:rPr>
              <a:t>http://</a:t>
            </a:r>
            <a:r>
              <a:rPr lang="en-US" altLang="zh-CN" sz="2400" dirty="0" smtClean="0">
                <a:solidFill>
                  <a:srgbClr val="FF0000"/>
                </a:solidFill>
                <a:hlinkClick r:id="rId3"/>
              </a:rPr>
              <a:t>lbs.nlsde.buaa.edu.cn/taxiwaiter</a:t>
            </a:r>
            <a:endParaRPr lang="zh-CN" altLang="en-US" sz="2400" dirty="0">
              <a:solidFill>
                <a:srgbClr val="FF0000"/>
              </a:solidFill>
            </a:endParaRPr>
          </a:p>
        </p:txBody>
      </p:sp>
      <p:pic>
        <p:nvPicPr>
          <p:cNvPr id="1026" name="Picture 2" descr="E:\ZXD\Research\TransNetwork\Manuscript\Taxiwaiter\pic\demo-emulato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1700808"/>
            <a:ext cx="2664296" cy="4440493"/>
          </a:xfrm>
          <a:prstGeom prst="rect">
            <a:avLst/>
          </a:prstGeom>
          <a:noFill/>
          <a:extLst>
            <a:ext uri="{909E8E84-426E-40DD-AFC4-6F175D3DCCD1}">
              <a14:hiddenFill xmlns:a14="http://schemas.microsoft.com/office/drawing/2010/main">
                <a:solidFill>
                  <a:srgbClr val="FFFFFF"/>
                </a:solidFill>
              </a14:hiddenFill>
            </a:ext>
          </a:extLst>
        </p:spPr>
      </p:pic>
      <p:sp>
        <p:nvSpPr>
          <p:cNvPr id="4" name="页脚占位符 3"/>
          <p:cNvSpPr>
            <a:spLocks noGrp="1"/>
          </p:cNvSpPr>
          <p:nvPr>
            <p:ph type="ftr" sz="quarter" idx="12"/>
          </p:nvPr>
        </p:nvSpPr>
        <p:spPr/>
        <p:txBody>
          <a:bodyPr/>
          <a:lstStyle/>
          <a:p>
            <a:r>
              <a:rPr lang="en-US" altLang="zh-CN" smtClean="0"/>
              <a:t>Where to wait for a Taxi?</a:t>
            </a:r>
            <a:endParaRPr lang="zh-CN" altLang="en-US" dirty="0"/>
          </a:p>
        </p:txBody>
      </p:sp>
      <p:sp>
        <p:nvSpPr>
          <p:cNvPr id="5" name="日期占位符 4"/>
          <p:cNvSpPr>
            <a:spLocks noGrp="1"/>
          </p:cNvSpPr>
          <p:nvPr>
            <p:ph type="dt" sz="half" idx="10"/>
          </p:nvPr>
        </p:nvSpPr>
        <p:spPr/>
        <p:txBody>
          <a:bodyPr/>
          <a:lstStyle/>
          <a:p>
            <a:fld id="{77CE4BB4-7DCB-4AA6-B433-146054C7FDA1}" type="datetime1">
              <a:rPr lang="zh-CN" altLang="en-US" smtClean="0"/>
              <a:t>2012/8/10</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12</a:t>
            </a:fld>
            <a:endParaRPr lang="zh-CN" altLang="en-US"/>
          </a:p>
        </p:txBody>
      </p:sp>
    </p:spTree>
    <p:extLst>
      <p:ext uri="{BB962C8B-B14F-4D97-AF65-F5344CB8AC3E}">
        <p14:creationId xmlns:p14="http://schemas.microsoft.com/office/powerpoint/2010/main" val="3260851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 y="1700809"/>
            <a:ext cx="9144000" cy="2274292"/>
          </a:xfrm>
        </p:spPr>
        <p:txBody>
          <a:bodyPr>
            <a:normAutofit/>
          </a:bodyPr>
          <a:lstStyle/>
          <a:p>
            <a:pPr algn="ctr">
              <a:lnSpc>
                <a:spcPct val="150000"/>
              </a:lnSpc>
            </a:pPr>
            <a:r>
              <a:rPr lang="en-US" altLang="zh-CN" sz="4400" dirty="0" smtClean="0"/>
              <a:t>Thanks for your attention!</a:t>
            </a:r>
            <a:br>
              <a:rPr lang="en-US" altLang="zh-CN" sz="4400" dirty="0" smtClean="0"/>
            </a:br>
            <a:r>
              <a:rPr lang="en-US" altLang="zh-CN" sz="4400" dirty="0" smtClean="0"/>
              <a:t>Any questions?</a:t>
            </a:r>
            <a:endParaRPr lang="zh-CN" altLang="en-US" sz="4400" dirty="0"/>
          </a:p>
        </p:txBody>
      </p:sp>
      <p:sp>
        <p:nvSpPr>
          <p:cNvPr id="4" name="标题 1"/>
          <p:cNvSpPr txBox="1">
            <a:spLocks/>
          </p:cNvSpPr>
          <p:nvPr/>
        </p:nvSpPr>
        <p:spPr>
          <a:xfrm>
            <a:off x="1907704" y="3933056"/>
            <a:ext cx="5328592"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2800" dirty="0" smtClean="0"/>
              <a:t>zhengxudong@nlsde.buaa.edu.cn</a:t>
            </a:r>
            <a:endParaRPr lang="zh-CN" altLang="en-US" sz="2800" dirty="0"/>
          </a:p>
        </p:txBody>
      </p:sp>
    </p:spTree>
    <p:extLst>
      <p:ext uri="{BB962C8B-B14F-4D97-AF65-F5344CB8AC3E}">
        <p14:creationId xmlns:p14="http://schemas.microsoft.com/office/powerpoint/2010/main" val="3711627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Motivation</a:t>
            </a:r>
            <a:endParaRPr lang="zh-CN" altLang="en-US" dirty="0"/>
          </a:p>
        </p:txBody>
      </p:sp>
      <p:sp>
        <p:nvSpPr>
          <p:cNvPr id="3" name="内容占位符 2"/>
          <p:cNvSpPr>
            <a:spLocks noGrp="1"/>
          </p:cNvSpPr>
          <p:nvPr>
            <p:ph sz="quarter" idx="13"/>
          </p:nvPr>
        </p:nvSpPr>
        <p:spPr/>
        <p:txBody>
          <a:bodyPr>
            <a:normAutofit/>
          </a:bodyPr>
          <a:lstStyle/>
          <a:p>
            <a:pPr algn="just"/>
            <a:r>
              <a:rPr lang="en-US" altLang="zh-CN" dirty="0" smtClean="0"/>
              <a:t>Background</a:t>
            </a:r>
          </a:p>
          <a:p>
            <a:pPr lvl="1" algn="just"/>
            <a:r>
              <a:rPr lang="en-US" altLang="zh-CN" dirty="0" smtClean="0"/>
              <a:t>Taxis </a:t>
            </a:r>
            <a:r>
              <a:rPr lang="en-US" altLang="zh-CN" dirty="0"/>
              <a:t>play an important role in the </a:t>
            </a:r>
            <a:r>
              <a:rPr lang="en-US" altLang="zh-CN" dirty="0" smtClean="0"/>
              <a:t>transportation </a:t>
            </a:r>
            <a:r>
              <a:rPr lang="en-US" altLang="zh-CN" dirty="0"/>
              <a:t>of </a:t>
            </a:r>
            <a:r>
              <a:rPr lang="en-US" altLang="zh-CN" dirty="0" smtClean="0"/>
              <a:t>cities</a:t>
            </a:r>
          </a:p>
          <a:p>
            <a:pPr algn="just"/>
            <a:r>
              <a:rPr lang="en-US" altLang="zh-CN" dirty="0" smtClean="0"/>
              <a:t>Problem</a:t>
            </a:r>
          </a:p>
          <a:p>
            <a:pPr lvl="1" algn="just"/>
            <a:r>
              <a:rPr lang="en-US" altLang="zh-CN" dirty="0" smtClean="0"/>
              <a:t>Many people </a:t>
            </a:r>
            <a:r>
              <a:rPr lang="en-US" altLang="zh-CN" dirty="0" smtClean="0"/>
              <a:t>are often </a:t>
            </a:r>
            <a:r>
              <a:rPr lang="en-US" altLang="zh-CN" dirty="0" smtClean="0"/>
              <a:t>annoyed with waiting for taxis, especially in some big cities of China</a:t>
            </a:r>
          </a:p>
          <a:p>
            <a:r>
              <a:rPr lang="en-US" altLang="zh-CN" dirty="0" smtClean="0"/>
              <a:t>Cause</a:t>
            </a:r>
          </a:p>
          <a:p>
            <a:pPr lvl="1"/>
            <a:r>
              <a:rPr lang="en-US" altLang="zh-CN" dirty="0" smtClean="0"/>
              <a:t>Passengers lack the information about vacant taxis</a:t>
            </a:r>
            <a:endParaRPr lang="zh-CN" altLang="en-US" dirty="0"/>
          </a:p>
        </p:txBody>
      </p:sp>
      <p:sp>
        <p:nvSpPr>
          <p:cNvPr id="4" name="页脚占位符 3"/>
          <p:cNvSpPr>
            <a:spLocks noGrp="1"/>
          </p:cNvSpPr>
          <p:nvPr>
            <p:ph type="ftr" sz="quarter" idx="12"/>
          </p:nvPr>
        </p:nvSpPr>
        <p:spPr/>
        <p:txBody>
          <a:bodyPr/>
          <a:lstStyle/>
          <a:p>
            <a:r>
              <a:rPr lang="en-US" altLang="zh-CN" smtClean="0"/>
              <a:t>Where to wait for a Taxi?</a:t>
            </a:r>
            <a:endParaRPr lang="zh-CN" altLang="en-US" dirty="0"/>
          </a:p>
        </p:txBody>
      </p:sp>
      <p:sp>
        <p:nvSpPr>
          <p:cNvPr id="5" name="日期占位符 4"/>
          <p:cNvSpPr>
            <a:spLocks noGrp="1"/>
          </p:cNvSpPr>
          <p:nvPr>
            <p:ph type="dt" sz="half" idx="10"/>
          </p:nvPr>
        </p:nvSpPr>
        <p:spPr/>
        <p:txBody>
          <a:bodyPr/>
          <a:lstStyle/>
          <a:p>
            <a:fld id="{A9A5E78B-8AED-4902-9DF9-65C2B9A6FD05}" type="datetime1">
              <a:rPr lang="zh-CN" altLang="en-US" smtClean="0"/>
              <a:t>2012/8/10</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2</a:t>
            </a:fld>
            <a:endParaRPr lang="zh-CN" altLang="en-US"/>
          </a:p>
        </p:txBody>
      </p:sp>
    </p:spTree>
    <p:extLst>
      <p:ext uri="{BB962C8B-B14F-4D97-AF65-F5344CB8AC3E}">
        <p14:creationId xmlns:p14="http://schemas.microsoft.com/office/powerpoint/2010/main" val="189180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Solution</a:t>
            </a:r>
            <a:endParaRPr lang="zh-CN" altLang="en-US" dirty="0"/>
          </a:p>
        </p:txBody>
      </p:sp>
      <p:sp>
        <p:nvSpPr>
          <p:cNvPr id="3" name="内容占位符 2"/>
          <p:cNvSpPr>
            <a:spLocks noGrp="1"/>
          </p:cNvSpPr>
          <p:nvPr>
            <p:ph sz="quarter" idx="13"/>
          </p:nvPr>
        </p:nvSpPr>
        <p:spPr/>
        <p:txBody>
          <a:bodyPr>
            <a:normAutofit/>
          </a:bodyPr>
          <a:lstStyle/>
          <a:p>
            <a:pPr algn="just"/>
            <a:r>
              <a:rPr lang="en-US" altLang="zh-CN" dirty="0" smtClean="0"/>
              <a:t>Estimation</a:t>
            </a:r>
          </a:p>
          <a:p>
            <a:pPr lvl="1" algn="just"/>
            <a:r>
              <a:rPr lang="en-US" altLang="zh-CN" dirty="0" smtClean="0"/>
              <a:t>Estimate </a:t>
            </a:r>
            <a:r>
              <a:rPr lang="en-US" altLang="zh-CN" dirty="0"/>
              <a:t>t</a:t>
            </a:r>
            <a:r>
              <a:rPr lang="en-US" altLang="zh-CN" dirty="0" smtClean="0"/>
              <a:t>he waiting time for a vacant </a:t>
            </a:r>
            <a:r>
              <a:rPr lang="en-US" altLang="zh-CN" dirty="0"/>
              <a:t>taxi </a:t>
            </a:r>
            <a:r>
              <a:rPr lang="en-US" altLang="zh-CN" dirty="0" smtClean="0"/>
              <a:t>at </a:t>
            </a:r>
            <a:r>
              <a:rPr lang="en-US" altLang="zh-CN" dirty="0"/>
              <a:t>different times </a:t>
            </a:r>
            <a:r>
              <a:rPr lang="en-US" altLang="zh-CN" dirty="0" smtClean="0"/>
              <a:t>on road segments.</a:t>
            </a:r>
          </a:p>
          <a:p>
            <a:pPr algn="just"/>
            <a:r>
              <a:rPr lang="en-US" altLang="zh-CN" dirty="0" smtClean="0"/>
              <a:t>Recommendation</a:t>
            </a:r>
          </a:p>
          <a:p>
            <a:pPr lvl="1" algn="just"/>
            <a:r>
              <a:rPr lang="en-US" altLang="zh-CN" dirty="0" smtClean="0"/>
              <a:t>Recommend the waiting place </a:t>
            </a:r>
            <a:r>
              <a:rPr lang="en-US" altLang="zh-CN" dirty="0"/>
              <a:t>to </a:t>
            </a:r>
            <a:r>
              <a:rPr lang="en-US" altLang="zh-CN" dirty="0" smtClean="0"/>
              <a:t>potential passenger</a:t>
            </a:r>
            <a:r>
              <a:rPr lang="en-US" altLang="zh-CN" dirty="0" smtClean="0"/>
              <a:t>.</a:t>
            </a:r>
            <a:endParaRPr lang="en-US" altLang="zh-CN" dirty="0" smtClean="0"/>
          </a:p>
        </p:txBody>
      </p:sp>
      <p:sp>
        <p:nvSpPr>
          <p:cNvPr id="4" name="页脚占位符 3"/>
          <p:cNvSpPr>
            <a:spLocks noGrp="1"/>
          </p:cNvSpPr>
          <p:nvPr>
            <p:ph type="ftr" sz="quarter" idx="12"/>
          </p:nvPr>
        </p:nvSpPr>
        <p:spPr/>
        <p:txBody>
          <a:bodyPr/>
          <a:lstStyle/>
          <a:p>
            <a:r>
              <a:rPr lang="en-US" altLang="zh-CN" dirty="0" smtClean="0"/>
              <a:t>Where to wait for a Taxi?</a:t>
            </a:r>
            <a:endParaRPr lang="zh-CN" altLang="en-US" dirty="0"/>
          </a:p>
        </p:txBody>
      </p:sp>
      <p:sp>
        <p:nvSpPr>
          <p:cNvPr id="5" name="日期占位符 4"/>
          <p:cNvSpPr>
            <a:spLocks noGrp="1"/>
          </p:cNvSpPr>
          <p:nvPr>
            <p:ph type="dt" sz="half" idx="10"/>
          </p:nvPr>
        </p:nvSpPr>
        <p:spPr/>
        <p:txBody>
          <a:bodyPr/>
          <a:lstStyle/>
          <a:p>
            <a:fld id="{733CAA79-22FE-4D21-8541-4A4D4591C6C3}" type="datetime1">
              <a:rPr lang="zh-CN" altLang="en-US" smtClean="0"/>
              <a:t>2012/8/10</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3</a:t>
            </a:fld>
            <a:endParaRPr lang="zh-CN" altLang="en-US"/>
          </a:p>
        </p:txBody>
      </p:sp>
    </p:spTree>
    <p:extLst>
      <p:ext uri="{BB962C8B-B14F-4D97-AF65-F5344CB8AC3E}">
        <p14:creationId xmlns:p14="http://schemas.microsoft.com/office/powerpoint/2010/main" val="3956844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Estimation of Waiting Time</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sz="quarter" idx="13"/>
              </p:nvPr>
            </p:nvSpPr>
            <p:spPr>
              <a:xfrm>
                <a:off x="373981" y="1412776"/>
                <a:ext cx="8396038" cy="2592288"/>
              </a:xfrm>
            </p:spPr>
            <p:txBody>
              <a:bodyPr anchor="ctr"/>
              <a:lstStyle/>
              <a:p>
                <a:pPr algn="just"/>
                <a:r>
                  <a:rPr lang="en-US" altLang="zh-CN" dirty="0" smtClean="0"/>
                  <a:t>Two situations:</a:t>
                </a:r>
              </a:p>
              <a:p>
                <a:pPr lvl="1" algn="just"/>
                <a:r>
                  <a:rPr lang="en-US" altLang="zh-CN" dirty="0" smtClean="0"/>
                  <a:t>There are some </a:t>
                </a:r>
                <a:r>
                  <a:rPr lang="en-US" altLang="zh-CN" dirty="0"/>
                  <a:t>vacant taxis just </a:t>
                </a:r>
                <a:r>
                  <a:rPr lang="en-US" altLang="zh-CN" dirty="0" smtClean="0"/>
                  <a:t>stopping beside </a:t>
                </a:r>
                <a:r>
                  <a:rPr lang="en-US" altLang="zh-CN" dirty="0"/>
                  <a:t>the road, </a:t>
                </a:r>
                <a:r>
                  <a:rPr lang="en-US" altLang="zh-CN" dirty="0" smtClean="0"/>
                  <a:t>you </a:t>
                </a:r>
                <a:r>
                  <a:rPr lang="en-US" altLang="zh-CN" dirty="0"/>
                  <a:t>could take </a:t>
                </a:r>
                <a:r>
                  <a:rPr lang="en-US" altLang="zh-CN" dirty="0" smtClean="0"/>
                  <a:t>a </a:t>
                </a:r>
                <a:r>
                  <a:rPr lang="en-US" altLang="zh-CN" dirty="0"/>
                  <a:t>taxi </a:t>
                </a:r>
                <a:r>
                  <a:rPr lang="en-US" altLang="zh-CN" dirty="0" smtClean="0"/>
                  <a:t>immediately</a:t>
                </a:r>
                <a:r>
                  <a:rPr lang="en-US" altLang="zh-CN" dirty="0" smtClean="0"/>
                  <a:t>.(</a:t>
                </a:r>
                <a14:m>
                  <m:oMath xmlns:m="http://schemas.openxmlformats.org/officeDocument/2006/math">
                    <m:sSub>
                      <m:sSubPr>
                        <m:ctrlPr>
                          <a:rPr lang="en-US" altLang="zh-CN" sz="2400" i="1">
                            <a:latin typeface="Cambria Math"/>
                          </a:rPr>
                        </m:ctrlPr>
                      </m:sSubPr>
                      <m:e>
                        <m:r>
                          <a:rPr lang="en-US" altLang="zh-CN" sz="2400">
                            <a:latin typeface="Cambria Math"/>
                          </a:rPr>
                          <m:t>𝑝</m:t>
                        </m:r>
                      </m:e>
                      <m:sub>
                        <m:r>
                          <a:rPr lang="en-US" altLang="zh-CN" sz="2400">
                            <a:latin typeface="Cambria Math"/>
                          </a:rPr>
                          <m:t>𝑖𝑚𝑚</m:t>
                        </m:r>
                      </m:sub>
                    </m:sSub>
                  </m:oMath>
                </a14:m>
                <a:r>
                  <a:rPr lang="en-US" altLang="zh-CN" dirty="0" smtClean="0"/>
                  <a:t>)</a:t>
                </a:r>
                <a:endParaRPr lang="en-US" altLang="zh-CN" dirty="0" smtClean="0"/>
              </a:p>
              <a:p>
                <a:pPr lvl="1" algn="just"/>
                <a:r>
                  <a:rPr lang="en-US" altLang="zh-CN" dirty="0" smtClean="0"/>
                  <a:t>There are no </a:t>
                </a:r>
                <a:r>
                  <a:rPr lang="en-US" altLang="zh-CN" dirty="0"/>
                  <a:t>vacant </a:t>
                </a:r>
                <a:r>
                  <a:rPr lang="en-US" altLang="zh-CN" dirty="0" smtClean="0"/>
                  <a:t>taxis </a:t>
                </a:r>
                <a:r>
                  <a:rPr lang="en-US" altLang="zh-CN" dirty="0"/>
                  <a:t>at hand, you should wait for </a:t>
                </a:r>
                <a:r>
                  <a:rPr lang="en-US" altLang="zh-CN" dirty="0" smtClean="0"/>
                  <a:t>the coming </a:t>
                </a:r>
                <a:r>
                  <a:rPr lang="en-US" altLang="zh-CN" dirty="0"/>
                  <a:t>of next vacant </a:t>
                </a:r>
                <a:r>
                  <a:rPr lang="en-US" altLang="zh-CN" dirty="0" smtClean="0"/>
                  <a:t>taxi</a:t>
                </a:r>
                <a:r>
                  <a:rPr lang="en-US" altLang="zh-CN" dirty="0" smtClean="0"/>
                  <a:t>.(</a:t>
                </a:r>
                <a14:m>
                  <m:oMath xmlns:m="http://schemas.openxmlformats.org/officeDocument/2006/math">
                    <m:sSub>
                      <m:sSubPr>
                        <m:ctrlPr>
                          <a:rPr lang="en-US" altLang="zh-CN" sz="2400" i="1">
                            <a:latin typeface="Cambria Math"/>
                          </a:rPr>
                        </m:ctrlPr>
                      </m:sSubPr>
                      <m:e>
                        <m:r>
                          <a:rPr lang="en-US" altLang="zh-CN" sz="2400">
                            <a:latin typeface="Cambria Math"/>
                          </a:rPr>
                          <m:t>𝑡</m:t>
                        </m:r>
                      </m:e>
                      <m:sub>
                        <m:r>
                          <a:rPr lang="en-US" altLang="zh-CN" sz="2400">
                            <a:latin typeface="Cambria Math"/>
                          </a:rPr>
                          <m:t>𝑛𝑒𝑥𝑡</m:t>
                        </m:r>
                      </m:sub>
                    </m:sSub>
                  </m:oMath>
                </a14:m>
                <a:r>
                  <a:rPr lang="en-US" altLang="zh-CN" dirty="0" smtClean="0"/>
                  <a:t>)</a:t>
                </a:r>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sz="quarter" idx="13"/>
              </p:nvPr>
            </p:nvSpPr>
            <p:spPr>
              <a:xfrm>
                <a:off x="373981" y="1412776"/>
                <a:ext cx="8396038" cy="2592288"/>
              </a:xfrm>
              <a:blipFill rotWithShape="1">
                <a:blip r:embed="rId3"/>
                <a:stretch>
                  <a:fillRect l="-1887" r="-94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943708" y="4140369"/>
                <a:ext cx="5256584" cy="584775"/>
              </a:xfrm>
              <a:prstGeom prst="rect">
                <a:avLst/>
              </a:prstGeom>
              <a:noFill/>
            </p:spPr>
            <p:txBody>
              <a:bodyPr wrap="square" rtlCol="0">
                <a:spAutoFit/>
              </a:bodyPr>
              <a:lstStyle/>
              <a:p>
                <a:pPr/>
                <a14:m>
                  <m:oMathPara xmlns:m="http://schemas.openxmlformats.org/officeDocument/2006/math">
                    <m:oMathParaPr>
                      <m:jc m:val="center"/>
                    </m:oMathParaPr>
                    <m:oMath xmlns:m="http://schemas.openxmlformats.org/officeDocument/2006/math">
                      <m:sSub>
                        <m:sSubPr>
                          <m:ctrlPr>
                            <a:rPr lang="en-US" altLang="zh-CN" sz="3200" i="1">
                              <a:latin typeface="Cambria Math"/>
                            </a:rPr>
                          </m:ctrlPr>
                        </m:sSubPr>
                        <m:e>
                          <m:r>
                            <a:rPr lang="en-US" altLang="zh-CN" sz="3200">
                              <a:latin typeface="Cambria Math"/>
                            </a:rPr>
                            <m:t>𝑡</m:t>
                          </m:r>
                        </m:e>
                        <m:sub>
                          <m:r>
                            <a:rPr lang="en-US" altLang="zh-CN" sz="3200">
                              <a:latin typeface="Cambria Math"/>
                            </a:rPr>
                            <m:t>𝑤𝑎𝑖𝑡</m:t>
                          </m:r>
                        </m:sub>
                      </m:sSub>
                      <m:r>
                        <a:rPr lang="en-US" altLang="zh-CN" sz="3200">
                          <a:latin typeface="Cambria Math"/>
                        </a:rPr>
                        <m:t>=</m:t>
                      </m:r>
                      <m:d>
                        <m:dPr>
                          <m:ctrlPr>
                            <a:rPr lang="en-US" altLang="zh-CN" sz="3200" i="1">
                              <a:latin typeface="Cambria Math"/>
                            </a:rPr>
                          </m:ctrlPr>
                        </m:dPr>
                        <m:e>
                          <m:r>
                            <a:rPr lang="en-US" altLang="zh-CN" sz="3200">
                              <a:latin typeface="Cambria Math"/>
                            </a:rPr>
                            <m:t>1−</m:t>
                          </m:r>
                          <m:sSub>
                            <m:sSubPr>
                              <m:ctrlPr>
                                <a:rPr lang="en-US" altLang="zh-CN" sz="3200" i="1">
                                  <a:latin typeface="Cambria Math"/>
                                </a:rPr>
                              </m:ctrlPr>
                            </m:sSubPr>
                            <m:e>
                              <m:r>
                                <a:rPr lang="en-US" altLang="zh-CN" sz="3200">
                                  <a:latin typeface="Cambria Math"/>
                                </a:rPr>
                                <m:t>𝑝</m:t>
                              </m:r>
                            </m:e>
                            <m:sub>
                              <m:r>
                                <a:rPr lang="en-US" altLang="zh-CN" sz="3200">
                                  <a:latin typeface="Cambria Math"/>
                                </a:rPr>
                                <m:t>𝑖𝑚𝑚</m:t>
                              </m:r>
                            </m:sub>
                          </m:sSub>
                        </m:e>
                      </m:d>
                      <m:r>
                        <a:rPr lang="en-US" altLang="zh-CN" sz="3200">
                          <a:latin typeface="Cambria Math"/>
                        </a:rPr>
                        <m:t> ⋅</m:t>
                      </m:r>
                      <m:sSub>
                        <m:sSubPr>
                          <m:ctrlPr>
                            <a:rPr lang="en-US" altLang="zh-CN" sz="3200" i="1">
                              <a:latin typeface="Cambria Math"/>
                            </a:rPr>
                          </m:ctrlPr>
                        </m:sSubPr>
                        <m:e>
                          <m:r>
                            <a:rPr lang="en-US" altLang="zh-CN" sz="3200">
                              <a:latin typeface="Cambria Math"/>
                            </a:rPr>
                            <m:t>𝑡</m:t>
                          </m:r>
                        </m:e>
                        <m:sub>
                          <m:r>
                            <a:rPr lang="en-US" altLang="zh-CN" sz="3200">
                              <a:latin typeface="Cambria Math"/>
                            </a:rPr>
                            <m:t>𝑛𝑒𝑥𝑡</m:t>
                          </m:r>
                        </m:sub>
                      </m:sSub>
                    </m:oMath>
                  </m:oMathPara>
                </a14:m>
                <a:endParaRPr lang="zh-CN" alt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1943708" y="4140369"/>
                <a:ext cx="5256584" cy="584775"/>
              </a:xfrm>
              <a:prstGeom prst="rect">
                <a:avLst/>
              </a:prstGeom>
              <a:blipFill rotWithShape="1">
                <a:blip r:embed="rId4"/>
                <a:stretch>
                  <a:fillRect/>
                </a:stretch>
              </a:blipFill>
            </p:spPr>
            <p:txBody>
              <a:bodyPr/>
              <a:lstStyle/>
              <a:p>
                <a:r>
                  <a:rPr lang="zh-CN" altLang="en-US">
                    <a:noFill/>
                  </a:rPr>
                  <a:t> </a:t>
                </a:r>
              </a:p>
            </p:txBody>
          </p:sp>
        </mc:Fallback>
      </mc:AlternateContent>
      <p:sp>
        <p:nvSpPr>
          <p:cNvPr id="4" name="页脚占位符 3"/>
          <p:cNvSpPr>
            <a:spLocks noGrp="1"/>
          </p:cNvSpPr>
          <p:nvPr>
            <p:ph type="ftr" sz="quarter" idx="12"/>
          </p:nvPr>
        </p:nvSpPr>
        <p:spPr/>
        <p:txBody>
          <a:bodyPr/>
          <a:lstStyle/>
          <a:p>
            <a:r>
              <a:rPr lang="en-US" altLang="zh-CN" smtClean="0"/>
              <a:t>Where to wait for a Taxi?</a:t>
            </a:r>
            <a:endParaRPr lang="zh-CN" altLang="en-US" dirty="0"/>
          </a:p>
        </p:txBody>
      </p:sp>
      <p:sp>
        <p:nvSpPr>
          <p:cNvPr id="6" name="日期占位符 5"/>
          <p:cNvSpPr>
            <a:spLocks noGrp="1"/>
          </p:cNvSpPr>
          <p:nvPr>
            <p:ph type="dt" sz="half" idx="10"/>
          </p:nvPr>
        </p:nvSpPr>
        <p:spPr/>
        <p:txBody>
          <a:bodyPr/>
          <a:lstStyle/>
          <a:p>
            <a:fld id="{2EE867E5-09A0-4860-AB54-B68341F9F6E5}" type="datetime1">
              <a:rPr lang="zh-CN" altLang="en-US" smtClean="0"/>
              <a:t>2012/8/10</a:t>
            </a:fld>
            <a:endParaRPr lang="zh-CN" altLang="en-US"/>
          </a:p>
        </p:txBody>
      </p:sp>
      <p:sp>
        <p:nvSpPr>
          <p:cNvPr id="7" name="灯片编号占位符 6"/>
          <p:cNvSpPr>
            <a:spLocks noGrp="1"/>
          </p:cNvSpPr>
          <p:nvPr>
            <p:ph type="sldNum" sz="quarter" idx="11"/>
          </p:nvPr>
        </p:nvSpPr>
        <p:spPr/>
        <p:txBody>
          <a:bodyPr/>
          <a:lstStyle/>
          <a:p>
            <a:fld id="{3A992E68-B3B0-4ABD-A420-A2D1CFB81A76}" type="slidenum">
              <a:rPr lang="zh-CN" altLang="en-US" smtClean="0"/>
              <a:t>4</a:t>
            </a:fld>
            <a:endParaRPr lang="zh-CN" altLang="en-US"/>
          </a:p>
        </p:txBody>
      </p:sp>
    </p:spTree>
    <p:extLst>
      <p:ext uri="{BB962C8B-B14F-4D97-AF65-F5344CB8AC3E}">
        <p14:creationId xmlns:p14="http://schemas.microsoft.com/office/powerpoint/2010/main" val="1147433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Estimation </a:t>
            </a:r>
            <a:r>
              <a:rPr lang="en-US" altLang="zh-CN" dirty="0" smtClean="0"/>
              <a:t>of Waiting </a:t>
            </a:r>
            <a:r>
              <a:rPr lang="en-US" altLang="zh-CN" dirty="0"/>
              <a:t>Time</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sz="quarter" idx="13"/>
              </p:nvPr>
            </p:nvSpPr>
            <p:spPr/>
            <p:txBody>
              <a:bodyPr>
                <a:normAutofit/>
              </a:bodyPr>
              <a:lstStyle/>
              <a:p>
                <a:pPr algn="just"/>
                <a:r>
                  <a:rPr lang="en-US" altLang="zh-CN" dirty="0" smtClean="0"/>
                  <a:t>Estimation of </a:t>
                </a:r>
                <a14:m>
                  <m:oMath xmlns:m="http://schemas.openxmlformats.org/officeDocument/2006/math">
                    <m:sSub>
                      <m:sSubPr>
                        <m:ctrlPr>
                          <a:rPr lang="en-US" altLang="zh-CN" i="1" smtClean="0">
                            <a:latin typeface="Cambria Math"/>
                          </a:rPr>
                        </m:ctrlPr>
                      </m:sSubPr>
                      <m:e>
                        <m:r>
                          <a:rPr lang="en-US" altLang="zh-CN">
                            <a:latin typeface="Cambria Math"/>
                          </a:rPr>
                          <m:t>𝑝</m:t>
                        </m:r>
                      </m:e>
                      <m:sub>
                        <m:r>
                          <a:rPr lang="en-US" altLang="zh-CN">
                            <a:latin typeface="Cambria Math"/>
                          </a:rPr>
                          <m:t>𝑖𝑚𝑚</m:t>
                        </m:r>
                      </m:sub>
                    </m:sSub>
                  </m:oMath>
                </a14:m>
                <a:endParaRPr lang="en-US" altLang="zh-CN" dirty="0" smtClean="0"/>
              </a:p>
              <a:p>
                <a:pPr lvl="1" algn="just"/>
                <a:r>
                  <a:rPr lang="en-US" altLang="zh-CN" dirty="0" smtClean="0"/>
                  <a:t>Consider it as a constant at each timeslot and road segment.</a:t>
                </a:r>
              </a:p>
              <a:p>
                <a:pPr lvl="1" algn="just"/>
                <a:r>
                  <a:rPr lang="en-US" altLang="zh-CN" dirty="0" smtClean="0"/>
                  <a:t>Approximate it by the proportion </a:t>
                </a:r>
                <a:r>
                  <a:rPr lang="en-US" altLang="zh-CN" dirty="0"/>
                  <a:t>of time when there </a:t>
                </a:r>
                <a:r>
                  <a:rPr lang="en-US" altLang="zh-CN" dirty="0" smtClean="0"/>
                  <a:t>is at least one </a:t>
                </a:r>
                <a:r>
                  <a:rPr lang="en-US" altLang="zh-CN" dirty="0"/>
                  <a:t>vacant </a:t>
                </a:r>
                <a:r>
                  <a:rPr lang="en-US" altLang="zh-CN" dirty="0" smtClean="0"/>
                  <a:t>taxi parking beside </a:t>
                </a:r>
                <a:r>
                  <a:rPr lang="en-US" altLang="zh-CN" dirty="0"/>
                  <a:t>the </a:t>
                </a:r>
                <a:r>
                  <a:rPr lang="en-US" altLang="zh-CN" dirty="0" smtClean="0"/>
                  <a:t>road</a:t>
                </a:r>
                <a:r>
                  <a:rPr lang="en-US" altLang="zh-CN" dirty="0" smtClean="0"/>
                  <a:t>.</a:t>
                </a:r>
              </a:p>
              <a:p>
                <a:pPr lvl="1" algn="just"/>
                <a:endParaRPr lang="en-US" altLang="zh-CN" dirty="0" smtClean="0"/>
              </a:p>
              <a:p>
                <a:pPr marL="184150" lvl="1" indent="0" algn="just">
                  <a:buNone/>
                </a:pPr>
                <a14:m>
                  <m:oMathPara xmlns:m="http://schemas.openxmlformats.org/officeDocument/2006/math">
                    <m:oMathParaPr>
                      <m:jc m:val="centerGroup"/>
                    </m:oMathParaPr>
                    <m:oMath xmlns:m="http://schemas.openxmlformats.org/officeDocument/2006/math">
                      <m:sSub>
                        <m:sSubPr>
                          <m:ctrlPr>
                            <a:rPr lang="en-US" altLang="zh-CN" sz="2800" i="1">
                              <a:latin typeface="Cambria Math"/>
                            </a:rPr>
                          </m:ctrlPr>
                        </m:sSubPr>
                        <m:e>
                          <m:acc>
                            <m:accPr>
                              <m:chr m:val="̂"/>
                              <m:ctrlPr>
                                <a:rPr lang="en-US" altLang="zh-CN" sz="2800" i="1">
                                  <a:latin typeface="Cambria Math"/>
                                </a:rPr>
                              </m:ctrlPr>
                            </m:accPr>
                            <m:e>
                              <m:r>
                                <a:rPr lang="en-US" altLang="zh-CN" sz="2800">
                                  <a:latin typeface="Cambria Math"/>
                                </a:rPr>
                                <m:t>𝑝</m:t>
                              </m:r>
                            </m:e>
                          </m:acc>
                        </m:e>
                        <m:sub>
                          <m:r>
                            <a:rPr lang="en-US" altLang="zh-CN" sz="2800">
                              <a:latin typeface="Cambria Math"/>
                            </a:rPr>
                            <m:t>𝑖𝑚𝑚</m:t>
                          </m:r>
                        </m:sub>
                      </m:sSub>
                      <m:r>
                        <a:rPr lang="en-US" altLang="zh-CN" sz="2800" b="0" i="1" smtClean="0">
                          <a:latin typeface="Cambria Math"/>
                        </a:rPr>
                        <m:t>=</m:t>
                      </m:r>
                      <m:f>
                        <m:fPr>
                          <m:ctrlPr>
                            <a:rPr lang="en-US" altLang="zh-CN" sz="2800" i="1">
                              <a:latin typeface="Cambria Math"/>
                            </a:rPr>
                          </m:ctrlPr>
                        </m:fPr>
                        <m:num>
                          <m:sSub>
                            <m:sSubPr>
                              <m:ctrlPr>
                                <a:rPr lang="en-US" altLang="zh-CN" sz="2800" i="1">
                                  <a:latin typeface="Cambria Math"/>
                                </a:rPr>
                              </m:ctrlPr>
                            </m:sSubPr>
                            <m:e>
                              <m:r>
                                <a:rPr lang="en-US" altLang="zh-CN" sz="2800" i="1">
                                  <a:latin typeface="Cambria Math"/>
                                </a:rPr>
                                <m:t>𝑡</m:t>
                              </m:r>
                            </m:e>
                            <m:sub>
                              <m:r>
                                <a:rPr lang="en-US" altLang="zh-CN" sz="2800" i="1">
                                  <a:latin typeface="Cambria Math"/>
                                </a:rPr>
                                <m:t>𝑝𝑎𝑟𝑘</m:t>
                              </m:r>
                            </m:sub>
                          </m:sSub>
                        </m:num>
                        <m:den>
                          <m:r>
                            <m:rPr>
                              <m:sty m:val="p"/>
                            </m:rPr>
                            <a:rPr lang="en-US" altLang="zh-CN" sz="2800">
                              <a:latin typeface="Cambria Math"/>
                            </a:rPr>
                            <m:t>Δ</m:t>
                          </m:r>
                          <m:r>
                            <a:rPr lang="en-US" altLang="zh-CN" sz="2800" i="1">
                              <a:latin typeface="Cambria Math"/>
                            </a:rPr>
                            <m:t>𝑇</m:t>
                          </m:r>
                        </m:den>
                      </m:f>
                    </m:oMath>
                  </m:oMathPara>
                </a14:m>
                <a:endParaRPr lang="en-US" altLang="zh-CN" sz="2800" dirty="0" smtClean="0"/>
              </a:p>
            </p:txBody>
          </p:sp>
        </mc:Choice>
        <mc:Fallback>
          <p:sp>
            <p:nvSpPr>
              <p:cNvPr id="3" name="内容占位符 2"/>
              <p:cNvSpPr>
                <a:spLocks noGrp="1" noRot="1" noChangeAspect="1" noMove="1" noResize="1" noEditPoints="1" noAdjustHandles="1" noChangeArrowheads="1" noChangeShapeType="1" noTextEdit="1"/>
              </p:cNvSpPr>
              <p:nvPr>
                <p:ph sz="quarter" idx="13"/>
              </p:nvPr>
            </p:nvSpPr>
            <p:spPr>
              <a:blipFill rotWithShape="1">
                <a:blip r:embed="rId3"/>
                <a:stretch>
                  <a:fillRect l="-1961" t="-1761" r="-944"/>
                </a:stretch>
              </a:blipFill>
            </p:spPr>
            <p:txBody>
              <a:bodyPr/>
              <a:lstStyle/>
              <a:p>
                <a:r>
                  <a:rPr lang="zh-CN" altLang="en-US">
                    <a:noFill/>
                  </a:rPr>
                  <a:t> </a:t>
                </a:r>
              </a:p>
            </p:txBody>
          </p:sp>
        </mc:Fallback>
      </mc:AlternateContent>
      <p:sp>
        <p:nvSpPr>
          <p:cNvPr id="4" name="页脚占位符 3"/>
          <p:cNvSpPr>
            <a:spLocks noGrp="1"/>
          </p:cNvSpPr>
          <p:nvPr>
            <p:ph type="ftr" sz="quarter" idx="12"/>
          </p:nvPr>
        </p:nvSpPr>
        <p:spPr/>
        <p:txBody>
          <a:bodyPr/>
          <a:lstStyle/>
          <a:p>
            <a:r>
              <a:rPr lang="en-US" altLang="zh-CN" smtClean="0"/>
              <a:t>Where to wait for a Taxi?</a:t>
            </a:r>
            <a:endParaRPr lang="zh-CN" altLang="en-US" dirty="0"/>
          </a:p>
        </p:txBody>
      </p:sp>
      <p:sp>
        <p:nvSpPr>
          <p:cNvPr id="5" name="日期占位符 4"/>
          <p:cNvSpPr>
            <a:spLocks noGrp="1"/>
          </p:cNvSpPr>
          <p:nvPr>
            <p:ph type="dt" sz="half" idx="10"/>
          </p:nvPr>
        </p:nvSpPr>
        <p:spPr/>
        <p:txBody>
          <a:bodyPr/>
          <a:lstStyle/>
          <a:p>
            <a:fld id="{2253373A-1D21-422F-B662-1C08B76D8694}" type="datetime1">
              <a:rPr lang="zh-CN" altLang="en-US" smtClean="0"/>
              <a:t>2012/8/11</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5</a:t>
            </a:fld>
            <a:endParaRPr lang="zh-CN" altLang="en-US"/>
          </a:p>
        </p:txBody>
      </p:sp>
    </p:spTree>
    <p:extLst>
      <p:ext uri="{BB962C8B-B14F-4D97-AF65-F5344CB8AC3E}">
        <p14:creationId xmlns:p14="http://schemas.microsoft.com/office/powerpoint/2010/main" val="692454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Estimation </a:t>
            </a:r>
            <a:r>
              <a:rPr lang="en-US" altLang="zh-CN" dirty="0" smtClean="0"/>
              <a:t>of Waiting </a:t>
            </a:r>
            <a:r>
              <a:rPr lang="en-US" altLang="zh-CN" dirty="0"/>
              <a:t>Time</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sz="quarter" idx="13"/>
              </p:nvPr>
            </p:nvSpPr>
            <p:spPr>
              <a:xfrm>
                <a:off x="352426" y="1340768"/>
                <a:ext cx="8396038" cy="5184576"/>
              </a:xfrm>
            </p:spPr>
            <p:txBody>
              <a:bodyPr>
                <a:normAutofit/>
              </a:bodyPr>
              <a:lstStyle/>
              <a:p>
                <a:r>
                  <a:rPr lang="en-US" altLang="zh-CN" dirty="0" smtClean="0"/>
                  <a:t>Estimation of </a:t>
                </a:r>
                <a14:m>
                  <m:oMath xmlns:m="http://schemas.openxmlformats.org/officeDocument/2006/math">
                    <m:sSub>
                      <m:sSubPr>
                        <m:ctrlPr>
                          <a:rPr lang="en-US" altLang="zh-CN" i="1">
                            <a:latin typeface="Cambria Math"/>
                          </a:rPr>
                        </m:ctrlPr>
                      </m:sSubPr>
                      <m:e>
                        <m:r>
                          <a:rPr lang="en-US" altLang="zh-CN">
                            <a:latin typeface="Cambria Math"/>
                          </a:rPr>
                          <m:t>𝑡</m:t>
                        </m:r>
                      </m:e>
                      <m:sub>
                        <m:r>
                          <a:rPr lang="en-US" altLang="zh-CN">
                            <a:latin typeface="Cambria Math"/>
                          </a:rPr>
                          <m:t>𝑛𝑒𝑥𝑡</m:t>
                        </m:r>
                      </m:sub>
                    </m:sSub>
                  </m:oMath>
                </a14:m>
                <a:endParaRPr lang="en-US" altLang="zh-CN" dirty="0" smtClean="0"/>
              </a:p>
              <a:p>
                <a:pPr lvl="1" algn="just"/>
                <a:r>
                  <a:rPr lang="en-US" altLang="zh-CN" dirty="0" smtClean="0"/>
                  <a:t>It’s </a:t>
                </a:r>
                <a:r>
                  <a:rPr lang="en-US" altLang="zh-CN" dirty="0"/>
                  <a:t>related to the frequency of vacant taxis leaving a </a:t>
                </a:r>
                <a:r>
                  <a:rPr lang="en-US" altLang="zh-CN" dirty="0" smtClean="0"/>
                  <a:t>road</a:t>
                </a:r>
                <a:endParaRPr lang="en-US" altLang="zh-CN" dirty="0" smtClean="0"/>
              </a:p>
              <a:p>
                <a:pPr lvl="1"/>
                <a:r>
                  <a:rPr lang="en-US" altLang="zh-CN" dirty="0" smtClean="0"/>
                  <a:t>Non-homogeneous </a:t>
                </a:r>
                <a:r>
                  <a:rPr lang="en-US" altLang="zh-CN" dirty="0"/>
                  <a:t>Poisson </a:t>
                </a:r>
                <a:r>
                  <a:rPr lang="en-US" altLang="zh-CN" dirty="0" smtClean="0"/>
                  <a:t>Process (NHPP)</a:t>
                </a:r>
              </a:p>
              <a:p>
                <a:pPr lvl="2"/>
                <a:r>
                  <a:rPr lang="en-US" altLang="zh-CN" dirty="0" smtClean="0"/>
                  <a:t>Event: a vacant taxi leaving a road</a:t>
                </a:r>
              </a:p>
              <a:p>
                <a:pPr lvl="2"/>
                <a:r>
                  <a:rPr lang="en-US" altLang="zh-CN" dirty="0" smtClean="0"/>
                  <a:t>Rate parameter </a:t>
                </a:r>
                <a14:m>
                  <m:oMath xmlns:m="http://schemas.openxmlformats.org/officeDocument/2006/math">
                    <m:r>
                      <a:rPr lang="en-US" altLang="zh-CN" i="1">
                        <a:latin typeface="Cambria Math"/>
                      </a:rPr>
                      <m:t>𝜆</m:t>
                    </m:r>
                  </m:oMath>
                </a14:m>
                <a:r>
                  <a:rPr lang="en-US" altLang="zh-CN" dirty="0"/>
                  <a:t>: </a:t>
                </a:r>
                <a:r>
                  <a:rPr lang="en-US" altLang="zh-CN" dirty="0" smtClean="0"/>
                  <a:t>frequency </a:t>
                </a:r>
                <a:r>
                  <a:rPr lang="en-US" altLang="zh-CN" dirty="0"/>
                  <a:t>of vacant </a:t>
                </a:r>
                <a:r>
                  <a:rPr lang="en-US" altLang="zh-CN" dirty="0" smtClean="0"/>
                  <a:t>taxis </a:t>
                </a:r>
                <a:r>
                  <a:rPr lang="en-US" altLang="zh-CN" dirty="0"/>
                  <a:t>leaving</a:t>
                </a:r>
                <a:endParaRPr lang="en-US" altLang="zh-CN" dirty="0" smtClean="0"/>
              </a:p>
              <a:p>
                <a:pPr lvl="2"/>
                <a:r>
                  <a:rPr lang="en-US" altLang="zh-CN" dirty="0" smtClean="0"/>
                  <a:t>Rate function </a:t>
                </a:r>
                <a14:m>
                  <m:oMath xmlns:m="http://schemas.openxmlformats.org/officeDocument/2006/math">
                    <m:r>
                      <a:rPr lang="en-US" altLang="zh-CN" b="0" i="1" dirty="0" smtClean="0">
                        <a:latin typeface="Cambria Math"/>
                      </a:rPr>
                      <m:t>𝜆</m:t>
                    </m:r>
                    <m:r>
                      <a:rPr lang="en-US" altLang="zh-CN" b="0" i="1" dirty="0" smtClean="0">
                        <a:latin typeface="Cambria Math"/>
                      </a:rPr>
                      <m:t>(</m:t>
                    </m:r>
                    <m:r>
                      <a:rPr lang="en-US" altLang="zh-CN" b="0" i="1" dirty="0" smtClean="0">
                        <a:latin typeface="Cambria Math"/>
                      </a:rPr>
                      <m:t>𝑡</m:t>
                    </m:r>
                    <m:r>
                      <a:rPr lang="en-US" altLang="zh-CN" i="1" dirty="0" smtClean="0">
                        <a:latin typeface="Cambria Math"/>
                      </a:rPr>
                      <m:t>)</m:t>
                    </m:r>
                  </m:oMath>
                </a14:m>
                <a:r>
                  <a:rPr lang="en-US" altLang="zh-CN" dirty="0" smtClean="0"/>
                  <a:t>: piecewise </a:t>
                </a:r>
                <a:r>
                  <a:rPr lang="en-US" altLang="zh-CN" dirty="0"/>
                  <a:t>linear </a:t>
                </a:r>
                <a:r>
                  <a:rPr lang="en-US" altLang="zh-CN" dirty="0" smtClean="0"/>
                  <a:t>function (1 hour as a timeslot)</a:t>
                </a:r>
                <a:endParaRPr lang="en-US" altLang="zh-CN" dirty="0" smtClean="0"/>
              </a:p>
              <a:p>
                <a:pPr lvl="1"/>
                <a:r>
                  <a:rPr lang="en-US" altLang="zh-CN" dirty="0" smtClean="0"/>
                  <a:t>Expectation of </a:t>
                </a:r>
                <a14:m>
                  <m:oMath xmlns:m="http://schemas.openxmlformats.org/officeDocument/2006/math">
                    <m:sSub>
                      <m:sSubPr>
                        <m:ctrlPr>
                          <a:rPr lang="en-US" altLang="zh-CN" i="1">
                            <a:latin typeface="Cambria Math"/>
                          </a:rPr>
                        </m:ctrlPr>
                      </m:sSubPr>
                      <m:e>
                        <m:r>
                          <a:rPr lang="en-US" altLang="zh-CN">
                            <a:latin typeface="Cambria Math"/>
                          </a:rPr>
                          <m:t>𝑡</m:t>
                        </m:r>
                      </m:e>
                      <m:sub>
                        <m:r>
                          <a:rPr lang="en-US" altLang="zh-CN">
                            <a:latin typeface="Cambria Math"/>
                          </a:rPr>
                          <m:t>𝑛𝑒𝑥𝑡</m:t>
                        </m:r>
                      </m:sub>
                    </m:sSub>
                    <m:r>
                      <a:rPr lang="en-US" altLang="zh-CN" i="1" smtClean="0">
                        <a:latin typeface="Cambria Math"/>
                      </a:rPr>
                      <m:t> </m:t>
                    </m:r>
                  </m:oMath>
                </a14:m>
                <a:endParaRPr lang="en-US" altLang="zh-CN" i="1" dirty="0" smtClean="0">
                  <a:latin typeface="Cambria Math"/>
                </a:endParaRPr>
              </a:p>
              <a:p>
                <a:pPr lvl="2"/>
                <a14:m>
                  <m:oMath xmlns:m="http://schemas.openxmlformats.org/officeDocument/2006/math">
                    <m:r>
                      <m:rPr>
                        <m:sty m:val="p"/>
                      </m:rPr>
                      <a:rPr lang="en-US" altLang="zh-CN" b="0" i="0" smtClean="0">
                        <a:latin typeface="Cambria Math"/>
                      </a:rPr>
                      <m:t>E</m:t>
                    </m:r>
                    <m:d>
                      <m:dPr>
                        <m:ctrlPr>
                          <a:rPr lang="en-US" altLang="zh-CN" b="0" i="1" smtClean="0">
                            <a:latin typeface="Cambria Math"/>
                          </a:rPr>
                        </m:ctrlPr>
                      </m:dPr>
                      <m:e>
                        <m:sSub>
                          <m:sSubPr>
                            <m:ctrlPr>
                              <a:rPr lang="en-US" altLang="zh-CN" b="0" i="1" smtClean="0">
                                <a:latin typeface="Cambria Math"/>
                              </a:rPr>
                            </m:ctrlPr>
                          </m:sSubPr>
                          <m:e>
                            <m:r>
                              <a:rPr lang="en-US" altLang="zh-CN" b="0" i="1" smtClean="0">
                                <a:latin typeface="Cambria Math"/>
                              </a:rPr>
                              <m:t>𝑡</m:t>
                            </m:r>
                          </m:e>
                          <m:sub>
                            <m:r>
                              <a:rPr lang="en-US" altLang="zh-CN" b="0" i="1" smtClean="0">
                                <a:latin typeface="Cambria Math"/>
                              </a:rPr>
                              <m:t>𝑛𝑒𝑥𝑡</m:t>
                            </m:r>
                          </m:sub>
                        </m:sSub>
                      </m:e>
                    </m:d>
                    <m:r>
                      <a:rPr lang="en-US" altLang="zh-CN" b="0" i="1" smtClean="0">
                        <a:latin typeface="Cambria Math"/>
                      </a:rPr>
                      <m:t>=</m:t>
                    </m:r>
                    <m:f>
                      <m:fPr>
                        <m:ctrlPr>
                          <a:rPr lang="en-US" altLang="zh-CN" b="0" i="1" smtClean="0">
                            <a:latin typeface="Cambria Math"/>
                          </a:rPr>
                        </m:ctrlPr>
                      </m:fPr>
                      <m:num>
                        <m:r>
                          <a:rPr lang="en-US" altLang="zh-CN" b="0" i="1" smtClean="0">
                            <a:latin typeface="Cambria Math"/>
                          </a:rPr>
                          <m:t>1</m:t>
                        </m:r>
                      </m:num>
                      <m:den>
                        <m:r>
                          <a:rPr lang="en-US" altLang="zh-CN" b="0" i="1" smtClean="0">
                            <a:latin typeface="Cambria Math"/>
                          </a:rPr>
                          <m:t>𝜆</m:t>
                        </m:r>
                      </m:den>
                    </m:f>
                  </m:oMath>
                </a14:m>
                <a:endParaRPr lang="en-US" altLang="zh-CN" dirty="0" smtClean="0"/>
              </a:p>
              <a:p>
                <a:pPr lvl="1"/>
                <a:r>
                  <a:rPr lang="en-US" altLang="zh-CN" dirty="0" smtClean="0"/>
                  <a:t>MLE of </a:t>
                </a:r>
                <a14:m>
                  <m:oMath xmlns:m="http://schemas.openxmlformats.org/officeDocument/2006/math">
                    <m:r>
                      <a:rPr lang="en-US" altLang="zh-CN" i="1" smtClean="0">
                        <a:latin typeface="Cambria Math"/>
                      </a:rPr>
                      <m:t>𝜆</m:t>
                    </m:r>
                  </m:oMath>
                </a14:m>
                <a:endParaRPr lang="en-US" altLang="zh-CN" i="1" dirty="0" smtClean="0">
                  <a:latin typeface="Cambria Math"/>
                </a:endParaRPr>
              </a:p>
              <a:p>
                <a:pPr lvl="2"/>
                <a14:m>
                  <m:oMath xmlns:m="http://schemas.openxmlformats.org/officeDocument/2006/math">
                    <m:acc>
                      <m:accPr>
                        <m:chr m:val="̂"/>
                        <m:ctrlPr>
                          <a:rPr lang="en-US" altLang="zh-CN" b="0" i="1" smtClean="0">
                            <a:latin typeface="Cambria Math"/>
                          </a:rPr>
                        </m:ctrlPr>
                      </m:accPr>
                      <m:e>
                        <m:r>
                          <a:rPr lang="en-US" altLang="zh-CN" b="0" i="1" smtClean="0">
                            <a:latin typeface="Cambria Math"/>
                          </a:rPr>
                          <m:t>𝜆</m:t>
                        </m:r>
                      </m:e>
                    </m:acc>
                    <m:r>
                      <a:rPr lang="en-US" altLang="zh-CN" b="0" i="1" dirty="0" smtClean="0">
                        <a:latin typeface="Cambria Math"/>
                      </a:rPr>
                      <m:t>=</m:t>
                    </m:r>
                    <m:f>
                      <m:fPr>
                        <m:ctrlPr>
                          <a:rPr lang="en-US" altLang="zh-CN" b="0" i="1" dirty="0" smtClean="0">
                            <a:latin typeface="Cambria Math"/>
                          </a:rPr>
                        </m:ctrlPr>
                      </m:fPr>
                      <m:num>
                        <m:sSub>
                          <m:sSubPr>
                            <m:ctrlPr>
                              <a:rPr lang="en-US" altLang="zh-CN" b="0" i="1" dirty="0" smtClean="0">
                                <a:latin typeface="Cambria Math"/>
                              </a:rPr>
                            </m:ctrlPr>
                          </m:sSubPr>
                          <m:e>
                            <m:acc>
                              <m:accPr>
                                <m:chr m:val="̅"/>
                                <m:ctrlPr>
                                  <a:rPr lang="en-US" altLang="zh-CN" b="0" i="1" dirty="0" smtClean="0">
                                    <a:latin typeface="Cambria Math"/>
                                  </a:rPr>
                                </m:ctrlPr>
                              </m:accPr>
                              <m:e>
                                <m:r>
                                  <a:rPr lang="en-US" altLang="zh-CN" b="0" i="1" dirty="0" smtClean="0">
                                    <a:latin typeface="Cambria Math"/>
                                  </a:rPr>
                                  <m:t>𝑁</m:t>
                                </m:r>
                              </m:e>
                            </m:acc>
                          </m:e>
                          <m:sub>
                            <m:r>
                              <a:rPr lang="en-US" altLang="zh-CN" b="0" i="1" dirty="0" smtClean="0">
                                <a:latin typeface="Cambria Math"/>
                              </a:rPr>
                              <m:t>𝑣𝑎𝑐𝑎𝑛𝑡</m:t>
                            </m:r>
                          </m:sub>
                        </m:sSub>
                      </m:num>
                      <m:den>
                        <m:r>
                          <m:rPr>
                            <m:sty m:val="p"/>
                          </m:rPr>
                          <a:rPr lang="en-US" altLang="zh-CN" b="0" i="0" dirty="0" smtClean="0">
                            <a:latin typeface="Cambria Math"/>
                          </a:rPr>
                          <m:t>Δ</m:t>
                        </m:r>
                        <m:r>
                          <a:rPr lang="en-US" altLang="zh-CN" b="0" i="1" dirty="0" smtClean="0">
                            <a:latin typeface="Cambria Math"/>
                          </a:rPr>
                          <m:t>𝑇</m:t>
                        </m:r>
                      </m:den>
                    </m:f>
                  </m:oMath>
                </a14:m>
                <a:endParaRPr lang="en-US" altLang="zh-CN" dirty="0" smtClean="0"/>
              </a:p>
            </p:txBody>
          </p:sp>
        </mc:Choice>
        <mc:Fallback>
          <p:sp>
            <p:nvSpPr>
              <p:cNvPr id="3" name="内容占位符 2"/>
              <p:cNvSpPr>
                <a:spLocks noGrp="1" noRot="1" noChangeAspect="1" noMove="1" noResize="1" noEditPoints="1" noAdjustHandles="1" noChangeArrowheads="1" noChangeShapeType="1" noTextEdit="1"/>
              </p:cNvSpPr>
              <p:nvPr>
                <p:ph sz="quarter" idx="13"/>
              </p:nvPr>
            </p:nvSpPr>
            <p:spPr>
              <a:xfrm>
                <a:off x="352426" y="1340768"/>
                <a:ext cx="8396038" cy="5184576"/>
              </a:xfrm>
              <a:blipFill rotWithShape="1">
                <a:blip r:embed="rId3"/>
                <a:stretch>
                  <a:fillRect l="-1961" t="-1647"/>
                </a:stretch>
              </a:blipFill>
            </p:spPr>
            <p:txBody>
              <a:bodyPr/>
              <a:lstStyle/>
              <a:p>
                <a:r>
                  <a:rPr lang="zh-CN" altLang="en-US">
                    <a:noFill/>
                  </a:rPr>
                  <a:t> </a:t>
                </a:r>
              </a:p>
            </p:txBody>
          </p:sp>
        </mc:Fallback>
      </mc:AlternateContent>
      <p:sp>
        <p:nvSpPr>
          <p:cNvPr id="4" name="页脚占位符 3"/>
          <p:cNvSpPr>
            <a:spLocks noGrp="1"/>
          </p:cNvSpPr>
          <p:nvPr>
            <p:ph type="ftr" sz="quarter" idx="12"/>
          </p:nvPr>
        </p:nvSpPr>
        <p:spPr/>
        <p:txBody>
          <a:bodyPr/>
          <a:lstStyle/>
          <a:p>
            <a:r>
              <a:rPr lang="en-US" altLang="zh-CN" dirty="0" smtClean="0"/>
              <a:t>Where to wait for a Taxi?</a:t>
            </a:r>
            <a:endParaRPr lang="zh-CN" altLang="en-US" dirty="0"/>
          </a:p>
        </p:txBody>
      </p:sp>
      <p:sp>
        <p:nvSpPr>
          <p:cNvPr id="5" name="日期占位符 4"/>
          <p:cNvSpPr>
            <a:spLocks noGrp="1"/>
          </p:cNvSpPr>
          <p:nvPr>
            <p:ph type="dt" sz="half" idx="10"/>
          </p:nvPr>
        </p:nvSpPr>
        <p:spPr/>
        <p:txBody>
          <a:bodyPr/>
          <a:lstStyle/>
          <a:p>
            <a:fld id="{3E352BF6-0CC6-4C47-B6E0-311073F42ABD}" type="datetime1">
              <a:rPr lang="zh-CN" altLang="en-US" smtClean="0"/>
              <a:t>2012/8/11</a:t>
            </a:fld>
            <a:endParaRPr lang="zh-CN" altLang="en-US"/>
          </a:p>
        </p:txBody>
      </p:sp>
      <p:sp>
        <p:nvSpPr>
          <p:cNvPr id="6" name="灯片编号占位符 5"/>
          <p:cNvSpPr>
            <a:spLocks noGrp="1"/>
          </p:cNvSpPr>
          <p:nvPr>
            <p:ph type="sldNum" sz="quarter" idx="11"/>
          </p:nvPr>
        </p:nvSpPr>
        <p:spPr/>
        <p:txBody>
          <a:bodyPr/>
          <a:lstStyle/>
          <a:p>
            <a:fld id="{3A992E68-B3B0-4ABD-A420-A2D1CFB81A76}" type="slidenum">
              <a:rPr lang="zh-CN" altLang="en-US" smtClean="0"/>
              <a:t>6</a:t>
            </a:fld>
            <a:endParaRPr lang="zh-CN" altLang="en-US"/>
          </a:p>
        </p:txBody>
      </p:sp>
      <mc:AlternateContent xmlns:mc="http://schemas.openxmlformats.org/markup-compatibility/2006">
        <mc:Choice xmlns:a14="http://schemas.microsoft.com/office/drawing/2010/main" Requires="a14">
          <p:sp>
            <p:nvSpPr>
              <p:cNvPr id="7" name="TextBox 6"/>
              <p:cNvSpPr txBox="1"/>
              <p:nvPr/>
            </p:nvSpPr>
            <p:spPr>
              <a:xfrm>
                <a:off x="4499992" y="4653136"/>
                <a:ext cx="2736304" cy="1416542"/>
              </a:xfrm>
              <a:prstGeom prst="rect">
                <a:avLst/>
              </a:prstGeom>
              <a:noFill/>
            </p:spPr>
            <p:txBody>
              <a:bodyPr wrap="square" rtlCol="0">
                <a:spAutoFit/>
              </a:bodyPr>
              <a:lstStyle/>
              <a:p>
                <a:pPr marL="0" lvl="2"/>
                <a14:m>
                  <m:oMathPara xmlns:m="http://schemas.openxmlformats.org/officeDocument/2006/math">
                    <m:oMathParaPr>
                      <m:jc m:val="centerGroup"/>
                    </m:oMathParaPr>
                    <m:oMath xmlns:m="http://schemas.openxmlformats.org/officeDocument/2006/math">
                      <m:sSub>
                        <m:sSubPr>
                          <m:ctrlPr>
                            <a:rPr lang="en-US" altLang="zh-CN" sz="2800" i="1">
                              <a:latin typeface="Cambria Math"/>
                            </a:rPr>
                          </m:ctrlPr>
                        </m:sSubPr>
                        <m:e>
                          <m:acc>
                            <m:accPr>
                              <m:chr m:val="̂"/>
                              <m:ctrlPr>
                                <a:rPr lang="en-US" altLang="zh-CN" sz="2800" i="1">
                                  <a:latin typeface="Cambria Math"/>
                                </a:rPr>
                              </m:ctrlPr>
                            </m:accPr>
                            <m:e>
                              <m:r>
                                <a:rPr lang="en-US" altLang="zh-CN" sz="2800">
                                  <a:latin typeface="Cambria Math"/>
                                </a:rPr>
                                <m:t>𝑡</m:t>
                              </m:r>
                            </m:e>
                          </m:acc>
                        </m:e>
                        <m:sub>
                          <m:r>
                            <a:rPr lang="en-US" altLang="zh-CN" sz="2800">
                              <a:latin typeface="Cambria Math"/>
                            </a:rPr>
                            <m:t>𝑛𝑒𝑥𝑡</m:t>
                          </m:r>
                        </m:sub>
                      </m:sSub>
                      <m:r>
                        <a:rPr lang="en-US" altLang="zh-CN" sz="2800" i="1">
                          <a:latin typeface="Cambria Math"/>
                        </a:rPr>
                        <m:t>=</m:t>
                      </m:r>
                      <m:f>
                        <m:fPr>
                          <m:ctrlPr>
                            <a:rPr lang="en-US" altLang="zh-CN" sz="2800" i="1">
                              <a:latin typeface="Cambria Math"/>
                            </a:rPr>
                          </m:ctrlPr>
                        </m:fPr>
                        <m:num>
                          <m:r>
                            <m:rPr>
                              <m:sty m:val="p"/>
                            </m:rPr>
                            <a:rPr lang="en-US" altLang="zh-CN" sz="2800">
                              <a:latin typeface="Cambria Math"/>
                            </a:rPr>
                            <m:t>Δ</m:t>
                          </m:r>
                          <m:r>
                            <a:rPr lang="en-US" altLang="zh-CN" sz="2800" i="1">
                              <a:latin typeface="Cambria Math"/>
                            </a:rPr>
                            <m:t>𝑇</m:t>
                          </m:r>
                        </m:num>
                        <m:den>
                          <m:sSub>
                            <m:sSubPr>
                              <m:ctrlPr>
                                <a:rPr lang="en-US" altLang="zh-CN" sz="2800" i="1">
                                  <a:latin typeface="Cambria Math"/>
                                </a:rPr>
                              </m:ctrlPr>
                            </m:sSubPr>
                            <m:e>
                              <m:acc>
                                <m:accPr>
                                  <m:chr m:val="̅"/>
                                  <m:ctrlPr>
                                    <a:rPr lang="en-US" altLang="zh-CN" sz="2800" i="1">
                                      <a:latin typeface="Cambria Math"/>
                                    </a:rPr>
                                  </m:ctrlPr>
                                </m:accPr>
                                <m:e>
                                  <m:r>
                                    <a:rPr lang="en-US" altLang="zh-CN" sz="2800" i="1">
                                      <a:latin typeface="Cambria Math"/>
                                    </a:rPr>
                                    <m:t>𝑁</m:t>
                                  </m:r>
                                </m:e>
                              </m:acc>
                            </m:e>
                            <m:sub>
                              <m:r>
                                <a:rPr lang="en-US" altLang="zh-CN" sz="2800" i="1">
                                  <a:latin typeface="Cambria Math"/>
                                </a:rPr>
                                <m:t>𝑣𝑎𝑐𝑎𝑛𝑡</m:t>
                              </m:r>
                            </m:sub>
                          </m:sSub>
                        </m:den>
                      </m:f>
                    </m:oMath>
                  </m:oMathPara>
                </a14:m>
                <a:endParaRPr lang="zh-CN" altLang="en-US" sz="2800" dirty="0"/>
              </a:p>
              <a:p>
                <a:endParaRPr lang="zh-CN" altLang="en-US" sz="2800" dirty="0"/>
              </a:p>
            </p:txBody>
          </p:sp>
        </mc:Choice>
        <mc:Fallback>
          <p:sp>
            <p:nvSpPr>
              <p:cNvPr id="7" name="TextBox 6"/>
              <p:cNvSpPr txBox="1">
                <a:spLocks noRot="1" noChangeAspect="1" noMove="1" noResize="1" noEditPoints="1" noAdjustHandles="1" noChangeArrowheads="1" noChangeShapeType="1" noTextEdit="1"/>
              </p:cNvSpPr>
              <p:nvPr/>
            </p:nvSpPr>
            <p:spPr>
              <a:xfrm>
                <a:off x="4499992" y="4653136"/>
                <a:ext cx="2736304" cy="1416542"/>
              </a:xfrm>
              <a:prstGeom prst="rect">
                <a:avLst/>
              </a:prstGeom>
              <a:blipFill rotWithShape="1">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73819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Estimation </a:t>
            </a:r>
            <a:r>
              <a:rPr lang="en-US" altLang="zh-CN" dirty="0" smtClean="0"/>
              <a:t>of Waiting </a:t>
            </a:r>
            <a:r>
              <a:rPr lang="en-US" altLang="zh-CN" dirty="0"/>
              <a:t>Time</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sz="quarter" idx="13"/>
              </p:nvPr>
            </p:nvSpPr>
            <p:spPr>
              <a:xfrm>
                <a:off x="352426" y="1412776"/>
                <a:ext cx="8396038" cy="4774664"/>
              </a:xfrm>
            </p:spPr>
            <p:txBody>
              <a:bodyPr>
                <a:normAutofit/>
              </a:bodyPr>
              <a:lstStyle/>
              <a:p>
                <a:r>
                  <a:rPr lang="en-US" altLang="zh-CN" dirty="0" smtClean="0"/>
                  <a:t>Calculation</a:t>
                </a:r>
              </a:p>
              <a:p>
                <a:pPr marL="184150" lvl="1" indent="0">
                  <a:buNone/>
                </a:pPr>
                <a:endParaRPr lang="en-US" altLang="zh-CN" dirty="0" smtClean="0"/>
              </a:p>
              <a:p>
                <a:pPr marL="184150" lvl="1" indent="0">
                  <a:buNone/>
                </a:pPr>
                <a14:m>
                  <m:oMathPara xmlns:m="http://schemas.openxmlformats.org/officeDocument/2006/math">
                    <m:oMathParaPr>
                      <m:jc m:val="centerGroup"/>
                    </m:oMathParaPr>
                    <m:oMath xmlns:m="http://schemas.openxmlformats.org/officeDocument/2006/math">
                      <m:eqArr>
                        <m:eqArrPr>
                          <m:ctrlPr>
                            <a:rPr lang="zh-CN" altLang="zh-CN" sz="2800" i="1">
                              <a:latin typeface="Cambria Math"/>
                            </a:rPr>
                          </m:ctrlPr>
                        </m:eqArrPr>
                        <m:e>
                          <m:sSub>
                            <m:sSubPr>
                              <m:ctrlPr>
                                <a:rPr lang="en-US" altLang="zh-CN" sz="2800" i="1">
                                  <a:latin typeface="Cambria Math"/>
                                </a:rPr>
                              </m:ctrlPr>
                            </m:sSubPr>
                            <m:e>
                              <m:acc>
                                <m:accPr>
                                  <m:chr m:val="̂"/>
                                  <m:ctrlPr>
                                    <a:rPr lang="en-US" altLang="zh-CN" sz="2800" i="1">
                                      <a:latin typeface="Cambria Math"/>
                                    </a:rPr>
                                  </m:ctrlPr>
                                </m:accPr>
                                <m:e>
                                  <m:r>
                                    <a:rPr lang="en-US" altLang="zh-CN" sz="2800">
                                      <a:latin typeface="Cambria Math"/>
                                    </a:rPr>
                                    <m:t>𝑡</m:t>
                                  </m:r>
                                </m:e>
                              </m:acc>
                            </m:e>
                            <m:sub>
                              <m:r>
                                <a:rPr lang="en-US" altLang="zh-CN" sz="2800">
                                  <a:latin typeface="Cambria Math"/>
                                </a:rPr>
                                <m:t>𝑤𝑎𝑖𝑡</m:t>
                              </m:r>
                            </m:sub>
                          </m:sSub>
                          <m:r>
                            <a:rPr lang="en-US" altLang="zh-CN" sz="2800" i="1">
                              <a:latin typeface="Cambria Math"/>
                            </a:rPr>
                            <m:t>&amp;</m:t>
                          </m:r>
                          <m:r>
                            <a:rPr lang="en-US" altLang="zh-CN" sz="2800">
                              <a:latin typeface="Cambria Math"/>
                            </a:rPr>
                            <m:t>=</m:t>
                          </m:r>
                          <m:d>
                            <m:dPr>
                              <m:ctrlPr>
                                <a:rPr lang="en-US" altLang="zh-CN" sz="2800" i="1">
                                  <a:latin typeface="Cambria Math"/>
                                </a:rPr>
                              </m:ctrlPr>
                            </m:dPr>
                            <m:e>
                              <m:r>
                                <a:rPr lang="en-US" altLang="zh-CN" sz="2800">
                                  <a:latin typeface="Cambria Math"/>
                                </a:rPr>
                                <m:t>1−</m:t>
                              </m:r>
                              <m:sSub>
                                <m:sSubPr>
                                  <m:ctrlPr>
                                    <a:rPr lang="en-US" altLang="zh-CN" sz="2800" i="1">
                                      <a:latin typeface="Cambria Math"/>
                                    </a:rPr>
                                  </m:ctrlPr>
                                </m:sSubPr>
                                <m:e>
                                  <m:acc>
                                    <m:accPr>
                                      <m:chr m:val="̂"/>
                                      <m:ctrlPr>
                                        <a:rPr lang="en-US" altLang="zh-CN" sz="2800" i="1">
                                          <a:latin typeface="Cambria Math"/>
                                        </a:rPr>
                                      </m:ctrlPr>
                                    </m:accPr>
                                    <m:e>
                                      <m:r>
                                        <a:rPr lang="en-US" altLang="zh-CN" sz="2800">
                                          <a:latin typeface="Cambria Math"/>
                                        </a:rPr>
                                        <m:t>𝑝</m:t>
                                      </m:r>
                                    </m:e>
                                  </m:acc>
                                </m:e>
                                <m:sub>
                                  <m:r>
                                    <a:rPr lang="en-US" altLang="zh-CN" sz="2800">
                                      <a:latin typeface="Cambria Math"/>
                                    </a:rPr>
                                    <m:t>𝑖𝑚𝑚</m:t>
                                  </m:r>
                                </m:sub>
                              </m:sSub>
                            </m:e>
                          </m:d>
                          <m:r>
                            <a:rPr lang="en-US" altLang="zh-CN" sz="2800">
                              <a:latin typeface="Cambria Math"/>
                            </a:rPr>
                            <m:t> ⋅</m:t>
                          </m:r>
                          <m:sSub>
                            <m:sSubPr>
                              <m:ctrlPr>
                                <a:rPr lang="en-US" altLang="zh-CN" sz="2800" i="1">
                                  <a:latin typeface="Cambria Math"/>
                                </a:rPr>
                              </m:ctrlPr>
                            </m:sSubPr>
                            <m:e>
                              <m:acc>
                                <m:accPr>
                                  <m:chr m:val="̂"/>
                                  <m:ctrlPr>
                                    <a:rPr lang="en-US" altLang="zh-CN" sz="2800" i="1">
                                      <a:latin typeface="Cambria Math"/>
                                    </a:rPr>
                                  </m:ctrlPr>
                                </m:accPr>
                                <m:e>
                                  <m:r>
                                    <a:rPr lang="en-US" altLang="zh-CN" sz="2800">
                                      <a:latin typeface="Cambria Math"/>
                                    </a:rPr>
                                    <m:t>𝑡</m:t>
                                  </m:r>
                                </m:e>
                              </m:acc>
                            </m:e>
                            <m:sub>
                              <m:r>
                                <a:rPr lang="en-US" altLang="zh-CN" sz="2800">
                                  <a:latin typeface="Cambria Math"/>
                                </a:rPr>
                                <m:t>𝑛𝑒𝑥𝑡</m:t>
                              </m:r>
                            </m:sub>
                          </m:sSub>
                          <m:r>
                            <a:rPr lang="en-US" altLang="zh-CN" sz="2800" i="1">
                              <a:latin typeface="Cambria Math"/>
                            </a:rPr>
                            <m:t>&amp;</m:t>
                          </m:r>
                        </m:e>
                        <m:e>
                          <m:r>
                            <a:rPr lang="en-US" altLang="zh-CN" sz="2800" i="1">
                              <a:latin typeface="Cambria Math"/>
                            </a:rPr>
                            <m:t>&amp;</m:t>
                          </m:r>
                          <m:r>
                            <a:rPr lang="en-US" altLang="zh-CN" sz="2800" i="1">
                              <a:latin typeface="Cambria Math"/>
                            </a:rPr>
                            <m:t>=</m:t>
                          </m:r>
                          <m:d>
                            <m:dPr>
                              <m:ctrlPr>
                                <a:rPr lang="en-US" altLang="zh-CN" sz="2800" i="1">
                                  <a:latin typeface="Cambria Math"/>
                                </a:rPr>
                              </m:ctrlPr>
                            </m:dPr>
                            <m:e>
                              <m:r>
                                <a:rPr lang="en-US" altLang="zh-CN" sz="2800" i="1">
                                  <a:latin typeface="Cambria Math"/>
                                </a:rPr>
                                <m:t>1−</m:t>
                              </m:r>
                              <m:f>
                                <m:fPr>
                                  <m:ctrlPr>
                                    <a:rPr lang="en-US" altLang="zh-CN" sz="2800" i="1">
                                      <a:latin typeface="Cambria Math"/>
                                    </a:rPr>
                                  </m:ctrlPr>
                                </m:fPr>
                                <m:num>
                                  <m:sSub>
                                    <m:sSubPr>
                                      <m:ctrlPr>
                                        <a:rPr lang="en-US" altLang="zh-CN" sz="2800" i="1">
                                          <a:latin typeface="Cambria Math"/>
                                        </a:rPr>
                                      </m:ctrlPr>
                                    </m:sSubPr>
                                    <m:e>
                                      <m:r>
                                        <a:rPr lang="en-US" altLang="zh-CN" sz="2800" i="1">
                                          <a:latin typeface="Cambria Math"/>
                                        </a:rPr>
                                        <m:t>𝑡</m:t>
                                      </m:r>
                                    </m:e>
                                    <m:sub>
                                      <m:r>
                                        <a:rPr lang="en-US" altLang="zh-CN" sz="2800" i="1">
                                          <a:latin typeface="Cambria Math"/>
                                        </a:rPr>
                                        <m:t>𝑝𝑎𝑟𝑘</m:t>
                                      </m:r>
                                    </m:sub>
                                  </m:sSub>
                                </m:num>
                                <m:den>
                                  <m:r>
                                    <m:rPr>
                                      <m:sty m:val="p"/>
                                    </m:rPr>
                                    <a:rPr lang="en-US" altLang="zh-CN" sz="2800">
                                      <a:latin typeface="Cambria Math"/>
                                    </a:rPr>
                                    <m:t>Δ</m:t>
                                  </m:r>
                                  <m:r>
                                    <a:rPr lang="en-US" altLang="zh-CN" sz="2800" i="1">
                                      <a:latin typeface="Cambria Math"/>
                                    </a:rPr>
                                    <m:t>𝑇</m:t>
                                  </m:r>
                                </m:den>
                              </m:f>
                            </m:e>
                          </m:d>
                          <m:r>
                            <a:rPr lang="en-US" altLang="zh-CN" sz="2800" i="1">
                              <a:latin typeface="Cambria Math"/>
                            </a:rPr>
                            <m:t>⋅</m:t>
                          </m:r>
                          <m:f>
                            <m:fPr>
                              <m:ctrlPr>
                                <a:rPr lang="en-US" altLang="zh-CN" sz="2800" i="1">
                                  <a:latin typeface="Cambria Math"/>
                                </a:rPr>
                              </m:ctrlPr>
                            </m:fPr>
                            <m:num>
                              <m:r>
                                <m:rPr>
                                  <m:sty m:val="p"/>
                                </m:rPr>
                                <a:rPr lang="en-US" altLang="zh-CN" sz="2800">
                                  <a:latin typeface="Cambria Math"/>
                                </a:rPr>
                                <m:t>Δ</m:t>
                              </m:r>
                              <m:r>
                                <a:rPr lang="en-US" altLang="zh-CN" sz="2800" i="1">
                                  <a:latin typeface="Cambria Math"/>
                                </a:rPr>
                                <m:t>𝑇</m:t>
                              </m:r>
                            </m:num>
                            <m:den>
                              <m:sSub>
                                <m:sSubPr>
                                  <m:ctrlPr>
                                    <a:rPr lang="en-US" altLang="zh-CN" sz="2800" i="1">
                                      <a:latin typeface="Cambria Math"/>
                                    </a:rPr>
                                  </m:ctrlPr>
                                </m:sSubPr>
                                <m:e>
                                  <m:acc>
                                    <m:accPr>
                                      <m:chr m:val="̅"/>
                                      <m:ctrlPr>
                                        <a:rPr lang="en-US" altLang="zh-CN" sz="2800" i="1">
                                          <a:latin typeface="Cambria Math"/>
                                        </a:rPr>
                                      </m:ctrlPr>
                                    </m:accPr>
                                    <m:e>
                                      <m:r>
                                        <a:rPr lang="en-US" altLang="zh-CN" sz="2800" i="1">
                                          <a:latin typeface="Cambria Math"/>
                                        </a:rPr>
                                        <m:t>𝑁</m:t>
                                      </m:r>
                                    </m:e>
                                  </m:acc>
                                </m:e>
                                <m:sub>
                                  <m:r>
                                    <a:rPr lang="en-US" altLang="zh-CN" sz="2800" i="1">
                                      <a:latin typeface="Cambria Math"/>
                                    </a:rPr>
                                    <m:t>𝑣𝑎𝑐𝑎𝑛𝑡</m:t>
                                  </m:r>
                                </m:sub>
                              </m:sSub>
                            </m:den>
                          </m:f>
                        </m:e>
                      </m:eqArr>
                    </m:oMath>
                  </m:oMathPara>
                </a14:m>
                <a:endParaRPr lang="en-US" altLang="zh-CN" sz="2800" dirty="0"/>
              </a:p>
              <a:p>
                <a:pPr marL="184150" lvl="1" indent="0">
                  <a:buNone/>
                </a:pPr>
                <a:endParaRPr lang="en-US" altLang="zh-CN" dirty="0" smtClean="0"/>
              </a:p>
              <a:p>
                <a:pPr lvl="1"/>
                <a:r>
                  <a:rPr lang="en-US" altLang="zh-CN" dirty="0" smtClean="0"/>
                  <a:t>Detect the valid parking </a:t>
                </a:r>
                <a:r>
                  <a:rPr lang="en-US" altLang="zh-CN" dirty="0"/>
                  <a:t>time of vacant </a:t>
                </a:r>
                <a:r>
                  <a:rPr lang="en-US" altLang="zh-CN" dirty="0" smtClean="0"/>
                  <a:t>taxis</a:t>
                </a:r>
              </a:p>
              <a:p>
                <a:pPr lvl="1"/>
                <a:r>
                  <a:rPr lang="en-US" altLang="zh-CN" dirty="0" smtClean="0"/>
                  <a:t>Count </a:t>
                </a:r>
                <a:r>
                  <a:rPr lang="en-US" altLang="zh-CN" dirty="0" smtClean="0"/>
                  <a:t>the number </a:t>
                </a:r>
                <a:r>
                  <a:rPr lang="en-US" altLang="zh-CN" dirty="0"/>
                  <a:t>of vacant </a:t>
                </a:r>
                <a:r>
                  <a:rPr lang="en-US" altLang="zh-CN" dirty="0" smtClean="0"/>
                  <a:t>taxis </a:t>
                </a:r>
                <a:r>
                  <a:rPr lang="en-US" altLang="zh-CN" dirty="0" smtClean="0"/>
                  <a:t>leaving</a:t>
                </a: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sz="quarter" idx="13"/>
              </p:nvPr>
            </p:nvSpPr>
            <p:spPr>
              <a:xfrm>
                <a:off x="352426" y="1412776"/>
                <a:ext cx="8396038" cy="4774664"/>
              </a:xfrm>
              <a:blipFill rotWithShape="1">
                <a:blip r:embed="rId3"/>
                <a:stretch>
                  <a:fillRect l="-1961" t="-1916"/>
                </a:stretch>
              </a:blipFill>
            </p:spPr>
            <p:txBody>
              <a:bodyPr/>
              <a:lstStyle/>
              <a:p>
                <a:r>
                  <a:rPr lang="zh-CN" altLang="en-US">
                    <a:noFill/>
                  </a:rPr>
                  <a:t> </a:t>
                </a:r>
              </a:p>
            </p:txBody>
          </p:sp>
        </mc:Fallback>
      </mc:AlternateContent>
      <p:sp>
        <p:nvSpPr>
          <p:cNvPr id="5" name="页脚占位符 4"/>
          <p:cNvSpPr>
            <a:spLocks noGrp="1"/>
          </p:cNvSpPr>
          <p:nvPr>
            <p:ph type="ftr" sz="quarter" idx="12"/>
          </p:nvPr>
        </p:nvSpPr>
        <p:spPr/>
        <p:txBody>
          <a:bodyPr/>
          <a:lstStyle/>
          <a:p>
            <a:r>
              <a:rPr lang="en-US" altLang="zh-CN" smtClean="0"/>
              <a:t>Where to wait for a Taxi?</a:t>
            </a:r>
            <a:endParaRPr lang="zh-CN" altLang="en-US" dirty="0"/>
          </a:p>
        </p:txBody>
      </p:sp>
      <p:sp>
        <p:nvSpPr>
          <p:cNvPr id="6" name="日期占位符 5"/>
          <p:cNvSpPr>
            <a:spLocks noGrp="1"/>
          </p:cNvSpPr>
          <p:nvPr>
            <p:ph type="dt" sz="half" idx="10"/>
          </p:nvPr>
        </p:nvSpPr>
        <p:spPr/>
        <p:txBody>
          <a:bodyPr/>
          <a:lstStyle/>
          <a:p>
            <a:fld id="{3A888D14-22AA-48E6-B20D-041AEE5E2339}" type="datetime1">
              <a:rPr lang="zh-CN" altLang="en-US" smtClean="0"/>
              <a:t>2012/8/11</a:t>
            </a:fld>
            <a:endParaRPr lang="zh-CN" altLang="en-US"/>
          </a:p>
        </p:txBody>
      </p:sp>
      <p:sp>
        <p:nvSpPr>
          <p:cNvPr id="7" name="灯片编号占位符 6"/>
          <p:cNvSpPr>
            <a:spLocks noGrp="1"/>
          </p:cNvSpPr>
          <p:nvPr>
            <p:ph type="sldNum" sz="quarter" idx="11"/>
          </p:nvPr>
        </p:nvSpPr>
        <p:spPr/>
        <p:txBody>
          <a:bodyPr/>
          <a:lstStyle/>
          <a:p>
            <a:fld id="{3A992E68-B3B0-4ABD-A420-A2D1CFB81A76}" type="slidenum">
              <a:rPr lang="zh-CN" altLang="en-US" smtClean="0"/>
              <a:t>7</a:t>
            </a:fld>
            <a:endParaRPr lang="zh-CN" altLang="en-US"/>
          </a:p>
        </p:txBody>
      </p:sp>
    </p:spTree>
    <p:extLst>
      <p:ext uri="{BB962C8B-B14F-4D97-AF65-F5344CB8AC3E}">
        <p14:creationId xmlns:p14="http://schemas.microsoft.com/office/powerpoint/2010/main" val="291309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8489756-E2BF-4D93-BA8E-0547C1698F83}" type="datetime1">
              <a:rPr lang="zh-CN" altLang="en-US" smtClean="0"/>
              <a:t>2012/8/11</a:t>
            </a:fld>
            <a:endParaRPr lang="zh-CN" altLang="en-US" dirty="0"/>
          </a:p>
        </p:txBody>
      </p:sp>
      <p:sp>
        <p:nvSpPr>
          <p:cNvPr id="3" name="灯片编号占位符 2"/>
          <p:cNvSpPr>
            <a:spLocks noGrp="1"/>
          </p:cNvSpPr>
          <p:nvPr>
            <p:ph type="sldNum" sz="quarter" idx="11"/>
          </p:nvPr>
        </p:nvSpPr>
        <p:spPr/>
        <p:txBody>
          <a:bodyPr/>
          <a:lstStyle/>
          <a:p>
            <a:fld id="{3A992E68-B3B0-4ABD-A420-A2D1CFB81A76}" type="slidenum">
              <a:rPr lang="zh-CN" altLang="en-US" smtClean="0"/>
              <a:t>8</a:t>
            </a:fld>
            <a:endParaRPr lang="zh-CN" altLang="en-US"/>
          </a:p>
        </p:txBody>
      </p:sp>
      <p:sp>
        <p:nvSpPr>
          <p:cNvPr id="4" name="页脚占位符 3"/>
          <p:cNvSpPr>
            <a:spLocks noGrp="1"/>
          </p:cNvSpPr>
          <p:nvPr>
            <p:ph type="ftr" sz="quarter" idx="12"/>
          </p:nvPr>
        </p:nvSpPr>
        <p:spPr/>
        <p:txBody>
          <a:bodyPr/>
          <a:lstStyle/>
          <a:p>
            <a:r>
              <a:rPr lang="en-US" altLang="zh-CN" smtClean="0"/>
              <a:t>Where to wait for a Taxi?</a:t>
            </a:r>
            <a:endParaRPr lang="zh-CN" altLang="en-US" dirty="0" smtClean="0"/>
          </a:p>
        </p:txBody>
      </p:sp>
      <p:sp>
        <p:nvSpPr>
          <p:cNvPr id="5" name="标题 4"/>
          <p:cNvSpPr>
            <a:spLocks noGrp="1"/>
          </p:cNvSpPr>
          <p:nvPr>
            <p:ph type="title"/>
          </p:nvPr>
        </p:nvSpPr>
        <p:spPr/>
        <p:txBody>
          <a:bodyPr/>
          <a:lstStyle/>
          <a:p>
            <a:r>
              <a:rPr lang="en-US" altLang="zh-CN" dirty="0" smtClean="0"/>
              <a:t>Evaluation of Estimation</a:t>
            </a:r>
            <a:endParaRPr lang="zh-CN" altLang="en-US" dirty="0"/>
          </a:p>
        </p:txBody>
      </p:sp>
      <p:sp>
        <p:nvSpPr>
          <p:cNvPr id="6" name="内容占位符 5"/>
          <p:cNvSpPr>
            <a:spLocks noGrp="1"/>
          </p:cNvSpPr>
          <p:nvPr>
            <p:ph sz="quarter" idx="13"/>
          </p:nvPr>
        </p:nvSpPr>
        <p:spPr/>
        <p:txBody>
          <a:bodyPr/>
          <a:lstStyle/>
          <a:p>
            <a:r>
              <a:rPr lang="en-US" altLang="zh-CN" dirty="0" smtClean="0"/>
              <a:t>Data Sets</a:t>
            </a:r>
          </a:p>
          <a:p>
            <a:pPr lvl="1"/>
            <a:r>
              <a:rPr lang="en-US" altLang="zh-CN" dirty="0"/>
              <a:t>Trajectories </a:t>
            </a:r>
            <a:r>
              <a:rPr lang="en-US" altLang="zh-CN" dirty="0" smtClean="0"/>
              <a:t>from more than 12,000 taxis in Beijing</a:t>
            </a:r>
          </a:p>
          <a:p>
            <a:pPr lvl="1"/>
            <a:r>
              <a:rPr lang="en-US" altLang="zh-CN" dirty="0" smtClean="0"/>
              <a:t>Sampling interval: about 60 seconds</a:t>
            </a:r>
          </a:p>
          <a:p>
            <a:pPr lvl="1"/>
            <a:r>
              <a:rPr lang="en-US" altLang="zh-CN" dirty="0" smtClean="0"/>
              <a:t>Training: Oct</a:t>
            </a:r>
            <a:r>
              <a:rPr lang="en-US" altLang="zh-CN" dirty="0"/>
              <a:t>. 2010 </a:t>
            </a:r>
            <a:r>
              <a:rPr lang="en-US" altLang="zh-CN" dirty="0" smtClean="0"/>
              <a:t>~ Dec. 2010</a:t>
            </a:r>
          </a:p>
          <a:p>
            <a:pPr lvl="1"/>
            <a:r>
              <a:rPr lang="en-US" altLang="zh-CN" dirty="0" smtClean="0"/>
              <a:t>Testing: Jan. 2011</a:t>
            </a:r>
            <a:endParaRPr lang="en-US" altLang="zh-CN" dirty="0"/>
          </a:p>
          <a:p>
            <a:pPr lvl="1"/>
            <a:endParaRPr lang="zh-CN" altLang="en-US" dirty="0"/>
          </a:p>
        </p:txBody>
      </p:sp>
    </p:spTree>
    <p:extLst>
      <p:ext uri="{BB962C8B-B14F-4D97-AF65-F5344CB8AC3E}">
        <p14:creationId xmlns:p14="http://schemas.microsoft.com/office/powerpoint/2010/main" val="1816156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of Estimation</a:t>
            </a:r>
            <a:endParaRPr lang="zh-CN" altLang="en-US" dirty="0"/>
          </a:p>
        </p:txBody>
      </p:sp>
      <p:sp>
        <p:nvSpPr>
          <p:cNvPr id="3" name="内容占位符 2"/>
          <p:cNvSpPr>
            <a:spLocks noGrp="1"/>
          </p:cNvSpPr>
          <p:nvPr>
            <p:ph sz="quarter" idx="13"/>
          </p:nvPr>
        </p:nvSpPr>
        <p:spPr>
          <a:xfrm>
            <a:off x="352426" y="1412777"/>
            <a:ext cx="8396038" cy="1584175"/>
          </a:xfrm>
        </p:spPr>
        <p:txBody>
          <a:bodyPr>
            <a:normAutofit lnSpcReduction="10000"/>
          </a:bodyPr>
          <a:lstStyle/>
          <a:p>
            <a:pPr algn="just"/>
            <a:r>
              <a:rPr lang="en-US" altLang="zh-CN" dirty="0" smtClean="0"/>
              <a:t>Simulation</a:t>
            </a:r>
            <a:endParaRPr lang="en-US" altLang="zh-CN" dirty="0"/>
          </a:p>
          <a:p>
            <a:pPr lvl="1" algn="just"/>
            <a:r>
              <a:rPr lang="en-US" altLang="zh-CN" sz="2000" dirty="0" smtClean="0"/>
              <a:t>Generate passengers </a:t>
            </a:r>
            <a:r>
              <a:rPr lang="en-US" altLang="zh-CN" sz="2000" dirty="0"/>
              <a:t>with </a:t>
            </a:r>
            <a:r>
              <a:rPr lang="en-US" altLang="zh-CN" sz="2000" dirty="0" smtClean="0"/>
              <a:t>random timestamps for each road.</a:t>
            </a:r>
          </a:p>
          <a:p>
            <a:pPr lvl="1" algn="just"/>
            <a:r>
              <a:rPr lang="en-US" altLang="zh-CN" sz="2000" dirty="0" smtClean="0"/>
              <a:t>Calculate the actual time spent to wait for a vacant </a:t>
            </a:r>
            <a:r>
              <a:rPr lang="en-US" altLang="zh-CN" sz="2000" dirty="0"/>
              <a:t>taxi just </a:t>
            </a:r>
            <a:r>
              <a:rPr lang="en-US" altLang="zh-CN" sz="2000" dirty="0" smtClean="0"/>
              <a:t>staying </a:t>
            </a:r>
            <a:r>
              <a:rPr lang="en-US" altLang="zh-CN" sz="2000" dirty="0"/>
              <a:t>on </a:t>
            </a:r>
            <a:r>
              <a:rPr lang="en-US" altLang="zh-CN" sz="2000" dirty="0" smtClean="0"/>
              <a:t>the </a:t>
            </a:r>
            <a:r>
              <a:rPr lang="en-US" altLang="zh-CN" sz="2000" dirty="0"/>
              <a:t>road according to the </a:t>
            </a:r>
            <a:r>
              <a:rPr lang="en-US" altLang="zh-CN" sz="2000" dirty="0" smtClean="0"/>
              <a:t>testing </a:t>
            </a:r>
            <a:r>
              <a:rPr lang="en-US" altLang="zh-CN" sz="2000" dirty="0"/>
              <a:t>taxi </a:t>
            </a:r>
            <a:r>
              <a:rPr lang="en-US" altLang="zh-CN" sz="2000" dirty="0" smtClean="0"/>
              <a:t>trajectories.</a:t>
            </a:r>
            <a:endParaRPr lang="zh-CN" altLang="en-US" sz="2000" dirty="0"/>
          </a:p>
        </p:txBody>
      </p:sp>
      <p:pic>
        <p:nvPicPr>
          <p:cNvPr id="2050" name="Picture 2" descr="E:\ZXD\Research\TransNetwork\Manuscript\Taxiwaiter\pic\sim_avgPrErr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4234" y="2996952"/>
            <a:ext cx="3735533" cy="3312878"/>
          </a:xfrm>
          <a:prstGeom prst="rect">
            <a:avLst/>
          </a:prstGeom>
          <a:noFill/>
          <a:extLst>
            <a:ext uri="{909E8E84-426E-40DD-AFC4-6F175D3DCCD1}">
              <a14:hiddenFill xmlns:a14="http://schemas.microsoft.com/office/drawing/2010/main">
                <a:solidFill>
                  <a:srgbClr val="FFFFFF"/>
                </a:solidFill>
              </a14:hiddenFill>
            </a:ext>
          </a:extLst>
        </p:spPr>
      </p:pic>
      <p:sp>
        <p:nvSpPr>
          <p:cNvPr id="5" name="内容占位符 2"/>
          <p:cNvSpPr txBox="1">
            <a:spLocks/>
          </p:cNvSpPr>
          <p:nvPr/>
        </p:nvSpPr>
        <p:spPr>
          <a:xfrm>
            <a:off x="2231740" y="6309320"/>
            <a:ext cx="4680520" cy="3101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1200" dirty="0"/>
              <a:t>The percent error of the estimated waiting time during simulation</a:t>
            </a:r>
          </a:p>
        </p:txBody>
      </p:sp>
      <p:sp>
        <p:nvSpPr>
          <p:cNvPr id="4" name="页脚占位符 3"/>
          <p:cNvSpPr>
            <a:spLocks noGrp="1"/>
          </p:cNvSpPr>
          <p:nvPr>
            <p:ph type="ftr" sz="quarter" idx="12"/>
          </p:nvPr>
        </p:nvSpPr>
        <p:spPr/>
        <p:txBody>
          <a:bodyPr/>
          <a:lstStyle/>
          <a:p>
            <a:r>
              <a:rPr lang="en-US" altLang="zh-CN" smtClean="0"/>
              <a:t>Where to wait for a Taxi?</a:t>
            </a:r>
            <a:endParaRPr lang="zh-CN" altLang="en-US" dirty="0"/>
          </a:p>
        </p:txBody>
      </p:sp>
      <p:sp>
        <p:nvSpPr>
          <p:cNvPr id="6" name="日期占位符 5"/>
          <p:cNvSpPr>
            <a:spLocks noGrp="1"/>
          </p:cNvSpPr>
          <p:nvPr>
            <p:ph type="dt" sz="half" idx="10"/>
          </p:nvPr>
        </p:nvSpPr>
        <p:spPr/>
        <p:txBody>
          <a:bodyPr/>
          <a:lstStyle/>
          <a:p>
            <a:fld id="{5BC781CC-595F-46AC-BF19-831D442BE40D}" type="datetime1">
              <a:rPr lang="zh-CN" altLang="en-US" smtClean="0"/>
              <a:t>2012/8/10</a:t>
            </a:fld>
            <a:endParaRPr lang="zh-CN" altLang="en-US"/>
          </a:p>
        </p:txBody>
      </p:sp>
      <p:sp>
        <p:nvSpPr>
          <p:cNvPr id="7" name="灯片编号占位符 6"/>
          <p:cNvSpPr>
            <a:spLocks noGrp="1"/>
          </p:cNvSpPr>
          <p:nvPr>
            <p:ph type="sldNum" sz="quarter" idx="11"/>
          </p:nvPr>
        </p:nvSpPr>
        <p:spPr/>
        <p:txBody>
          <a:bodyPr/>
          <a:lstStyle/>
          <a:p>
            <a:fld id="{3A992E68-B3B0-4ABD-A420-A2D1CFB81A76}" type="slidenum">
              <a:rPr lang="zh-CN" altLang="en-US" smtClean="0"/>
              <a:t>9</a:t>
            </a:fld>
            <a:endParaRPr lang="zh-CN" altLang="en-US"/>
          </a:p>
        </p:txBody>
      </p:sp>
    </p:spTree>
    <p:extLst>
      <p:ext uri="{BB962C8B-B14F-4D97-AF65-F5344CB8AC3E}">
        <p14:creationId xmlns:p14="http://schemas.microsoft.com/office/powerpoint/2010/main" val="3975116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自定义 5">
      <a:dk1>
        <a:srgbClr val="000000"/>
      </a:dk1>
      <a:lt1>
        <a:srgbClr val="FFFFFF"/>
      </a:lt1>
      <a:dk2>
        <a:srgbClr val="656162"/>
      </a:dk2>
      <a:lt2>
        <a:srgbClr val="E0DACC"/>
      </a:lt2>
      <a:accent1>
        <a:srgbClr val="4A5A7A"/>
      </a:accent1>
      <a:accent2>
        <a:srgbClr val="4A5A7A"/>
      </a:accent2>
      <a:accent3>
        <a:srgbClr val="975C00"/>
      </a:accent3>
      <a:accent4>
        <a:srgbClr val="754D41"/>
      </a:accent4>
      <a:accent5>
        <a:srgbClr val="838995"/>
      </a:accent5>
      <a:accent6>
        <a:srgbClr val="687B66"/>
      </a:accent6>
      <a:hlink>
        <a:srgbClr val="0070C0"/>
      </a:hlink>
      <a:folHlink>
        <a:srgbClr val="0070C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TC101790491[[fn=聚脂薄膜]]</Template>
  <TotalTime>3258</TotalTime>
  <Words>2284</Words>
  <Application>Microsoft Office PowerPoint</Application>
  <PresentationFormat>全屏显示(4:3)</PresentationFormat>
  <Paragraphs>164</Paragraphs>
  <Slides>13</Slides>
  <Notes>13</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Mylar</vt:lpstr>
      <vt:lpstr>Where to Wait for a Taxi?</vt:lpstr>
      <vt:lpstr>Motivation</vt:lpstr>
      <vt:lpstr>Solution</vt:lpstr>
      <vt:lpstr>Estimation of Waiting Time</vt:lpstr>
      <vt:lpstr>Estimation of Waiting Time</vt:lpstr>
      <vt:lpstr>Estimation of Waiting Time</vt:lpstr>
      <vt:lpstr>Estimation of Waiting Time</vt:lpstr>
      <vt:lpstr>Evaluation of Estimation</vt:lpstr>
      <vt:lpstr>Evaluation of Estimation</vt:lpstr>
      <vt:lpstr>Recommendation on Waiting Place</vt:lpstr>
      <vt:lpstr>Evaluation of Recommendation</vt:lpstr>
      <vt:lpstr>Application</vt:lpstr>
      <vt:lpstr>Thanks for your attention! Any questions?</vt:lpstr>
    </vt:vector>
  </TitlesOfParts>
  <Company>BUAA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to Wait for a Taxi?</dc:title>
  <dc:creator>ZXD</dc:creator>
  <cp:lastModifiedBy>ZXD</cp:lastModifiedBy>
  <cp:revision>87</cp:revision>
  <cp:lastPrinted>2012-08-11T09:41:33Z</cp:lastPrinted>
  <dcterms:created xsi:type="dcterms:W3CDTF">2012-07-15T14:20:44Z</dcterms:created>
  <dcterms:modified xsi:type="dcterms:W3CDTF">2012-08-11T14:01:43Z</dcterms:modified>
</cp:coreProperties>
</file>