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269" r:id="rId3"/>
    <p:sldId id="259" r:id="rId4"/>
    <p:sldId id="270" r:id="rId5"/>
    <p:sldId id="257" r:id="rId6"/>
    <p:sldId id="268" r:id="rId7"/>
    <p:sldId id="258" r:id="rId8"/>
    <p:sldId id="267" r:id="rId9"/>
    <p:sldId id="260" r:id="rId10"/>
    <p:sldId id="261" r:id="rId11"/>
    <p:sldId id="271" r:id="rId12"/>
    <p:sldId id="272" r:id="rId13"/>
    <p:sldId id="262" r:id="rId14"/>
    <p:sldId id="263" r:id="rId15"/>
    <p:sldId id="277" r:id="rId16"/>
    <p:sldId id="274" r:id="rId17"/>
    <p:sldId id="275" r:id="rId18"/>
    <p:sldId id="276" r:id="rId19"/>
    <p:sldId id="264" r:id="rId20"/>
    <p:sldId id="266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3" autoAdjust="0"/>
  </p:normalViewPr>
  <p:slideViewPr>
    <p:cSldViewPr snapToGrid="0" snapToObjects="1">
      <p:cViewPr varScale="1">
        <p:scale>
          <a:sx n="91" d="100"/>
          <a:sy n="91" d="100"/>
        </p:scale>
        <p:origin x="-12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D3585-740A-CB44-9932-AF9AA56D2D92}" type="datetimeFigureOut">
              <a:rPr lang="en-US" smtClean="0"/>
              <a:t>23/08/2012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ACDAC-84D1-7C4D-8D18-F9F4104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supply is at</a:t>
            </a:r>
            <a:r>
              <a:rPr lang="en-US" baseline="0" dirty="0" smtClean="0"/>
              <a:t> maximum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scientifically verified!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such a strict constraint</a:t>
            </a:r>
            <a:r>
              <a:rPr lang="en-US" baseline="0" dirty="0" smtClean="0"/>
              <a:t> how can we help people avoid congestion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users change their </a:t>
            </a:r>
            <a:r>
              <a:rPr lang="en-US" dirty="0" err="1" smtClean="0"/>
              <a:t>behaviour</a:t>
            </a:r>
            <a:r>
              <a:rPr lang="en-US" dirty="0" smtClean="0"/>
              <a:t>?</a:t>
            </a:r>
          </a:p>
          <a:p>
            <a:r>
              <a:rPr lang="en-US" dirty="0" smtClean="0"/>
              <a:t>By</a:t>
            </a:r>
            <a:r>
              <a:rPr lang="en-US" baseline="0" dirty="0" smtClean="0"/>
              <a:t> changing travel time does the user’s experience improve?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270 stations</a:t>
            </a:r>
          </a:p>
          <a:p>
            <a:r>
              <a:rPr lang="en-US" dirty="0" smtClean="0"/>
              <a:t>64 million</a:t>
            </a:r>
            <a:r>
              <a:rPr lang="en-US" baseline="0" dirty="0" smtClean="0"/>
              <a:t> trips</a:t>
            </a:r>
          </a:p>
          <a:p>
            <a:r>
              <a:rPr lang="en-US" baseline="0" dirty="0" smtClean="0"/>
              <a:t>5 million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  <a:r>
              <a:rPr lang="en-US" baseline="0" dirty="0" smtClean="0"/>
              <a:t> no official station capacities.</a:t>
            </a:r>
          </a:p>
          <a:p>
            <a:r>
              <a:rPr lang="en-US" baseline="0" dirty="0" smtClean="0"/>
              <a:t>FOI request</a:t>
            </a:r>
          </a:p>
          <a:p>
            <a:r>
              <a:rPr lang="en-US" baseline="0" dirty="0" smtClean="0"/>
              <a:t>TODO: make more visual e.g. pic of crowded and not crowded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sensitivity – probability</a:t>
            </a:r>
            <a:r>
              <a:rPr lang="en-US" baseline="0" dirty="0" smtClean="0"/>
              <a:t> of a positive test given that the station is overcrowded.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Predicting all positives will give 100% sensitivity</a:t>
            </a:r>
          </a:p>
          <a:p>
            <a:r>
              <a:rPr lang="en-US" baseline="0" dirty="0" smtClean="0"/>
              <a:t>also high precision and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(02/08/2012 14:51) -----</a:t>
            </a:r>
          </a:p>
          <a:p>
            <a:r>
              <a:rPr lang="en-US" dirty="0"/>
              <a:t>remove first </a:t>
            </a:r>
            <a:r>
              <a:rPr lang="en-US" dirty="0" smtClean="0"/>
              <a:t>limitation √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CDAC-84D1-7C4D-8D18-F9F4104253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5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23 August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23 August 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Avoiding the crowds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Tube Station Congestion Patterns from Trip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3309" y="5697797"/>
            <a:ext cx="40654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Irina </a:t>
            </a:r>
            <a:r>
              <a:rPr lang="en-US" i="1" dirty="0" err="1" smtClean="0"/>
              <a:t>Ceapa</a:t>
            </a:r>
            <a:r>
              <a:rPr lang="en-US" i="1" dirty="0" smtClean="0"/>
              <a:t>, Chris Smith, </a:t>
            </a:r>
            <a:r>
              <a:rPr lang="en-US" i="1" dirty="0" err="1" smtClean="0"/>
              <a:t>Licia</a:t>
            </a:r>
            <a:r>
              <a:rPr lang="en-US" i="1" dirty="0" smtClean="0"/>
              <a:t> Capra</a:t>
            </a:r>
          </a:p>
          <a:p>
            <a:pPr algn="r"/>
            <a:r>
              <a:rPr lang="en-US" sz="1600" b="1" dirty="0" smtClean="0"/>
              <a:t>University College London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6729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ndonrailmapmay20058cv.jpg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795" r="17557" b="17399"/>
          <a:stretch/>
        </p:blipFill>
        <p:spPr>
          <a:xfrm>
            <a:off x="-176005" y="298201"/>
            <a:ext cx="9320006" cy="6559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202438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Station Activity Patterns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0" y="1912949"/>
            <a:ext cx="7838836" cy="3778858"/>
          </a:xfrm>
        </p:spPr>
      </p:pic>
    </p:spTree>
    <p:extLst>
      <p:ext uri="{BB962C8B-B14F-4D97-AF65-F5344CB8AC3E}">
        <p14:creationId xmlns:p14="http://schemas.microsoft.com/office/powerpoint/2010/main" val="323440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nary-whar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" y="376318"/>
            <a:ext cx="9250879" cy="648168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79" y="2122538"/>
            <a:ext cx="7284589" cy="36912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343537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Station Activity Patterns</a:t>
            </a:r>
            <a:endParaRPr lang="en-US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-residential-sector-brochure-2011102615443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52" t="13604" r="16952" b="14208"/>
          <a:stretch/>
        </p:blipFill>
        <p:spPr>
          <a:xfrm>
            <a:off x="-2651268" y="0"/>
            <a:ext cx="12931151" cy="7275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343537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Station Activity Patterns</a:t>
            </a:r>
            <a:endParaRPr lang="en-US" dirty="0">
              <a:solidFill>
                <a:srgbClr val="D2533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40" y="1880749"/>
            <a:ext cx="8385005" cy="3920817"/>
          </a:xfrm>
        </p:spPr>
      </p:pic>
    </p:spTree>
    <p:extLst>
      <p:ext uri="{BB962C8B-B14F-4D97-AF65-F5344CB8AC3E}">
        <p14:creationId xmlns:p14="http://schemas.microsoft.com/office/powerpoint/2010/main" val="418009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pic>
        <p:nvPicPr>
          <p:cNvPr id="4" name="Content Placeholder 3" descr="clusters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3" b="-33333"/>
          <a:stretch>
            <a:fillRect/>
          </a:stretch>
        </p:blipFill>
        <p:spPr>
          <a:xfrm>
            <a:off x="0" y="1058333"/>
            <a:ext cx="9144000" cy="5418667"/>
          </a:xfrm>
        </p:spPr>
      </p:pic>
    </p:spTree>
    <p:extLst>
      <p:ext uri="{BB962C8B-B14F-4D97-AF65-F5344CB8AC3E}">
        <p14:creationId xmlns:p14="http://schemas.microsoft.com/office/powerpoint/2010/main" val="39396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a station as either overcrowded (above threshold) or not overcrowded (below threshold).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Predictors</a:t>
            </a:r>
          </a:p>
          <a:p>
            <a:pPr lvl="1"/>
            <a:r>
              <a:rPr lang="en-US" sz="2800" dirty="0" smtClean="0"/>
              <a:t>Historic Value</a:t>
            </a:r>
          </a:p>
          <a:p>
            <a:pPr lvl="1"/>
            <a:r>
              <a:rPr lang="en-US" sz="2800" dirty="0" smtClean="0"/>
              <a:t>Historic Mean</a:t>
            </a:r>
          </a:p>
          <a:p>
            <a:pPr lvl="1"/>
            <a:r>
              <a:rPr lang="en-US" sz="2800" dirty="0" smtClean="0"/>
              <a:t>Historic Trend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27377" y="2874386"/>
            <a:ext cx="4260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Vary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threshold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prediction window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proportion of training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18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Sensitivity =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1405" y="2665584"/>
            <a:ext cx="5104733" cy="1018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rue positives</a:t>
            </a:r>
          </a:p>
          <a:p>
            <a:pPr lvl="1" algn="ctr">
              <a:lnSpc>
                <a:spcPct val="70000"/>
              </a:lnSpc>
            </a:pPr>
            <a:r>
              <a:rPr lang="en-US" sz="2800" dirty="0" smtClean="0"/>
              <a:t>-------------------------------</a:t>
            </a:r>
          </a:p>
          <a:p>
            <a:pPr lvl="1" algn="ctr">
              <a:lnSpc>
                <a:spcPct val="7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rue positives + false negatives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88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18-5-Sensitivity-In-jpg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" b="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706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3595"/>
            <a:ext cx="8229600" cy="3870010"/>
          </a:xfrm>
        </p:spPr>
      </p:pic>
    </p:spTree>
    <p:extLst>
      <p:ext uri="{BB962C8B-B14F-4D97-AF65-F5344CB8AC3E}">
        <p14:creationId xmlns:p14="http://schemas.microsoft.com/office/powerpoint/2010/main" val="93807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2113"/>
            <a:ext cx="8229600" cy="3792972"/>
          </a:xfrm>
        </p:spPr>
      </p:pic>
    </p:spTree>
    <p:extLst>
      <p:ext uri="{BB962C8B-B14F-4D97-AF65-F5344CB8AC3E}">
        <p14:creationId xmlns:p14="http://schemas.microsoft.com/office/powerpoint/2010/main" val="224462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User study required to determine threshold. </a:t>
            </a:r>
            <a:endParaRPr lang="en-US" dirty="0"/>
          </a:p>
          <a:p>
            <a:pPr lvl="1"/>
            <a:r>
              <a:rPr lang="en-US" smtClean="0"/>
              <a:t>different </a:t>
            </a:r>
            <a:r>
              <a:rPr lang="en-US" dirty="0" smtClean="0"/>
              <a:t>users may have different thresholds.</a:t>
            </a:r>
          </a:p>
          <a:p>
            <a:pPr lvl="1"/>
            <a:r>
              <a:rPr lang="en-US" dirty="0" smtClean="0"/>
              <a:t>a single user may have different thresholds in different contexts.</a:t>
            </a:r>
          </a:p>
          <a:p>
            <a:endParaRPr lang="en-US" dirty="0" smtClean="0"/>
          </a:p>
          <a:p>
            <a:r>
              <a:rPr lang="en-US" dirty="0" smtClean="0"/>
              <a:t>User study required to asses potential for encouraging users to change travel time, and asses benefit (in terms of comfort) of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0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likes a crowded train.</a:t>
            </a:r>
            <a:endParaRPr lang="en-US" dirty="0"/>
          </a:p>
        </p:txBody>
      </p:sp>
      <p:pic>
        <p:nvPicPr>
          <p:cNvPr id="4" name="Content Placeholder 3" descr="article-1331739949077-12110912000005DC-218753_636x3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15" b="-12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47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only have data pertaining to stations – predicting train congestion would be better.</a:t>
            </a:r>
          </a:p>
          <a:p>
            <a:endParaRPr lang="en-US" dirty="0" smtClean="0"/>
          </a:p>
          <a:p>
            <a:r>
              <a:rPr lang="en-US" dirty="0" smtClean="0"/>
              <a:t>Potentially victim of own success – if many people change travel habits, congestion will become much harder to predict.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Crowdedness is highly regular and easy to predict</a:t>
            </a:r>
          </a:p>
          <a:p>
            <a:endParaRPr lang="en-US" dirty="0" smtClean="0"/>
          </a:p>
          <a:p>
            <a:r>
              <a:rPr lang="en-US" dirty="0" smtClean="0"/>
              <a:t>Congestion often occurs in brief spikes, suggesting that altering travel time by as little as 20 minutes could help travellers to avoid crowds.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0363" y="6075659"/>
            <a:ext cx="10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Thanks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5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off-peak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Fare differentiation doesn’t work. </a:t>
            </a:r>
            <a:r>
              <a:rPr lang="en-US" sz="1600" dirty="0" smtClean="0"/>
              <a:t>(</a:t>
            </a:r>
            <a:r>
              <a:rPr lang="en-US" sz="1600" dirty="0" err="1" smtClean="0"/>
              <a:t>Lathia</a:t>
            </a:r>
            <a:r>
              <a:rPr lang="en-US" sz="1600" dirty="0" smtClean="0"/>
              <a:t> </a:t>
            </a:r>
            <a:r>
              <a:rPr lang="en-US" sz="1600" dirty="0"/>
              <a:t>&amp;</a:t>
            </a:r>
            <a:r>
              <a:rPr lang="en-US" sz="1600" dirty="0" smtClean="0"/>
              <a:t> Capra, </a:t>
            </a:r>
            <a:r>
              <a:rPr lang="en-US" sz="1600" i="1" dirty="0" err="1" smtClean="0"/>
              <a:t>Ubicomp</a:t>
            </a:r>
            <a:r>
              <a:rPr lang="en-US" sz="1600" i="1" dirty="0" smtClean="0"/>
              <a:t> </a:t>
            </a:r>
            <a:r>
              <a:rPr lang="en-US" sz="1600" dirty="0" smtClean="0"/>
              <a:t>2011)</a:t>
            </a:r>
            <a:endParaRPr lang="en-US" dirty="0" smtClean="0"/>
          </a:p>
          <a:p>
            <a:r>
              <a:rPr lang="en-US" dirty="0" smtClean="0"/>
              <a:t>Personal requests from the mayor don’t work.</a:t>
            </a:r>
          </a:p>
          <a:p>
            <a:pPr lvl="1"/>
            <a:r>
              <a:rPr lang="en-US" dirty="0" smtClean="0"/>
              <a:t>#f**</a:t>
            </a:r>
            <a:r>
              <a:rPr lang="en-US" dirty="0" err="1" smtClean="0"/>
              <a:t>koffboris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 descr="Screen Shot 2012-07-31 at 14.5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516"/>
            <a:ext cx="9144000" cy="36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1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2" y="1600200"/>
            <a:ext cx="6813176" cy="4876800"/>
          </a:xfrm>
        </p:spPr>
      </p:pic>
    </p:spTree>
    <p:extLst>
      <p:ext uri="{BB962C8B-B14F-4D97-AF65-F5344CB8AC3E}">
        <p14:creationId xmlns:p14="http://schemas.microsoft.com/office/powerpoint/2010/main" val="409174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“In </a:t>
            </a:r>
            <a:r>
              <a:rPr lang="en-US" i="1" dirty="0"/>
              <a:t>truth, to </a:t>
            </a:r>
            <a:r>
              <a:rPr lang="en-US" i="1" dirty="0" smtClean="0"/>
              <a:t>attain </a:t>
            </a:r>
            <a:r>
              <a:rPr lang="en-US" i="1" dirty="0"/>
              <a:t>interior peace, one must be willing to pass through the contrary to peace</a:t>
            </a:r>
            <a:r>
              <a:rPr lang="en-US" dirty="0" smtClean="0"/>
              <a:t>.”  </a:t>
            </a:r>
          </a:p>
          <a:p>
            <a:pPr lvl="1"/>
            <a:r>
              <a:rPr lang="en-US" dirty="0" smtClean="0"/>
              <a:t>Swami </a:t>
            </a:r>
            <a:r>
              <a:rPr lang="en-US" dirty="0" err="1" smtClean="0"/>
              <a:t>Brahmananda</a:t>
            </a:r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or, we all just need to get to work on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4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Analyse</a:t>
            </a:r>
            <a:r>
              <a:rPr lang="en-US" sz="2800" dirty="0" smtClean="0"/>
              <a:t> </a:t>
            </a:r>
            <a:r>
              <a:rPr lang="en-US" sz="2800" dirty="0"/>
              <a:t>station congestion patterns.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Predict </a:t>
            </a:r>
            <a:r>
              <a:rPr lang="en-US" sz="2800" dirty="0"/>
              <a:t>congestion.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TODO: How </a:t>
            </a:r>
            <a:r>
              <a:rPr lang="en-US" sz="2800" dirty="0"/>
              <a:t>can predictions benefit users of the system?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3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Traveller Information Systems</a:t>
            </a:r>
            <a:endParaRPr lang="en-US" dirty="0"/>
          </a:p>
        </p:txBody>
      </p:sp>
      <p:pic>
        <p:nvPicPr>
          <p:cNvPr id="4" name="Content Placeholder 3" descr="Screen Shot 2012-07-31 at 13.20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00" r="-17500"/>
          <a:stretch>
            <a:fillRect/>
          </a:stretch>
        </p:blipFill>
        <p:spPr>
          <a:xfrm>
            <a:off x="154913" y="1210807"/>
            <a:ext cx="9168709" cy="5433309"/>
          </a:xfrm>
        </p:spPr>
      </p:pic>
    </p:spTree>
    <p:extLst>
      <p:ext uri="{BB962C8B-B14F-4D97-AF65-F5344CB8AC3E}">
        <p14:creationId xmlns:p14="http://schemas.microsoft.com/office/powerpoint/2010/main" val="34228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Traveller Information Systems</a:t>
            </a:r>
            <a:endParaRPr lang="en-US" dirty="0"/>
          </a:p>
        </p:txBody>
      </p:sp>
      <p:pic>
        <p:nvPicPr>
          <p:cNvPr id="4" name="Content Placeholder 3" descr="Screen Shot 2012-07-31 at 13.24.1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t="25416" r="26169" b="22925"/>
          <a:stretch/>
        </p:blipFill>
        <p:spPr>
          <a:xfrm>
            <a:off x="457200" y="1813201"/>
            <a:ext cx="8229600" cy="4406417"/>
          </a:xfrm>
        </p:spPr>
      </p:pic>
    </p:spTree>
    <p:extLst>
      <p:ext uri="{BB962C8B-B14F-4D97-AF65-F5344CB8AC3E}">
        <p14:creationId xmlns:p14="http://schemas.microsoft.com/office/powerpoint/2010/main" val="40151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donrailmapmay20058cv.jp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1795" r="17557" b="17399"/>
          <a:stretch/>
        </p:blipFill>
        <p:spPr>
          <a:xfrm>
            <a:off x="80182" y="434385"/>
            <a:ext cx="8962222" cy="6307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818493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D2533C"/>
                </a:solidFill>
              </a:rPr>
              <a:t>London Underground</a:t>
            </a:r>
            <a:endParaRPr lang="en-US" dirty="0">
              <a:solidFill>
                <a:srgbClr val="D2533C"/>
              </a:solidFill>
            </a:endParaRPr>
          </a:p>
        </p:txBody>
      </p:sp>
      <p:pic>
        <p:nvPicPr>
          <p:cNvPr id="5" name="Picture 4" descr="oyster card_larg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35" y="4356859"/>
            <a:ext cx="2651437" cy="1659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8535" y="2069748"/>
            <a:ext cx="4037158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31 days (23 weekdays)</a:t>
            </a:r>
          </a:p>
          <a:p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270 stations</a:t>
            </a:r>
          </a:p>
          <a:p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5 million travellers</a:t>
            </a:r>
          </a:p>
          <a:p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64 million trips</a:t>
            </a:r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81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4854</TotalTime>
  <Words>489</Words>
  <Application>Microsoft Macintosh PowerPoint</Application>
  <PresentationFormat>On-screen Show (4:3)</PresentationFormat>
  <Paragraphs>103</Paragraphs>
  <Slides>21</Slides>
  <Notes>9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Avoiding the crowds</vt:lpstr>
      <vt:lpstr>No one likes a crowded train.</vt:lpstr>
      <vt:lpstr>Encouraging off-peak travel</vt:lpstr>
      <vt:lpstr>Why do we do it?</vt:lpstr>
      <vt:lpstr>PowerPoint Presentation</vt:lpstr>
      <vt:lpstr>Proposal</vt:lpstr>
      <vt:lpstr>Advanced Traveller Information Systems</vt:lpstr>
      <vt:lpstr>Advanced Traveller Information Systems</vt:lpstr>
      <vt:lpstr>London Underground</vt:lpstr>
      <vt:lpstr>Station Activity Patterns</vt:lpstr>
      <vt:lpstr>Station Activity Patterns</vt:lpstr>
      <vt:lpstr>Station Activity Patterns</vt:lpstr>
      <vt:lpstr>Clustering</vt:lpstr>
      <vt:lpstr>Prediction</vt:lpstr>
      <vt:lpstr>Evaluation</vt:lpstr>
      <vt:lpstr>Results</vt:lpstr>
      <vt:lpstr>Results</vt:lpstr>
      <vt:lpstr>Results</vt:lpstr>
      <vt:lpstr>Nudging</vt:lpstr>
      <vt:lpstr>Limitations</vt:lpstr>
      <vt:lpstr>Take homes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the crowds</dc:title>
  <dc:creator>Christopher Smith</dc:creator>
  <cp:lastModifiedBy>Chris Smith</cp:lastModifiedBy>
  <cp:revision>40</cp:revision>
  <dcterms:created xsi:type="dcterms:W3CDTF">2012-07-31T09:39:50Z</dcterms:created>
  <dcterms:modified xsi:type="dcterms:W3CDTF">2012-08-23T09:21:13Z</dcterms:modified>
</cp:coreProperties>
</file>