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5" r:id="rId40"/>
    <p:sldId id="303" r:id="rId41"/>
    <p:sldId id="304" r:id="rId42"/>
    <p:sldId id="320" r:id="rId43"/>
    <p:sldId id="338" r:id="rId44"/>
    <p:sldId id="257" r:id="rId45"/>
    <p:sldId id="308" r:id="rId46"/>
    <p:sldId id="311" r:id="rId47"/>
    <p:sldId id="312" r:id="rId48"/>
    <p:sldId id="309" r:id="rId49"/>
    <p:sldId id="310" r:id="rId50"/>
    <p:sldId id="258" r:id="rId51"/>
    <p:sldId id="260" r:id="rId52"/>
    <p:sldId id="313" r:id="rId53"/>
    <p:sldId id="318" r:id="rId54"/>
    <p:sldId id="314" r:id="rId55"/>
    <p:sldId id="317" r:id="rId56"/>
    <p:sldId id="319" r:id="rId57"/>
    <p:sldId id="307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2" autoAdjust="0"/>
    <p:restoredTop sz="98308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D7F6F5-57CB-40D5-AD43-5DB61BD9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7F6F5-57CB-40D5-AD43-5DB61BD992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612D562F-5A60-45E1-A796-451CFE774AB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8126A9-EAD7-4869-9987-99CC9F0E4F52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10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11276920-034B-4653-9721-BF09FECD412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3752D17-0B66-485B-B694-F9E038BC8211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11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AA927649-2C51-4C84-B877-7C4EC989506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8147B0D-4F26-45F7-9D0B-7D28AF04EED4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12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5D9CD57A-D448-4002-9691-F91F0D644CD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68CA510-D050-46A4-9E6A-625CC6288001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13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1FBA32EC-91E2-4C42-81EA-61953C27924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4D26BEE-2B1E-4D45-996F-8E5930512696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14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6363E726-67F3-4772-88E5-CED1A4C64B7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CFE736D-8747-45C2-B911-6A320E1AE556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15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FCD0B710-D0B8-43B6-92E7-CF8F3F183E5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258B724-A92B-461D-B5AB-1A0CE4AC910B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16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324C48ED-EEC8-415D-AC51-255D772C03B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ADB5042-84D8-463B-B997-4F7FC541F75F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17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C4AE9472-1CBA-4E01-8164-C69FDE678CD1}" type="slidenum">
              <a:rPr lang="en-US" sz="1200" smtClean="0"/>
              <a:pPr>
                <a:defRPr/>
              </a:pPr>
              <a:t>18</a:t>
            </a:fld>
            <a:endParaRPr lang="en-US" sz="1200" smtClean="0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D6BCE3E4-EE5F-45BE-B2C7-E33491491EDE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18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02B9B2EF-2E5B-4FD4-A6BC-8518C89D086C}" type="slidenum">
              <a:rPr lang="en-US" sz="1200" smtClean="0"/>
              <a:pPr>
                <a:defRPr/>
              </a:pPr>
              <a:t>19</a:t>
            </a:fld>
            <a:endParaRPr lang="en-US" sz="1200" smtClean="0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F00DD18F-02C3-4807-89FC-48991C18C426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19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D445EA94-4D29-4D5C-93F7-3F2BC6D7A3B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B557308-AE28-4278-A485-74C34FCE4C91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2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dirty="0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20206A9-C9B0-49C1-8E4B-542C57B726F7}" type="slidenum">
              <a:rPr lang="en-US" sz="1200" smtClean="0"/>
              <a:pPr>
                <a:defRPr/>
              </a:pPr>
              <a:t>20</a:t>
            </a:fld>
            <a:endParaRPr lang="en-US" sz="1200" smtClean="0"/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A820B30A-BAB1-41AF-9593-C6B3E3B76E09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20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9437AFFF-29BD-4874-826F-63988CA45D12}" type="slidenum">
              <a:rPr lang="en-US" sz="1200" smtClean="0"/>
              <a:pPr>
                <a:defRPr/>
              </a:pPr>
              <a:t>21</a:t>
            </a:fld>
            <a:endParaRPr lang="en-US" sz="1200" smtClean="0"/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7342438-9668-454E-9ACA-37BF38444511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21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8D6DD5AB-FF74-4E63-97AF-CE91132FEDE3}" type="slidenum">
              <a:rPr lang="en-US" sz="1200" smtClean="0"/>
              <a:pPr>
                <a:defRPr/>
              </a:pPr>
              <a:t>22</a:t>
            </a:fld>
            <a:endParaRPr lang="en-US" sz="1200" smtClean="0"/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B5343EC5-E0A7-4A84-BB65-DE723D935DDF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22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D679CF0E-D25C-47AA-A4D5-0CA84B55BA85}" type="slidenum">
              <a:rPr lang="en-US" sz="1200" smtClean="0"/>
              <a:pPr>
                <a:defRPr/>
              </a:pPr>
              <a:t>23</a:t>
            </a:fld>
            <a:endParaRPr lang="en-US" sz="1200" smtClean="0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A0E26EE6-01ED-446E-8378-716B5DDE1CF4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23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43B82156-3C65-4076-91E0-EEE45D3B798F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09337CE9-990F-4D4F-9FE4-A1A7D4DC8FD8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24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0DADC626-1FF7-497F-BA0F-E617782EA443}" type="slidenum">
              <a:rPr lang="en-US" sz="1200" smtClean="0"/>
              <a:pPr>
                <a:defRPr/>
              </a:pPr>
              <a:t>25</a:t>
            </a:fld>
            <a:endParaRPr lang="en-US" sz="1200" smtClean="0"/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FE9C1BD7-F857-4D9F-B07B-81258F9CD0B1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25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B8EC6A57-5856-45AA-837E-AD79127528EC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B4EF5D79-9C7A-4746-A4D8-F921E9DFD9C6}" type="slidenum">
              <a:rPr lang="ko-KR" altLang="en-US" sz="1200" smtClean="0">
                <a:latin typeface="Times New Roman" pitchFamily="18" charset="0"/>
                <a:ea typeface="굴림" pitchFamily="50" charset="-127"/>
              </a:rPr>
              <a:pPr algn="r" eaLnBrk="1" hangingPunct="1">
                <a:defRPr/>
              </a:pPr>
              <a:t>26</a:t>
            </a:fld>
            <a:endParaRPr lang="en-US" altLang="ko-KR" sz="120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>
              <a:defRPr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FB1C8-64B0-443B-9E77-918F2777D24B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FBB61-C6CC-4336-96C0-EB932067BEB2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15A941-A43D-43D8-A5DB-280CEF515B82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5DD267E7-A9FC-4E1C-829E-951702CAE6E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BE4AB2A-503D-4860-AB8C-BBEC43AB2DD9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3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1D385-7A1F-4894-BFE7-633CBC18E87E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7BE81-BF49-448A-A7D9-3D1DB355334A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ABEE4-6675-475B-BAC8-306B244D365F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2B8D5-AB6A-499C-99A6-33A89ECF0072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2BA2E-5089-4DBA-B379-DA3F751418CB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A0D60-63A9-4568-A475-BD41FAA00A1E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46AE-B2BA-4775-A0F2-00E1EA911C10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49911-6D8D-4742-B58B-B4F6AE6E9688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754E82-236D-459F-97C5-17734E5D24B5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B3FBA-9B95-4187-9E7C-123A8092FD5B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452C851F-CF38-4375-95E1-8563F5D10F1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B28E5DB-F609-44CD-8E90-A64B79B43ABB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4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6973F-FC6C-4023-B8C7-68D40B4E2D8F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059F5-13BD-43AD-8307-A6D771BA118E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B3FBA-9B95-4187-9E7C-123A8092FD5B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9C242-7354-42F9-A836-DB0BAF92E417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B9549-31ED-4007-B5E8-1516AE7012B9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B9549-31ED-4007-B5E8-1516AE7012B9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B9549-31ED-4007-B5E8-1516AE7012B9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B9549-31ED-4007-B5E8-1516AE7012B9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B9549-31ED-4007-B5E8-1516AE7012B9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B9549-31ED-4007-B5E8-1516AE7012B9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3F00DD5C-B3A2-4F17-BFF2-02A085655DA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D9E2AA5-7C63-4B17-8C37-87EC25361783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5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A47EF-A5E0-47B6-AE51-3CB3C9D1AEC2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4B23D-5572-4160-A164-9451A63B89A5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4B23D-5572-4160-A164-9451A63B89A5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4B23D-5572-4160-A164-9451A63B89A5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4B23D-5572-4160-A164-9451A63B89A5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z="1200" dirty="0" smtClean="0"/>
                  <a:t>- </a:t>
                </a:r>
                <a:r>
                  <a:rPr lang="en-US" sz="1200" i="0" dirty="0" smtClean="0">
                    <a:latin typeface="Cambria Math"/>
                  </a:rPr>
                  <a:t>〖</a:t>
                </a:r>
                <a:r>
                  <a:rPr lang="en-US" sz="1200" i="0" dirty="0">
                    <a:latin typeface="Cambria Math"/>
                  </a:rPr>
                  <a:t>𝑠𝑒𝑛𝑡_𝑡𝑜</a:t>
                </a:r>
                <a:r>
                  <a:rPr lang="en-US" sz="1200" i="0" dirty="0" smtClean="0">
                    <a:latin typeface="Cambria Math"/>
                  </a:rPr>
                  <a:t>〗_</a:t>
                </a:r>
                <a:r>
                  <a:rPr lang="en-US" sz="1200" b="0" i="0" dirty="0" smtClean="0">
                    <a:latin typeface="Cambria Math"/>
                  </a:rPr>
                  <a:t>𝑖 [𝑘]</a:t>
                </a:r>
                <a:r>
                  <a:rPr lang="en-US" dirty="0" smtClean="0"/>
                  <a:t> : true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Pi has sent</a:t>
                </a:r>
                <a:r>
                  <a:rPr lang="en-US" baseline="0" dirty="0" smtClean="0"/>
                  <a:t> a message to Pk.</a:t>
                </a:r>
              </a:p>
              <a:p>
                <a:pPr>
                  <a:defRPr/>
                </a:pPr>
                <a:r>
                  <a:rPr lang="en-US" dirty="0" smtClean="0"/>
                  <a:t>- </a:t>
                </a:r>
                <a:r>
                  <a:rPr lang="en-US" sz="1200" i="0" dirty="0" smtClean="0">
                    <a:latin typeface="Cambria Math"/>
                  </a:rPr>
                  <a:t>〖</a:t>
                </a:r>
                <a:r>
                  <a:rPr lang="en-US" sz="1200" b="0" i="0" dirty="0" smtClean="0">
                    <a:latin typeface="Cambria Math"/>
                  </a:rPr>
                  <a:t>𝑚𝑖𝑛</a:t>
                </a:r>
                <a:r>
                  <a:rPr lang="en-US" sz="1200" i="0" dirty="0">
                    <a:latin typeface="Cambria Math"/>
                  </a:rPr>
                  <a:t>_𝑡𝑜</a:t>
                </a:r>
                <a:r>
                  <a:rPr lang="en-US" sz="1200" i="0" dirty="0" smtClean="0">
                    <a:latin typeface="Cambria Math"/>
                  </a:rPr>
                  <a:t>〗_</a:t>
                </a:r>
                <a:r>
                  <a:rPr lang="en-US" sz="1200" i="0" dirty="0">
                    <a:latin typeface="Cambria Math"/>
                  </a:rPr>
                  <a:t>𝑖 [𝑘]</a:t>
                </a:r>
                <a:r>
                  <a:rPr lang="en-US" dirty="0" smtClean="0"/>
                  <a:t> : keeps the timestamp</a:t>
                </a:r>
                <a:r>
                  <a:rPr lang="en-US" baseline="0" dirty="0" smtClean="0"/>
                  <a:t> of the first message Pi sent to Pk.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4B23D-5572-4160-A164-9451A63B89A5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Prevents useless checkpoints.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4B23D-5572-4160-A164-9451A63B89A5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A55AB-A762-496C-B415-41D0BD76E010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CCABAC00-C01A-4ECE-8931-B08ED7F26B1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E836850-6230-47EF-A4CE-F26E18B6ECC4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6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2F374C8B-D110-4F81-9E44-C2CB3F02E34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F58B3F9-2FA6-4507-9537-1AEEF50A97A6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7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B4CC243B-EC0E-449C-8A53-B048BC1C6D0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4057559-63D6-40B5-B278-6CDE4F29F9C8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8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65B09A7D-957E-4D19-87BF-E27792F1988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2806ECC-FCA6-4722-895C-3717F114CD32}" type="slidenum">
              <a:rPr lang="ko-KR" altLang="en-US" sz="1200">
                <a:latin typeface="Times New Roman" pitchFamily="18" charset="0"/>
                <a:ea typeface="굴림" pitchFamily="50" charset="-127"/>
              </a:rPr>
              <a:pPr algn="r" eaLnBrk="1" hangingPunct="1"/>
              <a:t>9</a:t>
            </a:fld>
            <a:endParaRPr lang="en-US" altLang="ko-KR" sz="12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9" rIns="91413" bIns="45709"/>
          <a:lstStyle/>
          <a:p>
            <a:pPr eaLnBrk="1" hangingPunct="1"/>
            <a:endParaRPr lang="en-US" altLang="ko-KR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180B-2FBF-407F-AC9A-01B06CA9E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7E46-44FE-4E09-8664-F9CA46C51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3929-1D07-4775-9FCB-541502C1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B2AE-449E-46A3-8296-853CC6655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5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AD9E-D48E-4858-9D81-5C029A75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6F4A-61F7-4F5F-94DC-721E265A0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0B91-7349-42A5-9C00-CC5A9BCD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645-9DE3-44BB-BDBF-EEED91ECD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0B6E-9F75-4961-8DBA-9A8F20A7B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532F-66B0-48B6-83AF-A5688976A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F6B2-1740-482A-938A-33EF912F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81C6-8AB2-4344-91D7-50E94278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6075DD-C782-40C9-88E8-C6418A915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Checkpointing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dirty="0" smtClean="0"/>
              <a:t>Rollback Recovery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1400" smtClean="0"/>
              <a:t>Anh Huy Bui</a:t>
            </a:r>
          </a:p>
          <a:p>
            <a:pPr eaLnBrk="1" hangingPunct="1"/>
            <a:r>
              <a:rPr lang="en-US" sz="1400" smtClean="0"/>
              <a:t>Jason Wiggs</a:t>
            </a:r>
          </a:p>
          <a:p>
            <a:pPr eaLnBrk="1" hangingPunct="1"/>
            <a:r>
              <a:rPr lang="en-US" sz="1400" smtClean="0"/>
              <a:t>Hyun Seok Roh</a:t>
            </a:r>
          </a:p>
          <a:p>
            <a:pPr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E180B-2FBF-407F-AC9A-01B06CA9E9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Issues in failure recovery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4"/>
              <p:cNvSpPr txBox="1">
                <a:spLocks noChangeArrowheads="1"/>
              </p:cNvSpPr>
              <p:nvPr/>
            </p:nvSpPr>
            <p:spPr bwMode="auto">
              <a:xfrm>
                <a:off x="304800" y="5029200"/>
                <a:ext cx="86868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9pPr>
              </a:lstStyle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Checkpoints 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,0</m:t>
                        </m:r>
                      </m:sub>
                    </m:sSub>
                  </m:oMath>
                </a14:m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},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,0</m:t>
                        </m:r>
                      </m:sub>
                    </m:sSub>
                  </m:oMath>
                </a14:m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  <m:r>
                      <a:rPr kumimoji="1" lang="en-US" altLang="ko-KR" sz="2000" b="0" i="1" smtClean="0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},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and 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𝑘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,0</m:t>
                        </m:r>
                      </m:sub>
                    </m:sSub>
                  </m:oMath>
                </a14:m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𝑘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  <m:r>
                      <a:rPr kumimoji="1" lang="en-US" altLang="ko-KR" sz="2000" i="1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𝑘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}</a:t>
                </a:r>
                <a:endParaRPr kumimoji="1" lang="en-US" altLang="ko-KR" sz="20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Messages : A - J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The restored global consistent state : 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𝑘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}</a:t>
                </a:r>
                <a:endParaRPr kumimoji="1" lang="en-US" altLang="ko-KR" sz="2000" dirty="0">
                  <a:solidFill>
                    <a:srgbClr val="000000"/>
                  </a:solidFill>
                  <a:latin typeface="+mn-lt"/>
                  <a:ea typeface="MS PMincho" pitchFamily="18" charset="-128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</a:pPr>
                <a:endParaRPr kumimoji="1" lang="en-US" altLang="ko-KR" sz="2000" dirty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None/>
                </a:pPr>
                <a:r>
                  <a:rPr kumimoji="1" lang="en-US" altLang="ko-KR" sz="1800" dirty="0">
                    <a:latin typeface="+mn-lt"/>
                    <a:ea typeface="굴림" pitchFamily="50" charset="-127"/>
                  </a:rPr>
                  <a:t>	</a:t>
                </a:r>
              </a:p>
            </p:txBody>
          </p:sp>
        </mc:Choice>
        <mc:Fallback xmlns="">
          <p:sp>
            <p:nvSpPr>
              <p:cNvPr id="3174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029200"/>
                <a:ext cx="8686800" cy="1066800"/>
              </a:xfrm>
              <a:prstGeom prst="rect">
                <a:avLst/>
              </a:prstGeom>
              <a:blipFill rotWithShape="1">
                <a:blip r:embed="rId3"/>
                <a:stretch>
                  <a:fillRect l="-561" t="-5143" b="-10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5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Issues in failure recovery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1676400"/>
                <a:ext cx="8382000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9pPr>
              </a:lstStyle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The rollback of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dirty="0">
                    <a:latin typeface="+mn-lt"/>
                    <a:ea typeface="굴림" pitchFamily="50" charset="-127"/>
                  </a:rPr>
                  <a:t> to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created an orphan message H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Orphan message I is created due to the roll back of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to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,1</m:t>
                        </m:r>
                      </m:sub>
                    </m:sSub>
                  </m:oMath>
                </a14:m>
                <a:endParaRPr kumimoji="1" lang="en-US" altLang="ko-KR" sz="1800" i="1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Messages C, D, E, and F are potentially problematic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Message C: a delayed message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Message D: a lost message since the send event for  D is recorded in the restored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,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but the receive event has been undone at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.</a:t>
                </a:r>
                <a:endParaRPr kumimoji="1" lang="en-US" altLang="ko-KR" sz="2000" dirty="0">
                  <a:latin typeface="+mn-lt"/>
                  <a:ea typeface="굴림" pitchFamily="50" charset="-127"/>
                </a:endParaRP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Lost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messages can be handled by having processes keep a 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message log    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of all the sent messages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Messages E, F: delayed orphan messages. After resuming execution        from their checkpoints, processes will generate both of these messages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20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kumimoji="1" lang="en-US" altLang="ko-KR" sz="1600" i="1" dirty="0">
                    <a:latin typeface="+mn-lt"/>
                    <a:ea typeface="굴림" pitchFamily="50" charset="-127"/>
                  </a:rPr>
                  <a:t>	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1200" i="1" dirty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379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76400"/>
                <a:ext cx="8382000" cy="4267200"/>
              </a:xfrm>
              <a:prstGeom prst="rect">
                <a:avLst/>
              </a:prstGeom>
              <a:blipFill rotWithShape="1">
                <a:blip r:embed="rId3"/>
                <a:stretch>
                  <a:fillRect l="-1018" t="-2000" r="-20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0866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Uncoordinated </a:t>
            </a:r>
            <a:r>
              <a:rPr lang="en-US" altLang="ko-KR" sz="3200" dirty="0" err="1" smtClean="0"/>
              <a:t>Checkpointing</a:t>
            </a:r>
            <a:endParaRPr lang="en-US" altLang="ko-KR" sz="3200" dirty="0" smtClean="0"/>
          </a:p>
        </p:txBody>
      </p:sp>
      <p:sp>
        <p:nvSpPr>
          <p:cNvPr id="35843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Each process has autonomy in deciding when to take                 checkpoints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Advantages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The lower runtime overhead during normal execution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Disadvantages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Domino effect during a recovery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Recovery from a failure is slow because processes need to iterate to find a consistent set of checkpoints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Each process maintains multiple checkpoints and periodically invoke a   garbage collection algorithm 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Not suitable for application with frequent output commits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The processes record the dependencies among their checkpoints caused by message exchange during  failure-free operation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kumimoji="1" lang="en-US" altLang="ko-KR" sz="2000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en-US" altLang="ko-KR" sz="1600" i="1" dirty="0">
                <a:latin typeface="+mn-lt"/>
                <a:ea typeface="굴림" pitchFamily="50" charset="-127"/>
              </a:rPr>
              <a:t>	</a:t>
            </a: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</a:pPr>
            <a:endParaRPr kumimoji="1" lang="en-US" altLang="ko-KR" sz="1200" i="1" dirty="0">
              <a:latin typeface="+mn-lt"/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9248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Direct dependency tracking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4"/>
              <p:cNvSpPr txBox="1">
                <a:spLocks noChangeArrowheads="1"/>
              </p:cNvSpPr>
              <p:nvPr/>
            </p:nvSpPr>
            <p:spPr bwMode="auto">
              <a:xfrm>
                <a:off x="462756" y="1600200"/>
                <a:ext cx="8382000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9pPr>
              </a:lstStyle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Assume 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starts </a:t>
                </a: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its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execution with an initial          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,0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endParaRPr kumimoji="1" lang="en-US" altLang="ko-KR" sz="2000" i="1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𝐼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: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checkpoint interval, interval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−1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endParaRPr kumimoji="1" lang="en-US" altLang="ko-KR" i="1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receives a message m during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𝐼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,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it records the dependency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𝐼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𝐼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,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which is later saved onto stable storage </a:t>
                </a: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𝑗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sub>
                    </m:sSub>
                  </m:oMath>
                </a14:m>
                <a:endParaRPr kumimoji="1" lang="en-US" altLang="ko-KR" i="1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</a:pPr>
                <a:endParaRPr kumimoji="1" lang="en-US" altLang="ko-KR" dirty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None/>
                </a:pPr>
                <a:endParaRPr kumimoji="1" lang="en-US" altLang="ko-KR" sz="1200" dirty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16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kumimoji="1" lang="en-US" altLang="ko-KR" sz="1600" i="1" dirty="0">
                    <a:latin typeface="+mn-lt"/>
                    <a:ea typeface="굴림" pitchFamily="50" charset="-127"/>
                  </a:rPr>
                  <a:t>	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1200" i="1" dirty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7891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" y="1600200"/>
                <a:ext cx="83820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1018" t="-3618" r="-1600" b="-3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58023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Coordinated </a:t>
            </a:r>
            <a:r>
              <a:rPr lang="en-US" altLang="ko-KR" sz="3200" dirty="0" err="1" smtClean="0"/>
              <a:t>Checkpointing</a:t>
            </a:r>
            <a:endParaRPr lang="en-US" altLang="ko-KR" sz="3200" dirty="0" smtClean="0"/>
          </a:p>
        </p:txBody>
      </p:sp>
      <p:sp>
        <p:nvSpPr>
          <p:cNvPr id="39939" name="Rectangle 4"/>
          <p:cNvSpPr txBox="1">
            <a:spLocks noChangeArrowheads="1"/>
          </p:cNvSpPr>
          <p:nvPr/>
        </p:nvSpPr>
        <p:spPr bwMode="auto">
          <a:xfrm>
            <a:off x="533400" y="17526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Blocking </a:t>
            </a:r>
            <a:r>
              <a:rPr kumimoji="1" lang="en-US" altLang="ko-KR" dirty="0" err="1">
                <a:latin typeface="+mn-lt"/>
                <a:ea typeface="굴림" pitchFamily="50" charset="-127"/>
              </a:rPr>
              <a:t>Checkpointing</a:t>
            </a:r>
            <a:endParaRPr kumimoji="1" lang="en-US" altLang="ko-KR" dirty="0">
              <a:latin typeface="+mn-lt"/>
              <a:ea typeface="굴림" pitchFamily="50" charset="-127"/>
            </a:endParaRP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After a process takes a local checkpoint, to prevent orphan messages, it   remains blocked until the entire </a:t>
            </a:r>
            <a:r>
              <a:rPr kumimoji="1" lang="en-US" altLang="ko-KR" sz="2000" dirty="0" err="1">
                <a:latin typeface="+mn-lt"/>
                <a:ea typeface="굴림" pitchFamily="50" charset="-127"/>
              </a:rPr>
              <a:t>checkpointing</a:t>
            </a:r>
            <a:r>
              <a:rPr kumimoji="1" lang="en-US" altLang="ko-KR" sz="2000" dirty="0">
                <a:latin typeface="+mn-lt"/>
                <a:ea typeface="굴림" pitchFamily="50" charset="-127"/>
              </a:rPr>
              <a:t> activity is complete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Disadvantages</a:t>
            </a:r>
          </a:p>
          <a:p>
            <a:pPr lvl="2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the computation is blocked during the </a:t>
            </a:r>
            <a:r>
              <a:rPr kumimoji="1" lang="en-US" altLang="ko-KR" sz="2000" dirty="0" err="1">
                <a:latin typeface="+mn-lt"/>
                <a:ea typeface="굴림" pitchFamily="50" charset="-127"/>
              </a:rPr>
              <a:t>checkpointing</a:t>
            </a:r>
            <a:endParaRPr kumimoji="1" lang="en-US" altLang="ko-KR" sz="2000" dirty="0">
              <a:latin typeface="+mn-lt"/>
              <a:ea typeface="굴림" pitchFamily="50" charset="-127"/>
            </a:endParaRPr>
          </a:p>
          <a:p>
            <a:pPr lvl="2" eaLnBrk="1" latinLnBrk="1" hangingPunct="1">
              <a:lnSpc>
                <a:spcPct val="90000"/>
              </a:lnSpc>
              <a:spcBef>
                <a:spcPct val="20000"/>
              </a:spcBef>
              <a:buSzPct val="50000"/>
              <a:buFont typeface="Times" charset="0"/>
              <a:buChar char="•"/>
            </a:pPr>
            <a:endParaRPr kumimoji="1" lang="en-US" altLang="ko-KR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Non-blocking </a:t>
            </a:r>
            <a:r>
              <a:rPr kumimoji="1" lang="en-US" altLang="ko-KR" dirty="0" err="1">
                <a:latin typeface="+mn-lt"/>
                <a:ea typeface="굴림" pitchFamily="50" charset="-127"/>
              </a:rPr>
              <a:t>Checkpointing</a:t>
            </a:r>
            <a:endParaRPr kumimoji="1" lang="en-US" altLang="ko-KR" dirty="0">
              <a:latin typeface="+mn-lt"/>
              <a:ea typeface="굴림" pitchFamily="50" charset="-127"/>
            </a:endParaRP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sz="2000" dirty="0">
                <a:latin typeface="+mn-lt"/>
                <a:ea typeface="굴림" pitchFamily="50" charset="-127"/>
              </a:rPr>
              <a:t>The processes need not stop their execution while taking checkpoints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 fundamental problem in coordinated </a:t>
            </a:r>
            <a:r>
              <a:rPr kumimoji="1" lang="en-US" altLang="ko-KR" sz="2000" dirty="0" err="1">
                <a:latin typeface="+mn-lt"/>
                <a:ea typeface="굴림" pitchFamily="50" charset="-127"/>
              </a:rPr>
              <a:t>checkpointing</a:t>
            </a:r>
            <a:r>
              <a:rPr kumimoji="1" lang="en-US" altLang="ko-KR" sz="2000" dirty="0">
                <a:latin typeface="+mn-lt"/>
                <a:ea typeface="굴림" pitchFamily="50" charset="-127"/>
              </a:rPr>
              <a:t> is to prevent a       process from receiving application messages that could make the            checkpoint inconsistent.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Times" charset="0"/>
              <a:buChar char="•"/>
            </a:pPr>
            <a:endParaRPr kumimoji="1" lang="en-US" altLang="ko-KR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kumimoji="1" lang="en-US" altLang="ko-KR" sz="3200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en-US" altLang="ko-KR" sz="2000" i="1" dirty="0">
                <a:latin typeface="+mn-lt"/>
                <a:ea typeface="굴림" pitchFamily="50" charset="-127"/>
              </a:rPr>
              <a:t>		</a:t>
            </a: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</a:pPr>
            <a:endParaRPr kumimoji="1" lang="en-US" altLang="ko-KR" sz="2000" i="1" dirty="0">
              <a:latin typeface="+mn-lt"/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Coordinated </a:t>
            </a:r>
            <a:r>
              <a:rPr lang="en-US" altLang="ko-KR" sz="3200" dirty="0" err="1" smtClean="0"/>
              <a:t>Checkpointing</a:t>
            </a:r>
            <a:r>
              <a:rPr lang="en-US" altLang="ko-KR" sz="3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1752600"/>
                <a:ext cx="83820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9pPr>
              </a:lstStyle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Example (a)  : checkpoint inconsistency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message m is sent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after receiving a checkpoint request from the     checkpoint coordinator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Assume m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a:rPr kumimoji="1" lang="en-US" altLang="ko-KR" sz="2000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before the checkpoint request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This situation results in an inconsistent checkpoint since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sub>
                    </m:sSub>
                    <m:r>
                      <a:rPr kumimoji="1" lang="en-US" altLang="ko-KR" sz="2000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shows the receipt of message m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,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while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0,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does not show m being sent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ko-KR" sz="20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Example (b) : a solution with FIFO channels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If channels are FIFO, this problem can be avoided by preceding the first post-checkpoint message on each channel by a checkpoint request,          forcing each process to take a checkpoint before receiving the first          post-checkpoint message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kumimoji="1" lang="en-US" altLang="ko-KR" sz="2000" i="1" dirty="0">
                    <a:latin typeface="+mn-lt"/>
                    <a:ea typeface="굴림" pitchFamily="50" charset="-127"/>
                  </a:rPr>
                  <a:t>			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2000" i="1" dirty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4198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752600"/>
                <a:ext cx="8382000" cy="4114800"/>
              </a:xfrm>
              <a:prstGeom prst="rect">
                <a:avLst/>
              </a:prstGeom>
              <a:blipFill rotWithShape="1">
                <a:blip r:embed="rId3"/>
                <a:stretch>
                  <a:fillRect l="-1018" t="-2074" r="-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Coordinated </a:t>
            </a:r>
            <a:r>
              <a:rPr lang="en-US" altLang="ko-KR" sz="3200" dirty="0" err="1" smtClean="0"/>
              <a:t>Checkpointing</a:t>
            </a:r>
            <a:r>
              <a:rPr lang="en-US" altLang="ko-KR" sz="3200" dirty="0" smtClean="0"/>
              <a:t>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828800"/>
            <a:ext cx="85947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7772400" cy="6858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Communication-induced </a:t>
            </a:r>
            <a:r>
              <a:rPr lang="en-US" altLang="ko-KR" sz="3200" dirty="0" err="1" smtClean="0"/>
              <a:t>Checkpointing</a:t>
            </a:r>
            <a:endParaRPr lang="en-US" altLang="ko-KR" sz="3200" dirty="0" smtClean="0"/>
          </a:p>
        </p:txBody>
      </p:sp>
      <p:sp>
        <p:nvSpPr>
          <p:cNvPr id="46083" name="Rectangle 4"/>
          <p:cNvSpPr txBox="1">
            <a:spLocks noChangeArrowheads="1"/>
          </p:cNvSpPr>
          <p:nvPr/>
        </p:nvSpPr>
        <p:spPr bwMode="auto">
          <a:xfrm>
            <a:off x="533400" y="15240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Two types of checkpoints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autonomous and forced checkpoints</a:t>
            </a:r>
            <a:endParaRPr kumimoji="1" lang="en-US" altLang="ko-KR" sz="1600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Communication-induced </a:t>
            </a:r>
            <a:r>
              <a:rPr kumimoji="1" lang="en-US" altLang="ko-KR" dirty="0" err="1">
                <a:latin typeface="+mn-lt"/>
                <a:ea typeface="굴림" pitchFamily="50" charset="-127"/>
              </a:rPr>
              <a:t>checkpointing</a:t>
            </a:r>
            <a:r>
              <a:rPr kumimoji="1" lang="en-US" altLang="ko-KR" dirty="0">
                <a:latin typeface="+mn-lt"/>
                <a:ea typeface="굴림" pitchFamily="50" charset="-127"/>
              </a:rPr>
              <a:t> piggybacks protocol-    related information on each application message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The receiver of each application message uses the piggybacked information to determine if it has to take a forced checkpoint to advance the global recovery line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The forced checkpoint must be taken before the application may process the contents of the message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In contrast with coordinated </a:t>
            </a:r>
            <a:r>
              <a:rPr kumimoji="1" lang="en-US" altLang="ko-KR" dirty="0" err="1">
                <a:latin typeface="+mn-lt"/>
                <a:ea typeface="굴림" pitchFamily="50" charset="-127"/>
              </a:rPr>
              <a:t>checkpointing</a:t>
            </a:r>
            <a:r>
              <a:rPr kumimoji="1" lang="en-US" altLang="ko-KR" dirty="0">
                <a:latin typeface="+mn-lt"/>
                <a:ea typeface="굴림" pitchFamily="50" charset="-127"/>
              </a:rPr>
              <a:t>, no special               coordination messages are exchanged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dirty="0">
                <a:latin typeface="+mn-lt"/>
                <a:ea typeface="굴림" pitchFamily="50" charset="-127"/>
              </a:rPr>
              <a:t>Two types of communication-induced </a:t>
            </a:r>
            <a:r>
              <a:rPr kumimoji="1" lang="en-US" dirty="0" err="1">
                <a:latin typeface="+mn-lt"/>
                <a:ea typeface="굴림" pitchFamily="50" charset="-127"/>
              </a:rPr>
              <a:t>checkpointing</a:t>
            </a:r>
            <a:endParaRPr kumimoji="1" lang="en-US" dirty="0">
              <a:latin typeface="+mn-lt"/>
              <a:ea typeface="굴림" pitchFamily="50" charset="-127"/>
            </a:endParaRP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model-based </a:t>
            </a:r>
            <a:r>
              <a:rPr kumimoji="1" lang="en-US" altLang="ko-KR" sz="2000" dirty="0" err="1">
                <a:latin typeface="+mn-lt"/>
                <a:ea typeface="굴림" pitchFamily="50" charset="-127"/>
              </a:rPr>
              <a:t>checkpointing</a:t>
            </a:r>
            <a:r>
              <a:rPr kumimoji="1" lang="en-US" altLang="ko-KR" sz="2000" dirty="0">
                <a:latin typeface="+mn-lt"/>
                <a:ea typeface="굴림" pitchFamily="50" charset="-127"/>
              </a:rPr>
              <a:t> and index-based </a:t>
            </a:r>
            <a:r>
              <a:rPr kumimoji="1" lang="en-US" altLang="ko-KR" sz="2000" dirty="0" err="1">
                <a:latin typeface="+mn-lt"/>
                <a:ea typeface="굴림" pitchFamily="50" charset="-127"/>
              </a:rPr>
              <a:t>checkpointing</a:t>
            </a:r>
            <a:r>
              <a:rPr kumimoji="1" lang="en-US" altLang="ko-KR" sz="2000" dirty="0">
                <a:latin typeface="+mn-lt"/>
                <a:ea typeface="굴림" pitchFamily="50" charset="-127"/>
              </a:rPr>
              <a:t>.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Times" charset="0"/>
              <a:buChar char="•"/>
            </a:pPr>
            <a:endParaRPr kumimoji="1" lang="en-US" altLang="ko-KR" sz="1200" i="1" dirty="0">
              <a:latin typeface="+mn-lt"/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Log-based Rollback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1600200"/>
                <a:ext cx="8382000" cy="449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latinLnBrk="1">
                  <a:spcBef>
                    <a:spcPct val="20000"/>
                  </a:spcBef>
                  <a:buSzPct val="100000"/>
                  <a:buFont typeface="Times" charset="0"/>
                  <a:buChar char="•"/>
                  <a:defRPr/>
                </a:pPr>
                <a:r>
                  <a:rPr kumimoji="1" lang="en-US" dirty="0" smtClean="0">
                    <a:latin typeface="+mn-lt"/>
                    <a:ea typeface="굴림" pitchFamily="50" charset="-127"/>
                  </a:rPr>
                  <a:t>A log-based rollback recovery makes use of deterministic and   nondeterministic events in a computation. </a:t>
                </a:r>
                <a:r>
                  <a:rPr kumimoji="1" lang="en-US" altLang="ko-KR" i="1" dirty="0" smtClean="0">
                    <a:latin typeface="+mn-lt"/>
                    <a:ea typeface="굴림" pitchFamily="50" charset="-127"/>
                  </a:rPr>
                  <a:t>	</a:t>
                </a:r>
              </a:p>
              <a:p>
                <a:pPr latinLnBrk="1">
                  <a:spcBef>
                    <a:spcPct val="20000"/>
                  </a:spcBef>
                  <a:buSzPct val="100000"/>
                  <a:buFont typeface="Times" charset="0"/>
                  <a:buChar char="•"/>
                  <a:defRPr/>
                </a:pP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Deterministic and Non-deterministic events</a:t>
                </a:r>
              </a:p>
              <a:p>
                <a:pPr marL="800100" lvl="1" indent="-342900" latinLnBrk="1"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  <a:defRPr/>
                </a:pPr>
                <a:r>
                  <a:rPr kumimoji="1" lang="en-US" altLang="ko-KR" sz="2000" dirty="0">
                    <a:ea typeface="굴림" pitchFamily="50" charset="-127"/>
                  </a:rPr>
                  <a:t>Non-deterministic </a:t>
                </a:r>
                <a:r>
                  <a:rPr kumimoji="1" lang="en-US" altLang="ko-KR" sz="2000" dirty="0" smtClean="0">
                    <a:ea typeface="굴림" pitchFamily="50" charset="-127"/>
                  </a:rPr>
                  <a:t>events 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can be the receipt of a message from another process or an event internal to the process</a:t>
                </a:r>
              </a:p>
              <a:p>
                <a:pPr marL="800100" lvl="1" indent="-342900" latinLnBrk="1"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  <a:defRPr/>
                </a:pPr>
                <a:r>
                  <a:rPr kumimoji="1" lang="en-US" sz="2000" dirty="0" smtClean="0">
                    <a:latin typeface="+mn-lt"/>
                    <a:ea typeface="굴림" pitchFamily="50" charset="-127"/>
                  </a:rPr>
                  <a:t>a message send event is </a:t>
                </a:r>
                <a:r>
                  <a:rPr kumimoji="1" lang="en-US" sz="2000" i="1" dirty="0" smtClean="0">
                    <a:latin typeface="+mn-lt"/>
                    <a:ea typeface="굴림" pitchFamily="50" charset="-127"/>
                  </a:rPr>
                  <a:t>not </a:t>
                </a:r>
                <a:r>
                  <a:rPr kumimoji="1" lang="en-US" sz="2000" dirty="0" smtClean="0">
                    <a:latin typeface="+mn-lt"/>
                    <a:ea typeface="굴림" pitchFamily="50" charset="-127"/>
                  </a:rPr>
                  <a:t>a non-deterministic event.</a:t>
                </a:r>
              </a:p>
              <a:p>
                <a:pPr marL="800100" lvl="1" indent="-342900" latinLnBrk="1"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  <a:defRPr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the execution of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  <m:r>
                      <a:rPr kumimoji="1" lang="en-US" altLang="ko-KR" sz="2000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is a sequence of four deterministic intervals</a:t>
                </a:r>
              </a:p>
              <a:p>
                <a:pPr marL="800100" lvl="1" indent="-342900" latinLnBrk="1"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  <a:defRPr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Log-based rollback recovery assumes that all non-deterministic events    can be identified and their corresponding determinants can be logged      into the stable storage</a:t>
                </a:r>
              </a:p>
              <a:p>
                <a:pPr marL="800100" lvl="1" indent="-342900" latinLnBrk="1"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  <a:defRPr/>
                </a:pPr>
                <a:r>
                  <a:rPr kumimoji="1" lang="en-US" sz="2000" dirty="0" smtClean="0">
                    <a:latin typeface="+mn-lt"/>
                    <a:ea typeface="굴림" pitchFamily="50" charset="-127"/>
                  </a:rPr>
                  <a:t>During failure-free operation, each process logs the determinants of all   non-deterministic events that it observes onto the stable storage</a:t>
                </a:r>
                <a:endParaRPr kumimoji="1" lang="en-US" altLang="ko-KR" sz="2000" dirty="0" smtClean="0">
                  <a:latin typeface="+mn-lt"/>
                  <a:ea typeface="굴림" pitchFamily="50" charset="-127"/>
                </a:endParaRPr>
              </a:p>
              <a:p>
                <a:pPr latinLnBrk="1">
                  <a:spcBef>
                    <a:spcPct val="20000"/>
                  </a:spcBef>
                  <a:buSzPct val="60000"/>
                  <a:buFont typeface="Times" charset="0"/>
                  <a:buChar char="•"/>
                  <a:defRPr/>
                </a:pPr>
                <a:endParaRPr kumimoji="1" lang="en-US" altLang="ko-KR" dirty="0" smtClean="0">
                  <a:latin typeface="+mn-lt"/>
                  <a:ea typeface="굴림" pitchFamily="50" charset="-127"/>
                </a:endParaRPr>
              </a:p>
              <a:p>
                <a:pPr latinLnBrk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/>
                </a:pPr>
                <a:endParaRPr kumimoji="1" lang="en-US" altLang="ko-KR" dirty="0" smtClean="0">
                  <a:latin typeface="+mn-lt"/>
                  <a:ea typeface="굴림" pitchFamily="50" charset="-127"/>
                </a:endParaRPr>
              </a:p>
              <a:p>
                <a:pPr latinLnBrk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kumimoji="1" lang="en-US" altLang="ko-KR" sz="1600" i="1" dirty="0" smtClean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/>
                </a:pPr>
                <a:endParaRPr kumimoji="1" lang="en-US" altLang="ko-KR" sz="1200" i="1" dirty="0" smtClean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48131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00200"/>
                <a:ext cx="83820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018" t="-1085" r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Log-based Rollback Recovery 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2362200"/>
            <a:ext cx="88439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Introduction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 smtClean="0"/>
              <a:t>Rollback recovery protocols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restore the system back to a consistent state after a failure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achieve fault tolerance by periodically saving the state of a process during the failure-free execution 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treats a distributed system application as a collection of processes that communicate over a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/>
              <a:t>Checkpoints</a:t>
            </a:r>
          </a:p>
          <a:p>
            <a:pPr lvl="1" indent="-342900" eaLnBrk="1" hangingPunct="1">
              <a:lnSpc>
                <a:spcPct val="90000"/>
              </a:lnSpc>
              <a:buFont typeface="Times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the saved states of a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/>
              <a:t>Why is rollback recovery of distributed systems complicated?</a:t>
            </a:r>
          </a:p>
          <a:p>
            <a:pPr lvl="1" indent="-342900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messages induce inter-process dependencies during failure-free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/>
              <a:t>Rollback propagation</a:t>
            </a:r>
          </a:p>
          <a:p>
            <a:pPr lvl="1" indent="-342900" eaLnBrk="1" hangingPunct="1">
              <a:lnSpc>
                <a:spcPct val="90000"/>
              </a:lnSpc>
              <a:buFont typeface="Times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the dependencies may force some of the processes that did not fail to roll back </a:t>
            </a:r>
          </a:p>
          <a:p>
            <a:pPr lvl="1" indent="-342900" eaLnBrk="1" hangingPunct="1">
              <a:lnSpc>
                <a:spcPct val="90000"/>
              </a:lnSpc>
              <a:buFont typeface="Times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This phenomenon is called “</a:t>
            </a:r>
            <a:r>
              <a:rPr lang="en-US" altLang="ko-KR" sz="2000" i="1" dirty="0" smtClean="0">
                <a:ea typeface="ＭＳ Ｐゴシック" pitchFamily="34" charset="-128"/>
              </a:rPr>
              <a:t>domino effect</a:t>
            </a:r>
            <a:r>
              <a:rPr lang="en-US" altLang="ko-KR" sz="2000" dirty="0" smtClean="0">
                <a:ea typeface="ＭＳ Ｐゴシック" pitchFamily="34" charset="-128"/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/>
              <a:t>No-orphans consistency condition</a:t>
            </a:r>
            <a:endParaRPr lang="en-US" altLang="ko-KR" sz="3600" dirty="0" smtClean="0"/>
          </a:p>
        </p:txBody>
      </p:sp>
      <p:sp>
        <p:nvSpPr>
          <p:cNvPr id="52227" name="Rectangle 4"/>
          <p:cNvSpPr txBox="1">
            <a:spLocks noChangeArrowheads="1"/>
          </p:cNvSpPr>
          <p:nvPr/>
        </p:nvSpPr>
        <p:spPr bwMode="auto">
          <a:xfrm>
            <a:off x="533400" y="16764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altLang="ko-KR" dirty="0" smtClean="0">
                <a:latin typeface="+mn-lt"/>
                <a:ea typeface="굴림" pitchFamily="50" charset="-127"/>
              </a:rPr>
              <a:t>Let </a:t>
            </a:r>
            <a:r>
              <a:rPr kumimoji="1" lang="en-US" altLang="ko-KR" i="1" dirty="0" smtClean="0">
                <a:latin typeface="+mn-lt"/>
                <a:ea typeface="굴림" pitchFamily="50" charset="-127"/>
              </a:rPr>
              <a:t>e</a:t>
            </a:r>
            <a:r>
              <a:rPr kumimoji="1" lang="en-US" altLang="ko-KR" dirty="0" smtClean="0">
                <a:latin typeface="+mn-lt"/>
                <a:ea typeface="굴림" pitchFamily="50" charset="-127"/>
              </a:rPr>
              <a:t> be a non-deterministic event that occurs at process </a:t>
            </a:r>
            <a:r>
              <a:rPr kumimoji="1" lang="en-US" altLang="ko-KR" i="1" dirty="0" smtClean="0">
                <a:latin typeface="+mn-lt"/>
                <a:ea typeface="굴림" pitchFamily="50" charset="-127"/>
              </a:rPr>
              <a:t>p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i="1" dirty="0" smtClean="0">
                <a:latin typeface="+mn-lt"/>
                <a:ea typeface="굴림" pitchFamily="50" charset="-127"/>
              </a:rPr>
              <a:t>Depend</a:t>
            </a:r>
            <a:r>
              <a:rPr kumimoji="1" lang="en-US" dirty="0" smtClean="0">
                <a:latin typeface="+mn-lt"/>
                <a:ea typeface="굴림" pitchFamily="50" charset="-127"/>
              </a:rPr>
              <a:t>(</a:t>
            </a:r>
            <a:r>
              <a:rPr kumimoji="1" lang="en-US" i="1" dirty="0" smtClean="0">
                <a:latin typeface="+mn-lt"/>
                <a:ea typeface="굴림" pitchFamily="50" charset="-127"/>
              </a:rPr>
              <a:t>e</a:t>
            </a:r>
            <a:r>
              <a:rPr kumimoji="1" lang="en-US" dirty="0" smtClean="0">
                <a:latin typeface="+mn-lt"/>
                <a:ea typeface="굴림" pitchFamily="50" charset="-127"/>
              </a:rPr>
              <a:t>)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pitchFamily="50" charset="-127"/>
              </a:rPr>
              <a:t>the set of processes that are affected by a non-deterministic event </a:t>
            </a:r>
            <a:r>
              <a:rPr kumimoji="1" lang="en-US" sz="2000" i="1" dirty="0" smtClean="0">
                <a:latin typeface="+mn-lt"/>
                <a:ea typeface="굴림" pitchFamily="50" charset="-127"/>
              </a:rPr>
              <a:t>e. </a:t>
            </a:r>
            <a:r>
              <a:rPr kumimoji="1" lang="en-US" sz="2000" dirty="0" smtClean="0">
                <a:latin typeface="+mn-lt"/>
                <a:ea typeface="굴림" pitchFamily="50" charset="-127"/>
              </a:rPr>
              <a:t>This set consists of </a:t>
            </a:r>
            <a:r>
              <a:rPr kumimoji="1" lang="en-US" sz="2000" i="1" dirty="0" smtClean="0">
                <a:latin typeface="+mn-lt"/>
                <a:ea typeface="굴림" pitchFamily="50" charset="-127"/>
              </a:rPr>
              <a:t>p</a:t>
            </a:r>
            <a:r>
              <a:rPr kumimoji="1" lang="en-US" sz="2000" dirty="0" smtClean="0">
                <a:latin typeface="+mn-lt"/>
                <a:ea typeface="굴림" pitchFamily="50" charset="-127"/>
              </a:rPr>
              <a:t>, and any process whose state depends on the event </a:t>
            </a:r>
            <a:r>
              <a:rPr kumimoji="1" lang="en-US" sz="2000" i="1" dirty="0" smtClean="0">
                <a:latin typeface="+mn-lt"/>
                <a:ea typeface="굴림" pitchFamily="50" charset="-127"/>
              </a:rPr>
              <a:t>e      </a:t>
            </a:r>
            <a:r>
              <a:rPr kumimoji="1" lang="en-US" sz="2000" dirty="0" smtClean="0">
                <a:latin typeface="+mn-lt"/>
                <a:ea typeface="굴림" pitchFamily="50" charset="-127"/>
              </a:rPr>
              <a:t>according to </a:t>
            </a:r>
            <a:r>
              <a:rPr kumimoji="1" lang="en-US" sz="2000" dirty="0" err="1" smtClean="0">
                <a:latin typeface="+mn-lt"/>
                <a:ea typeface="굴림" pitchFamily="50" charset="-127"/>
              </a:rPr>
              <a:t>Lamport</a:t>
            </a:r>
            <a:r>
              <a:rPr kumimoji="1" lang="ja-JP" altLang="en-US" sz="2000" dirty="0" smtClean="0">
                <a:latin typeface="+mn-lt"/>
                <a:ea typeface="굴림" pitchFamily="50" charset="-127"/>
              </a:rPr>
              <a:t>’</a:t>
            </a:r>
            <a:r>
              <a:rPr kumimoji="1" lang="en-US" altLang="ja-JP" sz="2000" dirty="0" smtClean="0">
                <a:latin typeface="+mn-lt"/>
                <a:ea typeface="굴림" pitchFamily="50" charset="-127"/>
              </a:rPr>
              <a:t>s </a:t>
            </a:r>
            <a:r>
              <a:rPr kumimoji="1" lang="en-US" altLang="ja-JP" sz="2000" i="1" dirty="0" smtClean="0">
                <a:latin typeface="+mn-lt"/>
                <a:ea typeface="굴림" pitchFamily="50" charset="-127"/>
              </a:rPr>
              <a:t>happened before </a:t>
            </a:r>
            <a:r>
              <a:rPr kumimoji="1" lang="en-US" altLang="ja-JP" sz="2000" dirty="0" smtClean="0">
                <a:latin typeface="+mn-lt"/>
                <a:ea typeface="굴림" pitchFamily="50" charset="-127"/>
              </a:rPr>
              <a:t>relation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i="1" dirty="0" smtClean="0">
                <a:latin typeface="+mn-lt"/>
                <a:ea typeface="굴림" pitchFamily="50" charset="-127"/>
              </a:rPr>
              <a:t>Log</a:t>
            </a:r>
            <a:r>
              <a:rPr kumimoji="1" lang="en-US" dirty="0" smtClean="0">
                <a:latin typeface="+mn-lt"/>
                <a:ea typeface="굴림" pitchFamily="50" charset="-127"/>
              </a:rPr>
              <a:t>(</a:t>
            </a:r>
            <a:r>
              <a:rPr kumimoji="1" lang="en-US" i="1" dirty="0" smtClean="0">
                <a:latin typeface="+mn-lt"/>
                <a:ea typeface="굴림" pitchFamily="50" charset="-127"/>
              </a:rPr>
              <a:t>e</a:t>
            </a:r>
            <a:r>
              <a:rPr kumimoji="1" lang="en-US" dirty="0" smtClean="0">
                <a:latin typeface="+mn-lt"/>
                <a:ea typeface="굴림" pitchFamily="50" charset="-127"/>
              </a:rPr>
              <a:t>)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pitchFamily="50" charset="-127"/>
              </a:rPr>
              <a:t>the set of processes that have logged a copy of </a:t>
            </a:r>
            <a:r>
              <a:rPr kumimoji="1" lang="en-US" sz="2000" i="1" dirty="0" smtClean="0">
                <a:latin typeface="+mn-lt"/>
                <a:ea typeface="굴림" pitchFamily="50" charset="-127"/>
              </a:rPr>
              <a:t>e</a:t>
            </a:r>
            <a:r>
              <a:rPr kumimoji="1" lang="ja-JP" altLang="en-US" sz="2000" dirty="0" smtClean="0">
                <a:latin typeface="+mn-lt"/>
                <a:ea typeface="굴림" pitchFamily="50" charset="-127"/>
              </a:rPr>
              <a:t>’</a:t>
            </a:r>
            <a:r>
              <a:rPr kumimoji="1" lang="en-US" altLang="ja-JP" sz="2000" dirty="0" smtClean="0">
                <a:latin typeface="+mn-lt"/>
                <a:ea typeface="굴림" pitchFamily="50" charset="-127"/>
              </a:rPr>
              <a:t>s determinant in their    volatile memory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i="1" dirty="0" smtClean="0">
                <a:latin typeface="+mn-lt"/>
                <a:ea typeface="굴림" pitchFamily="50" charset="-127"/>
              </a:rPr>
              <a:t>Stable</a:t>
            </a:r>
            <a:r>
              <a:rPr kumimoji="1" lang="en-US" dirty="0" smtClean="0">
                <a:latin typeface="+mn-lt"/>
                <a:ea typeface="굴림" pitchFamily="50" charset="-127"/>
              </a:rPr>
              <a:t>(</a:t>
            </a:r>
            <a:r>
              <a:rPr kumimoji="1" lang="en-US" i="1" dirty="0" smtClean="0">
                <a:latin typeface="+mn-lt"/>
                <a:ea typeface="굴림" pitchFamily="50" charset="-127"/>
              </a:rPr>
              <a:t>e</a:t>
            </a:r>
            <a:r>
              <a:rPr kumimoji="1" lang="en-US" dirty="0" smtClean="0">
                <a:latin typeface="+mn-lt"/>
                <a:ea typeface="굴림" pitchFamily="50" charset="-127"/>
              </a:rPr>
              <a:t>)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pitchFamily="50" charset="-127"/>
              </a:rPr>
              <a:t>a predicate that is true if </a:t>
            </a:r>
            <a:r>
              <a:rPr kumimoji="1" lang="en-US" sz="2000" i="1" dirty="0" smtClean="0">
                <a:latin typeface="+mn-lt"/>
                <a:ea typeface="굴림" pitchFamily="50" charset="-127"/>
              </a:rPr>
              <a:t>e</a:t>
            </a:r>
            <a:r>
              <a:rPr kumimoji="1" lang="ja-JP" altLang="en-US" sz="2000" dirty="0" smtClean="0">
                <a:latin typeface="+mn-lt"/>
                <a:ea typeface="굴림" pitchFamily="50" charset="-127"/>
              </a:rPr>
              <a:t>’</a:t>
            </a:r>
            <a:r>
              <a:rPr kumimoji="1" lang="en-US" altLang="ja-JP" sz="2000" dirty="0" smtClean="0">
                <a:latin typeface="+mn-lt"/>
                <a:ea typeface="굴림" pitchFamily="50" charset="-127"/>
              </a:rPr>
              <a:t>s determinant is logged on the stable storage</a:t>
            </a:r>
            <a:endParaRPr kumimoji="1" lang="en-US" altLang="ko-KR" sz="2000" dirty="0" smtClean="0">
              <a:latin typeface="+mn-lt"/>
              <a:ea typeface="굴림" pitchFamily="50" charset="-127"/>
            </a:endParaRP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i="1" dirty="0" smtClean="0">
                <a:latin typeface="+mn-lt"/>
                <a:ea typeface="굴림" pitchFamily="50" charset="-127"/>
              </a:rPr>
              <a:t>always-no-orphans </a:t>
            </a:r>
            <a:r>
              <a:rPr kumimoji="1" lang="en-US" dirty="0" smtClean="0">
                <a:latin typeface="+mn-lt"/>
                <a:ea typeface="굴림" pitchFamily="50" charset="-127"/>
              </a:rPr>
              <a:t>condition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pitchFamily="50" charset="-127"/>
              </a:rPr>
              <a:t>∀(e) :</a:t>
            </a:r>
            <a:r>
              <a:rPr kumimoji="1" lang="ja-JP" altLang="en-US" sz="2000" dirty="0" smtClean="0">
                <a:latin typeface="+mn-lt"/>
                <a:ea typeface="굴림" pitchFamily="50" charset="-127"/>
              </a:rPr>
              <a:t>￢</a:t>
            </a:r>
            <a:r>
              <a:rPr kumimoji="1" lang="en-US" altLang="ja-JP" sz="2000" i="1" dirty="0" smtClean="0">
                <a:latin typeface="+mn-lt"/>
                <a:ea typeface="굴림" pitchFamily="50" charset="-127"/>
              </a:rPr>
              <a:t>Stable(e)</a:t>
            </a:r>
            <a:r>
              <a:rPr kumimoji="1" lang="en-US" altLang="ja-JP" sz="2000" dirty="0" smtClean="0">
                <a:latin typeface="+mn-lt"/>
                <a:ea typeface="굴림" pitchFamily="50" charset="-127"/>
              </a:rPr>
              <a:t> ⇒ </a:t>
            </a:r>
            <a:r>
              <a:rPr kumimoji="1" lang="en-US" altLang="ja-JP" sz="2000" i="1" dirty="0" smtClean="0">
                <a:latin typeface="+mn-lt"/>
                <a:ea typeface="굴림" pitchFamily="50" charset="-127"/>
              </a:rPr>
              <a:t>Depend(e)</a:t>
            </a:r>
            <a:r>
              <a:rPr kumimoji="1" lang="en-US" altLang="ja-JP" sz="2000" dirty="0" smtClean="0">
                <a:latin typeface="+mn-lt"/>
                <a:ea typeface="굴림" pitchFamily="50" charset="-127"/>
              </a:rPr>
              <a:t> ⊆ </a:t>
            </a:r>
            <a:r>
              <a:rPr kumimoji="1" lang="en-US" altLang="ja-JP" sz="2000" i="1" dirty="0" smtClean="0">
                <a:latin typeface="+mn-lt"/>
                <a:ea typeface="굴림" pitchFamily="50" charset="-127"/>
              </a:rPr>
              <a:t>Log(e)</a:t>
            </a:r>
            <a:endParaRPr kumimoji="1" lang="en-US" altLang="ko-KR" sz="2000" i="1" dirty="0" smtClean="0">
              <a:latin typeface="+mn-lt"/>
              <a:ea typeface="굴림" pitchFamily="50" charset="-127"/>
            </a:endParaRPr>
          </a:p>
          <a:p>
            <a: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kumimoji="1" lang="en-US" altLang="ko-KR" sz="1600" i="1" dirty="0" smtClean="0">
              <a:latin typeface="+mn-lt"/>
              <a:ea typeface="굴림" pitchFamily="50" charset="-127"/>
            </a:endParaRP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/>
            </a:pPr>
            <a:endParaRPr kumimoji="1" lang="en-US" altLang="ko-KR" sz="1200" i="1" dirty="0" smtClean="0">
              <a:latin typeface="+mn-lt"/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Pessimistic Logging</a:t>
            </a:r>
          </a:p>
        </p:txBody>
      </p:sp>
      <p:sp>
        <p:nvSpPr>
          <p:cNvPr id="54275" name="Rectangle 4"/>
          <p:cNvSpPr txBox="1">
            <a:spLocks noChangeArrowheads="1"/>
          </p:cNvSpPr>
          <p:nvPr/>
        </p:nvSpPr>
        <p:spPr bwMode="auto">
          <a:xfrm>
            <a:off x="533400" y="1752600"/>
            <a:ext cx="838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altLang="ko-KR" dirty="0" smtClean="0">
                <a:latin typeface="+mn-lt"/>
                <a:ea typeface="굴림" charset="0"/>
                <a:cs typeface="굴림" charset="0"/>
              </a:rPr>
              <a:t>Pessimistic logging protocols assume that a failure can occur    after any non-deterministic event in the computation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+mn-lt"/>
                <a:ea typeface="굴림" charset="0"/>
                <a:cs typeface="굴림" charset="0"/>
              </a:rPr>
              <a:t>However, in reality failures are rare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i="1" dirty="0" smtClean="0">
                <a:latin typeface="+mn-lt"/>
                <a:ea typeface="굴림" charset="0"/>
                <a:cs typeface="굴림" charset="0"/>
              </a:rPr>
              <a:t>synchronous logging 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charset="0"/>
                <a:cs typeface="굴림" charset="0"/>
              </a:rPr>
              <a:t>∀e:  </a:t>
            </a:r>
            <a:r>
              <a:rPr kumimoji="1" lang="ja-JP" altLang="en-US" sz="2000" dirty="0" smtClean="0">
                <a:latin typeface="+mn-lt"/>
                <a:ea typeface="굴림" charset="0"/>
                <a:cs typeface="굴림" charset="0"/>
              </a:rPr>
              <a:t>￢</a:t>
            </a:r>
            <a:r>
              <a:rPr kumimoji="1" lang="en-US" sz="2000" dirty="0" smtClean="0">
                <a:latin typeface="+mn-lt"/>
                <a:ea typeface="굴림" charset="0"/>
                <a:cs typeface="굴림" charset="0"/>
              </a:rPr>
              <a:t>Stable(e) ⇒ |Depend(e)| = 0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charset="0"/>
                <a:cs typeface="굴림" charset="0"/>
              </a:rPr>
              <a:t>if an event has not been logged on the stable storage, then no process can depend on it.</a:t>
            </a:r>
          </a:p>
          <a:p>
            <a:pPr marL="800100" lvl="1" indent="-342900" latinLnBrk="1">
              <a:spcBef>
                <a:spcPct val="20000"/>
              </a:spcBef>
              <a:buSzPct val="100000"/>
              <a:buFont typeface="Times New Roman" pitchFamily="18" charset="0"/>
              <a:buChar char="–"/>
              <a:defRPr/>
            </a:pPr>
            <a:r>
              <a:rPr kumimoji="1" lang="en-US" sz="2000" dirty="0" smtClean="0">
                <a:latin typeface="+mn-lt"/>
                <a:ea typeface="굴림" charset="0"/>
                <a:cs typeface="굴림" charset="0"/>
              </a:rPr>
              <a:t>stronger than the always-no-orphans condition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Pessimistic Logging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1447800"/>
            <a:ext cx="6665912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4724400"/>
                <a:ext cx="8382000" cy="1676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latinLnBrk="1">
                  <a:spcBef>
                    <a:spcPct val="20000"/>
                  </a:spcBef>
                  <a:buSzPct val="100000"/>
                  <a:buFont typeface="Times" charset="0"/>
                  <a:buChar char="•"/>
                  <a:defRPr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Suppose processes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fail as shown, restart from checkpoints B and C, and roll forward using their determinant logs to deliver again the same     sequence of messages as in the pre-failure execution</a:t>
                </a:r>
              </a:p>
              <a:p>
                <a:pPr latinLnBrk="1">
                  <a:spcBef>
                    <a:spcPct val="20000"/>
                  </a:spcBef>
                  <a:buSzPct val="100000"/>
                  <a:buFont typeface="Times" charset="0"/>
                  <a:buChar char="•"/>
                  <a:defRPr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Once the recovery is complete, both processes will be consistent with the     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that includes the receipt of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7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ko-KR" sz="2000" dirty="0" smtClean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kumimoji="1" lang="en-US" altLang="ko-KR" sz="1100" i="1" dirty="0" smtClean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5632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724400"/>
                <a:ext cx="8382000" cy="1676400"/>
              </a:xfrm>
              <a:prstGeom prst="rect">
                <a:avLst/>
              </a:prstGeom>
              <a:blipFill rotWithShape="1">
                <a:blip r:embed="rId4"/>
                <a:stretch>
                  <a:fillRect l="-655" t="-1818" r="-145" b="-6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Optimistic Logging</a:t>
            </a:r>
          </a:p>
        </p:txBody>
      </p:sp>
      <p:sp>
        <p:nvSpPr>
          <p:cNvPr id="58371" name="Rectangle 4"/>
          <p:cNvSpPr txBox="1">
            <a:spLocks noChangeArrowheads="1"/>
          </p:cNvSpPr>
          <p:nvPr/>
        </p:nvSpPr>
        <p:spPr bwMode="auto">
          <a:xfrm>
            <a:off x="381000" y="1752600"/>
            <a:ext cx="853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Processes log determinants asynchronously to the stable storage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Optimistically assume that logging will be complete before a failure occurs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Do not implement the </a:t>
            </a:r>
            <a:r>
              <a:rPr kumimoji="1" lang="en-US" i="1" dirty="0" smtClean="0">
                <a:latin typeface="Times New Roman" charset="0"/>
                <a:ea typeface="굴림" charset="0"/>
                <a:cs typeface="굴림" charset="0"/>
              </a:rPr>
              <a:t>always-no-orphans </a:t>
            </a: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condition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To perform rollbacks correctly, optimistic logging protocols track causal dependencies during failure free execution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Optimistic logging protocols require a non-trivial garbage collection scheme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Pessimistic protocols</a:t>
            </a:r>
            <a:r>
              <a:rPr kumimoji="1" lang="en-US" dirty="0" smtClean="0">
                <a:solidFill>
                  <a:srgbClr val="0000FF"/>
                </a:solidFill>
                <a:latin typeface="Times New Roman" charset="0"/>
                <a:ea typeface="굴림" charset="0"/>
                <a:cs typeface="굴림" charset="0"/>
              </a:rPr>
              <a:t> </a:t>
            </a: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need only keep the most recent checkpoint of each process, whereas optimistic protocols</a:t>
            </a:r>
            <a:r>
              <a:rPr kumimoji="1" lang="en-US" dirty="0" smtClean="0">
                <a:solidFill>
                  <a:srgbClr val="0000FF"/>
                </a:solidFill>
                <a:latin typeface="Times New Roman" charset="0"/>
                <a:ea typeface="굴림" charset="0"/>
                <a:cs typeface="굴림" charset="0"/>
              </a:rPr>
              <a:t> </a:t>
            </a: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may need to keep multiple checkpoints for each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Optimistic Logging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2057400"/>
            <a:ext cx="8991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Causal Logging</a:t>
            </a:r>
          </a:p>
        </p:txBody>
      </p:sp>
      <p:sp>
        <p:nvSpPr>
          <p:cNvPr id="62467" name="Rectangle 4"/>
          <p:cNvSpPr txBox="1">
            <a:spLocks noChangeArrowheads="1"/>
          </p:cNvSpPr>
          <p:nvPr/>
        </p:nvSpPr>
        <p:spPr bwMode="auto">
          <a:xfrm>
            <a:off x="381000" y="1752600"/>
            <a:ext cx="853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Combines the advantages of both pessimistic and optimistic         logging at the expense of a more complex recovery protocol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Like optimistic logging, it does not require synchronous access to the stable storage except during output commit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Like pessimistic logging, it allows each process to commit output independently and never creates orphans, thus isolating processes from the effects of failures at other processes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Make sure that the always-no-orphans property holds</a:t>
            </a:r>
          </a:p>
          <a:p>
            <a:pPr latinLnBrk="1">
              <a:spcBef>
                <a:spcPct val="20000"/>
              </a:spcBef>
              <a:buSzPct val="100000"/>
              <a:buFont typeface="Times" charset="0"/>
              <a:buChar char="•"/>
              <a:defRPr/>
            </a:pPr>
            <a:r>
              <a:rPr kumimoji="1" lang="en-US" dirty="0" smtClean="0">
                <a:latin typeface="Times New Roman" charset="0"/>
                <a:ea typeface="굴림" charset="0"/>
                <a:cs typeface="굴림" charset="0"/>
              </a:rPr>
              <a:t>Each process maintains information about all the events that have causally affected its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6858000" cy="762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ko-KR" sz="3200" dirty="0" smtClean="0">
                <a:ea typeface="+mj-ea"/>
              </a:rPr>
              <a:t>Causal Logging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828800"/>
            <a:ext cx="87534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Koo-</a:t>
            </a:r>
            <a:r>
              <a:rPr lang="en-US" sz="3200" dirty="0" err="1" smtClean="0">
                <a:ea typeface="+mj-ea"/>
              </a:rPr>
              <a:t>Toueg</a:t>
            </a:r>
            <a:r>
              <a:rPr lang="en-US" sz="3200" dirty="0" smtClean="0">
                <a:ea typeface="+mj-ea"/>
              </a:rPr>
              <a:t> coordinated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algorithm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981201"/>
            <a:ext cx="7772400" cy="3886200"/>
          </a:xfrm>
        </p:spPr>
        <p:txBody>
          <a:bodyPr/>
          <a:lstStyle/>
          <a:p>
            <a:pPr marL="319088" indent="-319088" eaLnBrk="1" hangingPunct="1">
              <a:defRPr/>
            </a:pPr>
            <a:r>
              <a:rPr lang="en-US" dirty="0" smtClean="0">
                <a:ea typeface="+mn-ea"/>
              </a:rPr>
              <a:t>A coordinated </a:t>
            </a:r>
            <a:r>
              <a:rPr lang="en-US" dirty="0" err="1" smtClean="0">
                <a:ea typeface="+mn-ea"/>
              </a:rPr>
              <a:t>checkpointing</a:t>
            </a:r>
            <a:r>
              <a:rPr lang="en-US" dirty="0" smtClean="0">
                <a:ea typeface="+mn-ea"/>
              </a:rPr>
              <a:t> and recovery technique that takes a consistent set of </a:t>
            </a:r>
            <a:r>
              <a:rPr lang="en-US" dirty="0" err="1" smtClean="0">
                <a:ea typeface="+mn-ea"/>
              </a:rPr>
              <a:t>checkpointing</a:t>
            </a:r>
            <a:r>
              <a:rPr lang="en-US" dirty="0" smtClean="0">
                <a:ea typeface="+mn-ea"/>
              </a:rPr>
              <a:t> and avoids domino effect and </a:t>
            </a:r>
            <a:r>
              <a:rPr lang="en-US" dirty="0" err="1" smtClean="0">
                <a:ea typeface="+mn-ea"/>
              </a:rPr>
              <a:t>livelock</a:t>
            </a:r>
            <a:r>
              <a:rPr lang="en-US" dirty="0" smtClean="0">
                <a:ea typeface="+mn-ea"/>
              </a:rPr>
              <a:t> problems during the recovery</a:t>
            </a:r>
          </a:p>
          <a:p>
            <a:pPr marL="319088" indent="-319088" eaLnBrk="1" hangingPunct="1">
              <a:defRPr/>
            </a:pPr>
            <a:endParaRPr lang="en-US" dirty="0" smtClean="0">
              <a:ea typeface="+mn-ea"/>
            </a:endParaRPr>
          </a:p>
          <a:p>
            <a:pPr marL="319088" indent="-319088" eaLnBrk="1" hangingPunct="1">
              <a:defRPr/>
            </a:pPr>
            <a:r>
              <a:rPr lang="en-US" dirty="0" smtClean="0">
                <a:ea typeface="+mn-ea"/>
              </a:rPr>
              <a:t>Includes 2 parts: the </a:t>
            </a:r>
            <a:r>
              <a:rPr lang="en-US" dirty="0" err="1" smtClean="0">
                <a:ea typeface="+mn-ea"/>
              </a:rPr>
              <a:t>checkpointing</a:t>
            </a:r>
            <a:r>
              <a:rPr lang="en-US" dirty="0" smtClean="0">
                <a:ea typeface="+mn-ea"/>
              </a:rPr>
              <a:t> algorithm and the recovery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Koo-</a:t>
            </a:r>
            <a:r>
              <a:rPr lang="en-US" sz="3200" dirty="0" err="1" smtClean="0">
                <a:ea typeface="+mj-ea"/>
              </a:rPr>
              <a:t>Toueg</a:t>
            </a:r>
            <a:r>
              <a:rPr lang="en-US" sz="3200" dirty="0" smtClean="0">
                <a:ea typeface="+mj-ea"/>
              </a:rPr>
              <a:t> coordinated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algorithm(cont.)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981200"/>
            <a:ext cx="7772400" cy="4087813"/>
          </a:xfrm>
        </p:spPr>
        <p:txBody>
          <a:bodyPr>
            <a:normAutofit lnSpcReduction="10000"/>
          </a:bodyPr>
          <a:lstStyle/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dirty="0" err="1" smtClean="0"/>
              <a:t>Checkpointing</a:t>
            </a:r>
            <a:r>
              <a:rPr lang="en-US" dirty="0" smtClean="0"/>
              <a:t> algorithm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600" dirty="0" smtClean="0"/>
              <a:t>Assumptions: FIFO channel, end-to-end protocols, communication failures do not partition the network, single process initiation, no process fails during the execution of the algorithm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600" dirty="0" smtClean="0"/>
              <a:t>Two kinds of checkpoints: permanent and tentative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300" dirty="0" smtClean="0"/>
              <a:t>Permanent checkpoint: local checkpoint, part of a consistent global checkpoint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300" dirty="0" smtClean="0"/>
              <a:t>Tentative checkpoint: temporary checkpoint, become permanent checkpoint when the algorithm terminates successfully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endParaRPr lang="en-US" sz="23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Koo-</a:t>
            </a:r>
            <a:r>
              <a:rPr lang="en-US" sz="3200" dirty="0" err="1" smtClean="0">
                <a:ea typeface="+mj-ea"/>
              </a:rPr>
              <a:t>Toueg</a:t>
            </a:r>
            <a:r>
              <a:rPr lang="en-US" sz="3200" dirty="0" smtClean="0">
                <a:ea typeface="+mj-ea"/>
              </a:rPr>
              <a:t> coordinated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algorithm(cont.)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981201"/>
            <a:ext cx="7772400" cy="3962400"/>
          </a:xfrm>
        </p:spPr>
        <p:txBody>
          <a:bodyPr>
            <a:normAutofit fontScale="92500"/>
          </a:bodyPr>
          <a:lstStyle/>
          <a:p>
            <a:pPr marL="319088" indent="-319088" eaLnBrk="1" hangingPunct="1">
              <a:lnSpc>
                <a:spcPct val="80000"/>
              </a:lnSpc>
              <a:defRPr/>
            </a:pPr>
            <a:r>
              <a:rPr lang="en-US" sz="3000" dirty="0" err="1" smtClean="0"/>
              <a:t>Checkpointing</a:t>
            </a:r>
            <a:r>
              <a:rPr lang="en-US" sz="3000" dirty="0" smtClean="0"/>
              <a:t> algorithm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400" dirty="0" smtClean="0"/>
              <a:t>2 phases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lang="en-US" sz="2100" dirty="0" smtClean="0"/>
              <a:t>The initiating process takes a tentative checkpoint and requests all other processes to take tentative checkpoints. Every process can not send messages after taking tentative checkpoint. All processes will finally have the single same decision: do or discard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lang="en-US" sz="2100" dirty="0" smtClean="0"/>
              <a:t>All processes will receive the final decision from initiating process and act accordingly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400" dirty="0" smtClean="0"/>
              <a:t>Correctness: for 2 reasons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lang="en-US" sz="2100" dirty="0" smtClean="0"/>
              <a:t>Either all or none of the processes take permanent checkpoint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lang="en-US" sz="2100" dirty="0" smtClean="0"/>
              <a:t>No process sends message after taking permanent checkpoint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400" dirty="0" smtClean="0"/>
              <a:t>Optimization: maybe not all of the processes need to take checkpoints (if not change since the last checkpoint)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endParaRPr lang="en-US" sz="21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Introduction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382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 smtClean="0"/>
              <a:t>If each process takes its checkpoints independently, then the system can not avoid the domino effect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this scheme is called independent or uncoordinated </a:t>
            </a:r>
            <a:r>
              <a:rPr lang="en-US" altLang="ko-KR" sz="2000" dirty="0" err="1" smtClean="0">
                <a:ea typeface="ＭＳ Ｐゴシック" pitchFamily="34" charset="-128"/>
              </a:rPr>
              <a:t>checkpointing</a:t>
            </a:r>
            <a:endParaRPr lang="en-US" altLang="ko-KR" sz="24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/>
              <a:t>Techniques that avoid domino effect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Coordinated </a:t>
            </a:r>
            <a:r>
              <a:rPr lang="en-US" altLang="ko-KR" sz="2000" dirty="0" err="1" smtClean="0">
                <a:ea typeface="ＭＳ Ｐゴシック" pitchFamily="34" charset="-128"/>
              </a:rPr>
              <a:t>checkpointing</a:t>
            </a:r>
            <a:r>
              <a:rPr lang="en-US" altLang="ko-KR" sz="20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ko-KR" sz="2000" dirty="0" smtClean="0">
                <a:ea typeface="ＭＳ Ｐゴシック" pitchFamily="34" charset="-128"/>
              </a:rPr>
              <a:t>rollback recovery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2000" dirty="0" smtClean="0">
                <a:ea typeface="ＭＳ Ｐゴシック" pitchFamily="34" charset="-128"/>
              </a:rPr>
              <a:t>processes coordinate their checkpoints to form a system-wide consistent state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Communication-induced </a:t>
            </a:r>
            <a:r>
              <a:rPr lang="en-US" altLang="ko-KR" sz="2000" dirty="0" err="1" smtClean="0">
                <a:ea typeface="ＭＳ Ｐゴシック" pitchFamily="34" charset="-128"/>
              </a:rPr>
              <a:t>checkpointing</a:t>
            </a:r>
            <a:r>
              <a:rPr lang="en-US" altLang="ko-KR" sz="20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ko-KR" sz="2000" dirty="0" smtClean="0">
                <a:ea typeface="ＭＳ Ｐゴシック" pitchFamily="34" charset="-128"/>
              </a:rPr>
              <a:t>rollback recovery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2000" dirty="0" smtClean="0">
                <a:ea typeface="ＭＳ Ｐゴシック" pitchFamily="34" charset="-128"/>
              </a:rPr>
              <a:t>forces each process to take checkpoints based on information                           piggybacked on the application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–"/>
            </a:pPr>
            <a:r>
              <a:rPr lang="en-US" altLang="ko-KR" sz="2000" dirty="0" smtClean="0">
                <a:ea typeface="ＭＳ Ｐゴシック" pitchFamily="34" charset="-128"/>
              </a:rPr>
              <a:t>Log-based rollback recovery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2000" dirty="0" smtClean="0">
                <a:ea typeface="ＭＳ Ｐゴシック" pitchFamily="34" charset="-128"/>
              </a:rPr>
              <a:t>combines </a:t>
            </a:r>
            <a:r>
              <a:rPr lang="en-US" altLang="ko-KR" sz="2000" dirty="0" err="1" smtClean="0">
                <a:ea typeface="ＭＳ Ｐゴシック" pitchFamily="34" charset="-128"/>
              </a:rPr>
              <a:t>checkpointing</a:t>
            </a:r>
            <a:r>
              <a:rPr lang="en-US" altLang="ko-KR" sz="2000" dirty="0" smtClean="0">
                <a:ea typeface="ＭＳ Ｐゴシック" pitchFamily="34" charset="-128"/>
              </a:rPr>
              <a:t> with logging of non-deterministic events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2000" dirty="0" smtClean="0">
                <a:ea typeface="ＭＳ Ｐゴシック" pitchFamily="34" charset="-128"/>
              </a:rPr>
              <a:t>relies on piecewise deterministic (PWD) assumption</a:t>
            </a:r>
          </a:p>
          <a:p>
            <a:pPr marL="1371600" lvl="3" indent="0" eaLnBrk="1" hangingPunct="1">
              <a:lnSpc>
                <a:spcPct val="90000"/>
              </a:lnSpc>
              <a:buFontTx/>
              <a:buNone/>
            </a:pPr>
            <a:endParaRPr lang="en-US" altLang="ko-KR" sz="16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Koo-</a:t>
            </a:r>
            <a:r>
              <a:rPr lang="en-US" sz="3200" dirty="0" err="1" smtClean="0">
                <a:ea typeface="+mj-ea"/>
              </a:rPr>
              <a:t>Toueg</a:t>
            </a:r>
            <a:r>
              <a:rPr lang="en-US" sz="3200" dirty="0" smtClean="0">
                <a:ea typeface="+mj-ea"/>
              </a:rPr>
              <a:t> coordinated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algorithm(cont.)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09800"/>
            <a:ext cx="7772400" cy="3810000"/>
          </a:xfrm>
        </p:spPr>
        <p:txBody>
          <a:bodyPr>
            <a:normAutofit fontScale="92500" lnSpcReduction="10000"/>
          </a:bodyPr>
          <a:lstStyle/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3000" dirty="0" smtClean="0"/>
              <a:t>The rollback recovery algorithm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600" dirty="0" smtClean="0"/>
              <a:t>Restore the system state to a consistent state after a failure with assumptions: single initiator, checkpoint and rollback recovery algorithms are not invoked concurrently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600" dirty="0" smtClean="0"/>
              <a:t>2 phases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300" dirty="0" smtClean="0"/>
              <a:t>The initiating process send a message to all other processes and ask for the preferences – restarting to the previous checkpoints. All need to agree about either do or not.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300" dirty="0" smtClean="0"/>
              <a:t>The initiating process send the final decision to all processes, all the processes act accordingly after receiving  the final decision.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Koo-</a:t>
            </a:r>
            <a:r>
              <a:rPr lang="en-US" sz="3200" dirty="0" err="1" smtClean="0">
                <a:ea typeface="+mj-ea"/>
              </a:rPr>
              <a:t>Toueg</a:t>
            </a:r>
            <a:r>
              <a:rPr lang="en-US" sz="3200" dirty="0" smtClean="0">
                <a:ea typeface="+mj-ea"/>
              </a:rPr>
              <a:t> coordinated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algorithm(cont.)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08187"/>
            <a:ext cx="7772400" cy="4087813"/>
          </a:xfrm>
        </p:spPr>
        <p:txBody>
          <a:bodyPr>
            <a:normAutofit lnSpcReduction="10000"/>
          </a:bodyPr>
          <a:lstStyle/>
          <a:p>
            <a:pPr marL="319088" indent="-319088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400" dirty="0" smtClean="0"/>
              <a:t>Correctness: resume from a consistent state</a:t>
            </a:r>
          </a:p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400" dirty="0" smtClean="0"/>
              <a:t>Optimization: may not to recover all, since some of the processes did not change anything</a:t>
            </a:r>
            <a:endParaRPr lang="en-US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85975"/>
            <a:ext cx="5867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a typeface="+mj-ea"/>
              </a:rPr>
              <a:t>Juang-Venkatesan algorithm for asynchronous checkpointing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08187"/>
            <a:ext cx="7772400" cy="4087813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400" dirty="0" smtClean="0"/>
              <a:t>Assumptions: communication channels are reliable, delivery messages in FIFO order, infinite buffers, message transmission delay is arbitrary but finite</a:t>
            </a:r>
          </a:p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400" dirty="0" smtClean="0"/>
              <a:t>Underlying computation/application is event-driven: process P is at state s, receives message m, processes the message, moves to state s</a:t>
            </a:r>
            <a:r>
              <a:rPr lang="ja-JP" altLang="en-US" sz="2400" dirty="0" smtClean="0">
                <a:latin typeface="Arial" pitchFamily="34" charset="0"/>
              </a:rPr>
              <a:t>’</a:t>
            </a:r>
            <a:r>
              <a:rPr lang="en-US" altLang="ja-JP" sz="2400" dirty="0" smtClean="0"/>
              <a:t> and send messages out. So the triplet (</a:t>
            </a:r>
            <a:r>
              <a:rPr lang="en-US" altLang="ja-JP" sz="2400" i="1" dirty="0" smtClean="0"/>
              <a:t>s, m, </a:t>
            </a:r>
            <a:r>
              <a:rPr lang="en-US" altLang="ja-JP" sz="2400" i="1" dirty="0" err="1" smtClean="0"/>
              <a:t>msgs_sent</a:t>
            </a:r>
            <a:r>
              <a:rPr lang="en-US" altLang="ja-JP" sz="2400" dirty="0" smtClean="0"/>
              <a:t>) represents the state of P</a:t>
            </a:r>
          </a:p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400" dirty="0" smtClean="0"/>
              <a:t>Two type of log storage are maintained: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400" dirty="0" smtClean="0"/>
              <a:t>Volatile log: short time to access but lost if processor crash. Move to stable log periodically.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400" dirty="0" smtClean="0"/>
              <a:t>Stable log: longer time to access but remained if crashed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688975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a typeface="+mj-ea"/>
              </a:rPr>
              <a:t>Juang-Venkatesan algorithm for asynchronous checkpointing and recovery(cont.)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685800" y="1981200"/>
                <a:ext cx="7772400" cy="4087813"/>
              </a:xfrm>
            </p:spPr>
            <p:txBody>
              <a:bodyPr>
                <a:normAutofit fontScale="92500" lnSpcReduction="10000"/>
              </a:bodyPr>
              <a:lstStyle/>
              <a:p>
                <a:pPr marL="319088" indent="-319088" eaLnBrk="1" hangingPunct="1">
                  <a:lnSpc>
                    <a:spcPct val="80000"/>
                  </a:lnSpc>
                  <a:defRPr/>
                </a:pPr>
                <a:r>
                  <a:rPr lang="en-US" sz="2800" dirty="0" smtClean="0"/>
                  <a:t>Asynchronous  </a:t>
                </a:r>
                <a:r>
                  <a:rPr lang="en-US" sz="2800" dirty="0" err="1" smtClean="0"/>
                  <a:t>checkpointing</a:t>
                </a:r>
                <a:r>
                  <a:rPr lang="en-US" sz="2800" dirty="0" smtClean="0"/>
                  <a:t>:</a:t>
                </a:r>
              </a:p>
              <a:p>
                <a:pPr marL="639763" lvl="1" indent="-273050" eaLnBrk="1" hangingPunct="1">
                  <a:lnSpc>
                    <a:spcPct val="80000"/>
                  </a:lnSpc>
                  <a:defRPr/>
                </a:pPr>
                <a:r>
                  <a:rPr lang="en-US" sz="2200" dirty="0" smtClean="0"/>
                  <a:t>After executing an event, the triplet is recorded without any synchronization with other processes.</a:t>
                </a:r>
              </a:p>
              <a:p>
                <a:pPr marL="639763" lvl="1" indent="-273050" eaLnBrk="1" hangingPunct="1">
                  <a:lnSpc>
                    <a:spcPct val="80000"/>
                  </a:lnSpc>
                  <a:defRPr/>
                </a:pPr>
                <a:r>
                  <a:rPr lang="en-US" sz="2200" dirty="0" smtClean="0"/>
                  <a:t>Local checkpoint consist of set of records, first are stored in volatile log, then moved to stable log.</a:t>
                </a:r>
              </a:p>
              <a:p>
                <a:pPr marL="319088" indent="-319088" eaLnBrk="1" hangingPunct="1">
                  <a:lnSpc>
                    <a:spcPct val="80000"/>
                  </a:lnSpc>
                  <a:defRPr/>
                </a:pPr>
                <a:r>
                  <a:rPr lang="en-US" sz="2800" dirty="0" smtClean="0"/>
                  <a:t>Recovery algorithm</a:t>
                </a:r>
              </a:p>
              <a:p>
                <a:pPr marL="639763" lvl="1" indent="-273050" eaLnBrk="1" hangingPunct="1">
                  <a:lnSpc>
                    <a:spcPct val="80000"/>
                  </a:lnSpc>
                  <a:defRPr/>
                </a:pPr>
                <a:r>
                  <a:rPr lang="en-US" sz="2200" dirty="0" smtClean="0"/>
                  <a:t>Notations:</a:t>
                </a:r>
              </a:p>
              <a:p>
                <a:pPr marL="914400" lvl="2" eaLnBrk="1" hangingPunct="1">
                  <a:lnSpc>
                    <a:spcPct val="8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𝑅𝐶𝑉𝐷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𝐶𝑘𝑃𝑡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): number of messages received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, from the beginning of computation to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𝐶𝑘𝑃𝑡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aseline="-25000" dirty="0" smtClean="0"/>
              </a:p>
              <a:p>
                <a:pPr marL="914400" lvl="2" eaLnBrk="1" hangingPunct="1">
                  <a:lnSpc>
                    <a:spcPct val="8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𝑆𝐸𝑁𝑇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 smtClean="0">
                            <a:latin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𝐶𝑘𝑃𝑡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r>
                  <a:rPr lang="en-US" sz="2000" dirty="0" smtClean="0"/>
                  <a:t>: number of messages sent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, from the beginning of computation to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𝐶𝑘𝑃𝑡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endParaRPr lang="en-US" sz="2000" baseline="-25000" dirty="0" smtClean="0"/>
              </a:p>
              <a:p>
                <a:pPr marL="639763" lvl="1" indent="-273050" eaLnBrk="1" hangingPunct="1">
                  <a:lnSpc>
                    <a:spcPct val="80000"/>
                  </a:lnSpc>
                  <a:defRPr/>
                </a:pPr>
                <a:r>
                  <a:rPr lang="en-US" sz="2200" dirty="0" smtClean="0"/>
                  <a:t>Idea:</a:t>
                </a:r>
              </a:p>
              <a:p>
                <a:pPr marL="914400" lvl="2" eaLnBrk="1" hangingPunct="1">
                  <a:lnSpc>
                    <a:spcPct val="80000"/>
                  </a:lnSpc>
                  <a:defRPr/>
                </a:pPr>
                <a:r>
                  <a:rPr lang="en-US" sz="2000" dirty="0" smtClean="0"/>
                  <a:t>From the set of checkpoints, find a set of consistent checkpoints</a:t>
                </a:r>
              </a:p>
              <a:p>
                <a:pPr marL="914400" lvl="2" eaLnBrk="1" hangingPunct="1">
                  <a:lnSpc>
                    <a:spcPct val="80000"/>
                  </a:lnSpc>
                  <a:defRPr/>
                </a:pPr>
                <a:r>
                  <a:rPr lang="en-US" sz="2000" dirty="0" smtClean="0"/>
                  <a:t>Doing that based on the number of messages sent and received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685800" y="1981200"/>
                <a:ext cx="7772400" cy="4087813"/>
              </a:xfrm>
              <a:blipFill rotWithShape="1">
                <a:blip r:embed="rId3"/>
                <a:stretch>
                  <a:fillRect l="-1255" t="-4024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dirty="0" err="1" smtClean="0">
                <a:ea typeface="+mj-ea"/>
              </a:rPr>
              <a:t>Juang-Venkatesan</a:t>
            </a:r>
            <a:r>
              <a:rPr lang="en-US" sz="2900" dirty="0" smtClean="0">
                <a:ea typeface="+mj-ea"/>
              </a:rPr>
              <a:t> algorithm for asynchronous </a:t>
            </a:r>
            <a:r>
              <a:rPr lang="en-US" sz="2900" dirty="0" err="1" smtClean="0">
                <a:ea typeface="+mj-ea"/>
              </a:rPr>
              <a:t>checkpointing</a:t>
            </a:r>
            <a:r>
              <a:rPr lang="en-US" sz="2900" dirty="0" smtClean="0">
                <a:ea typeface="+mj-ea"/>
              </a:rPr>
              <a:t> and recovery(cont.)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648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dirty="0" err="1" smtClean="0">
                <a:ea typeface="+mj-ea"/>
              </a:rPr>
              <a:t>Juang-Venkatesan</a:t>
            </a:r>
            <a:r>
              <a:rPr lang="en-US" sz="2900" dirty="0" smtClean="0">
                <a:ea typeface="+mj-ea"/>
              </a:rPr>
              <a:t> algorithm for asynchronous </a:t>
            </a:r>
            <a:r>
              <a:rPr lang="en-US" sz="2900" dirty="0" err="1" smtClean="0">
                <a:ea typeface="+mj-ea"/>
              </a:rPr>
              <a:t>checkpointing</a:t>
            </a:r>
            <a:r>
              <a:rPr lang="en-US" sz="2900" dirty="0" smtClean="0">
                <a:ea typeface="+mj-ea"/>
              </a:rPr>
              <a:t> and recovery(cont.)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08187"/>
            <a:ext cx="7772400" cy="4087813"/>
          </a:xfrm>
        </p:spPr>
        <p:txBody>
          <a:bodyPr/>
          <a:lstStyle/>
          <a:p>
            <a:pPr marL="319088" indent="-319088" eaLnBrk="1" hangingPunct="1">
              <a:defRPr/>
            </a:pPr>
            <a:r>
              <a:rPr lang="en-US" sz="2400" smtClean="0"/>
              <a:t>Example</a:t>
            </a:r>
            <a:endParaRPr 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17787"/>
            <a:ext cx="57340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ea typeface="+mj-ea"/>
              </a:rPr>
              <a:t>Manivannan-Singhal</a:t>
            </a:r>
            <a:r>
              <a:rPr lang="en-US" sz="3200" dirty="0" smtClean="0">
                <a:ea typeface="+mj-ea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382000" cy="4495800"/>
          </a:xfrm>
        </p:spPr>
        <p:txBody>
          <a:bodyPr>
            <a:normAutofit lnSpcReduction="10000"/>
          </a:bodyPr>
          <a:lstStyle/>
          <a:p>
            <a:pPr marL="319088" indent="-319088" eaLnBrk="1" hangingPunct="1">
              <a:lnSpc>
                <a:spcPct val="80000"/>
              </a:lnSpc>
              <a:defRPr/>
            </a:pPr>
            <a:r>
              <a:rPr lang="en-US" sz="2000" dirty="0" smtClean="0"/>
              <a:t>Observation: there are some checkpoints useless (i.e. never included in any consistent global checkpoint), even none of them are useful</a:t>
            </a:r>
          </a:p>
          <a:p>
            <a:pPr marL="319088" indent="-319088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marL="319088" indent="-319088" eaLnBrk="1" hangingPunct="1">
              <a:lnSpc>
                <a:spcPct val="80000"/>
              </a:lnSpc>
              <a:defRPr/>
            </a:pPr>
            <a:r>
              <a:rPr lang="en-US" sz="2000" dirty="0" smtClean="0"/>
              <a:t>Combine the coordinated and uncoordinated </a:t>
            </a:r>
            <a:r>
              <a:rPr lang="en-US" sz="2000" dirty="0" err="1" smtClean="0"/>
              <a:t>checkpointing</a:t>
            </a:r>
            <a:r>
              <a:rPr lang="en-US" sz="2000" dirty="0" smtClean="0"/>
              <a:t> approaches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/>
              <a:t>Take checkpoint asynchronously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/>
              <a:t>Use communication-induced </a:t>
            </a:r>
            <a:r>
              <a:rPr lang="en-US" sz="2000" dirty="0" err="1" smtClean="0"/>
              <a:t>checkpointing</a:t>
            </a:r>
            <a:r>
              <a:rPr lang="en-US" sz="2000" dirty="0" smtClean="0"/>
              <a:t> to eliminates the useless checkpoint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/>
              <a:t>Every checkpoint lies on a consistent checkpoint, determine the recovery line is easy and fast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marL="319088" indent="-319088" eaLnBrk="1" hangingPunct="1">
              <a:lnSpc>
                <a:spcPct val="80000"/>
              </a:lnSpc>
              <a:defRPr/>
            </a:pPr>
            <a:r>
              <a:rPr lang="en-US" sz="2000" dirty="0" smtClean="0"/>
              <a:t>Idea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/>
              <a:t>Each checkpoint of a process has a unique sequence number – local number, increased periodically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/>
              <a:t>When a process send out a message, its sequence number is piggybacked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/>
              <a:t>When a process received a message, if the received sequence number &gt; its sequence number, it is forced to take checkpoint, and any basic </a:t>
            </a:r>
            <a:r>
              <a:rPr lang="en-US" sz="2000" dirty="0" err="1" smtClean="0"/>
              <a:t>checkpointing</a:t>
            </a:r>
            <a:r>
              <a:rPr lang="en-US" sz="2000" dirty="0" smtClean="0"/>
              <a:t> with smaller sequence number is skipped</a:t>
            </a:r>
          </a:p>
          <a:p>
            <a:pPr marL="319088" indent="-319088" eaLnBrk="1" hangingPunct="1">
              <a:lnSpc>
                <a:spcPct val="80000"/>
              </a:lnSpc>
              <a:defRPr/>
            </a:pPr>
            <a:endParaRPr lang="en-US" sz="2500" dirty="0" smtClean="0"/>
          </a:p>
          <a:p>
            <a:pPr marL="639763" lvl="1" indent="-27305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marL="319088" indent="-319088" eaLnBrk="1" hangingPunct="1">
              <a:lnSpc>
                <a:spcPct val="80000"/>
              </a:lnSpc>
              <a:defRPr/>
            </a:pPr>
            <a:endParaRPr lang="en-US" sz="25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685799" y="457200"/>
            <a:ext cx="7948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ea typeface="+mj-ea"/>
              </a:rPr>
              <a:t>Manivannan-Singhal</a:t>
            </a:r>
            <a:r>
              <a:rPr lang="en-US" sz="3200" dirty="0" smtClean="0">
                <a:ea typeface="+mj-ea"/>
              </a:rPr>
              <a:t> –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Alg.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2667000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Checkpointing</a:t>
            </a:r>
            <a:r>
              <a:rPr lang="en-US" sz="2800" dirty="0" smtClean="0"/>
              <a:t> algorithm</a:t>
            </a:r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sz="2400" dirty="0" smtClean="0"/>
              <a:t>Checkpoints satisfy the following interesting properties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100" dirty="0" err="1" smtClean="0"/>
              <a:t>C</a:t>
            </a:r>
            <a:r>
              <a:rPr lang="en-US" sz="2000" baseline="-25000" dirty="0" err="1" smtClean="0"/>
              <a:t>i,m</a:t>
            </a:r>
            <a:r>
              <a:rPr lang="en-US" sz="2100" dirty="0" smtClean="0"/>
              <a:t> of P</a:t>
            </a:r>
            <a:r>
              <a:rPr lang="en-US" sz="2100" baseline="-25000" dirty="0" smtClean="0"/>
              <a:t>i</a:t>
            </a:r>
            <a:r>
              <a:rPr lang="en-US" sz="2100" dirty="0" smtClean="0"/>
              <a:t> is concurrent with C</a:t>
            </a:r>
            <a:r>
              <a:rPr lang="en-US" sz="2100" baseline="-25000" dirty="0" smtClean="0"/>
              <a:t>*, m</a:t>
            </a:r>
            <a:r>
              <a:rPr lang="en-US" sz="2100" dirty="0" smtClean="0"/>
              <a:t> of all other processes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100" dirty="0" smtClean="0"/>
              <a:t>Checkpoints C</a:t>
            </a:r>
            <a:r>
              <a:rPr lang="en-US" sz="2100" baseline="-25000" dirty="0" smtClean="0"/>
              <a:t>*,m</a:t>
            </a:r>
            <a:r>
              <a:rPr lang="en-US" sz="2100" dirty="0" smtClean="0"/>
              <a:t> of all processes form a consistent global checkpoint</a:t>
            </a:r>
          </a:p>
          <a:p>
            <a:pPr marL="914400" lvl="2" eaLnBrk="1" hangingPunct="1">
              <a:lnSpc>
                <a:spcPct val="90000"/>
              </a:lnSpc>
              <a:defRPr/>
            </a:pPr>
            <a:r>
              <a:rPr lang="en-US" sz="2100" dirty="0" smtClean="0"/>
              <a:t>Checkpoint </a:t>
            </a:r>
            <a:r>
              <a:rPr lang="en-US" sz="2100" dirty="0" err="1" smtClean="0"/>
              <a:t>C</a:t>
            </a:r>
            <a:r>
              <a:rPr lang="en-US" sz="2100" baseline="-25000" dirty="0" err="1" smtClean="0"/>
              <a:t>i,m</a:t>
            </a:r>
            <a:r>
              <a:rPr lang="en-US" sz="2100" dirty="0" smtClean="0"/>
              <a:t> of P</a:t>
            </a:r>
            <a:r>
              <a:rPr lang="en-US" sz="2100" baseline="-25000" dirty="0" smtClean="0"/>
              <a:t>i</a:t>
            </a:r>
            <a:r>
              <a:rPr lang="en-US" sz="2100" dirty="0" smtClean="0"/>
              <a:t> is concurrent with earliest checkpoint </a:t>
            </a:r>
            <a:r>
              <a:rPr lang="en-US" sz="2100" dirty="0" err="1" smtClean="0"/>
              <a:t>C</a:t>
            </a:r>
            <a:r>
              <a:rPr lang="en-US" sz="2100" baseline="-25000" dirty="0" err="1" smtClean="0"/>
              <a:t>j</a:t>
            </a:r>
            <a:r>
              <a:rPr lang="en-US" sz="2100" baseline="-25000" dirty="0" smtClean="0"/>
              <a:t>, n</a:t>
            </a:r>
            <a:r>
              <a:rPr lang="en-US" sz="2100" dirty="0" smtClean="0"/>
              <a:t> with m ≤ n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7872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Manivannan-Singhal</a:t>
            </a:r>
            <a:r>
              <a:rPr lang="en-US" sz="3200" dirty="0"/>
              <a:t> – </a:t>
            </a:r>
            <a:r>
              <a:rPr lang="en-US" sz="3200" dirty="0" err="1"/>
              <a:t>Checkpointing</a:t>
            </a:r>
            <a:r>
              <a:rPr lang="en-US" sz="3200" dirty="0"/>
              <a:t> </a:t>
            </a:r>
            <a:r>
              <a:rPr lang="en-US" sz="3200" dirty="0" smtClean="0"/>
              <a:t>Alg. (2)</a:t>
            </a:r>
            <a:endParaRPr lang="en-US" sz="3200" dirty="0" smtClean="0">
              <a:ea typeface="+mj-ea"/>
            </a:endParaRPr>
          </a:p>
        </p:txBody>
      </p:sp>
      <p:pic>
        <p:nvPicPr>
          <p:cNvPr id="8090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08162" y="1758539"/>
            <a:ext cx="6192838" cy="4413661"/>
          </a:xfrm>
        </p:spPr>
      </p:pic>
      <p:sp>
        <p:nvSpPr>
          <p:cNvPr id="2" name="Left Brace 1"/>
          <p:cNvSpPr/>
          <p:nvPr/>
        </p:nvSpPr>
        <p:spPr bwMode="auto">
          <a:xfrm>
            <a:off x="1447800" y="3581400"/>
            <a:ext cx="304800" cy="1219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1447800" y="4953000"/>
            <a:ext cx="304800" cy="1219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" y="3867834"/>
            <a:ext cx="154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 a forced </a:t>
            </a:r>
          </a:p>
          <a:p>
            <a:r>
              <a:rPr lang="en-US" sz="1800" dirty="0" smtClean="0"/>
              <a:t>checkpoint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0800" y="5170269"/>
            <a:ext cx="154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 a basic </a:t>
            </a:r>
          </a:p>
          <a:p>
            <a:r>
              <a:rPr lang="en-US" sz="1800" dirty="0" smtClean="0"/>
              <a:t>checkpoint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ea typeface="+mj-ea"/>
              </a:rPr>
              <a:t>Manivannan-Singhal</a:t>
            </a:r>
            <a:r>
              <a:rPr lang="en-US" sz="3200" dirty="0" smtClean="0">
                <a:ea typeface="+mj-ea"/>
              </a:rPr>
              <a:t> –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Ex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91400" cy="33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5238602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forces </a:t>
            </a:r>
            <a:r>
              <a:rPr lang="en-US" sz="2000" dirty="0" smtClean="0"/>
              <a:t>P</a:t>
            </a:r>
            <a:r>
              <a:rPr lang="en-US" sz="2000" baseline="-25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to take a forced checkpoint with sequence number 3 before </a:t>
            </a:r>
            <a:r>
              <a:rPr lang="en-US" sz="2000" dirty="0" smtClean="0"/>
              <a:t>processing </a:t>
            </a:r>
            <a:r>
              <a:rPr lang="en-US" sz="2000" dirty="0"/>
              <a:t>M</a:t>
            </a:r>
            <a:r>
              <a:rPr lang="en-US" sz="2000" baseline="-25000" dirty="0"/>
              <a:t>1</a:t>
            </a:r>
            <a:r>
              <a:rPr lang="en-US" sz="2000" dirty="0" smtClean="0"/>
              <a:t> </a:t>
            </a:r>
            <a:r>
              <a:rPr lang="en-US" sz="2000" dirty="0"/>
              <a:t>because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.sn&gt; </a:t>
            </a:r>
            <a:r>
              <a:rPr lang="en-US" sz="2000" dirty="0"/>
              <a:t>sn2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A local checkpoint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1676400"/>
                <a:ext cx="83820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9pPr>
              </a:lstStyle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All processes save their local states at certain instants of time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>
                    <a:latin typeface="+mn-lt"/>
                    <a:ea typeface="굴림" pitchFamily="50" charset="-127"/>
                  </a:rPr>
                  <a:t>A local check point is a snapshot of the state of the process at a given instance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dirty="0" smtClean="0">
                    <a:latin typeface="+mn-lt"/>
                    <a:ea typeface="굴림" pitchFamily="50" charset="-127"/>
                  </a:rPr>
                  <a:t>Assumption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A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process stores all local checkpoints on the stable storage</a:t>
                </a: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A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process is able to roll back to any of its existing local checkpoints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kumimoji="1" lang="en-US" altLang="ko-KR" b="0" i="1" smtClean="0">
                            <a:latin typeface="Cambria Math"/>
                            <a:ea typeface="굴림" pitchFamily="50" charset="-127"/>
                          </a:rPr>
                          <m:t>𝑘</m:t>
                        </m:r>
                      </m:sub>
                    </m:sSub>
                  </m:oMath>
                </a14:m>
                <a:endParaRPr kumimoji="1" lang="en-US" altLang="ko-KR" sz="1600" i="1" dirty="0">
                  <a:latin typeface="+mn-lt"/>
                  <a:ea typeface="굴림" pitchFamily="50" charset="-127"/>
                </a:endParaRP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T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he </a:t>
                </a:r>
                <a:r>
                  <a:rPr kumimoji="1" lang="en-US" altLang="ko-KR" sz="2000" i="1" dirty="0" err="1">
                    <a:latin typeface="+mn-lt"/>
                    <a:ea typeface="굴림" pitchFamily="50" charset="-127"/>
                  </a:rPr>
                  <a:t>k</a:t>
                </a:r>
                <a:r>
                  <a:rPr kumimoji="1" lang="en-US" altLang="ko-KR" sz="2000" dirty="0" err="1">
                    <a:latin typeface="+mn-lt"/>
                    <a:ea typeface="굴림" pitchFamily="50" charset="-127"/>
                  </a:rPr>
                  <a:t>th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 local checkpoint at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ko-KR" sz="16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/>
                            <a:ea typeface="굴림" pitchFamily="50" charset="-127"/>
                          </a:rPr>
                          <m:t>,0</m:t>
                        </m:r>
                      </m:sub>
                    </m:sSub>
                    <m:r>
                      <a:rPr kumimoji="1" lang="en-US" altLang="ko-KR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endParaRPr kumimoji="1" lang="en-US" altLang="ko-KR" sz="1600" i="1" dirty="0">
                  <a:latin typeface="+mn-lt"/>
                  <a:ea typeface="굴림" pitchFamily="50" charset="-127"/>
                </a:endParaRPr>
              </a:p>
              <a:p>
                <a:pPr marL="800100" lvl="1" indent="-342900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A</a:t>
                </a: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  <m:r>
                      <a:rPr kumimoji="1" lang="en-US" altLang="ko-KR" sz="2000" i="1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takes a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𝐶</m:t>
                        </m:r>
                      </m:e>
                      <m:sub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  <m:r>
                          <a:rPr kumimoji="1" lang="en-US" altLang="ko-KR" sz="2000" i="1">
                            <a:latin typeface="Cambria Math"/>
                            <a:ea typeface="굴림" pitchFamily="50" charset="-127"/>
                          </a:rPr>
                          <m:t>,0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 </a:t>
                </a: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before it starts execution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</a:pPr>
                <a:endParaRPr kumimoji="1" lang="en-US" altLang="ko-KR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endParaRPr kumimoji="1" lang="en-US" altLang="ko-KR" sz="1600" i="1" dirty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1200" i="1" dirty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945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76400"/>
                <a:ext cx="8382000" cy="3886200"/>
              </a:xfrm>
              <a:prstGeom prst="rect">
                <a:avLst/>
              </a:prstGeom>
              <a:blipFill rotWithShape="1">
                <a:blip r:embed="rId3"/>
                <a:stretch>
                  <a:fillRect l="-1018" t="-2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Manivannan-Singhal</a:t>
            </a:r>
            <a:r>
              <a:rPr lang="en-US" sz="3200" dirty="0"/>
              <a:t> </a:t>
            </a:r>
            <a:r>
              <a:rPr lang="en-US" sz="3200" dirty="0" smtClean="0"/>
              <a:t>– Recovery Alg</a:t>
            </a:r>
            <a:r>
              <a:rPr lang="en-US" sz="3200" dirty="0"/>
              <a:t>. </a:t>
            </a:r>
            <a:r>
              <a:rPr lang="en-US" sz="3200" dirty="0" smtClean="0"/>
              <a:t>(1)</a:t>
            </a:r>
            <a:endParaRPr lang="en-US" sz="3200" dirty="0" smtClean="0">
              <a:ea typeface="+mj-ea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3147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905000" y="4191000"/>
            <a:ext cx="4921828" cy="2209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Manivannan-Singhal</a:t>
            </a:r>
            <a:r>
              <a:rPr lang="en-US" sz="3200" dirty="0"/>
              <a:t> – Recovery Alg. </a:t>
            </a:r>
            <a:r>
              <a:rPr lang="en-US" sz="3200" dirty="0" smtClean="0"/>
              <a:t>(2)</a:t>
            </a:r>
            <a:endParaRPr lang="en-US" sz="3200" dirty="0" smtClean="0">
              <a:ea typeface="+mj-ea"/>
            </a:endParaRPr>
          </a:p>
        </p:txBody>
      </p:sp>
      <p:pic>
        <p:nvPicPr>
          <p:cNvPr id="8294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90638" y="1828800"/>
            <a:ext cx="6562725" cy="4343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ea typeface="+mj-ea"/>
              </a:rPr>
              <a:t>Manivannan-Singhal</a:t>
            </a:r>
            <a:r>
              <a:rPr lang="en-US" sz="3200" dirty="0" smtClean="0">
                <a:ea typeface="+mj-ea"/>
              </a:rPr>
              <a:t> – Recovery Ex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934200" cy="31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914400" y="4724400"/>
                <a:ext cx="7239000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recovers,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1800" dirty="0" smtClean="0"/>
                  <a:t>broadcast rollback(inc3, rec_lin3) where inc3 = 1 and rec_line3 = 5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 rollback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2,5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does not have a checkpoint with sequence number ≥ 5. So it takes a local check point and assign 5 as its sequence number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724400"/>
                <a:ext cx="7239000" cy="1447800"/>
              </a:xfrm>
              <a:prstGeom prst="rect">
                <a:avLst/>
              </a:prstGeom>
              <a:blipFill rotWithShape="1">
                <a:blip r:embed="rId4"/>
                <a:stretch>
                  <a:fillRect l="-673" t="-4202" r="-1094" b="-121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7010400" y="1905000"/>
            <a:ext cx="0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4200" y="1600200"/>
                <a:ext cx="6096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00200"/>
                <a:ext cx="609600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688975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ea typeface="+mj-ea"/>
              </a:rPr>
              <a:t>Manivannan-Singhal</a:t>
            </a:r>
            <a:r>
              <a:rPr lang="en-US" sz="3200" dirty="0" smtClean="0">
                <a:ea typeface="+mj-ea"/>
              </a:rPr>
              <a:t> quasi-synchronous </a:t>
            </a:r>
            <a:r>
              <a:rPr lang="en-US" sz="3200" dirty="0" err="1" smtClean="0">
                <a:ea typeface="+mj-ea"/>
              </a:rPr>
              <a:t>checkpointing</a:t>
            </a:r>
            <a:r>
              <a:rPr lang="en-US" sz="3200" dirty="0" smtClean="0">
                <a:ea typeface="+mj-ea"/>
              </a:rPr>
              <a:t> algorithm(cont.)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05000"/>
            <a:ext cx="8077200" cy="914400"/>
          </a:xfrm>
        </p:spPr>
        <p:txBody>
          <a:bodyPr>
            <a:normAutofit lnSpcReduction="10000"/>
          </a:bodyPr>
          <a:lstStyle/>
          <a:p>
            <a:pPr marL="319088" indent="-319088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+mn-ea"/>
              </a:rPr>
              <a:t>Comprehensive handling messages during recovery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+mn-ea"/>
              </a:rPr>
              <a:t>Handling the replay of messages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+mn-ea"/>
              </a:rPr>
              <a:t>Handle of received messages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79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algorithm – Definition (1)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419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Based on optimistic recovery protocol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Rollback based on vector time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Ring configuration : each processor knows its successor on the ring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has a vector clock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, 0 ≤ </a:t>
                </a:r>
                <a:r>
                  <a:rPr lang="en-US" sz="2000" i="1" dirty="0" smtClean="0"/>
                  <a:t>j</a:t>
                </a:r>
                <a:r>
                  <a:rPr lang="en-US" sz="2000" dirty="0" smtClean="0"/>
                  <a:t> ≤ N-1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:</a:t>
                </a:r>
                <a:r>
                  <a:rPr lang="en-US" sz="2000" dirty="0" smtClean="0"/>
                  <a:t> the clock value of 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which occurred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 the current vector clock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denotes the most recent  event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 smtClean="0"/>
                  <a:t> : </a:t>
                </a:r>
                <a:r>
                  <a:rPr lang="en-US" sz="2000" i="1" dirty="0" smtClean="0"/>
                  <a:t>i 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event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s : A send event of the underlying computation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 The process where send event s occurs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000" dirty="0" smtClean="0"/>
                  <a:t>(s) : The process where the receive event matched with send event s occurs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: The </a:t>
                </a:r>
                <a:r>
                  <a:rPr lang="en-US" sz="2000" i="1" dirty="0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failure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419600"/>
              </a:xfrm>
              <a:blipFill rotWithShape="1">
                <a:blip r:embed="rId3"/>
                <a:stretch>
                  <a:fillRect l="-784" t="-1379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algorithm </a:t>
            </a:r>
            <a:r>
              <a:rPr lang="en-US" sz="3200" dirty="0">
                <a:solidFill>
                  <a:srgbClr val="000000"/>
                </a:solidFill>
              </a:rPr>
              <a:t>– </a:t>
            </a:r>
            <a:r>
              <a:rPr lang="en-US" sz="3200" dirty="0" smtClean="0">
                <a:solidFill>
                  <a:srgbClr val="000000"/>
                </a:solidFill>
              </a:rPr>
              <a:t>Definition (2)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𝑐𝑘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 smtClean="0"/>
                  <a:t> : The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state checkpoint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. The check point resides on the stable </a:t>
                </a:r>
                <a:r>
                  <a:rPr lang="en-US" sz="2000" dirty="0" err="1" smtClean="0"/>
                  <a:t>stoarge</a:t>
                </a: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𝑟𝑠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:  The i 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restart event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:  The i 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rollback </a:t>
                </a:r>
                <a:r>
                  <a:rPr lang="en-US" sz="2000" dirty="0"/>
                  <a:t>event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i="1" dirty="0" err="1" smtClean="0"/>
                  <a:t>LastEvent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 smtClean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↦</m:t>
                    </m:r>
                  </m:oMath>
                </a14:m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𝑟𝑠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i="1" dirty="0" smtClean="0"/>
                  <a:t> </a:t>
                </a:r>
                <a:endParaRPr lang="en-US" sz="2000" i="1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 The arrival of the final polling wave message for rollback from failure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at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 The response to this final polling wave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. If no response is required,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The final polling wave for recovery from failure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𝑃𝑊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i="1" dirty="0" err="1" smtClean="0"/>
                  <a:t>tk</a:t>
                </a:r>
                <a:r>
                  <a:rPr lang="en-US" sz="2000" i="1" dirty="0" smtClean="0"/>
                  <a:t>(i, m).</a:t>
                </a:r>
                <a:r>
                  <a:rPr lang="en-US" sz="2000" i="1" dirty="0" err="1" smtClean="0"/>
                  <a:t>ts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: the token with failure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000" dirty="0" smtClean="0"/>
                  <a:t> and restart event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𝑟𝑠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sz="2000" i="1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i="1" dirty="0" err="1"/>
                  <a:t>tk</a:t>
                </a:r>
                <a:r>
                  <a:rPr lang="en-US" sz="2000" i="1" dirty="0"/>
                  <a:t>(i, m</a:t>
                </a:r>
                <a:r>
                  <a:rPr lang="en-US" sz="2000" i="1" dirty="0" smtClean="0"/>
                  <a:t>).inc </a:t>
                </a:r>
                <a:r>
                  <a:rPr lang="en-US" sz="2000" dirty="0" smtClean="0"/>
                  <a:t>: incarnation number of in the token</a:t>
                </a:r>
                <a:endParaRPr lang="en-US" sz="2000" i="1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i="1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i="1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495800"/>
              </a:xfrm>
              <a:blipFill rotWithShape="1">
                <a:blip r:embed="rId3"/>
                <a:stretch>
                  <a:fillRect l="-784" t="-678" r="-784" b="-3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Alg. </a:t>
            </a:r>
            <a:r>
              <a:rPr lang="en-US" sz="3200" dirty="0">
                <a:solidFill>
                  <a:srgbClr val="000000"/>
                </a:solidFill>
              </a:rPr>
              <a:t>– </a:t>
            </a:r>
            <a:r>
              <a:rPr lang="en-US" sz="3200" dirty="0" smtClean="0">
                <a:solidFill>
                  <a:srgbClr val="000000"/>
                </a:solidFill>
              </a:rPr>
              <a:t>Informal Description (1)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2672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Step 1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When a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restarts after failure, it retrieves its latest checkpoint, including its vector time value, and roll back to it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Step 2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The message log is replayed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Step 3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The recovering process executes a restart event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𝑟𝑠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 begin the global rollback protocol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creates a token message containing the vector timestamp of the restart event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sends  the token  to its successor process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267200"/>
              </a:xfrm>
              <a:blipFill rotWithShape="1">
                <a:blip r:embed="rId3"/>
                <a:stretch>
                  <a:fillRect l="-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Alg. </a:t>
            </a:r>
            <a:r>
              <a:rPr lang="en-US" sz="3200" dirty="0">
                <a:solidFill>
                  <a:srgbClr val="000000"/>
                </a:solidFill>
              </a:rPr>
              <a:t>– </a:t>
            </a:r>
            <a:r>
              <a:rPr lang="en-US" sz="3200" dirty="0" smtClean="0">
                <a:solidFill>
                  <a:srgbClr val="000000"/>
                </a:solidFill>
              </a:rPr>
              <a:t>Informal Description (2)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200" dirty="0" smtClean="0"/>
                  <a:t>Step 4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/>
                  <a:t>The token is circulated through all the processes on the </a:t>
                </a:r>
                <a:r>
                  <a:rPr lang="en-US" sz="2000" dirty="0" smtClean="0"/>
                  <a:t>ring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 smtClean="0"/>
                  <a:t>     (propagation rule :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When the token arrives at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, the timestamp in the token is used to determine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must roll back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If </a:t>
                </a:r>
                <a:r>
                  <a:rPr lang="en-US" sz="2000" dirty="0" err="1" smtClean="0"/>
                  <a:t>tk</a:t>
                </a:r>
                <a:r>
                  <a:rPr lang="en-US" sz="2000" dirty="0" smtClean="0"/>
                  <a:t>(i, m).</a:t>
                </a:r>
                <a:r>
                  <a:rPr lang="en-US" sz="2000" dirty="0" err="1" smtClean="0"/>
                  <a:t>ts</a:t>
                </a:r>
                <a:r>
                  <a:rPr lang="en-US" sz="2000" dirty="0" smtClean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must roll back to an earlier state because an 			        orphan event has occurred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 smtClean="0"/>
                  <a:t>     Otherwise, the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is not changed</a:t>
                </a: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200" dirty="0" smtClean="0"/>
                  <a:t>Step 5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When the token returns to the originating process, the roll back recovery is complete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  <a:defRPr/>
                </a:pPr>
                <a:endParaRPr lang="en-US" sz="18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2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495800"/>
              </a:xfrm>
              <a:blipFill rotWithShape="1">
                <a:blip r:embed="rId3"/>
                <a:stretch>
                  <a:fillRect l="-863" t="-1493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Alg. </a:t>
            </a:r>
            <a:r>
              <a:rPr lang="en-US" sz="3200" dirty="0">
                <a:solidFill>
                  <a:srgbClr val="000000"/>
                </a:solidFill>
              </a:rPr>
              <a:t>– </a:t>
            </a:r>
            <a:r>
              <a:rPr lang="en-US" sz="3200" dirty="0" smtClean="0">
                <a:solidFill>
                  <a:srgbClr val="000000"/>
                </a:solidFill>
              </a:rPr>
              <a:t>Formal Description (1)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3385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described as set of six rules, CRB1 to CRB6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CRB1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A formerly failed process creates and propagates a token,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only after restoring the state from the latest checkpoint and executing the message log from the stable storage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CRB2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/>
                  <a:t>The restart event increments the incarnation number at the </a:t>
                </a:r>
                <a:r>
                  <a:rPr lang="en-US" sz="2000" dirty="0" smtClean="0"/>
                  <a:t>recovering process</a:t>
                </a:r>
                <a:r>
                  <a:rPr lang="en-US" sz="2000" dirty="0"/>
                  <a:t>, and the token carries the vector timestamp of </a:t>
                </a:r>
                <a:r>
                  <a:rPr lang="en-US" sz="2000" dirty="0" smtClean="0"/>
                  <a:t>the restart </a:t>
                </a:r>
                <a:r>
                  <a:rPr lang="en-US" sz="2000" dirty="0"/>
                  <a:t>event and the newly incremented incarnation number</a:t>
                </a: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CRB3</a:t>
                </a:r>
              </a:p>
              <a:p>
                <a:pPr lvl="1"/>
                <a:r>
                  <a:rPr lang="en-US" sz="2000" dirty="0"/>
                  <a:t>A non-failed process will propagate the token only after it </a:t>
                </a:r>
                <a:r>
                  <a:rPr lang="en-US" sz="2000" dirty="0" smtClean="0"/>
                  <a:t>has rolled </a:t>
                </a:r>
                <a:r>
                  <a:rPr lang="en-US" sz="2000" dirty="0"/>
                  <a:t>back</a:t>
                </a: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33850"/>
              </a:xfrm>
              <a:blipFill rotWithShape="1">
                <a:blip r:embed="rId3"/>
                <a:stretch>
                  <a:fillRect l="-706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Alg. </a:t>
            </a:r>
            <a:r>
              <a:rPr lang="en-US" sz="3200" dirty="0">
                <a:solidFill>
                  <a:srgbClr val="000000"/>
                </a:solidFill>
              </a:rPr>
              <a:t>– </a:t>
            </a:r>
            <a:r>
              <a:rPr lang="en-US" sz="3200" dirty="0" smtClean="0">
                <a:solidFill>
                  <a:srgbClr val="000000"/>
                </a:solidFill>
              </a:rPr>
              <a:t>Formal Description (2)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3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CRB4</a:t>
            </a:r>
          </a:p>
          <a:p>
            <a:pPr lvl="1"/>
            <a:r>
              <a:rPr lang="en-US" sz="2000" dirty="0"/>
              <a:t>A non-failed process will propagate the token only after it </a:t>
            </a:r>
            <a:r>
              <a:rPr lang="en-US" sz="2000" dirty="0" smtClean="0"/>
              <a:t>has incremented </a:t>
            </a:r>
            <a:r>
              <a:rPr lang="en-US" sz="2000" dirty="0"/>
              <a:t>its incarnation number and has stored the vector </a:t>
            </a:r>
            <a:r>
              <a:rPr lang="en-US" sz="2000" dirty="0" smtClean="0"/>
              <a:t>timestamp of </a:t>
            </a:r>
            <a:r>
              <a:rPr lang="en-US" sz="2000" dirty="0"/>
              <a:t>the token and the incarnation number of the token in </a:t>
            </a:r>
            <a:r>
              <a:rPr lang="en-US" sz="2000" dirty="0" smtClean="0"/>
              <a:t>its </a:t>
            </a:r>
            <a:r>
              <a:rPr lang="en-US" sz="2000" i="1" dirty="0" err="1" smtClean="0"/>
              <a:t>OrVect</a:t>
            </a:r>
            <a:r>
              <a:rPr lang="en-US" sz="2000" i="1" dirty="0" smtClean="0"/>
              <a:t> </a:t>
            </a:r>
            <a:r>
              <a:rPr lang="en-US" sz="2000" dirty="0" smtClean="0"/>
              <a:t>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CRB5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the process that failed, recovered, and initiated the </a:t>
            </a:r>
            <a:r>
              <a:rPr lang="en-US" sz="2000" dirty="0" smtClean="0"/>
              <a:t>token, receives </a:t>
            </a:r>
            <a:r>
              <a:rPr lang="en-US" sz="2000" dirty="0"/>
              <a:t>its token back, the rollback is </a:t>
            </a:r>
            <a:r>
              <a:rPr lang="en-US" sz="2000" dirty="0" smtClean="0"/>
              <a:t>complete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CRB6</a:t>
            </a:r>
          </a:p>
          <a:p>
            <a:pPr lvl="1"/>
            <a:r>
              <a:rPr lang="en-US" sz="2000" dirty="0"/>
              <a:t>Messages that were in transit and which were orphaned by </a:t>
            </a:r>
            <a:r>
              <a:rPr lang="en-US" sz="2000" dirty="0" smtClean="0"/>
              <a:t>the failure </a:t>
            </a:r>
            <a:r>
              <a:rPr lang="en-US" sz="2000" dirty="0"/>
              <a:t>and subsequent restart and recovery must be </a:t>
            </a:r>
            <a:r>
              <a:rPr lang="en-US" sz="2000" dirty="0" smtClean="0"/>
              <a:t>discarded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Consistent states</a:t>
            </a:r>
          </a:p>
        </p:txBody>
      </p:sp>
      <p:sp>
        <p:nvSpPr>
          <p:cNvPr id="21507" name="Rectangle 4"/>
          <p:cNvSpPr txBox="1">
            <a:spLocks noChangeArrowheads="1"/>
          </p:cNvSpPr>
          <p:nvPr/>
        </p:nvSpPr>
        <p:spPr bwMode="auto">
          <a:xfrm>
            <a:off x="533400" y="15240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A global state of a distributed system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 collection of the individual states of all participating processes and the states of the communication channels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Consistent global state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 global state that may occur during a failure-free execution of                 distribution of distributed computation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if a process’s state reflects a message receipt, then the state of the            corresponding sender must reflect the sending of the message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A global checkpoint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 set of local checkpoints, one from each process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A consistent global checkpoint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 global checkpoint such that no message is sent by a process after taking its local point that is received by another process before taking its           checkpoint</a:t>
            </a: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</a:pPr>
            <a:endParaRPr kumimoji="1" lang="en-US" altLang="ko-KR" sz="2000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kumimoji="1" lang="en-US" altLang="ko-KR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en-US" altLang="ko-KR" sz="1600" i="1" dirty="0">
              <a:latin typeface="+mn-lt"/>
              <a:ea typeface="굴림" pitchFamily="50" charset="-127"/>
            </a:endParaRP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</a:pPr>
            <a:endParaRPr kumimoji="1" lang="en-US" altLang="ko-KR" sz="1200" i="1" dirty="0">
              <a:latin typeface="+mn-lt"/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Peterson-Kearns - example</a:t>
            </a:r>
            <a:endParaRPr lang="en-US" sz="2800" dirty="0" smtClean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883" y="1752600"/>
            <a:ext cx="8877704" cy="4191000"/>
          </a:xfrm>
        </p:spPr>
      </p:pic>
      <p:cxnSp>
        <p:nvCxnSpPr>
          <p:cNvPr id="12" name="Straight Arrow Connector 11"/>
          <p:cNvCxnSpPr/>
          <p:nvPr/>
        </p:nvCxnSpPr>
        <p:spPr bwMode="auto">
          <a:xfrm>
            <a:off x="1676400" y="2667000"/>
            <a:ext cx="6781800" cy="2438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648200" y="2667000"/>
            <a:ext cx="2603500" cy="952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940300" y="4114800"/>
            <a:ext cx="3517900" cy="1092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300850" y="2678875"/>
            <a:ext cx="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239000" y="3962400"/>
            <a:ext cx="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8216900" y="2678875"/>
            <a:ext cx="0" cy="25581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1981200" y="1905000"/>
            <a:ext cx="762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895600" y="3649683"/>
            <a:ext cx="762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504707" y="5237018"/>
            <a:ext cx="762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err="1" smtClean="0"/>
              <a:t>Helary-Mostefaoui-Netzer-Raynal</a:t>
            </a:r>
            <a:r>
              <a:rPr lang="en-US" sz="3200" dirty="0" smtClean="0"/>
              <a:t> protocol (1)</a:t>
            </a:r>
            <a:endParaRPr lang="en-US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20900"/>
            <a:ext cx="7772400" cy="3975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Communication-induced checking protocol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Some coordination is required in taking local checkpoints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Achieve the coordination by piggybacking control information on application messages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Basic checkpoints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P</a:t>
            </a:r>
            <a:r>
              <a:rPr lang="en-US" sz="2000" dirty="0" smtClean="0"/>
              <a:t>rocesses take local checkpoints independently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Forced checkpoints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</a:t>
            </a:r>
            <a:r>
              <a:rPr lang="en-US" sz="2000" dirty="0" smtClean="0"/>
              <a:t>he protocol directs processes to take additional local checkpoints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 process takes a forces checkpoint when it receives a message and its predicate becomes true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No local checkpoint is useless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</a:t>
            </a:r>
            <a:r>
              <a:rPr lang="en-US" sz="2000" dirty="0" smtClean="0"/>
              <a:t>akes as few forced checkpoints as possible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err="1" smtClean="0"/>
              <a:t>Helary-Mostefaoui-Netzer-Raynal</a:t>
            </a:r>
            <a:r>
              <a:rPr lang="en-US" sz="3200" dirty="0" smtClean="0"/>
              <a:t> protocol (2)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2037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Based on </a:t>
                </a:r>
                <a:r>
                  <a:rPr lang="en-US" sz="2000" b="1" dirty="0" smtClean="0"/>
                  <a:t>Z-path and Z-cycle theory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A useless checkpoint exactly corresponds to the existence of  a Z-cycle in the distributed computation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The protocol prevents Z-Cycles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A </a:t>
                </a:r>
                <a:r>
                  <a:rPr lang="en-US" sz="2000" b="1" dirty="0" smtClean="0"/>
                  <a:t>Z-path</a:t>
                </a:r>
                <a:r>
                  <a:rPr lang="en-US" sz="2000" dirty="0" smtClean="0"/>
                  <a:t> exists from local check point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to local checkpoint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(i)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precedes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 in the same process, or (ii) a sequence of message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, . . 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] (q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000" dirty="0" smtClean="0"/>
                  <a:t> 1) exists such that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(1)</a:t>
                </a:r>
                <a:r>
                  <a:rPr lang="en-US" sz="2000" i="1" dirty="0"/>
                  <a:t> </a:t>
                </a:r>
                <a:r>
                  <a:rPr lang="en-US" sz="2000" b="1" dirty="0"/>
                  <a:t>A</a:t>
                </a:r>
                <a:r>
                  <a:rPr lang="en-US" sz="2000" i="1" dirty="0"/>
                  <a:t> </a:t>
                </a:r>
                <a:r>
                  <a:rPr lang="en-US" sz="2000" dirty="0"/>
                  <a:t>precedes </a:t>
                </a:r>
                <a:r>
                  <a:rPr lang="en-US" sz="2000" b="1" dirty="0" smtClean="0"/>
                  <a:t>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sz="2000" b="1" i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/>
                  <a:t>) </a:t>
                </a:r>
                <a:r>
                  <a:rPr lang="en-US" sz="2000" dirty="0"/>
                  <a:t>in the same process, </a:t>
                </a:r>
                <a:r>
                  <a:rPr lang="en-US" sz="2000" dirty="0" smtClean="0"/>
                  <a:t>and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(2) </a:t>
                </a: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sz="2000" b="1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i &lt; </a:t>
                </a:r>
                <a:r>
                  <a:rPr lang="en-US" sz="2000" dirty="0" smtClean="0"/>
                  <a:t>q</a:t>
                </a:r>
                <a:r>
                  <a:rPr lang="en-US" sz="2000" b="1" dirty="0" smtClean="0"/>
                  <a:t>, delivery(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000" b="1" dirty="0" smtClean="0"/>
                  <a:t>)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is in </a:t>
                </a:r>
                <a:r>
                  <a:rPr lang="en-US" sz="2000" dirty="0"/>
                  <a:t>the same </a:t>
                </a:r>
                <a:r>
                  <a:rPr lang="en-US" sz="2000" dirty="0" smtClean="0"/>
                  <a:t>or earlier </a:t>
                </a:r>
                <a:r>
                  <a:rPr lang="en-US" sz="2000" dirty="0"/>
                  <a:t>interval as </a:t>
                </a:r>
                <a:r>
                  <a:rPr lang="en-US" sz="2000" b="1" dirty="0" smtClean="0"/>
                  <a:t>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</a:rPr>
                          <m:t>𝐢</m:t>
                        </m:r>
                        <m:r>
                          <a:rPr lang="en-US" sz="2000" b="1" i="0" smtClean="0"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/>
                  <a:t>)</a:t>
                </a:r>
                <a:r>
                  <a:rPr lang="en-US" sz="2000" dirty="0" smtClean="0"/>
                  <a:t>, and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(3) </a:t>
                </a:r>
                <a:r>
                  <a:rPr lang="en-US" sz="2000" b="1" dirty="0" smtClean="0"/>
                  <a:t>delivery(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en-US" sz="2000" b="1" dirty="0" smtClean="0"/>
                  <a:t>) </a:t>
                </a:r>
                <a:r>
                  <a:rPr lang="en-US" sz="2000" dirty="0"/>
                  <a:t>precedes </a:t>
                </a:r>
                <a:r>
                  <a:rPr lang="en-US" sz="2000" b="1" dirty="0"/>
                  <a:t>B</a:t>
                </a:r>
                <a:r>
                  <a:rPr lang="en-US" sz="2000" dirty="0"/>
                  <a:t> in the same </a:t>
                </a:r>
                <a:r>
                  <a:rPr lang="en-US" sz="2000" dirty="0" smtClean="0"/>
                  <a:t>process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203700"/>
              </a:xfrm>
              <a:blipFill rotWithShape="1">
                <a:blip r:embed="rId3"/>
                <a:stretch>
                  <a:fillRect l="-706" t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err="1" smtClean="0"/>
              <a:t>Helary-Mostefaoui-Netzer-Raynal</a:t>
            </a:r>
            <a:r>
              <a:rPr lang="en-US" sz="3200" dirty="0" smtClean="0"/>
              <a:t> protocol (3)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203700"/>
              </a:xfrm>
            </p:spPr>
            <p:txBody>
              <a:bodyPr/>
              <a:lstStyle/>
              <a:p>
                <a:r>
                  <a:rPr lang="en-US" sz="2000" dirty="0" smtClean="0"/>
                  <a:t>A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Z-path from a local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the same </a:t>
                </a:r>
                <a:r>
                  <a:rPr lang="en-US" sz="2000" dirty="0"/>
                  <a:t>local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dirty="0"/>
                  <a:t>called a </a:t>
                </a:r>
                <a:r>
                  <a:rPr lang="en-US" sz="2000" b="1" dirty="0" smtClean="0"/>
                  <a:t>Z-cycle </a:t>
                </a:r>
                <a:r>
                  <a:rPr lang="en-US" sz="2000" dirty="0" smtClean="0"/>
                  <a:t>(i.e., it </a:t>
                </a:r>
                <a:r>
                  <a:rPr lang="en-US" sz="2000" dirty="0"/>
                  <a:t>involves the local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endParaRPr lang="en-US" sz="2000" dirty="0" smtClean="0"/>
              </a:p>
              <a:p>
                <a:r>
                  <a:rPr lang="en-US" sz="2000" dirty="0"/>
                  <a:t>In a Z-path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. . 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], two consecutive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form a </a:t>
                </a:r>
                <a:r>
                  <a:rPr lang="en-US" sz="2000" b="1" dirty="0"/>
                  <a:t>Z-pattern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 delivery(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 smtClean="0"/>
              </a:p>
              <a:p>
                <a:r>
                  <a:rPr lang="en-US" sz="2000" dirty="0"/>
                  <a:t>Theorem : For any pair of checkpoints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, such that there is a Z-path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implies that there is no Z-cycle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203700"/>
              </a:xfrm>
              <a:blipFill rotWithShape="1">
                <a:blip r:embed="rId3"/>
                <a:stretch>
                  <a:fillRect l="-706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H-M-N-R protocol – Z-path &amp; Z-cycle ex.</a:t>
            </a: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553200" cy="29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4572000"/>
                <a:ext cx="7239000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] is a Z-path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] </a:t>
                </a:r>
                <a:r>
                  <a:rPr lang="en-US" sz="2000" dirty="0" smtClean="0"/>
                  <a:t>and 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/>
                  <a:t>] </a:t>
                </a:r>
                <a:r>
                  <a:rPr lang="en-US" sz="2000" dirty="0" smtClean="0"/>
                  <a:t>are two Z-paths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  <a:r>
                  <a:rPr lang="en-US" sz="2000" dirty="0" smtClean="0"/>
                  <a:t> and 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  <a:r>
                  <a:rPr lang="en-US" sz="2000" dirty="0" smtClean="0"/>
                  <a:t> are two Z-patterns</a:t>
                </a:r>
                <a:endParaRPr lang="en-US" sz="2000" dirty="0"/>
              </a:p>
              <a:p>
                <a:r>
                  <a:rPr lang="en-US" sz="2000" dirty="0"/>
                  <a:t>The Z-path 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0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 smtClean="0"/>
                  <a:t>]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is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a </a:t>
                </a:r>
                <a:r>
                  <a:rPr lang="en-US" sz="2000" dirty="0"/>
                  <a:t>Z-cycle that involves the </a:t>
                </a:r>
                <a:r>
                  <a:rPr lang="en-US" sz="2000" dirty="0" smtClean="0"/>
                  <a:t>local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endParaRPr lang="en-US" sz="2000" dirty="0" smtClean="0"/>
              </a:p>
              <a:p>
                <a:pPr lvl="2" eaLnBrk="1" hangingPunct="1">
                  <a:lnSpc>
                    <a:spcPct val="90000"/>
                  </a:lnSpc>
                  <a:defRPr/>
                </a:pPr>
                <a:endParaRPr lang="en-US" sz="1200" dirty="0" smtClean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572000"/>
                <a:ext cx="7239000" cy="1752600"/>
              </a:xfrm>
              <a:prstGeom prst="rect">
                <a:avLst/>
              </a:prstGeom>
              <a:blipFill rotWithShape="1">
                <a:blip r:embed="rId4"/>
                <a:stretch>
                  <a:fillRect l="-673" t="-3472" b="-4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H-M-N-R protocol – forced checkpoints ex.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7696200" cy="194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3657600"/>
                <a:ext cx="7239000" cy="312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dirty="0" smtClean="0"/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.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. </a:t>
                </a:r>
                <a:r>
                  <a:rPr lang="en-US" sz="2000" dirty="0"/>
                  <a:t>Hence, the </a:t>
                </a:r>
                <a:r>
                  <a:rPr lang="en-US" sz="2000" dirty="0" smtClean="0"/>
                  <a:t>Z-pattern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 is consistent </a:t>
                </a:r>
                <a:r>
                  <a:rPr lang="en-US" sz="2000" dirty="0"/>
                  <a:t>with </a:t>
                </a:r>
                <a:r>
                  <a:rPr lang="en-US" sz="2000" dirty="0" smtClean="0"/>
                  <a:t>the assumption of the above theorem</a:t>
                </a:r>
                <a:endParaRPr lang="en-US" sz="2000" dirty="0"/>
              </a:p>
              <a:p>
                <a:r>
                  <a:rPr lang="en-US" sz="2000" dirty="0" smtClean="0"/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&gt;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: A </a:t>
                </a:r>
                <a:r>
                  <a:rPr lang="en-US" sz="2000" dirty="0"/>
                  <a:t>safe strategy to prevent Z-cycle formation is </a:t>
                </a:r>
                <a:r>
                  <a:rPr lang="en-US" sz="2000" dirty="0" smtClean="0"/>
                  <a:t>to direct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to take a forced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before </a:t>
                </a:r>
                <a:r>
                  <a:rPr lang="en-US" sz="2000" dirty="0"/>
                  <a:t>delivering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. This “breaks”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], so it is no longer a Z-pattern</a:t>
                </a:r>
              </a:p>
              <a:p>
                <a:r>
                  <a:rPr lang="en-US" sz="2000" dirty="0" smtClean="0"/>
                  <a:t>How to implement “taking a forced checkpoint”?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takes a forced checkpoint if C is true, where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C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000" dirty="0" smtClean="0"/>
                  <a:t> 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𝑠𝑒𝑛𝑡</m:t>
                        </m:r>
                        <m:r>
                          <a:rPr lang="en-US" sz="2000" i="1" dirty="0">
                            <a:latin typeface="Cambria Math"/>
                          </a:rPr>
                          <m:t>_</m:t>
                        </m:r>
                        <m:r>
                          <a:rPr lang="en-US" sz="2000" i="1" dirty="0">
                            <a:latin typeface="Cambria Math"/>
                          </a:rPr>
                          <m:t>𝑡𝑜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𝑚𝑖𝑛</m:t>
                        </m:r>
                        <m:r>
                          <a:rPr lang="en-US" sz="2000" i="1" dirty="0">
                            <a:latin typeface="Cambria Math"/>
                          </a:rPr>
                          <m:t>_</m:t>
                        </m:r>
                        <m:r>
                          <a:rPr lang="en-US" sz="2000" i="1" dirty="0">
                            <a:latin typeface="Cambria Math"/>
                          </a:rPr>
                          <m:t>𝑡𝑜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lvl="2" eaLnBrk="1" hangingPunct="1">
                  <a:lnSpc>
                    <a:spcPct val="90000"/>
                  </a:lnSpc>
                  <a:defRPr/>
                </a:pPr>
                <a:endParaRPr lang="en-US" sz="1200" dirty="0" smtClean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657600"/>
                <a:ext cx="7239000" cy="3124200"/>
              </a:xfrm>
              <a:prstGeom prst="rect">
                <a:avLst/>
              </a:prstGeom>
              <a:blipFill rotWithShape="1">
                <a:blip r:embed="rId4"/>
                <a:stretch>
                  <a:fillRect l="-673" t="-975" r="-758" b="-31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err="1" smtClean="0"/>
              <a:t>Helary-Mostefaoui-Netzer-Raynal</a:t>
            </a:r>
            <a:r>
              <a:rPr lang="en-US" sz="2800" dirty="0" smtClean="0"/>
              <a:t> protocol – </a:t>
            </a:r>
            <a:r>
              <a:rPr lang="en-US" sz="2800" dirty="0"/>
              <a:t>A</a:t>
            </a:r>
            <a:r>
              <a:rPr lang="en-US" sz="2800" dirty="0" smtClean="0"/>
              <a:t>lg.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9432"/>
            <a:ext cx="4648200" cy="31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8782"/>
            <a:ext cx="4419600" cy="389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AD9E-D48E-4858-9D81-5C029A75122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 End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ea typeface="+mn-ea"/>
              </a:rPr>
              <a:t>Question portion</a:t>
            </a:r>
          </a:p>
        </p:txBody>
      </p:sp>
      <p:pic>
        <p:nvPicPr>
          <p:cNvPr id="9011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166938"/>
            <a:ext cx="3810000" cy="37433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B2AE-449E-46A3-8296-853CC6655D1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Consistent states - examples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8700"/>
            <a:ext cx="86868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>
                <a:latin typeface="Times New Roman" pitchFamily="18" charset="0"/>
              </a:rPr>
              <a:t>Interactions with outside world</a:t>
            </a:r>
          </a:p>
        </p:txBody>
      </p:sp>
      <p:sp>
        <p:nvSpPr>
          <p:cNvPr id="25603" name="Rectangle 4"/>
          <p:cNvSpPr txBox="1">
            <a:spLocks noChangeArrowheads="1"/>
          </p:cNvSpPr>
          <p:nvPr/>
        </p:nvSpPr>
        <p:spPr bwMode="auto">
          <a:xfrm>
            <a:off x="533400" y="16764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A distributed system often interacts with the outside world to     receive input data or deliver the outcome of a computation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Outside World Process (OWP)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 special process that interacts with the rest of the system through          message passing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A common approach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save each input message on the stable storage before allowing the           application program to process it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Symbol “||”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An interaction with the outside world to deliver the outcome of a             computation</a:t>
            </a: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kumimoji="1" lang="en-US" altLang="ko-KR" sz="1600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kumimoji="1" lang="en-US" altLang="ko-KR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en-US" altLang="ko-KR" sz="1600" i="1" dirty="0">
              <a:latin typeface="+mn-lt"/>
              <a:ea typeface="굴림" pitchFamily="50" charset="-127"/>
            </a:endParaRP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</a:pPr>
            <a:endParaRPr kumimoji="1" lang="en-US" altLang="ko-KR" sz="1200" i="1" dirty="0">
              <a:latin typeface="+mn-lt"/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Messages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16764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In-transit message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messages that have been sent but not yet received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Lost messages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messages whose ‘send’ is done but ‘receive’ is undone due to rollback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Delayed messages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messages whose ‘receive’ is not recorded because the receiving process was either down or the message arrived after rollback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Orphan messages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messages with ‘receive’ recorded but message ‘send’ not recorded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do not arise if processes roll back to a consistent global state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kumimoji="1" lang="en-US" altLang="ko-KR" dirty="0">
                <a:latin typeface="+mn-lt"/>
                <a:ea typeface="굴림" pitchFamily="50" charset="-127"/>
              </a:rPr>
              <a:t>Duplicate messages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 New Roman" pitchFamily="18" charset="0"/>
              <a:buChar char="–"/>
            </a:pPr>
            <a:r>
              <a:rPr kumimoji="1" lang="en-US" altLang="ko-KR" sz="2000" dirty="0">
                <a:latin typeface="+mn-lt"/>
                <a:ea typeface="굴림" pitchFamily="50" charset="-127"/>
              </a:rPr>
              <a:t>arise due to message logging and replaying during process recovery</a:t>
            </a: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</a:pPr>
            <a:endParaRPr kumimoji="1" lang="en-US" altLang="ko-KR" sz="2000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kumimoji="1" lang="en-US" altLang="ko-KR" dirty="0"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en-US" altLang="ko-KR" sz="1600" i="1" dirty="0">
              <a:latin typeface="+mn-lt"/>
              <a:ea typeface="굴림" pitchFamily="50" charset="-127"/>
            </a:endParaRPr>
          </a:p>
          <a:p>
            <a:pPr lvl="1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</a:pPr>
            <a:endParaRPr kumimoji="1" lang="en-US" altLang="ko-KR" sz="1200" i="1" dirty="0">
              <a:latin typeface="+mn-lt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0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6858000" cy="762000"/>
          </a:xfrm>
        </p:spPr>
        <p:txBody>
          <a:bodyPr anchor="b"/>
          <a:lstStyle/>
          <a:p>
            <a:pPr eaLnBrk="1" hangingPunct="1"/>
            <a:r>
              <a:rPr lang="en-US" altLang="ko-KR" sz="3200" dirty="0" smtClean="0"/>
              <a:t>Messages – example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67818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4"/>
              <p:cNvSpPr txBox="1">
                <a:spLocks noChangeArrowheads="1"/>
              </p:cNvSpPr>
              <p:nvPr/>
            </p:nvSpPr>
            <p:spPr bwMode="auto">
              <a:xfrm>
                <a:off x="6934200" y="2011362"/>
                <a:ext cx="2133600" cy="393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itchFamily="34" charset="-128"/>
                  </a:defRPr>
                </a:lvl9pPr>
              </a:lstStyle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 smtClean="0">
                    <a:latin typeface="+mn-lt"/>
                    <a:ea typeface="굴림" pitchFamily="50" charset="-127"/>
                  </a:rPr>
                  <a:t>In-transit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ko-KR" sz="18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Lost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ko-KR" sz="18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Delayed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ko-KR" sz="1800" dirty="0" smtClean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/>
                            <a:ea typeface="굴림" pitchFamily="50" charset="-127"/>
                          </a:rPr>
                          <m:t>5</m:t>
                        </m:r>
                      </m:sub>
                    </m:sSub>
                  </m:oMath>
                </a14:m>
                <a:endParaRPr kumimoji="1" lang="en-US" altLang="ko-KR" sz="18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Orphan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:r>
                  <a:rPr kumimoji="1" lang="en-US" altLang="ko-KR" sz="1800" dirty="0">
                    <a:latin typeface="+mn-lt"/>
                    <a:ea typeface="굴림" pitchFamily="50" charset="-127"/>
                  </a:rPr>
                  <a:t>none</a:t>
                </a: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" charset="0"/>
                  <a:buChar char="•"/>
                </a:pPr>
                <a:r>
                  <a:rPr kumimoji="1" lang="en-US" altLang="ko-KR" sz="2000" dirty="0">
                    <a:latin typeface="+mn-lt"/>
                    <a:ea typeface="굴림" pitchFamily="50" charset="-127"/>
                  </a:rPr>
                  <a:t>Duplicated</a:t>
                </a: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ko-KR" sz="1800" dirty="0" smtClean="0">
                    <a:latin typeface="+mn-lt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i="1"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/>
                            <a:ea typeface="굴림" pitchFamily="50" charset="-127"/>
                          </a:rPr>
                          <m:t>5</m:t>
                        </m:r>
                      </m:sub>
                    </m:sSub>
                  </m:oMath>
                </a14:m>
                <a:endParaRPr kumimoji="1" lang="en-US" altLang="ko-KR" sz="1800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</a:pPr>
                <a:endParaRPr kumimoji="1" lang="en-US" altLang="ko-KR" dirty="0">
                  <a:latin typeface="+mn-lt"/>
                  <a:ea typeface="굴림" pitchFamily="50" charset="-127"/>
                </a:endParaRPr>
              </a:p>
              <a:p>
                <a:pPr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endParaRPr kumimoji="1" lang="en-US" altLang="ko-KR" sz="1600" i="1" dirty="0">
                  <a:latin typeface="+mn-lt"/>
                  <a:ea typeface="굴림" pitchFamily="50" charset="-127"/>
                </a:endParaRPr>
              </a:p>
              <a:p>
                <a:pPr lvl="1" eaLnBrk="1" latin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</a:pPr>
                <a:endParaRPr kumimoji="1" lang="en-US" altLang="ko-KR" sz="1200" i="1" dirty="0">
                  <a:latin typeface="+mn-lt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29700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2011362"/>
                <a:ext cx="2133600" cy="3932238"/>
              </a:xfrm>
              <a:prstGeom prst="rect">
                <a:avLst/>
              </a:prstGeom>
              <a:blipFill rotWithShape="1">
                <a:blip r:embed="rId4"/>
                <a:stretch>
                  <a:fillRect l="-2571" t="-15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532F-66B0-48B6-83AF-A5688976A5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4401</Words>
  <Application>Microsoft Office PowerPoint</Application>
  <PresentationFormat>On-screen Show (4:3)</PresentationFormat>
  <Paragraphs>537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Blank Presentation</vt:lpstr>
      <vt:lpstr>Checkpointing &amp; Rollback Recovery</vt:lpstr>
      <vt:lpstr>Introduction </vt:lpstr>
      <vt:lpstr>Introduction </vt:lpstr>
      <vt:lpstr>A local checkpoint</vt:lpstr>
      <vt:lpstr>Consistent states</vt:lpstr>
      <vt:lpstr>Consistent states - examples</vt:lpstr>
      <vt:lpstr>Interactions with outside world</vt:lpstr>
      <vt:lpstr>Messages </vt:lpstr>
      <vt:lpstr>Messages – example</vt:lpstr>
      <vt:lpstr>Issues in failure recovery </vt:lpstr>
      <vt:lpstr>Issues in failure recovery </vt:lpstr>
      <vt:lpstr>Uncoordinated Checkpointing</vt:lpstr>
      <vt:lpstr>Direct dependency tracking technique</vt:lpstr>
      <vt:lpstr>Coordinated Checkpointing</vt:lpstr>
      <vt:lpstr>Coordinated Checkpointing </vt:lpstr>
      <vt:lpstr>Coordinated Checkpointing </vt:lpstr>
      <vt:lpstr>Communication-induced Checkpointing</vt:lpstr>
      <vt:lpstr>Log-based Rollback Recovery</vt:lpstr>
      <vt:lpstr>Log-based Rollback Recovery </vt:lpstr>
      <vt:lpstr>No-orphans consistency condition</vt:lpstr>
      <vt:lpstr>Pessimistic Logging</vt:lpstr>
      <vt:lpstr>Pessimistic Logging</vt:lpstr>
      <vt:lpstr>Optimistic Logging</vt:lpstr>
      <vt:lpstr>Optimistic Logging</vt:lpstr>
      <vt:lpstr>Causal Logging</vt:lpstr>
      <vt:lpstr>Causal Logging</vt:lpstr>
      <vt:lpstr>Koo-Toueg coordinated checkpointing algorithm</vt:lpstr>
      <vt:lpstr>Koo-Toueg coordinated checkpointing algorithm(cont.)</vt:lpstr>
      <vt:lpstr>Koo-Toueg coordinated checkpointing algorithm(cont.)</vt:lpstr>
      <vt:lpstr>Koo-Toueg coordinated checkpointing algorithm(cont.)</vt:lpstr>
      <vt:lpstr>Koo-Toueg coordinated checkpointing algorithm(cont.)</vt:lpstr>
      <vt:lpstr>Juang-Venkatesan algorithm for asynchronous checkpointing and recovery</vt:lpstr>
      <vt:lpstr>Juang-Venkatesan algorithm for asynchronous checkpointing and recovery(cont.)</vt:lpstr>
      <vt:lpstr>Juang-Venkatesan algorithm for asynchronous checkpointing and recovery(cont.)</vt:lpstr>
      <vt:lpstr>Juang-Venkatesan algorithm for asynchronous checkpointing and recovery(cont.)</vt:lpstr>
      <vt:lpstr>Manivannan-Singhal algorithm</vt:lpstr>
      <vt:lpstr>Manivannan-Singhal – Checkpointing Alg. (1)</vt:lpstr>
      <vt:lpstr>Manivannan-Singhal – Checkpointing Alg. (2)</vt:lpstr>
      <vt:lpstr>Manivannan-Singhal – Checkpointing Ex</vt:lpstr>
      <vt:lpstr>Manivannan-Singhal – Recovery Alg. (1)</vt:lpstr>
      <vt:lpstr>Manivannan-Singhal – Recovery Alg. (2)</vt:lpstr>
      <vt:lpstr>Manivannan-Singhal – Recovery Ex</vt:lpstr>
      <vt:lpstr>Manivannan-Singhal quasi-synchronous checkpointing algorithm(cont.)</vt:lpstr>
      <vt:lpstr>Peterson-Kearns algorithm – Definition (1)</vt:lpstr>
      <vt:lpstr>Peterson-Kearns algorithm – Definition (2)</vt:lpstr>
      <vt:lpstr>Peterson-Kearns Alg. – Informal Description (1)</vt:lpstr>
      <vt:lpstr>Peterson-Kearns Alg. – Informal Description (2)</vt:lpstr>
      <vt:lpstr>Peterson-Kearns Alg. – Formal Description (1)</vt:lpstr>
      <vt:lpstr>Peterson-Kearns Alg. – Formal Description (2)</vt:lpstr>
      <vt:lpstr>Peterson-Kearns - example</vt:lpstr>
      <vt:lpstr>Helary-Mostefaoui-Netzer-Raynal protocol (1)</vt:lpstr>
      <vt:lpstr>Helary-Mostefaoui-Netzer-Raynal protocol (2)</vt:lpstr>
      <vt:lpstr>Helary-Mostefaoui-Netzer-Raynal protocol (3)</vt:lpstr>
      <vt:lpstr>H-M-N-R protocol – Z-path &amp; Z-cycle ex.</vt:lpstr>
      <vt:lpstr>H-M-N-R protocol – forced checkpoints ex.</vt:lpstr>
      <vt:lpstr>Helary-Mostefaoui-Netzer-Raynal protocol – Alg. </vt:lpstr>
      <vt:lpstr>The End</vt:lpstr>
    </vt:vector>
  </TitlesOfParts>
  <Company>Novarra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Checkpointing</dc:title>
  <dc:creator>Jason Wiggs</dc:creator>
  <cp:lastModifiedBy>diablo</cp:lastModifiedBy>
  <cp:revision>303</cp:revision>
  <dcterms:created xsi:type="dcterms:W3CDTF">2011-04-12T02:18:43Z</dcterms:created>
  <dcterms:modified xsi:type="dcterms:W3CDTF">2011-04-20T01:20:32Z</dcterms:modified>
</cp:coreProperties>
</file>