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1"/>
  </p:notesMasterIdLst>
  <p:sldIdLst>
    <p:sldId id="257" r:id="rId2"/>
    <p:sldId id="338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360" r:id="rId27"/>
    <p:sldId id="361" r:id="rId28"/>
    <p:sldId id="329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62" r:id="rId37"/>
    <p:sldId id="363" r:id="rId38"/>
    <p:sldId id="364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365" r:id="rId47"/>
    <p:sldId id="366" r:id="rId48"/>
    <p:sldId id="339" r:id="rId49"/>
    <p:sldId id="340" r:id="rId50"/>
    <p:sldId id="341" r:id="rId51"/>
    <p:sldId id="342" r:id="rId52"/>
    <p:sldId id="343" r:id="rId53"/>
    <p:sldId id="344" r:id="rId54"/>
    <p:sldId id="345" r:id="rId55"/>
    <p:sldId id="346" r:id="rId56"/>
    <p:sldId id="347" r:id="rId57"/>
    <p:sldId id="348" r:id="rId58"/>
    <p:sldId id="349" r:id="rId59"/>
    <p:sldId id="350" r:id="rId60"/>
    <p:sldId id="351" r:id="rId61"/>
    <p:sldId id="352" r:id="rId62"/>
    <p:sldId id="353" r:id="rId63"/>
    <p:sldId id="354" r:id="rId64"/>
    <p:sldId id="355" r:id="rId65"/>
    <p:sldId id="356" r:id="rId66"/>
    <p:sldId id="357" r:id="rId67"/>
    <p:sldId id="358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F5F98-D364-4BD3-9C95-B0D04E217999}" type="datetimeFigureOut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49BE2-99D8-496E-9560-271458E431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6F26-DD24-4245-8BD4-74D4549B72E6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319DF-A327-467E-A434-F20546879052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DD8C8-84C0-4917-AAD3-FE12C3BC7524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/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381000" y="3130200"/>
            <a:ext cx="6629400" cy="838200"/>
          </a:xfrm>
        </p:spPr>
        <p:txBody>
          <a:bodyPr>
            <a:normAutofit/>
          </a:bodyPr>
          <a:lstStyle>
            <a:lvl1pPr marL="57150" indent="0">
              <a:buFontTx/>
              <a:buNone/>
              <a:defRPr sz="18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594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381000" y="1711800"/>
            <a:ext cx="6629400" cy="838200"/>
          </a:xfrm>
        </p:spPr>
        <p:txBody>
          <a:bodyPr>
            <a:normAutofit/>
          </a:bodyPr>
          <a:lstStyle>
            <a:lvl1pPr marL="57150" indent="0">
              <a:buFontTx/>
              <a:buNone/>
              <a:defRPr sz="18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81000" y="2421000"/>
            <a:ext cx="6629400" cy="838200"/>
          </a:xfrm>
        </p:spPr>
        <p:txBody>
          <a:bodyPr>
            <a:normAutofit/>
          </a:bodyPr>
          <a:lstStyle>
            <a:lvl1pPr marL="57150" indent="0">
              <a:buFontTx/>
              <a:buNone/>
              <a:defRPr sz="18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81000" y="3769200"/>
            <a:ext cx="6629400" cy="838200"/>
          </a:xfrm>
        </p:spPr>
        <p:txBody>
          <a:bodyPr>
            <a:normAutofit/>
          </a:bodyPr>
          <a:lstStyle>
            <a:lvl1pPr marL="57150" indent="0">
              <a:buFontTx/>
              <a:buNone/>
              <a:defRPr sz="18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81000" y="4478400"/>
            <a:ext cx="6629400" cy="838200"/>
          </a:xfrm>
        </p:spPr>
        <p:txBody>
          <a:bodyPr>
            <a:normAutofit/>
          </a:bodyPr>
          <a:lstStyle>
            <a:lvl1pPr marL="57150" indent="0">
              <a:buFontTx/>
              <a:buNone/>
              <a:defRPr sz="18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81000" y="5257800"/>
            <a:ext cx="6629400" cy="838200"/>
          </a:xfrm>
        </p:spPr>
        <p:txBody>
          <a:bodyPr>
            <a:normAutofit/>
          </a:bodyPr>
          <a:lstStyle>
            <a:lvl1pPr marL="57150" indent="0">
              <a:buFontTx/>
              <a:buNone/>
              <a:defRPr sz="18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4525965"/>
          </a:xfrm>
        </p:spPr>
        <p:txBody>
          <a:bodyPr/>
          <a:lstStyle>
            <a:lvl1pPr marL="1730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  <a:defRPr sz="2400" b="0"/>
            </a:lvl1pPr>
            <a:lvl2pPr marL="684213" indent="-22701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2000"/>
            </a:lvl2pPr>
            <a:lvl3pPr marL="10874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800"/>
            </a:lvl3pPr>
            <a:lvl4pPr marL="1541463" indent="-16986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600"/>
            </a:lvl4pPr>
            <a:lvl5pPr marL="20018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810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653837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63807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b="1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4525965"/>
          </a:xfrm>
        </p:spPr>
        <p:txBody>
          <a:bodyPr/>
          <a:lstStyle>
            <a:lvl1pPr marL="1730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  <a:defRPr sz="2400" b="0"/>
            </a:lvl1pPr>
            <a:lvl2pPr marL="684213" indent="-22701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2000"/>
            </a:lvl2pPr>
            <a:lvl3pPr marL="10874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800"/>
            </a:lvl3pPr>
            <a:lvl4pPr marL="1541463" indent="-16986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600"/>
            </a:lvl4pPr>
            <a:lvl5pPr marL="20018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810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653837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63807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b="1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4525965"/>
          </a:xfrm>
        </p:spPr>
        <p:txBody>
          <a:bodyPr/>
          <a:lstStyle>
            <a:lvl1pPr marL="1730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  <a:defRPr sz="2400" b="0"/>
            </a:lvl1pPr>
            <a:lvl2pPr marL="684213" indent="-22701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2000"/>
            </a:lvl2pPr>
            <a:lvl3pPr marL="10874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800"/>
            </a:lvl3pPr>
            <a:lvl4pPr marL="1541463" indent="-16986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600"/>
            </a:lvl4pPr>
            <a:lvl5pPr marL="20018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810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653837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63807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b="1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4525965"/>
          </a:xfrm>
        </p:spPr>
        <p:txBody>
          <a:bodyPr/>
          <a:lstStyle>
            <a:lvl1pPr marL="1730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  <a:defRPr sz="2400" b="0"/>
            </a:lvl1pPr>
            <a:lvl2pPr marL="684213" indent="-22701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2000"/>
            </a:lvl2pPr>
            <a:lvl3pPr marL="10874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800"/>
            </a:lvl3pPr>
            <a:lvl4pPr marL="1541463" indent="-16986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600"/>
            </a:lvl4pPr>
            <a:lvl5pPr marL="20018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810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653837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63807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b="1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4525965"/>
          </a:xfrm>
        </p:spPr>
        <p:txBody>
          <a:bodyPr/>
          <a:lstStyle>
            <a:lvl1pPr marL="1730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  <a:defRPr sz="2400" b="0"/>
            </a:lvl1pPr>
            <a:lvl2pPr marL="684213" indent="-22701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2000"/>
            </a:lvl2pPr>
            <a:lvl3pPr marL="10874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800"/>
            </a:lvl3pPr>
            <a:lvl4pPr marL="1541463" indent="-16986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600"/>
            </a:lvl4pPr>
            <a:lvl5pPr marL="20018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810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653837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63807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b="1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4525965"/>
          </a:xfrm>
        </p:spPr>
        <p:txBody>
          <a:bodyPr/>
          <a:lstStyle>
            <a:lvl1pPr marL="1730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  <a:defRPr sz="2400" b="0"/>
            </a:lvl1pPr>
            <a:lvl2pPr marL="684213" indent="-22701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2000"/>
            </a:lvl2pPr>
            <a:lvl3pPr marL="10874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800"/>
            </a:lvl3pPr>
            <a:lvl4pPr marL="1541463" indent="-16986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600"/>
            </a:lvl4pPr>
            <a:lvl5pPr marL="20018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810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653837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63807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b="1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4525965"/>
          </a:xfrm>
        </p:spPr>
        <p:txBody>
          <a:bodyPr/>
          <a:lstStyle>
            <a:lvl1pPr marL="1730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  <a:defRPr sz="2400" b="0"/>
            </a:lvl1pPr>
            <a:lvl2pPr marL="684213" indent="-22701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2000"/>
            </a:lvl2pPr>
            <a:lvl3pPr marL="10874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800"/>
            </a:lvl3pPr>
            <a:lvl4pPr marL="1541463" indent="-16986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600"/>
            </a:lvl4pPr>
            <a:lvl5pPr marL="20018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810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653837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63807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b="1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A5428-3BF9-48F0-98DC-37EE767C553F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4525965"/>
          </a:xfrm>
        </p:spPr>
        <p:txBody>
          <a:bodyPr/>
          <a:lstStyle>
            <a:lvl1pPr marL="1730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  <a:defRPr sz="2400" b="0"/>
            </a:lvl1pPr>
            <a:lvl2pPr marL="684213" indent="-22701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2000"/>
            </a:lvl2pPr>
            <a:lvl3pPr marL="10874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800"/>
            </a:lvl3pPr>
            <a:lvl4pPr marL="1541463" indent="-16986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600"/>
            </a:lvl4pPr>
            <a:lvl5pPr marL="20018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810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653837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63807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b="1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4525965"/>
          </a:xfrm>
        </p:spPr>
        <p:txBody>
          <a:bodyPr/>
          <a:lstStyle>
            <a:lvl1pPr marL="1730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buFont typeface="Arial" pitchFamily="34" charset="0"/>
              <a:buChar char="•"/>
              <a:defRPr sz="2400" b="0"/>
            </a:lvl1pPr>
            <a:lvl2pPr marL="684213" indent="-22701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2000"/>
            </a:lvl2pPr>
            <a:lvl3pPr marL="10874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800"/>
            </a:lvl3pPr>
            <a:lvl4pPr marL="1541463" indent="-169863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600"/>
            </a:lvl4pPr>
            <a:lvl5pPr marL="2001838" indent="-173038">
              <a:lnSpc>
                <a:spcPts val="2600"/>
              </a:lnSpc>
              <a:buClr>
                <a:schemeClr val="accent3">
                  <a:lumMod val="50000"/>
                </a:schemeClr>
              </a:buCl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381000" y="669600"/>
            <a:ext cx="8251200" cy="457200"/>
          </a:xfrm>
        </p:spPr>
        <p:txBody>
          <a:bodyPr>
            <a:normAutofit/>
          </a:bodyPr>
          <a:lstStyle>
            <a:lvl1pPr>
              <a:buFontTx/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6653837"/>
            <a:ext cx="2895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" y="6638075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b="1">
                <a:solidFill>
                  <a:schemeClr val="tx2"/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fld id="{81582BD6-FC20-4557-852B-8433F8572D3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39763"/>
          </a:xfrm>
        </p:spPr>
        <p:txBody>
          <a:bodyPr/>
          <a:lstStyle>
            <a:lvl1pPr>
              <a:buClr>
                <a:schemeClr val="accent3">
                  <a:lumMod val="50000"/>
                </a:schemeClr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3276-6622-43C8-8D1C-5CB44BA3766D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9C97-C699-44B1-83C6-29C16624A600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5380-C762-48D3-86F0-A8BA055C0632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B2E40-A284-4B52-BE8F-7C82E9B67173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D35B9-744E-4245-A4F0-07AD6CDE4AD2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96DC-E317-451A-A7D1-C3FF2E93C44B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CB43A-E20A-4179-A6BC-227C9C0F2E16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7633E-0390-4157-BFA3-5A1016693F9E}" type="datetime1">
              <a:rPr lang="en-US" smtClean="0"/>
              <a:pPr/>
              <a:t>4/14/2011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F0EEB-046B-44E8-8310-BDEE50259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762000" y="26670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Failure Detectors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 rtlCol="0">
            <a:normAutofit fontScale="85000" lnSpcReduction="2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Presented by,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Archana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Bharath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err="1" smtClean="0"/>
              <a:t>Lakshmi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600200" y="685800"/>
            <a:ext cx="6248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+mj-lt"/>
              </a:rPr>
              <a:t>Distributed </a:t>
            </a:r>
            <a:r>
              <a:rPr lang="en-US" sz="4000" dirty="0" smtClean="0">
                <a:latin typeface="+mj-lt"/>
              </a:rPr>
              <a:t>Systems</a:t>
            </a:r>
          </a:p>
          <a:p>
            <a:pPr algn="ctr"/>
            <a:r>
              <a:rPr lang="en-US" sz="2800" dirty="0"/>
              <a:t>Instructor</a:t>
            </a:r>
            <a:r>
              <a:rPr lang="en-US" sz="2800" dirty="0" smtClean="0"/>
              <a:t>:       Ajay </a:t>
            </a:r>
            <a:r>
              <a:rPr lang="en-US" sz="2800" dirty="0" err="1" smtClean="0"/>
              <a:t>Kshemkalyani</a:t>
            </a:r>
            <a:endParaRPr lang="en-US" sz="2800" dirty="0">
              <a:latin typeface="+mj-lt"/>
            </a:endParaRPr>
          </a:p>
          <a:p>
            <a:pPr algn="ctr"/>
            <a:endParaRPr lang="en-US" sz="4000" dirty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Completeness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Strong Completeness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Eventually, every crashed process is permanently suspected by </a:t>
            </a:r>
            <a:r>
              <a:rPr lang="en-US" sz="3200" i="1" smtClean="0">
                <a:solidFill>
                  <a:srgbClr val="FF0000"/>
                </a:solidFill>
              </a:rPr>
              <a:t>every</a:t>
            </a:r>
            <a:r>
              <a:rPr lang="en-US" smtClean="0"/>
              <a:t> correct process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Weak Completeness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Eventually, every crashed process is permanently suspected by </a:t>
            </a:r>
            <a:r>
              <a:rPr lang="en-US" sz="3200" i="1" smtClean="0">
                <a:solidFill>
                  <a:srgbClr val="FF0000"/>
                </a:solidFill>
              </a:rPr>
              <a:t>some</a:t>
            </a:r>
            <a:r>
              <a:rPr lang="en-US" smtClean="0"/>
              <a:t> correct process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Strong Completeness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52400" y="1524000"/>
          <a:ext cx="8763000" cy="5041900"/>
        </p:xfrm>
        <a:graphic>
          <a:graphicData uri="http://schemas.openxmlformats.org/presentationml/2006/ole">
            <p:oleObj spid="_x0000_s1026" name="Visio" r:id="rId3" imgW="5599260" imgH="3221696" progId="">
              <p:embed/>
            </p:oleObj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Weak Completeness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0813" y="1401763"/>
          <a:ext cx="8916987" cy="5380037"/>
        </p:xfrm>
        <a:graphic>
          <a:graphicData uri="http://schemas.openxmlformats.org/presentationml/2006/ole">
            <p:oleObj spid="_x0000_s2050" name="Visio" r:id="rId3" imgW="5338980" imgH="3221696" progId="">
              <p:embed/>
            </p:oleObj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Accuracy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Strong Accuracy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 process is </a:t>
            </a:r>
            <a:r>
              <a:rPr lang="en-US" sz="3200" i="1" smtClean="0">
                <a:solidFill>
                  <a:srgbClr val="FF0000"/>
                </a:solidFill>
              </a:rPr>
              <a:t>never</a:t>
            </a:r>
            <a:r>
              <a:rPr lang="en-US" smtClean="0"/>
              <a:t> suspected before it crashes by any correct process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Weak Accuracy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Some correct process </a:t>
            </a:r>
            <a:r>
              <a:rPr lang="en-US" sz="3200" i="1" smtClean="0">
                <a:solidFill>
                  <a:srgbClr val="FF0000"/>
                </a:solidFill>
              </a:rPr>
              <a:t>never</a:t>
            </a:r>
            <a:r>
              <a:rPr lang="en-US" smtClean="0"/>
              <a:t> suspected by any correct process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4000" smtClean="0"/>
              <a:t>Perpetual Accuracy!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smtClean="0"/>
              <a:t>                 As these properties hold all the times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4000" smtClean="0"/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Eventual Accuracy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Eventual Strong Accuracy</a:t>
            </a:r>
          </a:p>
          <a:p>
            <a:pPr lvl="1" eaLnBrk="1" hangingPunct="1"/>
            <a:r>
              <a:rPr lang="en-US" smtClean="0"/>
              <a:t>After a time, correct processes do not suspect correct processes</a:t>
            </a:r>
          </a:p>
          <a:p>
            <a:pPr eaLnBrk="1" hangingPunct="1"/>
            <a:r>
              <a:rPr lang="en-US" smtClean="0"/>
              <a:t>Eventual Weak Accuracy</a:t>
            </a:r>
          </a:p>
          <a:p>
            <a:pPr lvl="1" eaLnBrk="1" hangingPunct="1"/>
            <a:r>
              <a:rPr lang="en-US" smtClean="0"/>
              <a:t>After a time, </a:t>
            </a:r>
            <a:r>
              <a:rPr lang="en-US" sz="3200" i="1" smtClean="0">
                <a:solidFill>
                  <a:srgbClr val="FF0000"/>
                </a:solidFill>
              </a:rPr>
              <a:t>some</a:t>
            </a:r>
            <a:r>
              <a:rPr lang="en-US" smtClean="0"/>
              <a:t> correct process is not suspected by any correct process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Failure Detector Classes</a:t>
            </a:r>
          </a:p>
        </p:txBody>
      </p:sp>
      <p:graphicFrame>
        <p:nvGraphicFramePr>
          <p:cNvPr id="8" name="Group 105"/>
          <p:cNvGraphicFramePr>
            <a:graphicFrameLocks noGrp="1"/>
          </p:cNvGraphicFramePr>
          <p:nvPr>
            <p:ph idx="1"/>
          </p:nvPr>
        </p:nvGraphicFramePr>
        <p:xfrm>
          <a:off x="76200" y="1325563"/>
          <a:ext cx="9144000" cy="4998339"/>
        </p:xfrm>
        <a:graphic>
          <a:graphicData uri="http://schemas.openxmlformats.org/drawingml/2006/table">
            <a:tbl>
              <a:tblPr/>
              <a:tblGrid>
                <a:gridCol w="2743200"/>
                <a:gridCol w="1371600"/>
                <a:gridCol w="1279525"/>
                <a:gridCol w="1844675"/>
                <a:gridCol w="1905000"/>
              </a:tblGrid>
              <a:tr h="6762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Completeness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Accuracy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175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Eventual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Eventual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39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Strong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Perfect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Arial" charset="0"/>
                        </a:rPr>
                        <a:t>P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Strong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Eventually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Perfect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Eventually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Strong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817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Weak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4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Arial" charset="0"/>
                        </a:rPr>
                        <a:t>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Eventually Weak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otype Corsiva" pitchFamily="66" charset="0"/>
                          <a:cs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Diamond 8"/>
          <p:cNvSpPr/>
          <p:nvPr/>
        </p:nvSpPr>
        <p:spPr>
          <a:xfrm>
            <a:off x="5715000" y="4343400"/>
            <a:ext cx="381000" cy="3048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iamond 9"/>
          <p:cNvSpPr/>
          <p:nvPr/>
        </p:nvSpPr>
        <p:spPr>
          <a:xfrm>
            <a:off x="5638800" y="5181600"/>
            <a:ext cx="381000" cy="3048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iamond 10"/>
          <p:cNvSpPr/>
          <p:nvPr/>
        </p:nvSpPr>
        <p:spPr>
          <a:xfrm>
            <a:off x="7696200" y="4419600"/>
            <a:ext cx="381000" cy="3048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Diamond 11"/>
          <p:cNvSpPr/>
          <p:nvPr/>
        </p:nvSpPr>
        <p:spPr>
          <a:xfrm>
            <a:off x="7620000" y="5943600"/>
            <a:ext cx="381000" cy="3048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0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Reducibility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/>
            <a:r>
              <a:rPr lang="en-US" dirty="0" smtClean="0"/>
              <a:t>A Failure detector D is reducible to another failure detector D’ if  there exist a reduction algorithm T</a:t>
            </a:r>
            <a:r>
              <a:rPr lang="en-US" baseline="-25000" dirty="0" smtClean="0"/>
              <a:t>D -&gt; D’</a:t>
            </a:r>
            <a:r>
              <a:rPr lang="en-US" dirty="0" smtClean="0"/>
              <a:t> that transforms D to D’. </a:t>
            </a:r>
          </a:p>
          <a:p>
            <a:pPr eaLnBrk="1" hangingPunct="1"/>
            <a:r>
              <a:rPr lang="en-US" dirty="0" smtClean="0"/>
              <a:t>Then</a:t>
            </a:r>
          </a:p>
          <a:p>
            <a:pPr lvl="1" eaLnBrk="1" hangingPunct="1"/>
            <a:r>
              <a:rPr lang="en-US" dirty="0" smtClean="0"/>
              <a:t>D’ is Weaker than D (</a:t>
            </a:r>
            <a:r>
              <a:rPr lang="en-US" dirty="0" err="1" smtClean="0"/>
              <a:t>i.e</a:t>
            </a:r>
            <a:r>
              <a:rPr lang="en-US" dirty="0" smtClean="0"/>
              <a:t>) D       </a:t>
            </a:r>
            <a:r>
              <a:rPr lang="en-US" dirty="0" err="1" smtClean="0"/>
              <a:t>D</a:t>
            </a:r>
            <a:r>
              <a:rPr lang="en-US" dirty="0" smtClean="0"/>
              <a:t>’</a:t>
            </a:r>
          </a:p>
          <a:p>
            <a:pPr eaLnBrk="1" hangingPunct="1"/>
            <a:r>
              <a:rPr lang="en-US" dirty="0" smtClean="0"/>
              <a:t>If D      </a:t>
            </a:r>
            <a:r>
              <a:rPr lang="en-US" dirty="0" err="1" smtClean="0"/>
              <a:t>D</a:t>
            </a:r>
            <a:r>
              <a:rPr lang="en-US" dirty="0" smtClean="0"/>
              <a:t>’ and D’    D then D and D’ are </a:t>
            </a:r>
            <a:r>
              <a:rPr lang="en-US" b="1" i="1" dirty="0" smtClean="0"/>
              <a:t>equivalent</a:t>
            </a:r>
            <a:r>
              <a:rPr lang="en-US" dirty="0" smtClean="0"/>
              <a:t>  (</a:t>
            </a:r>
            <a:r>
              <a:rPr lang="en-US" dirty="0" err="1" smtClean="0"/>
              <a:t>i.e</a:t>
            </a:r>
            <a:r>
              <a:rPr lang="en-US" dirty="0" smtClean="0"/>
              <a:t>)  D </a:t>
            </a:r>
            <a:r>
              <a:rPr lang="en-US" dirty="0" smtClean="0">
                <a:latin typeface="Arial"/>
                <a:cs typeface="Arial"/>
              </a:rPr>
              <a:t>≡ </a:t>
            </a:r>
            <a:r>
              <a:rPr lang="en-US" dirty="0" smtClean="0">
                <a:cs typeface="Arial"/>
              </a:rPr>
              <a:t>D</a:t>
            </a:r>
            <a:r>
              <a:rPr lang="en-US" dirty="0" smtClean="0">
                <a:latin typeface="Arial"/>
                <a:cs typeface="Arial"/>
              </a:rPr>
              <a:t>’</a:t>
            </a:r>
          </a:p>
          <a:p>
            <a:pPr eaLnBrk="1" hangingPunct="1"/>
            <a:r>
              <a:rPr lang="en-US" dirty="0" smtClean="0"/>
              <a:t>Suppose a given algorithm ‘A’ requires failure detector D’, but only D is available. </a:t>
            </a:r>
          </a:p>
          <a:p>
            <a:pPr eaLnBrk="1" hangingPunct="1">
              <a:buNone/>
            </a:pPr>
            <a:endParaRPr lang="en-US" dirty="0" smtClean="0"/>
          </a:p>
        </p:txBody>
      </p:sp>
      <p:grpSp>
        <p:nvGrpSpPr>
          <p:cNvPr id="2" name="Group 11"/>
          <p:cNvGrpSpPr/>
          <p:nvPr/>
        </p:nvGrpSpPr>
        <p:grpSpPr>
          <a:xfrm>
            <a:off x="5181600" y="3886200"/>
            <a:ext cx="304800" cy="228600"/>
            <a:chOff x="4572000" y="3886200"/>
            <a:chExt cx="304800" cy="228600"/>
          </a:xfrm>
        </p:grpSpPr>
        <p:cxnSp>
          <p:nvCxnSpPr>
            <p:cNvPr id="6" name="Straight Connector 5"/>
            <p:cNvCxnSpPr/>
            <p:nvPr/>
          </p:nvCxnSpPr>
          <p:spPr>
            <a:xfrm rot="5400000">
              <a:off x="4495800" y="3962400"/>
              <a:ext cx="152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572000" y="388620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572000" y="403860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4572000" y="411480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2"/>
          <p:cNvGrpSpPr/>
          <p:nvPr/>
        </p:nvGrpSpPr>
        <p:grpSpPr>
          <a:xfrm>
            <a:off x="1524000" y="4495800"/>
            <a:ext cx="304800" cy="228600"/>
            <a:chOff x="4572000" y="3886200"/>
            <a:chExt cx="304800" cy="228600"/>
          </a:xfrm>
        </p:grpSpPr>
        <p:cxnSp>
          <p:nvCxnSpPr>
            <p:cNvPr id="14" name="Straight Connector 13"/>
            <p:cNvCxnSpPr/>
            <p:nvPr/>
          </p:nvCxnSpPr>
          <p:spPr>
            <a:xfrm rot="5400000">
              <a:off x="4495800" y="3962400"/>
              <a:ext cx="152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572000" y="388620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572000" y="403860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572000" y="411480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17"/>
          <p:cNvGrpSpPr/>
          <p:nvPr/>
        </p:nvGrpSpPr>
        <p:grpSpPr>
          <a:xfrm>
            <a:off x="3505200" y="4495800"/>
            <a:ext cx="304800" cy="228600"/>
            <a:chOff x="4572000" y="3886200"/>
            <a:chExt cx="304800" cy="228600"/>
          </a:xfrm>
        </p:grpSpPr>
        <p:cxnSp>
          <p:nvCxnSpPr>
            <p:cNvPr id="19" name="Straight Connector 18"/>
            <p:cNvCxnSpPr/>
            <p:nvPr/>
          </p:nvCxnSpPr>
          <p:spPr>
            <a:xfrm rot="5400000">
              <a:off x="4495800" y="3962400"/>
              <a:ext cx="152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572000" y="388620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572000" y="403860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572000" y="4114800"/>
              <a:ext cx="3048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762000"/>
            <a:ext cx="7162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" y="3810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Example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229600" cy="5745163"/>
          </a:xfrm>
        </p:spPr>
        <p:txBody>
          <a:bodyPr/>
          <a:lstStyle/>
          <a:p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P   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v   ;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S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W   ;       P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      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v   ;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   S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W</a:t>
            </a:r>
          </a:p>
          <a:p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v    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P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  ;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W      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S  ;   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v      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P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 ;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W             S</a:t>
            </a:r>
          </a:p>
          <a:p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P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≡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v   ;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S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≡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W   ;    P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≡   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v   ;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  S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≡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Arial" charset="0"/>
              </a:rPr>
              <a:t>W</a:t>
            </a:r>
          </a:p>
          <a:p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Arial" charset="0"/>
            </a:endParaRPr>
          </a:p>
          <a:p>
            <a:pPr lvl="0"/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Hence if we solve a problem for four failure detectors with strong completeness,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charset="0"/>
              </a:rPr>
              <a:t> the problem is automatically solved for the remaining four failure detectors.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charset="0"/>
            </a:endParaRPr>
          </a:p>
          <a:p>
            <a:endParaRPr lang="en-US" dirty="0"/>
          </a:p>
        </p:txBody>
      </p:sp>
      <p:grpSp>
        <p:nvGrpSpPr>
          <p:cNvPr id="64" name="Group 63"/>
          <p:cNvGrpSpPr/>
          <p:nvPr/>
        </p:nvGrpSpPr>
        <p:grpSpPr>
          <a:xfrm>
            <a:off x="1219200" y="1447800"/>
            <a:ext cx="5867400" cy="1828800"/>
            <a:chOff x="1219200" y="685800"/>
            <a:chExt cx="5867400" cy="1828800"/>
          </a:xfrm>
        </p:grpSpPr>
        <p:sp>
          <p:nvSpPr>
            <p:cNvPr id="4" name="Diamond 3"/>
            <p:cNvSpPr/>
            <p:nvPr/>
          </p:nvSpPr>
          <p:spPr>
            <a:xfrm>
              <a:off x="3886200" y="15240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Diamond 4"/>
            <p:cNvSpPr/>
            <p:nvPr/>
          </p:nvSpPr>
          <p:spPr>
            <a:xfrm>
              <a:off x="4800600" y="6858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Diamond 5"/>
            <p:cNvSpPr/>
            <p:nvPr/>
          </p:nvSpPr>
          <p:spPr>
            <a:xfrm>
              <a:off x="5867400" y="7620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Diamond 6"/>
            <p:cNvSpPr/>
            <p:nvPr/>
          </p:nvSpPr>
          <p:spPr>
            <a:xfrm>
              <a:off x="6858000" y="6858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1219200" y="685800"/>
              <a:ext cx="304800" cy="228600"/>
              <a:chOff x="1219200" y="685800"/>
              <a:chExt cx="304800" cy="228600"/>
            </a:xfrm>
          </p:grpSpPr>
          <p:cxnSp>
            <p:nvCxnSpPr>
              <p:cNvPr id="9" name="Straight Connector 8"/>
              <p:cNvCxnSpPr/>
              <p:nvPr/>
            </p:nvCxnSpPr>
            <p:spPr>
              <a:xfrm rot="5400000">
                <a:off x="1143000" y="762000"/>
                <a:ext cx="152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1219200" y="6858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1219200" y="8382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219200" y="9144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/>
            <p:cNvGrpSpPr/>
            <p:nvPr/>
          </p:nvGrpSpPr>
          <p:grpSpPr>
            <a:xfrm>
              <a:off x="2819400" y="685800"/>
              <a:ext cx="304800" cy="228600"/>
              <a:chOff x="2819400" y="685800"/>
              <a:chExt cx="304800" cy="228600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 rot="5400000">
                <a:off x="2743200" y="762000"/>
                <a:ext cx="152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2819400" y="6858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2819400" y="8382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2819400" y="9144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/>
            <p:cNvGrpSpPr/>
            <p:nvPr/>
          </p:nvGrpSpPr>
          <p:grpSpPr>
            <a:xfrm>
              <a:off x="4419600" y="685800"/>
              <a:ext cx="304800" cy="228600"/>
              <a:chOff x="4419600" y="685800"/>
              <a:chExt cx="304800" cy="228600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rot="5400000">
                <a:off x="4343400" y="762000"/>
                <a:ext cx="152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419600" y="6858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4419600" y="8382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4419600" y="9144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/>
            <p:cNvGrpSpPr/>
            <p:nvPr/>
          </p:nvGrpSpPr>
          <p:grpSpPr>
            <a:xfrm>
              <a:off x="6400800" y="685800"/>
              <a:ext cx="304800" cy="228600"/>
              <a:chOff x="6400800" y="685800"/>
              <a:chExt cx="304800" cy="228600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 rot="5400000">
                <a:off x="6324600" y="762000"/>
                <a:ext cx="152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6400800" y="6858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6400800" y="8382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6400800" y="9144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0" name="Group 59"/>
            <p:cNvGrpSpPr/>
            <p:nvPr/>
          </p:nvGrpSpPr>
          <p:grpSpPr>
            <a:xfrm>
              <a:off x="1295400" y="1524000"/>
              <a:ext cx="304800" cy="228600"/>
              <a:chOff x="1295400" y="1524000"/>
              <a:chExt cx="304800" cy="228600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 rot="5400000">
                <a:off x="1219200" y="1600200"/>
                <a:ext cx="152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1295400" y="15240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295400" y="16764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1295400" y="17526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/>
            <p:cNvGrpSpPr/>
            <p:nvPr/>
          </p:nvGrpSpPr>
          <p:grpSpPr>
            <a:xfrm>
              <a:off x="3048000" y="1524000"/>
              <a:ext cx="304800" cy="228600"/>
              <a:chOff x="3048000" y="1524000"/>
              <a:chExt cx="304800" cy="228600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rot="5400000">
                <a:off x="2971800" y="1600200"/>
                <a:ext cx="152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3048000" y="15240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3048000" y="16764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3048000" y="17526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/>
            <p:cNvGrpSpPr/>
            <p:nvPr/>
          </p:nvGrpSpPr>
          <p:grpSpPr>
            <a:xfrm>
              <a:off x="4572000" y="1524000"/>
              <a:ext cx="304800" cy="228600"/>
              <a:chOff x="4572000" y="1524000"/>
              <a:chExt cx="304800" cy="228600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 rot="5400000">
                <a:off x="4495800" y="1600200"/>
                <a:ext cx="152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4572000" y="15240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72000" y="16764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4572000" y="17526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3" name="Group 62"/>
            <p:cNvGrpSpPr/>
            <p:nvPr/>
          </p:nvGrpSpPr>
          <p:grpSpPr>
            <a:xfrm>
              <a:off x="6400800" y="1524000"/>
              <a:ext cx="304800" cy="228600"/>
              <a:chOff x="6400800" y="1524000"/>
              <a:chExt cx="304800" cy="228600"/>
            </a:xfrm>
          </p:grpSpPr>
          <p:cxnSp>
            <p:nvCxnSpPr>
              <p:cNvPr id="44" name="Straight Connector 43"/>
              <p:cNvCxnSpPr/>
              <p:nvPr/>
            </p:nvCxnSpPr>
            <p:spPr>
              <a:xfrm rot="5400000">
                <a:off x="6324600" y="1600200"/>
                <a:ext cx="152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6400800" y="15240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400800" y="16764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6400800" y="1752600"/>
                <a:ext cx="304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Diamond 47"/>
            <p:cNvSpPr/>
            <p:nvPr/>
          </p:nvSpPr>
          <p:spPr>
            <a:xfrm>
              <a:off x="3886200" y="7620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Diamond 48"/>
            <p:cNvSpPr/>
            <p:nvPr/>
          </p:nvSpPr>
          <p:spPr>
            <a:xfrm>
              <a:off x="4953000" y="15240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Diamond 49"/>
            <p:cNvSpPr/>
            <p:nvPr/>
          </p:nvSpPr>
          <p:spPr>
            <a:xfrm>
              <a:off x="5791200" y="15240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Diamond 50"/>
            <p:cNvSpPr/>
            <p:nvPr/>
          </p:nvSpPr>
          <p:spPr>
            <a:xfrm>
              <a:off x="6858000" y="15240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Diamond 51"/>
            <p:cNvSpPr/>
            <p:nvPr/>
          </p:nvSpPr>
          <p:spPr>
            <a:xfrm>
              <a:off x="6324600" y="23622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Diamond 52"/>
            <p:cNvSpPr/>
            <p:nvPr/>
          </p:nvSpPr>
          <p:spPr>
            <a:xfrm>
              <a:off x="5562600" y="23622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Diamond 53"/>
            <p:cNvSpPr/>
            <p:nvPr/>
          </p:nvSpPr>
          <p:spPr>
            <a:xfrm>
              <a:off x="4572000" y="23622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Diamond 54"/>
            <p:cNvSpPr/>
            <p:nvPr/>
          </p:nvSpPr>
          <p:spPr>
            <a:xfrm>
              <a:off x="3733800" y="2362200"/>
              <a:ext cx="228600" cy="152400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65" name="Slide Number Placeholder 6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2362200" y="3048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+mj-lt"/>
              </a:rPr>
              <a:t>Reducibility of FD</a:t>
            </a:r>
            <a:endParaRPr lang="en-US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Comparing Failure detectors by Reducibility</a:t>
            </a:r>
          </a:p>
        </p:txBody>
      </p:sp>
      <p:grpSp>
        <p:nvGrpSpPr>
          <p:cNvPr id="3" name="Group 7"/>
          <p:cNvGrpSpPr/>
          <p:nvPr/>
        </p:nvGrpSpPr>
        <p:grpSpPr>
          <a:xfrm>
            <a:off x="1143000" y="1471612"/>
            <a:ext cx="6629400" cy="5386388"/>
            <a:chOff x="1600200" y="1471612"/>
            <a:chExt cx="6629400" cy="5386388"/>
          </a:xfrm>
        </p:grpSpPr>
        <p:pic>
          <p:nvPicPr>
            <p:cNvPr id="1843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00200" y="1471612"/>
              <a:ext cx="6629400" cy="5386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5715000" y="1676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Monotype Corsiva" pitchFamily="66" charset="0"/>
                  <a:cs typeface="Arial" charset="0"/>
                </a:rPr>
                <a:t>v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667000" y="1676400"/>
              <a:ext cx="228600" cy="228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0" lang="en-US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Monotype Corsiva" pitchFamily="66" charset="0"/>
                  <a:cs typeface="Arial" charset="0"/>
                </a:rPr>
                <a:t>v</a:t>
              </a:r>
              <a:endParaRPr lang="en-US" dirty="0"/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Failure detector</a:t>
            </a:r>
            <a:r>
              <a:rPr lang="en-US" smtClean="0"/>
              <a:t> is an application that is responsible for detection of node failures or crashes in a distributed system.</a:t>
            </a:r>
          </a:p>
          <a:p>
            <a:pPr eaLnBrk="1" hangingPunct="1"/>
            <a:r>
              <a:rPr lang="en-US" smtClean="0"/>
              <a:t>A </a:t>
            </a:r>
            <a:r>
              <a:rPr lang="en-US" b="1" smtClean="0"/>
              <a:t>failure detector </a:t>
            </a:r>
            <a:r>
              <a:rPr lang="en-US" smtClean="0"/>
              <a:t>is a distributed oracle that provides hints about the operational status of other processes </a:t>
            </a:r>
          </a:p>
          <a:p>
            <a:pPr eaLnBrk="1" hangingPunct="1"/>
            <a:endParaRPr lang="en-US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905000" y="609600"/>
            <a:ext cx="4114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latin typeface="Calibri" pitchFamily="34" charset="0"/>
              </a:rPr>
              <a:t>Failure Detector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Failure Detectors : Reducibility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Two failure detectors are equivalent if they are reducible to each other.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Failure detector with weak completeness is equivalent to corresponding failure detector with strong completeness.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Monotype Corsiva" pitchFamily="66" charset="0"/>
                <a:cs typeface="Arial" charset="0"/>
              </a:rPr>
              <a:t>P  </a:t>
            </a:r>
            <a:r>
              <a:rPr lang="en-US" dirty="0" smtClean="0">
                <a:latin typeface="Arial"/>
                <a:cs typeface="Arial"/>
              </a:rPr>
              <a:t>≡ </a:t>
            </a:r>
            <a:r>
              <a:rPr lang="en-US" sz="4400" dirty="0" smtClean="0">
                <a:latin typeface="Monotype Corsiva" pitchFamily="66" charset="0"/>
                <a:cs typeface="Arial" charset="0"/>
              </a:rPr>
              <a:t>v ;  </a:t>
            </a:r>
            <a:r>
              <a:rPr lang="en-US" sz="3600" dirty="0" smtClean="0">
                <a:latin typeface="Monotype Corsiva" pitchFamily="66" charset="0"/>
                <a:cs typeface="Arial" charset="0"/>
              </a:rPr>
              <a:t>   P  </a:t>
            </a:r>
            <a:r>
              <a:rPr lang="en-US" sz="3600" dirty="0" smtClean="0">
                <a:latin typeface="Arial"/>
                <a:cs typeface="Arial"/>
              </a:rPr>
              <a:t>≡   </a:t>
            </a:r>
            <a:r>
              <a:rPr lang="en-US" sz="4400" dirty="0" smtClean="0">
                <a:latin typeface="Monotype Corsiva" pitchFamily="66" charset="0"/>
                <a:cs typeface="Arial" charset="0"/>
              </a:rPr>
              <a:t>v ; </a:t>
            </a:r>
            <a:r>
              <a:rPr lang="en-US" sz="3500" dirty="0" smtClean="0">
                <a:latin typeface="Monotype Corsiva" pitchFamily="66" charset="0"/>
                <a:cs typeface="Arial" charset="0"/>
              </a:rPr>
              <a:t>S  </a:t>
            </a:r>
            <a:r>
              <a:rPr lang="en-US" sz="3500" dirty="0" smtClean="0">
                <a:latin typeface="Arial"/>
                <a:cs typeface="Arial"/>
              </a:rPr>
              <a:t>≡ </a:t>
            </a:r>
            <a:r>
              <a:rPr lang="en-US" sz="3500" dirty="0" smtClean="0">
                <a:latin typeface="Monotype Corsiva" pitchFamily="66" charset="0"/>
                <a:cs typeface="Arial" charset="0"/>
              </a:rPr>
              <a:t>W ;    S  </a:t>
            </a:r>
            <a:r>
              <a:rPr lang="en-US" sz="3500" dirty="0" smtClean="0">
                <a:latin typeface="Arial"/>
                <a:cs typeface="Arial"/>
              </a:rPr>
              <a:t>≡   </a:t>
            </a:r>
            <a:r>
              <a:rPr lang="en-US" sz="3500" dirty="0" smtClean="0">
                <a:latin typeface="Monotype Corsiva" pitchFamily="66" charset="0"/>
                <a:cs typeface="Arial" charset="0"/>
              </a:rPr>
              <a:t>W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Solving a problem for the four failure detectors with strong completeness,  automatically solves for the remaining four failure detectors.</a:t>
            </a:r>
            <a:endParaRPr lang="en-US" sz="3500" b="1" dirty="0" smtClean="0">
              <a:latin typeface="Monotype Corsiva" pitchFamily="66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900" b="1" dirty="0" smtClean="0">
              <a:latin typeface="Monotype Corsiva" pitchFamily="66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400" b="1" dirty="0" smtClean="0">
              <a:latin typeface="Monotype Corsiva" pitchFamily="66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400" b="1" dirty="0" smtClean="0">
              <a:latin typeface="Monotype Corsiva" pitchFamily="66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400" b="1" dirty="0" smtClean="0">
              <a:latin typeface="Monotype Corsiva" pitchFamily="66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1" dirty="0" smtClean="0">
              <a:latin typeface="Arial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15" name="Diamond 14"/>
          <p:cNvSpPr/>
          <p:nvPr/>
        </p:nvSpPr>
        <p:spPr>
          <a:xfrm>
            <a:off x="3276600" y="38100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Diamond 15"/>
          <p:cNvSpPr/>
          <p:nvPr/>
        </p:nvSpPr>
        <p:spPr>
          <a:xfrm>
            <a:off x="2286000" y="38100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Diamond 16"/>
          <p:cNvSpPr/>
          <p:nvPr/>
        </p:nvSpPr>
        <p:spPr>
          <a:xfrm>
            <a:off x="5486400" y="38100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Diamond 17"/>
          <p:cNvSpPr/>
          <p:nvPr/>
        </p:nvSpPr>
        <p:spPr>
          <a:xfrm>
            <a:off x="6400800" y="38100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Weak  to Strong  Completeness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Every process p executes the following: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400" dirty="0" smtClean="0"/>
              <a:t>Output </a:t>
            </a:r>
            <a:r>
              <a:rPr lang="en-US" sz="3400" baseline="-25000" dirty="0" smtClean="0"/>
              <a:t>p</a:t>
            </a:r>
            <a:r>
              <a:rPr lang="en-US" dirty="0" smtClean="0"/>
              <a:t>← Null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</a:t>
            </a:r>
            <a:r>
              <a:rPr lang="en-US" dirty="0" err="1" smtClean="0"/>
              <a:t>cobegin</a:t>
            </a:r>
            <a:endParaRPr lang="en-US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//Task 1: repeat forever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suspects</a:t>
            </a:r>
            <a:r>
              <a:rPr lang="en-US" baseline="-25000" dirty="0" smtClean="0"/>
              <a:t> </a:t>
            </a:r>
            <a:r>
              <a:rPr lang="en-US" baseline="-25000" dirty="0" err="1" smtClean="0"/>
              <a:t>p</a:t>
            </a:r>
            <a:r>
              <a:rPr lang="en-US" dirty="0" err="1" smtClean="0"/>
              <a:t>←D</a:t>
            </a:r>
            <a:r>
              <a:rPr lang="en-US" baseline="-25000" dirty="0" smtClean="0"/>
              <a:t> p</a:t>
            </a:r>
            <a:r>
              <a:rPr lang="en-US" dirty="0" smtClean="0"/>
              <a:t> {p queries its local failure detector module D</a:t>
            </a:r>
            <a:r>
              <a:rPr lang="en-US" baseline="-25000" dirty="0" smtClean="0"/>
              <a:t> p</a:t>
            </a:r>
            <a:r>
              <a:rPr lang="en-US" dirty="0" smtClean="0"/>
              <a:t>}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dirty="0" smtClean="0"/>
              <a:t>send(p, suspects</a:t>
            </a:r>
            <a:r>
              <a:rPr lang="en-US" baseline="-25000" dirty="0" smtClean="0"/>
              <a:t> p</a:t>
            </a:r>
            <a:r>
              <a:rPr lang="en-US" i="1" dirty="0" smtClean="0"/>
              <a:t>) to all other processes.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//Task 2: when receive (q, suspects</a:t>
            </a:r>
            <a:r>
              <a:rPr lang="en-US" baseline="-25000" dirty="0" smtClean="0"/>
              <a:t> q</a:t>
            </a:r>
            <a:r>
              <a:rPr lang="en-US" dirty="0" smtClean="0"/>
              <a:t>) for a process q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output</a:t>
            </a:r>
            <a:r>
              <a:rPr lang="en-US" baseline="-25000" dirty="0" smtClean="0"/>
              <a:t> p</a:t>
            </a:r>
            <a:r>
              <a:rPr lang="en-US" dirty="0" smtClean="0"/>
              <a:t>← output</a:t>
            </a:r>
            <a:r>
              <a:rPr lang="en-US" baseline="-25000" dirty="0" smtClean="0"/>
              <a:t> p </a:t>
            </a:r>
            <a:r>
              <a:rPr lang="en-US" dirty="0" smtClean="0"/>
              <a:t>∪ suspects</a:t>
            </a:r>
            <a:r>
              <a:rPr lang="en-US" baseline="-25000" dirty="0" smtClean="0"/>
              <a:t> q</a:t>
            </a:r>
            <a:r>
              <a:rPr lang="en-US" i="1" dirty="0" smtClean="0"/>
              <a:t> − {q} {output</a:t>
            </a:r>
            <a:r>
              <a:rPr lang="en-US" baseline="-25000" dirty="0" smtClean="0"/>
              <a:t> p</a:t>
            </a:r>
            <a:r>
              <a:rPr lang="en-US" i="1" dirty="0" smtClean="0"/>
              <a:t> emulates E</a:t>
            </a:r>
            <a:r>
              <a:rPr lang="en-US" baseline="-25000" dirty="0" smtClean="0"/>
              <a:t> p</a:t>
            </a:r>
            <a:r>
              <a:rPr lang="en-US" i="1" dirty="0" smtClean="0"/>
              <a:t>}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coend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1447800" y="1992868"/>
            <a:ext cx="6096000" cy="4103132"/>
            <a:chOff x="1447800" y="990600"/>
            <a:chExt cx="6096000" cy="4103132"/>
          </a:xfrm>
        </p:grpSpPr>
        <p:grpSp>
          <p:nvGrpSpPr>
            <p:cNvPr id="3" name="Group 65"/>
            <p:cNvGrpSpPr/>
            <p:nvPr/>
          </p:nvGrpSpPr>
          <p:grpSpPr>
            <a:xfrm>
              <a:off x="1981200" y="1371600"/>
              <a:ext cx="5562600" cy="3581400"/>
              <a:chOff x="914400" y="381000"/>
              <a:chExt cx="5562600" cy="358140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914400" y="16002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209800" y="4572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133600" y="31242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4038600" y="31242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5715000" y="17526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4114800" y="3810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" name="Straight Connector 11"/>
              <p:cNvCxnSpPr>
                <a:stCxn id="5" idx="6"/>
                <a:endCxn id="6" idx="5"/>
              </p:cNvCxnSpPr>
              <p:nvPr/>
            </p:nvCxnSpPr>
            <p:spPr>
              <a:xfrm flipV="1">
                <a:off x="1524000" y="977526"/>
                <a:ext cx="1206126" cy="92747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5" idx="6"/>
              </p:cNvCxnSpPr>
              <p:nvPr/>
            </p:nvCxnSpPr>
            <p:spPr>
              <a:xfrm>
                <a:off x="1524000" y="1905000"/>
                <a:ext cx="1143000" cy="12954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endCxn id="8" idx="0"/>
              </p:cNvCxnSpPr>
              <p:nvPr/>
            </p:nvCxnSpPr>
            <p:spPr>
              <a:xfrm flipV="1">
                <a:off x="2667000" y="3124200"/>
                <a:ext cx="16764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>
                <a:stCxn id="10" idx="3"/>
                <a:endCxn id="9" idx="2"/>
              </p:cNvCxnSpPr>
              <p:nvPr/>
            </p:nvCxnSpPr>
            <p:spPr>
              <a:xfrm rot="16200000" flipH="1">
                <a:off x="4381500" y="723900"/>
                <a:ext cx="1156074" cy="151092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>
                <a:stCxn id="8" idx="0"/>
                <a:endCxn id="9" idx="2"/>
              </p:cNvCxnSpPr>
              <p:nvPr/>
            </p:nvCxnSpPr>
            <p:spPr>
              <a:xfrm rot="5400000" flipH="1" flipV="1">
                <a:off x="4495800" y="1905000"/>
                <a:ext cx="1066800" cy="13716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stCxn id="6" idx="5"/>
                <a:endCxn id="10" idx="3"/>
              </p:cNvCxnSpPr>
              <p:nvPr/>
            </p:nvCxnSpPr>
            <p:spPr>
              <a:xfrm rot="5400000" flipH="1" flipV="1">
                <a:off x="3429000" y="202452"/>
                <a:ext cx="76200" cy="147394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>
                <a:stCxn id="5" idx="6"/>
                <a:endCxn id="9" idx="2"/>
              </p:cNvCxnSpPr>
              <p:nvPr/>
            </p:nvCxnSpPr>
            <p:spPr>
              <a:xfrm>
                <a:off x="1524000" y="1905000"/>
                <a:ext cx="4191000" cy="1524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>
                <a:endCxn id="10" idx="3"/>
              </p:cNvCxnSpPr>
              <p:nvPr/>
            </p:nvCxnSpPr>
            <p:spPr>
              <a:xfrm rot="5400000" flipH="1" flipV="1">
                <a:off x="2286000" y="1282326"/>
                <a:ext cx="2299074" cy="153707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>
                <a:stCxn id="6" idx="5"/>
                <a:endCxn id="8" idx="0"/>
              </p:cNvCxnSpPr>
              <p:nvPr/>
            </p:nvCxnSpPr>
            <p:spPr>
              <a:xfrm rot="16200000" flipH="1">
                <a:off x="2463800" y="1244600"/>
                <a:ext cx="2146300" cy="1612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>
                <a:stCxn id="5" idx="6"/>
                <a:endCxn id="10" idx="3"/>
              </p:cNvCxnSpPr>
              <p:nvPr/>
            </p:nvCxnSpPr>
            <p:spPr>
              <a:xfrm flipV="1">
                <a:off x="1524000" y="901700"/>
                <a:ext cx="2679700" cy="10033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stCxn id="5" idx="6"/>
                <a:endCxn id="8" idx="0"/>
              </p:cNvCxnSpPr>
              <p:nvPr/>
            </p:nvCxnSpPr>
            <p:spPr>
              <a:xfrm>
                <a:off x="1524000" y="1905000"/>
                <a:ext cx="2819400" cy="1219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/>
              <p:cNvSpPr txBox="1"/>
              <p:nvPr/>
            </p:nvSpPr>
            <p:spPr>
              <a:xfrm>
                <a:off x="2286000" y="5334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990600" y="16764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4267200" y="4572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286000" y="32004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867400" y="1840468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4114800" y="32004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</a:p>
            </p:txBody>
          </p:sp>
          <p:cxnSp>
            <p:nvCxnSpPr>
              <p:cNvPr id="29" name="Straight Connector 28"/>
              <p:cNvCxnSpPr>
                <a:stCxn id="10" idx="3"/>
                <a:endCxn id="8" idx="0"/>
              </p:cNvCxnSpPr>
              <p:nvPr/>
            </p:nvCxnSpPr>
            <p:spPr>
              <a:xfrm rot="16200000" flipH="1">
                <a:off x="3162300" y="1943100"/>
                <a:ext cx="2222874" cy="13932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>
                <a:stCxn id="6" idx="5"/>
                <a:endCxn id="9" idx="2"/>
              </p:cNvCxnSpPr>
              <p:nvPr/>
            </p:nvCxnSpPr>
            <p:spPr>
              <a:xfrm rot="16200000" flipH="1">
                <a:off x="3682626" y="25026"/>
                <a:ext cx="1079874" cy="298487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endCxn id="9" idx="2"/>
              </p:cNvCxnSpPr>
              <p:nvPr/>
            </p:nvCxnSpPr>
            <p:spPr>
              <a:xfrm flipV="1">
                <a:off x="2667000" y="2057400"/>
                <a:ext cx="3048000" cy="1143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stCxn id="6" idx="5"/>
                <a:endCxn id="7" idx="7"/>
              </p:cNvCxnSpPr>
              <p:nvPr/>
            </p:nvCxnSpPr>
            <p:spPr>
              <a:xfrm rot="5400000">
                <a:off x="1574052" y="2057400"/>
                <a:ext cx="2235948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1981200" y="2971800"/>
                <a:ext cx="990600" cy="9144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5400000" flipH="1" flipV="1">
                <a:off x="1828800" y="2971800"/>
                <a:ext cx="990600" cy="9906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16200000" flipH="1">
                <a:off x="5372100" y="1562100"/>
                <a:ext cx="1219200" cy="8382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 flipH="1" flipV="1">
                <a:off x="5448300" y="1562100"/>
                <a:ext cx="1066800" cy="9906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TextBox 67"/>
            <p:cNvSpPr txBox="1"/>
            <p:nvPr/>
          </p:nvSpPr>
          <p:spPr>
            <a:xfrm>
              <a:off x="1447800" y="26670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029200" y="47244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E,C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105400" y="9906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F,C</a:t>
              </a:r>
              <a:endParaRPr lang="en-US" dirty="0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flipV="1">
              <a:off x="2057400" y="1828800"/>
              <a:ext cx="6096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1828800" y="3352800"/>
              <a:ext cx="6096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3200400" y="2362200"/>
              <a:ext cx="457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>
              <a:off x="3124200" y="28194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>
              <a:off x="3124200" y="3048000"/>
              <a:ext cx="3810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rot="10800000">
              <a:off x="4572000" y="1828800"/>
              <a:ext cx="381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5715000" y="2057400"/>
              <a:ext cx="3810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rot="5400000">
              <a:off x="4953000" y="2057400"/>
              <a:ext cx="1524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 rot="10800000" flipV="1">
              <a:off x="4495800" y="1981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/>
            <p:nvPr/>
          </p:nvCxnSpPr>
          <p:spPr>
            <a:xfrm rot="5400000">
              <a:off x="5257006" y="2209800"/>
              <a:ext cx="304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 rot="10800000">
              <a:off x="4495800" y="4267200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flipV="1">
              <a:off x="5715000" y="3810000"/>
              <a:ext cx="3810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rot="5400000" flipH="1" flipV="1">
              <a:off x="5334000" y="3810000"/>
              <a:ext cx="304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rot="16200000" flipV="1">
              <a:off x="4991100" y="3543300"/>
              <a:ext cx="3810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 rot="10800000">
              <a:off x="4648200" y="3657600"/>
              <a:ext cx="3810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Weak  to Strong  Completeness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5029200" y="4724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E,C</a:t>
            </a:r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1219200" y="1840468"/>
            <a:ext cx="6324600" cy="3874532"/>
            <a:chOff x="1219200" y="1840468"/>
            <a:chExt cx="6324600" cy="3874532"/>
          </a:xfrm>
        </p:grpSpPr>
        <p:grpSp>
          <p:nvGrpSpPr>
            <p:cNvPr id="2" name="Group 3"/>
            <p:cNvGrpSpPr/>
            <p:nvPr/>
          </p:nvGrpSpPr>
          <p:grpSpPr>
            <a:xfrm>
              <a:off x="1981200" y="2133600"/>
              <a:ext cx="5562600" cy="3581400"/>
              <a:chOff x="914400" y="381000"/>
              <a:chExt cx="5562600" cy="358140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914400" y="16002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209800" y="4572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133600" y="31242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4038600" y="31242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5715000" y="17526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4114800" y="381000"/>
                <a:ext cx="609600" cy="6096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1" name="Straight Connector 10"/>
              <p:cNvCxnSpPr>
                <a:stCxn id="5" idx="6"/>
                <a:endCxn id="6" idx="5"/>
              </p:cNvCxnSpPr>
              <p:nvPr/>
            </p:nvCxnSpPr>
            <p:spPr>
              <a:xfrm flipV="1">
                <a:off x="1524000" y="977526"/>
                <a:ext cx="1206126" cy="92747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5" idx="6"/>
              </p:cNvCxnSpPr>
              <p:nvPr/>
            </p:nvCxnSpPr>
            <p:spPr>
              <a:xfrm>
                <a:off x="1524000" y="1905000"/>
                <a:ext cx="1143000" cy="12954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endCxn id="8" idx="0"/>
              </p:cNvCxnSpPr>
              <p:nvPr/>
            </p:nvCxnSpPr>
            <p:spPr>
              <a:xfrm flipV="1">
                <a:off x="2667000" y="3124200"/>
                <a:ext cx="1676400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10" idx="3"/>
                <a:endCxn id="9" idx="2"/>
              </p:cNvCxnSpPr>
              <p:nvPr/>
            </p:nvCxnSpPr>
            <p:spPr>
              <a:xfrm rot="16200000" flipH="1">
                <a:off x="4381500" y="723900"/>
                <a:ext cx="1156074" cy="151092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0"/>
                <a:endCxn id="9" idx="2"/>
              </p:cNvCxnSpPr>
              <p:nvPr/>
            </p:nvCxnSpPr>
            <p:spPr>
              <a:xfrm rot="5400000" flipH="1" flipV="1">
                <a:off x="4495800" y="1905000"/>
                <a:ext cx="1066800" cy="13716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6" idx="5"/>
                <a:endCxn id="10" idx="3"/>
              </p:cNvCxnSpPr>
              <p:nvPr/>
            </p:nvCxnSpPr>
            <p:spPr>
              <a:xfrm rot="5400000" flipH="1" flipV="1">
                <a:off x="3429000" y="202452"/>
                <a:ext cx="76200" cy="147394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5" idx="6"/>
                <a:endCxn id="9" idx="2"/>
              </p:cNvCxnSpPr>
              <p:nvPr/>
            </p:nvCxnSpPr>
            <p:spPr>
              <a:xfrm>
                <a:off x="1524000" y="1905000"/>
                <a:ext cx="4191000" cy="1524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endCxn id="10" idx="3"/>
              </p:cNvCxnSpPr>
              <p:nvPr/>
            </p:nvCxnSpPr>
            <p:spPr>
              <a:xfrm rot="5400000" flipH="1" flipV="1">
                <a:off x="2286000" y="1282326"/>
                <a:ext cx="2299074" cy="153707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6" idx="5"/>
                <a:endCxn id="8" idx="0"/>
              </p:cNvCxnSpPr>
              <p:nvPr/>
            </p:nvCxnSpPr>
            <p:spPr>
              <a:xfrm rot="16200000" flipH="1">
                <a:off x="2463800" y="1244600"/>
                <a:ext cx="2146300" cy="16129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5" idx="6"/>
                <a:endCxn id="10" idx="3"/>
              </p:cNvCxnSpPr>
              <p:nvPr/>
            </p:nvCxnSpPr>
            <p:spPr>
              <a:xfrm flipV="1">
                <a:off x="1524000" y="901700"/>
                <a:ext cx="2679700" cy="10033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5" idx="6"/>
                <a:endCxn id="8" idx="0"/>
              </p:cNvCxnSpPr>
              <p:nvPr/>
            </p:nvCxnSpPr>
            <p:spPr>
              <a:xfrm>
                <a:off x="1524000" y="1905000"/>
                <a:ext cx="2819400" cy="1219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2286000" y="5334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990600" y="16764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267200" y="4572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2286000" y="32004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867400" y="1840468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114800" y="3200400"/>
                <a:ext cx="381000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</a:p>
            </p:txBody>
          </p:sp>
          <p:cxnSp>
            <p:nvCxnSpPr>
              <p:cNvPr id="28" name="Straight Connector 27"/>
              <p:cNvCxnSpPr>
                <a:stCxn id="10" idx="3"/>
                <a:endCxn id="8" idx="0"/>
              </p:cNvCxnSpPr>
              <p:nvPr/>
            </p:nvCxnSpPr>
            <p:spPr>
              <a:xfrm rot="16200000" flipH="1">
                <a:off x="3162300" y="1943100"/>
                <a:ext cx="2222874" cy="13932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6" idx="5"/>
                <a:endCxn id="9" idx="2"/>
              </p:cNvCxnSpPr>
              <p:nvPr/>
            </p:nvCxnSpPr>
            <p:spPr>
              <a:xfrm rot="16200000" flipH="1">
                <a:off x="3682626" y="25026"/>
                <a:ext cx="1079874" cy="298487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>
                <a:endCxn id="9" idx="2"/>
              </p:cNvCxnSpPr>
              <p:nvPr/>
            </p:nvCxnSpPr>
            <p:spPr>
              <a:xfrm flipV="1">
                <a:off x="2667000" y="2057400"/>
                <a:ext cx="3048000" cy="1143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stCxn id="6" idx="5"/>
                <a:endCxn id="7" idx="7"/>
              </p:cNvCxnSpPr>
              <p:nvPr/>
            </p:nvCxnSpPr>
            <p:spPr>
              <a:xfrm rot="5400000">
                <a:off x="1574052" y="2057400"/>
                <a:ext cx="2235948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1981200" y="2971800"/>
                <a:ext cx="990600" cy="9144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5400000" flipH="1" flipV="1">
                <a:off x="1828800" y="2971800"/>
                <a:ext cx="990600" cy="9906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16200000" flipH="1">
                <a:off x="5372100" y="1562100"/>
                <a:ext cx="1219200" cy="8382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 flipH="1" flipV="1">
                <a:off x="5448300" y="1562100"/>
                <a:ext cx="1066800" cy="99060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/>
            <p:cNvSpPr txBox="1"/>
            <p:nvPr/>
          </p:nvSpPr>
          <p:spPr>
            <a:xfrm>
              <a:off x="1219200" y="3516868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C,E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105400" y="184046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C,E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124200" y="184046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C,E</a:t>
              </a:r>
              <a:endParaRPr lang="en-US" dirty="0"/>
            </a:p>
          </p:txBody>
        </p:sp>
      </p:grp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Weak  to Strong  Completeness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The consensus problem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cs typeface="Arial" pitchFamily="34" charset="0"/>
              </a:rPr>
              <a:t>Termination</a:t>
            </a:r>
            <a:r>
              <a:rPr lang="en-US" dirty="0" smtClean="0">
                <a:cs typeface="Arial" pitchFamily="34" charset="0"/>
              </a:rPr>
              <a:t> : Every correct process eventually decides some value.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cs typeface="Arial" pitchFamily="34" charset="0"/>
              </a:rPr>
              <a:t>Uniform integrity : </a:t>
            </a:r>
            <a:r>
              <a:rPr lang="en-US" dirty="0" smtClean="0">
                <a:cs typeface="Arial" pitchFamily="34" charset="0"/>
              </a:rPr>
              <a:t>Every process decides at most once.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Agreement :</a:t>
            </a:r>
            <a:r>
              <a:rPr lang="en-US" dirty="0" smtClean="0">
                <a:cs typeface="Arial" pitchFamily="34" charset="0"/>
              </a:rPr>
              <a:t> No two correct processes decide differently.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>
                <a:cs typeface="Arial" pitchFamily="34" charset="0"/>
              </a:rPr>
              <a:t>Uniform validity : </a:t>
            </a:r>
            <a:r>
              <a:rPr lang="en-US" dirty="0" smtClean="0">
                <a:cs typeface="Arial" pitchFamily="34" charset="0"/>
              </a:rPr>
              <a:t>If a process decides a value v, then some process proposed v.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It is widely known that the consensus cannot be solved in </a:t>
            </a:r>
            <a:r>
              <a:rPr lang="en-US" b="1" i="1" dirty="0" smtClean="0"/>
              <a:t>asynchronous systems in the presence of even a single crash failure</a:t>
            </a:r>
            <a:endParaRPr lang="en-US" b="1" i="1" dirty="0" smtClean="0"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Solutions to the consensus problem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Monotype Corsiva" pitchFamily="66" charset="0"/>
                <a:cs typeface="Arial" charset="0"/>
              </a:rPr>
              <a:t>P  </a:t>
            </a:r>
            <a:r>
              <a:rPr lang="en-US" dirty="0" smtClean="0">
                <a:latin typeface="Arial"/>
                <a:cs typeface="Arial"/>
              </a:rPr>
              <a:t>≡ </a:t>
            </a:r>
            <a:r>
              <a:rPr lang="en-US" sz="4000" dirty="0" smtClean="0">
                <a:latin typeface="Monotype Corsiva" pitchFamily="66" charset="0"/>
                <a:cs typeface="Arial" charset="0"/>
              </a:rPr>
              <a:t>v ; 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   P  </a:t>
            </a:r>
            <a:r>
              <a:rPr lang="en-US" dirty="0" smtClean="0">
                <a:latin typeface="Arial"/>
                <a:cs typeface="Arial"/>
              </a:rPr>
              <a:t>≡   </a:t>
            </a:r>
            <a:r>
              <a:rPr lang="en-US" sz="4000" dirty="0" smtClean="0">
                <a:latin typeface="Monotype Corsiva" pitchFamily="66" charset="0"/>
                <a:cs typeface="Arial" charset="0"/>
              </a:rPr>
              <a:t>v ;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S  </a:t>
            </a:r>
            <a:r>
              <a:rPr lang="en-US" dirty="0" smtClean="0">
                <a:latin typeface="Arial"/>
                <a:cs typeface="Arial"/>
              </a:rPr>
              <a:t>≡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W ;    S  </a:t>
            </a:r>
            <a:r>
              <a:rPr lang="en-US" dirty="0" smtClean="0">
                <a:latin typeface="Arial"/>
                <a:cs typeface="Arial"/>
              </a:rPr>
              <a:t>≡  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W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Solving a problem for the four failure detectors with strong completeness,  automatically solves for the remaining four failure detectors</a:t>
            </a:r>
            <a:endParaRPr lang="en-US" dirty="0" smtClean="0">
              <a:latin typeface="Monotype Corsiva" pitchFamily="66" charset="0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Since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P</a:t>
            </a:r>
            <a:r>
              <a:rPr lang="en-US" dirty="0" smtClean="0"/>
              <a:t> is reducible to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S</a:t>
            </a:r>
            <a:r>
              <a:rPr lang="en-US" dirty="0" smtClean="0"/>
              <a:t> and   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P</a:t>
            </a:r>
            <a:r>
              <a:rPr lang="en-US" dirty="0" smtClean="0"/>
              <a:t> is reducible to  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cs typeface="Arial" charset="0"/>
              </a:rPr>
              <a:t>The algorithm for solving consensus using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S </a:t>
            </a:r>
            <a:r>
              <a:rPr lang="en-US" dirty="0" smtClean="0">
                <a:cs typeface="Arial" charset="0"/>
              </a:rPr>
              <a:t>also solve consensus using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P.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cs typeface="Arial" charset="0"/>
              </a:rPr>
              <a:t>The algorithm for solving consensus using  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S </a:t>
            </a:r>
            <a:r>
              <a:rPr lang="en-US" dirty="0" smtClean="0">
                <a:cs typeface="Arial" charset="0"/>
              </a:rPr>
              <a:t>also solve consensus using    </a:t>
            </a:r>
            <a:r>
              <a:rPr lang="en-US" dirty="0" smtClean="0">
                <a:latin typeface="Monotype Corsiva" pitchFamily="66" charset="0"/>
                <a:cs typeface="Arial" charset="0"/>
              </a:rPr>
              <a:t>P.</a:t>
            </a:r>
            <a:endParaRPr lang="en-US" dirty="0" smtClean="0"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4" name="Diamond 3"/>
          <p:cNvSpPr/>
          <p:nvPr/>
        </p:nvSpPr>
        <p:spPr>
          <a:xfrm>
            <a:off x="2209800" y="17526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iamond 4"/>
          <p:cNvSpPr/>
          <p:nvPr/>
        </p:nvSpPr>
        <p:spPr>
          <a:xfrm>
            <a:off x="3124200" y="17526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Diamond 5"/>
          <p:cNvSpPr/>
          <p:nvPr/>
        </p:nvSpPr>
        <p:spPr>
          <a:xfrm>
            <a:off x="8001000" y="36576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iamond 6"/>
          <p:cNvSpPr/>
          <p:nvPr/>
        </p:nvSpPr>
        <p:spPr>
          <a:xfrm>
            <a:off x="5181600" y="17526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Diamond 7"/>
          <p:cNvSpPr/>
          <p:nvPr/>
        </p:nvSpPr>
        <p:spPr>
          <a:xfrm>
            <a:off x="6019800" y="17526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Diamond 8"/>
          <p:cNvSpPr/>
          <p:nvPr/>
        </p:nvSpPr>
        <p:spPr>
          <a:xfrm>
            <a:off x="5257800" y="36576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iamond 10"/>
          <p:cNvSpPr/>
          <p:nvPr/>
        </p:nvSpPr>
        <p:spPr>
          <a:xfrm>
            <a:off x="7315200" y="51054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Diamond 11"/>
          <p:cNvSpPr/>
          <p:nvPr/>
        </p:nvSpPr>
        <p:spPr>
          <a:xfrm>
            <a:off x="4343400" y="5486400"/>
            <a:ext cx="2286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Consensus using </a:t>
            </a:r>
            <a:r>
              <a:rPr lang="en-US" b="1" smtClean="0">
                <a:latin typeface="Monotype Corsiva" pitchFamily="66" charset="0"/>
                <a:cs typeface="Arial" charset="0"/>
              </a:rPr>
              <a:t>S</a:t>
            </a:r>
            <a:endParaRPr lang="en-US" b="1" smtClean="0"/>
          </a:p>
        </p:txBody>
      </p:sp>
      <p:pic>
        <p:nvPicPr>
          <p:cNvPr id="3891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447800"/>
            <a:ext cx="8077200" cy="4648200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09600"/>
            <a:ext cx="8077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8E4AD1ED-8A8D-4DCF-AA9A-73F4135892B9}" type="slidenum">
              <a:rPr lang="en-US"/>
              <a:pPr/>
              <a:t>28</a:t>
            </a:fld>
            <a:endParaRPr lang="en-US"/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457200" y="1828800"/>
            <a:ext cx="39433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dirty="0"/>
              <a:t>Work for up to  </a:t>
            </a:r>
            <a:r>
              <a:rPr lang="en-US" dirty="0">
                <a:solidFill>
                  <a:srgbClr val="FF0000"/>
                </a:solidFill>
              </a:rPr>
              <a:t>f &lt; n/2</a:t>
            </a:r>
            <a:r>
              <a:rPr lang="en-US" dirty="0"/>
              <a:t> crashes</a:t>
            </a:r>
          </a:p>
        </p:txBody>
      </p: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381000" y="914400"/>
            <a:ext cx="9540875" cy="3794125"/>
            <a:chOff x="240" y="576"/>
            <a:chExt cx="6010" cy="2390"/>
          </a:xfrm>
        </p:grpSpPr>
        <p:grpSp>
          <p:nvGrpSpPr>
            <p:cNvPr id="7" name="Group 3"/>
            <p:cNvGrpSpPr>
              <a:grpSpLocks/>
            </p:cNvGrpSpPr>
            <p:nvPr/>
          </p:nvGrpSpPr>
          <p:grpSpPr bwMode="auto">
            <a:xfrm>
              <a:off x="3264" y="720"/>
              <a:ext cx="2198" cy="2246"/>
              <a:chOff x="1776" y="432"/>
              <a:chExt cx="2198" cy="2246"/>
            </a:xfrm>
          </p:grpSpPr>
          <p:sp>
            <p:nvSpPr>
              <p:cNvPr id="14" name="Oval 4"/>
              <p:cNvSpPr>
                <a:spLocks noChangeArrowheads="1"/>
              </p:cNvSpPr>
              <p:nvPr/>
            </p:nvSpPr>
            <p:spPr bwMode="auto">
              <a:xfrm>
                <a:off x="1872" y="576"/>
                <a:ext cx="2016" cy="201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Oval 5"/>
              <p:cNvSpPr>
                <a:spLocks noChangeArrowheads="1"/>
              </p:cNvSpPr>
              <p:nvPr/>
            </p:nvSpPr>
            <p:spPr bwMode="auto">
              <a:xfrm>
                <a:off x="1872" y="960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Oval 6"/>
              <p:cNvSpPr>
                <a:spLocks noChangeArrowheads="1"/>
              </p:cNvSpPr>
              <p:nvPr/>
            </p:nvSpPr>
            <p:spPr bwMode="auto">
              <a:xfrm>
                <a:off x="3360" y="2256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Oval 7"/>
              <p:cNvSpPr>
                <a:spLocks noChangeArrowheads="1"/>
              </p:cNvSpPr>
              <p:nvPr/>
            </p:nvSpPr>
            <p:spPr bwMode="auto">
              <a:xfrm>
                <a:off x="3696" y="1824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Oval 8"/>
              <p:cNvSpPr>
                <a:spLocks noChangeArrowheads="1"/>
              </p:cNvSpPr>
              <p:nvPr/>
            </p:nvSpPr>
            <p:spPr bwMode="auto">
              <a:xfrm>
                <a:off x="3600" y="960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Oval 9"/>
              <p:cNvSpPr>
                <a:spLocks noChangeArrowheads="1"/>
              </p:cNvSpPr>
              <p:nvPr/>
            </p:nvSpPr>
            <p:spPr bwMode="auto">
              <a:xfrm>
                <a:off x="3312" y="624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Oval 10"/>
              <p:cNvSpPr>
                <a:spLocks noChangeArrowheads="1"/>
              </p:cNvSpPr>
              <p:nvPr/>
            </p:nvSpPr>
            <p:spPr bwMode="auto">
              <a:xfrm>
                <a:off x="2736" y="432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Oval 11"/>
              <p:cNvSpPr>
                <a:spLocks noChangeArrowheads="1"/>
              </p:cNvSpPr>
              <p:nvPr/>
            </p:nvSpPr>
            <p:spPr bwMode="auto">
              <a:xfrm>
                <a:off x="3744" y="1392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Oval 12"/>
              <p:cNvSpPr>
                <a:spLocks noChangeArrowheads="1"/>
              </p:cNvSpPr>
              <p:nvPr/>
            </p:nvSpPr>
            <p:spPr bwMode="auto">
              <a:xfrm>
                <a:off x="2736" y="2448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Oval 13"/>
              <p:cNvSpPr>
                <a:spLocks noChangeArrowheads="1"/>
              </p:cNvSpPr>
              <p:nvPr/>
            </p:nvSpPr>
            <p:spPr bwMode="auto">
              <a:xfrm>
                <a:off x="1776" y="1392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Oval 14"/>
              <p:cNvSpPr>
                <a:spLocks noChangeArrowheads="1"/>
              </p:cNvSpPr>
              <p:nvPr/>
            </p:nvSpPr>
            <p:spPr bwMode="auto">
              <a:xfrm>
                <a:off x="1824" y="1824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Oval 15"/>
              <p:cNvSpPr>
                <a:spLocks noChangeArrowheads="1"/>
              </p:cNvSpPr>
              <p:nvPr/>
            </p:nvSpPr>
            <p:spPr bwMode="auto">
              <a:xfrm>
                <a:off x="2112" y="2256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Oval 16"/>
              <p:cNvSpPr>
                <a:spLocks noChangeArrowheads="1"/>
              </p:cNvSpPr>
              <p:nvPr/>
            </p:nvSpPr>
            <p:spPr bwMode="auto">
              <a:xfrm>
                <a:off x="2208" y="624"/>
                <a:ext cx="230" cy="230"/>
              </a:xfrm>
              <a:prstGeom prst="ellipse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38"/>
            <p:cNvGrpSpPr>
              <a:grpSpLocks/>
            </p:cNvGrpSpPr>
            <p:nvPr/>
          </p:nvGrpSpPr>
          <p:grpSpPr bwMode="auto">
            <a:xfrm>
              <a:off x="4464" y="576"/>
              <a:ext cx="1786" cy="1344"/>
              <a:chOff x="4464" y="576"/>
              <a:chExt cx="1786" cy="1344"/>
            </a:xfrm>
          </p:grpSpPr>
          <p:sp>
            <p:nvSpPr>
              <p:cNvPr id="10" name="Text Box 17"/>
              <p:cNvSpPr txBox="1">
                <a:spLocks noChangeArrowheads="1"/>
              </p:cNvSpPr>
              <p:nvPr/>
            </p:nvSpPr>
            <p:spPr bwMode="auto">
              <a:xfrm>
                <a:off x="4464" y="576"/>
                <a:ext cx="212" cy="2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20000"/>
                  </a:spcBef>
                </a:pPr>
                <a:r>
                  <a:rPr lang="en-US">
                    <a:solidFill>
                      <a:srgbClr val="FF0000"/>
                    </a:solidFill>
                  </a:rPr>
                  <a:t>1</a:t>
                </a:r>
                <a:endParaRPr lang="en-US"/>
              </a:p>
            </p:txBody>
          </p:sp>
          <p:sp>
            <p:nvSpPr>
              <p:cNvPr id="11" name="Text Box 18"/>
              <p:cNvSpPr txBox="1">
                <a:spLocks noChangeArrowheads="1"/>
              </p:cNvSpPr>
              <p:nvPr/>
            </p:nvSpPr>
            <p:spPr bwMode="auto">
              <a:xfrm>
                <a:off x="5040" y="816"/>
                <a:ext cx="212" cy="2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20000"/>
                  </a:spcBef>
                </a:pPr>
                <a:r>
                  <a:rPr lang="en-US">
                    <a:solidFill>
                      <a:srgbClr val="FF0000"/>
                    </a:solidFill>
                  </a:rPr>
                  <a:t>2</a:t>
                </a:r>
                <a:endParaRPr lang="en-US"/>
              </a:p>
            </p:txBody>
          </p:sp>
          <p:sp>
            <p:nvSpPr>
              <p:cNvPr id="12" name="Text Box 19"/>
              <p:cNvSpPr txBox="1">
                <a:spLocks noChangeArrowheads="1"/>
              </p:cNvSpPr>
              <p:nvPr/>
            </p:nvSpPr>
            <p:spPr bwMode="auto">
              <a:xfrm>
                <a:off x="5328" y="1104"/>
                <a:ext cx="922" cy="2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>
                  <a:spcBef>
                    <a:spcPct val="20000"/>
                  </a:spcBef>
                </a:pPr>
                <a:r>
                  <a:rPr lang="en-US">
                    <a:solidFill>
                      <a:srgbClr val="FF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13" name="Text Box 20"/>
              <p:cNvSpPr txBox="1">
                <a:spLocks noChangeArrowheads="1"/>
              </p:cNvSpPr>
              <p:nvPr/>
            </p:nvSpPr>
            <p:spPr bwMode="auto">
              <a:xfrm>
                <a:off x="5472" y="1632"/>
                <a:ext cx="212" cy="2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spcBef>
                    <a:spcPct val="20000"/>
                  </a:spcBef>
                </a:pPr>
                <a:r>
                  <a:rPr lang="en-US">
                    <a:solidFill>
                      <a:srgbClr val="FF0000"/>
                    </a:solidFill>
                  </a:rPr>
                  <a:t>4</a:t>
                </a:r>
                <a:endParaRPr lang="en-US"/>
              </a:p>
            </p:txBody>
          </p:sp>
        </p:grpSp>
        <p:sp>
          <p:nvSpPr>
            <p:cNvPr id="9" name="Text Box 22"/>
            <p:cNvSpPr txBox="1">
              <a:spLocks noChangeArrowheads="1"/>
            </p:cNvSpPr>
            <p:nvPr/>
          </p:nvSpPr>
          <p:spPr bwMode="auto">
            <a:xfrm>
              <a:off x="240" y="1440"/>
              <a:ext cx="2891" cy="28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dirty="0"/>
                <a:t> Processes are numbered </a:t>
              </a:r>
              <a:r>
                <a:rPr lang="en-US" dirty="0">
                  <a:solidFill>
                    <a:srgbClr val="FF0000"/>
                  </a:solidFill>
                </a:rPr>
                <a:t>1, 2, …, n</a:t>
              </a:r>
              <a:endParaRPr lang="en-US" dirty="0"/>
            </a:p>
          </p:txBody>
        </p:sp>
      </p:grp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368300" y="2590800"/>
            <a:ext cx="4673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</a:pPr>
            <a:r>
              <a:rPr lang="en-US" dirty="0"/>
              <a:t> They execute asynchronous </a:t>
            </a:r>
            <a:r>
              <a:rPr lang="en-US" i="1" dirty="0">
                <a:solidFill>
                  <a:srgbClr val="FF0000"/>
                </a:solidFill>
              </a:rPr>
              <a:t>rounds</a:t>
            </a:r>
            <a:endParaRPr lang="en-US" dirty="0"/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381000" y="3352800"/>
            <a:ext cx="3997325" cy="895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</a:pPr>
            <a:r>
              <a:rPr lang="en-US"/>
              <a:t> In round </a:t>
            </a:r>
            <a:r>
              <a:rPr lang="en-US">
                <a:solidFill>
                  <a:srgbClr val="FF0000"/>
                </a:solidFill>
              </a:rPr>
              <a:t>r</a:t>
            </a:r>
            <a:r>
              <a:rPr lang="en-US"/>
              <a:t> , the </a:t>
            </a:r>
            <a:r>
              <a:rPr lang="en-US" i="1">
                <a:solidFill>
                  <a:srgbClr val="FF0000"/>
                </a:solidFill>
              </a:rPr>
              <a:t>coordinator </a:t>
            </a:r>
            <a:r>
              <a:rPr lang="en-US"/>
              <a:t>is</a:t>
            </a:r>
          </a:p>
          <a:p>
            <a:pPr algn="l">
              <a:spcBef>
                <a:spcPct val="20000"/>
              </a:spcBef>
            </a:pPr>
            <a:r>
              <a:rPr lang="en-US"/>
              <a:t>   process </a:t>
            </a:r>
            <a:r>
              <a:rPr lang="en-US">
                <a:solidFill>
                  <a:srgbClr val="FF0000"/>
                </a:solidFill>
              </a:rPr>
              <a:t>(r mod n) + 1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29" name="AutoShape 25"/>
          <p:cNvSpPr>
            <a:spLocks noChangeArrowheads="1"/>
          </p:cNvSpPr>
          <p:nvPr/>
        </p:nvSpPr>
        <p:spPr bwMode="auto">
          <a:xfrm flipV="1">
            <a:off x="6781800" y="1219200"/>
            <a:ext cx="257175" cy="228600"/>
          </a:xfrm>
          <a:prstGeom prst="star5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AutoShape 26"/>
          <p:cNvSpPr>
            <a:spLocks noChangeArrowheads="1"/>
          </p:cNvSpPr>
          <p:nvPr/>
        </p:nvSpPr>
        <p:spPr bwMode="auto">
          <a:xfrm flipV="1">
            <a:off x="7696200" y="1524000"/>
            <a:ext cx="257175" cy="228600"/>
          </a:xfrm>
          <a:prstGeom prst="star5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AutoShape 27"/>
          <p:cNvSpPr>
            <a:spLocks noChangeArrowheads="1"/>
          </p:cNvSpPr>
          <p:nvPr/>
        </p:nvSpPr>
        <p:spPr bwMode="auto">
          <a:xfrm flipV="1">
            <a:off x="8153400" y="2057400"/>
            <a:ext cx="257175" cy="228600"/>
          </a:xfrm>
          <a:prstGeom prst="star5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utoShape 28"/>
          <p:cNvSpPr>
            <a:spLocks noChangeArrowheads="1"/>
          </p:cNvSpPr>
          <p:nvPr/>
        </p:nvSpPr>
        <p:spPr bwMode="auto">
          <a:xfrm flipV="1">
            <a:off x="8382000" y="2743200"/>
            <a:ext cx="257175" cy="228600"/>
          </a:xfrm>
          <a:prstGeom prst="star5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>
              <a:spcBef>
                <a:spcPct val="20000"/>
              </a:spcBef>
            </a:pPr>
            <a:endParaRPr lang="en-US">
              <a:solidFill>
                <a:srgbClr val="FF0000"/>
              </a:solidFill>
            </a:endParaRPr>
          </a:p>
        </p:txBody>
      </p:sp>
      <p:grpSp>
        <p:nvGrpSpPr>
          <p:cNvPr id="33" name="Group 29"/>
          <p:cNvGrpSpPr>
            <a:grpSpLocks/>
          </p:cNvGrpSpPr>
          <p:nvPr/>
        </p:nvGrpSpPr>
        <p:grpSpPr bwMode="auto">
          <a:xfrm>
            <a:off x="0" y="0"/>
            <a:ext cx="8458200" cy="1176339"/>
            <a:chOff x="292" y="-339"/>
            <a:chExt cx="4608" cy="741"/>
          </a:xfrm>
        </p:grpSpPr>
        <p:sp>
          <p:nvSpPr>
            <p:cNvPr id="34" name="Text Box 30"/>
            <p:cNvSpPr txBox="1">
              <a:spLocks noChangeArrowheads="1"/>
            </p:cNvSpPr>
            <p:nvPr/>
          </p:nvSpPr>
          <p:spPr bwMode="auto">
            <a:xfrm>
              <a:off x="292" y="-339"/>
              <a:ext cx="4608" cy="74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>
                <a:spcBef>
                  <a:spcPct val="20000"/>
                </a:spcBef>
              </a:pPr>
              <a:r>
                <a:rPr lang="en-US" sz="3200" dirty="0"/>
                <a:t>Solving Consensus using      </a:t>
              </a:r>
              <a:r>
                <a:rPr lang="en-US" sz="3200" dirty="0" smtClean="0"/>
                <a:t> s   </a:t>
              </a:r>
              <a:r>
                <a:rPr lang="en-US" sz="3200" dirty="0"/>
                <a:t>: </a:t>
              </a:r>
              <a:endParaRPr lang="en-US" sz="3200" dirty="0" smtClean="0"/>
            </a:p>
            <a:p>
              <a:pPr algn="l">
                <a:spcBef>
                  <a:spcPct val="20000"/>
                </a:spcBef>
              </a:pPr>
              <a:r>
                <a:rPr lang="en-US" sz="3200" dirty="0" smtClean="0"/>
                <a:t>		Rotating </a:t>
              </a:r>
              <a:r>
                <a:rPr lang="en-US" sz="3200" dirty="0"/>
                <a:t>Coordinator Algorithms</a:t>
              </a:r>
            </a:p>
          </p:txBody>
        </p:sp>
        <p:sp>
          <p:nvSpPr>
            <p:cNvPr id="36" name="AutoShape 32"/>
            <p:cNvSpPr>
              <a:spLocks noChangeArrowheads="1"/>
            </p:cNvSpPr>
            <p:nvPr/>
          </p:nvSpPr>
          <p:spPr bwMode="auto">
            <a:xfrm>
              <a:off x="2658" y="-195"/>
              <a:ext cx="132" cy="144"/>
            </a:xfrm>
            <a:prstGeom prst="flowChartDecision">
              <a:avLst/>
            </a:prstGeom>
            <a:noFill/>
            <a:ln w="222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" name="AutoShape 34"/>
          <p:cNvSpPr>
            <a:spLocks noChangeArrowheads="1"/>
          </p:cNvSpPr>
          <p:nvPr/>
        </p:nvSpPr>
        <p:spPr bwMode="auto">
          <a:xfrm flipV="1">
            <a:off x="6781800" y="1219200"/>
            <a:ext cx="257175" cy="228600"/>
          </a:xfrm>
          <a:prstGeom prst="star5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AutoShape 35"/>
          <p:cNvSpPr>
            <a:spLocks noChangeArrowheads="1"/>
          </p:cNvSpPr>
          <p:nvPr/>
        </p:nvSpPr>
        <p:spPr bwMode="auto">
          <a:xfrm flipV="1">
            <a:off x="7696200" y="1524000"/>
            <a:ext cx="257175" cy="228600"/>
          </a:xfrm>
          <a:prstGeom prst="star5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AutoShape 36"/>
          <p:cNvSpPr>
            <a:spLocks noChangeArrowheads="1"/>
          </p:cNvSpPr>
          <p:nvPr/>
        </p:nvSpPr>
        <p:spPr bwMode="auto">
          <a:xfrm flipV="1">
            <a:off x="8153400" y="2057400"/>
            <a:ext cx="257175" cy="228600"/>
          </a:xfrm>
          <a:prstGeom prst="star5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AutoShape 37"/>
          <p:cNvSpPr>
            <a:spLocks noChangeArrowheads="1"/>
          </p:cNvSpPr>
          <p:nvPr/>
        </p:nvSpPr>
        <p:spPr bwMode="auto">
          <a:xfrm flipV="1">
            <a:off x="8382000" y="2743200"/>
            <a:ext cx="257175" cy="228600"/>
          </a:xfrm>
          <a:prstGeom prst="star5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 Box 2"/>
          <p:cNvSpPr txBox="1">
            <a:spLocks noChangeArrowheads="1"/>
          </p:cNvSpPr>
          <p:nvPr/>
        </p:nvSpPr>
        <p:spPr bwMode="auto">
          <a:xfrm>
            <a:off x="228600" y="4343400"/>
            <a:ext cx="5936240" cy="10341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</a:pPr>
            <a:r>
              <a:rPr lang="en-US" dirty="0"/>
              <a:t> In round r , the coordinator:</a:t>
            </a:r>
          </a:p>
          <a:p>
            <a:pPr algn="l">
              <a:spcBef>
                <a:spcPct val="20000"/>
              </a:spcBef>
            </a:pPr>
            <a:r>
              <a:rPr lang="en-US" dirty="0"/>
              <a:t>  - tries to impose its estimate as the consensus value</a:t>
            </a:r>
          </a:p>
          <a:p>
            <a:pPr algn="l">
              <a:spcBef>
                <a:spcPct val="20000"/>
              </a:spcBef>
            </a:pPr>
            <a:r>
              <a:rPr lang="en-US" dirty="0"/>
              <a:t>  - succeeds if  does not crash and it is not suspected </a:t>
            </a:r>
            <a:r>
              <a:rPr lang="en-US" dirty="0" smtClean="0"/>
              <a:t>by	S  </a:t>
            </a:r>
            <a:endParaRPr lang="en-US" dirty="0"/>
          </a:p>
        </p:txBody>
      </p:sp>
      <p:sp>
        <p:nvSpPr>
          <p:cNvPr id="47" name="AutoShape 32"/>
          <p:cNvSpPr>
            <a:spLocks noChangeArrowheads="1"/>
          </p:cNvSpPr>
          <p:nvPr/>
        </p:nvSpPr>
        <p:spPr bwMode="auto">
          <a:xfrm>
            <a:off x="5486400" y="5105400"/>
            <a:ext cx="242292" cy="228600"/>
          </a:xfrm>
          <a:prstGeom prst="flowChartDecision">
            <a:avLst/>
          </a:prstGeom>
          <a:noFill/>
          <a:ln w="2222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utoUpdateAnimBg="0"/>
      <p:bldP spid="28" grpId="0" autoUpdateAnimBg="0"/>
      <p:bldP spid="29" grpId="0" animBg="1"/>
      <p:bldP spid="30" grpId="0" animBg="1"/>
      <p:bldP spid="31" grpId="0" animBg="1"/>
      <p:bldP spid="32" grpId="0" animBg="1" autoUpdateAnimBg="0"/>
      <p:bldP spid="38" grpId="0" animBg="1"/>
      <p:bldP spid="39" grpId="0" animBg="1"/>
      <p:bldP spid="40" grpId="0" animBg="1"/>
      <p:bldP spid="4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79248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algorithm goes through </a:t>
            </a:r>
          </a:p>
          <a:p>
            <a:pPr lvl="1"/>
            <a:r>
              <a:rPr lang="en-US" dirty="0" smtClean="0"/>
              <a:t>three Asynchronous stages</a:t>
            </a:r>
          </a:p>
          <a:p>
            <a:pPr lvl="2"/>
            <a:r>
              <a:rPr lang="en-US" dirty="0" smtClean="0"/>
              <a:t>Each stage has several asynchronous rounds</a:t>
            </a:r>
          </a:p>
          <a:p>
            <a:pPr lvl="3"/>
            <a:r>
              <a:rPr lang="en-US" dirty="0" smtClean="0"/>
              <a:t>Each round has 2 tasks</a:t>
            </a:r>
          </a:p>
          <a:p>
            <a:pPr lvl="4"/>
            <a:r>
              <a:rPr lang="en-US" dirty="0" smtClean="0"/>
              <a:t>Task 1</a:t>
            </a:r>
          </a:p>
          <a:p>
            <a:pPr lvl="5"/>
            <a:r>
              <a:rPr lang="en-US" dirty="0" smtClean="0"/>
              <a:t>Four asynchronous phases</a:t>
            </a:r>
          </a:p>
          <a:p>
            <a:pPr lvl="4"/>
            <a:r>
              <a:rPr lang="en-US" dirty="0" smtClean="0"/>
              <a:t>Task 2</a:t>
            </a:r>
          </a:p>
          <a:p>
            <a:r>
              <a:rPr lang="en-US" dirty="0" smtClean="0"/>
              <a:t>In the first stage, several decision values are proposed</a:t>
            </a:r>
          </a:p>
          <a:p>
            <a:r>
              <a:rPr lang="en-US" dirty="0" smtClean="0"/>
              <a:t>In second stage, a value gets locked: no other decision value is possible</a:t>
            </a:r>
          </a:p>
          <a:p>
            <a:r>
              <a:rPr lang="en-US" dirty="0" smtClean="0"/>
              <a:t>In the third and final stage, the processes decide on the locked value and consensus is reached.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</a:t>
            </a:r>
            <a:endParaRPr lang="en-US" dirty="0" smtClean="0"/>
          </a:p>
        </p:txBody>
      </p:sp>
      <p:sp>
        <p:nvSpPr>
          <p:cNvPr id="6" name="Diamond 5"/>
          <p:cNvSpPr/>
          <p:nvPr/>
        </p:nvSpPr>
        <p:spPr>
          <a:xfrm>
            <a:off x="6248400" y="7620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Why Failure Detectors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design and verification of </a:t>
            </a:r>
            <a:r>
              <a:rPr lang="en-US" b="1" i="1" dirty="0" smtClean="0"/>
              <a:t>fault- tolerant </a:t>
            </a:r>
            <a:r>
              <a:rPr lang="en-US" dirty="0" smtClean="0"/>
              <a:t>distributed system is a difficult problem.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</a:t>
            </a:r>
            <a:r>
              <a:rPr lang="en-US" b="1" i="1" dirty="0" smtClean="0"/>
              <a:t>detection of process failures </a:t>
            </a:r>
            <a:r>
              <a:rPr lang="en-US" dirty="0" smtClean="0"/>
              <a:t>is a crucial problem, system designers have to cope with  in order to build fault tolerant distributed platforms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7637"/>
            <a:ext cx="8229600" cy="52879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Task 1</a:t>
            </a:r>
          </a:p>
          <a:p>
            <a:pPr lvl="1"/>
            <a:r>
              <a:rPr lang="en-US" dirty="0" smtClean="0"/>
              <a:t>Phase1</a:t>
            </a:r>
          </a:p>
          <a:p>
            <a:pPr lvl="2"/>
            <a:r>
              <a:rPr lang="en-US" dirty="0" smtClean="0"/>
              <a:t>Every process ‘p’ sends</a:t>
            </a:r>
          </a:p>
          <a:p>
            <a:pPr lvl="3"/>
            <a:r>
              <a:rPr lang="en-US" dirty="0" smtClean="0"/>
              <a:t>Current estimate to coordinator C</a:t>
            </a:r>
            <a:r>
              <a:rPr lang="en-US" baseline="-25000" dirty="0" smtClean="0"/>
              <a:t>p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Round number ts</a:t>
            </a:r>
            <a:r>
              <a:rPr lang="en-US" baseline="-25000" dirty="0" smtClean="0"/>
              <a:t>p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Phase 2</a:t>
            </a:r>
          </a:p>
          <a:p>
            <a:pPr lvl="2"/>
            <a:r>
              <a:rPr lang="en-US" dirty="0" smtClean="0"/>
              <a:t>C</a:t>
            </a:r>
            <a:r>
              <a:rPr lang="en-US" baseline="-25000" dirty="0" smtClean="0"/>
              <a:t>p </a:t>
            </a:r>
            <a:r>
              <a:rPr lang="en-US" dirty="0" smtClean="0"/>
              <a:t> gathers    (n+1)/2   estimates</a:t>
            </a:r>
          </a:p>
          <a:p>
            <a:pPr lvl="2"/>
            <a:r>
              <a:rPr lang="en-US" dirty="0" smtClean="0"/>
              <a:t>Selects one with largest time stamp </a:t>
            </a:r>
            <a:r>
              <a:rPr lang="en-US" dirty="0" err="1" smtClean="0"/>
              <a:t>estimate</a:t>
            </a:r>
            <a:r>
              <a:rPr lang="en-US" baseline="-25000" dirty="0" err="1" smtClean="0"/>
              <a:t>p</a:t>
            </a:r>
            <a:r>
              <a:rPr lang="en-US" baseline="-25000" dirty="0" smtClean="0"/>
              <a:t>  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Send the new estimate to all processes</a:t>
            </a:r>
          </a:p>
          <a:p>
            <a:pPr lvl="1"/>
            <a:r>
              <a:rPr lang="en-US" dirty="0" smtClean="0"/>
              <a:t>Phase 3</a:t>
            </a:r>
          </a:p>
          <a:p>
            <a:pPr lvl="2"/>
            <a:r>
              <a:rPr lang="en-US" dirty="0" smtClean="0"/>
              <a:t>Each process ‘p’</a:t>
            </a:r>
          </a:p>
          <a:p>
            <a:pPr lvl="3"/>
            <a:r>
              <a:rPr lang="en-US" dirty="0" smtClean="0"/>
              <a:t>May receive </a:t>
            </a:r>
            <a:r>
              <a:rPr lang="en-US" dirty="0" err="1" smtClean="0"/>
              <a:t>estimate</a:t>
            </a:r>
            <a:r>
              <a:rPr lang="en-US" baseline="-25000" dirty="0" err="1" smtClean="0"/>
              <a:t>p</a:t>
            </a:r>
            <a:r>
              <a:rPr lang="en-US" baseline="-25000" dirty="0" smtClean="0"/>
              <a:t> </a:t>
            </a:r>
          </a:p>
          <a:p>
            <a:pPr lvl="4"/>
            <a:r>
              <a:rPr lang="en-US" dirty="0" smtClean="0"/>
              <a:t>Send an </a:t>
            </a:r>
            <a:r>
              <a:rPr lang="en-US" dirty="0" err="1" smtClean="0"/>
              <a:t>ack</a:t>
            </a:r>
            <a:r>
              <a:rPr lang="en-US" dirty="0" smtClean="0"/>
              <a:t> to C</a:t>
            </a:r>
            <a:r>
              <a:rPr lang="en-US" baseline="-25000" dirty="0" smtClean="0"/>
              <a:t>p 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May  not receive </a:t>
            </a:r>
            <a:r>
              <a:rPr lang="en-US" dirty="0" err="1" smtClean="0"/>
              <a:t>estimate</a:t>
            </a:r>
            <a:r>
              <a:rPr lang="en-US" baseline="-25000" dirty="0" err="1" smtClean="0"/>
              <a:t>p</a:t>
            </a:r>
            <a:r>
              <a:rPr lang="en-US" baseline="-25000" dirty="0" smtClean="0"/>
              <a:t> </a:t>
            </a:r>
          </a:p>
          <a:p>
            <a:pPr lvl="4"/>
            <a:r>
              <a:rPr lang="en-US" dirty="0" smtClean="0"/>
              <a:t>Send an </a:t>
            </a:r>
            <a:r>
              <a:rPr lang="en-US" dirty="0" err="1" smtClean="0"/>
              <a:t>nack</a:t>
            </a:r>
            <a:r>
              <a:rPr lang="en-US" dirty="0" smtClean="0"/>
              <a:t> to C</a:t>
            </a:r>
            <a:r>
              <a:rPr lang="en-US" baseline="-25000" dirty="0" smtClean="0"/>
              <a:t>p </a:t>
            </a:r>
            <a:r>
              <a:rPr lang="en-US" dirty="0" smtClean="0"/>
              <a:t> (suspecting C</a:t>
            </a:r>
            <a:r>
              <a:rPr lang="en-US" baseline="-25000" dirty="0" smtClean="0"/>
              <a:t>p  </a:t>
            </a:r>
            <a:r>
              <a:rPr lang="en-US" dirty="0" smtClean="0"/>
              <a:t> has crashed)</a:t>
            </a:r>
          </a:p>
          <a:p>
            <a:pPr lvl="1"/>
            <a:r>
              <a:rPr lang="en-US" dirty="0" smtClean="0"/>
              <a:t>Phase 4</a:t>
            </a:r>
          </a:p>
          <a:p>
            <a:pPr lvl="2"/>
            <a:r>
              <a:rPr lang="en-US" dirty="0" smtClean="0"/>
              <a:t>Waits for     (n+1)/2   (</a:t>
            </a:r>
            <a:r>
              <a:rPr lang="en-US" dirty="0" err="1" smtClean="0"/>
              <a:t>acks</a:t>
            </a:r>
            <a:r>
              <a:rPr lang="en-US" dirty="0" smtClean="0"/>
              <a:t> or </a:t>
            </a:r>
            <a:r>
              <a:rPr lang="en-US" dirty="0" err="1" smtClean="0"/>
              <a:t>nacks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If all are </a:t>
            </a:r>
            <a:r>
              <a:rPr lang="en-US" dirty="0" err="1" smtClean="0"/>
              <a:t>acks</a:t>
            </a:r>
            <a:r>
              <a:rPr lang="en-US" dirty="0" smtClean="0"/>
              <a:t> then </a:t>
            </a:r>
            <a:r>
              <a:rPr lang="en-US" dirty="0" err="1" smtClean="0"/>
              <a:t>estimate</a:t>
            </a:r>
            <a:r>
              <a:rPr lang="en-US" baseline="-25000" dirty="0" err="1" smtClean="0"/>
              <a:t>p</a:t>
            </a:r>
            <a:r>
              <a:rPr lang="en-US" baseline="-25000" dirty="0" smtClean="0"/>
              <a:t> </a:t>
            </a:r>
            <a:r>
              <a:rPr lang="en-US" dirty="0" smtClean="0"/>
              <a:t> is locked</a:t>
            </a:r>
          </a:p>
          <a:p>
            <a:pPr lvl="3"/>
            <a:r>
              <a:rPr lang="en-US" dirty="0" smtClean="0"/>
              <a:t>C</a:t>
            </a:r>
            <a:r>
              <a:rPr lang="en-US" baseline="-25000" dirty="0" smtClean="0"/>
              <a:t>p </a:t>
            </a:r>
            <a:r>
              <a:rPr lang="en-US" dirty="0" smtClean="0"/>
              <a:t> broadcasts the decided value </a:t>
            </a:r>
            <a:r>
              <a:rPr lang="en-US" dirty="0" err="1" smtClean="0"/>
              <a:t>estimate</a:t>
            </a:r>
            <a:r>
              <a:rPr lang="en-US" baseline="-25000" dirty="0" err="1" smtClean="0"/>
              <a:t>p</a:t>
            </a:r>
            <a:r>
              <a:rPr lang="en-US" baseline="-25000" dirty="0" smtClean="0"/>
              <a:t> </a:t>
            </a:r>
          </a:p>
          <a:p>
            <a:r>
              <a:rPr lang="en-US" baseline="-25000" dirty="0" smtClean="0"/>
              <a:t> </a:t>
            </a:r>
            <a:r>
              <a:rPr lang="en-US" dirty="0" smtClean="0"/>
              <a:t> Task 2</a:t>
            </a:r>
          </a:p>
          <a:p>
            <a:pPr lvl="1"/>
            <a:r>
              <a:rPr lang="en-US" dirty="0" smtClean="0"/>
              <a:t>If a process ‘p’ receives a broadcast on decided value and has not already decided</a:t>
            </a:r>
          </a:p>
          <a:p>
            <a:pPr lvl="2"/>
            <a:r>
              <a:rPr lang="en-US" dirty="0" smtClean="0"/>
              <a:t>Accepts the value</a:t>
            </a:r>
          </a:p>
          <a:p>
            <a:pPr lvl="3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2438400" y="2667000"/>
            <a:ext cx="609600" cy="228600"/>
            <a:chOff x="2590800" y="1828800"/>
            <a:chExt cx="685800" cy="228600"/>
          </a:xfrm>
        </p:grpSpPr>
        <p:cxnSp>
          <p:nvCxnSpPr>
            <p:cNvPr id="17" name="Straight Connector 16"/>
            <p:cNvCxnSpPr/>
            <p:nvPr/>
          </p:nvCxnSpPr>
          <p:spPr>
            <a:xfrm rot="5400000">
              <a:off x="2476500" y="1943100"/>
              <a:ext cx="228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590800" y="18288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971800" y="18288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62300" y="19431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2286000" y="4572000"/>
            <a:ext cx="685800" cy="152400"/>
            <a:chOff x="2590800" y="1828800"/>
            <a:chExt cx="685800" cy="228600"/>
          </a:xfrm>
        </p:grpSpPr>
        <p:cxnSp>
          <p:nvCxnSpPr>
            <p:cNvPr id="28" name="Straight Connector 27"/>
            <p:cNvCxnSpPr/>
            <p:nvPr/>
          </p:nvCxnSpPr>
          <p:spPr>
            <a:xfrm rot="5400000">
              <a:off x="2476500" y="1943100"/>
              <a:ext cx="228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590800" y="18288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971800" y="18288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3162300" y="1943100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</a:t>
            </a:r>
            <a:endParaRPr lang="en-US" dirty="0" smtClean="0"/>
          </a:p>
        </p:txBody>
      </p:sp>
      <p:sp>
        <p:nvSpPr>
          <p:cNvPr id="15" name="Diamond 14"/>
          <p:cNvSpPr/>
          <p:nvPr/>
        </p:nvSpPr>
        <p:spPr>
          <a:xfrm>
            <a:off x="6248400" y="7620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/>
          <p:cNvSpPr txBox="1"/>
          <p:nvPr/>
        </p:nvSpPr>
        <p:spPr>
          <a:xfrm>
            <a:off x="2819400" y="6107668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ts2 &lt; ts1 &lt; ts3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2209800" y="1916668"/>
            <a:ext cx="4419600" cy="3657600"/>
            <a:chOff x="2209800" y="685800"/>
            <a:chExt cx="4419600" cy="3657600"/>
          </a:xfrm>
        </p:grpSpPr>
        <p:sp>
          <p:nvSpPr>
            <p:cNvPr id="4" name="Oval 3"/>
            <p:cNvSpPr/>
            <p:nvPr/>
          </p:nvSpPr>
          <p:spPr>
            <a:xfrm>
              <a:off x="2209800" y="11430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4191000" y="34290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5791200" y="12192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4" name="Straight Connector 13"/>
            <p:cNvCxnSpPr>
              <a:stCxn id="4" idx="4"/>
              <a:endCxn id="5" idx="1"/>
            </p:cNvCxnSpPr>
            <p:nvPr/>
          </p:nvCxnSpPr>
          <p:spPr>
            <a:xfrm rot="16200000" flipH="1">
              <a:off x="2718571" y="1967729"/>
              <a:ext cx="1505511" cy="16848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5" idx="6"/>
              <a:endCxn id="6" idx="3"/>
            </p:cNvCxnSpPr>
            <p:nvPr/>
          </p:nvCxnSpPr>
          <p:spPr>
            <a:xfrm flipV="1">
              <a:off x="5029200" y="1999689"/>
              <a:ext cx="884752" cy="1886511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4" idx="6"/>
              <a:endCxn id="6" idx="2"/>
            </p:cNvCxnSpPr>
            <p:nvPr/>
          </p:nvCxnSpPr>
          <p:spPr>
            <a:xfrm>
              <a:off x="3048000" y="1600200"/>
              <a:ext cx="2743200" cy="762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876800" y="6858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2,ts2</a:t>
              </a:r>
              <a:endParaRPr lang="en-US" dirty="0"/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10800000">
              <a:off x="4953000" y="1219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rot="10800000">
              <a:off x="3810000" y="2743200"/>
              <a:ext cx="6858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429000" y="22860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3,ts3</a:t>
              </a:r>
              <a:endParaRPr lang="en-US" dirty="0"/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</a:t>
            </a:r>
            <a:endParaRPr lang="en-US" dirty="0" smtClean="0"/>
          </a:p>
        </p:txBody>
      </p:sp>
      <p:sp>
        <p:nvSpPr>
          <p:cNvPr id="19" name="Diamond 18"/>
          <p:cNvSpPr/>
          <p:nvPr/>
        </p:nvSpPr>
        <p:spPr>
          <a:xfrm>
            <a:off x="6248400" y="7620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133600" y="2133600"/>
            <a:ext cx="4495800" cy="3352800"/>
            <a:chOff x="2133600" y="990600"/>
            <a:chExt cx="4495800" cy="3352800"/>
          </a:xfrm>
        </p:grpSpPr>
        <p:sp>
          <p:nvSpPr>
            <p:cNvPr id="5" name="Oval 4"/>
            <p:cNvSpPr/>
            <p:nvPr/>
          </p:nvSpPr>
          <p:spPr>
            <a:xfrm>
              <a:off x="2209800" y="11430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4191000" y="34290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791200" y="12192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>
              <a:stCxn id="5" idx="4"/>
              <a:endCxn id="6" idx="1"/>
            </p:cNvCxnSpPr>
            <p:nvPr/>
          </p:nvCxnSpPr>
          <p:spPr>
            <a:xfrm rot="16200000" flipH="1">
              <a:off x="2718571" y="1967729"/>
              <a:ext cx="1505511" cy="16848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6" idx="6"/>
              <a:endCxn id="7" idx="3"/>
            </p:cNvCxnSpPr>
            <p:nvPr/>
          </p:nvCxnSpPr>
          <p:spPr>
            <a:xfrm flipV="1">
              <a:off x="5029200" y="1999689"/>
              <a:ext cx="884752" cy="1886511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5" idx="6"/>
              <a:endCxn id="7" idx="2"/>
            </p:cNvCxnSpPr>
            <p:nvPr/>
          </p:nvCxnSpPr>
          <p:spPr>
            <a:xfrm>
              <a:off x="3048000" y="1600200"/>
              <a:ext cx="2743200" cy="762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581400" y="990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Est</a:t>
              </a:r>
              <a:r>
                <a:rPr lang="en-US" baseline="-25000" dirty="0" err="1" smtClean="0"/>
                <a:t>p</a:t>
              </a:r>
              <a:r>
                <a:rPr lang="en-US" baseline="-25000" dirty="0" smtClean="0"/>
                <a:t> </a:t>
              </a:r>
              <a:r>
                <a:rPr lang="en-US" dirty="0" smtClean="0"/>
                <a:t> =3</a:t>
              </a:r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33600" y="27432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Est</a:t>
              </a:r>
              <a:r>
                <a:rPr lang="en-US" baseline="-25000" dirty="0" err="1" smtClean="0"/>
                <a:t>p</a:t>
              </a:r>
              <a:r>
                <a:rPr lang="en-US" baseline="-25000" dirty="0" smtClean="0"/>
                <a:t> </a:t>
              </a:r>
              <a:r>
                <a:rPr lang="en-US" dirty="0" smtClean="0"/>
                <a:t> =3</a:t>
              </a:r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3581400" y="1371600"/>
              <a:ext cx="838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2819400" y="2514600"/>
              <a:ext cx="5334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</a:t>
            </a:r>
            <a:endParaRPr lang="en-US" dirty="0" smtClean="0"/>
          </a:p>
        </p:txBody>
      </p:sp>
      <p:sp>
        <p:nvSpPr>
          <p:cNvPr id="15" name="Diamond 14"/>
          <p:cNvSpPr/>
          <p:nvPr/>
        </p:nvSpPr>
        <p:spPr>
          <a:xfrm>
            <a:off x="6248400" y="7620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2209800" y="1981200"/>
            <a:ext cx="4419600" cy="3657600"/>
            <a:chOff x="2209800" y="685800"/>
            <a:chExt cx="4419600" cy="3657600"/>
          </a:xfrm>
        </p:grpSpPr>
        <p:sp>
          <p:nvSpPr>
            <p:cNvPr id="5" name="Oval 4"/>
            <p:cNvSpPr/>
            <p:nvPr/>
          </p:nvSpPr>
          <p:spPr>
            <a:xfrm>
              <a:off x="2209800" y="11430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4191000" y="34290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791200" y="12192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>
              <a:stCxn id="5" idx="4"/>
              <a:endCxn id="6" idx="1"/>
            </p:cNvCxnSpPr>
            <p:nvPr/>
          </p:nvCxnSpPr>
          <p:spPr>
            <a:xfrm rot="16200000" flipH="1">
              <a:off x="2718571" y="1967729"/>
              <a:ext cx="1505511" cy="16848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6" idx="6"/>
              <a:endCxn id="7" idx="3"/>
            </p:cNvCxnSpPr>
            <p:nvPr/>
          </p:nvCxnSpPr>
          <p:spPr>
            <a:xfrm flipV="1">
              <a:off x="5029200" y="1999689"/>
              <a:ext cx="884752" cy="1886511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5" idx="6"/>
              <a:endCxn id="7" idx="2"/>
            </p:cNvCxnSpPr>
            <p:nvPr/>
          </p:nvCxnSpPr>
          <p:spPr>
            <a:xfrm>
              <a:off x="3048000" y="1600200"/>
              <a:ext cx="2743200" cy="762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876800" y="6858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ack</a:t>
              </a:r>
              <a:endParaRPr lang="en-US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10800000">
              <a:off x="4953000" y="1219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0800000">
              <a:off x="3810000" y="2743200"/>
              <a:ext cx="6858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114800" y="25146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ack</a:t>
              </a:r>
              <a:endParaRPr lang="en-US" dirty="0"/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</a:t>
            </a:r>
            <a:endParaRPr lang="en-US" dirty="0" smtClean="0"/>
          </a:p>
        </p:txBody>
      </p:sp>
      <p:sp>
        <p:nvSpPr>
          <p:cNvPr id="19" name="Diamond 18"/>
          <p:cNvSpPr/>
          <p:nvPr/>
        </p:nvSpPr>
        <p:spPr>
          <a:xfrm>
            <a:off x="6248400" y="7620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209800" y="1688068"/>
            <a:ext cx="4419600" cy="4941332"/>
            <a:chOff x="2209800" y="685800"/>
            <a:chExt cx="4419600" cy="4941332"/>
          </a:xfrm>
        </p:grpSpPr>
        <p:sp>
          <p:nvSpPr>
            <p:cNvPr id="5" name="Oval 4"/>
            <p:cNvSpPr/>
            <p:nvPr/>
          </p:nvSpPr>
          <p:spPr>
            <a:xfrm>
              <a:off x="2209800" y="11430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4191000" y="34290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791200" y="1219200"/>
              <a:ext cx="8382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Straight Connector 7"/>
            <p:cNvCxnSpPr>
              <a:stCxn id="5" idx="4"/>
              <a:endCxn id="6" idx="1"/>
            </p:cNvCxnSpPr>
            <p:nvPr/>
          </p:nvCxnSpPr>
          <p:spPr>
            <a:xfrm rot="16200000" flipH="1">
              <a:off x="2718571" y="1967729"/>
              <a:ext cx="1505511" cy="16848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stCxn id="6" idx="6"/>
              <a:endCxn id="7" idx="3"/>
            </p:cNvCxnSpPr>
            <p:nvPr/>
          </p:nvCxnSpPr>
          <p:spPr>
            <a:xfrm flipV="1">
              <a:off x="5029200" y="1999689"/>
              <a:ext cx="884752" cy="1886511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5" idx="6"/>
              <a:endCxn id="7" idx="2"/>
            </p:cNvCxnSpPr>
            <p:nvPr/>
          </p:nvCxnSpPr>
          <p:spPr>
            <a:xfrm>
              <a:off x="3048000" y="1600200"/>
              <a:ext cx="2743200" cy="76200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3962400" y="12192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2743200" y="2590800"/>
              <a:ext cx="6858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743200" y="5257800"/>
              <a:ext cx="2743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Locks 3 and broad casts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590800" y="28194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038600" y="685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</a:t>
            </a:r>
            <a:endParaRPr lang="en-US" dirty="0" smtClean="0"/>
          </a:p>
        </p:txBody>
      </p:sp>
      <p:sp>
        <p:nvSpPr>
          <p:cNvPr id="16" name="Diamond 15"/>
          <p:cNvSpPr/>
          <p:nvPr/>
        </p:nvSpPr>
        <p:spPr>
          <a:xfrm>
            <a:off x="6248400" y="7620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209800" y="1143000"/>
            <a:ext cx="838200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191000" y="3429000"/>
            <a:ext cx="838200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791200" y="1219200"/>
            <a:ext cx="838200" cy="914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>
            <a:stCxn id="5" idx="4"/>
            <a:endCxn id="6" idx="1"/>
          </p:cNvCxnSpPr>
          <p:nvPr/>
        </p:nvCxnSpPr>
        <p:spPr>
          <a:xfrm rot="16200000" flipH="1">
            <a:off x="2718571" y="1967729"/>
            <a:ext cx="1505511" cy="16848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6" idx="6"/>
            <a:endCxn id="7" idx="3"/>
          </p:cNvCxnSpPr>
          <p:nvPr/>
        </p:nvCxnSpPr>
        <p:spPr>
          <a:xfrm flipV="1">
            <a:off x="5029200" y="1999689"/>
            <a:ext cx="884752" cy="1886511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6"/>
            <a:endCxn id="7" idx="2"/>
          </p:cNvCxnSpPr>
          <p:nvPr/>
        </p:nvCxnSpPr>
        <p:spPr>
          <a:xfrm>
            <a:off x="3048000" y="1600200"/>
            <a:ext cx="2743200" cy="762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743200" y="5257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Locks 3 and broad casts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</a:t>
            </a:r>
            <a:endParaRPr lang="en-US" dirty="0" smtClean="0"/>
          </a:p>
        </p:txBody>
      </p:sp>
      <p:sp>
        <p:nvSpPr>
          <p:cNvPr id="13" name="Diamond 12"/>
          <p:cNvSpPr/>
          <p:nvPr/>
        </p:nvSpPr>
        <p:spPr>
          <a:xfrm>
            <a:off x="6248400" y="7620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</a:t>
            </a:r>
            <a:endParaRPr lang="en-US" dirty="0" smtClean="0"/>
          </a:p>
        </p:txBody>
      </p:sp>
      <p:sp>
        <p:nvSpPr>
          <p:cNvPr id="4" name="Diamond 3"/>
          <p:cNvSpPr/>
          <p:nvPr/>
        </p:nvSpPr>
        <p:spPr>
          <a:xfrm>
            <a:off x="6248400" y="7620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4096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4300" y="1219200"/>
            <a:ext cx="8877300" cy="5410200"/>
          </a:xfr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74271"/>
            <a:ext cx="8229600" cy="5731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 cont…</a:t>
            </a:r>
            <a:endParaRPr lang="en-US" dirty="0" smtClean="0"/>
          </a:p>
        </p:txBody>
      </p:sp>
      <p:sp>
        <p:nvSpPr>
          <p:cNvPr id="10" name="Diamond 9"/>
          <p:cNvSpPr/>
          <p:nvPr/>
        </p:nvSpPr>
        <p:spPr>
          <a:xfrm>
            <a:off x="5486400" y="1524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143000"/>
            <a:ext cx="8391525" cy="5181600"/>
          </a:xfr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Consensus using   </a:t>
            </a:r>
            <a:r>
              <a:rPr lang="en-US" b="1" dirty="0" smtClean="0">
                <a:latin typeface="Monotype Corsiva" pitchFamily="66" charset="0"/>
                <a:cs typeface="Arial" charset="0"/>
              </a:rPr>
              <a:t>S cont…</a:t>
            </a:r>
            <a:endParaRPr lang="en-US" dirty="0" smtClean="0"/>
          </a:p>
        </p:txBody>
      </p:sp>
      <p:sp>
        <p:nvSpPr>
          <p:cNvPr id="5" name="Diamond 4"/>
          <p:cNvSpPr/>
          <p:nvPr/>
        </p:nvSpPr>
        <p:spPr>
          <a:xfrm>
            <a:off x="5486400" y="762000"/>
            <a:ext cx="304800" cy="2286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Atomic Broadcast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Informally, atomic broadcast requires that all correct processes deliver the same set of messages in the same order (i.e., deliver the same sequence of messages).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Formally atomic broadcast can be defined as a reliable broadcast with the total order property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Chandra and </a:t>
            </a:r>
            <a:r>
              <a:rPr lang="en-US" dirty="0" err="1" smtClean="0"/>
              <a:t>Toueg</a:t>
            </a:r>
            <a:r>
              <a:rPr lang="en-US" dirty="0" smtClean="0"/>
              <a:t> showed that the result of consensus can be used to solve the problem of atomic broad cast.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Synchronous Vs Asynchronous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/>
            <a:r>
              <a:rPr lang="en-US" smtClean="0"/>
              <a:t>A distributed system is </a:t>
            </a:r>
            <a:r>
              <a:rPr lang="en-US" u="sng" smtClean="0"/>
              <a:t>synchronous</a:t>
            </a:r>
            <a:r>
              <a:rPr lang="en-US" smtClean="0"/>
              <a:t> if:</a:t>
            </a:r>
          </a:p>
          <a:p>
            <a:pPr lvl="1" eaLnBrk="1" hangingPunct="1"/>
            <a:r>
              <a:rPr lang="en-US" smtClean="0"/>
              <a:t>there is a </a:t>
            </a:r>
            <a:r>
              <a:rPr lang="en-US" u="sng" smtClean="0"/>
              <a:t>known upper bound</a:t>
            </a:r>
            <a:r>
              <a:rPr lang="en-US" smtClean="0"/>
              <a:t> on the transmission delay of messages</a:t>
            </a:r>
          </a:p>
          <a:p>
            <a:pPr lvl="1" eaLnBrk="1" hangingPunct="1"/>
            <a:r>
              <a:rPr lang="en-US" smtClean="0"/>
              <a:t>there is a </a:t>
            </a:r>
            <a:r>
              <a:rPr lang="en-US" u="sng" smtClean="0"/>
              <a:t>known upper bound</a:t>
            </a:r>
            <a:r>
              <a:rPr lang="en-US" smtClean="0"/>
              <a:t> on the processing time of a piece of code</a:t>
            </a:r>
          </a:p>
          <a:p>
            <a:pPr eaLnBrk="1" hangingPunct="1"/>
            <a:r>
              <a:rPr lang="en-US" smtClean="0"/>
              <a:t>A distributed system is </a:t>
            </a:r>
            <a:r>
              <a:rPr lang="en-US" u="sng" smtClean="0"/>
              <a:t>asynchronous</a:t>
            </a:r>
            <a:r>
              <a:rPr lang="en-US" smtClean="0"/>
              <a:t> if:</a:t>
            </a:r>
          </a:p>
          <a:p>
            <a:pPr lvl="1" eaLnBrk="1" hangingPunct="1"/>
            <a:r>
              <a:rPr lang="en-US" smtClean="0"/>
              <a:t>there is </a:t>
            </a:r>
            <a:r>
              <a:rPr lang="en-US" u="sng" smtClean="0"/>
              <a:t>no bound</a:t>
            </a:r>
            <a:r>
              <a:rPr lang="en-US" smtClean="0"/>
              <a:t> on the transmission delay of messages</a:t>
            </a:r>
          </a:p>
          <a:p>
            <a:pPr lvl="1" eaLnBrk="1" hangingPunct="1"/>
            <a:r>
              <a:rPr lang="en-US" smtClean="0"/>
              <a:t>there is </a:t>
            </a:r>
            <a:r>
              <a:rPr lang="en-US" u="sng" smtClean="0"/>
              <a:t>no bound</a:t>
            </a:r>
            <a:r>
              <a:rPr lang="en-US" smtClean="0"/>
              <a:t> on the processing time of a piece of code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/>
          <a:lstStyle/>
          <a:p>
            <a:r>
              <a:rPr lang="en-US" b="1" dirty="0" smtClean="0"/>
              <a:t>Reliable Broadcast</a:t>
            </a:r>
          </a:p>
          <a:p>
            <a:pPr lvl="1"/>
            <a:r>
              <a:rPr lang="en-US" b="1" dirty="0" smtClean="0"/>
              <a:t>Validity </a:t>
            </a:r>
            <a:r>
              <a:rPr lang="en-US" dirty="0" smtClean="0"/>
              <a:t>: If the sender of a broadcast message m is non-faulty, then all correct processes eventually deliver m.</a:t>
            </a:r>
          </a:p>
          <a:p>
            <a:pPr lvl="1"/>
            <a:r>
              <a:rPr lang="en-US" b="1" dirty="0" smtClean="0"/>
              <a:t>Agreement :  </a:t>
            </a:r>
            <a:r>
              <a:rPr lang="en-US" dirty="0" smtClean="0"/>
              <a:t>If a correct process delivers a message m, then all correct processes deliver m.</a:t>
            </a:r>
          </a:p>
          <a:p>
            <a:pPr lvl="1"/>
            <a:r>
              <a:rPr lang="en-US" b="1" dirty="0" smtClean="0"/>
              <a:t>Integrity : </a:t>
            </a:r>
            <a:r>
              <a:rPr lang="en-US" dirty="0" smtClean="0"/>
              <a:t>Each correct process delivers a message at most once. </a:t>
            </a:r>
          </a:p>
          <a:p>
            <a:r>
              <a:rPr lang="en-US" b="1" dirty="0" smtClean="0"/>
              <a:t>Total Order</a:t>
            </a:r>
          </a:p>
          <a:p>
            <a:pPr lvl="1"/>
            <a:r>
              <a:rPr lang="en-US" dirty="0" smtClean="0"/>
              <a:t>If two correct processes p and q deliver two messages m and m’</a:t>
            </a:r>
            <a:r>
              <a:rPr lang="en-US" sz="400" dirty="0" smtClean="0"/>
              <a:t> </a:t>
            </a:r>
            <a:r>
              <a:rPr lang="en-US" dirty="0" smtClean="0"/>
              <a:t>, then p delivers m before m’ </a:t>
            </a:r>
            <a:r>
              <a:rPr lang="en-US" sz="400" dirty="0" smtClean="0"/>
              <a:t> </a:t>
            </a:r>
            <a:r>
              <a:rPr lang="en-US" dirty="0" smtClean="0"/>
              <a:t>if and only if q delivers m before m’</a:t>
            </a:r>
            <a:r>
              <a:rPr lang="en-US" sz="400" dirty="0" smtClean="0"/>
              <a:t> 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8159251" cy="39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438400" y="381000"/>
            <a:ext cx="4038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b="1" dirty="0">
                <a:solidFill>
                  <a:prstClr val="black"/>
                </a:solidFill>
                <a:latin typeface="+mj-lt"/>
              </a:rPr>
              <a:t>Reliable Broadcast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56260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algorithm consists of three tasks 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Task 1 :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when a process p wants to A-broadcast a message m, it </a:t>
            </a:r>
            <a:r>
              <a:rPr lang="en-US" i="1" dirty="0" err="1" smtClean="0"/>
              <a:t>R_broadcasts</a:t>
            </a:r>
            <a:r>
              <a:rPr lang="en-US" i="1" dirty="0" smtClean="0"/>
              <a:t> 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Task 2 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a message m is added to set </a:t>
            </a:r>
            <a:r>
              <a:rPr lang="en-US" dirty="0" err="1" smtClean="0"/>
              <a:t>R_delivered</a:t>
            </a:r>
            <a:r>
              <a:rPr lang="en-US" sz="400" dirty="0" err="1" smtClean="0"/>
              <a:t>p</a:t>
            </a:r>
            <a:r>
              <a:rPr lang="en-US" sz="400" dirty="0" smtClean="0"/>
              <a:t> </a:t>
            </a:r>
            <a:r>
              <a:rPr lang="en-US" dirty="0" smtClean="0"/>
              <a:t>when process p </a:t>
            </a:r>
            <a:r>
              <a:rPr lang="en-US" i="1" dirty="0" err="1" smtClean="0"/>
              <a:t>R_delivers</a:t>
            </a:r>
            <a:r>
              <a:rPr lang="en-US" i="1" dirty="0" smtClean="0"/>
              <a:t> it.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Task 3 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when a process p </a:t>
            </a:r>
            <a:r>
              <a:rPr lang="en-US" i="1" dirty="0" err="1" smtClean="0"/>
              <a:t>A_delivers</a:t>
            </a:r>
            <a:r>
              <a:rPr lang="en-US" i="1" dirty="0" smtClean="0"/>
              <a:t> a message m, it adds m to set </a:t>
            </a:r>
            <a:r>
              <a:rPr lang="en-US" dirty="0" err="1" smtClean="0"/>
              <a:t>A_delivered</a:t>
            </a:r>
            <a:r>
              <a:rPr lang="en-US" sz="400" dirty="0" err="1" smtClean="0"/>
              <a:t>p</a:t>
            </a:r>
            <a:r>
              <a:rPr lang="en-US" dirty="0" smtClean="0"/>
              <a:t>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Process p periodically checks whether </a:t>
            </a:r>
            <a:r>
              <a:rPr lang="en-US" dirty="0" err="1" smtClean="0"/>
              <a:t>A_undelivered</a:t>
            </a:r>
            <a:r>
              <a:rPr lang="en-US" sz="400" dirty="0" err="1" smtClean="0"/>
              <a:t>p</a:t>
            </a:r>
            <a:r>
              <a:rPr lang="en-US" sz="400" dirty="0" smtClean="0"/>
              <a:t> </a:t>
            </a:r>
            <a:r>
              <a:rPr lang="en-US" dirty="0" smtClean="0"/>
              <a:t>contains messages. If it </a:t>
            </a:r>
            <a:r>
              <a:rPr lang="en-US" sz="800" dirty="0" smtClean="0"/>
              <a:t> </a:t>
            </a:r>
            <a:r>
              <a:rPr lang="en-US" dirty="0" smtClean="0"/>
              <a:t>contains messages, p enters its next execution of consensus, say the </a:t>
            </a:r>
            <a:r>
              <a:rPr lang="en-US" dirty="0" err="1" smtClean="0"/>
              <a:t>kth</a:t>
            </a:r>
            <a:r>
              <a:rPr lang="en-US" dirty="0" smtClean="0"/>
              <a:t> one, and proposes </a:t>
            </a:r>
            <a:r>
              <a:rPr lang="en-US" dirty="0" err="1" smtClean="0"/>
              <a:t>A_undelivered</a:t>
            </a:r>
            <a:r>
              <a:rPr lang="en-US" sz="800" dirty="0" err="1" smtClean="0"/>
              <a:t>p</a:t>
            </a:r>
            <a:r>
              <a:rPr lang="en-US" sz="800" dirty="0" smtClean="0"/>
              <a:t> </a:t>
            </a:r>
            <a:r>
              <a:rPr lang="en-US" dirty="0" smtClean="0"/>
              <a:t>as the next batch of messages to be </a:t>
            </a:r>
            <a:r>
              <a:rPr lang="en-US" i="1" dirty="0" err="1" smtClean="0"/>
              <a:t>A_delivered</a:t>
            </a:r>
            <a:r>
              <a:rPr lang="en-US" i="1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Atomic Broadcast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153400" cy="588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Atomic Broadcast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Implementation of failure detector</a:t>
            </a:r>
            <a:endParaRPr lang="en-US" dirty="0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229600" cy="5334000"/>
          </a:xfrm>
        </p:spPr>
        <p:txBody>
          <a:bodyPr/>
          <a:lstStyle/>
          <a:p>
            <a:pPr eaLnBrk="1" hangingPunct="1"/>
            <a:r>
              <a:rPr lang="en-US" sz="2400" b="1" smtClean="0"/>
              <a:t>Task 1 : </a:t>
            </a:r>
            <a:r>
              <a:rPr lang="en-US" sz="2400" smtClean="0"/>
              <a:t>Each process </a:t>
            </a:r>
            <a:r>
              <a:rPr lang="en-US" sz="2400" i="1" smtClean="0"/>
              <a:t>p periodically sends a “p-is-alive” message to </a:t>
            </a:r>
            <a:r>
              <a:rPr lang="en-US" sz="2400" smtClean="0"/>
              <a:t>all other processes. This is like a heart-beat message that informs other processes that process p is alive.</a:t>
            </a:r>
          </a:p>
          <a:p>
            <a:pPr eaLnBrk="1" hangingPunct="1"/>
            <a:r>
              <a:rPr lang="en-US" sz="2400" b="1" smtClean="0"/>
              <a:t>Task 2 : </a:t>
            </a:r>
            <a:r>
              <a:rPr lang="en-US" sz="2400" smtClean="0"/>
              <a:t>If a process p does not receive a “q-is-alive” message from a process q within p(q) time units on its clock, then p adds q to its set of suspects if q is not already in the suspect list of p.</a:t>
            </a:r>
          </a:p>
          <a:p>
            <a:pPr eaLnBrk="1" hangingPunct="1"/>
            <a:r>
              <a:rPr lang="en-US" sz="2400" b="1" smtClean="0"/>
              <a:t>Task 3 : </a:t>
            </a:r>
            <a:r>
              <a:rPr lang="en-US" sz="2400" smtClean="0"/>
              <a:t>When a process delivers a message from a suspected process, it corrects its error about the suspected process and increases its timeout for that process. </a:t>
            </a:r>
          </a:p>
          <a:p>
            <a:pPr lvl="1" eaLnBrk="1" hangingPunct="1"/>
            <a:r>
              <a:rPr lang="en-US" sz="2000" smtClean="0"/>
              <a:t>If process p receives “q-is-alive” message from a process q that it currently suspects, p knows that its previous timeout on q was premature – p removes q from its set of suspects and increases its timeout period for process q, p(q).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53314"/>
            <a:ext cx="8305800" cy="590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Implementation of failure detector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Lazy failure detection protocol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 relatively simple protocol that allows a process to “monitor” another process, and consequently to detect its crash</a:t>
            </a:r>
            <a:r>
              <a:rPr lang="en-US" i="1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This protocol enjoys the nice property to rely as much as possible on application messages to do this monitoring.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cost associated with the implementation of a failure detector incurs only when the failure detector is used (hence, it is called a lazy failure detector).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Each process pi has a local hardware clock </a:t>
            </a:r>
            <a:r>
              <a:rPr lang="en-US" dirty="0" err="1" smtClean="0"/>
              <a:t>hc</a:t>
            </a:r>
            <a:r>
              <a:rPr lang="en-US" baseline="-25000" dirty="0" err="1" smtClean="0"/>
              <a:t>i</a:t>
            </a:r>
            <a:r>
              <a:rPr lang="en-US" dirty="0" smtClean="0"/>
              <a:t> that strictly monotonically increases.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local clocks are not required to be synchronized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Every pair of processes is connected by a channel and they communicate by sending and receiving messages through channels.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Channels are not required to be FIFO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040033"/>
            <a:ext cx="6781800" cy="5817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Lazy failure detection protocol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short introduction to failure detectors for asynchronous Distributed Systems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38200"/>
          </a:xfrm>
        </p:spPr>
        <p:txBody>
          <a:bodyPr/>
          <a:lstStyle/>
          <a:p>
            <a:r>
              <a:rPr lang="en-US" dirty="0" smtClean="0"/>
              <a:t>Failure Detectors-Definition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105400"/>
          </a:xfrm>
        </p:spPr>
        <p:txBody>
          <a:bodyPr>
            <a:normAutofit lnSpcReduction="10000"/>
          </a:bodyPr>
          <a:lstStyle/>
          <a:p>
            <a:pPr marL="58738" lvl="2" indent="339725">
              <a:buNone/>
              <a:tabLst>
                <a:tab pos="398463" algn="l"/>
              </a:tabLst>
            </a:pPr>
            <a:r>
              <a:rPr lang="en-US" sz="2800" b="1" dirty="0" smtClean="0"/>
              <a:t>Why use FD?</a:t>
            </a:r>
          </a:p>
          <a:p>
            <a:pPr marL="58738" lvl="2" indent="339725">
              <a:tabLst>
                <a:tab pos="398463" algn="l"/>
              </a:tabLst>
            </a:pPr>
            <a:endParaRPr lang="en-US" sz="3200" dirty="0" smtClean="0"/>
          </a:p>
          <a:p>
            <a:pPr marL="914400" lvl="3" indent="-398463">
              <a:buFont typeface="Arial" pitchFamily="34" charset="0"/>
              <a:buChar char="•"/>
              <a:tabLst>
                <a:tab pos="398463" algn="l"/>
              </a:tabLst>
            </a:pPr>
            <a:r>
              <a:rPr lang="en-US" sz="2800" dirty="0" smtClean="0"/>
              <a:t>Based on well defined set of Abstract concepts</a:t>
            </a:r>
          </a:p>
          <a:p>
            <a:pPr marL="914400" lvl="3" indent="-398463">
              <a:buFont typeface="Arial" pitchFamily="34" charset="0"/>
              <a:buChar char="•"/>
              <a:tabLst>
                <a:tab pos="398463" algn="l"/>
              </a:tabLst>
            </a:pPr>
            <a:r>
              <a:rPr lang="en-US" sz="2800" dirty="0" smtClean="0"/>
              <a:t>Not dependant on any particular implementation</a:t>
            </a:r>
          </a:p>
          <a:p>
            <a:pPr marL="914400" lvl="3" indent="-398463">
              <a:buFont typeface="Arial" pitchFamily="34" charset="0"/>
              <a:buChar char="•"/>
              <a:tabLst>
                <a:tab pos="398463" algn="l"/>
              </a:tabLst>
            </a:pPr>
            <a:r>
              <a:rPr lang="en-US" sz="2800" dirty="0" smtClean="0"/>
              <a:t>Layered approach favors design, proof and portability of protocol</a:t>
            </a:r>
          </a:p>
          <a:p>
            <a:pPr marL="914400" lvl="3" indent="-398463">
              <a:buFont typeface="Arial" pitchFamily="34" charset="0"/>
              <a:buChar char="•"/>
              <a:tabLst>
                <a:tab pos="398463" algn="l"/>
              </a:tabLst>
            </a:pPr>
            <a:r>
              <a:rPr lang="en-US" sz="2800" dirty="0" smtClean="0"/>
              <a:t>Helps to solve impossible time-free asynchronous distributed system problems like the Consensus problem.  </a:t>
            </a:r>
          </a:p>
          <a:p>
            <a:pPr marL="914400" lvl="3" indent="-398463">
              <a:buFont typeface="Arial" pitchFamily="34" charset="0"/>
              <a:buChar char="•"/>
              <a:tabLst>
                <a:tab pos="398463" algn="l"/>
              </a:tabLst>
            </a:pPr>
            <a:r>
              <a:rPr lang="en-US" sz="2800" dirty="0" smtClean="0"/>
              <a:t> Eventually accurate failure detectors  helps in designing indulgent algorithms.</a:t>
            </a:r>
          </a:p>
          <a:p>
            <a:pPr marL="914400" lvl="3" indent="-398463">
              <a:buFont typeface="Arial" pitchFamily="34" charset="0"/>
              <a:buChar char="•"/>
              <a:tabLst>
                <a:tab pos="398463" algn="l"/>
              </a:tabLst>
            </a:pPr>
            <a:endParaRPr lang="en-US" sz="2800" dirty="0" smtClean="0"/>
          </a:p>
          <a:p>
            <a:pPr lvl="2" indent="-627063"/>
            <a:endParaRPr lang="en-US" dirty="0"/>
          </a:p>
          <a:p>
            <a:pPr lvl="1" indent="-625475"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Failure Detectors 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To stop waiting or not to stop waiting?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Unfortunately, it is impossible to distinguish with certainty a </a:t>
            </a:r>
            <a:r>
              <a:rPr lang="en-US" b="1" i="1" dirty="0" smtClean="0"/>
              <a:t>crashed process from a very slow process</a:t>
            </a:r>
            <a:r>
              <a:rPr lang="en-US" dirty="0" smtClean="0"/>
              <a:t> in a purely asynchronous distributed system.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Look at two major problems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Consensus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Atomic Broadcast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Asynchronous System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763000" cy="5867400"/>
          </a:xfrm>
        </p:spPr>
        <p:txBody>
          <a:bodyPr>
            <a:noAutofit/>
          </a:bodyPr>
          <a:lstStyle/>
          <a:p>
            <a:endParaRPr lang="en-US" sz="2800" b="1" dirty="0" smtClean="0"/>
          </a:p>
          <a:p>
            <a:pPr>
              <a:buNone/>
            </a:pPr>
            <a:r>
              <a:rPr lang="en-US" sz="2800" b="1" dirty="0" smtClean="0"/>
              <a:t>Process model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 process can fail by premature halting(crashing).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A process is correct if it does not crash else it is faulty</a:t>
            </a:r>
          </a:p>
          <a:p>
            <a:pPr lvl="1">
              <a:buNone/>
            </a:pPr>
            <a:endParaRPr lang="en-US" dirty="0" smtClean="0"/>
          </a:p>
          <a:p>
            <a:pPr marL="398463" lvl="1" indent="-398463">
              <a:buFont typeface="Arial" pitchFamily="34" charset="0"/>
              <a:buChar char="•"/>
            </a:pPr>
            <a:endParaRPr lang="en-US" dirty="0" smtClean="0"/>
          </a:p>
          <a:p>
            <a:pPr marL="457200" lvl="4" indent="-398463">
              <a:buNone/>
            </a:pPr>
            <a:r>
              <a:rPr lang="en-US" sz="2800" b="1" dirty="0" smtClean="0"/>
              <a:t>Computation models</a:t>
            </a:r>
          </a:p>
          <a:p>
            <a:pPr marL="914400" lvl="5" indent="-398463"/>
            <a:r>
              <a:rPr lang="en-US" sz="2800" b="1" dirty="0" smtClean="0"/>
              <a:t>FLP  </a:t>
            </a:r>
            <a:r>
              <a:rPr lang="en-US" sz="2800" dirty="0" smtClean="0"/>
              <a:t>Crash-prone processes and reliable links</a:t>
            </a:r>
          </a:p>
          <a:p>
            <a:pPr marL="914400" lvl="5" indent="-398463"/>
            <a:r>
              <a:rPr lang="en-US" sz="2800" b="1" dirty="0" smtClean="0"/>
              <a:t>FLL   </a:t>
            </a:r>
            <a:r>
              <a:rPr lang="en-US" sz="2800" dirty="0" smtClean="0"/>
              <a:t>Crash-prone processes and fair </a:t>
            </a:r>
            <a:r>
              <a:rPr lang="en-US" sz="2800" dirty="0" err="1" smtClean="0"/>
              <a:t>lossy</a:t>
            </a:r>
            <a:r>
              <a:rPr lang="en-US" sz="2800" dirty="0" smtClean="0"/>
              <a:t> links</a:t>
            </a:r>
          </a:p>
          <a:p>
            <a:pPr marL="1371600" lvl="6" indent="-398463">
              <a:buNone/>
            </a:pPr>
            <a:endParaRPr lang="en-US" sz="2800" dirty="0" smtClean="0"/>
          </a:p>
          <a:p>
            <a:pPr marL="798513" lvl="2" indent="-398463">
              <a:buNone/>
            </a:pPr>
            <a:endParaRPr lang="en-US" sz="2800" dirty="0" smtClean="0"/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marL="508000" lvl="1" indent="-508000">
              <a:buFont typeface="Arial" pitchFamily="34" charset="0"/>
              <a:buChar char="•"/>
              <a:tabLst>
                <a:tab pos="398463" algn="l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38200"/>
          </a:xfrm>
        </p:spPr>
        <p:txBody>
          <a:bodyPr/>
          <a:lstStyle/>
          <a:p>
            <a:r>
              <a:rPr lang="en-US" dirty="0" smtClean="0"/>
              <a:t>Asynchronous System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Autofit/>
          </a:bodyPr>
          <a:lstStyle/>
          <a:p>
            <a:pPr marL="398463" lvl="1" indent="-398463">
              <a:buNone/>
            </a:pPr>
            <a:r>
              <a:rPr lang="en-US" b="1" dirty="0" smtClean="0"/>
              <a:t>     Communication model</a:t>
            </a:r>
          </a:p>
          <a:p>
            <a:pPr marL="798513" lvl="3" indent="-341313">
              <a:buNone/>
            </a:pPr>
            <a:r>
              <a:rPr lang="en-US" sz="2800" dirty="0" smtClean="0"/>
              <a:t>	Processes communicate and synchronize by exchanging messages through links.</a:t>
            </a:r>
          </a:p>
          <a:p>
            <a:pPr marL="798513" lvl="3" indent="-341313">
              <a:buNone/>
            </a:pPr>
            <a:r>
              <a:rPr lang="en-US" sz="2800" b="1" dirty="0" smtClean="0"/>
              <a:t>	Reliable</a:t>
            </a:r>
          </a:p>
          <a:p>
            <a:pPr marL="1712913" lvl="5" indent="-341313"/>
            <a:r>
              <a:rPr lang="en-US" sz="2800" dirty="0" smtClean="0"/>
              <a:t>Does not create or duplicate messages</a:t>
            </a:r>
          </a:p>
          <a:p>
            <a:pPr marL="1712913" lvl="5" indent="-341313"/>
            <a:r>
              <a:rPr lang="en-US" sz="2800" dirty="0" smtClean="0"/>
              <a:t>Every message sent by Pi to </a:t>
            </a:r>
            <a:r>
              <a:rPr lang="en-US" sz="2800" dirty="0" err="1" smtClean="0"/>
              <a:t>Pj</a:t>
            </a:r>
            <a:r>
              <a:rPr lang="en-US" sz="2800" dirty="0" smtClean="0"/>
              <a:t> is eventually received by </a:t>
            </a:r>
            <a:r>
              <a:rPr lang="en-US" sz="2800" dirty="0" err="1" smtClean="0"/>
              <a:t>Pj</a:t>
            </a:r>
            <a:endParaRPr lang="en-US" sz="2800" dirty="0" smtClean="0"/>
          </a:p>
          <a:p>
            <a:pPr marL="798513" lvl="3" indent="-341313">
              <a:buNone/>
            </a:pPr>
            <a:r>
              <a:rPr lang="en-US" sz="2800" b="1" dirty="0" smtClean="0"/>
              <a:t>	Fair </a:t>
            </a:r>
            <a:r>
              <a:rPr lang="en-US" sz="2800" b="1" dirty="0" err="1" smtClean="0"/>
              <a:t>lossy</a:t>
            </a:r>
            <a:endParaRPr lang="en-US" sz="2800" b="1" dirty="0" smtClean="0"/>
          </a:p>
          <a:p>
            <a:pPr marL="1712913" lvl="5" indent="-341313"/>
            <a:r>
              <a:rPr lang="en-US" sz="2800" dirty="0" smtClean="0"/>
              <a:t>Does not create or duplicate messages</a:t>
            </a:r>
          </a:p>
          <a:p>
            <a:pPr marL="1712913" lvl="5" indent="-341313"/>
            <a:r>
              <a:rPr lang="en-US" sz="2800" dirty="0" smtClean="0"/>
              <a:t>Can lose message</a:t>
            </a:r>
          </a:p>
          <a:p>
            <a:pPr marL="1712913" lvl="5" indent="-341313"/>
            <a:r>
              <a:rPr lang="en-US" sz="2800" dirty="0" smtClean="0"/>
              <a:t>Can send infinite number of messages from one process to another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Consensus</a:t>
            </a:r>
            <a:endParaRPr lang="en-US" dirty="0"/>
          </a:p>
        </p:txBody>
      </p:sp>
      <p:pic>
        <p:nvPicPr>
          <p:cNvPr id="4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819400"/>
            <a:ext cx="1677840" cy="1413505"/>
          </a:xfrm>
          <a:prstGeom prst="rect">
            <a:avLst/>
          </a:prstGeom>
          <a:noFill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1447800"/>
            <a:ext cx="1677840" cy="1413505"/>
          </a:xfrm>
          <a:prstGeom prst="rect">
            <a:avLst/>
          </a:prstGeom>
          <a:noFill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4724400"/>
            <a:ext cx="1677840" cy="1413505"/>
          </a:xfrm>
          <a:prstGeom prst="rect">
            <a:avLst/>
          </a:prstGeom>
          <a:noFill/>
        </p:spPr>
      </p:pic>
      <p:sp>
        <p:nvSpPr>
          <p:cNvPr id="7" name="Line 13"/>
          <p:cNvSpPr>
            <a:spLocks noChangeShapeType="1"/>
          </p:cNvSpPr>
          <p:nvPr/>
        </p:nvSpPr>
        <p:spPr bwMode="auto">
          <a:xfrm flipV="1">
            <a:off x="4953000" y="2514600"/>
            <a:ext cx="1295400" cy="22098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13"/>
          <p:cNvSpPr>
            <a:spLocks noChangeShapeType="1"/>
          </p:cNvSpPr>
          <p:nvPr/>
        </p:nvSpPr>
        <p:spPr bwMode="auto">
          <a:xfrm>
            <a:off x="2514600" y="3276600"/>
            <a:ext cx="2590800" cy="1447799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13"/>
          <p:cNvSpPr>
            <a:spLocks noChangeShapeType="1"/>
          </p:cNvSpPr>
          <p:nvPr/>
        </p:nvSpPr>
        <p:spPr bwMode="auto">
          <a:xfrm flipV="1">
            <a:off x="2209800" y="2590800"/>
            <a:ext cx="4038600" cy="771523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 type="triangle" w="lg" len="lg"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processes, propose a initial value and they all have to agree upon some common value proposed</a:t>
            </a:r>
          </a:p>
          <a:p>
            <a:endParaRPr lang="en-US" dirty="0" smtClean="0"/>
          </a:p>
          <a:p>
            <a:r>
              <a:rPr lang="en-GB" dirty="0" smtClean="0"/>
              <a:t>Solving consensus is key to solving many problems in distributed computing (e.g., total order broadcast, atomic commit, terminating reliable broadcast)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Consensus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pPr marL="338138" indent="-338138">
              <a:lnSpc>
                <a:spcPct val="90000"/>
              </a:lnSpc>
              <a:spcBef>
                <a:spcPts val="1713"/>
              </a:spcBef>
              <a:buClr>
                <a:srgbClr val="545472"/>
              </a:buClr>
              <a:buSzPct val="142000"/>
              <a:buNone/>
              <a:tabLst>
                <a:tab pos="338138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326688" algn="l"/>
                <a:tab pos="10775950" algn="l"/>
                <a:tab pos="10779125" algn="l"/>
              </a:tabLst>
            </a:pPr>
            <a:r>
              <a:rPr lang="en-GB" b="1" i="1" dirty="0" smtClean="0"/>
              <a:t>    C-Validity</a:t>
            </a:r>
            <a:r>
              <a:rPr lang="en-GB" dirty="0" smtClean="0"/>
              <a:t>: Any value decided is a value proposed </a:t>
            </a:r>
          </a:p>
          <a:p>
            <a:pPr marL="338138" indent="-338138">
              <a:lnSpc>
                <a:spcPct val="90000"/>
              </a:lnSpc>
              <a:spcBef>
                <a:spcPts val="1713"/>
              </a:spcBef>
              <a:buClr>
                <a:srgbClr val="545472"/>
              </a:buClr>
              <a:buSzPct val="142000"/>
              <a:buNone/>
              <a:tabLst>
                <a:tab pos="338138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326688" algn="l"/>
                <a:tab pos="10775950" algn="l"/>
                <a:tab pos="10779125" algn="l"/>
              </a:tabLst>
            </a:pPr>
            <a:r>
              <a:rPr lang="en-GB" b="1" i="1" dirty="0" smtClean="0"/>
              <a:t>	C-Agreement:</a:t>
            </a:r>
            <a:r>
              <a:rPr lang="en-GB" dirty="0" smtClean="0"/>
              <a:t> No two correct processes decide differently </a:t>
            </a:r>
          </a:p>
          <a:p>
            <a:pPr marL="338138" indent="-338138">
              <a:lnSpc>
                <a:spcPct val="90000"/>
              </a:lnSpc>
              <a:spcBef>
                <a:spcPts val="1713"/>
              </a:spcBef>
              <a:buClr>
                <a:srgbClr val="545472"/>
              </a:buClr>
              <a:buSzPct val="142000"/>
              <a:buNone/>
              <a:tabLst>
                <a:tab pos="338138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326688" algn="l"/>
                <a:tab pos="10775950" algn="l"/>
                <a:tab pos="10779125" algn="l"/>
              </a:tabLst>
            </a:pPr>
            <a:r>
              <a:rPr lang="en-GB" b="1" i="1" dirty="0" smtClean="0"/>
              <a:t>	C-Termination:</a:t>
            </a:r>
            <a:r>
              <a:rPr lang="en-GB" dirty="0" smtClean="0"/>
              <a:t> Every correct process eventually decides</a:t>
            </a:r>
          </a:p>
          <a:p>
            <a:pPr marL="338138" indent="-338138">
              <a:lnSpc>
                <a:spcPct val="90000"/>
              </a:lnSpc>
              <a:spcBef>
                <a:spcPts val="1713"/>
              </a:spcBef>
              <a:buClr>
                <a:srgbClr val="545472"/>
              </a:buClr>
              <a:buSzPct val="142000"/>
              <a:buNone/>
              <a:tabLst>
                <a:tab pos="338138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326688" algn="l"/>
                <a:tab pos="10775950" algn="l"/>
                <a:tab pos="10779125" algn="l"/>
              </a:tabLst>
            </a:pPr>
            <a:r>
              <a:rPr lang="en-GB" b="1" i="1" dirty="0" smtClean="0"/>
              <a:t>	C-Integrity</a:t>
            </a:r>
            <a:r>
              <a:rPr lang="en-GB" dirty="0" smtClean="0"/>
              <a:t>: No process decides twice</a:t>
            </a:r>
          </a:p>
          <a:p>
            <a:pPr marL="338138" indent="-338138">
              <a:lnSpc>
                <a:spcPct val="90000"/>
              </a:lnSpc>
              <a:spcBef>
                <a:spcPts val="1713"/>
              </a:spcBef>
              <a:buClr>
                <a:srgbClr val="545472"/>
              </a:buClr>
              <a:buSzPct val="142000"/>
              <a:buNone/>
              <a:tabLst>
                <a:tab pos="338138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326688" algn="l"/>
                <a:tab pos="10775950" algn="l"/>
                <a:tab pos="10779125" algn="l"/>
              </a:tabLst>
            </a:pPr>
            <a:r>
              <a:rPr lang="en-GB" b="1" i="1" dirty="0" smtClean="0"/>
              <a:t>   C- Uniform Agreement:</a:t>
            </a:r>
            <a:r>
              <a:rPr lang="en-GB" dirty="0" smtClean="0"/>
              <a:t> No two (correct  or not) processes decide differently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itchFamily="34" charset="0"/>
              </a:rPr>
              <a:t>Consensus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181600"/>
          </a:xfrm>
        </p:spPr>
        <p:txBody>
          <a:bodyPr/>
          <a:lstStyle/>
          <a:p>
            <a:endParaRPr lang="en-US" b="1" dirty="0" smtClean="0"/>
          </a:p>
          <a:p>
            <a:endParaRPr lang="en-US" b="1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609600" y="838200"/>
            <a:ext cx="7769226" cy="1139826"/>
            <a:chOff x="384" y="528"/>
            <a:chExt cx="4894" cy="718"/>
          </a:xfrm>
        </p:grpSpPr>
        <p:sp>
          <p:nvSpPr>
            <p:cNvPr id="5" name="AutoShape 2"/>
            <p:cNvSpPr>
              <a:spLocks noChangeArrowheads="1"/>
            </p:cNvSpPr>
            <p:nvPr/>
          </p:nvSpPr>
          <p:spPr bwMode="auto">
            <a:xfrm>
              <a:off x="384" y="528"/>
              <a:ext cx="4894" cy="718"/>
            </a:xfrm>
            <a:prstGeom prst="roundRect">
              <a:avLst>
                <a:gd name="adj" fmla="val 13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384" y="760"/>
              <a:ext cx="4894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 anchor="b">
              <a:spAutoFit/>
            </a:bodyPr>
            <a:lstStyle/>
            <a:p>
              <a:pPr algn="ctr" eaLnBrk="1" hangingPunct="1">
                <a:buClr>
                  <a:srgbClr val="660066"/>
                </a:buClr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endParaRPr lang="en-GB" sz="4400" dirty="0">
                <a:solidFill>
                  <a:srgbClr val="660066"/>
                </a:solidFill>
                <a:latin typeface="Tahoma" pitchFamily="34" charset="0"/>
              </a:endParaRPr>
            </a:p>
          </p:txBody>
        </p:sp>
      </p:grp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609600" y="2667000"/>
            <a:ext cx="8153400" cy="1588"/>
          </a:xfrm>
          <a:prstGeom prst="line">
            <a:avLst/>
          </a:prstGeom>
          <a:noFill/>
          <a:ln w="57240">
            <a:solidFill>
              <a:srgbClr val="545472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685800" y="3886200"/>
            <a:ext cx="5257800" cy="1588"/>
          </a:xfrm>
          <a:prstGeom prst="line">
            <a:avLst/>
          </a:prstGeom>
          <a:noFill/>
          <a:ln w="5724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24384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35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/>
              <a:t>p1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0" y="3657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35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/>
              <a:t>p2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0" y="50292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35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/>
              <a:t>p3</a:t>
            </a: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685800" y="5638800"/>
            <a:ext cx="8153400" cy="1588"/>
          </a:xfrm>
          <a:prstGeom prst="line">
            <a:avLst/>
          </a:prstGeom>
          <a:noFill/>
          <a:ln w="57240">
            <a:solidFill>
              <a:srgbClr val="545472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838200" y="2362200"/>
            <a:ext cx="1588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67544" y="1844824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propose(0)</a:t>
            </a: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6934200" y="2438400"/>
            <a:ext cx="1588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657600" y="3124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decide(1)</a:t>
            </a: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914400" y="3581400"/>
            <a:ext cx="1588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457200" y="30480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propose(1)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1143000" y="5181600"/>
            <a:ext cx="1588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685800" y="46482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propose(0)</a:t>
            </a:r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>
            <a:off x="7772400" y="5257800"/>
            <a:ext cx="1588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H="1">
            <a:off x="5710238" y="3581400"/>
            <a:ext cx="466725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>
            <a:off x="5791200" y="3505200"/>
            <a:ext cx="304800" cy="7620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7010400" y="4648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decide(0)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6248400" y="3581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i="1"/>
              <a:t>crash</a:t>
            </a:r>
          </a:p>
        </p:txBody>
      </p:sp>
      <p:sp>
        <p:nvSpPr>
          <p:cNvPr id="26" name="Line 23"/>
          <p:cNvSpPr>
            <a:spLocks noChangeShapeType="1"/>
          </p:cNvSpPr>
          <p:nvPr/>
        </p:nvSpPr>
        <p:spPr bwMode="auto">
          <a:xfrm>
            <a:off x="4267200" y="3581400"/>
            <a:ext cx="1588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6629400" y="2057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decide(0)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Uniform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102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609600" y="2667000"/>
            <a:ext cx="8153400" cy="1588"/>
          </a:xfrm>
          <a:prstGeom prst="line">
            <a:avLst/>
          </a:prstGeom>
          <a:noFill/>
          <a:ln w="57240">
            <a:solidFill>
              <a:srgbClr val="545472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685800" y="3886200"/>
            <a:ext cx="5257800" cy="1588"/>
          </a:xfrm>
          <a:prstGeom prst="line">
            <a:avLst/>
          </a:prstGeom>
          <a:noFill/>
          <a:ln w="5724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24384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35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/>
              <a:t>p1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0" y="36576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35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/>
              <a:t>p2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50292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35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/>
              <a:t>p3</a:t>
            </a: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685800" y="5638800"/>
            <a:ext cx="8153400" cy="1588"/>
          </a:xfrm>
          <a:prstGeom prst="line">
            <a:avLst/>
          </a:prstGeom>
          <a:noFill/>
          <a:ln w="57240">
            <a:solidFill>
              <a:srgbClr val="545472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81000" y="1828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propose(0)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6934200" y="2438400"/>
            <a:ext cx="1588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657600" y="3124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decide(0)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57200" y="30480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propose(1)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685800" y="46482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propose(0)</a:t>
            </a: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7772400" y="5257800"/>
            <a:ext cx="1588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5710238" y="3581400"/>
            <a:ext cx="466725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5791200" y="3505200"/>
            <a:ext cx="304800" cy="7620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7010400" y="4648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decide(0)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6248400" y="3581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i="1"/>
              <a:t>crash</a:t>
            </a:r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4267200" y="3581400"/>
            <a:ext cx="1588" cy="609600"/>
          </a:xfrm>
          <a:prstGeom prst="line">
            <a:avLst/>
          </a:prstGeom>
          <a:noFill/>
          <a:ln w="38160">
            <a:solidFill>
              <a:srgbClr val="5454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6629400" y="2057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 hangingPunct="1">
              <a:lnSpc>
                <a:spcPct val="95000"/>
              </a:lnSpc>
              <a:buClr>
                <a:srgbClr val="545472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decide(0)</a:t>
            </a:r>
          </a:p>
        </p:txBody>
      </p:sp>
      <p:grpSp>
        <p:nvGrpSpPr>
          <p:cNvPr id="22" name="Group 19"/>
          <p:cNvGrpSpPr>
            <a:grpSpLocks/>
          </p:cNvGrpSpPr>
          <p:nvPr/>
        </p:nvGrpSpPr>
        <p:grpSpPr bwMode="auto">
          <a:xfrm>
            <a:off x="533400" y="0"/>
            <a:ext cx="7769226" cy="762000"/>
            <a:chOff x="192" y="528"/>
            <a:chExt cx="4894" cy="718"/>
          </a:xfrm>
        </p:grpSpPr>
        <p:sp>
          <p:nvSpPr>
            <p:cNvPr id="23" name="AutoShape 20"/>
            <p:cNvSpPr>
              <a:spLocks noChangeArrowheads="1"/>
            </p:cNvSpPr>
            <p:nvPr/>
          </p:nvSpPr>
          <p:spPr bwMode="auto">
            <a:xfrm>
              <a:off x="192" y="528"/>
              <a:ext cx="4894" cy="718"/>
            </a:xfrm>
            <a:prstGeom prst="roundRect">
              <a:avLst>
                <a:gd name="adj" fmla="val 13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192" y="760"/>
              <a:ext cx="4894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 anchor="b">
              <a:spAutoFit/>
            </a:bodyPr>
            <a:lstStyle/>
            <a:p>
              <a:pPr algn="ctr" eaLnBrk="1" hangingPunct="1">
                <a:buClr>
                  <a:srgbClr val="660066"/>
                </a:buClr>
                <a:buFont typeface="Times New Roman" pitchFamily="18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endParaRPr lang="en-GB" sz="4400" dirty="0">
                <a:solidFill>
                  <a:srgbClr val="660066"/>
                </a:solidFill>
                <a:latin typeface="Tahoma" pitchFamily="34" charset="0"/>
              </a:endParaRPr>
            </a:p>
          </p:txBody>
        </p:sp>
      </p:grp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Eventually accurate failure detectors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Strong Completeness</a:t>
            </a:r>
          </a:p>
          <a:p>
            <a:pPr marL="520700" lvl="1" indent="-63500">
              <a:buNone/>
            </a:pPr>
            <a:r>
              <a:rPr lang="en-US" dirty="0"/>
              <a:t> </a:t>
            </a:r>
            <a:r>
              <a:rPr lang="en-US" dirty="0" smtClean="0"/>
              <a:t>Eventually, all processes that crash are suspected by every correct process</a:t>
            </a:r>
          </a:p>
          <a:p>
            <a:pPr marL="520700" lvl="1" indent="-63500">
              <a:buNone/>
            </a:pPr>
            <a:endParaRPr lang="en-US" dirty="0"/>
          </a:p>
          <a:p>
            <a:pPr marL="120650" indent="-63500"/>
            <a:r>
              <a:rPr lang="en-US" dirty="0" smtClean="0"/>
              <a:t>  </a:t>
            </a:r>
            <a:r>
              <a:rPr lang="en-US" b="1" dirty="0" smtClean="0"/>
              <a:t>Eventually Weak Accuracy</a:t>
            </a:r>
          </a:p>
          <a:p>
            <a:pPr marL="515938" lvl="1" indent="-58738">
              <a:buNone/>
            </a:pPr>
            <a:r>
              <a:rPr lang="en-US" dirty="0"/>
              <a:t> </a:t>
            </a:r>
            <a:r>
              <a:rPr lang="en-US" dirty="0" smtClean="0"/>
              <a:t>There is a time after which some correct process is  never suspected by the correct processes						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</a:t>
            </a:r>
            <a:r>
              <a:rPr lang="en-US" b="1" i="1" dirty="0" smtClean="0"/>
              <a:t>-based </a:t>
            </a:r>
            <a:r>
              <a:rPr lang="en-US" b="1" i="1" dirty="0"/>
              <a:t>Consensus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FLP model</a:t>
            </a:r>
          </a:p>
          <a:p>
            <a:r>
              <a:rPr lang="en-US" dirty="0" smtClean="0"/>
              <a:t>Indulgent</a:t>
            </a:r>
          </a:p>
          <a:p>
            <a:pPr lvl="1"/>
            <a:r>
              <a:rPr lang="en-US" dirty="0" smtClean="0"/>
              <a:t>Never violates consensus safety</a:t>
            </a:r>
          </a:p>
          <a:p>
            <a:pPr lvl="1"/>
            <a:r>
              <a:rPr lang="en-US" dirty="0" smtClean="0"/>
              <a:t>Terminates when the sets contain correct values during a long enough period</a:t>
            </a:r>
          </a:p>
          <a:p>
            <a:r>
              <a:rPr lang="en-US" dirty="0" smtClean="0"/>
              <a:t>Requires majority of correct processes (t&lt;n/2)</a:t>
            </a:r>
          </a:p>
          <a:p>
            <a:r>
              <a:rPr lang="en-US" dirty="0" smtClean="0"/>
              <a:t>Proceeds in asynchronous consecutive rounds</a:t>
            </a:r>
          </a:p>
          <a:p>
            <a:r>
              <a:rPr lang="en-US" dirty="0" smtClean="0"/>
              <a:t>Each round </a:t>
            </a:r>
            <a:r>
              <a:rPr lang="en-US" i="1" dirty="0" smtClean="0"/>
              <a:t>r</a:t>
            </a:r>
            <a:r>
              <a:rPr lang="en-US" dirty="0" smtClean="0"/>
              <a:t> is coordinated by process </a:t>
            </a:r>
            <a:r>
              <a:rPr lang="en-US" i="1" dirty="0" smtClean="0"/>
              <a:t>p</a:t>
            </a:r>
            <a:r>
              <a:rPr lang="en-US" i="1" baseline="-25000" dirty="0" smtClean="0"/>
              <a:t>c</a:t>
            </a:r>
            <a:r>
              <a:rPr lang="en-US" dirty="0" smtClean="0"/>
              <a:t> such that, c=(r mod n) +1</a:t>
            </a:r>
            <a:endParaRPr lang="en-US" dirty="0"/>
          </a:p>
        </p:txBody>
      </p:sp>
      <p:sp>
        <p:nvSpPr>
          <p:cNvPr id="4" name="Diamond 3"/>
          <p:cNvSpPr/>
          <p:nvPr/>
        </p:nvSpPr>
        <p:spPr>
          <a:xfrm>
            <a:off x="762000" y="685800"/>
            <a:ext cx="457200" cy="304800"/>
          </a:xfrm>
          <a:prstGeom prst="diamon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i="1" dirty="0"/>
              <a:t>v</a:t>
            </a:r>
            <a:r>
              <a:rPr lang="en-US" i="1" baseline="-25000" dirty="0"/>
              <a:t>i </a:t>
            </a:r>
            <a:r>
              <a:rPr lang="en-US" i="1" dirty="0"/>
              <a:t> </a:t>
            </a:r>
            <a:r>
              <a:rPr lang="en-US" i="1" dirty="0" smtClean="0"/>
              <a:t>= value </a:t>
            </a:r>
            <a:r>
              <a:rPr lang="en-US" dirty="0"/>
              <a:t>initially</a:t>
            </a:r>
            <a:r>
              <a:rPr lang="en-US" i="1" dirty="0"/>
              <a:t> proposed by 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i="1" dirty="0" smtClean="0"/>
              <a:t>.</a:t>
            </a:r>
          </a:p>
          <a:p>
            <a:r>
              <a:rPr lang="en-US" i="1" dirty="0" err="1" smtClean="0"/>
              <a:t>est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</a:t>
            </a:r>
            <a:r>
              <a:rPr lang="en-US" i="1" dirty="0" smtClean="0"/>
              <a:t>=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i="1" dirty="0"/>
              <a:t>’s estimate </a:t>
            </a:r>
            <a:r>
              <a:rPr lang="en-US" i="1" dirty="0" smtClean="0"/>
              <a:t>of </a:t>
            </a:r>
            <a:r>
              <a:rPr lang="en-US" dirty="0" smtClean="0"/>
              <a:t>the </a:t>
            </a:r>
            <a:r>
              <a:rPr lang="en-US" dirty="0"/>
              <a:t>decision value. </a:t>
            </a:r>
            <a:endParaRPr lang="en-US" dirty="0" smtClean="0"/>
          </a:p>
          <a:p>
            <a:r>
              <a:rPr lang="en-US" dirty="0" smtClean="0"/>
              <a:t>In round </a:t>
            </a:r>
            <a:r>
              <a:rPr lang="en-US" i="1" dirty="0"/>
              <a:t>r, </a:t>
            </a:r>
            <a:r>
              <a:rPr lang="en-US" dirty="0"/>
              <a:t>its coordinator </a:t>
            </a:r>
            <a:r>
              <a:rPr lang="en-US" i="1" dirty="0"/>
              <a:t>p</a:t>
            </a:r>
            <a:r>
              <a:rPr lang="en-US" i="1" baseline="-25000" dirty="0"/>
              <a:t>c</a:t>
            </a:r>
            <a:r>
              <a:rPr lang="en-US" dirty="0"/>
              <a:t> tries to impose its current estimate as </a:t>
            </a:r>
            <a:r>
              <a:rPr lang="en-US" dirty="0" smtClean="0"/>
              <a:t>the decision </a:t>
            </a:r>
            <a:r>
              <a:rPr lang="en-US" dirty="0"/>
              <a:t>value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Algorithm runs in two phases.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problem can be defined with a </a:t>
            </a:r>
            <a:r>
              <a:rPr lang="en-US" b="1" dirty="0" smtClean="0"/>
              <a:t>safety </a:t>
            </a:r>
            <a:r>
              <a:rPr lang="en-US" dirty="0" smtClean="0"/>
              <a:t>and a </a:t>
            </a:r>
            <a:r>
              <a:rPr lang="en-US" b="1" dirty="0" err="1" smtClean="0"/>
              <a:t>liveness</a:t>
            </a:r>
            <a:r>
              <a:rPr lang="en-US" dirty="0" smtClean="0"/>
              <a:t> property. </a:t>
            </a:r>
          </a:p>
          <a:p>
            <a:pPr eaLnBrk="1" hangingPunct="1"/>
            <a:r>
              <a:rPr lang="en-US" dirty="0" smtClean="0"/>
              <a:t>The safety property stipulates that </a:t>
            </a:r>
            <a:r>
              <a:rPr lang="en-US" b="1" i="1" dirty="0" smtClean="0"/>
              <a:t>“nothing bad ever happens”</a:t>
            </a:r>
          </a:p>
          <a:p>
            <a:pPr eaLnBrk="1" hangingPunct="1"/>
            <a:r>
              <a:rPr lang="en-US" dirty="0" smtClean="0"/>
              <a:t>The </a:t>
            </a:r>
            <a:r>
              <a:rPr lang="en-US" dirty="0" err="1" smtClean="0"/>
              <a:t>liveness</a:t>
            </a:r>
            <a:r>
              <a:rPr lang="en-US" dirty="0" smtClean="0"/>
              <a:t> property stipulates that </a:t>
            </a:r>
            <a:r>
              <a:rPr lang="en-US" b="1" i="1" dirty="0" smtClean="0"/>
              <a:t>“something good eventually happens”</a:t>
            </a:r>
          </a:p>
          <a:p>
            <a:pPr eaLnBrk="1" hangingPunct="1"/>
            <a:endParaRPr lang="en-US" b="1" i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0" y="6096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+mj-lt"/>
              </a:rPr>
              <a:t>Liveness</a:t>
            </a:r>
            <a:r>
              <a:rPr lang="en-US" sz="3600" dirty="0" smtClean="0">
                <a:latin typeface="+mj-lt"/>
              </a:rPr>
              <a:t> &amp; Safety</a:t>
            </a:r>
            <a:endParaRPr lang="en-US" sz="36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i="1" baseline="-25000" dirty="0" smtClean="0"/>
              <a:t>c</a:t>
            </a:r>
            <a:r>
              <a:rPr lang="en-US" i="1" dirty="0" smtClean="0"/>
              <a:t> </a:t>
            </a:r>
            <a:r>
              <a:rPr lang="en-US" dirty="0" smtClean="0"/>
              <a:t>sends </a:t>
            </a:r>
            <a:r>
              <a:rPr lang="en-US" i="1" dirty="0" err="1"/>
              <a:t>est</a:t>
            </a:r>
            <a:r>
              <a:rPr lang="en-US" i="1" baseline="-25000" dirty="0" err="1"/>
              <a:t>c</a:t>
            </a:r>
            <a:r>
              <a:rPr lang="en-US" i="1" dirty="0"/>
              <a:t> to all the </a:t>
            </a:r>
            <a:r>
              <a:rPr lang="en-US" i="1" dirty="0" smtClean="0"/>
              <a:t>processes</a:t>
            </a:r>
          </a:p>
          <a:p>
            <a:r>
              <a:rPr lang="en-US" i="1" dirty="0" smtClean="0"/>
              <a:t>process 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en-US" i="1" dirty="0"/>
              <a:t> waits until it receives p</a:t>
            </a:r>
            <a:r>
              <a:rPr lang="en-US" i="1" baseline="-25000" dirty="0"/>
              <a:t>c</a:t>
            </a:r>
            <a:r>
              <a:rPr lang="en-US" i="1" dirty="0"/>
              <a:t>’s </a:t>
            </a:r>
            <a:r>
              <a:rPr lang="en-US" i="1" dirty="0" smtClean="0"/>
              <a:t>estimate </a:t>
            </a:r>
            <a:r>
              <a:rPr lang="en-US" dirty="0" smtClean="0"/>
              <a:t>or </a:t>
            </a:r>
            <a:r>
              <a:rPr lang="en-US" dirty="0"/>
              <a:t>suspects </a:t>
            </a:r>
            <a:r>
              <a:rPr lang="en-US" dirty="0" smtClean="0"/>
              <a:t>it.</a:t>
            </a:r>
          </a:p>
          <a:p>
            <a:r>
              <a:rPr lang="en-US" dirty="0" smtClean="0"/>
              <a:t>Based on result of waiting</a:t>
            </a:r>
            <a:r>
              <a:rPr lang="en-US" dirty="0"/>
              <a:t>, </a:t>
            </a:r>
            <a:r>
              <a:rPr lang="en-US" dirty="0" smtClean="0"/>
              <a:t>either</a:t>
            </a:r>
          </a:p>
          <a:p>
            <a:pPr>
              <a:buNone/>
            </a:pPr>
            <a:r>
              <a:rPr lang="en-US" i="1" dirty="0" smtClean="0"/>
              <a:t>	     </a:t>
            </a:r>
            <a:r>
              <a:rPr lang="en-US" i="1" dirty="0" err="1" smtClean="0"/>
              <a:t>aux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= v(=</a:t>
            </a:r>
            <a:r>
              <a:rPr lang="en-US" i="1" dirty="0" err="1" smtClean="0"/>
              <a:t>est</a:t>
            </a:r>
            <a:r>
              <a:rPr lang="en-US" i="1" baseline="-25000" dirty="0" err="1" smtClean="0"/>
              <a:t>c</a:t>
            </a:r>
            <a:r>
              <a:rPr lang="en-US" i="1" dirty="0" smtClean="0"/>
              <a:t>)</a:t>
            </a:r>
          </a:p>
          <a:p>
            <a:pPr>
              <a:buNone/>
            </a:pPr>
            <a:r>
              <a:rPr lang="en-US" i="1" dirty="0" smtClean="0"/>
              <a:t>    or </a:t>
            </a:r>
          </a:p>
          <a:p>
            <a:pPr>
              <a:buNone/>
            </a:pPr>
            <a:r>
              <a:rPr lang="en-US" i="1" dirty="0" smtClean="0"/>
              <a:t>         </a:t>
            </a:r>
            <a:r>
              <a:rPr lang="en-US" i="1" dirty="0" err="1" smtClean="0"/>
              <a:t>aux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= ⊥</a:t>
            </a:r>
            <a:endParaRPr lang="en-US" i="1" dirty="0"/>
          </a:p>
          <a:p>
            <a:r>
              <a:rPr lang="en-US" dirty="0" smtClean="0"/>
              <a:t>Due </a:t>
            </a:r>
            <a:r>
              <a:rPr lang="en-US" dirty="0"/>
              <a:t>to the completeness property of the underlying failure detector no process can block forever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All process exchange </a:t>
            </a:r>
            <a:r>
              <a:rPr lang="en-US" dirty="0"/>
              <a:t>the </a:t>
            </a:r>
            <a:r>
              <a:rPr lang="en-US" dirty="0" smtClean="0"/>
              <a:t>values of </a:t>
            </a:r>
            <a:r>
              <a:rPr lang="en-US" dirty="0"/>
              <a:t>their </a:t>
            </a:r>
            <a:r>
              <a:rPr lang="en-US" i="1" dirty="0" err="1"/>
              <a:t>aux</a:t>
            </a:r>
            <a:r>
              <a:rPr lang="en-US" i="1" baseline="-25000" dirty="0" err="1"/>
              <a:t>i</a:t>
            </a:r>
            <a:r>
              <a:rPr lang="en-US" dirty="0"/>
              <a:t> variables </a:t>
            </a:r>
          </a:p>
          <a:p>
            <a:r>
              <a:rPr lang="en-US" i="1" dirty="0" smtClean="0"/>
              <a:t> </a:t>
            </a:r>
            <a:r>
              <a:rPr lang="en-US" dirty="0" smtClean="0"/>
              <a:t>Due </a:t>
            </a:r>
            <a:r>
              <a:rPr lang="en-US" dirty="0"/>
              <a:t>to the </a:t>
            </a:r>
            <a:r>
              <a:rPr lang="en-US" i="1" dirty="0"/>
              <a:t>“majority of correct </a:t>
            </a:r>
            <a:r>
              <a:rPr lang="en-US" i="1" dirty="0" smtClean="0"/>
              <a:t>processes” </a:t>
            </a:r>
            <a:r>
              <a:rPr lang="en-US" dirty="0" smtClean="0"/>
              <a:t>assumption</a:t>
            </a:r>
            <a:r>
              <a:rPr lang="en-US" dirty="0"/>
              <a:t>, no process can block </a:t>
            </a:r>
            <a:r>
              <a:rPr lang="en-US" dirty="0" smtClean="0"/>
              <a:t>forever</a:t>
            </a:r>
            <a:endParaRPr lang="en-US" dirty="0"/>
          </a:p>
          <a:p>
            <a:r>
              <a:rPr lang="en-US" dirty="0" smtClean="0"/>
              <a:t>Only two </a:t>
            </a:r>
            <a:r>
              <a:rPr lang="en-US" dirty="0"/>
              <a:t>values can be exchanged: </a:t>
            </a:r>
            <a:r>
              <a:rPr lang="en-US" i="1" dirty="0"/>
              <a:t>v = </a:t>
            </a:r>
            <a:r>
              <a:rPr lang="en-US" i="1" dirty="0" err="1"/>
              <a:t>est</a:t>
            </a:r>
            <a:r>
              <a:rPr lang="en-US" i="1" baseline="-25000" dirty="0" err="1"/>
              <a:t>c</a:t>
            </a:r>
            <a:r>
              <a:rPr lang="en-US" i="1" dirty="0"/>
              <a:t> </a:t>
            </a:r>
            <a:r>
              <a:rPr lang="en-US" dirty="0"/>
              <a:t>or</a:t>
            </a:r>
            <a:r>
              <a:rPr lang="en-US" i="1" dirty="0"/>
              <a:t> ⊥. </a:t>
            </a:r>
            <a:endParaRPr lang="en-US" i="1" dirty="0" smtClean="0"/>
          </a:p>
          <a:p>
            <a:r>
              <a:rPr lang="en-US" dirty="0" smtClean="0"/>
              <a:t>Therefore,</a:t>
            </a:r>
            <a:r>
              <a:rPr lang="en-US" i="1" dirty="0" smtClean="0"/>
              <a:t> </a:t>
            </a:r>
          </a:p>
          <a:p>
            <a:pPr>
              <a:buNone/>
            </a:pPr>
            <a:r>
              <a:rPr lang="en-US" i="1" dirty="0"/>
              <a:t>	</a:t>
            </a:r>
            <a:r>
              <a:rPr lang="en-US" i="1" dirty="0" smtClean="0"/>
              <a:t>	</a:t>
            </a:r>
            <a:r>
              <a:rPr lang="en-US" i="1" dirty="0" err="1" smtClean="0"/>
              <a:t>rec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</a:t>
            </a:r>
            <a:r>
              <a:rPr lang="en-US" i="1" dirty="0" smtClean="0"/>
              <a:t>= {{</a:t>
            </a:r>
            <a:r>
              <a:rPr lang="en-US" i="1" dirty="0"/>
              <a:t>v}, {v, ⊥}, or {⊥</a:t>
            </a:r>
            <a:r>
              <a:rPr lang="en-US" i="1" dirty="0" smtClean="0"/>
              <a:t>}}</a:t>
            </a:r>
          </a:p>
          <a:p>
            <a:r>
              <a:rPr lang="en-US" dirty="0"/>
              <a:t>I</a:t>
            </a:r>
            <a:r>
              <a:rPr lang="en-US" dirty="0" smtClean="0"/>
              <a:t>mpossible </a:t>
            </a:r>
            <a:r>
              <a:rPr lang="en-US" dirty="0"/>
              <a:t>for two sets</a:t>
            </a:r>
            <a:r>
              <a:rPr lang="en-US" i="1" dirty="0"/>
              <a:t> </a:t>
            </a:r>
            <a:r>
              <a:rPr lang="en-US" i="1" dirty="0" err="1"/>
              <a:t>rec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 err="1"/>
              <a:t>rec</a:t>
            </a:r>
            <a:r>
              <a:rPr lang="en-US" i="1" baseline="-25000" dirty="0" err="1"/>
              <a:t>j</a:t>
            </a:r>
            <a:r>
              <a:rPr lang="en-US" i="1" dirty="0"/>
              <a:t> </a:t>
            </a:r>
            <a:r>
              <a:rPr lang="en-US" dirty="0"/>
              <a:t>to be such that </a:t>
            </a:r>
            <a:endParaRPr lang="en-US" dirty="0" smtClean="0"/>
          </a:p>
          <a:p>
            <a:pPr>
              <a:buNone/>
            </a:pPr>
            <a:r>
              <a:rPr lang="en-US" i="1" dirty="0"/>
              <a:t>	</a:t>
            </a:r>
            <a:r>
              <a:rPr lang="en-US" i="1" dirty="0" smtClean="0"/>
              <a:t>	</a:t>
            </a:r>
            <a:r>
              <a:rPr lang="en-US" i="1" dirty="0" err="1" smtClean="0"/>
              <a:t>rec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</a:t>
            </a:r>
            <a:r>
              <a:rPr lang="en-US" i="1" dirty="0"/>
              <a:t>= {v</a:t>
            </a:r>
            <a:r>
              <a:rPr lang="en-US" i="1" dirty="0" smtClean="0"/>
              <a:t>}</a:t>
            </a:r>
            <a:endParaRPr lang="en-US" i="1" dirty="0"/>
          </a:p>
          <a:p>
            <a:pPr>
              <a:buNone/>
            </a:pPr>
            <a:r>
              <a:rPr lang="en-US" i="1" dirty="0" smtClean="0"/>
              <a:t>		</a:t>
            </a:r>
            <a:r>
              <a:rPr lang="en-US" i="1" dirty="0" err="1" smtClean="0"/>
              <a:t>rec</a:t>
            </a:r>
            <a:r>
              <a:rPr lang="en-US" i="1" baseline="-25000" dirty="0" err="1" smtClean="0"/>
              <a:t>j</a:t>
            </a:r>
            <a:r>
              <a:rPr lang="en-US" i="1" baseline="-25000" dirty="0" smtClean="0"/>
              <a:t> </a:t>
            </a:r>
            <a:r>
              <a:rPr lang="en-US" i="1" dirty="0"/>
              <a:t>= {⊥</a:t>
            </a:r>
            <a:r>
              <a:rPr lang="en-US" i="1" dirty="0" smtClean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2400" b="1" dirty="0" err="1"/>
              <a:t>rec</a:t>
            </a:r>
            <a:r>
              <a:rPr lang="en-US" sz="2400" b="1" baseline="-25000" dirty="0" err="1"/>
              <a:t>i</a:t>
            </a:r>
            <a:r>
              <a:rPr lang="en-US" sz="2400" b="1" dirty="0"/>
              <a:t> = {v} ⇒ (∀ </a:t>
            </a:r>
            <a:r>
              <a:rPr lang="en-US" sz="2400" b="1" dirty="0" err="1"/>
              <a:t>p</a:t>
            </a:r>
            <a:r>
              <a:rPr lang="en-US" sz="2400" b="1" baseline="-25000" dirty="0" err="1"/>
              <a:t>j</a:t>
            </a:r>
            <a:r>
              <a:rPr lang="en-US" sz="2400" b="1" dirty="0"/>
              <a:t> : (</a:t>
            </a:r>
            <a:r>
              <a:rPr lang="en-US" sz="2400" b="1" dirty="0" err="1"/>
              <a:t>rec</a:t>
            </a:r>
            <a:r>
              <a:rPr lang="en-US" sz="2400" b="1" baseline="-25000" dirty="0" err="1"/>
              <a:t>j</a:t>
            </a:r>
            <a:r>
              <a:rPr lang="en-US" sz="2400" b="1" dirty="0"/>
              <a:t> = {v}) ∨ (</a:t>
            </a:r>
            <a:r>
              <a:rPr lang="en-US" sz="2400" b="1" dirty="0" err="1"/>
              <a:t>rec</a:t>
            </a:r>
            <a:r>
              <a:rPr lang="en-US" sz="2400" b="1" baseline="-25000" dirty="0" err="1"/>
              <a:t>j</a:t>
            </a:r>
            <a:r>
              <a:rPr lang="en-US" sz="2400" b="1" dirty="0"/>
              <a:t> = {v, ⊥}))</a:t>
            </a:r>
          </a:p>
          <a:p>
            <a:pPr algn="ctr">
              <a:buNone/>
            </a:pPr>
            <a:r>
              <a:rPr lang="en-US" sz="2400" b="1" dirty="0" err="1"/>
              <a:t>rec</a:t>
            </a:r>
            <a:r>
              <a:rPr lang="en-US" sz="2400" b="1" baseline="-25000" dirty="0" err="1"/>
              <a:t>i</a:t>
            </a:r>
            <a:r>
              <a:rPr lang="en-US" sz="2400" b="1" dirty="0"/>
              <a:t> = {⊥} ⇒ (∀ </a:t>
            </a:r>
            <a:r>
              <a:rPr lang="en-US" sz="2400" b="1" dirty="0" err="1"/>
              <a:t>p</a:t>
            </a:r>
            <a:r>
              <a:rPr lang="en-US" sz="2400" b="1" baseline="-25000" dirty="0" err="1"/>
              <a:t>j</a:t>
            </a:r>
            <a:r>
              <a:rPr lang="en-US" sz="2400" b="1" dirty="0"/>
              <a:t> : (</a:t>
            </a:r>
            <a:r>
              <a:rPr lang="en-US" sz="2400" b="1" dirty="0" err="1" smtClean="0"/>
              <a:t>rec</a:t>
            </a:r>
            <a:r>
              <a:rPr lang="en-US" sz="2400" b="1" baseline="-25000" dirty="0" err="1" smtClean="0"/>
              <a:t>j</a:t>
            </a:r>
            <a:r>
              <a:rPr lang="en-US" sz="2400" b="1" dirty="0" smtClean="0"/>
              <a:t> </a:t>
            </a:r>
            <a:r>
              <a:rPr lang="en-US" sz="2400" b="1" dirty="0"/>
              <a:t>= {⊥}) ∨ (</a:t>
            </a:r>
            <a:r>
              <a:rPr lang="en-US" sz="2400" b="1" dirty="0" err="1"/>
              <a:t>rec</a:t>
            </a:r>
            <a:r>
              <a:rPr lang="en-US" sz="2400" b="1" baseline="-25000" dirty="0" err="1"/>
              <a:t>j</a:t>
            </a:r>
            <a:r>
              <a:rPr lang="en-US" sz="2400" b="1" dirty="0"/>
              <a:t> = {v, ⊥</a:t>
            </a:r>
            <a:r>
              <a:rPr lang="en-US" sz="2400" b="1" dirty="0" smtClean="0"/>
              <a:t>})).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err="1" smtClean="0"/>
              <a:t>rec</a:t>
            </a:r>
            <a:r>
              <a:rPr lang="en-US" sz="2400" b="1" baseline="-25000" dirty="0" err="1" smtClean="0"/>
              <a:t>i</a:t>
            </a:r>
            <a:r>
              <a:rPr lang="en-US" sz="2400" b="1" baseline="-25000" dirty="0" smtClean="0"/>
              <a:t> </a:t>
            </a:r>
            <a:r>
              <a:rPr lang="en-US" sz="2400" b="1" dirty="0"/>
              <a:t>= {v} </a:t>
            </a:r>
          </a:p>
          <a:p>
            <a:pPr>
              <a:buNone/>
            </a:pPr>
            <a:r>
              <a:rPr lang="en-US" sz="2400" b="1" dirty="0" smtClean="0"/>
              <a:t>		</a:t>
            </a:r>
            <a:r>
              <a:rPr lang="en-US" sz="2400" dirty="0" err="1" smtClean="0"/>
              <a:t>est</a:t>
            </a:r>
            <a:r>
              <a:rPr lang="en-US" sz="2400" baseline="-25000" dirty="0" err="1" smtClean="0"/>
              <a:t>i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 = v.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To prevent possible </a:t>
            </a:r>
            <a:r>
              <a:rPr lang="en-US" sz="2400" dirty="0"/>
              <a:t>deadlock situations</a:t>
            </a:r>
            <a:r>
              <a:rPr lang="en-US" sz="2400" dirty="0" smtClean="0"/>
              <a:t>, p</a:t>
            </a:r>
            <a:r>
              <a:rPr lang="en-US" sz="2400" baseline="-25000" dirty="0"/>
              <a:t>i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broadcasts  its 	decision </a:t>
            </a:r>
            <a:r>
              <a:rPr lang="en-US" sz="2400" dirty="0"/>
              <a:t>value.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err="1" smtClean="0"/>
              <a:t>rec</a:t>
            </a:r>
            <a:r>
              <a:rPr lang="en-US" sz="2400" b="1" baseline="-25000" dirty="0" err="1" smtClean="0"/>
              <a:t>i</a:t>
            </a:r>
            <a:r>
              <a:rPr lang="en-US" sz="2400" b="1" dirty="0" smtClean="0"/>
              <a:t> </a:t>
            </a:r>
            <a:r>
              <a:rPr lang="en-US" sz="2400" b="1" dirty="0"/>
              <a:t>= {v, ⊥</a:t>
            </a:r>
            <a:r>
              <a:rPr lang="en-US" sz="2400" b="1" dirty="0" smtClean="0"/>
              <a:t>}</a:t>
            </a:r>
          </a:p>
          <a:p>
            <a:pPr lvl="1">
              <a:buNone/>
            </a:pPr>
            <a:r>
              <a:rPr lang="en-US" sz="2400" dirty="0"/>
              <a:t>	</a:t>
            </a:r>
            <a:r>
              <a:rPr lang="en-US" sz="2400" dirty="0" smtClean="0"/>
              <a:t> </a:t>
            </a:r>
            <a:r>
              <a:rPr lang="en-US" sz="2400" dirty="0" err="1" smtClean="0"/>
              <a:t>est</a:t>
            </a:r>
            <a:r>
              <a:rPr lang="en-US" sz="2400" baseline="-25000" dirty="0" err="1" smtClean="0"/>
              <a:t>i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 = v. </a:t>
            </a:r>
          </a:p>
          <a:p>
            <a:pPr lvl="1">
              <a:buNone/>
            </a:pPr>
            <a:r>
              <a:rPr lang="en-US" sz="2400" dirty="0" smtClean="0"/>
              <a:t>	proceeds </a:t>
            </a:r>
            <a:r>
              <a:rPr lang="en-US" sz="2400" dirty="0"/>
              <a:t>to the next round.</a:t>
            </a:r>
          </a:p>
          <a:p>
            <a:pPr>
              <a:buNone/>
            </a:pPr>
            <a:r>
              <a:rPr lang="en-US" sz="2400" dirty="0" smtClean="0"/>
              <a:t>  	</a:t>
            </a:r>
            <a:r>
              <a:rPr lang="en-US" sz="2400" b="1" dirty="0" smtClean="0"/>
              <a:t> </a:t>
            </a:r>
            <a:r>
              <a:rPr lang="en-US" sz="2400" b="1" dirty="0" err="1"/>
              <a:t>rec</a:t>
            </a:r>
            <a:r>
              <a:rPr lang="en-US" sz="2400" b="1" baseline="-25000" dirty="0" err="1"/>
              <a:t>i</a:t>
            </a:r>
            <a:r>
              <a:rPr lang="en-US" sz="2400" b="1" dirty="0"/>
              <a:t> = {⊥} </a:t>
            </a:r>
            <a:endParaRPr lang="en-US" sz="2400" b="1" dirty="0" smtClean="0"/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		p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</a:t>
            </a:r>
            <a:r>
              <a:rPr lang="en-US" sz="2400" dirty="0"/>
              <a:t>proceeds to the next round without modifying </a:t>
            </a:r>
            <a:r>
              <a:rPr lang="en-US" sz="2400" dirty="0" err="1"/>
              <a:t>est</a:t>
            </a:r>
            <a:r>
              <a:rPr lang="en-US" sz="2400" baseline="-25000" dirty="0" err="1"/>
              <a:t>i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68362"/>
          </a:xfrm>
        </p:spPr>
        <p:txBody>
          <a:bodyPr>
            <a:normAutofit/>
          </a:bodyPr>
          <a:lstStyle/>
          <a:p>
            <a:r>
              <a:rPr lang="pt-BR" sz="3200" b="1" dirty="0"/>
              <a:t>A Simple </a:t>
            </a:r>
            <a:r>
              <a:rPr lang="pt-BR" sz="3200" b="1" i="1" dirty="0"/>
              <a:t>S-Based Consensus Protocol (t &lt; n/2)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5626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/>
              <a:t>Function Consensus(</a:t>
            </a:r>
            <a:r>
              <a:rPr lang="en-US" b="1" i="1" dirty="0"/>
              <a:t>v</a:t>
            </a:r>
            <a:r>
              <a:rPr lang="en-US" b="1" i="1" baseline="-25000" dirty="0"/>
              <a:t>i</a:t>
            </a:r>
            <a:r>
              <a:rPr lang="en-US" b="1" i="1" dirty="0"/>
              <a:t>)</a:t>
            </a:r>
          </a:p>
          <a:p>
            <a:pPr>
              <a:buNone/>
            </a:pPr>
            <a:r>
              <a:rPr lang="en-US" b="1" dirty="0"/>
              <a:t>Task </a:t>
            </a:r>
            <a:r>
              <a:rPr lang="en-US" b="1" i="1" dirty="0"/>
              <a:t>T1:</a:t>
            </a:r>
          </a:p>
          <a:p>
            <a:pPr>
              <a:buNone/>
            </a:pPr>
            <a:r>
              <a:rPr lang="en-US" dirty="0"/>
              <a:t>(1)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i="1" dirty="0"/>
              <a:t>← 0; </a:t>
            </a:r>
            <a:r>
              <a:rPr lang="en-US" i="1" dirty="0" err="1"/>
              <a:t>est</a:t>
            </a:r>
            <a:r>
              <a:rPr lang="en-US" i="1" baseline="-25000" dirty="0" err="1"/>
              <a:t>i</a:t>
            </a:r>
            <a:r>
              <a:rPr lang="en-US" i="1" dirty="0"/>
              <a:t> ← v</a:t>
            </a:r>
            <a:r>
              <a:rPr lang="en-US" i="1" baseline="-25000" dirty="0"/>
              <a:t>i</a:t>
            </a:r>
            <a:r>
              <a:rPr lang="en-US" i="1" dirty="0"/>
              <a:t>;</a:t>
            </a:r>
          </a:p>
          <a:p>
            <a:pPr>
              <a:buNone/>
            </a:pPr>
            <a:r>
              <a:rPr lang="en-US" dirty="0"/>
              <a:t>(2) </a:t>
            </a:r>
            <a:r>
              <a:rPr lang="en-US" b="1" dirty="0"/>
              <a:t>while </a:t>
            </a:r>
            <a:r>
              <a:rPr lang="en-US" b="1" i="1" dirty="0"/>
              <a:t>true do</a:t>
            </a:r>
          </a:p>
          <a:p>
            <a:pPr>
              <a:buNone/>
            </a:pPr>
            <a:r>
              <a:rPr lang="en-US" dirty="0"/>
              <a:t>(3) </a:t>
            </a:r>
            <a:r>
              <a:rPr lang="en-US" i="1" dirty="0"/>
              <a:t>c ← (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i="1" dirty="0"/>
              <a:t> mod n) + 1;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i="1" dirty="0"/>
              <a:t> ←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i="1" dirty="0"/>
              <a:t> + 1; % 1 ≤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i="1" dirty="0"/>
              <a:t> &lt; +∞ %</a:t>
            </a:r>
          </a:p>
          <a:p>
            <a:pPr>
              <a:buNone/>
            </a:pPr>
            <a:r>
              <a:rPr lang="en-US" dirty="0"/>
              <a:t>———————— Phase 1 of round </a:t>
            </a:r>
            <a:r>
              <a:rPr lang="en-US" i="1" dirty="0"/>
              <a:t>r: from pc to all —————————</a:t>
            </a:r>
          </a:p>
          <a:p>
            <a:pPr>
              <a:buNone/>
            </a:pPr>
            <a:r>
              <a:rPr lang="en-US" dirty="0"/>
              <a:t>(4) </a:t>
            </a:r>
            <a:r>
              <a:rPr lang="en-US" b="1" dirty="0"/>
              <a:t>if (</a:t>
            </a:r>
            <a:r>
              <a:rPr lang="en-US" b="1" i="1" dirty="0" err="1"/>
              <a:t>i</a:t>
            </a:r>
            <a:r>
              <a:rPr lang="en-US" b="1" i="1" dirty="0"/>
              <a:t> = c) then broadcast phase1(</a:t>
            </a:r>
            <a:r>
              <a:rPr lang="en-US" b="1" i="1" dirty="0" err="1"/>
              <a:t>r</a:t>
            </a:r>
            <a:r>
              <a:rPr lang="en-US" b="1" i="1" baseline="-25000" dirty="0" err="1"/>
              <a:t>i</a:t>
            </a:r>
            <a:r>
              <a:rPr lang="en-US" b="1" i="1" dirty="0"/>
              <a:t>, </a:t>
            </a:r>
            <a:r>
              <a:rPr lang="en-US" b="1" i="1" dirty="0" err="1"/>
              <a:t>est</a:t>
            </a:r>
            <a:r>
              <a:rPr lang="en-US" b="1" i="1" baseline="-25000" dirty="0" err="1"/>
              <a:t>i</a:t>
            </a:r>
            <a:r>
              <a:rPr lang="en-US" b="1" i="1" dirty="0"/>
              <a:t>) </a:t>
            </a:r>
            <a:r>
              <a:rPr lang="en-US" b="1" i="1" dirty="0" err="1"/>
              <a:t>endif</a:t>
            </a:r>
            <a:r>
              <a:rPr lang="en-US" b="1" i="1" dirty="0"/>
              <a:t>;</a:t>
            </a:r>
          </a:p>
          <a:p>
            <a:pPr>
              <a:buNone/>
            </a:pPr>
            <a:r>
              <a:rPr lang="en-US" dirty="0"/>
              <a:t>(5) </a:t>
            </a:r>
            <a:r>
              <a:rPr lang="en-US" b="1" dirty="0"/>
              <a:t>wait until (phase1(</a:t>
            </a:r>
            <a:r>
              <a:rPr lang="en-US" b="1" i="1" dirty="0" err="1"/>
              <a:t>ri</a:t>
            </a:r>
            <a:r>
              <a:rPr lang="en-US" b="1" i="1" baseline="-25000" dirty="0"/>
              <a:t>,</a:t>
            </a:r>
            <a:r>
              <a:rPr lang="en-US" b="1" i="1" dirty="0"/>
              <a:t> v) has been received from p</a:t>
            </a:r>
            <a:r>
              <a:rPr lang="en-US" b="1" i="1" baseline="-25000" dirty="0"/>
              <a:t>c</a:t>
            </a:r>
            <a:r>
              <a:rPr lang="en-US" b="1" i="1" dirty="0"/>
              <a:t> ∨ c ∈ </a:t>
            </a:r>
            <a:r>
              <a:rPr lang="en-US" b="1" i="1" dirty="0" err="1"/>
              <a:t>suspected</a:t>
            </a:r>
            <a:r>
              <a:rPr lang="en-US" b="1" i="1" baseline="-25000" dirty="0" err="1"/>
              <a:t>i</a:t>
            </a:r>
            <a:r>
              <a:rPr lang="en-US" b="1" i="1" dirty="0"/>
              <a:t>);</a:t>
            </a:r>
          </a:p>
          <a:p>
            <a:pPr>
              <a:buNone/>
            </a:pPr>
            <a:r>
              <a:rPr lang="en-US" dirty="0"/>
              <a:t>(6) </a:t>
            </a:r>
            <a:r>
              <a:rPr lang="en-US" b="1" dirty="0"/>
              <a:t>if (phase1(</a:t>
            </a:r>
            <a:r>
              <a:rPr lang="en-US" b="1" i="1" dirty="0" err="1"/>
              <a:t>r</a:t>
            </a:r>
            <a:r>
              <a:rPr lang="en-US" b="1" i="1" baseline="-25000" dirty="0" err="1"/>
              <a:t>i</a:t>
            </a:r>
            <a:r>
              <a:rPr lang="en-US" b="1" i="1" dirty="0"/>
              <a:t>, v) received from p</a:t>
            </a:r>
            <a:r>
              <a:rPr lang="en-US" b="1" i="1" baseline="-25000" dirty="0"/>
              <a:t>c</a:t>
            </a:r>
            <a:r>
              <a:rPr lang="en-US" b="1" i="1" dirty="0"/>
              <a:t>) then </a:t>
            </a:r>
            <a:r>
              <a:rPr lang="en-US" b="1" i="1" dirty="0" err="1"/>
              <a:t>aux</a:t>
            </a:r>
            <a:r>
              <a:rPr lang="en-US" b="1" i="1" baseline="-25000" dirty="0" err="1"/>
              <a:t>i</a:t>
            </a:r>
            <a:r>
              <a:rPr lang="en-US" b="1" i="1" dirty="0"/>
              <a:t> ← v else </a:t>
            </a:r>
            <a:r>
              <a:rPr lang="en-US" b="1" i="1" dirty="0" err="1"/>
              <a:t>aux</a:t>
            </a:r>
            <a:r>
              <a:rPr lang="en-US" b="1" i="1" baseline="-25000" dirty="0" err="1"/>
              <a:t>i</a:t>
            </a:r>
            <a:r>
              <a:rPr lang="en-US" b="1" i="1" dirty="0"/>
              <a:t> ←⊥ </a:t>
            </a:r>
            <a:r>
              <a:rPr lang="en-US" b="1" i="1" dirty="0" err="1"/>
              <a:t>endif</a:t>
            </a:r>
            <a:r>
              <a:rPr lang="en-US" b="1" i="1" dirty="0"/>
              <a:t>;</a:t>
            </a:r>
          </a:p>
          <a:p>
            <a:pPr>
              <a:buNone/>
            </a:pPr>
            <a:r>
              <a:rPr lang="en-US" dirty="0"/>
              <a:t>———————— Phase 2 of round </a:t>
            </a:r>
            <a:r>
              <a:rPr lang="en-US" i="1" dirty="0"/>
              <a:t>r: from all to all —————————</a:t>
            </a:r>
          </a:p>
          <a:p>
            <a:pPr>
              <a:buNone/>
            </a:pPr>
            <a:r>
              <a:rPr lang="en-US" dirty="0"/>
              <a:t>(7) </a:t>
            </a:r>
            <a:r>
              <a:rPr lang="en-US" i="1" dirty="0"/>
              <a:t>broadcast phase2(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i="1" dirty="0"/>
              <a:t>, </a:t>
            </a:r>
            <a:r>
              <a:rPr lang="en-US" i="1" dirty="0" err="1"/>
              <a:t>aux</a:t>
            </a:r>
            <a:r>
              <a:rPr lang="en-US" i="1" baseline="-25000" dirty="0" err="1"/>
              <a:t>i</a:t>
            </a:r>
            <a:r>
              <a:rPr lang="en-US" i="1" dirty="0"/>
              <a:t>);</a:t>
            </a:r>
          </a:p>
          <a:p>
            <a:pPr>
              <a:buNone/>
            </a:pPr>
            <a:r>
              <a:rPr lang="en-US" dirty="0"/>
              <a:t>(8) </a:t>
            </a:r>
            <a:r>
              <a:rPr lang="en-US" b="1" dirty="0"/>
              <a:t>wait until (phase2 (</a:t>
            </a:r>
            <a:r>
              <a:rPr lang="en-US" b="1" i="1" dirty="0" err="1"/>
              <a:t>r</a:t>
            </a:r>
            <a:r>
              <a:rPr lang="en-US" b="1" i="1" baseline="-25000" dirty="0" err="1"/>
              <a:t>i</a:t>
            </a:r>
            <a:r>
              <a:rPr lang="en-US" b="1" i="1" dirty="0"/>
              <a:t>, aux) </a:t>
            </a:r>
            <a:r>
              <a:rPr lang="en-US" b="1" i="1" dirty="0" err="1"/>
              <a:t>msgs</a:t>
            </a:r>
            <a:r>
              <a:rPr lang="en-US" b="1" i="1" dirty="0"/>
              <a:t> have been received from a majority of proc.);</a:t>
            </a:r>
          </a:p>
          <a:p>
            <a:pPr>
              <a:buNone/>
            </a:pPr>
            <a:r>
              <a:rPr lang="en-US" dirty="0"/>
              <a:t>(9) </a:t>
            </a:r>
            <a:r>
              <a:rPr lang="en-US" b="1" dirty="0"/>
              <a:t>let </a:t>
            </a:r>
            <a:r>
              <a:rPr lang="en-US" b="1" i="1" dirty="0" err="1"/>
              <a:t>rec</a:t>
            </a:r>
            <a:r>
              <a:rPr lang="en-US" b="1" i="1" baseline="-25000" dirty="0" err="1"/>
              <a:t>i</a:t>
            </a:r>
            <a:r>
              <a:rPr lang="en-US" b="1" i="1" baseline="-25000" dirty="0"/>
              <a:t> </a:t>
            </a:r>
            <a:r>
              <a:rPr lang="en-US" b="1" i="1" dirty="0"/>
              <a:t>be the set of values received by p</a:t>
            </a:r>
            <a:r>
              <a:rPr lang="en-US" b="1" i="1" baseline="-25000" dirty="0"/>
              <a:t>i</a:t>
            </a:r>
            <a:r>
              <a:rPr lang="en-US" b="1" i="1" dirty="0"/>
              <a:t> at line 8;</a:t>
            </a:r>
          </a:p>
          <a:p>
            <a:pPr>
              <a:buNone/>
            </a:pPr>
            <a:r>
              <a:rPr lang="en-US" dirty="0"/>
              <a:t>% We have </a:t>
            </a:r>
            <a:r>
              <a:rPr lang="en-US" i="1" dirty="0" err="1"/>
              <a:t>rec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i="1" dirty="0"/>
              <a:t>= {v}, or </a:t>
            </a:r>
            <a:r>
              <a:rPr lang="en-US" i="1" dirty="0" err="1"/>
              <a:t>rec</a:t>
            </a:r>
            <a:r>
              <a:rPr lang="en-US" i="1" baseline="-25000" dirty="0" err="1"/>
              <a:t>i</a:t>
            </a:r>
            <a:r>
              <a:rPr lang="en-US" i="1" dirty="0"/>
              <a:t> = {v, ⊥}, or </a:t>
            </a:r>
            <a:r>
              <a:rPr lang="en-US" i="1" dirty="0" err="1"/>
              <a:t>rec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i="1" dirty="0"/>
              <a:t>= {⊥} where v = </a:t>
            </a:r>
            <a:r>
              <a:rPr lang="en-US" i="1" dirty="0" err="1"/>
              <a:t>est</a:t>
            </a:r>
            <a:r>
              <a:rPr lang="en-US" i="1" baseline="-25000" dirty="0" err="1"/>
              <a:t>c</a:t>
            </a:r>
            <a:r>
              <a:rPr lang="en-US" i="1" dirty="0"/>
              <a:t> %</a:t>
            </a:r>
          </a:p>
          <a:p>
            <a:pPr>
              <a:buNone/>
            </a:pPr>
            <a:r>
              <a:rPr lang="en-US" dirty="0"/>
              <a:t>(10) </a:t>
            </a:r>
            <a:r>
              <a:rPr lang="en-US" b="1" dirty="0"/>
              <a:t>case </a:t>
            </a:r>
            <a:r>
              <a:rPr lang="en-US" b="1" i="1" dirty="0" err="1"/>
              <a:t>reci</a:t>
            </a:r>
            <a:r>
              <a:rPr lang="en-US" b="1" i="1" dirty="0"/>
              <a:t> = {v} then </a:t>
            </a:r>
            <a:r>
              <a:rPr lang="en-US" b="1" i="1" dirty="0" err="1"/>
              <a:t>est</a:t>
            </a:r>
            <a:r>
              <a:rPr lang="en-US" b="1" i="1" baseline="-25000" dirty="0" err="1"/>
              <a:t>i</a:t>
            </a:r>
            <a:r>
              <a:rPr lang="en-US" b="1" i="1" baseline="-25000" dirty="0"/>
              <a:t> </a:t>
            </a:r>
            <a:r>
              <a:rPr lang="en-US" b="1" i="1" dirty="0"/>
              <a:t>← v; broadcast decision(</a:t>
            </a:r>
            <a:r>
              <a:rPr lang="en-US" b="1" i="1" dirty="0" err="1"/>
              <a:t>est</a:t>
            </a:r>
            <a:r>
              <a:rPr lang="en-US" b="1" i="1" baseline="-25000" dirty="0" err="1"/>
              <a:t>i</a:t>
            </a:r>
            <a:r>
              <a:rPr lang="en-US" b="1" i="1" dirty="0"/>
              <a:t>); stop T1</a:t>
            </a:r>
          </a:p>
          <a:p>
            <a:pPr>
              <a:buNone/>
            </a:pPr>
            <a:r>
              <a:rPr lang="en-US" dirty="0"/>
              <a:t>(11) </a:t>
            </a:r>
            <a:r>
              <a:rPr lang="en-US" i="1" dirty="0" err="1"/>
              <a:t>rec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i="1" dirty="0"/>
              <a:t>= {v, ⊥} </a:t>
            </a:r>
            <a:r>
              <a:rPr lang="en-US" b="1" i="1" dirty="0"/>
              <a:t>then </a:t>
            </a:r>
            <a:r>
              <a:rPr lang="en-US" b="1" i="1" dirty="0" err="1"/>
              <a:t>est</a:t>
            </a:r>
            <a:r>
              <a:rPr lang="en-US" b="1" i="1" baseline="-25000" dirty="0" err="1"/>
              <a:t>i</a:t>
            </a:r>
            <a:r>
              <a:rPr lang="en-US" b="1" i="1" baseline="-25000" dirty="0"/>
              <a:t> </a:t>
            </a:r>
            <a:r>
              <a:rPr lang="en-US" b="1" i="1" dirty="0"/>
              <a:t>← v</a:t>
            </a:r>
          </a:p>
          <a:p>
            <a:pPr>
              <a:buNone/>
            </a:pPr>
            <a:r>
              <a:rPr lang="en-US" dirty="0"/>
              <a:t>(12) </a:t>
            </a:r>
            <a:r>
              <a:rPr lang="en-US" i="1" dirty="0" err="1"/>
              <a:t>rec</a:t>
            </a:r>
            <a:r>
              <a:rPr lang="en-US" i="1" baseline="-25000" dirty="0" err="1"/>
              <a:t>i</a:t>
            </a:r>
            <a:r>
              <a:rPr lang="en-US" i="1" baseline="-25000" dirty="0"/>
              <a:t> </a:t>
            </a:r>
            <a:r>
              <a:rPr lang="en-US" i="1" dirty="0"/>
              <a:t>= {⊥} </a:t>
            </a:r>
            <a:r>
              <a:rPr lang="en-US" b="1" i="1" dirty="0"/>
              <a:t>then skip</a:t>
            </a:r>
          </a:p>
          <a:p>
            <a:pPr>
              <a:buNone/>
            </a:pPr>
            <a:r>
              <a:rPr lang="en-US" dirty="0"/>
              <a:t>(13) </a:t>
            </a:r>
            <a:r>
              <a:rPr lang="en-US" b="1" dirty="0" err="1"/>
              <a:t>endcase</a:t>
            </a:r>
            <a:endParaRPr lang="en-US" b="1" dirty="0"/>
          </a:p>
          <a:p>
            <a:pPr>
              <a:buNone/>
            </a:pPr>
            <a:r>
              <a:rPr lang="en-US" dirty="0"/>
              <a:t>(14) </a:t>
            </a:r>
            <a:r>
              <a:rPr lang="en-US" b="1" dirty="0" err="1"/>
              <a:t>endwhile</a:t>
            </a:r>
            <a:endParaRPr lang="en-US" b="1" dirty="0"/>
          </a:p>
          <a:p>
            <a:pPr>
              <a:buNone/>
            </a:pPr>
            <a:r>
              <a:rPr lang="en-US" b="1" dirty="0"/>
              <a:t>Task </a:t>
            </a:r>
            <a:r>
              <a:rPr lang="en-US" b="1" i="1" dirty="0"/>
              <a:t>T2: when decision(</a:t>
            </a:r>
            <a:r>
              <a:rPr lang="en-US" b="1" i="1" dirty="0" err="1"/>
              <a:t>est</a:t>
            </a:r>
            <a:r>
              <a:rPr lang="en-US" b="1" i="1" dirty="0"/>
              <a:t>) is received: broadcast decision(</a:t>
            </a:r>
            <a:r>
              <a:rPr lang="en-US" b="1" i="1" dirty="0" err="1"/>
              <a:t>est</a:t>
            </a:r>
            <a:r>
              <a:rPr lang="en-US" b="1" i="1" baseline="-25000" dirty="0" err="1"/>
              <a:t>i</a:t>
            </a:r>
            <a:r>
              <a:rPr lang="en-US" b="1" i="1" dirty="0"/>
              <a:t>); return(</a:t>
            </a:r>
            <a:r>
              <a:rPr lang="en-US" b="1" i="1" dirty="0" err="1"/>
              <a:t>est</a:t>
            </a:r>
            <a:r>
              <a:rPr lang="en-US" b="1" i="1" dirty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strong completeness property is used to show that </a:t>
            </a:r>
            <a:r>
              <a:rPr lang="en-US" dirty="0" smtClean="0"/>
              <a:t>the protocol </a:t>
            </a:r>
            <a:r>
              <a:rPr lang="en-US" dirty="0"/>
              <a:t>never blocks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eventual weak accuracy property is used to ensure </a:t>
            </a:r>
            <a:r>
              <a:rPr lang="en-US" dirty="0" smtClean="0"/>
              <a:t>termination.</a:t>
            </a:r>
          </a:p>
          <a:p>
            <a:r>
              <a:rPr lang="en-US" dirty="0" smtClean="0"/>
              <a:t>The </a:t>
            </a:r>
            <a:r>
              <a:rPr lang="en-US" dirty="0"/>
              <a:t>majority of correct </a:t>
            </a:r>
            <a:r>
              <a:rPr lang="en-US" dirty="0" smtClean="0"/>
              <a:t>processes is </a:t>
            </a:r>
            <a:r>
              <a:rPr lang="en-US" dirty="0"/>
              <a:t>used to prove consensus agreement.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Harder than consensus problem</a:t>
            </a:r>
          </a:p>
          <a:p>
            <a:r>
              <a:rPr lang="en-US" dirty="0" smtClean="0"/>
              <a:t>Process has to agree on a vector of values!</a:t>
            </a:r>
          </a:p>
          <a:p>
            <a:pPr>
              <a:buNone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	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Termination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	Every correct process eventually decides on a vector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	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Validity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	Any decided vector D is such that 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D[</a:t>
            </a:r>
            <a:r>
              <a:rPr lang="en-US" sz="24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]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sym typeface="Symbol" pitchFamily="18" charset="2"/>
              </a:rPr>
              <a:t>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{v</a:t>
            </a:r>
            <a:r>
              <a:rPr lang="en-US" sz="2400" i="1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sym typeface="Symbol" pitchFamily="18" charset="2"/>
              </a:rPr>
              <a:t>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}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, and is v</a:t>
            </a:r>
            <a:r>
              <a:rPr lang="en-US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if p</a:t>
            </a:r>
            <a:r>
              <a:rPr lang="en-US" sz="2400" baseline="-25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does not crash</a:t>
            </a:r>
          </a:p>
          <a:p>
            <a:pPr>
              <a:buNone/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	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Agreement:</a:t>
            </a:r>
          </a:p>
          <a:p>
            <a:pPr lvl="1">
              <a:buNone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	No two processes decide differently</a:t>
            </a: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 failure detectors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perfect failure detectors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b="1" dirty="0" smtClean="0"/>
              <a:t>Strong Completeness</a:t>
            </a:r>
          </a:p>
          <a:p>
            <a:pPr lvl="2"/>
            <a:r>
              <a:rPr lang="en-US" dirty="0" smtClean="0"/>
              <a:t>Every process that crashes is eventually permanently suspected</a:t>
            </a:r>
          </a:p>
          <a:p>
            <a:pPr lvl="1">
              <a:buNone/>
            </a:pPr>
            <a:r>
              <a:rPr lang="en-US" b="1" dirty="0" smtClean="0"/>
              <a:t>Strong Accuracy</a:t>
            </a:r>
          </a:p>
          <a:p>
            <a:pPr lvl="2"/>
            <a:r>
              <a:rPr lang="en-US" dirty="0" smtClean="0"/>
              <a:t>No process is suspected before it crashes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r>
              <a:rPr lang="en-US" dirty="0" smtClean="0"/>
              <a:t>Perfect failure detector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init: </a:t>
            </a:r>
            <a:r>
              <a:rPr lang="en-US" b="1" i="1" dirty="0" err="1"/>
              <a:t>suspected</a:t>
            </a:r>
            <a:r>
              <a:rPr lang="en-US" b="1" i="1" baseline="-25000" dirty="0" err="1"/>
              <a:t>i</a:t>
            </a:r>
            <a:r>
              <a:rPr lang="en-US" b="1" i="1" dirty="0"/>
              <a:t> ← ∅; </a:t>
            </a:r>
            <a:r>
              <a:rPr lang="en-US" b="1" i="1" dirty="0" err="1"/>
              <a:t>seq</a:t>
            </a:r>
            <a:r>
              <a:rPr lang="en-US" b="1" i="1" baseline="-25000" dirty="0" err="1"/>
              <a:t>i</a:t>
            </a:r>
            <a:r>
              <a:rPr lang="en-US" b="1" i="1" dirty="0"/>
              <a:t> ← 0</a:t>
            </a:r>
          </a:p>
          <a:p>
            <a:pPr>
              <a:buNone/>
            </a:pPr>
            <a:r>
              <a:rPr lang="en-US" b="1" dirty="0"/>
              <a:t>task </a:t>
            </a:r>
            <a:r>
              <a:rPr lang="en-US" b="1" i="1" dirty="0"/>
              <a:t>T1: while true do</a:t>
            </a:r>
          </a:p>
          <a:p>
            <a:pPr lvl="1">
              <a:buNone/>
            </a:pPr>
            <a:r>
              <a:rPr lang="en-US" i="1" dirty="0" err="1"/>
              <a:t>seq</a:t>
            </a:r>
            <a:r>
              <a:rPr lang="en-US" i="1" baseline="-25000" dirty="0" err="1"/>
              <a:t>i</a:t>
            </a:r>
            <a:r>
              <a:rPr lang="en-US" i="1" dirty="0"/>
              <a:t> ← </a:t>
            </a:r>
            <a:r>
              <a:rPr lang="en-US" i="1" dirty="0" err="1"/>
              <a:t>seq</a:t>
            </a:r>
            <a:r>
              <a:rPr lang="en-US" i="1" baseline="-25000" dirty="0" err="1"/>
              <a:t>i</a:t>
            </a:r>
            <a:r>
              <a:rPr lang="en-US" i="1" dirty="0"/>
              <a:t> + 1; % IC instance number %</a:t>
            </a:r>
          </a:p>
          <a:p>
            <a:pPr lvl="1">
              <a:buNone/>
            </a:pPr>
            <a:r>
              <a:rPr lang="it-IT" i="1" dirty="0"/>
              <a:t>D</a:t>
            </a:r>
            <a:r>
              <a:rPr lang="it-IT" i="1" baseline="-25000" dirty="0"/>
              <a:t>i</a:t>
            </a:r>
            <a:r>
              <a:rPr lang="it-IT" i="1" dirty="0"/>
              <a:t> ← IC Protocol(seq</a:t>
            </a:r>
            <a:r>
              <a:rPr lang="it-IT" i="1" baseline="-25000" dirty="0"/>
              <a:t>i</a:t>
            </a:r>
            <a:r>
              <a:rPr lang="it-IT" i="1" dirty="0"/>
              <a:t>, v</a:t>
            </a:r>
            <a:r>
              <a:rPr lang="it-IT" i="1" baseline="-25000" dirty="0"/>
              <a:t>i</a:t>
            </a:r>
            <a:r>
              <a:rPr lang="it-IT" i="1" dirty="0"/>
              <a:t>); % v</a:t>
            </a:r>
            <a:r>
              <a:rPr lang="it-IT" i="1" baseline="-25000" dirty="0"/>
              <a:t>i</a:t>
            </a:r>
            <a:r>
              <a:rPr lang="it-IT" i="1" dirty="0"/>
              <a:t> = ⊥ %</a:t>
            </a:r>
          </a:p>
          <a:p>
            <a:pPr lvl="1">
              <a:buNone/>
            </a:pPr>
            <a:r>
              <a:rPr lang="en-US" i="1" dirty="0" err="1"/>
              <a:t>suspected</a:t>
            </a:r>
            <a:r>
              <a:rPr lang="en-US" i="1" baseline="-25000" dirty="0" err="1"/>
              <a:t>i</a:t>
            </a:r>
            <a:r>
              <a:rPr lang="en-US" i="1" dirty="0"/>
              <a:t> ← {j | D</a:t>
            </a:r>
            <a:r>
              <a:rPr lang="en-US" i="1" baseline="-25000" dirty="0"/>
              <a:t>i</a:t>
            </a:r>
            <a:r>
              <a:rPr lang="en-US" i="1" dirty="0"/>
              <a:t>[j] = ⊥}</a:t>
            </a:r>
          </a:p>
          <a:p>
            <a:pPr>
              <a:buNone/>
            </a:pPr>
            <a:r>
              <a:rPr lang="en-US" b="1" dirty="0" err="1"/>
              <a:t>enddo</a:t>
            </a:r>
            <a:endParaRPr lang="en-US" b="1" dirty="0"/>
          </a:p>
          <a:p>
            <a:pPr>
              <a:buNone/>
            </a:pPr>
            <a:r>
              <a:rPr lang="en-US" b="1" dirty="0"/>
              <a:t>task </a:t>
            </a:r>
            <a:r>
              <a:rPr lang="en-US" b="1" i="1" dirty="0"/>
              <a:t>T2: when p</a:t>
            </a:r>
            <a:r>
              <a:rPr lang="en-US" b="1" i="1" baseline="-25000" dirty="0"/>
              <a:t>i</a:t>
            </a:r>
            <a:r>
              <a:rPr lang="en-US" b="1" i="1" dirty="0"/>
              <a:t> issues QUERY: return(</a:t>
            </a:r>
            <a:r>
              <a:rPr lang="en-US" b="1" i="1" dirty="0" err="1"/>
              <a:t>suspected</a:t>
            </a:r>
            <a:r>
              <a:rPr lang="en-US" b="1" i="1" baseline="-25000" dirty="0" err="1"/>
              <a:t>i</a:t>
            </a:r>
            <a:r>
              <a:rPr lang="en-US" b="1" i="1" dirty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Non-Blocking Atomic Commit Problem (NBAC)</a:t>
            </a:r>
            <a:endParaRPr lang="en-US" sz="2800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2895600" y="1600200"/>
            <a:ext cx="6019800" cy="40386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Yet another agreement problem in the world of distributed computing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Each process cast their votes (yes or no).</a:t>
            </a:r>
          </a:p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Non-crashed process decide on single value (</a:t>
            </a:r>
            <a:r>
              <a:rPr lang="en-US" sz="2800" i="1" dirty="0" smtClean="0"/>
              <a:t>commit </a:t>
            </a:r>
            <a:r>
              <a:rPr lang="en-US" sz="2800" dirty="0" smtClean="0"/>
              <a:t>or </a:t>
            </a:r>
            <a:r>
              <a:rPr lang="en-US" sz="2800" i="1" dirty="0" smtClean="0"/>
              <a:t>abort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pic>
        <p:nvPicPr>
          <p:cNvPr id="22" name="Picture 21" descr="question-mar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600199"/>
            <a:ext cx="2362200" cy="297180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68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45"/>
          <p:cNvSpPr>
            <a:spLocks noGrp="1"/>
          </p:cNvSpPr>
          <p:nvPr>
            <p:ph type="body" sz="quarter" idx="15"/>
          </p:nvPr>
        </p:nvSpPr>
        <p:spPr>
          <a:xfrm>
            <a:off x="3733800" y="2438400"/>
            <a:ext cx="3886200" cy="685800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/>
              <a:t>A decided value is either commit or abort.  Moreover: </a:t>
            </a:r>
          </a:p>
          <a:p>
            <a:endParaRPr lang="en-US" sz="20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Properties</a:t>
            </a:r>
            <a:endParaRPr lang="en-US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problem is defined by following properties</a:t>
            </a:r>
            <a:endParaRPr lang="en-US" sz="2000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6"/>
          </p:nvPr>
        </p:nvSpPr>
        <p:spPr>
          <a:xfrm>
            <a:off x="3733800" y="1447800"/>
            <a:ext cx="4419600" cy="609600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/>
              <a:t>Every correct process eventually decides.</a:t>
            </a:r>
            <a:endParaRPr lang="en-US" sz="2000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/>
          </p:nvPr>
        </p:nvSpPr>
        <p:spPr>
          <a:xfrm>
            <a:off x="3657600" y="3429000"/>
            <a:ext cx="5486400" cy="1295400"/>
          </a:xfrm>
        </p:spPr>
        <p:txBody>
          <a:bodyPr>
            <a:noAutofit/>
          </a:bodyPr>
          <a:lstStyle/>
          <a:p>
            <a:r>
              <a:rPr lang="en-US" dirty="0" smtClean="0"/>
              <a:t>   If process decides commit, all process have voted yes.</a:t>
            </a:r>
          </a:p>
          <a:p>
            <a:endParaRPr lang="en-US" dirty="0" smtClean="0"/>
          </a:p>
          <a:p>
            <a:r>
              <a:rPr lang="en-US" dirty="0" smtClean="0"/>
              <a:t>   If all process vote yes and there is no crash, then the decision value  is commit</a:t>
            </a:r>
            <a:endParaRPr lang="en-US" dirty="0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8"/>
          </p:nvPr>
        </p:nvSpPr>
        <p:spPr>
          <a:xfrm>
            <a:off x="3886200" y="4876800"/>
            <a:ext cx="4648200" cy="381000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/>
              <a:t>No two process decide differently.</a:t>
            </a:r>
          </a:p>
          <a:p>
            <a:endParaRPr lang="en-US" sz="2000" dirty="0"/>
          </a:p>
        </p:txBody>
      </p:sp>
      <p:sp>
        <p:nvSpPr>
          <p:cNvPr id="24" name="Right Arrow Callout 23"/>
          <p:cNvSpPr/>
          <p:nvPr/>
        </p:nvSpPr>
        <p:spPr>
          <a:xfrm>
            <a:off x="838200" y="1465200"/>
            <a:ext cx="2438400" cy="668400"/>
          </a:xfrm>
          <a:prstGeom prst="rightArrow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NBAC -Termination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Right Arrow Callout 26"/>
          <p:cNvSpPr/>
          <p:nvPr/>
        </p:nvSpPr>
        <p:spPr>
          <a:xfrm>
            <a:off x="838200" y="4724400"/>
            <a:ext cx="2438400" cy="685800"/>
          </a:xfrm>
          <a:prstGeom prst="rightArrowCallout">
            <a:avLst/>
          </a:prstGeom>
          <a:solidFill>
            <a:schemeClr val="accent2">
              <a:lumMod val="50000"/>
              <a:alpha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NBAC - Obligation</a:t>
            </a:r>
            <a:endParaRPr lang="en-US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8" name="Right Arrow Callout 27"/>
          <p:cNvSpPr/>
          <p:nvPr/>
        </p:nvSpPr>
        <p:spPr>
          <a:xfrm>
            <a:off x="838200" y="2438400"/>
            <a:ext cx="2438400" cy="685800"/>
          </a:xfrm>
          <a:prstGeom prst="rightArrowCallout">
            <a:avLst/>
          </a:prstGeom>
          <a:solidFill>
            <a:schemeClr val="accent2">
              <a:lumMod val="60000"/>
              <a:lumOff val="40000"/>
              <a:alpha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NBAC - Validity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ight Arrow Callout 11"/>
          <p:cNvSpPr/>
          <p:nvPr/>
        </p:nvSpPr>
        <p:spPr>
          <a:xfrm>
            <a:off x="1828800" y="3352800"/>
            <a:ext cx="1676400" cy="533400"/>
          </a:xfrm>
          <a:prstGeom prst="rightArrowCallout">
            <a:avLst/>
          </a:prstGeom>
          <a:solidFill>
            <a:schemeClr val="accent2">
              <a:lumMod val="60000"/>
              <a:lumOff val="40000"/>
              <a:alpha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NBAC - Justification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ight Arrow Callout 12"/>
          <p:cNvSpPr/>
          <p:nvPr/>
        </p:nvSpPr>
        <p:spPr>
          <a:xfrm>
            <a:off x="1828800" y="3962400"/>
            <a:ext cx="1676400" cy="533400"/>
          </a:xfrm>
          <a:prstGeom prst="rightArrowCallout">
            <a:avLst/>
          </a:prstGeom>
          <a:solidFill>
            <a:schemeClr val="accent2">
              <a:lumMod val="60000"/>
              <a:lumOff val="40000"/>
              <a:alpha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NBAC - Obligation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69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‘q’ not crashed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eaLnBrk="1" hangingPunct="1"/>
            <a:r>
              <a:rPr lang="en-US" smtClean="0"/>
              <a:t>The message from </a:t>
            </a:r>
            <a:r>
              <a:rPr lang="en-US" i="1" smtClean="0"/>
              <a:t>q to p is only </a:t>
            </a:r>
            <a:r>
              <a:rPr lang="en-US" smtClean="0"/>
              <a:t>very slow.</a:t>
            </a:r>
          </a:p>
          <a:p>
            <a:pPr eaLnBrk="1" hangingPunct="1"/>
            <a:r>
              <a:rPr lang="en-US" smtClean="0"/>
              <a:t>Assuming that ‘q’ has crashed will violate the </a:t>
            </a:r>
            <a:r>
              <a:rPr lang="en-US" b="1" smtClean="0"/>
              <a:t>safety</a:t>
            </a:r>
            <a:r>
              <a:rPr lang="en-US" smtClean="0"/>
              <a:t> property</a:t>
            </a:r>
          </a:p>
          <a:p>
            <a:pPr eaLnBrk="1" hangingPunct="1"/>
            <a:endParaRPr lang="en-US" smtClean="0"/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219200" y="3581400"/>
            <a:ext cx="5410200" cy="1295400"/>
            <a:chOff x="1219200" y="3581400"/>
            <a:chExt cx="5410200" cy="1295400"/>
          </a:xfrm>
        </p:grpSpPr>
        <p:sp>
          <p:nvSpPr>
            <p:cNvPr id="4" name="Oval 3"/>
            <p:cNvSpPr/>
            <p:nvPr/>
          </p:nvSpPr>
          <p:spPr>
            <a:xfrm>
              <a:off x="1219200" y="4114800"/>
              <a:ext cx="685800" cy="76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q</a:t>
              </a:r>
            </a:p>
          </p:txBody>
        </p:sp>
        <p:sp>
          <p:nvSpPr>
            <p:cNvPr id="5" name="Oval 4"/>
            <p:cNvSpPr/>
            <p:nvPr/>
          </p:nvSpPr>
          <p:spPr>
            <a:xfrm>
              <a:off x="5943600" y="4114800"/>
              <a:ext cx="685800" cy="76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tx1"/>
                  </a:solidFill>
                </a:rPr>
                <a:t>p</a:t>
              </a:r>
            </a:p>
          </p:txBody>
        </p:sp>
        <p:cxnSp>
          <p:nvCxnSpPr>
            <p:cNvPr id="7" name="Straight Arrow Connector 6"/>
            <p:cNvCxnSpPr>
              <a:stCxn id="4" idx="6"/>
              <a:endCxn id="5" idx="2"/>
            </p:cNvCxnSpPr>
            <p:nvPr/>
          </p:nvCxnSpPr>
          <p:spPr>
            <a:xfrm>
              <a:off x="1905000" y="4495800"/>
              <a:ext cx="4038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2743200" y="4114800"/>
              <a:ext cx="1676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01" name="TextBox 9"/>
            <p:cNvSpPr txBox="1">
              <a:spLocks noChangeArrowheads="1"/>
            </p:cNvSpPr>
            <p:nvPr/>
          </p:nvSpPr>
          <p:spPr bwMode="auto">
            <a:xfrm>
              <a:off x="3200400" y="3581400"/>
              <a:ext cx="8382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Slow</a:t>
              </a: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81000" y="1295399"/>
            <a:ext cx="8305800" cy="3657601"/>
          </a:xfrm>
        </p:spPr>
        <p:txBody>
          <a:bodyPr/>
          <a:lstStyle/>
          <a:p>
            <a:r>
              <a:rPr lang="en-US" sz="2800" dirty="0" smtClean="0"/>
              <a:t>Justification property relates commit decision to yes.</a:t>
            </a:r>
          </a:p>
          <a:p>
            <a:endParaRPr lang="en-US" sz="2800" dirty="0" smtClean="0"/>
          </a:p>
          <a:p>
            <a:r>
              <a:rPr lang="en-US" sz="2800" dirty="0" smtClean="0"/>
              <a:t>Obligation property eliminates trivial solution of all process opting abort.</a:t>
            </a:r>
          </a:p>
          <a:p>
            <a:pPr lvl="1">
              <a:buFont typeface="Wingdings" pitchFamily="2" charset="2"/>
              <a:buChar char="§"/>
            </a:pPr>
            <a:r>
              <a:rPr lang="en-US" sz="2800" i="1" dirty="0" smtClean="0"/>
              <a:t>“good” run </a:t>
            </a:r>
            <a:r>
              <a:rPr lang="en-US" sz="2800" dirty="0" smtClean="0"/>
              <a:t>– all process wants to commit and the environment is free of crashes.</a:t>
            </a:r>
          </a:p>
          <a:p>
            <a:pPr lvl="1">
              <a:buFont typeface="Wingdings" pitchFamily="2" charset="2"/>
              <a:buChar char="§"/>
            </a:pPr>
            <a:endParaRPr lang="en-US" sz="2800" dirty="0" smtClean="0"/>
          </a:p>
          <a:p>
            <a:r>
              <a:rPr lang="en-US" sz="2800" dirty="0" smtClean="0"/>
              <a:t>Process crashes are explicit in NBAC compared consensus.</a:t>
            </a:r>
            <a:endParaRPr lang="en-US" sz="28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Continued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90601"/>
            <a:ext cx="8305800" cy="4830764"/>
          </a:xfrm>
        </p:spPr>
        <p:txBody>
          <a:bodyPr/>
          <a:lstStyle/>
          <a:p>
            <a:pPr>
              <a:buNone/>
            </a:pPr>
            <a:r>
              <a:rPr lang="en-US" sz="1800" dirty="0" smtClean="0"/>
              <a:t>Why appropriate failure detector?</a:t>
            </a:r>
          </a:p>
          <a:p>
            <a:pPr lvl="1"/>
            <a:r>
              <a:rPr lang="en-US" sz="1800" dirty="0" smtClean="0"/>
              <a:t>To solve NBAC in the FLP model</a:t>
            </a:r>
          </a:p>
          <a:p>
            <a:pPr>
              <a:buNone/>
            </a:pPr>
            <a:r>
              <a:rPr lang="en-US" sz="1800" i="1" dirty="0" smtClean="0"/>
              <a:t>Timeless failure detectors</a:t>
            </a:r>
            <a:r>
              <a:rPr lang="en-US" sz="1800" dirty="0" smtClean="0"/>
              <a:t> – No information ( sense of time ) when failure occurred.</a:t>
            </a:r>
          </a:p>
          <a:p>
            <a:pPr>
              <a:lnSpc>
                <a:spcPct val="100000"/>
              </a:lnSpc>
              <a:buNone/>
            </a:pPr>
            <a:endParaRPr lang="en-US" sz="1800" i="1" dirty="0" smtClean="0"/>
          </a:p>
          <a:p>
            <a:pPr>
              <a:buNone/>
            </a:pPr>
            <a:r>
              <a:rPr lang="en-US" sz="2000" b="1" dirty="0" smtClean="0"/>
              <a:t>Anonymously Perfect Failure Detectors</a:t>
            </a:r>
            <a:endParaRPr lang="en-US" sz="2000" dirty="0" smtClean="0"/>
          </a:p>
          <a:p>
            <a:pPr>
              <a:lnSpc>
                <a:spcPct val="100000"/>
              </a:lnSpc>
              <a:buNone/>
            </a:pPr>
            <a:r>
              <a:rPr lang="en-US" sz="1800" dirty="0" smtClean="0"/>
              <a:t>	P and     S - timeless failure detectors. </a:t>
            </a:r>
          </a:p>
          <a:p>
            <a:pPr>
              <a:lnSpc>
                <a:spcPct val="100000"/>
              </a:lnSpc>
              <a:buNone/>
            </a:pPr>
            <a:r>
              <a:rPr lang="en-US" sz="1800" dirty="0" smtClean="0"/>
              <a:t>	To address this problem, class ?P anonymous perfect failure detector introduced.</a:t>
            </a:r>
          </a:p>
          <a:p>
            <a:pPr lvl="1">
              <a:lnSpc>
                <a:spcPct val="100000"/>
              </a:lnSpc>
            </a:pPr>
            <a:r>
              <a:rPr lang="en-US" sz="1800" b="1" dirty="0" smtClean="0"/>
              <a:t>Anonymous completeness</a:t>
            </a:r>
            <a:r>
              <a:rPr lang="en-US" sz="1800" dirty="0" smtClean="0"/>
              <a:t>: If a crash occurs, eventually every correct process is permanently informed that some crash occurred.</a:t>
            </a:r>
          </a:p>
          <a:p>
            <a:pPr lvl="1">
              <a:lnSpc>
                <a:spcPct val="100000"/>
              </a:lnSpc>
            </a:pPr>
            <a:r>
              <a:rPr lang="en-US" sz="1800" b="1" dirty="0" smtClean="0"/>
              <a:t>Anonymous accuracy</a:t>
            </a:r>
            <a:r>
              <a:rPr lang="en-US" sz="1800" dirty="0" smtClean="0"/>
              <a:t>: No crash is detected unless some process crashed.  </a:t>
            </a:r>
          </a:p>
          <a:p>
            <a:pPr lvl="1">
              <a:lnSpc>
                <a:spcPct val="100000"/>
              </a:lnSpc>
              <a:buNone/>
            </a:pPr>
            <a:endParaRPr lang="en-US" sz="1800" dirty="0" smtClean="0"/>
          </a:p>
          <a:p>
            <a:pPr>
              <a:lnSpc>
                <a:spcPct val="100000"/>
              </a:lnSpc>
              <a:buNone/>
            </a:pPr>
            <a:r>
              <a:rPr lang="en-US" sz="1800" dirty="0" smtClean="0"/>
              <a:t>Class ?P +     S  - weakest class to solve NBAC, assuming a majority of correct process. The following protocol converts NBAC to consensus and subsequently uses subroutine consensus protocol.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Appropriate Failure Detector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71</a:t>
            </a:fld>
            <a:endParaRPr lang="en-US" dirty="0"/>
          </a:p>
        </p:txBody>
      </p:sp>
      <p:sp>
        <p:nvSpPr>
          <p:cNvPr id="6" name="Diamond 5"/>
          <p:cNvSpPr/>
          <p:nvPr/>
        </p:nvSpPr>
        <p:spPr>
          <a:xfrm>
            <a:off x="1219200" y="2971800"/>
            <a:ext cx="152400" cy="152400"/>
          </a:xfrm>
          <a:prstGeom prst="diamond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iamond 6"/>
          <p:cNvSpPr/>
          <p:nvPr/>
        </p:nvSpPr>
        <p:spPr>
          <a:xfrm>
            <a:off x="1447800" y="4876800"/>
            <a:ext cx="152400" cy="152400"/>
          </a:xfrm>
          <a:prstGeom prst="diamond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81000" y="228600"/>
            <a:ext cx="8251200" cy="457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Simple  ?P + </a:t>
            </a:r>
            <a:r>
              <a:rPr lang="en-US" sz="2800" dirty="0" smtClean="0"/>
              <a:t>    </a:t>
            </a:r>
            <a:r>
              <a:rPr lang="en-US" sz="2800" dirty="0" smtClean="0">
                <a:sym typeface="Symbol"/>
              </a:rPr>
              <a:t>S-Based </a:t>
            </a:r>
            <a:r>
              <a:rPr lang="en-US" sz="2800" dirty="0" smtClean="0">
                <a:sym typeface="Symbol"/>
              </a:rPr>
              <a:t>NBAC protocol (t &lt; n/2)</a:t>
            </a:r>
            <a:endParaRPr lang="en-US" sz="2800" dirty="0"/>
          </a:p>
        </p:txBody>
      </p:sp>
      <p:sp>
        <p:nvSpPr>
          <p:cNvPr id="10" name="Flowchart: Alternate Process 9"/>
          <p:cNvSpPr/>
          <p:nvPr/>
        </p:nvSpPr>
        <p:spPr>
          <a:xfrm>
            <a:off x="1143000" y="1524000"/>
            <a:ext cx="7162800" cy="3810000"/>
          </a:xfrm>
          <a:prstGeom prst="flowChartAlternateProcess">
            <a:avLst/>
          </a:prstGeom>
          <a:solidFill>
            <a:schemeClr val="bg1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Function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Nbac(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vote</a:t>
            </a:r>
            <a:r>
              <a:rPr lang="en-US" sz="20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)</a:t>
            </a:r>
          </a:p>
          <a:p>
            <a:pPr algn="just"/>
            <a:r>
              <a:rPr lang="en-US" sz="2000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broadcast MY_VOTE(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vote</a:t>
            </a:r>
            <a:r>
              <a:rPr lang="en-US" sz="20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);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wait until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 MY_VOTE(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vote</a:t>
            </a:r>
            <a:r>
              <a:rPr lang="en-US" sz="20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has been received from each process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 ap_flag</a:t>
            </a:r>
            <a:r>
              <a:rPr lang="en-US" sz="20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);</a:t>
            </a:r>
          </a:p>
          <a:p>
            <a:pPr algn="just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    if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 a vote yes has been received from each of the n processes)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    	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then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output</a:t>
            </a:r>
            <a:r>
              <a:rPr lang="en-US" sz="20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 Consensus(commit)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else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output</a:t>
            </a:r>
            <a:r>
              <a:rPr lang="en-US" sz="20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 Consensus(abort)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   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endif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;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    return(output</a:t>
            </a:r>
            <a:r>
              <a:rPr lang="en-US" sz="20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72</a:t>
            </a:fld>
            <a:endParaRPr lang="en-US" dirty="0"/>
          </a:p>
        </p:txBody>
      </p:sp>
      <p:sp>
        <p:nvSpPr>
          <p:cNvPr id="5" name="Diamond 4"/>
          <p:cNvSpPr/>
          <p:nvPr/>
        </p:nvSpPr>
        <p:spPr>
          <a:xfrm>
            <a:off x="2438400" y="457200"/>
            <a:ext cx="152400" cy="152400"/>
          </a:xfrm>
          <a:prstGeom prst="diamond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1"/>
            <a:ext cx="8305800" cy="5029199"/>
          </a:xfrm>
        </p:spPr>
        <p:txBody>
          <a:bodyPr/>
          <a:lstStyle/>
          <a:p>
            <a:r>
              <a:rPr lang="en-US" dirty="0" smtClean="0"/>
              <a:t>Consider processes </a:t>
            </a:r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and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that do not crash connected by fair lossy link, a basic communication problem is to build a reliable link on top of fair lossy link.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Protocol used ( including TCP ) are quiescent  - no message transfer after some time. ( communication ceases)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if process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crashes?</a:t>
            </a:r>
          </a:p>
          <a:p>
            <a:r>
              <a:rPr lang="en-US" dirty="0" smtClean="0"/>
              <a:t>How to solve quiescent communication problem?</a:t>
            </a:r>
          </a:p>
          <a:p>
            <a:pPr lvl="1"/>
            <a:r>
              <a:rPr lang="en-US" sz="1800" i="1" dirty="0" smtClean="0"/>
              <a:t>Heartbeat failure </a:t>
            </a:r>
            <a:r>
              <a:rPr lang="en-US" sz="1800" dirty="0" smtClean="0"/>
              <a:t>detectors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Quiescence Problem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90601"/>
            <a:ext cx="8305800" cy="4830764"/>
          </a:xfrm>
        </p:spPr>
        <p:txBody>
          <a:bodyPr>
            <a:normAutofit/>
          </a:bodyPr>
          <a:lstStyle/>
          <a:p>
            <a:r>
              <a:rPr lang="en-US" dirty="0" smtClean="0"/>
              <a:t>Failure detector outputs an array </a:t>
            </a:r>
            <a:r>
              <a:rPr lang="en-US" i="1" dirty="0" smtClean="0"/>
              <a:t>HB</a:t>
            </a:r>
            <a:r>
              <a:rPr lang="en-US" i="1" baseline="-25000" dirty="0" smtClean="0"/>
              <a:t>i</a:t>
            </a:r>
            <a:r>
              <a:rPr lang="en-US" dirty="0" smtClean="0"/>
              <a:t> [1 ..n] – non decreasing counter at each process which satisfies……</a:t>
            </a:r>
          </a:p>
          <a:p>
            <a:pPr lvl="1"/>
            <a:r>
              <a:rPr lang="en-US" sz="2400" b="1" dirty="0" smtClean="0"/>
              <a:t>HB-completeness:</a:t>
            </a:r>
            <a:r>
              <a:rPr lang="en-US" sz="2400" dirty="0" smtClean="0"/>
              <a:t> If </a:t>
            </a:r>
            <a:r>
              <a:rPr lang="en-US" sz="2400" i="1" dirty="0" err="1" smtClean="0"/>
              <a:t>p</a:t>
            </a:r>
            <a:r>
              <a:rPr lang="en-US" sz="2400" i="1" baseline="-25000" dirty="0" err="1" smtClean="0"/>
              <a:t>j</a:t>
            </a:r>
            <a:r>
              <a:rPr lang="en-US" sz="2400" dirty="0" smtClean="0"/>
              <a:t> crashes, then </a:t>
            </a:r>
            <a:r>
              <a:rPr lang="en-US" sz="2400" i="1" dirty="0" smtClean="0"/>
              <a:t>HBi</a:t>
            </a:r>
            <a:r>
              <a:rPr lang="en-US" sz="2400" dirty="0" smtClean="0"/>
              <a:t>[j] stops increasing.</a:t>
            </a:r>
          </a:p>
          <a:p>
            <a:pPr lvl="1"/>
            <a:r>
              <a:rPr lang="en-US" sz="2400" b="1" dirty="0" smtClean="0"/>
              <a:t>HB-accuracy:</a:t>
            </a:r>
            <a:r>
              <a:rPr lang="en-US" sz="2400" dirty="0" smtClean="0"/>
              <a:t>  If </a:t>
            </a:r>
            <a:r>
              <a:rPr lang="en-US" sz="2400" dirty="0" err="1" smtClean="0"/>
              <a:t>p</a:t>
            </a:r>
            <a:r>
              <a:rPr lang="en-US" sz="2400" i="1" baseline="-25000" dirty="0" err="1" smtClean="0"/>
              <a:t>j</a:t>
            </a:r>
            <a:r>
              <a:rPr lang="en-US" sz="2400" dirty="0" smtClean="0"/>
              <a:t> is correct, then </a:t>
            </a:r>
            <a:r>
              <a:rPr lang="en-US" sz="2400" i="1" dirty="0" smtClean="0"/>
              <a:t>HB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[j] never stops increasing.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Easy implementation but it is not quiescent. </a:t>
            </a:r>
          </a:p>
          <a:p>
            <a:r>
              <a:rPr lang="en-US" dirty="0" smtClean="0"/>
              <a:t>Allows the non-quiescent part of communication protocol to be isolated.</a:t>
            </a:r>
          </a:p>
          <a:p>
            <a:r>
              <a:rPr lang="en-US" dirty="0" smtClean="0"/>
              <a:t>Favors design modularity and eases correctness proof.</a:t>
            </a:r>
          </a:p>
          <a:p>
            <a:endParaRPr lang="en-US" dirty="0" smtClean="0"/>
          </a:p>
          <a:p>
            <a:r>
              <a:rPr lang="en-US" dirty="0" smtClean="0"/>
              <a:t>“service” can be extended to upper layer applications.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Heartbeat Failure Detector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Quiescent Implementation</a:t>
            </a:r>
            <a:endParaRPr lang="en-US" sz="3200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457200" y="914400"/>
            <a:ext cx="8229600" cy="5410200"/>
          </a:xfrm>
          <a:prstGeom prst="flowChartAlternateProcess">
            <a:avLst/>
          </a:prstGeom>
          <a:solidFill>
            <a:schemeClr val="bg1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Sender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</a:t>
            </a:r>
            <a:r>
              <a:rPr lang="en-US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 algn="just"/>
            <a:r>
              <a:rPr lang="en-US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when SEND(m) TO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</a:t>
            </a:r>
            <a:r>
              <a:rPr lang="en-US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invoked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seq</a:t>
            </a:r>
            <a:r>
              <a:rPr lang="en-US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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seq</a:t>
            </a:r>
            <a:r>
              <a:rPr lang="en-US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+ 1;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fork task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repeat_send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,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seq</a:t>
            </a:r>
            <a:r>
              <a:rPr lang="en-US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    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task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repeat_send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,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seq</a:t>
            </a:r>
            <a:r>
              <a:rPr lang="en-US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prev_hb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 1;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repeat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periodically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hb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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HB</a:t>
            </a:r>
            <a:r>
              <a:rPr lang="en-US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[j];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	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if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(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prev_hb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&lt;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hb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then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send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msg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m,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seq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 to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p</a:t>
            </a:r>
            <a:r>
              <a:rPr lang="en-US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j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;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		                  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prev_hb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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hb</a:t>
            </a:r>
            <a:endParaRPr lang="en-US" i="1" dirty="0" smtClean="0">
              <a:solidFill>
                <a:schemeClr val="tx1">
                  <a:lumMod val="95000"/>
                  <a:lumOff val="5000"/>
                </a:schemeClr>
              </a:solidFill>
              <a:sym typeface="Symbol"/>
            </a:endParaRP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	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endif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until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(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ack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m,seq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 is received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</a:t>
            </a:r>
          </a:p>
          <a:p>
            <a:pPr algn="just"/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sym typeface="Symbol"/>
            </a:endParaRPr>
          </a:p>
          <a:p>
            <a:pPr algn="just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Receiver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p</a:t>
            </a:r>
            <a:r>
              <a:rPr lang="en-US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j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: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when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msg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m,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seq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 is received from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p</a:t>
            </a:r>
            <a:r>
              <a:rPr lang="en-US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: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	if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(first reception of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msg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m,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seq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))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then 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is RECEIVED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endif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;</a:t>
            </a:r>
          </a:p>
          <a:p>
            <a:pPr algn="just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send 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ack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</a:t>
            </a:r>
            <a:r>
              <a:rPr lang="en-US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m,seq</a:t>
            </a:r>
            <a:r>
              <a:rPr lang="en-US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 to p</a:t>
            </a:r>
            <a:r>
              <a:rPr lang="en-US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endParaRPr lang="en-US" baseline="-25000" dirty="0" smtClean="0">
              <a:solidFill>
                <a:schemeClr val="tx1">
                  <a:lumMod val="95000"/>
                  <a:lumOff val="5000"/>
                </a:schemeClr>
              </a:solidFill>
              <a:sym typeface="Symbo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Synchronous systems – characterized by time bound to receive &amp; send message.</a:t>
            </a:r>
          </a:p>
          <a:p>
            <a:r>
              <a:rPr lang="en-US" sz="2000" dirty="0" smtClean="0"/>
              <a:t>Local computations take no time &amp; transfer delays bounded by D.</a:t>
            </a:r>
          </a:p>
          <a:p>
            <a:pPr lvl="1"/>
            <a:r>
              <a:rPr lang="en-US" dirty="0" smtClean="0"/>
              <a:t>Message sent at time ‘t’ is not received after t+D (D-timeliness)</a:t>
            </a:r>
          </a:p>
          <a:p>
            <a:pPr lvl="1"/>
            <a:r>
              <a:rPr lang="en-US" dirty="0" smtClean="0"/>
              <a:t>Links are reliable ( no duplication, losses)</a:t>
            </a:r>
          </a:p>
          <a:p>
            <a:pPr lvl="1"/>
            <a:r>
              <a:rPr lang="en-US" dirty="0" smtClean="0"/>
              <a:t>Process have access to common clock.</a:t>
            </a:r>
          </a:p>
          <a:p>
            <a:pPr>
              <a:buNone/>
            </a:pPr>
            <a:r>
              <a:rPr lang="en-US" sz="2000" dirty="0" smtClean="0"/>
              <a:t>Consider p</a:t>
            </a:r>
            <a:r>
              <a:rPr lang="en-US" sz="2000" baseline="-25000" dirty="0" smtClean="0"/>
              <a:t>i</a:t>
            </a:r>
            <a:r>
              <a:rPr lang="en-US" sz="2000" dirty="0" smtClean="0"/>
              <a:t> sends message to </a:t>
            </a:r>
            <a:r>
              <a:rPr lang="en-US" sz="2000" i="1" dirty="0" err="1" smtClean="0"/>
              <a:t>p</a:t>
            </a:r>
            <a:r>
              <a:rPr lang="en-US" sz="2000" i="1" baseline="-25000" dirty="0" err="1" smtClean="0"/>
              <a:t>j</a:t>
            </a:r>
            <a:r>
              <a:rPr lang="en-US" sz="2000" dirty="0" smtClean="0"/>
              <a:t> &amp; </a:t>
            </a:r>
            <a:r>
              <a:rPr lang="en-US" sz="2000" i="1" dirty="0" err="1" smtClean="0"/>
              <a:t>p</a:t>
            </a:r>
            <a:r>
              <a:rPr lang="en-US" sz="2000" i="1" baseline="-25000" dirty="0" err="1" smtClean="0"/>
              <a:t>k</a:t>
            </a:r>
            <a:r>
              <a:rPr lang="en-US" sz="2000" dirty="0" smtClean="0"/>
              <a:t> , D-timeliness and no-loss properties gives rise to following scenarios…</a:t>
            </a:r>
          </a:p>
          <a:p>
            <a:pPr lvl="1"/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crashes at time t, no message sent</a:t>
            </a:r>
          </a:p>
          <a:p>
            <a:pPr lvl="1"/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crashes at time t,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receives while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k</a:t>
            </a:r>
            <a:r>
              <a:rPr lang="en-US" dirty="0" smtClean="0"/>
              <a:t> doesn’t by t + D, vice versa.</a:t>
            </a:r>
          </a:p>
          <a:p>
            <a:pPr lvl="1"/>
            <a:r>
              <a:rPr lang="en-US" i="1" dirty="0" smtClean="0"/>
              <a:t>P</a:t>
            </a:r>
            <a:r>
              <a:rPr lang="en-US" i="1" baseline="-25000" dirty="0" smtClean="0"/>
              <a:t>i</a:t>
            </a:r>
            <a:r>
              <a:rPr lang="en-US" dirty="0" smtClean="0"/>
              <a:t> doesn’t crash,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&amp;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k</a:t>
            </a:r>
            <a:r>
              <a:rPr lang="en-US" dirty="0" smtClean="0"/>
              <a:t> receives message by t + 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Synchronous System Model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Failure Detectors in Synchronous Systems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57799"/>
          </a:xfrm>
        </p:spPr>
        <p:txBody>
          <a:bodyPr>
            <a:noAutofit/>
          </a:bodyPr>
          <a:lstStyle/>
          <a:p>
            <a:r>
              <a:rPr lang="en-US" sz="2000" dirty="0" smtClean="0"/>
              <a:t>Fast failure detector provides processes with following properties (d &lt; D)</a:t>
            </a:r>
          </a:p>
          <a:p>
            <a:pPr lvl="1"/>
            <a:r>
              <a:rPr lang="en-US" b="1" dirty="0" smtClean="0"/>
              <a:t>d – Timely completeness</a:t>
            </a:r>
            <a:r>
              <a:rPr lang="en-US" dirty="0" smtClean="0"/>
              <a:t>: If a process </a:t>
            </a:r>
            <a:r>
              <a:rPr lang="en-US" i="1" dirty="0" err="1" smtClean="0"/>
              <a:t>p</a:t>
            </a:r>
            <a:r>
              <a:rPr lang="en-US" i="1" baseline="-25000" dirty="0" err="1" smtClean="0"/>
              <a:t>j</a:t>
            </a:r>
            <a:r>
              <a:rPr lang="en-US" dirty="0" smtClean="0"/>
              <a:t> crashes at time t, then, by time t + d, every alive process suspects it permanently.</a:t>
            </a:r>
          </a:p>
          <a:p>
            <a:pPr lvl="1"/>
            <a:r>
              <a:rPr lang="en-US" b="1" dirty="0" smtClean="0"/>
              <a:t>Strong accuracy</a:t>
            </a:r>
            <a:r>
              <a:rPr lang="en-US" dirty="0" smtClean="0"/>
              <a:t>:  No process is suspected before it crashes.</a:t>
            </a:r>
          </a:p>
          <a:p>
            <a:r>
              <a:rPr lang="en-US" sz="2000" dirty="0" smtClean="0"/>
              <a:t>Implemented with specialized hardware, also attains time complexity lower bounds &lt;&lt; pure synchronous system.</a:t>
            </a:r>
          </a:p>
          <a:p>
            <a:r>
              <a:rPr lang="en-US" sz="2000" dirty="0" smtClean="0"/>
              <a:t>Protocol described in the following slide illustrates early deciding property, reducing time complexity to D +</a:t>
            </a:r>
            <a:r>
              <a:rPr lang="en-US" sz="2000" i="1" dirty="0" err="1" smtClean="0"/>
              <a:t>f</a:t>
            </a:r>
            <a:r>
              <a:rPr lang="en-US" sz="2000" dirty="0" err="1" smtClean="0"/>
              <a:t>d</a:t>
            </a:r>
            <a:r>
              <a:rPr lang="en-US" sz="2000" dirty="0" smtClean="0"/>
              <a:t> ( </a:t>
            </a:r>
            <a:r>
              <a:rPr lang="en-US" sz="2000" i="1" dirty="0" smtClean="0"/>
              <a:t>f</a:t>
            </a:r>
            <a:r>
              <a:rPr lang="en-US" sz="2000" dirty="0" smtClean="0"/>
              <a:t> – actual number of process crashes)</a:t>
            </a:r>
          </a:p>
          <a:p>
            <a:endParaRPr lang="en-US" sz="2000" dirty="0" smtClean="0"/>
          </a:p>
          <a:p>
            <a:r>
              <a:rPr lang="en-US" sz="2000" dirty="0" smtClean="0"/>
              <a:t>Snapshot of the Synchronous Consensus with Fast Failure Detector implementation is illustrated  as follows…</a:t>
            </a: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Fast Failure Detectors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lang="en-US" sz="3200" dirty="0" smtClean="0"/>
              <a:t>Fast Failure Detector Implementation</a:t>
            </a:r>
            <a:endParaRPr lang="en-US" sz="3200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457200" y="990600"/>
            <a:ext cx="8229600" cy="4876800"/>
          </a:xfrm>
          <a:prstGeom prst="flowChartAlternateProcess">
            <a:avLst/>
          </a:prstGeom>
          <a:solidFill>
            <a:schemeClr val="bg1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init 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est</a:t>
            </a:r>
            <a:r>
              <a:rPr lang="en-US" sz="2000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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</a:t>
            </a:r>
            <a:r>
              <a:rPr lang="en-US" sz="2000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max</a:t>
            </a:r>
            <a:r>
              <a:rPr lang="en-US" sz="2000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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</a:t>
            </a:r>
          </a:p>
          <a:p>
            <a:pPr algn="just"/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when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est,j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is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received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if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(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j &gt; max</a:t>
            </a:r>
            <a:r>
              <a:rPr lang="en-US" sz="2000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)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then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est</a:t>
            </a:r>
            <a:r>
              <a:rPr lang="en-US" sz="2000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 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est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; max</a:t>
            </a:r>
            <a:r>
              <a:rPr lang="en-US" sz="2000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 j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endif</a:t>
            </a:r>
          </a:p>
          <a:p>
            <a:pPr algn="just"/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sym typeface="Symbol"/>
            </a:endParaRPr>
          </a:p>
          <a:p>
            <a:pPr algn="just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at time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i-1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d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do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if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( {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p</a:t>
            </a:r>
            <a:r>
              <a:rPr lang="en-US" sz="2000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1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,p</a:t>
            </a:r>
            <a:r>
              <a:rPr lang="en-US" sz="2000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2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,…,p</a:t>
            </a:r>
            <a:r>
              <a:rPr lang="en-US" sz="2000" i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i-1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}  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suspected</a:t>
            </a:r>
            <a:r>
              <a:rPr lang="en-US" sz="2000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then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broadcast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(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est</a:t>
            </a:r>
            <a:r>
              <a:rPr lang="en-US" sz="2000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,i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endif</a:t>
            </a:r>
          </a:p>
          <a:p>
            <a:pPr algn="just"/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sym typeface="Symbol"/>
            </a:endParaRPr>
          </a:p>
          <a:p>
            <a:pPr algn="just"/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at time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(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j-1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d + D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for every </a:t>
            </a:r>
            <a:r>
              <a:rPr lang="en-US" sz="2000" i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1  j  n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do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</a:t>
            </a:r>
          </a:p>
          <a:p>
            <a:pPr algn="just"/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	if ((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p</a:t>
            </a:r>
            <a:r>
              <a:rPr lang="en-US" sz="2000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j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 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suspected</a:t>
            </a:r>
            <a:r>
              <a:rPr lang="en-US" sz="2000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    (p</a:t>
            </a:r>
            <a:r>
              <a:rPr lang="en-US" sz="2000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has not yet decided))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then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 return (</a:t>
            </a:r>
            <a:r>
              <a:rPr lang="en-US" sz="2000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est</a:t>
            </a:r>
            <a:r>
              <a:rPr lang="en-US" sz="2000" i="1" baseline="-25000" dirty="0" err="1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i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) </a:t>
            </a:r>
            <a:r>
              <a:rPr lang="en-US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Symbol"/>
              </a:rPr>
              <a:t>endif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00200" y="2895600"/>
            <a:ext cx="563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+mj-lt"/>
              </a:rPr>
              <a:t>Thank You</a:t>
            </a:r>
            <a:endParaRPr lang="en-US" sz="4400" dirty="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1582BD6-FC20-4557-852B-8433F8572D30}" type="slidenum">
              <a:rPr lang="en-US" smtClean="0"/>
              <a:pPr/>
              <a:t>79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‘q’ has crashed</a:t>
            </a:r>
            <a:endParaRPr 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478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smtClean="0"/>
              <a:t>To prevent the bad previous scenario from occurring, p must wait until it gets q’s message.</a:t>
            </a:r>
          </a:p>
          <a:p>
            <a:pPr eaLnBrk="1" hangingPunct="1"/>
            <a:r>
              <a:rPr lang="en-US" smtClean="0"/>
              <a:t>It is easy to see that p will wait forever, and the </a:t>
            </a:r>
            <a:r>
              <a:rPr lang="en-US" b="1" smtClean="0"/>
              <a:t>liveness</a:t>
            </a:r>
            <a:r>
              <a:rPr lang="en-US" smtClean="0"/>
              <a:t> property of the application will never be satisfied</a:t>
            </a:r>
          </a:p>
          <a:p>
            <a:pPr eaLnBrk="1" hangingPunct="1"/>
            <a:endParaRPr lang="en-US" smtClean="0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828800" y="3657600"/>
            <a:ext cx="5638800" cy="1447800"/>
            <a:chOff x="990600" y="3581400"/>
            <a:chExt cx="5638800" cy="144780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219200" y="3581400"/>
              <a:ext cx="5410200" cy="1295400"/>
              <a:chOff x="1219200" y="3581400"/>
              <a:chExt cx="5410200" cy="129540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219200" y="4114800"/>
                <a:ext cx="685800" cy="762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q</a:t>
                </a: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5943600" y="4114800"/>
                <a:ext cx="685800" cy="762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p</a:t>
                </a:r>
              </a:p>
            </p:txBody>
          </p:sp>
          <p:cxnSp>
            <p:nvCxnSpPr>
              <p:cNvPr id="7" name="Straight Arrow Connector 6"/>
              <p:cNvCxnSpPr>
                <a:stCxn id="5" idx="6"/>
                <a:endCxn id="6" idx="2"/>
              </p:cNvCxnSpPr>
              <p:nvPr/>
            </p:nvCxnSpPr>
            <p:spPr>
              <a:xfrm>
                <a:off x="1905000" y="4495800"/>
                <a:ext cx="40386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>
                <a:off x="2743200" y="4114800"/>
                <a:ext cx="16764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28" name="TextBox 8"/>
              <p:cNvSpPr txBox="1">
                <a:spLocks noChangeArrowheads="1"/>
              </p:cNvSpPr>
              <p:nvPr/>
            </p:nvSpPr>
            <p:spPr bwMode="auto">
              <a:xfrm>
                <a:off x="3200400" y="3581400"/>
                <a:ext cx="838200" cy="381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 rot="16200000" flipH="1">
              <a:off x="952500" y="4000500"/>
              <a:ext cx="1066800" cy="8382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876300" y="4000500"/>
              <a:ext cx="1143000" cy="914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Characterizing Failure Detectors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Completeness</a:t>
            </a:r>
          </a:p>
          <a:p>
            <a:pPr lvl="1" eaLnBrk="1" hangingPunct="1"/>
            <a:r>
              <a:rPr lang="en-US" smtClean="0"/>
              <a:t>Suspect every process that actually crashes</a:t>
            </a:r>
          </a:p>
          <a:p>
            <a:pPr eaLnBrk="1" hangingPunct="1"/>
            <a:r>
              <a:rPr lang="en-US" smtClean="0"/>
              <a:t>Accuracy</a:t>
            </a:r>
          </a:p>
          <a:p>
            <a:pPr lvl="1" eaLnBrk="1" hangingPunct="1"/>
            <a:r>
              <a:rPr lang="en-US" smtClean="0"/>
              <a:t>Limit the number of correct processes that are suspected</a:t>
            </a:r>
          </a:p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F0EEB-046B-44E8-8310-BDEE5025965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3491</Words>
  <Application>Microsoft Office PowerPoint</Application>
  <PresentationFormat>On-screen Show (4:3)</PresentationFormat>
  <Paragraphs>638</Paragraphs>
  <Slides>79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1" baseType="lpstr">
      <vt:lpstr>Office Theme</vt:lpstr>
      <vt:lpstr>Visio</vt:lpstr>
      <vt:lpstr>Failure Detectors</vt:lpstr>
      <vt:lpstr>Slide 2</vt:lpstr>
      <vt:lpstr>Why Failure Detectors</vt:lpstr>
      <vt:lpstr>Synchronous Vs Asynchronous</vt:lpstr>
      <vt:lpstr>Why Failure Detectors cont…</vt:lpstr>
      <vt:lpstr>Slide 6</vt:lpstr>
      <vt:lpstr>‘q’ not crashed</vt:lpstr>
      <vt:lpstr>‘q’ has crashed</vt:lpstr>
      <vt:lpstr>Characterizing Failure Detectors</vt:lpstr>
      <vt:lpstr>Completeness</vt:lpstr>
      <vt:lpstr>Strong Completeness</vt:lpstr>
      <vt:lpstr>Weak Completeness</vt:lpstr>
      <vt:lpstr>Accuracy</vt:lpstr>
      <vt:lpstr>Eventual Accuracy</vt:lpstr>
      <vt:lpstr>Failure Detector Classes</vt:lpstr>
      <vt:lpstr>Reducibility</vt:lpstr>
      <vt:lpstr>Slide 17</vt:lpstr>
      <vt:lpstr>Slide 18</vt:lpstr>
      <vt:lpstr>Comparing Failure detectors by Reducibility</vt:lpstr>
      <vt:lpstr>Failure Detectors : Reducibility</vt:lpstr>
      <vt:lpstr>Weak  to Strong  Completeness</vt:lpstr>
      <vt:lpstr>Weak  to Strong  Completeness</vt:lpstr>
      <vt:lpstr>Weak  to Strong  Completeness</vt:lpstr>
      <vt:lpstr>The consensus problem</vt:lpstr>
      <vt:lpstr>Solutions to the consensus problem</vt:lpstr>
      <vt:lpstr>Consensus using S</vt:lpstr>
      <vt:lpstr>Slide 27</vt:lpstr>
      <vt:lpstr>Slide 28</vt:lpstr>
      <vt:lpstr>Consensus using   S</vt:lpstr>
      <vt:lpstr>Consensus using   S</vt:lpstr>
      <vt:lpstr>Consensus using   S</vt:lpstr>
      <vt:lpstr>Consensus using   S</vt:lpstr>
      <vt:lpstr>Consensus using   S</vt:lpstr>
      <vt:lpstr>Consensus using   S</vt:lpstr>
      <vt:lpstr>Consensus using   S</vt:lpstr>
      <vt:lpstr>Consensus using   S</vt:lpstr>
      <vt:lpstr>Consensus using   S cont…</vt:lpstr>
      <vt:lpstr>Consensus using   S cont…</vt:lpstr>
      <vt:lpstr>Atomic Broadcast</vt:lpstr>
      <vt:lpstr>Slide 40</vt:lpstr>
      <vt:lpstr>Slide 41</vt:lpstr>
      <vt:lpstr>Atomic Broadcast</vt:lpstr>
      <vt:lpstr>Atomic Broadcast</vt:lpstr>
      <vt:lpstr>Implementation of failure detector</vt:lpstr>
      <vt:lpstr>Implementation of failure detector</vt:lpstr>
      <vt:lpstr>Lazy failure detection protocol</vt:lpstr>
      <vt:lpstr>Lazy failure detection protocol</vt:lpstr>
      <vt:lpstr>A short introduction to failure detectors for asynchronous Distributed Systems</vt:lpstr>
      <vt:lpstr>Failure Detectors-Definition</vt:lpstr>
      <vt:lpstr>Asynchronous System Models</vt:lpstr>
      <vt:lpstr>Asynchronous System Models</vt:lpstr>
      <vt:lpstr>Consensus</vt:lpstr>
      <vt:lpstr>Consensus</vt:lpstr>
      <vt:lpstr>Consensus definition</vt:lpstr>
      <vt:lpstr>Consensus</vt:lpstr>
      <vt:lpstr>Uniform Consensus</vt:lpstr>
      <vt:lpstr>Eventually accurate failure detectors</vt:lpstr>
      <vt:lpstr>S-based Consensus Protocol</vt:lpstr>
      <vt:lpstr>Initialization</vt:lpstr>
      <vt:lpstr>Phase 1</vt:lpstr>
      <vt:lpstr>Phase 2</vt:lpstr>
      <vt:lpstr>Phase 2</vt:lpstr>
      <vt:lpstr>A Simple S-Based Consensus Protocol (t &lt; n/2)</vt:lpstr>
      <vt:lpstr>Findings</vt:lpstr>
      <vt:lpstr>Interactive consistency</vt:lpstr>
      <vt:lpstr>Perfect failure detectors</vt:lpstr>
      <vt:lpstr>Perfect failure detector</vt:lpstr>
      <vt:lpstr>Non-Blocking Atomic Commit Problem (NBAC)</vt:lpstr>
      <vt:lpstr>Properties</vt:lpstr>
      <vt:lpstr>Continued</vt:lpstr>
      <vt:lpstr>Appropriate Failure Detector</vt:lpstr>
      <vt:lpstr>Slide 72</vt:lpstr>
      <vt:lpstr>Quiescence Problem</vt:lpstr>
      <vt:lpstr>Heartbeat Failure Detector</vt:lpstr>
      <vt:lpstr>Quiescent Implementation</vt:lpstr>
      <vt:lpstr>Failure Detectors in Synchronous Systems</vt:lpstr>
      <vt:lpstr>Fast Failure Detectors</vt:lpstr>
      <vt:lpstr>Fast Failure Detector Implementation</vt:lpstr>
      <vt:lpstr>Slide 79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Failure Detectors</dc:title>
  <dc:creator>Lakshmi</dc:creator>
  <cp:lastModifiedBy>Lakshmi</cp:lastModifiedBy>
  <cp:revision>42</cp:revision>
  <dcterms:created xsi:type="dcterms:W3CDTF">2011-04-12T02:02:51Z</dcterms:created>
  <dcterms:modified xsi:type="dcterms:W3CDTF">2011-04-14T20:27:54Z</dcterms:modified>
</cp:coreProperties>
</file>