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6" r:id="rId3"/>
    <p:sldId id="337" r:id="rId4"/>
    <p:sldId id="381" r:id="rId5"/>
    <p:sldId id="382" r:id="rId6"/>
    <p:sldId id="384" r:id="rId7"/>
    <p:sldId id="333" r:id="rId8"/>
    <p:sldId id="394" r:id="rId9"/>
    <p:sldId id="388" r:id="rId10"/>
    <p:sldId id="395" r:id="rId11"/>
    <p:sldId id="396" r:id="rId12"/>
    <p:sldId id="314" r:id="rId13"/>
    <p:sldId id="397" r:id="rId14"/>
    <p:sldId id="315" r:id="rId15"/>
    <p:sldId id="307" r:id="rId16"/>
    <p:sldId id="318" r:id="rId17"/>
    <p:sldId id="317" r:id="rId18"/>
    <p:sldId id="335" r:id="rId19"/>
    <p:sldId id="322" r:id="rId20"/>
    <p:sldId id="391" r:id="rId21"/>
    <p:sldId id="330" r:id="rId22"/>
    <p:sldId id="331" r:id="rId23"/>
    <p:sldId id="392" r:id="rId24"/>
    <p:sldId id="358" r:id="rId25"/>
    <p:sldId id="393" r:id="rId26"/>
    <p:sldId id="39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A6D4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0" autoAdjust="0"/>
    <p:restoredTop sz="53322" autoAdjust="0"/>
  </p:normalViewPr>
  <p:slideViewPr>
    <p:cSldViewPr>
      <p:cViewPr varScale="1">
        <p:scale>
          <a:sx n="75" d="100"/>
          <a:sy n="75" d="100"/>
        </p:scale>
        <p:origin x="-9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2"/>
    </p:cViewPr>
  </p:sorterViewPr>
  <p:notesViewPr>
    <p:cSldViewPr>
      <p:cViewPr>
        <p:scale>
          <a:sx n="120" d="100"/>
          <a:sy n="120" d="100"/>
        </p:scale>
        <p:origin x="-1110" y="351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Past%20Research\EffiCuts\sigcomm\Excel\MemDep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Past%20Research\EffiCuts\sigcomm\Excel\MemDe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Sheet2!$E$6</c:f>
              <c:strCache>
                <c:ptCount val="1"/>
                <c:pt idx="0">
                  <c:v>Hicuts</c:v>
                </c:pt>
              </c:strCache>
            </c:strRef>
          </c:tx>
          <c:cat>
            <c:strRef>
              <c:f>Sheet2!$C$7:$D$15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Sheet2!$E$7:$E$15</c:f>
              <c:numCache>
                <c:formatCode>0.00</c:formatCode>
                <c:ptCount val="9"/>
                <c:pt idx="0">
                  <c:v>301.99517204019224</c:v>
                </c:pt>
                <c:pt idx="1">
                  <c:v>12022.644346174391</c:v>
                </c:pt>
                <c:pt idx="2">
                  <c:v>39810.717055349742</c:v>
                </c:pt>
                <c:pt idx="3">
                  <c:v>45708.818961487603</c:v>
                </c:pt>
                <c:pt idx="4">
                  <c:v>251188.64315095817</c:v>
                </c:pt>
                <c:pt idx="5">
                  <c:v>173780.08287493887</c:v>
                </c:pt>
                <c:pt idx="6">
                  <c:v>288.40315031265823</c:v>
                </c:pt>
                <c:pt idx="7">
                  <c:v>1548.8166189124822</c:v>
                </c:pt>
                <c:pt idx="8">
                  <c:v>7079.4578438413173</c:v>
                </c:pt>
              </c:numCache>
            </c:numRef>
          </c:val>
        </c:ser>
        <c:ser>
          <c:idx val="1"/>
          <c:order val="1"/>
          <c:tx>
            <c:strRef>
              <c:f>Sheet2!$F$6</c:f>
              <c:strCache>
                <c:ptCount val="1"/>
                <c:pt idx="0">
                  <c:v>Hypercuts</c:v>
                </c:pt>
              </c:strCache>
            </c:strRef>
          </c:tx>
          <c:cat>
            <c:strRef>
              <c:f>Sheet2!$C$7:$D$15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Sheet2!$F$7:$F$15</c:f>
              <c:numCache>
                <c:formatCode>0.00</c:formatCode>
                <c:ptCount val="9"/>
                <c:pt idx="0">
                  <c:v>85.113803820237663</c:v>
                </c:pt>
                <c:pt idx="1">
                  <c:v>1230.2687708123824</c:v>
                </c:pt>
                <c:pt idx="2">
                  <c:v>11481.536214968823</c:v>
                </c:pt>
                <c:pt idx="3">
                  <c:v>2344.228815319862</c:v>
                </c:pt>
                <c:pt idx="4">
                  <c:v>53703.179637025234</c:v>
                </c:pt>
                <c:pt idx="5">
                  <c:v>36307.805477010166</c:v>
                </c:pt>
                <c:pt idx="6">
                  <c:v>89.12509381337297</c:v>
                </c:pt>
                <c:pt idx="7">
                  <c:v>575.43993733715854</c:v>
                </c:pt>
                <c:pt idx="8">
                  <c:v>6165.9500186148171</c:v>
                </c:pt>
              </c:numCache>
            </c:numRef>
          </c:val>
        </c:ser>
        <c:ser>
          <c:idx val="2"/>
          <c:order val="2"/>
          <c:tx>
            <c:strRef>
              <c:f>Sheet2!$G$6</c:f>
              <c:strCache>
                <c:ptCount val="1"/>
                <c:pt idx="0">
                  <c:v>Efficuts</c:v>
                </c:pt>
              </c:strCache>
            </c:strRef>
          </c:tx>
          <c:spPr>
            <a:solidFill>
              <a:schemeClr val="accent6"/>
            </a:solidFill>
          </c:spPr>
          <c:cat>
            <c:strRef>
              <c:f>Sheet2!$C$7:$D$15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Sheet2!$G$7:$G$15</c:f>
              <c:numCache>
                <c:formatCode>0.00</c:formatCode>
                <c:ptCount val="9"/>
                <c:pt idx="0">
                  <c:v>64.565422903465588</c:v>
                </c:pt>
                <c:pt idx="1">
                  <c:v>69.183097091893558</c:v>
                </c:pt>
                <c:pt idx="2">
                  <c:v>56.234132519035263</c:v>
                </c:pt>
                <c:pt idx="3">
                  <c:v>64.565422903465588</c:v>
                </c:pt>
                <c:pt idx="4">
                  <c:v>72.443596007499053</c:v>
                </c:pt>
                <c:pt idx="5">
                  <c:v>54.954087385761241</c:v>
                </c:pt>
                <c:pt idx="6">
                  <c:v>22.387211385683404</c:v>
                </c:pt>
                <c:pt idx="7">
                  <c:v>63.095734448019513</c:v>
                </c:pt>
                <c:pt idx="8">
                  <c:v>58.884365535558949</c:v>
                </c:pt>
              </c:numCache>
            </c:numRef>
          </c:val>
        </c:ser>
        <c:axId val="52921472"/>
        <c:axId val="52923008"/>
      </c:barChart>
      <c:catAx>
        <c:axId val="52921472"/>
        <c:scaling>
          <c:orientation val="minMax"/>
        </c:scaling>
        <c:axPos val="b"/>
        <c:majorGridlines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2923008"/>
        <c:crosses val="autoZero"/>
        <c:auto val="1"/>
        <c:lblAlgn val="ctr"/>
        <c:lblOffset val="100"/>
        <c:tickMarkSkip val="3"/>
      </c:catAx>
      <c:valAx>
        <c:axId val="52923008"/>
        <c:scaling>
          <c:logBase val="10"/>
          <c:orientation val="minMax"/>
        </c:scaling>
        <c:axPos val="l"/>
        <c:majorGridlines/>
        <c:numFmt formatCode="#,##0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529214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9414396209323391"/>
          <c:y val="3.8563929508811406E-2"/>
          <c:w val="0.46525166655053074"/>
          <c:h val="8.0637294920075028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2200"/>
          </a:pPr>
          <a:endParaRPr lang="en-US"/>
        </a:p>
      </c:txPr>
    </c:legend>
    <c:plotVisOnly val="1"/>
  </c:chart>
  <c:txPr>
    <a:bodyPr/>
    <a:lstStyle/>
    <a:p>
      <a:pPr>
        <a:defRPr sz="1600">
          <a:latin typeface="Calibri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Sheet2!$E$17</c:f>
              <c:strCache>
                <c:ptCount val="1"/>
                <c:pt idx="0">
                  <c:v>Hicuts</c:v>
                </c:pt>
              </c:strCache>
            </c:strRef>
          </c:tx>
          <c:cat>
            <c:strRef>
              <c:f>Sheet2!$C$18:$D$26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Sheet2!$E$18:$E$26</c:f>
              <c:numCache>
                <c:formatCode>General</c:formatCode>
                <c:ptCount val="9"/>
                <c:pt idx="0">
                  <c:v>64</c:v>
                </c:pt>
                <c:pt idx="1">
                  <c:v>74</c:v>
                </c:pt>
                <c:pt idx="2">
                  <c:v>68</c:v>
                </c:pt>
                <c:pt idx="3">
                  <c:v>86</c:v>
                </c:pt>
                <c:pt idx="4">
                  <c:v>76</c:v>
                </c:pt>
                <c:pt idx="5">
                  <c:v>76</c:v>
                </c:pt>
                <c:pt idx="6">
                  <c:v>58</c:v>
                </c:pt>
                <c:pt idx="7">
                  <c:v>44</c:v>
                </c:pt>
                <c:pt idx="8">
                  <c:v>46</c:v>
                </c:pt>
              </c:numCache>
            </c:numRef>
          </c:val>
        </c:ser>
        <c:ser>
          <c:idx val="1"/>
          <c:order val="1"/>
          <c:tx>
            <c:strRef>
              <c:f>Sheet2!$F$17</c:f>
              <c:strCache>
                <c:ptCount val="1"/>
                <c:pt idx="0">
                  <c:v>Hypercuts</c:v>
                </c:pt>
              </c:strCache>
            </c:strRef>
          </c:tx>
          <c:cat>
            <c:strRef>
              <c:f>Sheet2!$C$18:$D$26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Sheet2!$F$18:$F$26</c:f>
              <c:numCache>
                <c:formatCode>General</c:formatCode>
                <c:ptCount val="9"/>
                <c:pt idx="0">
                  <c:v>30</c:v>
                </c:pt>
                <c:pt idx="1">
                  <c:v>46</c:v>
                </c:pt>
                <c:pt idx="2">
                  <c:v>37</c:v>
                </c:pt>
                <c:pt idx="3">
                  <c:v>59</c:v>
                </c:pt>
                <c:pt idx="4">
                  <c:v>48</c:v>
                </c:pt>
                <c:pt idx="5">
                  <c:v>48</c:v>
                </c:pt>
                <c:pt idx="6">
                  <c:v>28</c:v>
                </c:pt>
                <c:pt idx="7">
                  <c:v>17</c:v>
                </c:pt>
                <c:pt idx="8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Sheet2!$G$17</c:f>
              <c:strCache>
                <c:ptCount val="1"/>
                <c:pt idx="0">
                  <c:v>Efficuts</c:v>
                </c:pt>
              </c:strCache>
            </c:strRef>
          </c:tx>
          <c:spPr>
            <a:solidFill>
              <a:schemeClr val="accent6"/>
            </a:solidFill>
          </c:spPr>
          <c:cat>
            <c:strRef>
              <c:f>Sheet2!$C$18:$D$26</c:f>
              <c:strCache>
                <c:ptCount val="9"/>
                <c:pt idx="0">
                  <c:v>1K </c:v>
                </c:pt>
                <c:pt idx="1">
                  <c:v>10K </c:v>
                </c:pt>
                <c:pt idx="2">
                  <c:v>100K </c:v>
                </c:pt>
                <c:pt idx="3">
                  <c:v>1K </c:v>
                </c:pt>
                <c:pt idx="4">
                  <c:v>10K </c:v>
                </c:pt>
                <c:pt idx="5">
                  <c:v>100K </c:v>
                </c:pt>
                <c:pt idx="6">
                  <c:v>1K </c:v>
                </c:pt>
                <c:pt idx="7">
                  <c:v>10K </c:v>
                </c:pt>
                <c:pt idx="8">
                  <c:v>100K</c:v>
                </c:pt>
              </c:strCache>
            </c:strRef>
          </c:cat>
          <c:val>
            <c:numRef>
              <c:f>Sheet2!$G$18:$G$26</c:f>
              <c:numCache>
                <c:formatCode>General</c:formatCode>
                <c:ptCount val="9"/>
                <c:pt idx="0">
                  <c:v>59</c:v>
                </c:pt>
                <c:pt idx="1">
                  <c:v>85</c:v>
                </c:pt>
                <c:pt idx="2">
                  <c:v>83</c:v>
                </c:pt>
                <c:pt idx="3">
                  <c:v>79</c:v>
                </c:pt>
                <c:pt idx="4">
                  <c:v>71</c:v>
                </c:pt>
                <c:pt idx="5">
                  <c:v>53</c:v>
                </c:pt>
                <c:pt idx="6">
                  <c:v>36</c:v>
                </c:pt>
                <c:pt idx="7">
                  <c:v>15</c:v>
                </c:pt>
                <c:pt idx="8">
                  <c:v>17</c:v>
                </c:pt>
              </c:numCache>
            </c:numRef>
          </c:val>
        </c:ser>
        <c:axId val="52994048"/>
        <c:axId val="52995584"/>
      </c:barChart>
      <c:catAx>
        <c:axId val="52994048"/>
        <c:scaling>
          <c:orientation val="minMax"/>
        </c:scaling>
        <c:axPos val="b"/>
        <c:majorGridlines/>
        <c:tickLblPos val="nextTo"/>
        <c:txPr>
          <a:bodyPr anchor="t" anchorCtr="1"/>
          <a:lstStyle/>
          <a:p>
            <a:pPr>
              <a:defRPr sz="2200"/>
            </a:pPr>
            <a:endParaRPr lang="en-US"/>
          </a:p>
        </c:txPr>
        <c:crossAx val="52995584"/>
        <c:crosses val="autoZero"/>
        <c:auto val="1"/>
        <c:lblAlgn val="ctr"/>
        <c:lblOffset val="100"/>
        <c:tickMarkSkip val="3"/>
      </c:catAx>
      <c:valAx>
        <c:axId val="529955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200">
                <a:latin typeface="Calibri" pitchFamily="34" charset="0"/>
              </a:defRPr>
            </a:pPr>
            <a:endParaRPr lang="en-US"/>
          </a:p>
        </c:txPr>
        <c:crossAx val="529940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7269438976377981"/>
          <c:y val="7.90595499319557E-2"/>
          <c:w val="0.48288502999625665"/>
          <c:h val="8.0637294920074792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2200"/>
          </a:pPr>
          <a:endParaRPr lang="en-US"/>
        </a:p>
      </c:txPr>
    </c:legend>
    <c:plotVisOnly val="1"/>
  </c:chart>
  <c:txPr>
    <a:bodyPr/>
    <a:lstStyle/>
    <a:p>
      <a:pPr>
        <a:defRPr sz="1600">
          <a:latin typeface="Calibri" pitchFamily="34" charset="0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BA2F7-6D72-49F1-ADA9-FFB72533FBEB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39CFE-6D84-496D-A51C-AEBF61C87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35BED-D2BF-4B4A-84F8-FACF1E8783FE}" type="datetimeFigureOut">
              <a:rPr lang="en-US" smtClean="0"/>
              <a:pPr/>
              <a:t>7/11/2012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E86D03-917C-4450-A1C8-91FE2E505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4800600"/>
          </a:xfrm>
        </p:spPr>
        <p:txBody>
          <a:bodyPr/>
          <a:lstStyle>
            <a:lvl1pPr>
              <a:spcBef>
                <a:spcPts val="1200"/>
              </a:spcBef>
              <a:defRPr sz="2600"/>
            </a:lvl1pPr>
            <a:lvl2pPr>
              <a:defRPr sz="24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5791200"/>
            <a:ext cx="8458200" cy="609600"/>
          </a:xfrm>
        </p:spPr>
        <p:txBody>
          <a:bodyPr>
            <a:normAutofit/>
          </a:bodyPr>
          <a:lstStyle>
            <a:lvl1pPr algn="ctr">
              <a:buNone/>
              <a:defRPr sz="2800" b="1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5410200"/>
          </a:xfrm>
        </p:spPr>
        <p:txBody>
          <a:bodyPr/>
          <a:lstStyle>
            <a:lvl1pPr>
              <a:spcBef>
                <a:spcPts val="1800"/>
              </a:spcBef>
              <a:defRPr sz="2600"/>
            </a:lvl1pPr>
            <a:lvl2pPr>
              <a:defRPr sz="2400"/>
            </a:lvl2pPr>
            <a:lvl3pPr>
              <a:defRPr sz="2400"/>
            </a:lvl3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254752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2547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066800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066800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913356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9143999" cy="9144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76200"/>
            <a:ext cx="8397240" cy="7620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990600"/>
            <a:ext cx="8412480" cy="54102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260636"/>
            <a:ext cx="1371600" cy="5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1200"/>
        </a:spcBef>
        <a:buClr>
          <a:schemeClr val="accent1"/>
        </a:buClr>
        <a:buSzPct val="80000"/>
        <a:buFont typeface="Wingdings 2"/>
        <a:buChar char=""/>
        <a:defRPr kumimoji="0"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2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2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610600" cy="1847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EffiCuts:</a:t>
            </a:r>
            <a:br>
              <a:rPr lang="en-US" dirty="0" smtClean="0"/>
            </a:br>
            <a:r>
              <a:rPr lang="en-US" i="1" dirty="0" smtClean="0"/>
              <a:t>Optimizing Packet Classification for Memory and Throughput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200400"/>
            <a:ext cx="7543800" cy="1524000"/>
          </a:xfrm>
        </p:spPr>
        <p:txBody>
          <a:bodyPr>
            <a:normAutofit fontScale="92500" lnSpcReduction="20000"/>
          </a:bodyPr>
          <a:lstStyle/>
          <a:p>
            <a:r>
              <a:rPr lang="en-US" sz="2200" dirty="0" smtClean="0"/>
              <a:t>Balajee Vamanan, Gwendolyn Voskuilen, and T. N. Vijaykumar</a:t>
            </a:r>
          </a:p>
          <a:p>
            <a:r>
              <a:rPr lang="en-US" sz="2200" dirty="0" smtClean="0"/>
              <a:t>School of Electrical &amp; Computer Engineering</a:t>
            </a:r>
          </a:p>
          <a:p>
            <a:endParaRPr lang="en-US" sz="2200" dirty="0" smtClean="0"/>
          </a:p>
          <a:p>
            <a:r>
              <a:rPr lang="en-US" sz="2200" dirty="0" smtClean="0">
                <a:ea typeface="Arial Unicode MS" pitchFamily="34" charset="-128"/>
                <a:cs typeface="Arial Unicode MS" pitchFamily="34" charset="-128"/>
              </a:rPr>
              <a:t>SIGCOMM 2010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921126"/>
            <a:ext cx="266700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Observation #2: Variation in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HyperCuts’ memory overhead is due to (2):</a:t>
            </a:r>
          </a:p>
          <a:p>
            <a:pPr lvl="1"/>
            <a:r>
              <a:rPr lang="en-US" b="1" i="1" dirty="0" smtClean="0">
                <a:solidFill>
                  <a:schemeClr val="accent1"/>
                </a:solidFill>
              </a:rPr>
              <a:t>Variation in rule-space density </a:t>
            </a:r>
            <a:r>
              <a:rPr lang="en-US" b="1" i="1" dirty="0" smtClean="0">
                <a:solidFill>
                  <a:schemeClr val="accent1"/>
                </a:solidFill>
                <a:sym typeface="Wingdings" pitchFamily="2" charset="2"/>
              </a:rPr>
              <a:t> ineffectual nodes</a:t>
            </a:r>
            <a:endParaRPr lang="en-US" b="1" i="1" dirty="0" smtClean="0">
              <a:solidFill>
                <a:schemeClr val="accent1"/>
              </a:solidFill>
            </a:endParaRPr>
          </a:p>
          <a:p>
            <a:pPr lvl="2"/>
            <a:r>
              <a:rPr lang="en-US" dirty="0" smtClean="0"/>
              <a:t>Fine, </a:t>
            </a:r>
            <a:r>
              <a:rPr lang="en-US" dirty="0" err="1" smtClean="0"/>
              <a:t>equi</a:t>
            </a:r>
            <a:r>
              <a:rPr lang="en-US" dirty="0" smtClean="0"/>
              <a:t>-sized cuts to separate densely-clustered rules create many ineffectual nodes in nearby, sparse areas</a:t>
            </a:r>
          </a:p>
          <a:p>
            <a:pPr lvl="3"/>
            <a:r>
              <a:rPr lang="en-US" dirty="0" smtClean="0"/>
              <a:t>Nearly-empty nodes or nodes with replicated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914400" y="3653970"/>
            <a:ext cx="7162800" cy="1834170"/>
            <a:chOff x="914400" y="3653970"/>
            <a:chExt cx="7162800" cy="1834170"/>
          </a:xfrm>
        </p:grpSpPr>
        <p:sp>
          <p:nvSpPr>
            <p:cNvPr id="68" name="Rectangle 67"/>
            <p:cNvSpPr/>
            <p:nvPr/>
          </p:nvSpPr>
          <p:spPr>
            <a:xfrm>
              <a:off x="6934200" y="4876800"/>
              <a:ext cx="640080" cy="36576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/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G</a:t>
              </a:r>
              <a:endParaRPr lang="en-US" b="1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914400" y="3657600"/>
              <a:ext cx="7162800" cy="1821539"/>
            </a:xfrm>
            <a:prstGeom prst="rect">
              <a:avLst/>
            </a:prstGeom>
            <a:noFill/>
            <a:ln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43200" y="4963125"/>
              <a:ext cx="640080" cy="36576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E</a:t>
              </a:r>
              <a:endParaRPr lang="en-US" b="1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6096000" y="3962400"/>
              <a:ext cx="640080" cy="36576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</a:t>
              </a:r>
              <a:endParaRPr lang="en-US" b="1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572000" y="3743925"/>
              <a:ext cx="640080" cy="36576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D</a:t>
              </a:r>
              <a:endParaRPr lang="en-US" b="1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90600" y="3911565"/>
              <a:ext cx="640080" cy="36576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X</a:t>
              </a:r>
              <a:endParaRPr lang="en-US" b="1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937656" y="3731050"/>
              <a:ext cx="640080" cy="36725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Y</a:t>
              </a:r>
              <a:endParaRPr lang="en-US" b="1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22120" y="4124925"/>
              <a:ext cx="640080" cy="36576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Z</a:t>
              </a:r>
              <a:endParaRPr lang="en-US" b="1" dirty="0"/>
            </a:p>
          </p:txBody>
        </p:sp>
        <p:cxnSp>
          <p:nvCxnSpPr>
            <p:cNvPr id="76" name="Straight Connector 75"/>
            <p:cNvCxnSpPr/>
            <p:nvPr/>
          </p:nvCxnSpPr>
          <p:spPr>
            <a:xfrm rot="5400000">
              <a:off x="1741609" y="4563036"/>
              <a:ext cx="1819656" cy="1523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6200000" flipH="1">
              <a:off x="5339334" y="4577550"/>
              <a:ext cx="1819656" cy="1523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78" name="Straight Connector 77"/>
            <p:cNvCxnSpPr>
              <a:stCxn id="69" idx="1"/>
              <a:endCxn id="69" idx="3"/>
            </p:cNvCxnSpPr>
            <p:nvPr/>
          </p:nvCxnSpPr>
          <p:spPr>
            <a:xfrm rot="10800000" flipH="1">
              <a:off x="914400" y="4568370"/>
              <a:ext cx="7162800" cy="0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1950720" y="4734525"/>
              <a:ext cx="640080" cy="36576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B</a:t>
              </a:r>
              <a:endParaRPr lang="en-US" b="1" dirty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188720" y="4886925"/>
              <a:ext cx="640080" cy="36576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A</a:t>
              </a:r>
              <a:endParaRPr lang="en-US" b="1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038600" y="5039325"/>
              <a:ext cx="640080" cy="36576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</a:t>
              </a:r>
              <a:endParaRPr lang="en-US" b="1" dirty="0"/>
            </a:p>
          </p:txBody>
        </p:sp>
        <p:cxnSp>
          <p:nvCxnSpPr>
            <p:cNvPr id="82" name="Straight Connector 81"/>
            <p:cNvCxnSpPr>
              <a:stCxn id="69" idx="0"/>
              <a:endCxn id="69" idx="2"/>
            </p:cNvCxnSpPr>
            <p:nvPr/>
          </p:nvCxnSpPr>
          <p:spPr>
            <a:xfrm rot="16200000" flipH="1">
              <a:off x="3585030" y="4568369"/>
              <a:ext cx="1821539" cy="0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688154" y="3276600"/>
            <a:ext cx="2131245" cy="2666999"/>
          </a:xfrm>
          <a:prstGeom prst="ellipse">
            <a:avLst/>
          </a:prstGeom>
          <a:solidFill>
            <a:schemeClr val="lt1">
              <a:alpha val="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43823" y="3298374"/>
            <a:ext cx="2131245" cy="2666999"/>
          </a:xfrm>
          <a:prstGeom prst="ellipse">
            <a:avLst/>
          </a:prstGeom>
          <a:solidFill>
            <a:schemeClr val="lt1">
              <a:alpha val="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Four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4800600"/>
          </a:xfrm>
        </p:spPr>
        <p:txBody>
          <a:bodyPr/>
          <a:lstStyle/>
          <a:p>
            <a:r>
              <a:rPr lang="en-US" dirty="0" smtClean="0"/>
              <a:t>Tackle variation in rule size</a:t>
            </a:r>
          </a:p>
          <a:p>
            <a:pPr lvl="1"/>
            <a:r>
              <a:rPr lang="en-US" b="1" i="1" dirty="0" smtClean="0">
                <a:solidFill>
                  <a:schemeClr val="accent1"/>
                </a:solidFill>
              </a:rPr>
              <a:t>Separable trees </a:t>
            </a:r>
            <a:r>
              <a:rPr lang="en-US" dirty="0" smtClean="0"/>
              <a:t>– significantly reduces memory (rule replication) but modestly degrades throughput</a:t>
            </a:r>
          </a:p>
          <a:p>
            <a:pPr lvl="2"/>
            <a:r>
              <a:rPr lang="en-US" b="1" i="1" dirty="0" smtClean="0">
                <a:solidFill>
                  <a:schemeClr val="accent1"/>
                </a:solidFill>
              </a:rPr>
              <a:t>Selective tree merging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– recovers some throughput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Tackle variation in rule-space density</a:t>
            </a:r>
          </a:p>
          <a:p>
            <a:pPr lvl="1"/>
            <a:r>
              <a:rPr lang="en-US" b="1" i="1" dirty="0" smtClean="0">
                <a:solidFill>
                  <a:schemeClr val="accent1"/>
                </a:solidFill>
              </a:rPr>
              <a:t>Equi-dense cuts </a:t>
            </a:r>
            <a:r>
              <a:rPr lang="en-US" dirty="0" smtClean="0"/>
              <a:t>– further reduces memory (ineffectual nodes)</a:t>
            </a:r>
          </a:p>
          <a:p>
            <a:pPr lvl="2"/>
            <a:r>
              <a:rPr lang="en-US" b="1" i="1" dirty="0" smtClean="0">
                <a:solidFill>
                  <a:schemeClr val="accent1"/>
                </a:solidFill>
              </a:rPr>
              <a:t>Node co-location </a:t>
            </a:r>
            <a:r>
              <a:rPr lang="en-US" dirty="0" smtClean="0"/>
              <a:t>– further improves throughput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EffiCuts Technique #1: Separable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Recall: fine cuts to separate small rules replicate large rules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Distinct trees for small &amp; large rules</a:t>
            </a:r>
          </a:p>
          <a:p>
            <a:pPr lvl="1"/>
            <a:r>
              <a:rPr lang="en-US" dirty="0" smtClean="0"/>
              <a:t>Separating small &amp; large not enough</a:t>
            </a:r>
          </a:p>
          <a:p>
            <a:pPr lvl="1"/>
            <a:r>
              <a:rPr lang="en-US" dirty="0" smtClean="0"/>
              <a:t>Small/large matters per-dimension</a:t>
            </a:r>
          </a:p>
          <a:p>
            <a:r>
              <a:rPr lang="en-US" b="1" i="1" dirty="0" smtClean="0">
                <a:solidFill>
                  <a:schemeClr val="accent1"/>
                </a:solidFill>
              </a:rPr>
              <a:t>Separable Subsets: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Subset of rules that are either small or</a:t>
            </a:r>
            <a:br>
              <a:rPr lang="en-US" dirty="0" smtClean="0"/>
            </a:br>
            <a:r>
              <a:rPr lang="en-US" dirty="0" smtClean="0"/>
              <a:t> large in </a:t>
            </a:r>
            <a:r>
              <a:rPr lang="en-US" b="1" i="1" dirty="0" smtClean="0">
                <a:solidFill>
                  <a:schemeClr val="accent1"/>
                </a:solidFill>
              </a:rPr>
              <a:t>each</a:t>
            </a:r>
            <a:r>
              <a:rPr lang="en-US" dirty="0" smtClean="0"/>
              <a:t> dimension ({A,B,C}, {D}, {E,F})</a:t>
            </a:r>
          </a:p>
          <a:p>
            <a:pPr lvl="1"/>
            <a:r>
              <a:rPr lang="en-US" dirty="0" smtClean="0"/>
              <a:t>E.g., large </a:t>
            </a:r>
            <a:r>
              <a:rPr lang="en-US" dirty="0" smtClean="0">
                <a:sym typeface="Wingdings" pitchFamily="2" charset="2"/>
              </a:rPr>
              <a:t> wildcards, small  non-wildcard</a:t>
            </a:r>
            <a:r>
              <a:rPr lang="en-US" dirty="0" smtClean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28950" y="1718124"/>
            <a:ext cx="3200400" cy="174897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Rectangle 8"/>
          <p:cNvSpPr/>
          <p:nvPr/>
        </p:nvSpPr>
        <p:spPr>
          <a:xfrm>
            <a:off x="4400550" y="2095500"/>
            <a:ext cx="1771650" cy="275771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429250" y="1771423"/>
            <a:ext cx="342900" cy="27432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086100" y="2778582"/>
            <a:ext cx="3086100" cy="37147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4743450" y="2421621"/>
            <a:ext cx="457200" cy="27432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3429000" y="3180444"/>
            <a:ext cx="514350" cy="24765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3143250" y="1790700"/>
            <a:ext cx="1085850" cy="1114425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cxnSp>
        <p:nvCxnSpPr>
          <p:cNvPr id="19" name="Straight Connector 18"/>
          <p:cNvCxnSpPr/>
          <p:nvPr/>
        </p:nvCxnSpPr>
        <p:spPr>
          <a:xfrm rot="10800000" flipH="1">
            <a:off x="3028950" y="2708723"/>
            <a:ext cx="32004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3449862" y="2592612"/>
            <a:ext cx="1748976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1447800" y="2247900"/>
            <a:ext cx="1353432" cy="1292718"/>
            <a:chOff x="4401486" y="2601709"/>
            <a:chExt cx="1353432" cy="1292718"/>
          </a:xfrm>
        </p:grpSpPr>
        <p:cxnSp>
          <p:nvCxnSpPr>
            <p:cNvPr id="20" name="Straight Connector 19"/>
            <p:cNvCxnSpPr/>
            <p:nvPr/>
          </p:nvCxnSpPr>
          <p:spPr>
            <a:xfrm rot="5400000">
              <a:off x="4201884" y="3305628"/>
              <a:ext cx="762000" cy="0"/>
            </a:xfrm>
            <a:prstGeom prst="line">
              <a:avLst/>
            </a:prstGeom>
            <a:ln cmpd="sng">
              <a:headEnd type="arrow"/>
              <a:tailEnd type="non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568370" y="3664860"/>
              <a:ext cx="990600" cy="0"/>
            </a:xfrm>
            <a:prstGeom prst="line">
              <a:avLst/>
            </a:prstGeom>
            <a:ln cmpd="sng">
              <a:headEnd type="none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526318" y="3494317"/>
              <a:ext cx="228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</a:t>
              </a:r>
              <a:endParaRPr lang="en-US" sz="2400" b="1" dirty="0" smtClean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01486" y="2601709"/>
              <a:ext cx="228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Y</a:t>
              </a:r>
              <a:endParaRPr lang="en-US" sz="2400" b="1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Separable Trees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1"/>
                </a:solidFill>
              </a:rPr>
              <a:t>A distinct tree for each set of separable rules in 5 IP fields</a:t>
            </a:r>
          </a:p>
          <a:p>
            <a:pPr lvl="1"/>
            <a:r>
              <a:rPr lang="en-US" dirty="0" smtClean="0"/>
              <a:t>Rules with four large fields (max </a:t>
            </a:r>
            <a:r>
              <a:rPr lang="en-US" baseline="30000" dirty="0" smtClean="0"/>
              <a:t>5</a:t>
            </a:r>
            <a:r>
              <a:rPr lang="en-US" dirty="0" smtClean="0"/>
              <a:t>C</a:t>
            </a:r>
            <a:r>
              <a:rPr lang="en-US" baseline="-25000" dirty="0" smtClean="0"/>
              <a:t>4</a:t>
            </a:r>
            <a:r>
              <a:rPr lang="en-US" dirty="0" smtClean="0"/>
              <a:t> trees)</a:t>
            </a:r>
          </a:p>
          <a:p>
            <a:pPr lvl="1"/>
            <a:r>
              <a:rPr lang="en-US" dirty="0" smtClean="0"/>
              <a:t>Rules with three large fields (max </a:t>
            </a:r>
            <a:r>
              <a:rPr lang="en-US" baseline="30000" dirty="0" smtClean="0"/>
              <a:t>5</a:t>
            </a:r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r>
              <a:rPr lang="en-US" dirty="0" smtClean="0"/>
              <a:t> trees)</a:t>
            </a:r>
          </a:p>
          <a:p>
            <a:pPr lvl="1"/>
            <a:r>
              <a:rPr lang="en-US" dirty="0" smtClean="0"/>
              <a:t>Rules with two large fields (max </a:t>
            </a:r>
            <a:r>
              <a:rPr lang="en-US" baseline="30000" dirty="0" smtClean="0"/>
              <a:t>5</a:t>
            </a:r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 trees) and so on</a:t>
            </a:r>
          </a:p>
          <a:p>
            <a:pPr lvl="1"/>
            <a:r>
              <a:rPr lang="en-US" dirty="0" smtClean="0"/>
              <a:t>In theory 2</a:t>
            </a:r>
            <a:r>
              <a:rPr lang="en-US" baseline="30000" dirty="0" smtClean="0"/>
              <a:t>5</a:t>
            </a:r>
            <a:r>
              <a:rPr lang="en-US" dirty="0" smtClean="0"/>
              <a:t> – 1 = 31 trees</a:t>
            </a:r>
          </a:p>
          <a:p>
            <a:pPr lvl="2"/>
            <a:r>
              <a:rPr lang="en-US" dirty="0" smtClean="0"/>
              <a:t>In practice ~12 trees (some sets empty)</a:t>
            </a:r>
            <a:endParaRPr lang="en-US" baseline="30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70" y="73152"/>
            <a:ext cx="9144000" cy="758952"/>
          </a:xfrm>
        </p:spPr>
        <p:txBody>
          <a:bodyPr>
            <a:normAutofit/>
          </a:bodyPr>
          <a:lstStyle/>
          <a:p>
            <a:r>
              <a:rPr lang="en-US" dirty="0" smtClean="0"/>
              <a:t>EffiCuts Technique #2: Selective Tree Merging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packet must traverse all trees</a:t>
            </a:r>
          </a:p>
          <a:p>
            <a:r>
              <a:rPr lang="en-US" dirty="0" smtClean="0"/>
              <a:t>Multiple trees </a:t>
            </a:r>
            <a:r>
              <a:rPr lang="en-US" b="1" dirty="0" smtClean="0">
                <a:solidFill>
                  <a:schemeClr val="accent1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many </a:t>
            </a:r>
            <a:r>
              <a:rPr lang="en-US" dirty="0" smtClean="0"/>
              <a:t>memory accesses per packet</a:t>
            </a:r>
          </a:p>
          <a:p>
            <a:pPr lvl="1"/>
            <a:r>
              <a:rPr lang="en-US" dirty="0" smtClean="0"/>
              <a:t>Eat up memory bandwidth </a:t>
            </a:r>
            <a:r>
              <a:rPr lang="en-US" b="1" dirty="0" smtClean="0">
                <a:solidFill>
                  <a:schemeClr val="accent1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decrease packet throughput </a:t>
            </a:r>
          </a:p>
          <a:p>
            <a:r>
              <a:rPr lang="en-US" dirty="0" smtClean="0"/>
              <a:t>So, to reduce accesses merge some trees</a:t>
            </a:r>
          </a:p>
          <a:p>
            <a:pPr lvl="1"/>
            <a:r>
              <a:rPr lang="en-US" dirty="0" smtClean="0"/>
              <a:t>Merged tree’s depth &lt; sum of depths of unmerged trees </a:t>
            </a:r>
          </a:p>
          <a:p>
            <a:r>
              <a:rPr lang="en-US" dirty="0" smtClean="0"/>
              <a:t>Control rule replication </a:t>
            </a:r>
            <a:r>
              <a:rPr lang="en-US" b="1" dirty="0" smtClean="0">
                <a:solidFill>
                  <a:schemeClr val="accent1"/>
                </a:solidFill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merge trees mixing rules that are small or large in </a:t>
            </a:r>
            <a:r>
              <a:rPr lang="en-US" b="1" i="1" dirty="0" smtClean="0">
                <a:solidFill>
                  <a:schemeClr val="accent1"/>
                </a:solidFill>
              </a:rPr>
              <a:t>at most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one dimension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/>
          </p:nvPr>
        </p:nvSpPr>
        <p:spPr>
          <a:xfrm>
            <a:off x="0" y="5867400"/>
            <a:ext cx="9144000" cy="609600"/>
          </a:xfrm>
        </p:spPr>
        <p:txBody>
          <a:bodyPr>
            <a:noAutofit/>
          </a:bodyPr>
          <a:lstStyle/>
          <a:p>
            <a:r>
              <a:rPr lang="en-US" sz="2600" i="1" dirty="0" smtClean="0">
                <a:sym typeface="Wingdings" pitchFamily="2" charset="2"/>
              </a:rPr>
              <a:t>Reduce accesses (improves throughput) by 30% over no merging</a:t>
            </a:r>
            <a:endParaRPr lang="en-US" sz="2600" i="1" dirty="0"/>
          </a:p>
        </p:txBody>
      </p:sp>
      <p:grpSp>
        <p:nvGrpSpPr>
          <p:cNvPr id="30" name="Group 29"/>
          <p:cNvGrpSpPr/>
          <p:nvPr/>
        </p:nvGrpSpPr>
        <p:grpSpPr>
          <a:xfrm>
            <a:off x="3200400" y="4499885"/>
            <a:ext cx="3566898" cy="1367515"/>
            <a:chOff x="685800" y="4265385"/>
            <a:chExt cx="3566898" cy="1367515"/>
          </a:xfrm>
        </p:grpSpPr>
        <p:grpSp>
          <p:nvGrpSpPr>
            <p:cNvPr id="8" name="Group 20"/>
            <p:cNvGrpSpPr/>
            <p:nvPr/>
          </p:nvGrpSpPr>
          <p:grpSpPr>
            <a:xfrm>
              <a:off x="1585698" y="4265385"/>
              <a:ext cx="2667000" cy="533400"/>
              <a:chOff x="-2514600" y="3429000"/>
              <a:chExt cx="2667000" cy="5334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2514600" y="34290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b="1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-1981200" y="34290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-381000" y="3429000"/>
                <a:ext cx="533400" cy="5334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-914400" y="34290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-1447800" y="34290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</p:grpSp>
        <p:grpSp>
          <p:nvGrpSpPr>
            <p:cNvPr id="9" name="Group 21"/>
            <p:cNvGrpSpPr/>
            <p:nvPr/>
          </p:nvGrpSpPr>
          <p:grpSpPr>
            <a:xfrm>
              <a:off x="1585698" y="5099500"/>
              <a:ext cx="2667000" cy="533400"/>
              <a:chOff x="-2514600" y="4114800"/>
              <a:chExt cx="2667000" cy="5334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-914400" y="4114800"/>
                <a:ext cx="533400" cy="5334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-381000" y="4114800"/>
                <a:ext cx="533400" cy="533400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-1447800" y="41148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-1981200" y="41148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-2514600" y="4114800"/>
                <a:ext cx="533400" cy="533400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 smtClean="0"/>
                  <a:t>*</a:t>
                </a:r>
                <a:endParaRPr lang="en-US" sz="3600" dirty="0"/>
              </a:p>
            </p:txBody>
          </p:sp>
        </p:grpSp>
        <p:cxnSp>
          <p:nvCxnSpPr>
            <p:cNvPr id="22" name="Straight Arrow Connector 21"/>
            <p:cNvCxnSpPr/>
            <p:nvPr/>
          </p:nvCxnSpPr>
          <p:spPr>
            <a:xfrm rot="5400000">
              <a:off x="3148792" y="4952206"/>
              <a:ext cx="6096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85800" y="4316642"/>
              <a:ext cx="914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latin typeface="Calibri" pitchFamily="34" charset="0"/>
                </a:rPr>
                <a:t>Tree 1</a:t>
              </a:r>
              <a:endParaRPr lang="en-US" sz="2200" b="1" dirty="0">
                <a:latin typeface="Calibri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5800" y="5150757"/>
              <a:ext cx="914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 smtClean="0">
                  <a:latin typeface="Calibri" pitchFamily="34" charset="0"/>
                </a:rPr>
                <a:t>Tree 2</a:t>
              </a:r>
              <a:endParaRPr lang="en-US" sz="2200" b="1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54964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Recall: HyperCuts uses equi-sized cuts to separate dense areas – create ineffectual nodes in nearby, sparse areas </a:t>
            </a:r>
          </a:p>
          <a:p>
            <a:pPr lvl="1"/>
            <a:r>
              <a:rPr lang="en-US" dirty="0" smtClean="0"/>
              <a:t>Nearly-empty nodes or nodes with replicated rules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i="1" dirty="0" smtClean="0">
                <a:solidFill>
                  <a:schemeClr val="accent1"/>
                </a:solidFill>
              </a:rPr>
              <a:t>Equi-dense Cuts: </a:t>
            </a:r>
            <a:r>
              <a:rPr lang="en-US" dirty="0" smtClean="0"/>
              <a:t>Unequal cuts to distribute rules evenly among fewer children by fusing adjacent equi-sized cuts</a:t>
            </a:r>
          </a:p>
          <a:p>
            <a:pPr lvl="1"/>
            <a:r>
              <a:rPr lang="en-US" dirty="0" smtClean="0"/>
              <a:t>Fine/coarse cuts in dense/sparse areas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EffiCuts</a:t>
            </a:r>
            <a:r>
              <a:rPr lang="en-US" dirty="0" smtClean="0"/>
              <a:t> Technique #3: </a:t>
            </a:r>
            <a:r>
              <a:rPr lang="en-US" dirty="0" err="1" smtClean="0"/>
              <a:t>Equi</a:t>
            </a:r>
            <a:r>
              <a:rPr lang="en-US" dirty="0" smtClean="0"/>
              <a:t>-dense Cuts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4" name="Rectangle 83"/>
          <p:cNvSpPr/>
          <p:nvPr/>
        </p:nvSpPr>
        <p:spPr>
          <a:xfrm>
            <a:off x="6934200" y="3655860"/>
            <a:ext cx="640080" cy="365760"/>
          </a:xfrm>
          <a:prstGeom prst="rect">
            <a:avLst/>
          </a:prstGeom>
          <a:solidFill>
            <a:schemeClr val="tx2">
              <a:lumMod val="75000"/>
            </a:schemeClr>
          </a:solidFill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</a:t>
            </a:r>
            <a:endParaRPr lang="en-US" b="1" dirty="0"/>
          </a:p>
        </p:txBody>
      </p:sp>
      <p:sp>
        <p:nvSpPr>
          <p:cNvPr id="87" name="Rectangle 86"/>
          <p:cNvSpPr/>
          <p:nvPr/>
        </p:nvSpPr>
        <p:spPr>
          <a:xfrm>
            <a:off x="2743200" y="3742185"/>
            <a:ext cx="640080" cy="3657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88" name="Rectangle 87"/>
          <p:cNvSpPr/>
          <p:nvPr/>
        </p:nvSpPr>
        <p:spPr>
          <a:xfrm>
            <a:off x="6096000" y="2741460"/>
            <a:ext cx="640080" cy="3657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89" name="Rectangle 88"/>
          <p:cNvSpPr/>
          <p:nvPr/>
        </p:nvSpPr>
        <p:spPr>
          <a:xfrm>
            <a:off x="4572000" y="2522985"/>
            <a:ext cx="640080" cy="3657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90" name="Rectangle 89"/>
          <p:cNvSpPr/>
          <p:nvPr/>
        </p:nvSpPr>
        <p:spPr>
          <a:xfrm>
            <a:off x="990600" y="2690625"/>
            <a:ext cx="640080" cy="36576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X</a:t>
            </a:r>
            <a:endParaRPr lang="en-US" b="1" dirty="0"/>
          </a:p>
        </p:txBody>
      </p:sp>
      <p:sp>
        <p:nvSpPr>
          <p:cNvPr id="91" name="Rectangle 90"/>
          <p:cNvSpPr/>
          <p:nvPr/>
        </p:nvSpPr>
        <p:spPr>
          <a:xfrm>
            <a:off x="1937656" y="2510110"/>
            <a:ext cx="640080" cy="3672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Y</a:t>
            </a:r>
            <a:endParaRPr lang="en-US" b="1" dirty="0"/>
          </a:p>
        </p:txBody>
      </p:sp>
      <p:sp>
        <p:nvSpPr>
          <p:cNvPr id="92" name="Rectangle 91"/>
          <p:cNvSpPr/>
          <p:nvPr/>
        </p:nvSpPr>
        <p:spPr>
          <a:xfrm>
            <a:off x="1722120" y="2903985"/>
            <a:ext cx="640080" cy="36576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Z</a:t>
            </a:r>
            <a:endParaRPr lang="en-US" b="1" dirty="0"/>
          </a:p>
        </p:txBody>
      </p:sp>
      <p:cxnSp>
        <p:nvCxnSpPr>
          <p:cNvPr id="93" name="Straight Connector 92"/>
          <p:cNvCxnSpPr/>
          <p:nvPr/>
        </p:nvCxnSpPr>
        <p:spPr>
          <a:xfrm rot="5400000">
            <a:off x="1741609" y="3342096"/>
            <a:ext cx="1819656" cy="1523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5" name="Straight Connector 94"/>
          <p:cNvCxnSpPr>
            <a:stCxn id="85" idx="1"/>
            <a:endCxn id="85" idx="3"/>
          </p:cNvCxnSpPr>
          <p:nvPr/>
        </p:nvCxnSpPr>
        <p:spPr>
          <a:xfrm rot="10800000" flipH="1">
            <a:off x="914400" y="3347430"/>
            <a:ext cx="7162800" cy="0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96" name="Rectangle 95"/>
          <p:cNvSpPr/>
          <p:nvPr/>
        </p:nvSpPr>
        <p:spPr>
          <a:xfrm>
            <a:off x="1950720" y="3513585"/>
            <a:ext cx="640080" cy="36576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97" name="Rectangle 96"/>
          <p:cNvSpPr/>
          <p:nvPr/>
        </p:nvSpPr>
        <p:spPr>
          <a:xfrm>
            <a:off x="1188720" y="3665985"/>
            <a:ext cx="640080" cy="36576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98" name="Rectangle 97"/>
          <p:cNvSpPr/>
          <p:nvPr/>
        </p:nvSpPr>
        <p:spPr>
          <a:xfrm>
            <a:off x="4038600" y="3818385"/>
            <a:ext cx="640080" cy="365760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</a:t>
            </a:r>
            <a:endParaRPr lang="en-US" b="1" dirty="0"/>
          </a:p>
        </p:txBody>
      </p:sp>
      <p:cxnSp>
        <p:nvCxnSpPr>
          <p:cNvPr id="99" name="Straight Connector 98"/>
          <p:cNvCxnSpPr>
            <a:stCxn id="85" idx="0"/>
            <a:endCxn id="85" idx="2"/>
          </p:cNvCxnSpPr>
          <p:nvPr/>
        </p:nvCxnSpPr>
        <p:spPr>
          <a:xfrm rot="16200000" flipH="1">
            <a:off x="3585030" y="3347429"/>
            <a:ext cx="1821539" cy="0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4" name="Straight Connector 93"/>
          <p:cNvCxnSpPr/>
          <p:nvPr/>
        </p:nvCxnSpPr>
        <p:spPr>
          <a:xfrm rot="16200000" flipH="1">
            <a:off x="5339334" y="3356610"/>
            <a:ext cx="1819656" cy="1523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85" name="Rectangle 84"/>
          <p:cNvSpPr/>
          <p:nvPr/>
        </p:nvSpPr>
        <p:spPr>
          <a:xfrm>
            <a:off x="914400" y="2436660"/>
            <a:ext cx="7162800" cy="1821539"/>
          </a:xfrm>
          <a:prstGeom prst="rect">
            <a:avLst/>
          </a:prstGeom>
          <a:noFill/>
          <a:ln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Equi</a:t>
            </a:r>
            <a:r>
              <a:rPr lang="en-US" dirty="0" smtClean="0"/>
              <a:t>-dense Cuts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549640" cy="4800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Equi</a:t>
            </a:r>
            <a:r>
              <a:rPr lang="en-US" dirty="0" smtClean="0"/>
              <a:t>-dense cuts slightly increase lookup complexity over </a:t>
            </a:r>
            <a:r>
              <a:rPr lang="en-US" dirty="0" err="1" smtClean="0"/>
              <a:t>equi</a:t>
            </a:r>
            <a:r>
              <a:rPr lang="en-US" dirty="0" smtClean="0"/>
              <a:t>-size cuts</a:t>
            </a:r>
          </a:p>
          <a:p>
            <a:pPr lvl="1"/>
            <a:r>
              <a:rPr lang="en-US" dirty="0" smtClean="0"/>
              <a:t>We can handle this, details in the paper</a:t>
            </a:r>
          </a:p>
          <a:p>
            <a:r>
              <a:rPr lang="en-US" dirty="0" smtClean="0"/>
              <a:t>Fusion heuristics to create </a:t>
            </a:r>
            <a:r>
              <a:rPr lang="en-US" dirty="0" err="1" smtClean="0"/>
              <a:t>equi</a:t>
            </a:r>
            <a:r>
              <a:rPr lang="en-US" dirty="0" smtClean="0"/>
              <a:t>-dense cuts </a:t>
            </a:r>
          </a:p>
          <a:p>
            <a:pPr lvl="1"/>
            <a:r>
              <a:rPr lang="en-US" dirty="0" smtClean="0"/>
              <a:t>Details in the paper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81000" y="52578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Equi-dense cuts reduce memory by 40% </a:t>
            </a:r>
            <a:br>
              <a:rPr lang="en-US" dirty="0" smtClean="0"/>
            </a:br>
            <a:r>
              <a:rPr lang="en-US" dirty="0" smtClean="0"/>
              <a:t>over equi-sized cuts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EffiCuts Technique #4: Node Co-location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co-locate a node and its children </a:t>
            </a:r>
          </a:p>
          <a:p>
            <a:pPr lvl="1"/>
            <a:r>
              <a:rPr lang="en-US" dirty="0" smtClean="0"/>
              <a:t>Reduces two memory accesses per node to one</a:t>
            </a:r>
          </a:p>
          <a:p>
            <a:pPr lvl="1"/>
            <a:r>
              <a:rPr lang="en-US" dirty="0" smtClean="0"/>
              <a:t>Details in the paper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81000" y="52578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Reduces total per-packet memory accesses </a:t>
            </a:r>
            <a:br>
              <a:rPr lang="en-US" dirty="0" smtClean="0"/>
            </a:br>
            <a:r>
              <a:rPr lang="en-US" dirty="0" smtClean="0"/>
              <a:t>(improves throughput) by 50% over no co-location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Background</a:t>
            </a:r>
          </a:p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EffiCuts</a:t>
            </a: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Insights</a:t>
            </a:r>
          </a:p>
          <a:p>
            <a:pPr lvl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Techniques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Methodology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HiCuts, HyperCuts with all heuristics and EffiCuts</a:t>
            </a:r>
          </a:p>
          <a:p>
            <a:pPr lvl="1"/>
            <a:r>
              <a:rPr lang="en-US" dirty="0" smtClean="0"/>
              <a:t>All use 16 rules per leaf</a:t>
            </a:r>
          </a:p>
          <a:p>
            <a:pPr lvl="1"/>
            <a:r>
              <a:rPr lang="en-US" dirty="0" smtClean="0"/>
              <a:t>EffiCuts’ numbers include </a:t>
            </a:r>
            <a:r>
              <a:rPr lang="en-US" b="1" i="1" dirty="0" smtClean="0">
                <a:solidFill>
                  <a:schemeClr val="accent1"/>
                </a:solidFill>
              </a:rPr>
              <a:t>all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its trees</a:t>
            </a:r>
          </a:p>
          <a:p>
            <a:r>
              <a:rPr lang="en-US" dirty="0" smtClean="0"/>
              <a:t>Memory access width in bytes</a:t>
            </a:r>
          </a:p>
          <a:p>
            <a:pPr lvl="1"/>
            <a:r>
              <a:rPr lang="en-US" dirty="0" smtClean="0"/>
              <a:t>HiCuts – 13, HyperCuts &amp; EffiCuts – 22</a:t>
            </a:r>
          </a:p>
          <a:p>
            <a:r>
              <a:rPr lang="en-US" i="1" dirty="0" smtClean="0"/>
              <a:t>ClassBench</a:t>
            </a:r>
            <a:r>
              <a:rPr lang="en-US" dirty="0" smtClean="0"/>
              <a:t> classifiers</a:t>
            </a:r>
            <a:endParaRPr lang="en-US" i="1" dirty="0" smtClean="0"/>
          </a:p>
          <a:p>
            <a:pPr lvl="1"/>
            <a:r>
              <a:rPr lang="en-US" dirty="0" smtClean="0"/>
              <a:t>3 types (ACL, FW, IPC) and 3 sizes (1K, 10K, 100K rules)</a:t>
            </a:r>
          </a:p>
          <a:p>
            <a:pPr lvl="1"/>
            <a:r>
              <a:rPr lang="en-US" dirty="0" smtClean="0"/>
              <a:t>36 classifiers overall but present 9 typical cases here</a:t>
            </a:r>
          </a:p>
          <a:p>
            <a:r>
              <a:rPr lang="en-US" dirty="0" smtClean="0"/>
              <a:t>Power estimation</a:t>
            </a:r>
          </a:p>
          <a:p>
            <a:pPr lvl="1"/>
            <a:r>
              <a:rPr lang="en-US" dirty="0" smtClean="0"/>
              <a:t>HP Labs Cacti 6.5 to model SRAM/TCAM power and cycle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smtClean="0">
                <a:solidFill>
                  <a:schemeClr val="accent1"/>
                </a:solidFill>
              </a:rPr>
              <a:t>Packet Classification: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find the highest priority rule that matches a network packet</a:t>
            </a:r>
          </a:p>
          <a:p>
            <a:r>
              <a:rPr lang="en-US" b="1" i="1" dirty="0" smtClean="0">
                <a:solidFill>
                  <a:schemeClr val="accent1"/>
                </a:solidFill>
              </a:rPr>
              <a:t>Classifier: </a:t>
            </a:r>
            <a:r>
              <a:rPr lang="en-US" dirty="0" smtClean="0"/>
              <a:t>a set of rules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Packet classification is key for </a:t>
            </a:r>
          </a:p>
          <a:p>
            <a:pPr lvl="1"/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Traffic monitoring and analysis</a:t>
            </a:r>
          </a:p>
          <a:p>
            <a:pPr lvl="1"/>
            <a:r>
              <a:rPr lang="en-US" dirty="0" err="1" smtClean="0"/>
              <a:t>QoS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Packet classification prevalent in modern routers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8306" y="2540886"/>
          <a:ext cx="8610601" cy="1493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22120"/>
                <a:gridCol w="1783080"/>
                <a:gridCol w="1189494"/>
                <a:gridCol w="1447800"/>
                <a:gridCol w="1295400"/>
                <a:gridCol w="11727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Source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IP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Destination IP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Source Port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Destination Port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Protocol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Action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120.0.0.0/24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198.12.130.0/2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0:65535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11:17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0xFF/0xFF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Accept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138.42.83.1/0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174.3.18.0/8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50:10000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0:65535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0x06/0xFF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Deny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Metrics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/>
              </a:rPr>
              <a:t>Memory size ≈ cost</a:t>
            </a:r>
          </a:p>
          <a:p>
            <a:r>
              <a:rPr lang="en-US" dirty="0" smtClean="0"/>
              <a:t>Memory accesses </a:t>
            </a:r>
            <a:r>
              <a:rPr lang="en-US" dirty="0" smtClean="0">
                <a:latin typeface="Calibri"/>
              </a:rPr>
              <a:t>≈ 1/</a:t>
            </a:r>
            <a:r>
              <a:rPr lang="en-US" dirty="0" smtClean="0"/>
              <a:t>packet throughput</a:t>
            </a:r>
          </a:p>
          <a:p>
            <a:pPr lvl="1"/>
            <a:r>
              <a:rPr lang="en-US" dirty="0" smtClean="0"/>
              <a:t>Recall: More accesses consume memory bandwidth</a:t>
            </a:r>
          </a:p>
          <a:p>
            <a:endParaRPr lang="en-US" dirty="0" smtClean="0">
              <a:latin typeface="Calibri"/>
            </a:endParaRPr>
          </a:p>
          <a:p>
            <a:r>
              <a:rPr lang="en-US" dirty="0" smtClean="0">
                <a:latin typeface="Calibri"/>
              </a:rPr>
              <a:t>Memory size &amp; accesses impact power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Size (bytes per rule)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81000" y="4495800"/>
            <a:ext cx="8549640" cy="106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HyperCuts’ (&amp; HiCuts’) memory grow more rapidly than EffiCuts’</a:t>
            </a:r>
          </a:p>
          <a:p>
            <a:r>
              <a:rPr lang="en-US" sz="2400" dirty="0" smtClean="0"/>
              <a:t>EffiCuts reduces replication from 1000s to less than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0" y="5562600"/>
            <a:ext cx="9144000" cy="1066800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EffiCuts needs constant bytes/rule for all sizes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i="1" dirty="0" smtClean="0"/>
              <a:t>l</a:t>
            </a:r>
            <a:r>
              <a:rPr lang="en-US" i="1" dirty="0" smtClean="0">
                <a:sym typeface="Wingdings" pitchFamily="2" charset="2"/>
              </a:rPr>
              <a:t>inear growth</a:t>
            </a:r>
            <a:br>
              <a:rPr lang="en-US" i="1" dirty="0" smtClean="0">
                <a:sym typeface="Wingdings" pitchFamily="2" charset="2"/>
              </a:rPr>
            </a:br>
            <a:r>
              <a:rPr lang="en-US" i="1" dirty="0" smtClean="0">
                <a:sym typeface="Wingdings" pitchFamily="2" charset="2"/>
              </a:rPr>
              <a:t>57x less memory than HyperCuts</a:t>
            </a:r>
            <a:endParaRPr lang="en-US" i="1" dirty="0" smtClean="0"/>
          </a:p>
          <a:p>
            <a:endParaRPr lang="en-US" dirty="0" smtClean="0">
              <a:sym typeface="Wingdings" pitchFamily="2" charset="2"/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228600" y="914400"/>
          <a:ext cx="861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514" y="1705428"/>
            <a:ext cx="553998" cy="19050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Bytes per Rule</a:t>
            </a:r>
            <a:endParaRPr lang="en-US" sz="2400" dirty="0">
              <a:latin typeface="Calibri" pitchFamily="34" charset="0"/>
            </a:endParaRPr>
          </a:p>
        </p:txBody>
      </p:sp>
      <p:grpSp>
        <p:nvGrpSpPr>
          <p:cNvPr id="3" name="Group 22"/>
          <p:cNvGrpSpPr/>
          <p:nvPr/>
        </p:nvGrpSpPr>
        <p:grpSpPr>
          <a:xfrm>
            <a:off x="2133600" y="4248090"/>
            <a:ext cx="6096000" cy="400110"/>
            <a:chOff x="1915794" y="4089462"/>
            <a:chExt cx="6096000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1915794" y="4089462"/>
              <a:ext cx="1371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alibri" pitchFamily="34" charset="0"/>
                </a:rPr>
                <a:t>ACL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201794" y="4089462"/>
              <a:ext cx="1371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alibri" pitchFamily="34" charset="0"/>
                </a:rPr>
                <a:t>FW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40194" y="4089462"/>
              <a:ext cx="1371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alibri" pitchFamily="34" charset="0"/>
                </a:rPr>
                <a:t>IPC</a:t>
              </a:r>
              <a:endParaRPr lang="en-US" sz="2000" dirty="0">
                <a:latin typeface="Calibri" pitchFamily="34" charset="0"/>
              </a:endParaRPr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1600200" y="2998348"/>
            <a:ext cx="7086600" cy="1588"/>
          </a:xfrm>
          <a:prstGeom prst="line">
            <a:avLst/>
          </a:prstGeom>
          <a:ln w="38100" cmpd="sng">
            <a:solidFill>
              <a:schemeClr val="accent6"/>
            </a:solidFill>
            <a:prstDash val="solid"/>
            <a:headEnd type="diamond" w="med" len="lg"/>
            <a:tailEnd type="diamond" w="med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Accesses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4800" y="4953000"/>
            <a:ext cx="8839200" cy="7620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EffiCuts</a:t>
            </a:r>
            <a:r>
              <a:rPr lang="en-US" sz="2800" dirty="0" smtClean="0"/>
              <a:t> requires 50% more memory accesses on average than HyperCuts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0" y="5562600"/>
            <a:ext cx="9144000" cy="990600"/>
          </a:xfrm>
        </p:spPr>
        <p:txBody>
          <a:bodyPr>
            <a:noAutofit/>
          </a:bodyPr>
          <a:lstStyle/>
          <a:p>
            <a:r>
              <a:rPr lang="en-US" sz="2600" i="1" dirty="0" smtClean="0"/>
              <a:t>EffiCuts modestly increases memory accesses </a:t>
            </a:r>
            <a:br>
              <a:rPr lang="en-US" sz="2600" i="1" dirty="0" smtClean="0"/>
            </a:br>
            <a:r>
              <a:rPr lang="en-US" sz="2600" i="1" dirty="0" smtClean="0"/>
              <a:t>while </a:t>
            </a:r>
            <a:r>
              <a:rPr lang="en-US" sz="2600" dirty="0" smtClean="0"/>
              <a:t>significantly</a:t>
            </a:r>
            <a:r>
              <a:rPr lang="en-US" sz="2600" i="1" dirty="0" smtClean="0"/>
              <a:t> reducing memory</a:t>
            </a:r>
            <a:endParaRPr lang="en-US" sz="2600" i="1" dirty="0"/>
          </a:p>
        </p:txBody>
      </p:sp>
      <p:graphicFrame>
        <p:nvGraphicFramePr>
          <p:cNvPr id="12" name="Chart 11"/>
          <p:cNvGraphicFramePr/>
          <p:nvPr/>
        </p:nvGraphicFramePr>
        <p:xfrm>
          <a:off x="457200" y="1095882"/>
          <a:ext cx="8534400" cy="3730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4168" y="1493995"/>
            <a:ext cx="553998" cy="23922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Memory Accesses</a:t>
            </a:r>
            <a:endParaRPr lang="en-US" sz="2400" dirty="0">
              <a:latin typeface="Calibri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861548" y="4572000"/>
            <a:ext cx="6397080" cy="461671"/>
            <a:chOff x="1796142" y="4202234"/>
            <a:chExt cx="6397080" cy="509564"/>
          </a:xfrm>
        </p:grpSpPr>
        <p:sp>
          <p:nvSpPr>
            <p:cNvPr id="15" name="TextBox 14"/>
            <p:cNvSpPr txBox="1"/>
            <p:nvPr/>
          </p:nvSpPr>
          <p:spPr>
            <a:xfrm>
              <a:off x="1796142" y="4202240"/>
              <a:ext cx="1371600" cy="5095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Calibri" pitchFamily="34" charset="0"/>
                </a:rPr>
                <a:t>ACL</a:t>
              </a:r>
              <a:endParaRPr lang="en-US" sz="2400" dirty="0">
                <a:latin typeface="Calibri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77994" y="4202237"/>
              <a:ext cx="1371600" cy="5095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Calibri" pitchFamily="34" charset="0"/>
                </a:rPr>
                <a:t>FW</a:t>
              </a:r>
              <a:endParaRPr lang="en-US" sz="2400" dirty="0">
                <a:latin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821622" y="4202234"/>
              <a:ext cx="1371600" cy="5095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latin typeface="Calibri" pitchFamily="34" charset="0"/>
                </a:rPr>
                <a:t>IPC</a:t>
              </a:r>
              <a:endParaRPr lang="en-US" sz="2400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Increased Memory Accesses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/>
              </a:rPr>
              <a:t>Recall: More accesses means lower packet throughput</a:t>
            </a:r>
          </a:p>
          <a:p>
            <a:r>
              <a:rPr lang="en-US" dirty="0" smtClean="0">
                <a:latin typeface="Calibri"/>
              </a:rPr>
              <a:t>Absorb more accesses via extra memory copies</a:t>
            </a:r>
          </a:p>
          <a:p>
            <a:r>
              <a:rPr lang="en-US" dirty="0" smtClean="0">
                <a:latin typeface="Calibri"/>
              </a:rPr>
              <a:t>EffiCuts’ much smaller memory </a:t>
            </a:r>
            <a:r>
              <a:rPr lang="en-US" b="1" dirty="0" smtClean="0">
                <a:solidFill>
                  <a:schemeClr val="accent1"/>
                </a:solidFill>
                <a:latin typeface="Calibri"/>
                <a:sym typeface="Wingdings" pitchFamily="2" charset="2"/>
              </a:rPr>
              <a:t></a:t>
            </a:r>
            <a:r>
              <a:rPr lang="en-US" dirty="0" smtClean="0">
                <a:latin typeface="Calibri"/>
                <a:sym typeface="Wingdings" pitchFamily="2" charset="2"/>
              </a:rPr>
              <a:t> copies are inexpensive</a:t>
            </a:r>
            <a:endParaRPr lang="en-US" dirty="0" smtClean="0"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152"/>
            <a:ext cx="9144000" cy="7589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Overall : </a:t>
            </a:r>
            <a:r>
              <a:rPr lang="en-US" dirty="0" err="1" smtClean="0"/>
              <a:t>EffiCuts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HyperCuts (100k rules)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77824" y="990600"/>
          <a:ext cx="7388352" cy="3680601"/>
        </p:xfrm>
        <a:graphic>
          <a:graphicData uri="http://schemas.openxmlformats.org/drawingml/2006/table">
            <a:tbl>
              <a:tblPr firstCol="1">
                <a:tableStyleId>{3C2FFA5D-87B4-456A-9821-1D502468CF0F}</a:tableStyleId>
              </a:tblPr>
              <a:tblGrid>
                <a:gridCol w="963699"/>
                <a:gridCol w="971103"/>
                <a:gridCol w="971103"/>
                <a:gridCol w="598034"/>
                <a:gridCol w="1356584"/>
                <a:gridCol w="971103"/>
                <a:gridCol w="971103"/>
                <a:gridCol w="585623"/>
              </a:tblGrid>
              <a:tr h="533485">
                <a:tc row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Classifier Type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HyperCuts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EffiCuts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828715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Throughput (10</a:t>
                      </a:r>
                      <a:r>
                        <a:rPr kumimoji="0" lang="en-US" sz="2200" b="1" kern="1200" baseline="300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packets</a:t>
                      </a:r>
                      <a:r>
                        <a:rPr kumimoji="0" lang="en-US" sz="22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/s)</a:t>
                      </a:r>
                      <a:endParaRPr kumimoji="0" lang="en-US" sz="2200" b="1" kern="12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Memory</a:t>
                      </a:r>
                      <a:r>
                        <a:rPr kumimoji="0" lang="en-US" sz="22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MB)</a:t>
                      </a: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Power (W)</a:t>
                      </a:r>
                    </a:p>
                  </a:txBody>
                  <a:tcPr marL="87039" marR="87039" vert="vert270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Per Copy Throughput (10</a:t>
                      </a:r>
                      <a:r>
                        <a:rPr kumimoji="0" lang="en-US" sz="2200" b="1" kern="1200" baseline="300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packets</a:t>
                      </a:r>
                      <a:r>
                        <a:rPr kumimoji="0" lang="en-US" sz="22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/s)</a:t>
                      </a:r>
                      <a:endParaRPr kumimoji="0" lang="en-US" sz="2200" b="1" kern="12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Memory</a:t>
                      </a:r>
                      <a:r>
                        <a:rPr kumimoji="0" lang="en-US" sz="22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MB)</a:t>
                      </a: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Additional Copies</a:t>
                      </a: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Power (W)</a:t>
                      </a: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467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ACL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149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1084</a:t>
                      </a:r>
                    </a:p>
                  </a:txBody>
                  <a:tcPr marL="9525" marR="9525" marT="9525" marB="0" anchor="b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73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5.33</a:t>
                      </a:r>
                    </a:p>
                  </a:txBody>
                  <a:tcPr marL="9525" marR="9525" marT="9525" marB="0" anchor="b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9467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FW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2433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40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95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3.70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4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9467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IPC</a:t>
                      </a:r>
                      <a:endParaRPr kumimoji="0" lang="en-US" sz="2200" b="1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248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575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26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318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5.49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0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0" y="5873260"/>
            <a:ext cx="9144000" cy="609600"/>
          </a:xfrm>
        </p:spPr>
        <p:txBody>
          <a:bodyPr>
            <a:normAutofit fontScale="92500"/>
          </a:bodyPr>
          <a:lstStyle/>
          <a:p>
            <a:pPr lvl="0">
              <a:spcBef>
                <a:spcPts val="0"/>
              </a:spcBef>
              <a:defRPr/>
            </a:pPr>
            <a:r>
              <a:rPr lang="en-US" i="1" dirty="0" smtClean="0"/>
              <a:t>EffiCuts: 50% more accesses, 57X less memory, 8X less power</a:t>
            </a:r>
            <a:endParaRPr lang="en-US" sz="2400" i="1" dirty="0" smtClean="0"/>
          </a:p>
          <a:p>
            <a:pPr lvl="1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4648200"/>
            <a:ext cx="8412480" cy="1447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38912" lvl="0" indent="-320040"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2600" dirty="0" smtClean="0">
                <a:latin typeface="Calibri" pitchFamily="34" charset="0"/>
              </a:rPr>
              <a:t>HyperCuts: Fewer accesses, large memory (high power)</a:t>
            </a:r>
          </a:p>
          <a:p>
            <a:pPr marL="438912" lvl="0" indent="-320040">
              <a:spcBef>
                <a:spcPts val="1200"/>
              </a:spcBef>
              <a:buClr>
                <a:schemeClr val="accent1"/>
              </a:buClr>
              <a:buSzPct val="80000"/>
              <a:buFont typeface="Wingdings 2"/>
              <a:buChar char=""/>
              <a:defRPr/>
            </a:pPr>
            <a:r>
              <a:rPr lang="en-US" sz="2600" dirty="0" smtClean="0">
                <a:latin typeface="Calibri" pitchFamily="34" charset="0"/>
              </a:rPr>
              <a:t>EffiCuts: More accesses, small memory (low power)</a:t>
            </a:r>
          </a:p>
          <a:p>
            <a:pPr marL="438912" lvl="0" indent="-320040">
              <a:spcBef>
                <a:spcPts val="1200"/>
              </a:spcBef>
              <a:buClr>
                <a:schemeClr val="accent1"/>
              </a:buClr>
              <a:buSzPct val="80000"/>
              <a:defRPr/>
            </a:pPr>
            <a:r>
              <a:rPr lang="en-US" sz="2600" b="1" dirty="0" smtClean="0">
                <a:solidFill>
                  <a:schemeClr val="accent1"/>
                </a:solidFill>
                <a:latin typeface="Calibri" pitchFamily="34" charset="0"/>
                <a:sym typeface="Wingdings" pitchFamily="2" charset="2"/>
              </a:rPr>
              <a:t>	</a:t>
            </a:r>
            <a:r>
              <a:rPr lang="en-US" sz="2600" dirty="0" smtClean="0">
                <a:latin typeface="Calibri" pitchFamily="34" charset="0"/>
                <a:sym typeface="Wingdings" pitchFamily="2" charset="2"/>
              </a:rPr>
              <a:t> One additional copy to match HyperCuts packet throughput</a:t>
            </a:r>
            <a:endParaRPr lang="en-US" sz="2600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57400" y="3444240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057400" y="3825240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79174" y="4296948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724400" y="4299834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31660" y="3886188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38920" y="3429000"/>
            <a:ext cx="533400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971800" y="3429000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964546" y="3857166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971806" y="4314360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867400" y="3413760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874660" y="3856440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874660" y="4277346"/>
            <a:ext cx="667674" cy="3410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34200" y="3429000"/>
            <a:ext cx="551472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934200" y="3860799"/>
            <a:ext cx="551472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966858" y="4267200"/>
            <a:ext cx="551472" cy="30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864426" y="3458034"/>
            <a:ext cx="402774" cy="275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886200" y="3886200"/>
            <a:ext cx="402774" cy="275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78946" y="4328880"/>
            <a:ext cx="402774" cy="2757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779654" y="3429000"/>
            <a:ext cx="373740" cy="243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772400" y="3893475"/>
            <a:ext cx="373740" cy="243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7779660" y="4299846"/>
            <a:ext cx="373740" cy="2431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654875" y="3278568"/>
            <a:ext cx="640080" cy="146304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779520" y="3278568"/>
            <a:ext cx="640080" cy="146304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4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7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0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3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6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9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5" grpId="0" animBg="1"/>
      <p:bldP spid="15" grpId="1" animBg="1"/>
      <p:bldP spid="15" grpId="2" animBg="1"/>
      <p:bldP spid="18" grpId="0" animBg="1"/>
      <p:bldP spid="18" grpId="1" animBg="1"/>
      <p:bldP spid="18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: </a:t>
            </a:r>
            <a:r>
              <a:rPr lang="en-US" dirty="0" err="1" smtClean="0"/>
              <a:t>EffiCuts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TCAM (100k rules) 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76299" y="974361"/>
          <a:ext cx="7388353" cy="3675888"/>
        </p:xfrm>
        <a:graphic>
          <a:graphicData uri="http://schemas.openxmlformats.org/drawingml/2006/table">
            <a:tbl>
              <a:tblPr firstCol="1">
                <a:tableStyleId>{3C2FFA5D-87B4-456A-9821-1D502468CF0F}</a:tableStyleId>
              </a:tblPr>
              <a:tblGrid>
                <a:gridCol w="1010673"/>
                <a:gridCol w="1275536"/>
                <a:gridCol w="1275536"/>
                <a:gridCol w="1505556"/>
                <a:gridCol w="1045516"/>
                <a:gridCol w="1275536"/>
              </a:tblGrid>
              <a:tr h="530352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Classifier Type</a:t>
                      </a:r>
                      <a:endParaRPr lang="en-US" sz="2200" b="1" dirty="0">
                        <a:latin typeface="Calibri" pitchFamily="34" charset="0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Calibri" pitchFamily="34" charset="0"/>
                        </a:rPr>
                        <a:t>TCAM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Calibri" pitchFamily="34" charset="0"/>
                        </a:rPr>
                        <a:t>EffiCuts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8288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Calibri" pitchFamily="34" charset="0"/>
                        </a:rPr>
                        <a:t>Throughput (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en-US" sz="2200" b="1" kern="1200" baseline="300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200" b="1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b="1" dirty="0" smtClean="0">
                          <a:latin typeface="Calibri" pitchFamily="34" charset="0"/>
                        </a:rPr>
                        <a:t>packet/s)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Power </a:t>
                      </a:r>
                    </a:p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(W)</a:t>
                      </a:r>
                      <a:endParaRPr kumimoji="0" lang="en-US" sz="2200" b="1" kern="1200" dirty="0" smtClean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Per Copy Throughput (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en-US" sz="2200" b="1" kern="1200" baseline="300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kumimoji="0" lang="en-US" sz="2200" b="1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packet/s)</a:t>
                      </a:r>
                      <a:endParaRPr kumimoji="0" lang="en-US" sz="2200" b="1" kern="1200" dirty="0" smtClean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Additional</a:t>
                      </a:r>
                      <a:r>
                        <a:rPr kumimoji="0" lang="en-US" sz="2200" b="1" kern="1200" baseline="0" dirty="0" smtClean="0">
                          <a:latin typeface="Calibri" pitchFamily="34" charset="0"/>
                        </a:rPr>
                        <a:t> </a:t>
                      </a:r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Copies</a:t>
                      </a:r>
                      <a:endParaRPr kumimoji="0" lang="en-US" sz="2200" b="1" kern="1200" dirty="0" smtClean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Power </a:t>
                      </a:r>
                    </a:p>
                    <a:p>
                      <a:pPr algn="ctr"/>
                      <a:r>
                        <a:rPr kumimoji="0" lang="en-US" sz="2200" b="1" kern="1200" dirty="0" smtClean="0">
                          <a:latin typeface="Calibri" pitchFamily="34" charset="0"/>
                        </a:rPr>
                        <a:t>(W)</a:t>
                      </a:r>
                      <a:endParaRPr kumimoji="0" lang="en-US" sz="2200" b="1" kern="1200" dirty="0" smtClean="0">
                        <a:solidFill>
                          <a:schemeClr val="bg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vert="vert27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ACL</a:t>
                      </a:r>
                      <a:endParaRPr lang="en-US" sz="2200" b="1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134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23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66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6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FW</a:t>
                      </a:r>
                      <a:endParaRPr lang="en-US" sz="2200" b="1" dirty="0">
                        <a:latin typeface="Calibri" pitchFamily="34" charset="0"/>
                      </a:endParaRPr>
                    </a:p>
                  </a:txBody>
                  <a:tcPr marL="87039" marR="870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134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23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95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4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IPC</a:t>
                      </a:r>
                      <a:endParaRPr lang="en-US" sz="2200" b="1" dirty="0">
                        <a:latin typeface="Calibri" pitchFamily="34" charset="0"/>
                      </a:endParaRPr>
                    </a:p>
                  </a:txBody>
                  <a:tcPr marL="87039" marR="870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134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23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2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318</a:t>
                      </a:r>
                      <a:endParaRPr kumimoji="0" lang="en-US" sz="22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marL="87039" marR="87039" anchor="ctr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0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libri" pitchFamily="34" charset="0"/>
                        </a:rPr>
                        <a:t>3</a:t>
                      </a:r>
                      <a:endParaRPr lang="en-US" sz="2200" dirty="0">
                        <a:latin typeface="Calibri" pitchFamily="34" charset="0"/>
                      </a:endParaRPr>
                    </a:p>
                  </a:txBody>
                  <a:tcPr marL="87039" marR="8703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381000" y="5811128"/>
            <a:ext cx="8458200" cy="609600"/>
          </a:xfrm>
        </p:spPr>
        <p:txBody>
          <a:bodyPr/>
          <a:lstStyle/>
          <a:p>
            <a:pPr lvl="0">
              <a:spcBef>
                <a:spcPts val="0"/>
              </a:spcBef>
              <a:defRPr/>
            </a:pPr>
            <a:r>
              <a:rPr lang="en-US" i="1" dirty="0" smtClean="0"/>
              <a:t>EffiCuts achieves power reduction of 6X over TCAM</a:t>
            </a:r>
            <a:r>
              <a:rPr lang="en-US" sz="2400" i="1" dirty="0" smtClean="0"/>
              <a:t> </a:t>
            </a:r>
          </a:p>
          <a:p>
            <a:pPr lvl="1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4648200"/>
            <a:ext cx="8610600" cy="1371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2600" dirty="0" smtClean="0">
                <a:latin typeface="Calibri" pitchFamily="34" charset="0"/>
              </a:rPr>
              <a:t>TCAM: one access per packet, but high power + slow cycle time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"/>
              <a:tabLst/>
              <a:defRPr/>
            </a:pPr>
            <a:r>
              <a:rPr lang="en-US" sz="2600" dirty="0" smtClean="0">
                <a:latin typeface="Calibri" pitchFamily="34" charset="0"/>
              </a:rPr>
              <a:t>EffiCuts : low power + fast cycle time but many accesses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2600" b="1" dirty="0" smtClean="0">
                <a:solidFill>
                  <a:schemeClr val="accent1"/>
                </a:solidFill>
                <a:latin typeface="Calibri" pitchFamily="34" charset="0"/>
                <a:sym typeface="Wingdings" pitchFamily="2" charset="2"/>
              </a:rPr>
              <a:t>	</a:t>
            </a:r>
            <a:r>
              <a:rPr lang="en-US" sz="2600" dirty="0" smtClean="0">
                <a:latin typeface="Calibri" pitchFamily="34" charset="0"/>
                <a:sym typeface="Wingdings" pitchFamily="2" charset="2"/>
              </a:rPr>
              <a:t> One additional copy to match TCAM packet throughput</a:t>
            </a:r>
            <a:endParaRPr lang="en-US" sz="2600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3429000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33600" y="3840480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148840" y="4282440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29200" y="3429000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998720" y="3840480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39728" y="4281948"/>
            <a:ext cx="716280" cy="274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74977" y="3430914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539616" y="3869785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551336" y="4312237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365724" y="3426596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324600" y="3876203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336320" y="4312237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376369" y="3424080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7361904" y="3873687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388372" y="4324469"/>
            <a:ext cx="551005" cy="2450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3352800" y="3263820"/>
            <a:ext cx="914400" cy="146304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177548" y="3259392"/>
            <a:ext cx="914400" cy="1463040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0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3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6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9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EffiCuts nearly eliminates rule replication; reduces memory overhead drastically</a:t>
            </a:r>
          </a:p>
          <a:p>
            <a:r>
              <a:rPr lang="en-US" dirty="0" smtClean="0"/>
              <a:t>Four techniques: separable trees, selective tree merging, Equi-dense cuts, node co-location</a:t>
            </a:r>
          </a:p>
          <a:p>
            <a:r>
              <a:rPr lang="en-US" dirty="0" smtClean="0"/>
              <a:t>Compared to HyperCuts, for similar throughput, EffiCuts:</a:t>
            </a:r>
          </a:p>
          <a:p>
            <a:pPr lvl="1"/>
            <a:r>
              <a:rPr lang="en-US" dirty="0" smtClean="0"/>
              <a:t>Reduces rule replication from factor of 1000s to less than 9</a:t>
            </a:r>
          </a:p>
          <a:p>
            <a:pPr lvl="1"/>
            <a:r>
              <a:rPr lang="en-US" dirty="0" smtClean="0"/>
              <a:t>Reduces memory overhead by 57X</a:t>
            </a:r>
          </a:p>
          <a:p>
            <a:pPr lvl="1"/>
            <a:r>
              <a:rPr lang="en-US" dirty="0" smtClean="0"/>
              <a:t>Reduces power by 8X</a:t>
            </a:r>
          </a:p>
          <a:p>
            <a:r>
              <a:rPr lang="en-US" dirty="0" smtClean="0"/>
              <a:t>Compared to TCAM, for similar throughput, EffiCuts:</a:t>
            </a:r>
          </a:p>
          <a:p>
            <a:pPr lvl="1"/>
            <a:r>
              <a:rPr lang="en-US" dirty="0" smtClean="0"/>
              <a:t>Reduces power by 6X and cost by 10X</a:t>
            </a:r>
          </a:p>
          <a:p>
            <a:pPr marL="860425" lvl="1" indent="-4763">
              <a:buNone/>
            </a:pPr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295400" y="5410200"/>
            <a:ext cx="7315200" cy="914400"/>
          </a:xfrm>
        </p:spPr>
        <p:txBody>
          <a:bodyPr>
            <a:noAutofit/>
          </a:bodyPr>
          <a:lstStyle/>
          <a:p>
            <a:pPr marL="115888" indent="3175" algn="l"/>
            <a:r>
              <a:rPr lang="en-US" i="1" dirty="0" smtClean="0"/>
              <a:t>EffiCuts greatly lowers the barrier for adoption of decision-tree-based packet classification</a:t>
            </a:r>
            <a:endParaRPr lang="en-US" i="1" dirty="0"/>
          </a:p>
        </p:txBody>
      </p:sp>
      <p:sp>
        <p:nvSpPr>
          <p:cNvPr id="7" name="Right Arrow 6"/>
          <p:cNvSpPr/>
          <p:nvPr/>
        </p:nvSpPr>
        <p:spPr>
          <a:xfrm>
            <a:off x="697992" y="5562600"/>
            <a:ext cx="597408" cy="4084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Scalability of Packet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 rates  are increasing</a:t>
            </a:r>
          </a:p>
          <a:p>
            <a:pPr lvl="1"/>
            <a:r>
              <a:rPr lang="en-US" dirty="0" smtClean="0"/>
              <a:t>40 </a:t>
            </a:r>
            <a:r>
              <a:rPr lang="en-US" dirty="0" err="1" smtClean="0"/>
              <a:t>Gbps</a:t>
            </a:r>
            <a:r>
              <a:rPr lang="en-US" dirty="0" smtClean="0"/>
              <a:t> now, 160 </a:t>
            </a:r>
            <a:r>
              <a:rPr lang="en-US" dirty="0" err="1" smtClean="0"/>
              <a:t>Gbps</a:t>
            </a:r>
            <a:r>
              <a:rPr lang="en-US" dirty="0" smtClean="0"/>
              <a:t> in future</a:t>
            </a:r>
          </a:p>
          <a:p>
            <a:r>
              <a:rPr lang="en-US" dirty="0" smtClean="0"/>
              <a:t>Classifier size (number of rules) is increasing</a:t>
            </a:r>
          </a:p>
          <a:p>
            <a:pPr lvl="1"/>
            <a:r>
              <a:rPr lang="en-US" dirty="0" smtClean="0"/>
              <a:t>VPNs</a:t>
            </a:r>
          </a:p>
          <a:p>
            <a:pPr lvl="1"/>
            <a:r>
              <a:rPr lang="en-US" dirty="0" smtClean="0"/>
              <a:t>Finer-grained traffic differentiation</a:t>
            </a:r>
          </a:p>
          <a:p>
            <a:pPr lvl="1"/>
            <a:r>
              <a:rPr lang="en-US" dirty="0" smtClean="0"/>
              <a:t>IPv6</a:t>
            </a:r>
          </a:p>
          <a:p>
            <a:r>
              <a:rPr lang="en-US" dirty="0" smtClean="0"/>
              <a:t>Power is increasing (process more packets per second and search more rules per packet)</a:t>
            </a:r>
          </a:p>
          <a:p>
            <a:pPr lvl="1"/>
            <a:r>
              <a:rPr lang="en-US" dirty="0" smtClean="0"/>
              <a:t>30 W (30 % of router power)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Must scale well in throughput, cost, and power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Previous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Well-studied problem</a:t>
            </a:r>
          </a:p>
          <a:p>
            <a:r>
              <a:rPr lang="en-US" b="1" i="1" dirty="0" smtClean="0">
                <a:solidFill>
                  <a:schemeClr val="accent1"/>
                </a:solidFill>
              </a:rPr>
              <a:t>TCAM: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Brute-force search of all rules</a:t>
            </a:r>
          </a:p>
          <a:p>
            <a:pPr lvl="1"/>
            <a:r>
              <a:rPr lang="en-US" dirty="0" smtClean="0"/>
              <a:t>Provides deterministic search time</a:t>
            </a:r>
          </a:p>
          <a:p>
            <a:pPr lvl="1"/>
            <a:r>
              <a:rPr lang="en-US" dirty="0" smtClean="0"/>
              <a:t>Scales poorly in cost and power with classifier size</a:t>
            </a:r>
          </a:p>
          <a:p>
            <a:pPr lvl="2"/>
            <a:r>
              <a:rPr lang="en-US" dirty="0" smtClean="0"/>
              <a:t>10X more expensive in cost than SRAM</a:t>
            </a:r>
          </a:p>
          <a:p>
            <a:pPr lvl="2"/>
            <a:r>
              <a:rPr lang="en-US" dirty="0" smtClean="0"/>
              <a:t>Tight power budget for router line cards</a:t>
            </a:r>
          </a:p>
          <a:p>
            <a:r>
              <a:rPr lang="en-US" dirty="0" smtClean="0"/>
              <a:t>Algorithmic approaches: Prune search of rules</a:t>
            </a:r>
          </a:p>
          <a:p>
            <a:pPr lvl="1"/>
            <a:r>
              <a:rPr lang="en-US" dirty="0" smtClean="0"/>
              <a:t>E.g. bit vector, cross-</a:t>
            </a:r>
            <a:r>
              <a:rPr lang="en-US" dirty="0" err="1" smtClean="0"/>
              <a:t>producting</a:t>
            </a:r>
            <a:r>
              <a:rPr lang="en-US" dirty="0" smtClean="0"/>
              <a:t>, </a:t>
            </a:r>
            <a:r>
              <a:rPr lang="en-US" dirty="0" err="1" smtClean="0"/>
              <a:t>tuple</a:t>
            </a:r>
            <a:r>
              <a:rPr lang="en-US" dirty="0" smtClean="0"/>
              <a:t> search, decision tree</a:t>
            </a:r>
          </a:p>
          <a:p>
            <a:pPr lvl="1"/>
            <a:r>
              <a:rPr lang="en-US" b="1" i="1" dirty="0" smtClean="0">
                <a:solidFill>
                  <a:schemeClr val="accent1"/>
                </a:solidFill>
              </a:rPr>
              <a:t>Decision tree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based algorithms (RAM based)</a:t>
            </a:r>
          </a:p>
          <a:p>
            <a:pPr lvl="2"/>
            <a:r>
              <a:rPr lang="en-US" dirty="0" smtClean="0"/>
              <a:t>One of the more effective approaches</a:t>
            </a:r>
          </a:p>
          <a:p>
            <a:pPr lvl="1"/>
            <a:r>
              <a:rPr lang="en-US" dirty="0" smtClean="0"/>
              <a:t>All potentially scalable but have problems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Address scalability of decision-tree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Decision Tree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43434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1"/>
                </a:solidFill>
              </a:rPr>
              <a:t>HiCuts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[HOTI `99]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chemeClr val="accent1"/>
                </a:solidFill>
              </a:rPr>
              <a:t>HyperCuts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[SIGCOMM `03]</a:t>
            </a:r>
          </a:p>
          <a:p>
            <a:pPr lvl="1"/>
            <a:r>
              <a:rPr lang="en-US" dirty="0" smtClean="0"/>
              <a:t>Improves upon HiCuts in both memory and throughput</a:t>
            </a:r>
          </a:p>
          <a:p>
            <a:pPr lvl="1"/>
            <a:r>
              <a:rPr lang="en-US" dirty="0" smtClean="0"/>
              <a:t>Most effective decision tree algorithm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Despite optimizations, HyperCuts need large memory</a:t>
            </a:r>
          </a:p>
          <a:p>
            <a:pPr lvl="1"/>
            <a:r>
              <a:rPr lang="en-US" dirty="0" smtClean="0"/>
              <a:t>Rules get replicated multiple times; consume memory</a:t>
            </a:r>
          </a:p>
          <a:p>
            <a:pPr lvl="1"/>
            <a:r>
              <a:rPr lang="en-US" dirty="0" smtClean="0"/>
              <a:t>Replicate each rule by factors of 2,000 to 10,000 on average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5334000"/>
            <a:ext cx="9144000" cy="1066800"/>
          </a:xfrm>
        </p:spPr>
        <p:txBody>
          <a:bodyPr>
            <a:noAutofit/>
          </a:bodyPr>
          <a:lstStyle/>
          <a:p>
            <a:r>
              <a:rPr lang="en-US" i="1" dirty="0" smtClean="0"/>
              <a:t>Rule replication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dirty="0" smtClean="0"/>
              <a:t>l</a:t>
            </a:r>
            <a:r>
              <a:rPr lang="en-US" i="1" dirty="0" smtClean="0"/>
              <a:t>arge memories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i="1" dirty="0" smtClean="0"/>
              <a:t>cost and power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1"/>
                </a:solidFill>
              </a:rPr>
              <a:t>EffiCuts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reduces memory over HyperCuts while achieving high packet throughput</a:t>
            </a:r>
          </a:p>
          <a:p>
            <a:pPr lvl="1"/>
            <a:r>
              <a:rPr lang="en-US" dirty="0" smtClean="0"/>
              <a:t>Nearly eliminates rule replication</a:t>
            </a:r>
          </a:p>
          <a:p>
            <a:pPr lvl="1"/>
            <a:r>
              <a:rPr lang="en-US" dirty="0" smtClean="0"/>
              <a:t>Employs four new techniques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For similar throughput (OC-768), EffiCuts </a:t>
            </a:r>
          </a:p>
          <a:p>
            <a:pPr lvl="1"/>
            <a:r>
              <a:rPr lang="en-US" dirty="0" smtClean="0"/>
              <a:t>Reduces memory by 57X and power by 8X over HyperCuts</a:t>
            </a:r>
          </a:p>
          <a:p>
            <a:pPr lvl="1"/>
            <a:r>
              <a:rPr lang="en-US" dirty="0" smtClean="0"/>
              <a:t>Consumes 6X less power than TCAM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81000" y="52578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EffiCuts enables decision tree approaches to be more scalable in throughput, cost, and power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Background</a:t>
            </a:r>
          </a:p>
          <a:p>
            <a:r>
              <a:rPr lang="en-US" dirty="0" err="1" smtClean="0"/>
              <a:t>EffiCuts</a:t>
            </a:r>
            <a:endParaRPr lang="en-US" dirty="0" smtClean="0"/>
          </a:p>
          <a:p>
            <a:pPr lvl="1"/>
            <a:r>
              <a:rPr lang="en-US" dirty="0" smtClean="0"/>
              <a:t>Insights</a:t>
            </a:r>
          </a:p>
          <a:p>
            <a:pPr lvl="1"/>
            <a:r>
              <a:rPr lang="en-US" dirty="0" smtClean="0"/>
              <a:t>Techniques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0"/>
          <p:cNvGrpSpPr/>
          <p:nvPr/>
        </p:nvGrpSpPr>
        <p:grpSpPr>
          <a:xfrm>
            <a:off x="3962400" y="5388488"/>
            <a:ext cx="2327825" cy="859912"/>
            <a:chOff x="4421026" y="4907010"/>
            <a:chExt cx="1945399" cy="859912"/>
          </a:xfrm>
        </p:grpSpPr>
        <p:sp>
          <p:nvSpPr>
            <p:cNvPr id="44" name="Freeform 43"/>
            <p:cNvSpPr/>
            <p:nvPr/>
          </p:nvSpPr>
          <p:spPr>
            <a:xfrm>
              <a:off x="5347407" y="4907010"/>
              <a:ext cx="509509" cy="24248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65243"/>
                  </a:lnTo>
                  <a:lnTo>
                    <a:pt x="509509" y="165243"/>
                  </a:lnTo>
                  <a:lnTo>
                    <a:pt x="509509" y="242480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Freeform 44"/>
            <p:cNvSpPr/>
            <p:nvPr/>
          </p:nvSpPr>
          <p:spPr>
            <a:xfrm>
              <a:off x="4837898" y="4907010"/>
              <a:ext cx="509509" cy="24248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09509" y="0"/>
                  </a:moveTo>
                  <a:lnTo>
                    <a:pt x="509509" y="165243"/>
                  </a:lnTo>
                  <a:lnTo>
                    <a:pt x="0" y="165243"/>
                  </a:lnTo>
                  <a:lnTo>
                    <a:pt x="0" y="242480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1" name="Rounded Rectangle 50"/>
            <p:cNvSpPr/>
            <p:nvPr/>
          </p:nvSpPr>
          <p:spPr>
            <a:xfrm>
              <a:off x="4421026" y="5149490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Freeform 51"/>
            <p:cNvSpPr/>
            <p:nvPr/>
          </p:nvSpPr>
          <p:spPr>
            <a:xfrm>
              <a:off x="4513664" y="5237496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latin typeface="Calibri" pitchFamily="34" charset="0"/>
                </a:rPr>
                <a:t>R1, R2</a:t>
              </a:r>
              <a:endParaRPr lang="en-US" sz="2200" kern="1200" dirty="0">
                <a:latin typeface="Calibri" pitchFamily="34" charset="0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5440045" y="5149490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Freeform 53"/>
            <p:cNvSpPr/>
            <p:nvPr/>
          </p:nvSpPr>
          <p:spPr>
            <a:xfrm>
              <a:off x="5532683" y="5237496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latin typeface="Calibri" pitchFamily="34" charset="0"/>
                </a:rPr>
                <a:t>R4</a:t>
              </a:r>
              <a:endParaRPr lang="en-US" sz="2200" kern="1200" dirty="0">
                <a:latin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Decision Trees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365760" y="990600"/>
            <a:ext cx="435864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Rules are hypercubes in rule space </a:t>
            </a:r>
          </a:p>
          <a:p>
            <a:r>
              <a:rPr lang="en-US" dirty="0" smtClean="0"/>
              <a:t>Builds a tree by successively cutting rule space to separate rules into smaller sub-spaces (child nodes)</a:t>
            </a:r>
          </a:p>
          <a:p>
            <a:r>
              <a:rPr lang="en-US" dirty="0" smtClean="0"/>
              <a:t>Stop when a small number of rules at a node</a:t>
            </a:r>
          </a:p>
          <a:p>
            <a:r>
              <a:rPr lang="en-US" dirty="0" smtClean="0"/>
              <a:t>Many heuristics/ optimizations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Packets traverse tree </a:t>
            </a:r>
          </a:p>
          <a:p>
            <a:pPr marL="438150" indent="-317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during classification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724400" y="1234966"/>
            <a:ext cx="4267200" cy="2438400"/>
          </a:xfrm>
          <a:prstGeom prst="rect">
            <a:avLst/>
          </a:prstGeom>
          <a:ln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029200" y="1615966"/>
            <a:ext cx="12954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R2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00600" y="1387366"/>
            <a:ext cx="685800" cy="762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R1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943600" y="2835166"/>
            <a:ext cx="1752600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R5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0400" y="1539766"/>
            <a:ext cx="838200" cy="6096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R3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077200" y="1844566"/>
            <a:ext cx="762000" cy="13716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R6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76800" y="2987566"/>
            <a:ext cx="685800" cy="533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R4</a:t>
            </a:r>
            <a:endParaRPr lang="en-US" sz="2200" dirty="0">
              <a:latin typeface="Calibri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>
            <a:off x="4495800" y="2454166"/>
            <a:ext cx="2438400" cy="0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704805" y="2453372"/>
            <a:ext cx="2438400" cy="1588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5638005" y="2453372"/>
            <a:ext cx="2438400" cy="1588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7" name="Straight Connector 36"/>
          <p:cNvCxnSpPr>
            <a:stCxn id="25" idx="1"/>
          </p:cNvCxnSpPr>
          <p:nvPr/>
        </p:nvCxnSpPr>
        <p:spPr>
          <a:xfrm rot="10800000" flipH="1">
            <a:off x="4724400" y="2454166"/>
            <a:ext cx="990600" cy="0"/>
          </a:xfrm>
          <a:prstGeom prst="line">
            <a:avLst/>
          </a:prstGeom>
          <a:ln cmpd="sng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grpSp>
        <p:nvGrpSpPr>
          <p:cNvPr id="4" name="Group 62"/>
          <p:cNvGrpSpPr/>
          <p:nvPr/>
        </p:nvGrpSpPr>
        <p:grpSpPr>
          <a:xfrm>
            <a:off x="4495800" y="4584471"/>
            <a:ext cx="4418172" cy="892022"/>
            <a:chOff x="4930536" y="4102993"/>
            <a:chExt cx="3983436" cy="892022"/>
          </a:xfrm>
        </p:grpSpPr>
        <p:sp>
          <p:nvSpPr>
            <p:cNvPr id="36" name="Freeform 35"/>
            <p:cNvSpPr/>
            <p:nvPr/>
          </p:nvSpPr>
          <p:spPr>
            <a:xfrm>
              <a:off x="6875935" y="4102993"/>
              <a:ext cx="1528528" cy="27458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97352"/>
                  </a:lnTo>
                  <a:lnTo>
                    <a:pt x="1528528" y="197352"/>
                  </a:lnTo>
                  <a:lnTo>
                    <a:pt x="1528528" y="274589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Freeform 38"/>
            <p:cNvSpPr/>
            <p:nvPr/>
          </p:nvSpPr>
          <p:spPr>
            <a:xfrm>
              <a:off x="6875935" y="4102993"/>
              <a:ext cx="509509" cy="27458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97352"/>
                  </a:lnTo>
                  <a:lnTo>
                    <a:pt x="509509" y="197352"/>
                  </a:lnTo>
                  <a:lnTo>
                    <a:pt x="509509" y="274589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Freeform 39"/>
            <p:cNvSpPr/>
            <p:nvPr/>
          </p:nvSpPr>
          <p:spPr>
            <a:xfrm>
              <a:off x="6366426" y="4102993"/>
              <a:ext cx="509509" cy="27458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09509" y="0"/>
                  </a:moveTo>
                  <a:lnTo>
                    <a:pt x="509509" y="197352"/>
                  </a:lnTo>
                  <a:lnTo>
                    <a:pt x="0" y="197352"/>
                  </a:lnTo>
                  <a:lnTo>
                    <a:pt x="0" y="274589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Freeform 45"/>
            <p:cNvSpPr/>
            <p:nvPr/>
          </p:nvSpPr>
          <p:spPr>
            <a:xfrm>
              <a:off x="5347407" y="4102993"/>
              <a:ext cx="1528528" cy="27458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528528" y="0"/>
                  </a:moveTo>
                  <a:lnTo>
                    <a:pt x="1528528" y="197352"/>
                  </a:lnTo>
                  <a:lnTo>
                    <a:pt x="0" y="197352"/>
                  </a:lnTo>
                  <a:lnTo>
                    <a:pt x="0" y="274589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Rounded Rectangle 48"/>
            <p:cNvSpPr/>
            <p:nvPr/>
          </p:nvSpPr>
          <p:spPr>
            <a:xfrm>
              <a:off x="4930536" y="4377583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Freeform 49"/>
            <p:cNvSpPr/>
            <p:nvPr/>
          </p:nvSpPr>
          <p:spPr>
            <a:xfrm>
              <a:off x="5023174" y="4465589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latin typeface="Calibri" pitchFamily="34" charset="0"/>
                </a:rPr>
                <a:t>Node</a:t>
              </a:r>
              <a:endParaRPr lang="en-US" sz="2200" b="1" kern="1200" dirty="0">
                <a:latin typeface="Calibri" pitchFamily="34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949554" y="4377583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Freeform 55"/>
            <p:cNvSpPr/>
            <p:nvPr/>
          </p:nvSpPr>
          <p:spPr>
            <a:xfrm>
              <a:off x="6042193" y="4465589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latin typeface="Calibri" pitchFamily="34" charset="0"/>
                </a:rPr>
                <a:t>R2, R5</a:t>
              </a:r>
              <a:endParaRPr lang="en-US" sz="2200" kern="1200" dirty="0">
                <a:latin typeface="Calibri" pitchFamily="34" charset="0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6968573" y="4377583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Freeform 57"/>
            <p:cNvSpPr/>
            <p:nvPr/>
          </p:nvSpPr>
          <p:spPr>
            <a:xfrm>
              <a:off x="7061211" y="4465589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latin typeface="Calibri" pitchFamily="34" charset="0"/>
                </a:rPr>
                <a:t>R3, R5</a:t>
              </a:r>
              <a:endParaRPr lang="en-US" sz="2200" kern="1200" dirty="0">
                <a:latin typeface="Calibri" pitchFamily="34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7987592" y="4377583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Freeform 59"/>
            <p:cNvSpPr/>
            <p:nvPr/>
          </p:nvSpPr>
          <p:spPr>
            <a:xfrm>
              <a:off x="8080230" y="4465589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kern="1200" dirty="0" smtClean="0">
                  <a:latin typeface="Calibri" pitchFamily="34" charset="0"/>
                </a:rPr>
                <a:t>R6</a:t>
              </a:r>
              <a:endParaRPr lang="en-US" sz="2200" kern="1200" dirty="0">
                <a:latin typeface="Calibri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96000" y="4055045"/>
            <a:ext cx="926380" cy="617432"/>
            <a:chOff x="6459064" y="4055045"/>
            <a:chExt cx="926380" cy="617432"/>
          </a:xfrm>
        </p:grpSpPr>
        <p:sp>
          <p:nvSpPr>
            <p:cNvPr id="47" name="Rounded Rectangle 46"/>
            <p:cNvSpPr/>
            <p:nvPr/>
          </p:nvSpPr>
          <p:spPr>
            <a:xfrm>
              <a:off x="6459064" y="4055045"/>
              <a:ext cx="833742" cy="529426"/>
            </a:xfrm>
            <a:prstGeom prst="roundRect">
              <a:avLst>
                <a:gd name="adj" fmla="val 10000"/>
              </a:avLst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Freeform 47"/>
            <p:cNvSpPr/>
            <p:nvPr/>
          </p:nvSpPr>
          <p:spPr>
            <a:xfrm>
              <a:off x="6551702" y="4143051"/>
              <a:ext cx="833742" cy="529426"/>
            </a:xfrm>
            <a:custGeom>
              <a:avLst/>
              <a:gdLst>
                <a:gd name="connsiteX0" fmla="*/ 0 w 833742"/>
                <a:gd name="connsiteY0" fmla="*/ 52943 h 529426"/>
                <a:gd name="connsiteX1" fmla="*/ 15507 w 833742"/>
                <a:gd name="connsiteY1" fmla="*/ 15507 h 529426"/>
                <a:gd name="connsiteX2" fmla="*/ 52943 w 833742"/>
                <a:gd name="connsiteY2" fmla="*/ 0 h 529426"/>
                <a:gd name="connsiteX3" fmla="*/ 780799 w 833742"/>
                <a:gd name="connsiteY3" fmla="*/ 0 h 529426"/>
                <a:gd name="connsiteX4" fmla="*/ 818235 w 833742"/>
                <a:gd name="connsiteY4" fmla="*/ 15507 h 529426"/>
                <a:gd name="connsiteX5" fmla="*/ 833742 w 833742"/>
                <a:gd name="connsiteY5" fmla="*/ 52943 h 529426"/>
                <a:gd name="connsiteX6" fmla="*/ 833742 w 833742"/>
                <a:gd name="connsiteY6" fmla="*/ 476483 h 529426"/>
                <a:gd name="connsiteX7" fmla="*/ 818235 w 833742"/>
                <a:gd name="connsiteY7" fmla="*/ 513919 h 529426"/>
                <a:gd name="connsiteX8" fmla="*/ 780799 w 833742"/>
                <a:gd name="connsiteY8" fmla="*/ 529426 h 529426"/>
                <a:gd name="connsiteX9" fmla="*/ 52943 w 833742"/>
                <a:gd name="connsiteY9" fmla="*/ 529426 h 529426"/>
                <a:gd name="connsiteX10" fmla="*/ 15507 w 833742"/>
                <a:gd name="connsiteY10" fmla="*/ 513919 h 529426"/>
                <a:gd name="connsiteX11" fmla="*/ 0 w 833742"/>
                <a:gd name="connsiteY11" fmla="*/ 476483 h 529426"/>
                <a:gd name="connsiteX12" fmla="*/ 0 w 833742"/>
                <a:gd name="connsiteY12" fmla="*/ 52943 h 52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33742" h="529426">
                  <a:moveTo>
                    <a:pt x="0" y="52943"/>
                  </a:moveTo>
                  <a:cubicBezTo>
                    <a:pt x="0" y="38902"/>
                    <a:pt x="5578" y="25435"/>
                    <a:pt x="15507" y="15507"/>
                  </a:cubicBezTo>
                  <a:cubicBezTo>
                    <a:pt x="25436" y="5578"/>
                    <a:pt x="38902" y="0"/>
                    <a:pt x="52943" y="0"/>
                  </a:cubicBezTo>
                  <a:lnTo>
                    <a:pt x="780799" y="0"/>
                  </a:lnTo>
                  <a:cubicBezTo>
                    <a:pt x="794840" y="0"/>
                    <a:pt x="808307" y="5578"/>
                    <a:pt x="818235" y="15507"/>
                  </a:cubicBezTo>
                  <a:cubicBezTo>
                    <a:pt x="828164" y="25436"/>
                    <a:pt x="833742" y="38902"/>
                    <a:pt x="833742" y="52943"/>
                  </a:cubicBezTo>
                  <a:lnTo>
                    <a:pt x="833742" y="476483"/>
                  </a:lnTo>
                  <a:cubicBezTo>
                    <a:pt x="833742" y="490524"/>
                    <a:pt x="828164" y="503991"/>
                    <a:pt x="818235" y="513919"/>
                  </a:cubicBezTo>
                  <a:cubicBezTo>
                    <a:pt x="808306" y="523848"/>
                    <a:pt x="794840" y="529426"/>
                    <a:pt x="780799" y="529426"/>
                  </a:cubicBezTo>
                  <a:lnTo>
                    <a:pt x="52943" y="529426"/>
                  </a:lnTo>
                  <a:cubicBezTo>
                    <a:pt x="38902" y="529426"/>
                    <a:pt x="25435" y="523848"/>
                    <a:pt x="15507" y="513919"/>
                  </a:cubicBezTo>
                  <a:cubicBezTo>
                    <a:pt x="5578" y="503990"/>
                    <a:pt x="0" y="490524"/>
                    <a:pt x="0" y="476483"/>
                  </a:cubicBezTo>
                  <a:lnTo>
                    <a:pt x="0" y="52943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896" tIns="87896" rIns="87896" bIns="87896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kern="1200" dirty="0" smtClean="0">
                  <a:latin typeface="Calibri" pitchFamily="34" charset="0"/>
                </a:rPr>
                <a:t>Root</a:t>
              </a:r>
              <a:endParaRPr lang="en-US" sz="2200" b="1" kern="1200" dirty="0">
                <a:latin typeface="Calibri" pitchFamily="34" charset="0"/>
              </a:endParaRPr>
            </a:p>
          </p:txBody>
        </p:sp>
      </p:grpSp>
      <p:grpSp>
        <p:nvGrpSpPr>
          <p:cNvPr id="6" name="Group 64"/>
          <p:cNvGrpSpPr/>
          <p:nvPr/>
        </p:nvGrpSpPr>
        <p:grpSpPr>
          <a:xfrm>
            <a:off x="4390698" y="2745882"/>
            <a:ext cx="1353432" cy="1292718"/>
            <a:chOff x="4401486" y="2601709"/>
            <a:chExt cx="1353432" cy="1292718"/>
          </a:xfrm>
        </p:grpSpPr>
        <p:cxnSp>
          <p:nvCxnSpPr>
            <p:cNvPr id="21" name="Straight Connector 20"/>
            <p:cNvCxnSpPr/>
            <p:nvPr/>
          </p:nvCxnSpPr>
          <p:spPr>
            <a:xfrm rot="5400000">
              <a:off x="4201884" y="3305628"/>
              <a:ext cx="762000" cy="0"/>
            </a:xfrm>
            <a:prstGeom prst="line">
              <a:avLst/>
            </a:prstGeom>
            <a:ln cmpd="sng">
              <a:headEnd type="arrow"/>
              <a:tailEnd type="none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568370" y="3680626"/>
              <a:ext cx="990600" cy="0"/>
            </a:xfrm>
            <a:prstGeom prst="line">
              <a:avLst/>
            </a:prstGeom>
            <a:ln cmpd="sng">
              <a:headEnd type="none"/>
              <a:tailEnd type="arrow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5526318" y="3494317"/>
              <a:ext cx="228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X</a:t>
              </a:r>
              <a:endParaRPr lang="en-US" sz="2400" b="1" dirty="0" smtClean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401486" y="2601709"/>
              <a:ext cx="228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Y</a:t>
              </a:r>
              <a:endParaRPr lang="en-US" sz="2400" b="1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Observation #1: Variation in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HyperCuts’ memory overhead is due to (1):</a:t>
            </a:r>
          </a:p>
          <a:p>
            <a:pPr lvl="1"/>
            <a:r>
              <a:rPr lang="en-US" b="1" i="1" dirty="0" smtClean="0">
                <a:solidFill>
                  <a:schemeClr val="accent1"/>
                </a:solidFill>
              </a:rPr>
              <a:t>Variation in rule size </a:t>
            </a:r>
            <a:r>
              <a:rPr lang="en-US" b="1" i="1" dirty="0" smtClean="0">
                <a:solidFill>
                  <a:schemeClr val="accent1"/>
                </a:solidFill>
                <a:sym typeface="Wingdings" pitchFamily="2" charset="2"/>
              </a:rPr>
              <a:t> replicated rules</a:t>
            </a:r>
            <a:endParaRPr lang="en-US" b="1" i="1" dirty="0" smtClean="0">
              <a:solidFill>
                <a:schemeClr val="accent1"/>
              </a:solidFill>
            </a:endParaRPr>
          </a:p>
          <a:p>
            <a:pPr lvl="2"/>
            <a:r>
              <a:rPr lang="en-US" dirty="0" smtClean="0"/>
              <a:t>Many rules overlap, overlapping rules vary vastly in size</a:t>
            </a:r>
          </a:p>
          <a:p>
            <a:pPr lvl="2"/>
            <a:r>
              <a:rPr lang="en-US" dirty="0" smtClean="0"/>
              <a:t>Fine cuts to separate small rules cut &amp; replicate large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990600" y="5410200"/>
            <a:ext cx="2895600" cy="4572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1981200" y="4724400"/>
            <a:ext cx="639147" cy="533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6248400" y="4038600"/>
            <a:ext cx="1905000" cy="16892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J</a:t>
            </a:r>
            <a:endParaRPr lang="en-US" b="1" dirty="0"/>
          </a:p>
        </p:txBody>
      </p:sp>
      <p:sp>
        <p:nvSpPr>
          <p:cNvPr id="32" name="Rectangle 31"/>
          <p:cNvSpPr/>
          <p:nvPr/>
        </p:nvSpPr>
        <p:spPr>
          <a:xfrm>
            <a:off x="2819400" y="4724400"/>
            <a:ext cx="1242527" cy="370005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7162800" y="3581400"/>
            <a:ext cx="609600" cy="3810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7467600" y="3276600"/>
            <a:ext cx="657808" cy="36725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990600" y="3581400"/>
            <a:ext cx="5334000" cy="609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4724400" y="3276600"/>
            <a:ext cx="1371600" cy="25908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G</a:t>
            </a:r>
            <a:endParaRPr lang="en-US" b="1" dirty="0"/>
          </a:p>
        </p:txBody>
      </p:sp>
      <p:grpSp>
        <p:nvGrpSpPr>
          <p:cNvPr id="42" name="Group 41"/>
          <p:cNvGrpSpPr/>
          <p:nvPr/>
        </p:nvGrpSpPr>
        <p:grpSpPr>
          <a:xfrm>
            <a:off x="914400" y="3182815"/>
            <a:ext cx="7315200" cy="2819400"/>
            <a:chOff x="914400" y="3581400"/>
            <a:chExt cx="7162800" cy="1838925"/>
          </a:xfrm>
        </p:grpSpPr>
        <p:sp>
          <p:nvSpPr>
            <p:cNvPr id="26" name="Rectangle 25"/>
            <p:cNvSpPr/>
            <p:nvPr/>
          </p:nvSpPr>
          <p:spPr>
            <a:xfrm>
              <a:off x="914400" y="3581401"/>
              <a:ext cx="7162800" cy="1821539"/>
            </a:xfrm>
            <a:prstGeom prst="rect">
              <a:avLst/>
            </a:prstGeom>
            <a:noFill/>
            <a:ln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5400000">
              <a:off x="1741323" y="4491232"/>
              <a:ext cx="1819656" cy="1523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9" name="Straight Connector 38"/>
            <p:cNvCxnSpPr>
              <a:stCxn id="26" idx="0"/>
              <a:endCxn id="26" idx="2"/>
            </p:cNvCxnSpPr>
            <p:nvPr/>
          </p:nvCxnSpPr>
          <p:spPr>
            <a:xfrm rot="16200000" flipH="1">
              <a:off x="3585030" y="4492170"/>
              <a:ext cx="1821539" cy="0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5339365" y="4509735"/>
              <a:ext cx="1819656" cy="1523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5" name="Straight Connector 34"/>
            <p:cNvCxnSpPr>
              <a:stCxn id="26" idx="1"/>
              <a:endCxn id="26" idx="3"/>
            </p:cNvCxnSpPr>
            <p:nvPr/>
          </p:nvCxnSpPr>
          <p:spPr>
            <a:xfrm rot="10800000" flipH="1">
              <a:off x="914400" y="4492171"/>
              <a:ext cx="7162800" cy="0"/>
            </a:xfrm>
            <a:prstGeom prst="line">
              <a:avLst/>
            </a:prstGeom>
            <a:ln cmpd="sng"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3657600" y="5181600"/>
            <a:ext cx="533400" cy="3672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31" name="Rectangle 30"/>
          <p:cNvSpPr/>
          <p:nvPr/>
        </p:nvSpPr>
        <p:spPr>
          <a:xfrm>
            <a:off x="3124200" y="4128544"/>
            <a:ext cx="365449" cy="3672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7467600" y="4724400"/>
            <a:ext cx="533400" cy="36725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5181600" y="3429000"/>
            <a:ext cx="533400" cy="36725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K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14302</TotalTime>
  <Words>1445</Words>
  <Application>Microsoft Office PowerPoint</Application>
  <PresentationFormat>On-screen Show (4:3)</PresentationFormat>
  <Paragraphs>394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Module</vt:lpstr>
      <vt:lpstr>EffiCuts: Optimizing Packet Classification for Memory and Throughput</vt:lpstr>
      <vt:lpstr>Packet Classification</vt:lpstr>
      <vt:lpstr>Scalability of Packet Classification</vt:lpstr>
      <vt:lpstr>Previous Approaches</vt:lpstr>
      <vt:lpstr>Existing Decision Tree Algorithms</vt:lpstr>
      <vt:lpstr>Our Contributions</vt:lpstr>
      <vt:lpstr>Outline</vt:lpstr>
      <vt:lpstr>Background: Decision Trees</vt:lpstr>
      <vt:lpstr>Key Observation #1: Variation in Size</vt:lpstr>
      <vt:lpstr>Key Observation #2: Variation in Density</vt:lpstr>
      <vt:lpstr>Our Four Techniques</vt:lpstr>
      <vt:lpstr>EffiCuts Technique #1: Separable Trees</vt:lpstr>
      <vt:lpstr>Separable Trees (contd.)</vt:lpstr>
      <vt:lpstr>EffiCuts Technique #2: Selective Tree Merging</vt:lpstr>
      <vt:lpstr>EffiCuts Technique #3: Equi-dense Cuts</vt:lpstr>
      <vt:lpstr>Equi-dense Cuts (contd.)</vt:lpstr>
      <vt:lpstr>EffiCuts Technique #4: Node Co-location</vt:lpstr>
      <vt:lpstr>Outline</vt:lpstr>
      <vt:lpstr>Experimental Methodology</vt:lpstr>
      <vt:lpstr>Important Metrics</vt:lpstr>
      <vt:lpstr>Memory Size (bytes per rule)</vt:lpstr>
      <vt:lpstr>Memory Accesses</vt:lpstr>
      <vt:lpstr>Dealing with Increased Memory Accesses</vt:lpstr>
      <vt:lpstr>Overall : EffiCuts vs HyperCuts (100k rules) </vt:lpstr>
      <vt:lpstr>Overall : EffiCuts vs TCAM (100k rules) 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EffiCuts</dc:title>
  <dc:subject>Packet Classification</dc:subject>
  <dc:creator>Balajee Vamanan</dc:creator>
  <cp:lastModifiedBy>bvamanan</cp:lastModifiedBy>
  <cp:revision>1430</cp:revision>
  <dcterms:created xsi:type="dcterms:W3CDTF">2010-05-24T01:53:12Z</dcterms:created>
  <dcterms:modified xsi:type="dcterms:W3CDTF">2012-07-11T15:22:21Z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-2014343851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BVamanan@nvidia.com</vt:lpwstr>
  </property>
  <property fmtid="{D5CDD505-2E9C-101B-9397-08002B2CF9AE}" pid="6" name="_AuthorEmailDisplayName">
    <vt:lpwstr>Balajee Vamanan</vt:lpwstr>
  </property>
</Properties>
</file>