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5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6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8" r:id="rId1"/>
  </p:sldMasterIdLst>
  <p:notesMasterIdLst>
    <p:notesMasterId r:id="rId21"/>
  </p:notesMasterIdLst>
  <p:handoutMasterIdLst>
    <p:handoutMasterId r:id="rId22"/>
  </p:handoutMasterIdLst>
  <p:sldIdLst>
    <p:sldId id="572" r:id="rId2"/>
    <p:sldId id="627" r:id="rId3"/>
    <p:sldId id="736" r:id="rId4"/>
    <p:sldId id="628" r:id="rId5"/>
    <p:sldId id="733" r:id="rId6"/>
    <p:sldId id="690" r:id="rId7"/>
    <p:sldId id="691" r:id="rId8"/>
    <p:sldId id="737" r:id="rId9"/>
    <p:sldId id="630" r:id="rId10"/>
    <p:sldId id="635" r:id="rId11"/>
    <p:sldId id="677" r:id="rId12"/>
    <p:sldId id="673" r:id="rId13"/>
    <p:sldId id="663" r:id="rId14"/>
    <p:sldId id="664" r:id="rId15"/>
    <p:sldId id="528" r:id="rId16"/>
    <p:sldId id="640" r:id="rId17"/>
    <p:sldId id="619" r:id="rId18"/>
    <p:sldId id="642" r:id="rId19"/>
    <p:sldId id="68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CN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DF4141"/>
    <a:srgbClr val="EE454D"/>
    <a:srgbClr val="626262"/>
    <a:srgbClr val="E26464"/>
    <a:srgbClr val="F2F2F2"/>
    <a:srgbClr val="E26666"/>
    <a:srgbClr val="901929"/>
    <a:srgbClr val="F4B183"/>
    <a:srgbClr val="632523"/>
    <a:srgbClr val="ADA9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6140" autoAdjust="0"/>
    <p:restoredTop sz="86416" autoAdjust="0"/>
  </p:normalViewPr>
  <p:slideViewPr>
    <p:cSldViewPr>
      <p:cViewPr varScale="1">
        <p:scale>
          <a:sx n="77" d="100"/>
          <a:sy n="77" d="100"/>
        </p:scale>
        <p:origin x="192" y="2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59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7" d="100"/>
          <a:sy n="87" d="100"/>
        </p:scale>
        <p:origin x="3762" y="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F6B600-F24D-4281-A2CE-48B9DD77548C}" type="datetimeFigureOut">
              <a:rPr lang="en-US" smtClean="0"/>
              <a:pPr/>
              <a:t>1/5/19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00117D-CF98-417B-BB1F-F20089ADE32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9996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E61A6D-37D9-47B7-BCD0-B0CC97918285}" type="datetimeFigureOut">
              <a:rPr lang="en-US" smtClean="0"/>
              <a:pPr/>
              <a:t>1/5/19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A0881C-E6E6-40AF-91B7-185081FB28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175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A0881C-E6E6-40AF-91B7-185081FB28B4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336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A0881C-E6E6-40AF-91B7-185081FB28B4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919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A0881C-E6E6-40AF-91B7-185081FB28B4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7528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A0881C-E6E6-40AF-91B7-185081FB28B4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2983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A0881C-E6E6-40AF-91B7-185081FB28B4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9863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A0881C-E6E6-40AF-91B7-185081FB28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76265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A0881C-E6E6-40AF-91B7-185081FB28B4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3221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A0881C-E6E6-40AF-91B7-185081FB28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81912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/>
              <a:t>OVERAL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packets that are more likely to fall in the tail often incur congestion at multiple points in the network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A0881C-E6E6-40AF-91B7-185081FB28B4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2896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A0881C-E6E6-40AF-91B7-185081FB28B4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994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A0881C-E6E6-40AF-91B7-185081FB28B4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402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Mixed of </a:t>
            </a:r>
            <a:r>
              <a:rPr lang="en-US" dirty="0" err="1"/>
              <a:t>sh</a:t>
            </a:r>
            <a:r>
              <a:rPr lang="en-US" dirty="0"/>
              <a:t> and l flows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A0881C-E6E6-40AF-91B7-185081FB28B4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2020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Typical in today dc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A0881C-E6E6-40AF-91B7-185081FB28B4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6629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arenR"/>
            </a:pP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A0881C-E6E6-40AF-91B7-185081FB28B4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7392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arenR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A0881C-E6E6-40AF-91B7-185081FB28B4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4493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A0881C-E6E6-40AF-91B7-185081FB28B4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2019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A0881C-E6E6-40AF-91B7-185081FB28B4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8433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67706" y="319320"/>
            <a:ext cx="8723893" cy="2709338"/>
          </a:xfrm>
          <a:noFill/>
        </p:spPr>
        <p:txBody>
          <a:bodyPr>
            <a:normAutofit/>
          </a:bodyPr>
          <a:lstStyle>
            <a:lvl1pPr algn="ctr">
              <a:defRPr sz="3200" baseline="0">
                <a:solidFill>
                  <a:srgbClr val="DF4141"/>
                </a:solidFill>
                <a:latin typeface="+mj-lt"/>
              </a:defRPr>
            </a:lvl1pPr>
          </a:lstStyle>
          <a:p>
            <a:r>
              <a:rPr lang="en-US" dirty="0"/>
              <a:t>Slytherin: Dynamic, Network-assisted Prioritization</a:t>
            </a:r>
            <a:br>
              <a:rPr lang="en-US" dirty="0"/>
            </a:br>
            <a:r>
              <a:rPr lang="en-US" dirty="0"/>
              <a:t>of Tail Packets in Datacenter Networks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57200" y="3341767"/>
            <a:ext cx="6629400" cy="609600"/>
          </a:xfrm>
          <a:solidFill>
            <a:schemeClr val="bg1">
              <a:alpha val="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US" sz="2800" b="1" kern="120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Mojtaba </a:t>
            </a:r>
            <a:r>
              <a:rPr lang="en-US" dirty="0" err="1"/>
              <a:t>Malekpourshahraki</a:t>
            </a:r>
            <a:endParaRPr lang="en-US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-1" y="6336630"/>
            <a:ext cx="9144001" cy="521369"/>
          </a:xfrm>
          <a:prstGeom prst="rect">
            <a:avLst/>
          </a:prstGeom>
          <a:solidFill>
            <a:srgbClr val="DF4141"/>
          </a:solidFill>
          <a:ln w="15875" cap="flat" cmpd="sng" algn="ctr">
            <a:noFill/>
            <a:prstDash val="solid"/>
          </a:ln>
          <a:effectLst/>
        </p:spPr>
      </p:sp>
    </p:spTree>
    <p:extLst>
      <p:ext uri="{BB962C8B-B14F-4D97-AF65-F5344CB8AC3E}">
        <p14:creationId xmlns:p14="http://schemas.microsoft.com/office/powerpoint/2010/main" val="3330842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, Content, Punch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648"/>
            <a:ext cx="9144000" cy="777240"/>
          </a:xfrm>
        </p:spPr>
        <p:txBody>
          <a:bodyPr/>
          <a:lstStyle>
            <a:lvl1pPr>
              <a:defRPr>
                <a:solidFill>
                  <a:srgbClr val="DF4141"/>
                </a:solidFill>
              </a:defRPr>
            </a:lvl1pPr>
            <a:extLst/>
          </a:lstStyle>
          <a:p>
            <a:r>
              <a:rPr kumimoji="0"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66799"/>
            <a:ext cx="8458200" cy="4817541"/>
          </a:xfrm>
          <a:ln>
            <a:noFill/>
          </a:ln>
        </p:spPr>
        <p:txBody>
          <a:bodyPr/>
          <a:lstStyle>
            <a:lvl1pPr marL="228600" indent="-228600">
              <a:spcBef>
                <a:spcPts val="1200"/>
              </a:spcBef>
              <a:buClrTx/>
              <a:buFont typeface="Wingdings" panose="05000000000000000000" pitchFamily="2" charset="2"/>
              <a:buChar char="§"/>
              <a:defRPr sz="2600"/>
            </a:lvl1pPr>
            <a:lvl2pPr marL="685800" indent="-228600">
              <a:buClrTx/>
              <a:buFont typeface="Wingdings" panose="05000000000000000000" pitchFamily="2" charset="2"/>
              <a:buChar char="§"/>
              <a:defRPr sz="2600"/>
            </a:lvl2pPr>
            <a:lvl3pPr marL="1143000" indent="-228600">
              <a:buClrTx/>
              <a:buFont typeface="Wingdings" panose="05000000000000000000" pitchFamily="2" charset="2"/>
              <a:buChar char="§"/>
              <a:defRPr sz="2600"/>
            </a:lvl3pPr>
            <a:lvl4pPr marL="1600200" indent="-228600">
              <a:buClrTx/>
              <a:buFont typeface="Wingdings" panose="05000000000000000000" pitchFamily="2" charset="2"/>
              <a:buChar char="§"/>
              <a:defRPr sz="2600"/>
            </a:lvl4pPr>
            <a:lvl5pPr marL="2057400" indent="-228600">
              <a:buClrTx/>
              <a:buFont typeface="Wingdings" panose="05000000000000000000" pitchFamily="2" charset="2"/>
              <a:buChar char="§"/>
              <a:defRPr sz="2600"/>
            </a:lvl5pPr>
            <a:extLst/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04396" y="6527801"/>
            <a:ext cx="733864" cy="27432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C38BF32-2C11-4173-9832-E24DA40AA87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0" y="5901271"/>
            <a:ext cx="9144000" cy="609600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>
              <a:defRPr kumimoji="0" lang="en-US" sz="2800" b="1" dirty="0" smtClean="0">
                <a:solidFill>
                  <a:srgbClr val="DF414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 algn="ctr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19233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, Content, Punch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698"/>
            <a:ext cx="9144000" cy="777240"/>
          </a:xfrm>
        </p:spPr>
        <p:txBody>
          <a:bodyPr/>
          <a:lstStyle>
            <a:lvl1pPr>
              <a:defRPr>
                <a:solidFill>
                  <a:srgbClr val="DF4141"/>
                </a:solidFill>
              </a:defRPr>
            </a:lvl1pPr>
            <a:extLst/>
          </a:lstStyle>
          <a:p>
            <a:r>
              <a:rPr kumimoji="0"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73659"/>
            <a:ext cx="8839200" cy="4817541"/>
          </a:xfrm>
          <a:ln>
            <a:noFill/>
          </a:ln>
        </p:spPr>
        <p:txBody>
          <a:bodyPr/>
          <a:lstStyle>
            <a:lvl1pPr marL="228600" indent="-228600">
              <a:spcBef>
                <a:spcPts val="1200"/>
              </a:spcBef>
              <a:buClrTx/>
              <a:buFont typeface="Arial" panose="020B0604020202020204" pitchFamily="34" charset="0"/>
              <a:buChar char="•"/>
              <a:defRPr sz="2600"/>
            </a:lvl1pPr>
            <a:lvl2pPr marL="685800" indent="-228600">
              <a:buClrTx/>
              <a:buFont typeface="Arial" panose="020B0604020202020204" pitchFamily="34" charset="0"/>
              <a:buChar char="•"/>
              <a:defRPr sz="2000"/>
            </a:lvl2pPr>
            <a:lvl3pPr marL="1143000" indent="-228600">
              <a:buClrTx/>
              <a:buFont typeface="Arial" panose="020B0604020202020204" pitchFamily="34" charset="0"/>
              <a:buChar char="•"/>
              <a:defRPr sz="2000"/>
            </a:lvl3pPr>
            <a:lvl4pPr marL="1600200" indent="-228600">
              <a:buClrTx/>
              <a:buFont typeface="Arial" panose="020B0604020202020204" pitchFamily="34" charset="0"/>
              <a:buChar char="•"/>
              <a:defRPr sz="1800"/>
            </a:lvl4pPr>
            <a:lvl5pPr marL="2057400" indent="-228600">
              <a:buClrTx/>
              <a:buFont typeface="Arial" panose="020B0604020202020204" pitchFamily="34" charset="0"/>
              <a:buChar char="•"/>
              <a:defRPr sz="1600"/>
            </a:lvl5pPr>
            <a:extLst/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0" y="5638800"/>
            <a:ext cx="9144000" cy="914400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defRPr kumimoji="0" lang="en-US" sz="2400" b="1" dirty="0" smtClean="0">
                <a:solidFill>
                  <a:srgbClr val="DF4141"/>
                </a:solidFill>
                <a:ea typeface="+mj-ea"/>
                <a:cs typeface="+mj-cs"/>
              </a:defRPr>
            </a:lvl1pPr>
          </a:lstStyle>
          <a:p>
            <a:pPr lvl="0" algn="ctr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04396" y="6527801"/>
            <a:ext cx="733864" cy="27432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C38BF32-2C11-4173-9832-E24DA40AA87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2505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6927" y="0"/>
            <a:ext cx="9144000" cy="77724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66799"/>
            <a:ext cx="8458200" cy="4817541"/>
          </a:xfrm>
          <a:ln>
            <a:noFill/>
          </a:ln>
        </p:spPr>
        <p:txBody>
          <a:bodyPr/>
          <a:lstStyle>
            <a:lvl1pPr marL="228600" indent="-228600">
              <a:spcBef>
                <a:spcPts val="1200"/>
              </a:spcBef>
              <a:buClrTx/>
              <a:buFont typeface="Wingdings" panose="05000000000000000000" pitchFamily="2" charset="2"/>
              <a:buChar char="§"/>
              <a:defRPr sz="2600"/>
            </a:lvl1pPr>
            <a:lvl2pPr marL="685800" indent="-228600">
              <a:buClrTx/>
              <a:buFont typeface="Wingdings" panose="05000000000000000000" pitchFamily="2" charset="2"/>
              <a:buChar char="§"/>
              <a:defRPr sz="2600"/>
            </a:lvl2pPr>
            <a:lvl3pPr marL="1143000" indent="-228600">
              <a:buClrTx/>
              <a:buFont typeface="Wingdings" panose="05000000000000000000" pitchFamily="2" charset="2"/>
              <a:buChar char="§"/>
              <a:defRPr sz="2600"/>
            </a:lvl3pPr>
            <a:lvl4pPr marL="1600200" indent="-228600">
              <a:buClrTx/>
              <a:buFont typeface="Wingdings" panose="05000000000000000000" pitchFamily="2" charset="2"/>
              <a:buChar char="§"/>
              <a:defRPr sz="2600"/>
            </a:lvl4pPr>
            <a:lvl5pPr marL="2057400" indent="-228600">
              <a:buClrTx/>
              <a:buFont typeface="Wingdings" panose="05000000000000000000" pitchFamily="2" charset="2"/>
              <a:buChar char="§"/>
              <a:defRPr sz="2600"/>
            </a:lvl5pPr>
            <a:extLst/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04396" y="6527801"/>
            <a:ext cx="733864" cy="27432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C38BF32-2C11-4173-9832-E24DA40AA87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9039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,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7724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04396" y="6527801"/>
            <a:ext cx="733864" cy="27432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C38BF32-2C11-4173-9832-E24DA40AA87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9403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Book Antiqua" charset="0"/>
                <a:ea typeface="Book Antiqua" charset="0"/>
                <a:cs typeface="Book Antiqua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5BC357-27DD-42D3-B494-5469385DA51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6318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77724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none"/>
        </p:style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15350" y="6400800"/>
            <a:ext cx="4381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5BC357-27DD-42D3-B494-5469385DA51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022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93" r:id="rId2"/>
    <p:sldLayoutId id="2147483697" r:id="rId3"/>
    <p:sldLayoutId id="2147483696" r:id="rId4"/>
    <p:sldLayoutId id="2147483695" r:id="rId5"/>
    <p:sldLayoutId id="2147483698" r:id="rId6"/>
  </p:sldLayoutIdLst>
  <p:hf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DF414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" panose="05000000000000000000" pitchFamily="2" charset="2"/>
        <a:buChar char="§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" y="2514600"/>
            <a:ext cx="9143999" cy="1014250"/>
          </a:xfrm>
        </p:spPr>
        <p:txBody>
          <a:bodyPr/>
          <a:lstStyle/>
          <a:p>
            <a:pPr algn="ctr"/>
            <a:r>
              <a:rPr lang="en-US" sz="3200" b="0" dirty="0">
                <a:latin typeface="+mn-lt"/>
              </a:rPr>
              <a:t>Hamed Rezaei, Muhammad Usama Chaudhry, Hamidreza Almasi, and </a:t>
            </a:r>
            <a:r>
              <a:rPr lang="en-US" sz="3200" dirty="0">
                <a:latin typeface="+mn-lt"/>
              </a:rPr>
              <a:t>Balajee Vamanan</a:t>
            </a:r>
          </a:p>
          <a:p>
            <a:pPr algn="ctr"/>
            <a:endParaRPr lang="en-US" sz="2400" b="0" dirty="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457201"/>
            <a:ext cx="9144000" cy="1600200"/>
          </a:xfrm>
          <a:solidFill>
            <a:schemeClr val="bg1">
              <a:lumMod val="95000"/>
            </a:schemeClr>
          </a:solidFill>
        </p:spPr>
        <p:txBody>
          <a:bodyPr>
            <a:noAutofit/>
          </a:bodyPr>
          <a:lstStyle/>
          <a:p>
            <a:r>
              <a:rPr lang="en-US" sz="4000" dirty="0"/>
              <a:t>ICON: Incast Congestion Control using Packet Pacing in Datacenter Networks </a:t>
            </a:r>
            <a:endParaRPr lang="en-US" sz="4400" dirty="0"/>
          </a:p>
        </p:txBody>
      </p:sp>
      <p:pic>
        <p:nvPicPr>
          <p:cNvPr id="7" name="Picture 6" descr="A close up of a sign&#13;&#10;&#13;&#10;Description automatically generated">
            <a:extLst>
              <a:ext uri="{FF2B5EF4-FFF2-40B4-BE49-F238E27FC236}">
                <a16:creationId xmlns:a16="http://schemas.microsoft.com/office/drawing/2014/main" id="{746DBC00-C0B8-AB4C-A9FD-F26F0C866B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4572000"/>
            <a:ext cx="5943600" cy="1523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001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60"/>
    </mc:Choice>
    <mc:Fallback>
      <p:transition spd="slow" advTm="2706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Datacenter applications and traffic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73659"/>
            <a:ext cx="8839200" cy="5554142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800" dirty="0"/>
              <a:t>Datacenters </a:t>
            </a:r>
            <a:r>
              <a:rPr lang="en-US" sz="2800" dirty="0">
                <a:sym typeface="Wingdings" pitchFamily="2" charset="2"/>
              </a:rPr>
              <a:t> de facto platform to access Internet data</a:t>
            </a:r>
            <a:endParaRPr lang="en-US" sz="2800" dirty="0"/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2400" dirty="0"/>
              <a:t>host diverse applications with varying traffic characteristics</a:t>
            </a: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>
                <a:solidFill>
                  <a:srgbClr val="DF4141"/>
                </a:solidFill>
              </a:rPr>
              <a:t>Foreground</a:t>
            </a:r>
            <a:r>
              <a:rPr lang="en-US" dirty="0"/>
              <a:t> applications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2600" dirty="0"/>
              <a:t>respond to user queries</a:t>
            </a:r>
          </a:p>
          <a:p>
            <a:pPr lvl="2">
              <a:lnSpc>
                <a:spcPct val="100000"/>
              </a:lnSpc>
              <a:spcBef>
                <a:spcPts val="0"/>
              </a:spcBef>
            </a:pPr>
            <a:r>
              <a:rPr lang="en-US" sz="2600" dirty="0"/>
              <a:t>e.g., Web search, Social networks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2600" dirty="0"/>
              <a:t>short flows (e.g., &lt; 16 KB) 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2600" dirty="0"/>
              <a:t>sensitive to tail latency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Background applications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2600" dirty="0"/>
              <a:t>data replication, sync., update</a:t>
            </a:r>
          </a:p>
          <a:p>
            <a:pPr lvl="2">
              <a:lnSpc>
                <a:spcPct val="100000"/>
              </a:lnSpc>
              <a:spcBef>
                <a:spcPts val="0"/>
              </a:spcBef>
            </a:pPr>
            <a:r>
              <a:rPr lang="en-US" sz="2600" dirty="0"/>
              <a:t>e.g., Web index generation</a:t>
            </a:r>
          </a:p>
          <a:p>
            <a:pPr lvl="1"/>
            <a:r>
              <a:rPr lang="en-US" sz="2600" dirty="0"/>
              <a:t>long flows (e.g., &gt; 10 MB)</a:t>
            </a:r>
          </a:p>
          <a:p>
            <a:pPr lvl="1"/>
            <a:r>
              <a:rPr lang="en-US" sz="2600" dirty="0"/>
              <a:t>require high throughput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8BF32-2C11-4173-9832-E24DA40AA874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5547" y="4848567"/>
            <a:ext cx="2495781" cy="1662444"/>
          </a:xfrm>
          <a:prstGeom prst="rect">
            <a:avLst/>
          </a:prstGeom>
        </p:spPr>
      </p:pic>
      <p:pic>
        <p:nvPicPr>
          <p:cNvPr id="15" name="Picture 14" descr="A close up of a logo&#13;&#10;&#13;&#10;Description automatically generated">
            <a:extLst>
              <a:ext uri="{FF2B5EF4-FFF2-40B4-BE49-F238E27FC236}">
                <a16:creationId xmlns:a16="http://schemas.microsoft.com/office/drawing/2014/main" id="{2A7D584C-FF5D-F34B-B9D1-9288C52B56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167264"/>
            <a:ext cx="2738279" cy="213095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1530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91"/>
    </mc:Choice>
    <mc:Fallback>
      <p:transition spd="slow" advTm="46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B34A8C-69A8-BD47-A588-21EB4FF4D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Incast congestion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E1CCAD-F786-0B44-B4C1-9D4F61F672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sz="2800" dirty="0"/>
              <a:t>Foreground applications </a:t>
            </a:r>
            <a:r>
              <a:rPr lang="en-US" sz="2800" dirty="0">
                <a:sym typeface="Wingdings" pitchFamily="2" charset="2"/>
              </a:rPr>
              <a:t>perform</a:t>
            </a:r>
            <a:r>
              <a:rPr lang="en-US" sz="2800" dirty="0"/>
              <a:t> distributed lookup of small objects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query sent to 100s -- 1000s of servers </a:t>
            </a:r>
          </a:p>
          <a:p>
            <a:pPr>
              <a:lnSpc>
                <a:spcPct val="100000"/>
              </a:lnSpc>
            </a:pPr>
            <a:r>
              <a:rPr lang="en-US" sz="2800" dirty="0"/>
              <a:t>Responses are somewhat synchronized 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responses collide at receiver </a:t>
            </a:r>
            <a:r>
              <a:rPr lang="en-US" sz="2800" dirty="0">
                <a:sym typeface="Wingdings" pitchFamily="2" charset="2"/>
              </a:rPr>
              <a:t> </a:t>
            </a:r>
            <a:r>
              <a:rPr lang="en-US" sz="2800" i="1" dirty="0">
                <a:solidFill>
                  <a:srgbClr val="FF0000"/>
                </a:solidFill>
              </a:rPr>
              <a:t>incast </a:t>
            </a:r>
            <a:r>
              <a:rPr lang="en-US" sz="2800" dirty="0"/>
              <a:t>congestion</a:t>
            </a:r>
          </a:p>
          <a:p>
            <a:pPr>
              <a:lnSpc>
                <a:spcPct val="100000"/>
              </a:lnSpc>
            </a:pPr>
            <a:r>
              <a:rPr lang="en-US" sz="2800" dirty="0"/>
              <a:t>Incast causes queue buildup &amp; packet drops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affects both tail latency and throughput </a:t>
            </a:r>
          </a:p>
          <a:p>
            <a:pPr>
              <a:lnSpc>
                <a:spcPct val="100000"/>
              </a:lnSpc>
            </a:pPr>
            <a:r>
              <a:rPr lang="en-US" sz="2800" dirty="0"/>
              <a:t>TCP too slow to avoid queue buildup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5" name="Text Placeholder 42">
            <a:extLst>
              <a:ext uri="{FF2B5EF4-FFF2-40B4-BE49-F238E27FC236}">
                <a16:creationId xmlns:a16="http://schemas.microsoft.com/office/drawing/2014/main" id="{148C1A63-E803-9D43-9C23-30EF8E7A6B3D}"/>
              </a:ext>
            </a:extLst>
          </p:cNvPr>
          <p:cNvSpPr txBox="1">
            <a:spLocks/>
          </p:cNvSpPr>
          <p:nvPr/>
        </p:nvSpPr>
        <p:spPr>
          <a:xfrm>
            <a:off x="263471" y="5428713"/>
            <a:ext cx="8617058" cy="106680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 kumimoji="0" lang="en-US" sz="2400" b="1" kern="1200" dirty="0" smtClean="0">
                <a:solidFill>
                  <a:srgbClr val="DF4141"/>
                </a:solidFill>
                <a:latin typeface="+mn-lt"/>
                <a:ea typeface="+mj-ea"/>
                <a:cs typeface="+mj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</a:pPr>
            <a:r>
              <a:rPr lang="en-US" sz="3200" dirty="0"/>
              <a:t>Incast drastically affects tail latency and throughput in datacenter applications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70C9B0-7524-AB44-9A14-A1D3EF16A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04396" y="6507480"/>
            <a:ext cx="733864" cy="274320"/>
          </a:xfrm>
        </p:spPr>
        <p:txBody>
          <a:bodyPr/>
          <a:lstStyle/>
          <a:p>
            <a:fld id="{2C38BF32-2C11-4173-9832-E24DA40AA874}" type="slidenum">
              <a:rPr lang="en-US" smtClean="0"/>
              <a:pPr/>
              <a:t>3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20968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142"/>
    </mc:Choice>
    <mc:Fallback>
      <p:transition spd="slow" advTm="591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Existing schemes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sz="2800" dirty="0"/>
              <a:t>Reactive congestion control (ECN based)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ICTCP [CoNEXT ’10], DCTCP [SIGCOMM ’10]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solidFill>
                  <a:srgbClr val="DF4141"/>
                </a:solidFill>
              </a:rPr>
              <a:t>challenge</a:t>
            </a:r>
            <a:r>
              <a:rPr lang="en-US" sz="2800" dirty="0"/>
              <a:t>: response time ~ incast duration </a:t>
            </a:r>
            <a:br>
              <a:rPr lang="en-US" sz="2800" dirty="0"/>
            </a:br>
            <a:r>
              <a:rPr lang="en-US" sz="2800" dirty="0"/>
              <a:t>    </a:t>
            </a:r>
            <a:r>
              <a:rPr lang="en-US" sz="2800" dirty="0">
                <a:sym typeface="Wingdings" pitchFamily="2" charset="2"/>
              </a:rPr>
              <a:t> too slow </a:t>
            </a:r>
            <a:endParaRPr lang="en-US" sz="2800" dirty="0"/>
          </a:p>
          <a:p>
            <a:pPr lvl="1">
              <a:lnSpc>
                <a:spcPct val="100000"/>
              </a:lnSpc>
            </a:pPr>
            <a:r>
              <a:rPr lang="en-US" sz="2800" dirty="0"/>
              <a:t>small ECN threshold or aggressive response to ECN </a:t>
            </a:r>
            <a:br>
              <a:rPr lang="en-US" sz="2800" dirty="0"/>
            </a:br>
            <a:r>
              <a:rPr lang="en-US" sz="2800" dirty="0"/>
              <a:t>     </a:t>
            </a:r>
            <a:r>
              <a:rPr lang="en-US" sz="2800" dirty="0">
                <a:sym typeface="Wingdings" pitchFamily="2" charset="2"/>
              </a:rPr>
              <a:t> throughput loss</a:t>
            </a:r>
          </a:p>
          <a:p>
            <a:pPr>
              <a:lnSpc>
                <a:spcPct val="100000"/>
              </a:lnSpc>
            </a:pPr>
            <a:r>
              <a:rPr lang="en-US" sz="2800" dirty="0">
                <a:sym typeface="Wingdings" pitchFamily="2" charset="2"/>
              </a:rPr>
              <a:t>Centralized schemes (e.g., FastPass) do not scale</a:t>
            </a:r>
            <a:endParaRPr lang="en-US" sz="2800" dirty="0"/>
          </a:p>
          <a:p>
            <a:pPr>
              <a:lnSpc>
                <a:spcPct val="100000"/>
              </a:lnSpc>
            </a:pPr>
            <a:r>
              <a:rPr lang="en-US" sz="2800" dirty="0"/>
              <a:t>Load balancing </a:t>
            </a:r>
          </a:p>
          <a:p>
            <a:pPr lvl="1">
              <a:lnSpc>
                <a:spcPct val="100000"/>
              </a:lnSpc>
            </a:pPr>
            <a:r>
              <a:rPr lang="en-US" sz="2800" dirty="0"/>
              <a:t>existing proposals achieve perfect load balancing</a:t>
            </a:r>
          </a:p>
          <a:p>
            <a:pPr lvl="2">
              <a:lnSpc>
                <a:spcPct val="100000"/>
              </a:lnSpc>
            </a:pPr>
            <a:r>
              <a:rPr lang="en-US" sz="2800" dirty="0"/>
              <a:t>incast still causes packet drops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DB60C6C-98BA-FD4B-9D4F-7343395F20E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66700" y="5977921"/>
            <a:ext cx="8610600" cy="575279"/>
          </a:xfrm>
        </p:spPr>
        <p:txBody>
          <a:bodyPr/>
          <a:lstStyle/>
          <a:p>
            <a:pPr lvl="1"/>
            <a:endParaRPr lang="en-US" sz="2800" dirty="0"/>
          </a:p>
          <a:p>
            <a:pPr marL="0" indent="0">
              <a:buNone/>
            </a:pPr>
            <a:r>
              <a:rPr lang="en-US" sz="2800" dirty="0"/>
              <a:t>Existing schemes inadequate to handle incast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8BF32-2C11-4173-9832-E24DA40AA874}" type="slidenum">
              <a:rPr lang="en-US" smtClean="0"/>
              <a:pPr/>
              <a:t>4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346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741"/>
    </mc:Choice>
    <mc:Fallback>
      <p:transition spd="slow" advTm="717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ICON: contributions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73659"/>
            <a:ext cx="8839200" cy="5554142"/>
          </a:xfrm>
        </p:spPr>
        <p:txBody>
          <a:bodyPr/>
          <a:lstStyle/>
          <a:p>
            <a:endParaRPr lang="en-US" sz="2800" b="1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ICON </a:t>
            </a:r>
            <a:r>
              <a:rPr lang="en-US" sz="2800" i="1" dirty="0"/>
              <a:t>proactively</a:t>
            </a:r>
            <a:r>
              <a:rPr lang="en-US" sz="2800" dirty="0"/>
              <a:t> targets incast</a:t>
            </a:r>
          </a:p>
          <a:p>
            <a:pPr lvl="1">
              <a:buFont typeface="Wingdings" pitchFamily="2" charset="2"/>
              <a:buChar char="ü"/>
            </a:pPr>
            <a:r>
              <a:rPr lang="en-US" sz="2800" dirty="0"/>
              <a:t> leverages application knowledge to set rates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ICON enforces rate at a fine grain (i.e., per packet)</a:t>
            </a:r>
          </a:p>
          <a:p>
            <a:pPr lvl="1">
              <a:buFont typeface="Wingdings" pitchFamily="2" charset="2"/>
              <a:buChar char="ü"/>
            </a:pPr>
            <a:r>
              <a:rPr lang="en-US" sz="2800" dirty="0"/>
              <a:t> leverages existing NIC support for pacing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Nearly eliminates packet drops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Readily deployable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8BF32-2C11-4173-9832-E24DA40AA874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21E7C35-AC73-4DF2-8E80-ECFA3E8338E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200" y="5071079"/>
            <a:ext cx="8991600" cy="1270001"/>
          </a:xfrm>
        </p:spPr>
        <p:txBody>
          <a:bodyPr/>
          <a:lstStyle/>
          <a:p>
            <a:pPr marL="0" indent="0">
              <a:spcBef>
                <a:spcPts val="725"/>
              </a:spcBef>
              <a:buNone/>
              <a:defRPr/>
            </a:pPr>
            <a:r>
              <a:rPr lang="en-US" sz="2800" dirty="0"/>
              <a:t>ICON improves 99</a:t>
            </a:r>
            <a:r>
              <a:rPr lang="en-US" sz="2800" baseline="30000" dirty="0"/>
              <a:t>th</a:t>
            </a:r>
            <a:r>
              <a:rPr lang="en-US" sz="2800" dirty="0"/>
              <a:t> percentile flow completion times by 80% and throughput by 20% over ICTCP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61021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111"/>
    </mc:Choice>
    <mc:Fallback>
      <p:transition spd="slow" advTm="591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4659"/>
            <a:ext cx="8534400" cy="4817541"/>
          </a:xfrm>
        </p:spPr>
        <p:txBody>
          <a:bodyPr/>
          <a:lstStyle/>
          <a:p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Datacenter applications and traffic</a:t>
            </a:r>
          </a:p>
          <a:p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Incast congestion </a:t>
            </a:r>
          </a:p>
          <a:p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Existing approaches </a:t>
            </a:r>
          </a:p>
          <a:p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ICON: contributions</a:t>
            </a:r>
          </a:p>
          <a:p>
            <a:r>
              <a:rPr lang="en-US" b="1" dirty="0">
                <a:solidFill>
                  <a:srgbClr val="FF0000"/>
                </a:solidFill>
              </a:rPr>
              <a:t>Opportunity </a:t>
            </a:r>
          </a:p>
          <a:p>
            <a:r>
              <a:rPr lang="en-US" dirty="0"/>
              <a:t>ICON Design </a:t>
            </a:r>
          </a:p>
          <a:p>
            <a:r>
              <a:rPr lang="en-US" dirty="0"/>
              <a:t>Methodology </a:t>
            </a:r>
          </a:p>
          <a:p>
            <a:r>
              <a:rPr lang="en-US" dirty="0"/>
              <a:t>Results</a:t>
            </a:r>
          </a:p>
          <a:p>
            <a:r>
              <a:rPr lang="en-US" dirty="0"/>
              <a:t>Conclusion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38BF32-2C11-4173-9832-E24DA40AA87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94825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B67AA-4C42-43B7-AD6F-35DF14B13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Opportunity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895211-DB56-44EB-835C-F5A582FF95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066799"/>
            <a:ext cx="8458200" cy="4817541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How fast do buffers fill up?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From our Web Search workload ….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buFont typeface="Arial" panose="020B0604020202020204" pitchFamily="34" charset="0"/>
              <a:buChar char="•"/>
            </a:pPr>
            <a:endParaRPr lang="en-US" sz="2800" dirty="0"/>
          </a:p>
          <a:p>
            <a:endParaRPr lang="en-US" sz="2400" dirty="0"/>
          </a:p>
          <a:p>
            <a:pPr marL="0" indent="0" algn="ctr">
              <a:buNone/>
            </a:pPr>
            <a:r>
              <a:rPr lang="en-US" sz="1600" i="1" dirty="0"/>
              <a:t>*High-Resolution Measurement of Data Center Microbursts</a:t>
            </a:r>
            <a:r>
              <a:rPr lang="en-US" sz="1600" dirty="0"/>
              <a:t>-(IMC ’17)) reported similar results</a:t>
            </a:r>
          </a:p>
          <a:p>
            <a:pPr marL="0" indent="0" algn="ctr">
              <a:buNone/>
            </a:pPr>
            <a:endParaRPr lang="en-US" sz="1600" dirty="0"/>
          </a:p>
          <a:p>
            <a:pPr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7FE43BD-E066-284E-97A1-7A01FBFCC45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81000" y="6193492"/>
            <a:ext cx="8557260" cy="425838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/>
              <a:t>Incast requires proactive, sub-RTT rate control</a:t>
            </a:r>
          </a:p>
        </p:txBody>
      </p:sp>
      <p:pic>
        <p:nvPicPr>
          <p:cNvPr id="7" name="Picture 6" descr="A close up of a map&#13;&#10;&#13;&#10;Description automatically generated">
            <a:extLst>
              <a:ext uri="{FF2B5EF4-FFF2-40B4-BE49-F238E27FC236}">
                <a16:creationId xmlns:a16="http://schemas.microsoft.com/office/drawing/2014/main" id="{492A4F89-14C3-1045-B3E8-DC95600DAE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2133600"/>
            <a:ext cx="6324600" cy="3630013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4FE3FB-FE7C-404B-ABCF-3769E5438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8BF32-2C11-4173-9832-E24DA40AA874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766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40"/>
    </mc:Choice>
    <mc:Fallback>
      <p:transition spd="slow" advTm="51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4659"/>
            <a:ext cx="8534400" cy="4817541"/>
          </a:xfrm>
        </p:spPr>
        <p:txBody>
          <a:bodyPr/>
          <a:lstStyle/>
          <a:p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Datacenter applications and traffic</a:t>
            </a:r>
          </a:p>
          <a:p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Incast congestion </a:t>
            </a:r>
          </a:p>
          <a:p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Existing approaches </a:t>
            </a:r>
          </a:p>
          <a:p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ICON: contributions</a:t>
            </a:r>
          </a:p>
          <a:p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Opportunity</a:t>
            </a:r>
            <a:r>
              <a:rPr lang="en-US" dirty="0"/>
              <a:t> </a:t>
            </a:r>
          </a:p>
          <a:p>
            <a:r>
              <a:rPr lang="en-US" b="1" dirty="0">
                <a:solidFill>
                  <a:srgbClr val="FF0000"/>
                </a:solidFill>
              </a:rPr>
              <a:t>ICON Design </a:t>
            </a:r>
          </a:p>
          <a:p>
            <a:r>
              <a:rPr lang="en-US" dirty="0"/>
              <a:t>Methodology </a:t>
            </a:r>
          </a:p>
          <a:p>
            <a:r>
              <a:rPr lang="en-US" dirty="0"/>
              <a:t>Results</a:t>
            </a:r>
          </a:p>
          <a:p>
            <a:r>
              <a:rPr lang="en-US" dirty="0"/>
              <a:t>Conclusion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38BF32-2C11-4173-9832-E24DA40AA87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0268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ICON: Design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73659"/>
            <a:ext cx="8839200" cy="5554142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/>
              <a:t>Two parts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Determine rate proactively </a:t>
            </a:r>
          </a:p>
          <a:p>
            <a:pPr lvl="1"/>
            <a:r>
              <a:rPr lang="en-US" sz="2800" dirty="0"/>
              <a:t>use application knowledge: Query initiator knows the numbers of concurrent senders (servers)</a:t>
            </a:r>
          </a:p>
          <a:p>
            <a:pPr lvl="1"/>
            <a:r>
              <a:rPr lang="en-US" sz="2800" dirty="0"/>
              <a:t>initiator tells senders the appropriate </a:t>
            </a:r>
            <a:r>
              <a:rPr lang="en-US" sz="2800" dirty="0">
                <a:solidFill>
                  <a:srgbClr val="C00000"/>
                </a:solidFill>
              </a:rPr>
              <a:t>fair share rate</a:t>
            </a:r>
            <a:r>
              <a:rPr lang="en-US" sz="2800" dirty="0"/>
              <a:t>, assuming network is not bottleneck </a:t>
            </a:r>
          </a:p>
          <a:p>
            <a:pPr lvl="2"/>
            <a:r>
              <a:rPr lang="en-US" sz="2800" b="1" dirty="0"/>
              <a:t>insight</a:t>
            </a:r>
            <a:r>
              <a:rPr lang="en-US" sz="2800" dirty="0"/>
              <a:t>: congestion often at the edge!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Pace packets </a:t>
            </a:r>
          </a:p>
          <a:p>
            <a:pPr lvl="1"/>
            <a:r>
              <a:rPr lang="en-US" sz="2800" dirty="0"/>
              <a:t>enforces rate at packet granularity  </a:t>
            </a:r>
          </a:p>
          <a:p>
            <a:pPr lvl="1"/>
            <a:r>
              <a:rPr lang="en-US" sz="2800" dirty="0"/>
              <a:t>existing NICs support per-packet pacing </a:t>
            </a:r>
          </a:p>
          <a:p>
            <a:r>
              <a:rPr lang="en-US" sz="2800" dirty="0"/>
              <a:t>Proactive rate control + pacing drastically reduces queuing </a:t>
            </a:r>
          </a:p>
          <a:p>
            <a:pPr lvl="1"/>
            <a:r>
              <a:rPr lang="en-US" sz="2800" dirty="0"/>
              <a:t>~5x lower queue length</a:t>
            </a:r>
            <a:endParaRPr lang="en-US" sz="2800" baseline="30000" dirty="0"/>
          </a:p>
          <a:p>
            <a:pPr marL="914400" lvl="1" indent="-457200">
              <a:buFont typeface="+mj-lt"/>
              <a:buAutoNum type="arabicPeriod"/>
            </a:pPr>
            <a:endParaRPr lang="en-US" sz="2800" dirty="0"/>
          </a:p>
          <a:p>
            <a:pPr lvl="2"/>
            <a:endParaRPr lang="en-US" sz="2800" dirty="0"/>
          </a:p>
          <a:p>
            <a:endParaRPr lang="en-US" sz="2800" dirty="0"/>
          </a:p>
          <a:p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8BF32-2C11-4173-9832-E24DA40AA874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1724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ICON: Pacing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73659"/>
            <a:ext cx="8839200" cy="5554142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sz="2800" dirty="0"/>
          </a:p>
          <a:p>
            <a:r>
              <a:rPr lang="en-US" sz="2800" dirty="0"/>
              <a:t>Pacing is not a new idea …</a:t>
            </a:r>
          </a:p>
          <a:p>
            <a:pPr lvl="1"/>
            <a:r>
              <a:rPr lang="en-US" sz="2800" dirty="0"/>
              <a:t>But NIC support for pacing is new!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8BF32-2C11-4173-9832-E24DA40AA874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361" name="Rectangle 360">
            <a:extLst>
              <a:ext uri="{FF2B5EF4-FFF2-40B4-BE49-F238E27FC236}">
                <a16:creationId xmlns:a16="http://schemas.microsoft.com/office/drawing/2014/main" id="{0395DAD2-E86E-480E-87AE-E9404ABDDFFE}"/>
              </a:ext>
            </a:extLst>
          </p:cNvPr>
          <p:cNvSpPr/>
          <p:nvPr/>
        </p:nvSpPr>
        <p:spPr>
          <a:xfrm>
            <a:off x="4838698" y="3555651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i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D8095F0-5EF9-5046-A929-6E559AE4FE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291" y="1143000"/>
            <a:ext cx="6254732" cy="4308824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162083-211E-C64D-AB09-A7461C59AC9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10" y="3510711"/>
            <a:ext cx="390394" cy="605599"/>
          </a:xfrm>
          <a:prstGeom prst="rect">
            <a:avLst/>
          </a:prstGeom>
        </p:spPr>
      </p:pic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011D39AA-8461-2147-8967-56038E9B5C1F}"/>
              </a:ext>
            </a:extLst>
          </p:cNvPr>
          <p:cNvCxnSpPr>
            <a:cxnSpLocks/>
            <a:stCxn id="62" idx="0"/>
            <a:endCxn id="71" idx="2"/>
          </p:cNvCxnSpPr>
          <p:nvPr/>
        </p:nvCxnSpPr>
        <p:spPr>
          <a:xfrm flipV="1">
            <a:off x="799807" y="2316702"/>
            <a:ext cx="1380925" cy="1194009"/>
          </a:xfrm>
          <a:prstGeom prst="line">
            <a:avLst/>
          </a:prstGeom>
          <a:ln w="5715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A38A5D9B-98DD-734C-A554-27EF8BC38E90}"/>
              </a:ext>
            </a:extLst>
          </p:cNvPr>
          <p:cNvSpPr txBox="1"/>
          <p:nvPr/>
        </p:nvSpPr>
        <p:spPr>
          <a:xfrm>
            <a:off x="635932" y="4007762"/>
            <a:ext cx="163875" cy="2170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S1</a:t>
            </a:r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id="{A007287C-D086-3947-9EFA-DBA72E4E4F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064" y="1828800"/>
            <a:ext cx="515336" cy="487902"/>
          </a:xfrm>
          <a:prstGeom prst="rect">
            <a:avLst/>
          </a:prstGeom>
        </p:spPr>
      </p:pic>
      <p:sp>
        <p:nvSpPr>
          <p:cNvPr id="79" name="TextBox 78">
            <a:extLst>
              <a:ext uri="{FF2B5EF4-FFF2-40B4-BE49-F238E27FC236}">
                <a16:creationId xmlns:a16="http://schemas.microsoft.com/office/drawing/2014/main" id="{EB02E4C3-2EF1-0643-AFBB-4BC6BE44894B}"/>
              </a:ext>
            </a:extLst>
          </p:cNvPr>
          <p:cNvSpPr txBox="1"/>
          <p:nvPr/>
        </p:nvSpPr>
        <p:spPr>
          <a:xfrm rot="19210988">
            <a:off x="635416" y="3141702"/>
            <a:ext cx="231187" cy="22807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200" dirty="0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3503B603-739C-AE4C-9455-2C9AB23122F8}"/>
              </a:ext>
            </a:extLst>
          </p:cNvPr>
          <p:cNvSpPr txBox="1"/>
          <p:nvPr/>
        </p:nvSpPr>
        <p:spPr>
          <a:xfrm rot="19210988">
            <a:off x="846024" y="2962964"/>
            <a:ext cx="231187" cy="22807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200" dirty="0"/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A408C114-E59C-E443-ACF3-AC14904337BD}"/>
              </a:ext>
            </a:extLst>
          </p:cNvPr>
          <p:cNvSpPr txBox="1"/>
          <p:nvPr/>
        </p:nvSpPr>
        <p:spPr>
          <a:xfrm rot="19210988">
            <a:off x="424807" y="3327183"/>
            <a:ext cx="231187" cy="22807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2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F5BABCC-B186-7747-B8EE-B6F427DF7326}"/>
              </a:ext>
            </a:extLst>
          </p:cNvPr>
          <p:cNvSpPr txBox="1"/>
          <p:nvPr/>
        </p:nvSpPr>
        <p:spPr>
          <a:xfrm>
            <a:off x="1295400" y="3441220"/>
            <a:ext cx="762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gap!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16C84D62-27BB-1347-B87F-EBAE5765E22D}"/>
              </a:ext>
            </a:extLst>
          </p:cNvPr>
          <p:cNvSpPr txBox="1"/>
          <p:nvPr/>
        </p:nvSpPr>
        <p:spPr>
          <a:xfrm>
            <a:off x="1293213" y="3697432"/>
            <a:ext cx="762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gap!</a:t>
            </a:r>
          </a:p>
        </p:txBody>
      </p:sp>
    </p:spTree>
    <p:extLst>
      <p:ext uri="{BB962C8B-B14F-4D97-AF65-F5344CB8AC3E}">
        <p14:creationId xmlns:p14="http://schemas.microsoft.com/office/powerpoint/2010/main" val="2638876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1.66667E-6 -1.11111E-6 L 0.10139 -0.1159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0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94444E-6 1.48148E-6 L 0.12535 -0.1439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67" y="-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4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40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22222E-6 -1.85185E-6 L 0.15121 -0.1680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52" y="-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79" grpId="1" animBg="1"/>
      <p:bldP spid="80" grpId="0" animBg="1"/>
      <p:bldP spid="80" grpId="1" animBg="1"/>
      <p:bldP spid="81" grpId="0" animBg="1"/>
      <p:bldP spid="81" grpId="1" animBg="1"/>
      <p:bldP spid="13" grpId="0"/>
      <p:bldP spid="8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9BE4F-7307-4C8A-A9FD-EC514BF85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ICON: Implementation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D20C38-7D56-4E72-BE78-AF223B4269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973659"/>
            <a:ext cx="8839200" cy="5554142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Pacing</a:t>
            </a:r>
          </a:p>
          <a:p>
            <a:pPr lvl="1"/>
            <a:r>
              <a:rPr lang="en-US" sz="2600" dirty="0"/>
              <a:t>Workers put appropriate gap between sending each packet</a:t>
            </a:r>
          </a:p>
          <a:p>
            <a:pPr lvl="1"/>
            <a:r>
              <a:rPr lang="en-US" sz="2600" dirty="0"/>
              <a:t>Computed based on desired rate and RTT</a:t>
            </a:r>
          </a:p>
          <a:p>
            <a:pPr lvl="1"/>
            <a:r>
              <a:rPr lang="en-US" sz="2600" dirty="0"/>
              <a:t>Naïve s/w implementation disables NIC offloads </a:t>
            </a:r>
          </a:p>
          <a:p>
            <a:pPr lvl="2"/>
            <a:r>
              <a:rPr lang="en-US" sz="2600" dirty="0"/>
              <a:t>Today’s NICs implement pacing logic on dequeue</a:t>
            </a:r>
          </a:p>
          <a:p>
            <a:r>
              <a:rPr lang="en-US" b="1" dirty="0"/>
              <a:t>Number of concurrent senders</a:t>
            </a:r>
          </a:p>
          <a:p>
            <a:pPr lvl="1"/>
            <a:r>
              <a:rPr lang="en-US" sz="2600" dirty="0"/>
              <a:t>Request uses unused VLAN bits; 8-12 bits sufficient </a:t>
            </a:r>
          </a:p>
          <a:p>
            <a:pPr lvl="1"/>
            <a:r>
              <a:rPr lang="en-US" sz="2600" dirty="0"/>
              <a:t>If unknown, set to 1 (= no rate control, only pacing)</a:t>
            </a:r>
          </a:p>
          <a:p>
            <a:pPr lvl="2"/>
            <a:r>
              <a:rPr lang="en-US" sz="2600" dirty="0"/>
              <a:t>even an </a:t>
            </a:r>
            <a:r>
              <a:rPr lang="en-US" sz="2600" i="1" dirty="0"/>
              <a:t>application agnostic </a:t>
            </a:r>
            <a:r>
              <a:rPr lang="en-US" sz="2600" dirty="0"/>
              <a:t>version of ICON improves over competition</a:t>
            </a:r>
          </a:p>
          <a:p>
            <a:pPr marL="914400" lvl="2" indent="0" algn="ctr">
              <a:buNone/>
            </a:pPr>
            <a:endParaRPr lang="en-US" sz="2600" dirty="0">
              <a:solidFill>
                <a:srgbClr val="DF4141"/>
              </a:solidFill>
            </a:endParaRPr>
          </a:p>
          <a:p>
            <a:pPr marL="457200" lvl="1" indent="0" algn="ctr">
              <a:buNone/>
            </a:pPr>
            <a:r>
              <a:rPr lang="en-US" sz="2800" b="1" dirty="0">
                <a:solidFill>
                  <a:srgbClr val="DF4141"/>
                </a:solidFill>
              </a:rPr>
              <a:t>Details in the paper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87C5D3-27B3-49BE-AFBD-576FD10C1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8BF32-2C11-4173-9832-E24DA40AA874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99627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4659"/>
            <a:ext cx="8534400" cy="4817541"/>
          </a:xfrm>
        </p:spPr>
        <p:txBody>
          <a:bodyPr/>
          <a:lstStyle/>
          <a:p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Datacenter network objectives </a:t>
            </a:r>
          </a:p>
          <a:p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Existing proposals </a:t>
            </a:r>
          </a:p>
          <a:p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Our contributions</a:t>
            </a:r>
          </a:p>
          <a:p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Idea and Opportunity </a:t>
            </a:r>
          </a:p>
          <a:p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ICON Design </a:t>
            </a:r>
          </a:p>
          <a:p>
            <a:r>
              <a:rPr lang="en-US" b="1" dirty="0">
                <a:solidFill>
                  <a:srgbClr val="FF0000"/>
                </a:solidFill>
              </a:rPr>
              <a:t>Methodology </a:t>
            </a:r>
          </a:p>
          <a:p>
            <a:r>
              <a:rPr lang="en-US" dirty="0"/>
              <a:t>Results</a:t>
            </a:r>
          </a:p>
          <a:p>
            <a:r>
              <a:rPr lang="en-US" dirty="0"/>
              <a:t>Closing remarks 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8BF32-2C11-4173-9832-E24DA40AA874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49042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10D2D-29A2-4B53-ADDA-13A194544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Simulation Methodology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6401E-843D-4676-A6A2-7FAC106F14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973659"/>
            <a:ext cx="8839200" cy="5554142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en-US" sz="2800" dirty="0"/>
              <a:t>Network simulator (ns-3 v3.28)</a:t>
            </a:r>
          </a:p>
          <a:p>
            <a:pPr>
              <a:spcBef>
                <a:spcPts val="600"/>
              </a:spcBef>
            </a:pPr>
            <a:endParaRPr lang="en-US" sz="2800" dirty="0"/>
          </a:p>
          <a:p>
            <a:pPr lvl="1"/>
            <a:r>
              <a:rPr lang="en-US" sz="2800" dirty="0"/>
              <a:t>Transport protocol</a:t>
            </a:r>
          </a:p>
          <a:p>
            <a:pPr lvl="2"/>
            <a:r>
              <a:rPr lang="en-US" sz="2800" dirty="0">
                <a:solidFill>
                  <a:srgbClr val="FF0000"/>
                </a:solidFill>
              </a:rPr>
              <a:t>DCTCP</a:t>
            </a:r>
            <a:r>
              <a:rPr lang="en-US" sz="2800" dirty="0"/>
              <a:t> as underlying congestion control </a:t>
            </a:r>
          </a:p>
          <a:p>
            <a:pPr marL="914400" lvl="2" indent="0">
              <a:buNone/>
            </a:pPr>
            <a:endParaRPr lang="en-US" sz="2800" dirty="0"/>
          </a:p>
          <a:p>
            <a:pPr lvl="1">
              <a:spcBef>
                <a:spcPts val="600"/>
              </a:spcBef>
            </a:pPr>
            <a:r>
              <a:rPr lang="en-US" sz="2800" dirty="0"/>
              <a:t>Workloads</a:t>
            </a:r>
          </a:p>
          <a:p>
            <a:pPr lvl="2">
              <a:spcBef>
                <a:spcPts val="600"/>
              </a:spcBef>
            </a:pPr>
            <a:r>
              <a:rPr lang="en-US" sz="2800" dirty="0">
                <a:solidFill>
                  <a:srgbClr val="FF0000"/>
                </a:solidFill>
              </a:rPr>
              <a:t>Short</a:t>
            </a:r>
            <a:r>
              <a:rPr lang="en-US" sz="2800" dirty="0"/>
              <a:t> flows (8 - 32 KB) (web search workload)</a:t>
            </a:r>
          </a:p>
          <a:p>
            <a:pPr lvl="2">
              <a:spcBef>
                <a:spcPts val="600"/>
              </a:spcBef>
            </a:pPr>
            <a:r>
              <a:rPr lang="en-US" sz="2800" dirty="0">
                <a:solidFill>
                  <a:srgbClr val="FF0000"/>
                </a:solidFill>
              </a:rPr>
              <a:t>long</a:t>
            </a:r>
            <a:r>
              <a:rPr lang="en-US" sz="2800" dirty="0"/>
              <a:t> flows (1 MB) (data mining)</a:t>
            </a:r>
          </a:p>
          <a:p>
            <a:pPr lvl="2">
              <a:spcBef>
                <a:spcPts val="600"/>
              </a:spcBef>
            </a:pPr>
            <a:endParaRPr lang="en-US" sz="2800" dirty="0"/>
          </a:p>
          <a:p>
            <a:pPr lvl="1">
              <a:spcBef>
                <a:spcPts val="600"/>
              </a:spcBef>
            </a:pPr>
            <a:r>
              <a:rPr lang="en-US" sz="2800" dirty="0"/>
              <a:t>Schemes compared</a:t>
            </a:r>
          </a:p>
          <a:p>
            <a:pPr lvl="2">
              <a:spcBef>
                <a:spcPts val="600"/>
              </a:spcBef>
            </a:pPr>
            <a:r>
              <a:rPr lang="en-US" sz="2800" dirty="0">
                <a:solidFill>
                  <a:srgbClr val="FF0000"/>
                </a:solidFill>
              </a:rPr>
              <a:t>ICTCP</a:t>
            </a:r>
            <a:r>
              <a:rPr lang="en-US" sz="2800" dirty="0"/>
              <a:t> </a:t>
            </a:r>
          </a:p>
          <a:p>
            <a:pPr lvl="2">
              <a:spcBef>
                <a:spcPts val="600"/>
              </a:spcBef>
            </a:pPr>
            <a:r>
              <a:rPr lang="en-US" sz="2800" dirty="0">
                <a:solidFill>
                  <a:srgbClr val="FF0000"/>
                </a:solidFill>
              </a:rPr>
              <a:t>DCTCP</a:t>
            </a:r>
            <a:endParaRPr lang="en-US" sz="2800" dirty="0"/>
          </a:p>
          <a:p>
            <a:pPr lvl="2">
              <a:spcBef>
                <a:spcPts val="600"/>
              </a:spcBef>
            </a:pPr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5C0FB5-0C96-450E-9B86-79DDEA587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8BF32-2C11-4173-9832-E24DA40AA874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0233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97D5FC-73AA-481E-8AF8-021027384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Topology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3D263F-EE20-4136-8969-4969CFF8B0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600"/>
              </a:spcBef>
            </a:pPr>
            <a:r>
              <a:rPr lang="en-US" dirty="0"/>
              <a:t>Two level, leaf-spine topology </a:t>
            </a:r>
          </a:p>
          <a:p>
            <a:pPr>
              <a:spcBef>
                <a:spcPts val="600"/>
              </a:spcBef>
            </a:pPr>
            <a:r>
              <a:rPr lang="en-US" dirty="0"/>
              <a:t>400 hosts through 20 leaf switches</a:t>
            </a:r>
          </a:p>
          <a:p>
            <a:pPr>
              <a:spcBef>
                <a:spcPts val="600"/>
              </a:spcBef>
            </a:pPr>
            <a:r>
              <a:rPr lang="en-US" dirty="0"/>
              <a:t>Connected to 10 spine switches in a full mesh manner</a:t>
            </a:r>
          </a:p>
          <a:p>
            <a:pPr lvl="1">
              <a:spcBef>
                <a:spcPts val="600"/>
              </a:spcBef>
            </a:pPr>
            <a:endParaRPr lang="en-US" dirty="0"/>
          </a:p>
          <a:p>
            <a:pPr lvl="1">
              <a:spcBef>
                <a:spcPts val="600"/>
              </a:spcBef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830015-791D-4AB6-A701-5BDA2799D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8BF32-2C11-4173-9832-E24DA40AA874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41820788-86C1-054B-9A2D-C02889611F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62200"/>
            <a:ext cx="8915400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2445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Tail (99</a:t>
            </a:r>
            <a:r>
              <a:rPr lang="en-US" baseline="30000" dirty="0"/>
              <a:t>th</a:t>
            </a:r>
            <a:r>
              <a:rPr lang="en-US" dirty="0"/>
              <a:t>) percentile FCT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8BF32-2C11-4173-9832-E24DA40AA874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0" y="5486400"/>
            <a:ext cx="9144000" cy="1024471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/>
              <a:t>ICON achieves 77% lower 99</a:t>
            </a:r>
            <a:r>
              <a:rPr lang="en-US" baseline="30000" dirty="0"/>
              <a:t>th</a:t>
            </a:r>
            <a:r>
              <a:rPr lang="en-US" dirty="0"/>
              <a:t> percentile </a:t>
            </a:r>
          </a:p>
          <a:p>
            <a:pPr marL="0" indent="0" algn="ctr">
              <a:buNone/>
            </a:pPr>
            <a:r>
              <a:rPr lang="en-US" dirty="0"/>
              <a:t>flow completion times for short flows</a:t>
            </a:r>
          </a:p>
        </p:txBody>
      </p:sp>
      <p:pic>
        <p:nvPicPr>
          <p:cNvPr id="9" name="Picture 8" descr="A close up of a map&#13;&#10;&#13;&#10;Description automatically generated">
            <a:extLst>
              <a:ext uri="{FF2B5EF4-FFF2-40B4-BE49-F238E27FC236}">
                <a16:creationId xmlns:a16="http://schemas.microsoft.com/office/drawing/2014/main" id="{F124FAF6-CEE0-B541-B3EB-085B9136FF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980949"/>
            <a:ext cx="6565900" cy="426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36889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Average throughput (long flows)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8BF32-2C11-4173-9832-E24DA40AA874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7" name="Text Placeholder 6"/>
          <p:cNvSpPr txBox="1">
            <a:spLocks/>
          </p:cNvSpPr>
          <p:nvPr/>
        </p:nvSpPr>
        <p:spPr>
          <a:xfrm>
            <a:off x="0" y="5486400"/>
            <a:ext cx="9144000" cy="1024471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 kumimoji="0" lang="en-US" sz="2800" b="1" kern="1200" dirty="0" smtClean="0">
                <a:solidFill>
                  <a:srgbClr val="DF4141"/>
                </a:solidFill>
                <a:latin typeface="+mn-lt"/>
                <a:ea typeface="+mj-ea"/>
                <a:cs typeface="+mj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/>
              <a:t>ICON achieves 18% higher throughput for long flows</a:t>
            </a:r>
          </a:p>
          <a:p>
            <a:pPr marL="0" indent="0" algn="ctr">
              <a:buNone/>
            </a:pPr>
            <a:r>
              <a:rPr lang="en-US" dirty="0"/>
              <a:t> than ICTCP</a:t>
            </a:r>
          </a:p>
        </p:txBody>
      </p:sp>
      <p:pic>
        <p:nvPicPr>
          <p:cNvPr id="10" name="Content Placeholder 9" descr="A screenshot of a cell phone&#13;&#10;&#13;&#10;Description automatically generated">
            <a:extLst>
              <a:ext uri="{FF2B5EF4-FFF2-40B4-BE49-F238E27FC236}">
                <a16:creationId xmlns:a16="http://schemas.microsoft.com/office/drawing/2014/main" id="{FDB8F82C-987A-D048-8036-35CF3373BF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450" y="1066800"/>
            <a:ext cx="6591300" cy="4330700"/>
          </a:xfrm>
        </p:spPr>
      </p:pic>
    </p:spTree>
    <p:extLst>
      <p:ext uri="{BB962C8B-B14F-4D97-AF65-F5344CB8AC3E}">
        <p14:creationId xmlns:p14="http://schemas.microsoft.com/office/powerpoint/2010/main" val="1707204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CDF of queue length in switches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8BF32-2C11-4173-9832-E24DA40AA874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7" name="Text Placeholder 6"/>
          <p:cNvSpPr txBox="1">
            <a:spLocks/>
          </p:cNvSpPr>
          <p:nvPr/>
        </p:nvSpPr>
        <p:spPr>
          <a:xfrm>
            <a:off x="0" y="5638800"/>
            <a:ext cx="9144000" cy="872071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 kumimoji="0" lang="en-US" sz="2800" b="1" kern="1200" dirty="0" smtClean="0">
                <a:solidFill>
                  <a:srgbClr val="DF4141"/>
                </a:solidFill>
                <a:latin typeface="+mn-lt"/>
                <a:ea typeface="+mj-ea"/>
                <a:cs typeface="+mj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/>
              <a:t>ICON significantly reduces 99th percentile queue </a:t>
            </a:r>
          </a:p>
          <a:p>
            <a:pPr marL="0" indent="0" algn="ctr">
              <a:buNone/>
            </a:pPr>
            <a:r>
              <a:rPr lang="en-US" dirty="0"/>
              <a:t>length in switches by about a factor of 5x on average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39103CB-B355-49B6-BAC4-1842737C73E8}"/>
              </a:ext>
            </a:extLst>
          </p:cNvPr>
          <p:cNvSpPr txBox="1"/>
          <p:nvPr/>
        </p:nvSpPr>
        <p:spPr>
          <a:xfrm>
            <a:off x="6034824" y="4611468"/>
            <a:ext cx="12041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Load =60%</a:t>
            </a:r>
          </a:p>
          <a:p>
            <a:endParaRPr lang="en-US" dirty="0"/>
          </a:p>
        </p:txBody>
      </p:sp>
      <p:pic>
        <p:nvPicPr>
          <p:cNvPr id="11" name="Picture 10" descr="A close up of a map&#13;&#10;&#13;&#10;Description automatically generated">
            <a:extLst>
              <a:ext uri="{FF2B5EF4-FFF2-40B4-BE49-F238E27FC236}">
                <a16:creationId xmlns:a16="http://schemas.microsoft.com/office/drawing/2014/main" id="{A5DD20FC-C0F0-6844-B850-1DB5DE0ACD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3888"/>
            <a:ext cx="9144000" cy="470251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BADDFF2-AB94-2E4C-9204-3FCD3F7F93E1}"/>
              </a:ext>
            </a:extLst>
          </p:cNvPr>
          <p:cNvSpPr txBox="1"/>
          <p:nvPr/>
        </p:nvSpPr>
        <p:spPr>
          <a:xfrm>
            <a:off x="4343400" y="1746716"/>
            <a:ext cx="12041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Load =60%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355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73659"/>
            <a:ext cx="8610600" cy="4360341"/>
          </a:xfrm>
        </p:spPr>
        <p:txBody>
          <a:bodyPr/>
          <a:lstStyle/>
          <a:p>
            <a:r>
              <a:rPr lang="en-US" sz="2800" dirty="0"/>
              <a:t>Prior approaches</a:t>
            </a:r>
          </a:p>
          <a:p>
            <a:pPr lvl="1"/>
            <a:r>
              <a:rPr lang="en-US" sz="2800" dirty="0"/>
              <a:t>Reactive, leverage ECN to detect general congestion</a:t>
            </a:r>
          </a:p>
          <a:p>
            <a:pPr lvl="2"/>
            <a:r>
              <a:rPr lang="en-US" sz="2800" dirty="0"/>
              <a:t>too slow for incast </a:t>
            </a:r>
          </a:p>
          <a:p>
            <a:r>
              <a:rPr lang="en-US" sz="2800" dirty="0"/>
              <a:t>ICON </a:t>
            </a:r>
            <a:r>
              <a:rPr lang="en-US" sz="2800" dirty="0">
                <a:solidFill>
                  <a:srgbClr val="DF4141"/>
                </a:solidFill>
              </a:rPr>
              <a:t>isolates incast </a:t>
            </a:r>
            <a:r>
              <a:rPr lang="en-US" sz="2800" dirty="0"/>
              <a:t>congestion</a:t>
            </a:r>
          </a:p>
          <a:p>
            <a:pPr lvl="1"/>
            <a:r>
              <a:rPr lang="en-US" sz="2800" dirty="0"/>
              <a:t>Uses application knowledge to calculate sending rate </a:t>
            </a:r>
          </a:p>
          <a:p>
            <a:r>
              <a:rPr lang="en-US" sz="2800" dirty="0">
                <a:solidFill>
                  <a:srgbClr val="DF4141"/>
                </a:solidFill>
              </a:rPr>
              <a:t>Paces packets </a:t>
            </a:r>
            <a:r>
              <a:rPr lang="en-US" sz="2800" dirty="0"/>
              <a:t>at the sender NIC</a:t>
            </a:r>
          </a:p>
          <a:p>
            <a:r>
              <a:rPr lang="en-US" sz="2800" dirty="0"/>
              <a:t>Improves both tail latency and throughput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8BF32-2C11-4173-9832-E24DA40AA874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81000" y="5105400"/>
            <a:ext cx="8382000" cy="128739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Incast remains an open problem </a:t>
            </a:r>
            <a:br>
              <a:rPr lang="en-US" sz="2800" dirty="0"/>
            </a:br>
            <a:r>
              <a:rPr lang="en-US" sz="2800" dirty="0">
                <a:sym typeface="Wingdings" pitchFamily="2" charset="2"/>
              </a:rPr>
              <a:t> need schemes that isolate incast from other </a:t>
            </a:r>
            <a:br>
              <a:rPr lang="en-US" sz="2800" dirty="0">
                <a:sym typeface="Wingdings" pitchFamily="2" charset="2"/>
              </a:rPr>
            </a:br>
            <a:r>
              <a:rPr lang="en-US" sz="2800" dirty="0">
                <a:sym typeface="Wingdings" pitchFamily="2" charset="2"/>
              </a:rPr>
              <a:t>general forms of congestion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300114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59D5D2-B8EF-41A5-8A7D-B3968A8CC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8BF32-2C11-4173-9832-E24DA40AA874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B6D17C-EE44-4EF7-ADF8-E8EDD2A35CD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9736" y="2743200"/>
            <a:ext cx="7504528" cy="1447800"/>
          </a:xfrm>
        </p:spPr>
        <p:txBody>
          <a:bodyPr/>
          <a:lstStyle/>
          <a:p>
            <a:pPr marL="0" indent="0">
              <a:buNone/>
            </a:pPr>
            <a:r>
              <a:rPr lang="en-US" sz="5400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28903802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6|15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18.8|8.7|7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14.4|12|8.3|16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11.2|13.8|5.6|7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1|28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|14.5|30.3|1"/>
</p:tagLst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53430</TotalTime>
  <Words>752</Words>
  <Application>Microsoft Macintosh PowerPoint</Application>
  <PresentationFormat>On-screen Show (4:3)</PresentationFormat>
  <Paragraphs>210</Paragraphs>
  <Slides>19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Book Antiqua</vt:lpstr>
      <vt:lpstr>Calibri</vt:lpstr>
      <vt:lpstr>Calibri Light</vt:lpstr>
      <vt:lpstr>Wingdings</vt:lpstr>
      <vt:lpstr>Custom Design</vt:lpstr>
      <vt:lpstr>ICON: Incast Congestion Control using Packet Pacing in Datacenter Networks </vt:lpstr>
      <vt:lpstr>Datacenter applications and traffic</vt:lpstr>
      <vt:lpstr>Incast congestion</vt:lpstr>
      <vt:lpstr>Existing schemes</vt:lpstr>
      <vt:lpstr>ICON: contributions</vt:lpstr>
      <vt:lpstr>Outline</vt:lpstr>
      <vt:lpstr>Opportunity</vt:lpstr>
      <vt:lpstr>Outline</vt:lpstr>
      <vt:lpstr>ICON: Design</vt:lpstr>
      <vt:lpstr>ICON: Pacing</vt:lpstr>
      <vt:lpstr>ICON: Implementation</vt:lpstr>
      <vt:lpstr>Outline</vt:lpstr>
      <vt:lpstr>Simulation Methodology</vt:lpstr>
      <vt:lpstr>Topology </vt:lpstr>
      <vt:lpstr>Tail (99th) percentile FCT</vt:lpstr>
      <vt:lpstr>Average throughput (long flows)</vt:lpstr>
      <vt:lpstr>CDF of queue length in switches</vt:lpstr>
      <vt:lpstr>Conclusion 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Balajee Vamanan</dc:creator>
  <cp:lastModifiedBy>Balajee Vamanan</cp:lastModifiedBy>
  <cp:revision>2321</cp:revision>
  <dcterms:created xsi:type="dcterms:W3CDTF">2013-04-15T19:57:38Z</dcterms:created>
  <dcterms:modified xsi:type="dcterms:W3CDTF">2019-01-09T05:07:31Z</dcterms:modified>
</cp:coreProperties>
</file>