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39"/>
  </p:notesMasterIdLst>
  <p:handoutMasterIdLst>
    <p:handoutMasterId r:id="rId40"/>
  </p:handoutMasterIdLst>
  <p:sldIdLst>
    <p:sldId id="572" r:id="rId2"/>
    <p:sldId id="627" r:id="rId3"/>
    <p:sldId id="650" r:id="rId4"/>
    <p:sldId id="628" r:id="rId5"/>
    <p:sldId id="662" r:id="rId6"/>
    <p:sldId id="629" r:id="rId7"/>
    <p:sldId id="630" r:id="rId8"/>
    <p:sldId id="667" r:id="rId9"/>
    <p:sldId id="681" r:id="rId10"/>
    <p:sldId id="682" r:id="rId11"/>
    <p:sldId id="661" r:id="rId12"/>
    <p:sldId id="672" r:id="rId13"/>
    <p:sldId id="665" r:id="rId14"/>
    <p:sldId id="632" r:id="rId15"/>
    <p:sldId id="634" r:id="rId16"/>
    <p:sldId id="635" r:id="rId17"/>
    <p:sldId id="637" r:id="rId18"/>
    <p:sldId id="652" r:id="rId19"/>
    <p:sldId id="653" r:id="rId20"/>
    <p:sldId id="654" r:id="rId21"/>
    <p:sldId id="677" r:id="rId22"/>
    <p:sldId id="673" r:id="rId23"/>
    <p:sldId id="663" r:id="rId24"/>
    <p:sldId id="664" r:id="rId25"/>
    <p:sldId id="528" r:id="rId26"/>
    <p:sldId id="640" r:id="rId27"/>
    <p:sldId id="619" r:id="rId28"/>
    <p:sldId id="642" r:id="rId29"/>
    <p:sldId id="684" r:id="rId30"/>
    <p:sldId id="590" r:id="rId31"/>
    <p:sldId id="614" r:id="rId32"/>
    <p:sldId id="620" r:id="rId33"/>
    <p:sldId id="674" r:id="rId34"/>
    <p:sldId id="675" r:id="rId35"/>
    <p:sldId id="676" r:id="rId36"/>
    <p:sldId id="638" r:id="rId37"/>
    <p:sldId id="6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E26464"/>
    <a:srgbClr val="EE454D"/>
    <a:srgbClr val="DF4141"/>
    <a:srgbClr val="F2F2F2"/>
    <a:srgbClr val="E26666"/>
    <a:srgbClr val="901929"/>
    <a:srgbClr val="F4B183"/>
    <a:srgbClr val="632523"/>
    <a:srgbClr val="AD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9" autoAdjust="0"/>
    <p:restoredTop sz="61699" autoAdjust="0"/>
  </p:normalViewPr>
  <p:slideViewPr>
    <p:cSldViewPr>
      <p:cViewPr varScale="1">
        <p:scale>
          <a:sx n="41" d="100"/>
          <a:sy n="41" d="100"/>
        </p:scale>
        <p:origin x="17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31187626970357"/>
          <c:y val="0.14346875907648127"/>
          <c:w val="0.74478921067070025"/>
          <c:h val="0.54693808270545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Fraction of packets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Sheet1!$B$2:$G$2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1.3</c:v>
                </c:pt>
                <c:pt idx="1">
                  <c:v>3.8</c:v>
                </c:pt>
                <c:pt idx="2">
                  <c:v>19</c:v>
                </c:pt>
                <c:pt idx="3">
                  <c:v>40</c:v>
                </c:pt>
                <c:pt idx="4">
                  <c:v>56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7-4FB0-AC74-D6031E515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81408"/>
        <c:axId val="323230936"/>
      </c:barChart>
      <c:catAx>
        <c:axId val="38678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Load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 (%)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876374630386389"/>
              <c:y val="0.87068368049597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30936"/>
        <c:crosses val="autoZero"/>
        <c:auto val="1"/>
        <c:lblAlgn val="ctr"/>
        <c:lblOffset val="100"/>
        <c:noMultiLvlLbl val="0"/>
      </c:catAx>
      <c:valAx>
        <c:axId val="32323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Fraction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 of packets (%)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8832391713747645E-3"/>
              <c:y val="0.14922385174851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8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B600-F24D-4281-A2CE-48B9DD77548C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0117D-CF98-417B-BB1F-F20089ADE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9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61A6D-37D9-47B7-BCD0-B0CC97918285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0881C-E6E6-40AF-91B7-185081FB2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project is carried on the bits system lab. And I worked with </a:t>
            </a:r>
            <a:r>
              <a:rPr lang="en-US" dirty="0" err="1"/>
              <a:t>hamed</a:t>
            </a:r>
            <a:r>
              <a:rPr lang="en-US" dirty="0"/>
              <a:t> </a:t>
            </a:r>
            <a:r>
              <a:rPr lang="en-US" dirty="0" err="1"/>
              <a:t>rezai</a:t>
            </a:r>
            <a:r>
              <a:rPr lang="en-US" dirty="0"/>
              <a:t> in this project. And its is supervised by </a:t>
            </a:r>
            <a:r>
              <a:rPr lang="en-US" dirty="0" err="1"/>
              <a:t>Balajee</a:t>
            </a:r>
            <a:r>
              <a:rPr lang="en-US" dirty="0"/>
              <a:t> </a:t>
            </a:r>
            <a:r>
              <a:rPr lang="en-US" dirty="0" err="1"/>
              <a:t>Vamanan</a:t>
            </a:r>
            <a:r>
              <a:rPr lang="en-US" dirty="0"/>
              <a:t>.</a:t>
            </a:r>
          </a:p>
          <a:p>
            <a:r>
              <a:rPr lang="en-US" dirty="0"/>
              <a:t>This is  a join work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3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7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axis </a:t>
            </a:r>
          </a:p>
          <a:p>
            <a:r>
              <a:rPr lang="en-US" dirty="0"/>
              <a:t>We ran a typical datacenter workload and observed the fraction of packets that are marked at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3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min </a:t>
            </a:r>
          </a:p>
          <a:p>
            <a:r>
              <a:rPr lang="en-US" dirty="0"/>
              <a:t>This is the outline of my talk</a:t>
            </a:r>
          </a:p>
          <a:p>
            <a:r>
              <a:rPr lang="en-US" dirty="0"/>
              <a:t>High level idea and contributions </a:t>
            </a:r>
          </a:p>
          <a:p>
            <a:r>
              <a:rPr lang="en-US" dirty="0"/>
              <a:t>Going to explain details</a:t>
            </a:r>
          </a:p>
          <a:p>
            <a:r>
              <a:rPr lang="en-US" dirty="0"/>
              <a:t>And then _&gt; experimental methodology</a:t>
            </a:r>
          </a:p>
          <a:p>
            <a:r>
              <a:rPr lang="en-US" dirty="0"/>
              <a:t>And key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7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talk about steps in details</a:t>
            </a:r>
          </a:p>
          <a:p>
            <a:r>
              <a:rPr lang="en-US" dirty="0"/>
              <a:t>What we do how </a:t>
            </a:r>
          </a:p>
          <a:p>
            <a:r>
              <a:rPr lang="en-US" dirty="0"/>
              <a:t>policy intent , mechanism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4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9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back to our original example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41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 of </a:t>
            </a:r>
            <a:r>
              <a:rPr lang="en-US" dirty="0" err="1"/>
              <a:t>sh</a:t>
            </a:r>
            <a:r>
              <a:rPr lang="en-US" dirty="0"/>
              <a:t> and l flows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0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example for foreground applications are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in today dc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2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0" dirty="0"/>
              <a:t>Remember, the key metrics for </a:t>
            </a:r>
            <a:r>
              <a:rPr lang="en-US" b="1" baseline="0" dirty="0" err="1"/>
              <a:t>DataCenter</a:t>
            </a:r>
            <a:r>
              <a:rPr lang="en-US" b="1" baseline="0" dirty="0"/>
              <a:t> are tail FCT and Throughput </a:t>
            </a:r>
          </a:p>
          <a:p>
            <a:pPr marL="0" indent="0">
              <a:buNone/>
            </a:pPr>
            <a:r>
              <a:rPr lang="en-US" baseline="0" dirty="0"/>
              <a:t>There are many results in the paper but I </a:t>
            </a:r>
            <a:r>
              <a:rPr lang="en-US" baseline="0" dirty="0" err="1"/>
              <a:t>wanna</a:t>
            </a:r>
            <a:r>
              <a:rPr lang="en-US" baseline="0" dirty="0"/>
              <a:t> show you three most important of them First result I </a:t>
            </a:r>
            <a:r>
              <a:rPr lang="en-US" baseline="0" dirty="0" err="1"/>
              <a:t>wanna</a:t>
            </a:r>
            <a:r>
              <a:rPr lang="en-US" baseline="0" dirty="0"/>
              <a:t> to show!</a:t>
            </a:r>
          </a:p>
          <a:p>
            <a:pPr marL="228600" indent="-228600">
              <a:buAutoNum type="arabicParenR"/>
            </a:pPr>
            <a:r>
              <a:rPr lang="en-US" baseline="0" dirty="0"/>
              <a:t>Axes</a:t>
            </a:r>
          </a:p>
          <a:p>
            <a:pPr marL="228600" indent="-228600">
              <a:buAutoNum type="arabicParenR"/>
            </a:pPr>
            <a:r>
              <a:rPr lang="en-US" baseline="0" dirty="0"/>
              <a:t>We show </a:t>
            </a:r>
            <a:r>
              <a:rPr lang="en-US" b="1" baseline="0" dirty="0"/>
              <a:t>DCTCP with a yellow </a:t>
            </a:r>
            <a:r>
              <a:rPr lang="en-US" baseline="0" dirty="0"/>
              <a:t>line, … PIAS with a….</a:t>
            </a:r>
          </a:p>
          <a:p>
            <a:pPr marL="228600" indent="-228600">
              <a:buAutoNum type="arabicParenR"/>
            </a:pPr>
            <a:r>
              <a:rPr lang="en-US" b="1" baseline="0" dirty="0"/>
              <a:t>As expected</a:t>
            </a:r>
            <a:r>
              <a:rPr lang="en-US" baseline="0" dirty="0"/>
              <a:t>, FCT of all schemes </a:t>
            </a:r>
            <a:r>
              <a:rPr lang="en-US" b="1" baseline="0" dirty="0"/>
              <a:t>increase with load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PIAS achieves lower FCT than DCTCT, matching their paper. Slytherin achieves </a:t>
            </a:r>
            <a:r>
              <a:rPr lang="en-US" b="1" baseline="0" dirty="0"/>
              <a:t>EVEN </a:t>
            </a:r>
            <a:r>
              <a:rPr lang="en-US" baseline="0" dirty="0"/>
              <a:t>lower FCT than PIAS.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Also, our improvements are larger at higher loads </a:t>
            </a:r>
            <a:r>
              <a:rPr lang="en-US" b="1" baseline="0" dirty="0"/>
              <a:t>Gap between </a:t>
            </a:r>
            <a:r>
              <a:rPr lang="en-US" baseline="0" dirty="0"/>
              <a:t>increases.</a:t>
            </a:r>
          </a:p>
          <a:p>
            <a:pPr marL="228600" indent="-228600">
              <a:buAutoNum type="arabicParenR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9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Better Throughput </a:t>
            </a:r>
          </a:p>
          <a:p>
            <a:pPr marL="228600" indent="-228600">
              <a:buAutoNum type="arabicParenR"/>
            </a:pPr>
            <a:r>
              <a:rPr lang="en-US" dirty="0"/>
              <a:t>At high loads there is more congestion and queuing therefor, long flows achieve lower throughout at high loads. </a:t>
            </a:r>
          </a:p>
          <a:p>
            <a:pPr marL="228600" indent="-228600">
              <a:buAutoNum type="arabicParenR"/>
            </a:pPr>
            <a:r>
              <a:rPr lang="en-US" dirty="0"/>
              <a:t>The more the load is the lower the throughput, as there are more packets and more queuing delay.</a:t>
            </a:r>
          </a:p>
          <a:p>
            <a:pPr marL="228600" indent="-228600">
              <a:buAutoNum type="arabicParenR"/>
            </a:pPr>
            <a:r>
              <a:rPr lang="en-US" b="1" dirty="0"/>
              <a:t>Slytherin just target some packets while PIAS is prioritizing all packets and it should prioritize some useless ones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9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Axes</a:t>
            </a:r>
          </a:p>
          <a:p>
            <a:r>
              <a:rPr lang="en-US" dirty="0"/>
              <a:t>Tor switch + load 40 60%</a:t>
            </a:r>
          </a:p>
          <a:p>
            <a:r>
              <a:rPr lang="en-US" dirty="0"/>
              <a:t>SJF</a:t>
            </a:r>
          </a:p>
          <a:p>
            <a:r>
              <a:rPr lang="en-US" dirty="0"/>
              <a:t>We have lower </a:t>
            </a:r>
            <a:r>
              <a:rPr lang="en-US"/>
              <a:t>queue length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1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3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Its important for a data center networks to be able to fulfil all requirements for these applications. But the challenge is that they have deferring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2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1)There has been a lot of work on data center networks over the last several years broadly speaking, previous work can be categorized into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2)To the best of our knowledge </a:t>
            </a:r>
            <a:r>
              <a:rPr lang="en-US" dirty="0" err="1"/>
              <a:t>pias</a:t>
            </a:r>
            <a:r>
              <a:rPr lang="en-US" dirty="0"/>
              <a:t> is the most recent info agnostic packet scheduling scheme and its most relevant to our proposal.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3)Congestion control: </a:t>
            </a:r>
            <a:r>
              <a:rPr lang="en-US" b="1" dirty="0"/>
              <a:t>end to end mechanism</a:t>
            </a:r>
            <a:r>
              <a:rPr lang="en-US" dirty="0"/>
              <a:t>, iterative -&gt;slow!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 doesn’t specifically target short flows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basically </a:t>
            </a:r>
            <a:r>
              <a:rPr lang="en-US" dirty="0" err="1"/>
              <a:t>pias</a:t>
            </a:r>
            <a:r>
              <a:rPr lang="en-US" dirty="0"/>
              <a:t> tries to send shorter flows to queues with higher priority and longer flows to queues with lower priority.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answer this question in the affirmative with our design called Slytherin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OVERAL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packets that are more likely to fall in the tail often incur congestion at multiple points in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outline of my talk</a:t>
            </a:r>
          </a:p>
          <a:p>
            <a:r>
              <a:rPr lang="en-US" dirty="0"/>
              <a:t>High level idea and contributions </a:t>
            </a:r>
          </a:p>
          <a:p>
            <a:r>
              <a:rPr lang="en-US" dirty="0"/>
              <a:t>Going to explain details</a:t>
            </a:r>
          </a:p>
          <a:p>
            <a:r>
              <a:rPr lang="en-US" dirty="0"/>
              <a:t>And then _&gt; experimental methodology</a:t>
            </a:r>
          </a:p>
          <a:p>
            <a:r>
              <a:rPr lang="en-US" dirty="0"/>
              <a:t>And key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0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0881C-E6E6-40AF-91B7-185081FB28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706" y="319320"/>
            <a:ext cx="8723893" cy="2709338"/>
          </a:xfrm>
          <a:noFill/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DF4141"/>
                </a:solidFill>
                <a:latin typeface="+mj-lt"/>
              </a:defRPr>
            </a:lvl1pPr>
          </a:lstStyle>
          <a:p>
            <a:r>
              <a:rPr lang="en-US" dirty="0"/>
              <a:t>Slytherin: Dynamic, Network-assisted Prioritization</a:t>
            </a:r>
            <a:br>
              <a:rPr lang="en-US" dirty="0"/>
            </a:br>
            <a:r>
              <a:rPr lang="en-US" dirty="0"/>
              <a:t>of Tail Packets in Datacenter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41767"/>
            <a:ext cx="6629400" cy="609600"/>
          </a:xfr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Mojtaba </a:t>
            </a:r>
            <a:r>
              <a:rPr lang="en-US" dirty="0" err="1"/>
              <a:t>Malekpourshahraki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336630"/>
            <a:ext cx="9144001" cy="521369"/>
          </a:xfrm>
          <a:prstGeom prst="rect">
            <a:avLst/>
          </a:prstGeom>
          <a:solidFill>
            <a:srgbClr val="DF4141"/>
          </a:solidFill>
          <a:ln w="15875" cap="flat" cmpd="sng" algn="ctr">
            <a:noFill/>
            <a:prstDash val="solid"/>
          </a:ln>
          <a:effectLst/>
        </p:spPr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4566906"/>
            <a:ext cx="919494" cy="919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7134"/>
            <a:ext cx="1864881" cy="10667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257800" y="4442936"/>
            <a:ext cx="34034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i="1" dirty="0">
                <a:solidFill>
                  <a:srgbClr val="EE454D"/>
                </a:solidFill>
                <a:effectLst/>
                <a:latin typeface="Theinhardt"/>
              </a:rPr>
              <a:t>BITS</a:t>
            </a:r>
            <a:r>
              <a:rPr lang="en-US" sz="2400" b="0" i="0" dirty="0">
                <a:solidFill>
                  <a:srgbClr val="EE454D"/>
                </a:solidFill>
                <a:effectLst/>
                <a:latin typeface="Theinhardt"/>
              </a:rPr>
              <a:t> </a:t>
            </a:r>
          </a:p>
          <a:p>
            <a:r>
              <a:rPr lang="en-US" sz="1800" b="0" i="0" dirty="0">
                <a:solidFill>
                  <a:srgbClr val="EE454D"/>
                </a:solidFill>
                <a:effectLst/>
                <a:latin typeface="Theinhardt"/>
              </a:rPr>
              <a:t>Networked Systems Laboratory</a:t>
            </a:r>
            <a:endParaRPr lang="en-US" sz="1800" b="0" i="0" dirty="0">
              <a:solidFill>
                <a:srgbClr val="EE45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4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Punch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777240"/>
          </a:xfrm>
        </p:spPr>
        <p:txBody>
          <a:bodyPr/>
          <a:lstStyle>
            <a:lvl1pPr>
              <a:defRPr>
                <a:solidFill>
                  <a:srgbClr val="DF414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/>
            </a:lvl1pPr>
            <a:lvl2pPr marL="685800" indent="-228600">
              <a:buClrTx/>
              <a:buFont typeface="Wingdings" panose="05000000000000000000" pitchFamily="2" charset="2"/>
              <a:buChar char="§"/>
              <a:defRPr sz="26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2600"/>
            </a:lvl3pPr>
            <a:lvl4pPr marL="1600200" indent="-228600">
              <a:buClrTx/>
              <a:buFont typeface="Wingdings" panose="05000000000000000000" pitchFamily="2" charset="2"/>
              <a:buChar char="§"/>
              <a:defRPr sz="2600"/>
            </a:lvl4pPr>
            <a:lvl5pPr marL="2057400" indent="-228600">
              <a:buClrTx/>
              <a:buFont typeface="Wingdings" panose="05000000000000000000" pitchFamily="2" charset="2"/>
              <a:buChar char="§"/>
              <a:defRPr sz="2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5901271"/>
            <a:ext cx="9144000" cy="60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kumimoji="0" lang="en-US" sz="2800" b="1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23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Punch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8"/>
            <a:ext cx="9144000" cy="777240"/>
          </a:xfrm>
        </p:spPr>
        <p:txBody>
          <a:bodyPr/>
          <a:lstStyle>
            <a:lvl1pPr>
              <a:defRPr>
                <a:solidFill>
                  <a:srgbClr val="DF414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3659"/>
            <a:ext cx="88392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600"/>
            </a:lvl1pPr>
            <a:lvl2pPr marL="685800" indent="-228600">
              <a:buClrTx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Tx/>
              <a:buFont typeface="Arial" panose="020B0604020202020204" pitchFamily="34" charset="0"/>
              <a:buChar char="•"/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5638800"/>
            <a:ext cx="9144000" cy="914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kumimoji="0" lang="en-US" sz="2400" b="1" dirty="0" smtClean="0">
                <a:solidFill>
                  <a:srgbClr val="DF4141"/>
                </a:solidFill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50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0"/>
            <a:ext cx="9144000" cy="77724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4817541"/>
          </a:xfrm>
          <a:ln>
            <a:noFill/>
          </a:ln>
        </p:spPr>
        <p:txBody>
          <a:bodyPr/>
          <a:lstStyle>
            <a:lvl1pPr marL="228600" indent="-228600">
              <a:spcBef>
                <a:spcPts val="1200"/>
              </a:spcBef>
              <a:buClrTx/>
              <a:buFont typeface="Wingdings" panose="05000000000000000000" pitchFamily="2" charset="2"/>
              <a:buChar char="§"/>
              <a:defRPr sz="2600"/>
            </a:lvl1pPr>
            <a:lvl2pPr marL="685800" indent="-228600">
              <a:buClrTx/>
              <a:buFont typeface="Wingdings" panose="05000000000000000000" pitchFamily="2" charset="2"/>
              <a:buChar char="§"/>
              <a:defRPr sz="26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2600"/>
            </a:lvl3pPr>
            <a:lvl4pPr marL="1600200" indent="-228600">
              <a:buClrTx/>
              <a:buFont typeface="Wingdings" panose="05000000000000000000" pitchFamily="2" charset="2"/>
              <a:buChar char="§"/>
              <a:defRPr sz="2600"/>
            </a:lvl4pPr>
            <a:lvl5pPr marL="2057400" indent="-228600">
              <a:buClrTx/>
              <a:buFont typeface="Wingdings" panose="05000000000000000000" pitchFamily="2" charset="2"/>
              <a:buChar char="§"/>
              <a:defRPr sz="2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4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27801"/>
            <a:ext cx="733864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38BF32-2C11-4173-9832-E24DA40AA8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BC357-27DD-42D3-B494-5469385DA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1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7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0080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C357-27DD-42D3-B494-5469385DA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2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3" r:id="rId2"/>
    <p:sldLayoutId id="2147483697" r:id="rId3"/>
    <p:sldLayoutId id="2147483696" r:id="rId4"/>
    <p:sldLayoutId id="2147483695" r:id="rId5"/>
    <p:sldLayoutId id="2147483698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F41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3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24350"/>
            <a:ext cx="8001000" cy="1014250"/>
          </a:xfrm>
        </p:spPr>
        <p:txBody>
          <a:bodyPr/>
          <a:lstStyle/>
          <a:p>
            <a:r>
              <a:rPr lang="en-US" sz="2400" b="0" dirty="0">
                <a:latin typeface="+mn-lt"/>
              </a:rPr>
              <a:t>Hamed </a:t>
            </a:r>
            <a:r>
              <a:rPr lang="en-US" sz="2400" b="0" dirty="0" err="1">
                <a:latin typeface="+mn-lt"/>
              </a:rPr>
              <a:t>Rezaei</a:t>
            </a:r>
            <a:r>
              <a:rPr lang="en-US" sz="2400" b="0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Mojtaba </a:t>
            </a:r>
            <a:r>
              <a:rPr lang="en-US" sz="2400" dirty="0" err="1">
                <a:latin typeface="+mn-lt"/>
              </a:rPr>
              <a:t>Malekpourshahraki</a:t>
            </a:r>
            <a:r>
              <a:rPr lang="en-US" sz="2400" b="0" dirty="0">
                <a:latin typeface="+mn-lt"/>
              </a:rPr>
              <a:t>, </a:t>
            </a:r>
            <a:r>
              <a:rPr lang="en-US" sz="2400" b="0" dirty="0" err="1">
                <a:latin typeface="+mn-lt"/>
              </a:rPr>
              <a:t>Balajee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Vamanan</a:t>
            </a:r>
            <a:endParaRPr lang="en-US" sz="2400" b="0" dirty="0">
              <a:latin typeface="+mn-lt"/>
            </a:endParaRPr>
          </a:p>
          <a:p>
            <a:pPr algn="ctr"/>
            <a:endParaRPr lang="en-US" sz="2400" b="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57200"/>
            <a:ext cx="9144000" cy="191347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        Slytherin</a:t>
            </a:r>
            <a:r>
              <a:rPr lang="en-US" dirty="0"/>
              <a:t>: Dynamic, Network-assisted</a:t>
            </a:r>
            <a:br>
              <a:rPr lang="en-US" dirty="0"/>
            </a:br>
            <a:r>
              <a:rPr lang="en-US" dirty="0"/>
              <a:t>Prioritization of Tail Packets in </a:t>
            </a:r>
            <a:br>
              <a:rPr lang="en-US" dirty="0"/>
            </a:br>
            <a:r>
              <a:rPr lang="en-US" dirty="0"/>
              <a:t>Datacenter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9891C-BA7C-4FD6-8229-DDBB85969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113983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E284-4276-4738-96C9-7FF5F31A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and 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9DC4-AF3B-4454-8B5C-7546C50B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52562"/>
            <a:ext cx="8839200" cy="4817541"/>
          </a:xfrm>
        </p:spPr>
        <p:txBody>
          <a:bodyPr/>
          <a:lstStyle/>
          <a:p>
            <a:r>
              <a:rPr lang="en-US" dirty="0"/>
              <a:t>High-level idea </a:t>
            </a:r>
          </a:p>
          <a:p>
            <a:pPr lvl="1"/>
            <a:r>
              <a:rPr lang="en-US" dirty="0"/>
              <a:t>Packets that incur congestion at multiple points </a:t>
            </a:r>
          </a:p>
          <a:p>
            <a:pPr lvl="2"/>
            <a:r>
              <a:rPr lang="en-US" dirty="0"/>
              <a:t>Likely to fall in the tail </a:t>
            </a:r>
          </a:p>
          <a:p>
            <a:pPr lvl="2"/>
            <a:r>
              <a:rPr lang="en-US" dirty="0"/>
              <a:t>Worsen tail FCT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BB269-B958-4DB1-AA57-F687D21B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1E35FAB-7A7A-4FEA-8B93-D881C762A1BC}"/>
              </a:ext>
            </a:extLst>
          </p:cNvPr>
          <p:cNvSpPr/>
          <p:nvPr/>
        </p:nvSpPr>
        <p:spPr>
          <a:xfrm>
            <a:off x="6584030" y="2382005"/>
            <a:ext cx="184212" cy="18610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229667-D5E7-41BC-A811-EF3F2A567BDD}"/>
              </a:ext>
            </a:extLst>
          </p:cNvPr>
          <p:cNvSpPr/>
          <p:nvPr/>
        </p:nvSpPr>
        <p:spPr>
          <a:xfrm>
            <a:off x="6584030" y="2081335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C0358FD-31E0-452E-897C-D2C4B16640AA}"/>
              </a:ext>
            </a:extLst>
          </p:cNvPr>
          <p:cNvSpPr/>
          <p:nvPr/>
        </p:nvSpPr>
        <p:spPr>
          <a:xfrm>
            <a:off x="6584030" y="1780104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98A7E-2358-48BD-81E4-D31EF828452D}"/>
              </a:ext>
            </a:extLst>
          </p:cNvPr>
          <p:cNvSpPr txBox="1"/>
          <p:nvPr/>
        </p:nvSpPr>
        <p:spPr>
          <a:xfrm>
            <a:off x="6861114" y="1975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099B64-B231-48AF-8198-677F8AA25E1F}"/>
              </a:ext>
            </a:extLst>
          </p:cNvPr>
          <p:cNvSpPr txBox="1"/>
          <p:nvPr/>
        </p:nvSpPr>
        <p:spPr>
          <a:xfrm>
            <a:off x="6861114" y="2280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FB2B08-BE40-45CB-BDB7-64431B0CD3F2}"/>
              </a:ext>
            </a:extLst>
          </p:cNvPr>
          <p:cNvCxnSpPr>
            <a:cxnSpLocks/>
          </p:cNvCxnSpPr>
          <p:nvPr/>
        </p:nvCxnSpPr>
        <p:spPr>
          <a:xfrm>
            <a:off x="6747108" y="2733501"/>
            <a:ext cx="1177692" cy="9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CED84E-9B8E-4BBE-9C0D-234DA361EF05}"/>
              </a:ext>
            </a:extLst>
          </p:cNvPr>
          <p:cNvCxnSpPr>
            <a:cxnSpLocks/>
          </p:cNvCxnSpPr>
          <p:nvPr/>
        </p:nvCxnSpPr>
        <p:spPr>
          <a:xfrm>
            <a:off x="7315200" y="1828800"/>
            <a:ext cx="0" cy="120043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F49F045-4405-4433-B4E9-48F50335DFE0}"/>
              </a:ext>
            </a:extLst>
          </p:cNvPr>
          <p:cNvSpPr txBox="1"/>
          <p:nvPr/>
        </p:nvSpPr>
        <p:spPr>
          <a:xfrm>
            <a:off x="6861114" y="2800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6BFEAF-3E2D-4420-A12E-80A292A57DBD}"/>
              </a:ext>
            </a:extLst>
          </p:cNvPr>
          <p:cNvSpPr txBox="1"/>
          <p:nvPr/>
        </p:nvSpPr>
        <p:spPr>
          <a:xfrm>
            <a:off x="6861114" y="1682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A095FD-A229-4B3D-BF58-0BF45368E805}"/>
              </a:ext>
            </a:extLst>
          </p:cNvPr>
          <p:cNvSpPr txBox="1"/>
          <p:nvPr/>
        </p:nvSpPr>
        <p:spPr>
          <a:xfrm>
            <a:off x="7429206" y="1975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4EBA98-8791-4EE7-AE47-BB072472E55D}"/>
              </a:ext>
            </a:extLst>
          </p:cNvPr>
          <p:cNvSpPr txBox="1"/>
          <p:nvPr/>
        </p:nvSpPr>
        <p:spPr>
          <a:xfrm>
            <a:off x="7429206" y="2280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63BC5A-0DF5-43F5-A50B-9C55BB21C5F0}"/>
              </a:ext>
            </a:extLst>
          </p:cNvPr>
          <p:cNvSpPr txBox="1"/>
          <p:nvPr/>
        </p:nvSpPr>
        <p:spPr>
          <a:xfrm>
            <a:off x="7429206" y="1682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65CBF9-BE5B-4CB6-9E69-BD04B6F46409}"/>
              </a:ext>
            </a:extLst>
          </p:cNvPr>
          <p:cNvSpPr txBox="1"/>
          <p:nvPr/>
        </p:nvSpPr>
        <p:spPr>
          <a:xfrm>
            <a:off x="7434138" y="27969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7DE93F8-383C-436B-AAC3-CA017AF62461}"/>
              </a:ext>
            </a:extLst>
          </p:cNvPr>
          <p:cNvCxnSpPr>
            <a:cxnSpLocks/>
          </p:cNvCxnSpPr>
          <p:nvPr/>
        </p:nvCxnSpPr>
        <p:spPr>
          <a:xfrm flipH="1" flipV="1">
            <a:off x="4580716" y="4379784"/>
            <a:ext cx="1128876" cy="1039717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DD7FAAD-F9A5-4CEB-8AE2-A9A991F85779}"/>
              </a:ext>
            </a:extLst>
          </p:cNvPr>
          <p:cNvCxnSpPr>
            <a:cxnSpLocks/>
          </p:cNvCxnSpPr>
          <p:nvPr/>
        </p:nvCxnSpPr>
        <p:spPr>
          <a:xfrm flipH="1">
            <a:off x="3084195" y="4434840"/>
            <a:ext cx="1548129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B3AC36-6E79-4A9A-82F2-52C0131CEB77}"/>
              </a:ext>
            </a:extLst>
          </p:cNvPr>
          <p:cNvCxnSpPr>
            <a:cxnSpLocks/>
          </p:cNvCxnSpPr>
          <p:nvPr/>
        </p:nvCxnSpPr>
        <p:spPr>
          <a:xfrm flipH="1">
            <a:off x="4900566" y="4431030"/>
            <a:ext cx="1850119" cy="401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9EFC7BB-9AB0-461F-A307-ECDC67F601AB}"/>
              </a:ext>
            </a:extLst>
          </p:cNvPr>
          <p:cNvCxnSpPr>
            <a:cxnSpLocks/>
          </p:cNvCxnSpPr>
          <p:nvPr/>
        </p:nvCxnSpPr>
        <p:spPr>
          <a:xfrm flipH="1" flipV="1">
            <a:off x="1843356" y="3551370"/>
            <a:ext cx="1073999" cy="953349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7ABFD6C-A95F-4F86-8B86-761CAC3D9D9E}"/>
              </a:ext>
            </a:extLst>
          </p:cNvPr>
          <p:cNvCxnSpPr>
            <a:cxnSpLocks/>
          </p:cNvCxnSpPr>
          <p:nvPr/>
        </p:nvCxnSpPr>
        <p:spPr>
          <a:xfrm flipH="1" flipV="1">
            <a:off x="3626436" y="3530346"/>
            <a:ext cx="954280" cy="86259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10A6555-E466-4904-9677-79BCDF362DFA}"/>
              </a:ext>
            </a:extLst>
          </p:cNvPr>
          <p:cNvCxnSpPr>
            <a:cxnSpLocks/>
          </p:cNvCxnSpPr>
          <p:nvPr/>
        </p:nvCxnSpPr>
        <p:spPr>
          <a:xfrm flipH="1">
            <a:off x="843861" y="4500880"/>
            <a:ext cx="605477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203D68C-123A-41A9-A250-92DC4EAA9EBA}"/>
              </a:ext>
            </a:extLst>
          </p:cNvPr>
          <p:cNvCxnSpPr>
            <a:cxnSpLocks/>
          </p:cNvCxnSpPr>
          <p:nvPr/>
        </p:nvCxnSpPr>
        <p:spPr>
          <a:xfrm flipH="1" flipV="1">
            <a:off x="1864421" y="3447336"/>
            <a:ext cx="2042844" cy="186645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80B8DD2-F718-4544-AEFA-70B01E9C4757}"/>
              </a:ext>
            </a:extLst>
          </p:cNvPr>
          <p:cNvSpPr txBox="1"/>
          <p:nvPr/>
        </p:nvSpPr>
        <p:spPr>
          <a:xfrm>
            <a:off x="1523280" y="2797710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0434EA-DFE0-4863-9D7A-4A725E08145E}"/>
              </a:ext>
            </a:extLst>
          </p:cNvPr>
          <p:cNvSpPr txBox="1"/>
          <p:nvPr/>
        </p:nvSpPr>
        <p:spPr>
          <a:xfrm>
            <a:off x="3844979" y="5448729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24A761D-A1BC-440B-9868-93E7E79B7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1" y="4948907"/>
            <a:ext cx="579229" cy="61474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26F40FC-CB98-4717-B68E-544A43F98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37" y="3073894"/>
            <a:ext cx="579229" cy="614748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76DAE5B-56C0-47A1-A115-841B8DCEAF12}"/>
              </a:ext>
            </a:extLst>
          </p:cNvPr>
          <p:cNvCxnSpPr>
            <a:cxnSpLocks/>
          </p:cNvCxnSpPr>
          <p:nvPr/>
        </p:nvCxnSpPr>
        <p:spPr>
          <a:xfrm flipH="1" flipV="1">
            <a:off x="3658242" y="3446559"/>
            <a:ext cx="2042844" cy="186645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9A545BA-5571-415B-9127-3FE94060F50E}"/>
              </a:ext>
            </a:extLst>
          </p:cNvPr>
          <p:cNvCxnSpPr>
            <a:cxnSpLocks/>
          </p:cNvCxnSpPr>
          <p:nvPr/>
        </p:nvCxnSpPr>
        <p:spPr>
          <a:xfrm flipH="1">
            <a:off x="1108021" y="4331208"/>
            <a:ext cx="554769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B596C6D6-E160-40AA-9502-8AED14A26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21" y="4132954"/>
            <a:ext cx="756420" cy="50231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9FBD71-2B9F-4C7B-A912-68BD3309E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1212" y="4132954"/>
            <a:ext cx="756420" cy="50231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9B23BB6-3DDC-46EF-B862-ABE0F7E95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" y="4076735"/>
            <a:ext cx="579229" cy="61474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15FDE70-E797-4D5B-AA91-75A7F253D2FC}"/>
              </a:ext>
            </a:extLst>
          </p:cNvPr>
          <p:cNvSpPr txBox="1"/>
          <p:nvPr/>
        </p:nvSpPr>
        <p:spPr>
          <a:xfrm>
            <a:off x="752592" y="3825325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677D91E-94AB-4503-829A-123B2A890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76735"/>
            <a:ext cx="579229" cy="61474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096C2FD-4E71-447A-97B7-C8E51A46FDFB}"/>
              </a:ext>
            </a:extLst>
          </p:cNvPr>
          <p:cNvSpPr txBox="1"/>
          <p:nvPr/>
        </p:nvSpPr>
        <p:spPr>
          <a:xfrm>
            <a:off x="3317101" y="279693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F9565CB-2788-420C-A6D0-D43832A6BFF7}"/>
              </a:ext>
            </a:extLst>
          </p:cNvPr>
          <p:cNvSpPr txBox="1"/>
          <p:nvPr/>
        </p:nvSpPr>
        <p:spPr>
          <a:xfrm>
            <a:off x="5638800" y="54479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363D96A-D27C-4CF6-BA9F-449C9C1BEBD6}"/>
              </a:ext>
            </a:extLst>
          </p:cNvPr>
          <p:cNvGrpSpPr/>
          <p:nvPr/>
        </p:nvGrpSpPr>
        <p:grpSpPr>
          <a:xfrm>
            <a:off x="1351307" y="3898870"/>
            <a:ext cx="1468899" cy="186104"/>
            <a:chOff x="-6481782" y="2596188"/>
            <a:chExt cx="1468899" cy="186104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E7B0427-F1D7-4AFA-A52F-B738977193BD}"/>
                </a:ext>
              </a:extLst>
            </p:cNvPr>
            <p:cNvSpPr/>
            <p:nvPr/>
          </p:nvSpPr>
          <p:spPr>
            <a:xfrm>
              <a:off x="-519709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5BF0ABB-30DD-4A5A-891A-61D6ACA754EC}"/>
                </a:ext>
              </a:extLst>
            </p:cNvPr>
            <p:cNvSpPr/>
            <p:nvPr/>
          </p:nvSpPr>
          <p:spPr>
            <a:xfrm>
              <a:off x="-538105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A9A2E48-8ABC-462E-A4A8-DFF1FC6DDF6A}"/>
                </a:ext>
              </a:extLst>
            </p:cNvPr>
            <p:cNvSpPr/>
            <p:nvPr/>
          </p:nvSpPr>
          <p:spPr>
            <a:xfrm>
              <a:off x="-5565377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A962750-11F4-4C12-B1F5-5989CFAFFDB7}"/>
                </a:ext>
              </a:extLst>
            </p:cNvPr>
            <p:cNvSpPr/>
            <p:nvPr/>
          </p:nvSpPr>
          <p:spPr>
            <a:xfrm>
              <a:off x="-574887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F62D1C9-10F5-4BF8-869E-6231104E06E8}"/>
                </a:ext>
              </a:extLst>
            </p:cNvPr>
            <p:cNvSpPr/>
            <p:nvPr/>
          </p:nvSpPr>
          <p:spPr>
            <a:xfrm>
              <a:off x="-593312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6FA100A-5C63-4C5B-A2C1-675AD79F4D68}"/>
                </a:ext>
              </a:extLst>
            </p:cNvPr>
            <p:cNvSpPr/>
            <p:nvPr/>
          </p:nvSpPr>
          <p:spPr>
            <a:xfrm>
              <a:off x="-611662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3C760D0-0FA3-41B3-9F5F-73BE2AE9A0FC}"/>
                </a:ext>
              </a:extLst>
            </p:cNvPr>
            <p:cNvSpPr/>
            <p:nvPr/>
          </p:nvSpPr>
          <p:spPr>
            <a:xfrm>
              <a:off x="-629828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B241152-4804-43DC-A1DE-FFA060714EC0}"/>
                </a:ext>
              </a:extLst>
            </p:cNvPr>
            <p:cNvSpPr/>
            <p:nvPr/>
          </p:nvSpPr>
          <p:spPr>
            <a:xfrm>
              <a:off x="-648178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10F6D0D-E16E-49E7-B5B2-ABFEA2DA30D8}"/>
              </a:ext>
            </a:extLst>
          </p:cNvPr>
          <p:cNvGrpSpPr/>
          <p:nvPr/>
        </p:nvGrpSpPr>
        <p:grpSpPr>
          <a:xfrm>
            <a:off x="4439722" y="3857825"/>
            <a:ext cx="1468899" cy="186104"/>
            <a:chOff x="-6481782" y="2596188"/>
            <a:chExt cx="1468899" cy="186104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816BFC0-4B84-4657-AA49-1BC221DD4F70}"/>
                </a:ext>
              </a:extLst>
            </p:cNvPr>
            <p:cNvSpPr/>
            <p:nvPr/>
          </p:nvSpPr>
          <p:spPr>
            <a:xfrm>
              <a:off x="-519709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08C4B8F-51EA-4ABF-BA28-88FE0FDDA970}"/>
                </a:ext>
              </a:extLst>
            </p:cNvPr>
            <p:cNvSpPr/>
            <p:nvPr/>
          </p:nvSpPr>
          <p:spPr>
            <a:xfrm>
              <a:off x="-538105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1C8E162-6D55-4EAC-8A20-BE69072F32E9}"/>
                </a:ext>
              </a:extLst>
            </p:cNvPr>
            <p:cNvSpPr/>
            <p:nvPr/>
          </p:nvSpPr>
          <p:spPr>
            <a:xfrm>
              <a:off x="-5565377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75D9A97-99FF-463B-91D5-3FF3EB919AF1}"/>
                </a:ext>
              </a:extLst>
            </p:cNvPr>
            <p:cNvSpPr/>
            <p:nvPr/>
          </p:nvSpPr>
          <p:spPr>
            <a:xfrm>
              <a:off x="-574887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E3F67FB-BA82-4DCE-9040-8DEF71910488}"/>
                </a:ext>
              </a:extLst>
            </p:cNvPr>
            <p:cNvSpPr/>
            <p:nvPr/>
          </p:nvSpPr>
          <p:spPr>
            <a:xfrm>
              <a:off x="-593312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B0A7DB-5DF5-4A36-B639-F1B15608BE43}"/>
                </a:ext>
              </a:extLst>
            </p:cNvPr>
            <p:cNvSpPr/>
            <p:nvPr/>
          </p:nvSpPr>
          <p:spPr>
            <a:xfrm>
              <a:off x="-611662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186CCE9-8A34-449A-A06A-5E1F5FCB33B6}"/>
                </a:ext>
              </a:extLst>
            </p:cNvPr>
            <p:cNvSpPr/>
            <p:nvPr/>
          </p:nvSpPr>
          <p:spPr>
            <a:xfrm>
              <a:off x="-629828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F004654-64A9-45E2-BEDD-F68199F79607}"/>
                </a:ext>
              </a:extLst>
            </p:cNvPr>
            <p:cNvSpPr/>
            <p:nvPr/>
          </p:nvSpPr>
          <p:spPr>
            <a:xfrm>
              <a:off x="-648178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91DE5786-60D9-4EA3-970C-41E11FFC9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92" y="4948130"/>
            <a:ext cx="579229" cy="61474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684B0C1-B60B-46AB-8B71-82B51DA72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8" y="3073117"/>
            <a:ext cx="579229" cy="614748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827636D2-314F-4F92-A068-C6B7260F8AC6}"/>
              </a:ext>
            </a:extLst>
          </p:cNvPr>
          <p:cNvSpPr/>
          <p:nvPr/>
        </p:nvSpPr>
        <p:spPr>
          <a:xfrm>
            <a:off x="5727641" y="3858211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C51102F-8BC3-430D-AA46-6174D169AF7F}"/>
              </a:ext>
            </a:extLst>
          </p:cNvPr>
          <p:cNvSpPr txBox="1"/>
          <p:nvPr/>
        </p:nvSpPr>
        <p:spPr>
          <a:xfrm>
            <a:off x="6655715" y="38154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B6B32DD-900C-4116-A734-AFE884A57445}"/>
              </a:ext>
            </a:extLst>
          </p:cNvPr>
          <p:cNvSpPr/>
          <p:nvPr/>
        </p:nvSpPr>
        <p:spPr>
          <a:xfrm>
            <a:off x="5544262" y="3859065"/>
            <a:ext cx="184212" cy="18610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2D8AB67-668B-4205-B5EF-5EBBCC93FB76}"/>
              </a:ext>
            </a:extLst>
          </p:cNvPr>
          <p:cNvSpPr txBox="1"/>
          <p:nvPr/>
        </p:nvSpPr>
        <p:spPr>
          <a:xfrm>
            <a:off x="5494735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FB4601A-AFE6-40A7-AD46-AFF6F5358A9D}"/>
              </a:ext>
            </a:extLst>
          </p:cNvPr>
          <p:cNvSpPr txBox="1"/>
          <p:nvPr/>
        </p:nvSpPr>
        <p:spPr>
          <a:xfrm>
            <a:off x="5656799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6BC0D33-B3D4-41E1-A9E9-DDEB7248D259}"/>
              </a:ext>
            </a:extLst>
          </p:cNvPr>
          <p:cNvSpPr/>
          <p:nvPr/>
        </p:nvSpPr>
        <p:spPr>
          <a:xfrm>
            <a:off x="5580960" y="5326449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5CACC34-3FB1-43BA-98C9-7BE6E9CB1D44}"/>
              </a:ext>
            </a:extLst>
          </p:cNvPr>
          <p:cNvSpPr txBox="1"/>
          <p:nvPr/>
        </p:nvSpPr>
        <p:spPr>
          <a:xfrm>
            <a:off x="2423861" y="3364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98874BE-2DD8-4F4E-9BFF-2832064EE682}"/>
              </a:ext>
            </a:extLst>
          </p:cNvPr>
          <p:cNvSpPr txBox="1"/>
          <p:nvPr/>
        </p:nvSpPr>
        <p:spPr>
          <a:xfrm>
            <a:off x="2585925" y="3364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4ED014B-E9AE-4E25-8F60-C197A965090A}"/>
              </a:ext>
            </a:extLst>
          </p:cNvPr>
          <p:cNvCxnSpPr>
            <a:cxnSpLocks/>
          </p:cNvCxnSpPr>
          <p:nvPr/>
        </p:nvCxnSpPr>
        <p:spPr>
          <a:xfrm>
            <a:off x="2636520" y="3699841"/>
            <a:ext cx="0" cy="54872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C615E6EE-07DE-4D8A-ACD1-192AEA58A46A}"/>
              </a:ext>
            </a:extLst>
          </p:cNvPr>
          <p:cNvSpPr txBox="1"/>
          <p:nvPr/>
        </p:nvSpPr>
        <p:spPr>
          <a:xfrm>
            <a:off x="1685992" y="2395272"/>
            <a:ext cx="204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Num of slots required </a:t>
            </a:r>
          </a:p>
          <a:p>
            <a:pPr algn="ctr"/>
            <a:r>
              <a:rPr lang="en-US" sz="1600" dirty="0"/>
              <a:t>before dequeue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8F36084B-1A2D-43BC-8E65-5A3A236690FF}"/>
              </a:ext>
            </a:extLst>
          </p:cNvPr>
          <p:cNvCxnSpPr>
            <a:stCxn id="136" idx="0"/>
            <a:endCxn id="138" idx="2"/>
          </p:cNvCxnSpPr>
          <p:nvPr/>
        </p:nvCxnSpPr>
        <p:spPr>
          <a:xfrm flipH="1" flipV="1">
            <a:off x="2707779" y="2980047"/>
            <a:ext cx="28989" cy="3844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7910F1E-5841-498A-BDA6-0B3DF2C1C017}"/>
              </a:ext>
            </a:extLst>
          </p:cNvPr>
          <p:cNvGrpSpPr/>
          <p:nvPr/>
        </p:nvGrpSpPr>
        <p:grpSpPr>
          <a:xfrm>
            <a:off x="4406556" y="4592124"/>
            <a:ext cx="1468899" cy="186104"/>
            <a:chOff x="-6481782" y="2596188"/>
            <a:chExt cx="1468899" cy="186104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58810EF-6C68-4557-A8B7-3DC275F0DD05}"/>
                </a:ext>
              </a:extLst>
            </p:cNvPr>
            <p:cNvSpPr/>
            <p:nvPr/>
          </p:nvSpPr>
          <p:spPr>
            <a:xfrm>
              <a:off x="-519709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74116C-1E88-421D-9ADC-BD8D9CF2CAF7}"/>
                </a:ext>
              </a:extLst>
            </p:cNvPr>
            <p:cNvSpPr/>
            <p:nvPr/>
          </p:nvSpPr>
          <p:spPr>
            <a:xfrm>
              <a:off x="-538105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B793539-5857-412E-9EF7-601F5F2F7035}"/>
                </a:ext>
              </a:extLst>
            </p:cNvPr>
            <p:cNvSpPr/>
            <p:nvPr/>
          </p:nvSpPr>
          <p:spPr>
            <a:xfrm>
              <a:off x="-5565377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05E1302-B348-4F17-943A-86F2C12F6793}"/>
                </a:ext>
              </a:extLst>
            </p:cNvPr>
            <p:cNvSpPr/>
            <p:nvPr/>
          </p:nvSpPr>
          <p:spPr>
            <a:xfrm>
              <a:off x="-574887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A7C3EB6-82E9-4F82-971D-6EF63D703812}"/>
                </a:ext>
              </a:extLst>
            </p:cNvPr>
            <p:cNvSpPr/>
            <p:nvPr/>
          </p:nvSpPr>
          <p:spPr>
            <a:xfrm>
              <a:off x="-593312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E432240-4ABE-4FA9-83EA-422578D67393}"/>
                </a:ext>
              </a:extLst>
            </p:cNvPr>
            <p:cNvSpPr/>
            <p:nvPr/>
          </p:nvSpPr>
          <p:spPr>
            <a:xfrm>
              <a:off x="-611662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8FF7A46-A226-4B7F-BD8B-765F1570298C}"/>
                </a:ext>
              </a:extLst>
            </p:cNvPr>
            <p:cNvSpPr/>
            <p:nvPr/>
          </p:nvSpPr>
          <p:spPr>
            <a:xfrm>
              <a:off x="-629828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FB4F269-6B4A-47A4-9408-A73C3A3D0F25}"/>
                </a:ext>
              </a:extLst>
            </p:cNvPr>
            <p:cNvSpPr/>
            <p:nvPr/>
          </p:nvSpPr>
          <p:spPr>
            <a:xfrm>
              <a:off x="-648178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84B2838B-F613-4BF0-9B19-C283F8B5158F}"/>
              </a:ext>
            </a:extLst>
          </p:cNvPr>
          <p:cNvSpPr txBox="1"/>
          <p:nvPr/>
        </p:nvSpPr>
        <p:spPr>
          <a:xfrm>
            <a:off x="4648200" y="2784372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time slot =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171811-38C9-4ED8-BF2D-B05902C56C80}"/>
              </a:ext>
            </a:extLst>
          </p:cNvPr>
          <p:cNvSpPr/>
          <p:nvPr/>
        </p:nvSpPr>
        <p:spPr>
          <a:xfrm>
            <a:off x="5427262" y="3767717"/>
            <a:ext cx="632485" cy="364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6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1076-BCD0-4216-869D-DC7A3212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and opportunity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54212-CC36-4755-ACE4-38C48344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packets marked at multiple points, influence tail?</a:t>
            </a:r>
          </a:p>
          <a:p>
            <a:pPr lvl="1"/>
            <a:r>
              <a:rPr lang="en-US" dirty="0"/>
              <a:t>What is the fraction of packets that</a:t>
            </a:r>
          </a:p>
          <a:p>
            <a:pPr lvl="2"/>
            <a:r>
              <a:rPr lang="en-US" dirty="0"/>
              <a:t>are marked at more than one switch </a:t>
            </a:r>
            <a:r>
              <a:rPr lang="en-US" b="1" dirty="0"/>
              <a:t>AND</a:t>
            </a:r>
          </a:p>
          <a:p>
            <a:pPr lvl="2"/>
            <a:r>
              <a:rPr lang="en-US" dirty="0"/>
              <a:t>fall in the tail</a:t>
            </a:r>
          </a:p>
          <a:p>
            <a:r>
              <a:rPr lang="en-US" dirty="0"/>
              <a:t>Experimental analysis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81C13-6553-4726-84D0-23048D91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4A9DD9-54DF-4568-92B2-99EDB5C5A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071048"/>
              </p:ext>
            </p:extLst>
          </p:nvPr>
        </p:nvGraphicFramePr>
        <p:xfrm>
          <a:off x="1200150" y="2946402"/>
          <a:ext cx="6743700" cy="269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456F3B-EDAF-4474-B7BD-E35F6988F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638800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Substantial opportunity at high loads!</a:t>
            </a:r>
          </a:p>
        </p:txBody>
      </p:sp>
    </p:spTree>
    <p:extLst>
      <p:ext uri="{BB962C8B-B14F-4D97-AF65-F5344CB8AC3E}">
        <p14:creationId xmlns:p14="http://schemas.microsoft.com/office/powerpoint/2010/main" val="165983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59"/>
            <a:ext cx="8534400" cy="481754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Datacenter network objectives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Existing proposals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Our contributions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Idea and Opportunity </a:t>
            </a:r>
          </a:p>
          <a:p>
            <a:r>
              <a:rPr lang="en-US" b="1" dirty="0">
                <a:solidFill>
                  <a:srgbClr val="FF0000"/>
                </a:solidFill>
              </a:rPr>
              <a:t>Slytherin Design </a:t>
            </a:r>
          </a:p>
          <a:p>
            <a:r>
              <a:rPr lang="en-US" dirty="0"/>
              <a:t>Methodology 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Closing remarks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2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6176-0019-4664-B5F3-FA121639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49294-9FE7-4B7B-8217-1512D6F1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CE9468-3373-4EE4-A776-BE92D06F5588}"/>
              </a:ext>
            </a:extLst>
          </p:cNvPr>
          <p:cNvSpPr/>
          <p:nvPr/>
        </p:nvSpPr>
        <p:spPr>
          <a:xfrm>
            <a:off x="2538034" y="1752600"/>
            <a:ext cx="1768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Policy intent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638D1-F1E5-436C-9674-0BB9276DC814}"/>
              </a:ext>
            </a:extLst>
          </p:cNvPr>
          <p:cNvSpPr/>
          <p:nvPr/>
        </p:nvSpPr>
        <p:spPr>
          <a:xfrm>
            <a:off x="5137374" y="1752600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Mechanism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267FA6-00FF-4150-904F-0804F0868CC0}"/>
              </a:ext>
            </a:extLst>
          </p:cNvPr>
          <p:cNvCxnSpPr/>
          <p:nvPr/>
        </p:nvCxnSpPr>
        <p:spPr>
          <a:xfrm>
            <a:off x="4572000" y="1600200"/>
            <a:ext cx="0" cy="3429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40B5B-D5C2-4217-B200-AD9393B928F3}"/>
              </a:ext>
            </a:extLst>
          </p:cNvPr>
          <p:cNvSpPr/>
          <p:nvPr/>
        </p:nvSpPr>
        <p:spPr>
          <a:xfrm>
            <a:off x="1035408" y="2698819"/>
            <a:ext cx="78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5E4602-8376-416B-818A-36D63D195E7F}"/>
              </a:ext>
            </a:extLst>
          </p:cNvPr>
          <p:cNvSpPr/>
          <p:nvPr/>
        </p:nvSpPr>
        <p:spPr>
          <a:xfrm>
            <a:off x="1030209" y="3974068"/>
            <a:ext cx="854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Step II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0FD29D-38A1-41BE-8F66-60EEAA8EDC66}"/>
              </a:ext>
            </a:extLst>
          </p:cNvPr>
          <p:cNvGrpSpPr/>
          <p:nvPr/>
        </p:nvGrpSpPr>
        <p:grpSpPr>
          <a:xfrm>
            <a:off x="2174247" y="2286000"/>
            <a:ext cx="4780273" cy="1295400"/>
            <a:chOff x="2514600" y="2286000"/>
            <a:chExt cx="4191000" cy="1295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482A9-500C-416A-A211-8E34F4F4D5B2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286000"/>
              <a:ext cx="419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FAD3CE-71FE-47F0-A554-ABDA08464C6A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581400"/>
              <a:ext cx="419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0E254C3-DE87-4416-BB80-912C55C4F20E}"/>
              </a:ext>
            </a:extLst>
          </p:cNvPr>
          <p:cNvSpPr txBox="1"/>
          <p:nvPr/>
        </p:nvSpPr>
        <p:spPr>
          <a:xfrm>
            <a:off x="5348264" y="3982276"/>
            <a:ext cx="124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Multi-level </a:t>
            </a:r>
          </a:p>
          <a:p>
            <a:pPr algn="ctr"/>
            <a:r>
              <a:rPr lang="en-US" dirty="0"/>
              <a:t>queue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FA25C-9896-4C3C-9E24-43993180C813}"/>
              </a:ext>
            </a:extLst>
          </p:cNvPr>
          <p:cNvSpPr/>
          <p:nvPr/>
        </p:nvSpPr>
        <p:spPr>
          <a:xfrm>
            <a:off x="4780994" y="2590800"/>
            <a:ext cx="238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Leverages ECN mark to </a:t>
            </a:r>
          </a:p>
          <a:p>
            <a:pPr algn="ctr"/>
            <a:r>
              <a:rPr lang="en-US" dirty="0"/>
              <a:t>identify tail packets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540CB-D23A-4511-A663-4B6EAE3712C9}"/>
              </a:ext>
            </a:extLst>
          </p:cNvPr>
          <p:cNvSpPr/>
          <p:nvPr/>
        </p:nvSpPr>
        <p:spPr>
          <a:xfrm>
            <a:off x="2667845" y="3982276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Prioritizes tail </a:t>
            </a:r>
          </a:p>
          <a:p>
            <a:pPr algn="ctr"/>
            <a:r>
              <a:rPr lang="en-US" dirty="0"/>
              <a:t>packets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8E03A-2A22-4375-9FCB-B9AB9A379805}"/>
              </a:ext>
            </a:extLst>
          </p:cNvPr>
          <p:cNvSpPr/>
          <p:nvPr/>
        </p:nvSpPr>
        <p:spPr>
          <a:xfrm>
            <a:off x="2501037" y="2609949"/>
            <a:ext cx="184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Identify packets </a:t>
            </a:r>
          </a:p>
          <a:p>
            <a:pPr algn="ctr"/>
            <a:r>
              <a:rPr lang="en-US" dirty="0"/>
              <a:t>that fall in the tail</a:t>
            </a:r>
          </a:p>
        </p:txBody>
      </p:sp>
    </p:spTree>
    <p:extLst>
      <p:ext uri="{BB962C8B-B14F-4D97-AF65-F5344CB8AC3E}">
        <p14:creationId xmlns:p14="http://schemas.microsoft.com/office/powerpoint/2010/main" val="39522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Slytherin: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Slytherin has two steps:</a:t>
            </a:r>
          </a:p>
          <a:p>
            <a:pPr lvl="1"/>
            <a:r>
              <a:rPr lang="en-US" dirty="0"/>
              <a:t>Step I: </a:t>
            </a:r>
            <a:r>
              <a:rPr lang="en-US" i="1" dirty="0">
                <a:solidFill>
                  <a:srgbClr val="FF0000"/>
                </a:solidFill>
              </a:rPr>
              <a:t>Identify</a:t>
            </a:r>
            <a:r>
              <a:rPr lang="en-US" dirty="0"/>
              <a:t> packets that previously incur congestion</a:t>
            </a:r>
          </a:p>
          <a:p>
            <a:pPr lvl="2"/>
            <a:r>
              <a:rPr lang="en-US" dirty="0"/>
              <a:t>Use ECN marked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5" y="5247272"/>
            <a:ext cx="846729" cy="8986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00" y="5247272"/>
            <a:ext cx="846729" cy="8986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1" y="4286411"/>
            <a:ext cx="1045114" cy="694022"/>
          </a:xfrm>
          <a:prstGeom prst="rect">
            <a:avLst/>
          </a:prstGeom>
        </p:spPr>
      </p:pic>
      <p:cxnSp>
        <p:nvCxnSpPr>
          <p:cNvPr id="99" name="Straight Connector 98"/>
          <p:cNvCxnSpPr>
            <a:stCxn id="96" idx="0"/>
          </p:cNvCxnSpPr>
          <p:nvPr/>
        </p:nvCxnSpPr>
        <p:spPr>
          <a:xfrm flipV="1">
            <a:off x="1703260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0"/>
          </p:cNvCxnSpPr>
          <p:nvPr/>
        </p:nvCxnSpPr>
        <p:spPr>
          <a:xfrm flipH="1" flipV="1">
            <a:off x="2293315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40016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25546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333" y="4286411"/>
            <a:ext cx="1045114" cy="694022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>
          <a:xfrm flipH="1" flipV="1">
            <a:off x="3232907" y="3582717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5" y="3001302"/>
            <a:ext cx="1045114" cy="6940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9" y="3001302"/>
            <a:ext cx="1045114" cy="6940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4" y="5247272"/>
            <a:ext cx="846729" cy="898652"/>
          </a:xfrm>
          <a:prstGeom prst="rect">
            <a:avLst/>
          </a:prstGeom>
        </p:spPr>
      </p:pic>
      <p:cxnSp>
        <p:nvCxnSpPr>
          <p:cNvPr id="108" name="Straight Connector 107"/>
          <p:cNvCxnSpPr>
            <a:stCxn id="97" idx="0"/>
          </p:cNvCxnSpPr>
          <p:nvPr/>
        </p:nvCxnSpPr>
        <p:spPr>
          <a:xfrm flipH="1" flipV="1">
            <a:off x="2314356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138251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56565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6023962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44167" y="3591026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5247272"/>
            <a:ext cx="846729" cy="89865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7" y="5247272"/>
            <a:ext cx="846729" cy="898652"/>
          </a:xfrm>
          <a:prstGeom prst="rect">
            <a:avLst/>
          </a:prstGeom>
        </p:spPr>
      </p:pic>
      <p:cxnSp>
        <p:nvCxnSpPr>
          <p:cNvPr id="115" name="Straight Connector 114"/>
          <p:cNvCxnSpPr>
            <a:stCxn id="113" idx="0"/>
          </p:cNvCxnSpPr>
          <p:nvPr/>
        </p:nvCxnSpPr>
        <p:spPr>
          <a:xfrm flipV="1">
            <a:off x="6346687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8" idx="0"/>
          </p:cNvCxnSpPr>
          <p:nvPr/>
        </p:nvCxnSpPr>
        <p:spPr>
          <a:xfrm flipH="1" flipV="1">
            <a:off x="6936742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71" y="5247272"/>
            <a:ext cx="846729" cy="898652"/>
          </a:xfrm>
          <a:prstGeom prst="rect">
            <a:avLst/>
          </a:prstGeom>
        </p:spPr>
      </p:pic>
      <p:cxnSp>
        <p:nvCxnSpPr>
          <p:cNvPr id="119" name="Straight Connector 118"/>
          <p:cNvCxnSpPr>
            <a:stCxn id="114" idx="0"/>
          </p:cNvCxnSpPr>
          <p:nvPr/>
        </p:nvCxnSpPr>
        <p:spPr>
          <a:xfrm flipH="1" flipV="1">
            <a:off x="6957783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711928" y="5360157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711928" y="5546260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326632" y="5362117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326632" y="5548220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956345" y="5360157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56345" y="5546260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717451" y="4416773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644067" y="313023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35673" y="313428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77581" y="4416773"/>
            <a:ext cx="285518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340189" y="5360242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340189" y="5543857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24745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06396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1886796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170329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51904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335551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1500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966581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3185877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3002379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825215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264171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2457467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273970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08849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905000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705478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6871290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694126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6510629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632637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142881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5957409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5773911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98647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8029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625815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44231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25806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07457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88909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70560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228"/>
          <p:cNvCxnSpPr/>
          <p:nvPr/>
        </p:nvCxnSpPr>
        <p:spPr>
          <a:xfrm flipH="1">
            <a:off x="1885949" y="3886200"/>
            <a:ext cx="5713" cy="53257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1702903" y="4041471"/>
            <a:ext cx="184212" cy="186104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FA2587C-A2FD-4AC2-8E28-182A018E3A05}"/>
              </a:ext>
            </a:extLst>
          </p:cNvPr>
          <p:cNvSpPr/>
          <p:nvPr/>
        </p:nvSpPr>
        <p:spPr>
          <a:xfrm>
            <a:off x="304800" y="3615127"/>
            <a:ext cx="144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✓ Mark packet</a:t>
            </a:r>
            <a:endParaRPr lang="en-US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1DDC30-6E03-4709-8D17-C479F1FA3F17}"/>
              </a:ext>
            </a:extLst>
          </p:cNvPr>
          <p:cNvSpPr txBox="1"/>
          <p:nvPr/>
        </p:nvSpPr>
        <p:spPr>
          <a:xfrm>
            <a:off x="6168973" y="610003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1E17566-045C-47A6-A6BC-8F5B0B9E40BF}"/>
              </a:ext>
            </a:extLst>
          </p:cNvPr>
          <p:cNvSpPr txBox="1"/>
          <p:nvPr/>
        </p:nvSpPr>
        <p:spPr>
          <a:xfrm>
            <a:off x="6781678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9E0185D-4532-4E46-BABC-B6E1AF5EA81D}"/>
              </a:ext>
            </a:extLst>
          </p:cNvPr>
          <p:cNvSpPr txBox="1"/>
          <p:nvPr/>
        </p:nvSpPr>
        <p:spPr>
          <a:xfrm>
            <a:off x="7399992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60DA5E5-ECBE-4CDA-81B2-4ED832901C16}"/>
              </a:ext>
            </a:extLst>
          </p:cNvPr>
          <p:cNvSpPr/>
          <p:nvPr/>
        </p:nvSpPr>
        <p:spPr>
          <a:xfrm>
            <a:off x="1712814" y="5735042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49977D-9A29-4470-BE63-0A47BDDB871E}"/>
              </a:ext>
            </a:extLst>
          </p:cNvPr>
          <p:cNvSpPr/>
          <p:nvPr/>
        </p:nvSpPr>
        <p:spPr>
          <a:xfrm>
            <a:off x="2327518" y="5737002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D1B2460-DB71-4249-B768-4963DF735C63}"/>
              </a:ext>
            </a:extLst>
          </p:cNvPr>
          <p:cNvSpPr/>
          <p:nvPr/>
        </p:nvSpPr>
        <p:spPr>
          <a:xfrm>
            <a:off x="2957231" y="5735042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7777 -0.192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9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7037E-7 L -0.0283 -0.192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96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22222E-6 L -0.11684 -0.2196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0034 -0.19259 " pathEditMode="relative" rAng="0" ptsTypes="AA">
                                      <p:cBhvr>
                                        <p:cTn id="14" dur="1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6" grpId="0" animBg="1"/>
      <p:bldP spid="127" grpId="0" animBg="1"/>
      <p:bldP spid="148" grpId="0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Slytherin: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Slytherin has two steps:</a:t>
            </a:r>
          </a:p>
          <a:p>
            <a:pPr lvl="1"/>
            <a:r>
              <a:rPr lang="en-US" dirty="0"/>
              <a:t>Step I: </a:t>
            </a:r>
            <a:r>
              <a:rPr lang="en-US" i="1" dirty="0">
                <a:solidFill>
                  <a:srgbClr val="FF0000"/>
                </a:solidFill>
              </a:rPr>
              <a:t>Identify</a:t>
            </a:r>
            <a:r>
              <a:rPr lang="en-US" dirty="0"/>
              <a:t> packets that previously incur congestion</a:t>
            </a:r>
          </a:p>
          <a:p>
            <a:pPr lvl="2"/>
            <a:r>
              <a:rPr lang="en-US" dirty="0"/>
              <a:t>Use ECN marked packets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5" y="5247272"/>
            <a:ext cx="846729" cy="8986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00" y="5247272"/>
            <a:ext cx="846729" cy="8986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1" y="4286411"/>
            <a:ext cx="1045114" cy="694022"/>
          </a:xfrm>
          <a:prstGeom prst="rect">
            <a:avLst/>
          </a:prstGeom>
        </p:spPr>
      </p:pic>
      <p:cxnSp>
        <p:nvCxnSpPr>
          <p:cNvPr id="99" name="Straight Connector 98"/>
          <p:cNvCxnSpPr>
            <a:stCxn id="96" idx="0"/>
          </p:cNvCxnSpPr>
          <p:nvPr/>
        </p:nvCxnSpPr>
        <p:spPr>
          <a:xfrm flipV="1">
            <a:off x="1703260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0"/>
          </p:cNvCxnSpPr>
          <p:nvPr/>
        </p:nvCxnSpPr>
        <p:spPr>
          <a:xfrm flipH="1" flipV="1">
            <a:off x="2293315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40016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25546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333" y="4286411"/>
            <a:ext cx="1045114" cy="694022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>
          <a:xfrm flipH="1" flipV="1">
            <a:off x="3232907" y="3582717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5" y="3001302"/>
            <a:ext cx="1045114" cy="6940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9" y="3001302"/>
            <a:ext cx="1045114" cy="6940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4" y="5247272"/>
            <a:ext cx="846729" cy="898652"/>
          </a:xfrm>
          <a:prstGeom prst="rect">
            <a:avLst/>
          </a:prstGeom>
        </p:spPr>
      </p:pic>
      <p:cxnSp>
        <p:nvCxnSpPr>
          <p:cNvPr id="108" name="Straight Connector 107"/>
          <p:cNvCxnSpPr>
            <a:stCxn id="97" idx="0"/>
          </p:cNvCxnSpPr>
          <p:nvPr/>
        </p:nvCxnSpPr>
        <p:spPr>
          <a:xfrm flipH="1" flipV="1">
            <a:off x="2314356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138251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56565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6023962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44167" y="3591026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5247272"/>
            <a:ext cx="846729" cy="89865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7" y="5247272"/>
            <a:ext cx="846729" cy="898652"/>
          </a:xfrm>
          <a:prstGeom prst="rect">
            <a:avLst/>
          </a:prstGeom>
        </p:spPr>
      </p:pic>
      <p:cxnSp>
        <p:nvCxnSpPr>
          <p:cNvPr id="115" name="Straight Connector 114"/>
          <p:cNvCxnSpPr>
            <a:stCxn id="113" idx="0"/>
          </p:cNvCxnSpPr>
          <p:nvPr/>
        </p:nvCxnSpPr>
        <p:spPr>
          <a:xfrm flipV="1">
            <a:off x="6346687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8" idx="0"/>
          </p:cNvCxnSpPr>
          <p:nvPr/>
        </p:nvCxnSpPr>
        <p:spPr>
          <a:xfrm flipH="1" flipV="1">
            <a:off x="6936742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71" y="5247272"/>
            <a:ext cx="846729" cy="898652"/>
          </a:xfrm>
          <a:prstGeom prst="rect">
            <a:avLst/>
          </a:prstGeom>
        </p:spPr>
      </p:pic>
      <p:cxnSp>
        <p:nvCxnSpPr>
          <p:cNvPr id="119" name="Straight Connector 118"/>
          <p:cNvCxnSpPr>
            <a:stCxn id="114" idx="0"/>
          </p:cNvCxnSpPr>
          <p:nvPr/>
        </p:nvCxnSpPr>
        <p:spPr>
          <a:xfrm flipH="1" flipV="1">
            <a:off x="6957783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711928" y="5546260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069207" y="4042926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326632" y="5548220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882712" y="4042926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250015" y="4042926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717451" y="4416773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644067" y="313023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35673" y="313428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77581" y="4416773"/>
            <a:ext cx="285518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340189" y="5360242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340189" y="5543857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24983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06396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1886796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51904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335551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1500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966581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3185877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3002379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825215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264171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2457467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273970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08849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905000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705478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6871290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694126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6510629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6326378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142881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5957409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5773911" y="274320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98647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8029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625815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44231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25806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07457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88909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70560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228"/>
          <p:cNvCxnSpPr/>
          <p:nvPr/>
        </p:nvCxnSpPr>
        <p:spPr>
          <a:xfrm flipH="1">
            <a:off x="1885949" y="3886200"/>
            <a:ext cx="5713" cy="53257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170329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150079" y="2307257"/>
            <a:ext cx="3419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✓ </a:t>
            </a:r>
            <a:r>
              <a:rPr lang="en-US" sz="1400" dirty="0"/>
              <a:t>This packet previously </a:t>
            </a:r>
            <a:r>
              <a:rPr lang="en-US" sz="1400" dirty="0" err="1"/>
              <a:t>incured</a:t>
            </a:r>
            <a:r>
              <a:rPr lang="en-US" sz="1400" dirty="0"/>
              <a:t> congestion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697829" y="4038600"/>
            <a:ext cx="184212" cy="186104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55984" y="2657475"/>
            <a:ext cx="355491" cy="355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321AD3E-E095-40DE-82E9-57DF2680E712}"/>
              </a:ext>
            </a:extLst>
          </p:cNvPr>
          <p:cNvSpPr/>
          <p:nvPr/>
        </p:nvSpPr>
        <p:spPr>
          <a:xfrm>
            <a:off x="304800" y="3615127"/>
            <a:ext cx="144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✓ Mark packet</a:t>
            </a:r>
            <a:endParaRPr lang="en-US" sz="1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0B589D-510C-433B-99C1-70A1620684AE}"/>
              </a:ext>
            </a:extLst>
          </p:cNvPr>
          <p:cNvSpPr txBox="1"/>
          <p:nvPr/>
        </p:nvSpPr>
        <p:spPr>
          <a:xfrm>
            <a:off x="6168973" y="610003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4994A2-670E-4F62-BE2C-9DFE3B6F3C73}"/>
              </a:ext>
            </a:extLst>
          </p:cNvPr>
          <p:cNvSpPr txBox="1"/>
          <p:nvPr/>
        </p:nvSpPr>
        <p:spPr>
          <a:xfrm>
            <a:off x="6781678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2A4FFB8-CCC9-4DD8-B8F5-5357B645A44F}"/>
              </a:ext>
            </a:extLst>
          </p:cNvPr>
          <p:cNvSpPr txBox="1"/>
          <p:nvPr/>
        </p:nvSpPr>
        <p:spPr>
          <a:xfrm>
            <a:off x="7399992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53E292-DD12-41EE-95B5-4D7F97C9902B}"/>
              </a:ext>
            </a:extLst>
          </p:cNvPr>
          <p:cNvSpPr/>
          <p:nvPr/>
        </p:nvSpPr>
        <p:spPr>
          <a:xfrm>
            <a:off x="1712814" y="5735042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62FCF02-FE20-4755-8302-061414573584}"/>
              </a:ext>
            </a:extLst>
          </p:cNvPr>
          <p:cNvSpPr/>
          <p:nvPr/>
        </p:nvSpPr>
        <p:spPr>
          <a:xfrm>
            <a:off x="2327518" y="5737002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4A4BA6-501E-4E67-962B-7B640C034336}"/>
              </a:ext>
            </a:extLst>
          </p:cNvPr>
          <p:cNvSpPr/>
          <p:nvPr/>
        </p:nvSpPr>
        <p:spPr>
          <a:xfrm>
            <a:off x="2957231" y="5735042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6 -0.18982 " pathEditMode="relative" ptsTypes="AA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7.40741E-7 L 0.10278 -0.190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9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7.40741E-7 L 0.10261 -0.1900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0365 -0.1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6" grpId="0" animBg="1"/>
      <p:bldP spid="127" grpId="0" animBg="1"/>
      <p:bldP spid="191" grpId="0"/>
      <p:bldP spid="85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Slytherin: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3659"/>
            <a:ext cx="8839200" cy="4817541"/>
          </a:xfrm>
        </p:spPr>
        <p:txBody>
          <a:bodyPr/>
          <a:lstStyle/>
          <a:p>
            <a:r>
              <a:rPr lang="en-US" dirty="0"/>
              <a:t>Slytherin has two steps:</a:t>
            </a:r>
          </a:p>
          <a:p>
            <a:pPr lvl="1"/>
            <a:r>
              <a:rPr lang="en-US" dirty="0"/>
              <a:t>Step II: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Prioritize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previously congested packets</a:t>
            </a:r>
          </a:p>
          <a:p>
            <a:pPr lvl="2"/>
            <a:r>
              <a:rPr lang="en-US" dirty="0"/>
              <a:t>Use Multi-level queue</a:t>
            </a:r>
          </a:p>
          <a:p>
            <a:pPr lvl="2"/>
            <a:r>
              <a:rPr lang="en-US" dirty="0"/>
              <a:t>Supported in today’s datacenter switches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B0161FE-8E9B-4125-A920-43467F462722}"/>
              </a:ext>
            </a:extLst>
          </p:cNvPr>
          <p:cNvSpPr/>
          <p:nvPr/>
        </p:nvSpPr>
        <p:spPr>
          <a:xfrm>
            <a:off x="2863723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42606E0-C4F1-4421-86D3-7B1E35D71804}"/>
              </a:ext>
            </a:extLst>
          </p:cNvPr>
          <p:cNvSpPr/>
          <p:nvPr/>
        </p:nvSpPr>
        <p:spPr>
          <a:xfrm>
            <a:off x="2680225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D04201B-81E0-422F-8967-FD3A1BCDEC5B}"/>
              </a:ext>
            </a:extLst>
          </p:cNvPr>
          <p:cNvSpPr/>
          <p:nvPr/>
        </p:nvSpPr>
        <p:spPr>
          <a:xfrm>
            <a:off x="2503061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2411A60-14DA-45C5-9A3B-2681508DE4A2}"/>
              </a:ext>
            </a:extLst>
          </p:cNvPr>
          <p:cNvSpPr/>
          <p:nvPr/>
        </p:nvSpPr>
        <p:spPr>
          <a:xfrm>
            <a:off x="2319564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21AA2E8-F63A-497F-9CAC-41A71E53659B}"/>
              </a:ext>
            </a:extLst>
          </p:cNvPr>
          <p:cNvSpPr/>
          <p:nvPr/>
        </p:nvSpPr>
        <p:spPr>
          <a:xfrm>
            <a:off x="2135313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DB06D60-9557-4250-9F13-935489EF0033}"/>
              </a:ext>
            </a:extLst>
          </p:cNvPr>
          <p:cNvSpPr/>
          <p:nvPr/>
        </p:nvSpPr>
        <p:spPr>
          <a:xfrm>
            <a:off x="1951816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A23BAF14-2E93-478C-B132-DB8F1A9B088F}"/>
              </a:ext>
            </a:extLst>
          </p:cNvPr>
          <p:cNvSpPr/>
          <p:nvPr/>
        </p:nvSpPr>
        <p:spPr>
          <a:xfrm>
            <a:off x="1766344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B16C9A1-9804-402C-8F6E-E504053029F8}"/>
              </a:ext>
            </a:extLst>
          </p:cNvPr>
          <p:cNvSpPr/>
          <p:nvPr/>
        </p:nvSpPr>
        <p:spPr>
          <a:xfrm>
            <a:off x="1582846" y="4068129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09B83407-AFF3-4890-98FA-465B9890FAB3}"/>
              </a:ext>
            </a:extLst>
          </p:cNvPr>
          <p:cNvSpPr/>
          <p:nvPr/>
        </p:nvSpPr>
        <p:spPr>
          <a:xfrm>
            <a:off x="6761170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C63E4D57-3872-4598-AC0C-6A6CF5DEFDEF}"/>
              </a:ext>
            </a:extLst>
          </p:cNvPr>
          <p:cNvSpPr/>
          <p:nvPr/>
        </p:nvSpPr>
        <p:spPr>
          <a:xfrm>
            <a:off x="6577672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F9646C82-4755-4CDD-B0BC-A0A4EDC418E0}"/>
              </a:ext>
            </a:extLst>
          </p:cNvPr>
          <p:cNvSpPr/>
          <p:nvPr/>
        </p:nvSpPr>
        <p:spPr>
          <a:xfrm>
            <a:off x="6400508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7BAED278-62EE-4B31-9167-A59154997F8B}"/>
              </a:ext>
            </a:extLst>
          </p:cNvPr>
          <p:cNvSpPr/>
          <p:nvPr/>
        </p:nvSpPr>
        <p:spPr>
          <a:xfrm>
            <a:off x="6217011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2D2BEC2-5EA4-4832-8D3C-4C7128D465A8}"/>
              </a:ext>
            </a:extLst>
          </p:cNvPr>
          <p:cNvSpPr/>
          <p:nvPr/>
        </p:nvSpPr>
        <p:spPr>
          <a:xfrm>
            <a:off x="6032760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F3CF00C7-0AF6-4E21-AE39-CB67C18F0DFE}"/>
              </a:ext>
            </a:extLst>
          </p:cNvPr>
          <p:cNvSpPr/>
          <p:nvPr/>
        </p:nvSpPr>
        <p:spPr>
          <a:xfrm>
            <a:off x="5849263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78E2B59-828A-45AB-BBDD-489B9FCDAC28}"/>
              </a:ext>
            </a:extLst>
          </p:cNvPr>
          <p:cNvSpPr/>
          <p:nvPr/>
        </p:nvSpPr>
        <p:spPr>
          <a:xfrm>
            <a:off x="5663791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B52872C-8A93-4226-AEC7-3CEDA9CB950C}"/>
              </a:ext>
            </a:extLst>
          </p:cNvPr>
          <p:cNvSpPr/>
          <p:nvPr/>
        </p:nvSpPr>
        <p:spPr>
          <a:xfrm>
            <a:off x="5480293" y="4198456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18D80B7B-EB07-454E-9A1A-238C893C66EE}"/>
              </a:ext>
            </a:extLst>
          </p:cNvPr>
          <p:cNvSpPr/>
          <p:nvPr/>
        </p:nvSpPr>
        <p:spPr>
          <a:xfrm>
            <a:off x="6761170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224EEE1C-9F30-4F29-A547-B7A6C15F8F26}"/>
              </a:ext>
            </a:extLst>
          </p:cNvPr>
          <p:cNvSpPr/>
          <p:nvPr/>
        </p:nvSpPr>
        <p:spPr>
          <a:xfrm>
            <a:off x="6577672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E258B88-5309-4DE4-AF2A-BA1A95E30CAD}"/>
              </a:ext>
            </a:extLst>
          </p:cNvPr>
          <p:cNvSpPr/>
          <p:nvPr/>
        </p:nvSpPr>
        <p:spPr>
          <a:xfrm>
            <a:off x="6400508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3BD86E7C-8EF0-43A7-B6A7-7EFE310EA3D3}"/>
              </a:ext>
            </a:extLst>
          </p:cNvPr>
          <p:cNvSpPr/>
          <p:nvPr/>
        </p:nvSpPr>
        <p:spPr>
          <a:xfrm>
            <a:off x="6217011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4136C9B9-316C-4822-BD2E-1C568DCE4305}"/>
              </a:ext>
            </a:extLst>
          </p:cNvPr>
          <p:cNvSpPr/>
          <p:nvPr/>
        </p:nvSpPr>
        <p:spPr>
          <a:xfrm>
            <a:off x="6032760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E524F09F-CCF4-4F7C-9570-46681102E2C5}"/>
              </a:ext>
            </a:extLst>
          </p:cNvPr>
          <p:cNvSpPr/>
          <p:nvPr/>
        </p:nvSpPr>
        <p:spPr>
          <a:xfrm>
            <a:off x="5849263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7CC136D5-9FF1-4763-9FBC-443FF0FE3608}"/>
              </a:ext>
            </a:extLst>
          </p:cNvPr>
          <p:cNvSpPr/>
          <p:nvPr/>
        </p:nvSpPr>
        <p:spPr>
          <a:xfrm>
            <a:off x="5663791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0263AC92-875B-428D-8A88-EE1E0C12D15B}"/>
              </a:ext>
            </a:extLst>
          </p:cNvPr>
          <p:cNvSpPr/>
          <p:nvPr/>
        </p:nvSpPr>
        <p:spPr>
          <a:xfrm>
            <a:off x="5480293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2B5C7B1B-C876-4E15-8F53-C80092C916AA}"/>
              </a:ext>
            </a:extLst>
          </p:cNvPr>
          <p:cNvCxnSpPr/>
          <p:nvPr/>
        </p:nvCxnSpPr>
        <p:spPr>
          <a:xfrm flipV="1">
            <a:off x="6411903" y="3785759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9D702DE-C94E-433A-A22D-3AEF088AA080}"/>
              </a:ext>
            </a:extLst>
          </p:cNvPr>
          <p:cNvSpPr/>
          <p:nvPr/>
        </p:nvSpPr>
        <p:spPr>
          <a:xfrm>
            <a:off x="6761169" y="3970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8A2FD5D3-BEB1-4802-9483-FBDFE6BE1244}"/>
              </a:ext>
            </a:extLst>
          </p:cNvPr>
          <p:cNvSpPr txBox="1"/>
          <p:nvPr/>
        </p:nvSpPr>
        <p:spPr>
          <a:xfrm>
            <a:off x="4957033" y="3842229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280B7E14-EC98-4373-A137-C4215D68540A}"/>
              </a:ext>
            </a:extLst>
          </p:cNvPr>
          <p:cNvSpPr txBox="1"/>
          <p:nvPr/>
        </p:nvSpPr>
        <p:spPr>
          <a:xfrm>
            <a:off x="4957033" y="4070342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28AAA2E5-1BFF-4F5D-8F37-1DA117C60D80}"/>
              </a:ext>
            </a:extLst>
          </p:cNvPr>
          <p:cNvSpPr/>
          <p:nvPr/>
        </p:nvSpPr>
        <p:spPr>
          <a:xfrm>
            <a:off x="4834047" y="3555669"/>
            <a:ext cx="1811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Multi-level queue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5AB8075-4BFA-4E7A-98EC-2BFC504821B6}"/>
              </a:ext>
            </a:extLst>
          </p:cNvPr>
          <p:cNvSpPr/>
          <p:nvPr/>
        </p:nvSpPr>
        <p:spPr>
          <a:xfrm>
            <a:off x="4855903" y="3886218"/>
            <a:ext cx="2196650" cy="53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217E421A-BEE6-467F-B2F7-9A1B012D1AF6}"/>
              </a:ext>
            </a:extLst>
          </p:cNvPr>
          <p:cNvSpPr/>
          <p:nvPr/>
        </p:nvSpPr>
        <p:spPr>
          <a:xfrm>
            <a:off x="6765821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000EF0F2-87BC-4558-A453-92DA8919C853}"/>
              </a:ext>
            </a:extLst>
          </p:cNvPr>
          <p:cNvSpPr/>
          <p:nvPr/>
        </p:nvSpPr>
        <p:spPr>
          <a:xfrm>
            <a:off x="6582323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D7B58CF-EE93-46B9-A3AE-BFFB4C2AC9F8}"/>
              </a:ext>
            </a:extLst>
          </p:cNvPr>
          <p:cNvSpPr/>
          <p:nvPr/>
        </p:nvSpPr>
        <p:spPr>
          <a:xfrm>
            <a:off x="6405159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5D1B271E-1317-4C61-A367-C9B90C9CE382}"/>
              </a:ext>
            </a:extLst>
          </p:cNvPr>
          <p:cNvSpPr/>
          <p:nvPr/>
        </p:nvSpPr>
        <p:spPr>
          <a:xfrm>
            <a:off x="6221662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0E86FEAD-1F65-4964-9894-5149E0E9F7BB}"/>
              </a:ext>
            </a:extLst>
          </p:cNvPr>
          <p:cNvSpPr/>
          <p:nvPr/>
        </p:nvSpPr>
        <p:spPr>
          <a:xfrm>
            <a:off x="6037411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71985E55-41C2-47D0-8C38-D00D1B58B6B9}"/>
              </a:ext>
            </a:extLst>
          </p:cNvPr>
          <p:cNvSpPr/>
          <p:nvPr/>
        </p:nvSpPr>
        <p:spPr>
          <a:xfrm>
            <a:off x="5853914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06995E85-80B3-4D0E-A956-B350C2BBDF69}"/>
              </a:ext>
            </a:extLst>
          </p:cNvPr>
          <p:cNvSpPr/>
          <p:nvPr/>
        </p:nvSpPr>
        <p:spPr>
          <a:xfrm>
            <a:off x="5668442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45D4A311-3B27-43DA-A29B-E6383190B268}"/>
              </a:ext>
            </a:extLst>
          </p:cNvPr>
          <p:cNvSpPr/>
          <p:nvPr/>
        </p:nvSpPr>
        <p:spPr>
          <a:xfrm>
            <a:off x="5484944" y="41984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EAE57327-80BB-4F5E-969C-EDD46538E065}"/>
              </a:ext>
            </a:extLst>
          </p:cNvPr>
          <p:cNvSpPr/>
          <p:nvPr/>
        </p:nvSpPr>
        <p:spPr>
          <a:xfrm>
            <a:off x="6765821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4B993A60-8BC2-4659-B87D-EBC302094123}"/>
              </a:ext>
            </a:extLst>
          </p:cNvPr>
          <p:cNvSpPr/>
          <p:nvPr/>
        </p:nvSpPr>
        <p:spPr>
          <a:xfrm>
            <a:off x="6582323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96649061-FFD5-44FA-85E8-E00B160ED505}"/>
              </a:ext>
            </a:extLst>
          </p:cNvPr>
          <p:cNvSpPr/>
          <p:nvPr/>
        </p:nvSpPr>
        <p:spPr>
          <a:xfrm>
            <a:off x="6405159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DACE85B7-B0B9-4D06-B11D-7072F932D410}"/>
              </a:ext>
            </a:extLst>
          </p:cNvPr>
          <p:cNvSpPr/>
          <p:nvPr/>
        </p:nvSpPr>
        <p:spPr>
          <a:xfrm>
            <a:off x="6221662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30DD6E58-F5E5-4454-89AB-C2C3FC4F21E6}"/>
              </a:ext>
            </a:extLst>
          </p:cNvPr>
          <p:cNvSpPr/>
          <p:nvPr/>
        </p:nvSpPr>
        <p:spPr>
          <a:xfrm>
            <a:off x="6037411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44C27A08-60E1-4324-B4BE-1B6D14DA31C3}"/>
              </a:ext>
            </a:extLst>
          </p:cNvPr>
          <p:cNvSpPr/>
          <p:nvPr/>
        </p:nvSpPr>
        <p:spPr>
          <a:xfrm>
            <a:off x="5853914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0C15CCE1-EFA7-4071-88CE-93082B798DD2}"/>
              </a:ext>
            </a:extLst>
          </p:cNvPr>
          <p:cNvSpPr/>
          <p:nvPr/>
        </p:nvSpPr>
        <p:spPr>
          <a:xfrm>
            <a:off x="5668442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489A17B3-B915-4EC0-B1B2-4CEEC9EC981A}"/>
              </a:ext>
            </a:extLst>
          </p:cNvPr>
          <p:cNvSpPr/>
          <p:nvPr/>
        </p:nvSpPr>
        <p:spPr>
          <a:xfrm>
            <a:off x="5484944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97AF513E-578E-4647-B86B-DBABC0503ACA}"/>
              </a:ext>
            </a:extLst>
          </p:cNvPr>
          <p:cNvCxnSpPr/>
          <p:nvPr/>
        </p:nvCxnSpPr>
        <p:spPr>
          <a:xfrm flipV="1">
            <a:off x="6416554" y="3785741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9" name="Rectangle 358">
            <a:extLst>
              <a:ext uri="{FF2B5EF4-FFF2-40B4-BE49-F238E27FC236}">
                <a16:creationId xmlns:a16="http://schemas.microsoft.com/office/drawing/2014/main" id="{27DE73BA-EA9A-4405-B983-9E825AA0BAAE}"/>
              </a:ext>
            </a:extLst>
          </p:cNvPr>
          <p:cNvSpPr/>
          <p:nvPr/>
        </p:nvSpPr>
        <p:spPr>
          <a:xfrm>
            <a:off x="6765820" y="397079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A0769004-1EE0-4E76-8184-1AF1E14F5047}"/>
              </a:ext>
            </a:extLst>
          </p:cNvPr>
          <p:cNvSpPr txBox="1"/>
          <p:nvPr/>
        </p:nvSpPr>
        <p:spPr>
          <a:xfrm>
            <a:off x="4961684" y="407032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0395DAD2-E86E-480E-87AE-E9404ABDDFFE}"/>
              </a:ext>
            </a:extLst>
          </p:cNvPr>
          <p:cNvSpPr/>
          <p:nvPr/>
        </p:nvSpPr>
        <p:spPr>
          <a:xfrm>
            <a:off x="4838698" y="35556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i="1" dirty="0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E0F225DB-8A65-475C-927F-C94437388185}"/>
              </a:ext>
            </a:extLst>
          </p:cNvPr>
          <p:cNvSpPr/>
          <p:nvPr/>
        </p:nvSpPr>
        <p:spPr>
          <a:xfrm>
            <a:off x="4860554" y="3886200"/>
            <a:ext cx="2196650" cy="53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50495BC8-1574-4CED-A9A4-D16D365D8631}"/>
              </a:ext>
            </a:extLst>
          </p:cNvPr>
          <p:cNvSpPr/>
          <p:nvPr/>
        </p:nvSpPr>
        <p:spPr>
          <a:xfrm>
            <a:off x="1524000" y="3657600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Simple queue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38D569-DB63-4A46-8922-5874B47BD411}"/>
              </a:ext>
            </a:extLst>
          </p:cNvPr>
          <p:cNvSpPr/>
          <p:nvPr/>
        </p:nvSpPr>
        <p:spPr>
          <a:xfrm>
            <a:off x="3682364" y="4011506"/>
            <a:ext cx="741578" cy="2834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Slytherin: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Slytherin has two steps:</a:t>
            </a:r>
          </a:p>
          <a:p>
            <a:pPr lvl="1"/>
            <a:r>
              <a:rPr lang="en-US" dirty="0"/>
              <a:t>Step II: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Prioritize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previously contented packets</a:t>
            </a:r>
          </a:p>
          <a:p>
            <a:pPr lvl="2"/>
            <a:r>
              <a:rPr lang="en-US" dirty="0"/>
              <a:t>Use Multi-level queue for all switches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5" y="5247272"/>
            <a:ext cx="846729" cy="8986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00" y="5247272"/>
            <a:ext cx="846729" cy="8986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1" y="4286411"/>
            <a:ext cx="1045114" cy="694022"/>
          </a:xfrm>
          <a:prstGeom prst="rect">
            <a:avLst/>
          </a:prstGeom>
        </p:spPr>
      </p:pic>
      <p:cxnSp>
        <p:nvCxnSpPr>
          <p:cNvPr id="99" name="Straight Connector 98"/>
          <p:cNvCxnSpPr>
            <a:stCxn id="96" idx="0"/>
          </p:cNvCxnSpPr>
          <p:nvPr/>
        </p:nvCxnSpPr>
        <p:spPr>
          <a:xfrm flipV="1">
            <a:off x="1703260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0"/>
          </p:cNvCxnSpPr>
          <p:nvPr/>
        </p:nvCxnSpPr>
        <p:spPr>
          <a:xfrm flipH="1" flipV="1">
            <a:off x="2293315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40016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25546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333" y="4286411"/>
            <a:ext cx="1045114" cy="694022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>
          <a:xfrm flipH="1" flipV="1">
            <a:off x="3232907" y="3582717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5" y="3001302"/>
            <a:ext cx="1045114" cy="6940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9" y="3001302"/>
            <a:ext cx="1045114" cy="6940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4" y="5247272"/>
            <a:ext cx="846729" cy="898652"/>
          </a:xfrm>
          <a:prstGeom prst="rect">
            <a:avLst/>
          </a:prstGeom>
        </p:spPr>
      </p:pic>
      <p:cxnSp>
        <p:nvCxnSpPr>
          <p:cNvPr id="108" name="Straight Connector 107"/>
          <p:cNvCxnSpPr>
            <a:stCxn id="97" idx="0"/>
          </p:cNvCxnSpPr>
          <p:nvPr/>
        </p:nvCxnSpPr>
        <p:spPr>
          <a:xfrm flipH="1" flipV="1">
            <a:off x="2314356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138251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56565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6023962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44167" y="3591026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5247272"/>
            <a:ext cx="846729" cy="89865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7" y="5247272"/>
            <a:ext cx="846729" cy="898652"/>
          </a:xfrm>
          <a:prstGeom prst="rect">
            <a:avLst/>
          </a:prstGeom>
        </p:spPr>
      </p:pic>
      <p:cxnSp>
        <p:nvCxnSpPr>
          <p:cNvPr id="115" name="Straight Connector 114"/>
          <p:cNvCxnSpPr>
            <a:stCxn id="113" idx="0"/>
          </p:cNvCxnSpPr>
          <p:nvPr/>
        </p:nvCxnSpPr>
        <p:spPr>
          <a:xfrm flipV="1">
            <a:off x="6346687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8" idx="0"/>
          </p:cNvCxnSpPr>
          <p:nvPr/>
        </p:nvCxnSpPr>
        <p:spPr>
          <a:xfrm flipH="1" flipV="1">
            <a:off x="6936742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168973" y="610003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71" y="5247272"/>
            <a:ext cx="846729" cy="898652"/>
          </a:xfrm>
          <a:prstGeom prst="rect">
            <a:avLst/>
          </a:prstGeom>
        </p:spPr>
      </p:pic>
      <p:cxnSp>
        <p:nvCxnSpPr>
          <p:cNvPr id="119" name="Straight Connector 118"/>
          <p:cNvCxnSpPr>
            <a:stCxn id="114" idx="0"/>
          </p:cNvCxnSpPr>
          <p:nvPr/>
        </p:nvCxnSpPr>
        <p:spPr>
          <a:xfrm flipH="1" flipV="1">
            <a:off x="6957783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781678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399992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711928" y="5546260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326632" y="5548220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98626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802762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625598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44210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25785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07435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88888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70538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25598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44210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257850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07435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88888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70538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993307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09810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717451" y="4416773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644067" y="313023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35673" y="313428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77581" y="4416773"/>
            <a:ext cx="285518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762524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44227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80980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625240" y="3821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340189" y="5360242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340189" y="5543857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98647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8029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625815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44231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25806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07457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88909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70560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23521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2051719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874555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69105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50680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32331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13783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95434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223521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2051719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874555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9105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50680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32331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13783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95434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/>
          <p:nvPr/>
        </p:nvCxnSpPr>
        <p:spPr>
          <a:xfrm flipV="1">
            <a:off x="1885950" y="3632543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2235216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05589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6872397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6695233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51173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632748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614398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595851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577501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6695233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651173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6327485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14398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595851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577501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7062942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6879445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69487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651191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687944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694875" y="25217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705611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872614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6695450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51195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632770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614420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95873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7523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E0E4D4D-AAD9-4405-BA63-9B9DBCCC7EEA}"/>
              </a:ext>
            </a:extLst>
          </p:cNvPr>
          <p:cNvSpPr txBox="1"/>
          <p:nvPr/>
        </p:nvSpPr>
        <p:spPr>
          <a:xfrm>
            <a:off x="457200" y="371974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8F13B03-C079-4E75-990F-ADDB3A1DAD48}"/>
              </a:ext>
            </a:extLst>
          </p:cNvPr>
          <p:cNvSpPr txBox="1"/>
          <p:nvPr/>
        </p:nvSpPr>
        <p:spPr>
          <a:xfrm>
            <a:off x="457200" y="394785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67D480D-1004-491B-B2B2-5C062F100046}"/>
              </a:ext>
            </a:extLst>
          </p:cNvPr>
          <p:cNvSpPr txBox="1"/>
          <p:nvPr/>
        </p:nvSpPr>
        <p:spPr>
          <a:xfrm>
            <a:off x="7214841" y="242958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67B209F-2618-4DD6-A725-E81625701F91}"/>
              </a:ext>
            </a:extLst>
          </p:cNvPr>
          <p:cNvSpPr txBox="1"/>
          <p:nvPr/>
        </p:nvSpPr>
        <p:spPr>
          <a:xfrm>
            <a:off x="7214841" y="265769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E426DCB-2D2F-4B1A-901E-D5C3B376BD4C}"/>
              </a:ext>
            </a:extLst>
          </p:cNvPr>
          <p:cNvSpPr txBox="1"/>
          <p:nvPr/>
        </p:nvSpPr>
        <p:spPr>
          <a:xfrm>
            <a:off x="8134350" y="373128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F083BA9-96A0-476C-8477-576694D4223C}"/>
              </a:ext>
            </a:extLst>
          </p:cNvPr>
          <p:cNvSpPr txBox="1"/>
          <p:nvPr/>
        </p:nvSpPr>
        <p:spPr>
          <a:xfrm>
            <a:off x="8134350" y="395939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7112E165-0B65-4735-9219-18F50D43D3DB}"/>
              </a:ext>
            </a:extLst>
          </p:cNvPr>
          <p:cNvSpPr/>
          <p:nvPr/>
        </p:nvSpPr>
        <p:spPr>
          <a:xfrm>
            <a:off x="6183489" y="2128913"/>
            <a:ext cx="1811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Multi-level queue</a:t>
            </a:r>
          </a:p>
          <a:p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13584-7A81-4CDD-8B49-A7C0C4EEDB4C}"/>
              </a:ext>
            </a:extLst>
          </p:cNvPr>
          <p:cNvSpPr/>
          <p:nvPr/>
        </p:nvSpPr>
        <p:spPr>
          <a:xfrm>
            <a:off x="5612802" y="2459462"/>
            <a:ext cx="2196650" cy="53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1417584-033D-4334-AD2C-3B7D44F7323D}"/>
              </a:ext>
            </a:extLst>
          </p:cNvPr>
          <p:cNvSpPr/>
          <p:nvPr/>
        </p:nvSpPr>
        <p:spPr>
          <a:xfrm>
            <a:off x="335740" y="3415182"/>
            <a:ext cx="1811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Multi-level queue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173C63D-9C2F-4866-B986-79A0CCF5435C}"/>
              </a:ext>
            </a:extLst>
          </p:cNvPr>
          <p:cNvSpPr/>
          <p:nvPr/>
        </p:nvSpPr>
        <p:spPr>
          <a:xfrm>
            <a:off x="357596" y="3745731"/>
            <a:ext cx="2196650" cy="53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9C0DD19-B85C-4CC6-8039-7448DD0B3F15}"/>
              </a:ext>
            </a:extLst>
          </p:cNvPr>
          <p:cNvSpPr/>
          <p:nvPr/>
        </p:nvSpPr>
        <p:spPr>
          <a:xfrm>
            <a:off x="7086600" y="3405990"/>
            <a:ext cx="1811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Multi-level queue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A77D59D-BD1E-46A5-9C3A-C9876A55CECB}"/>
              </a:ext>
            </a:extLst>
          </p:cNvPr>
          <p:cNvSpPr/>
          <p:nvPr/>
        </p:nvSpPr>
        <p:spPr>
          <a:xfrm>
            <a:off x="6554576" y="3736539"/>
            <a:ext cx="2196650" cy="53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C5BD2333-5965-4151-A588-1C7A0BA16752}"/>
              </a:ext>
            </a:extLst>
          </p:cNvPr>
          <p:cNvSpPr/>
          <p:nvPr/>
        </p:nvSpPr>
        <p:spPr>
          <a:xfrm>
            <a:off x="318516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AEBE61B0-0AC4-4F05-90F8-22D52174149A}"/>
              </a:ext>
            </a:extLst>
          </p:cNvPr>
          <p:cNvSpPr/>
          <p:nvPr/>
        </p:nvSpPr>
        <p:spPr>
          <a:xfrm>
            <a:off x="3001664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688420-856C-4D98-81B7-707796BF982A}"/>
              </a:ext>
            </a:extLst>
          </p:cNvPr>
          <p:cNvSpPr/>
          <p:nvPr/>
        </p:nvSpPr>
        <p:spPr>
          <a:xfrm>
            <a:off x="2824500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67AA4EA-1ADD-4FC8-BA03-2CE433E89E4F}"/>
              </a:ext>
            </a:extLst>
          </p:cNvPr>
          <p:cNvSpPr/>
          <p:nvPr/>
        </p:nvSpPr>
        <p:spPr>
          <a:xfrm>
            <a:off x="264100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73EBC24-25C9-4E3A-B1D5-FD5CB284912D}"/>
              </a:ext>
            </a:extLst>
          </p:cNvPr>
          <p:cNvSpPr/>
          <p:nvPr/>
        </p:nvSpPr>
        <p:spPr>
          <a:xfrm>
            <a:off x="245675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34019FC-5867-4056-91C9-232AE5AF0B62}"/>
              </a:ext>
            </a:extLst>
          </p:cNvPr>
          <p:cNvSpPr/>
          <p:nvPr/>
        </p:nvSpPr>
        <p:spPr>
          <a:xfrm>
            <a:off x="227325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683358B-CC34-4856-9864-46D97670FBF9}"/>
              </a:ext>
            </a:extLst>
          </p:cNvPr>
          <p:cNvSpPr/>
          <p:nvPr/>
        </p:nvSpPr>
        <p:spPr>
          <a:xfrm>
            <a:off x="208778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5E08C3E1-BA0C-489F-9A6D-346D385843A9}"/>
              </a:ext>
            </a:extLst>
          </p:cNvPr>
          <p:cNvSpPr/>
          <p:nvPr/>
        </p:nvSpPr>
        <p:spPr>
          <a:xfrm>
            <a:off x="190428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A1E57E9-6955-4B89-82F2-39D954BF9C82}"/>
              </a:ext>
            </a:extLst>
          </p:cNvPr>
          <p:cNvSpPr/>
          <p:nvPr/>
        </p:nvSpPr>
        <p:spPr>
          <a:xfrm>
            <a:off x="318516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FD67143-6FCF-4710-A6DD-70A481D66148}"/>
              </a:ext>
            </a:extLst>
          </p:cNvPr>
          <p:cNvSpPr/>
          <p:nvPr/>
        </p:nvSpPr>
        <p:spPr>
          <a:xfrm>
            <a:off x="3001664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329A9BD-89EA-4512-A98A-69A12561BB72}"/>
              </a:ext>
            </a:extLst>
          </p:cNvPr>
          <p:cNvSpPr/>
          <p:nvPr/>
        </p:nvSpPr>
        <p:spPr>
          <a:xfrm>
            <a:off x="2824500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FEBADB7D-D054-497E-B7AC-1D3903282E76}"/>
              </a:ext>
            </a:extLst>
          </p:cNvPr>
          <p:cNvSpPr/>
          <p:nvPr/>
        </p:nvSpPr>
        <p:spPr>
          <a:xfrm>
            <a:off x="264100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ED0BFF61-3E6A-45A3-989C-313B79C35119}"/>
              </a:ext>
            </a:extLst>
          </p:cNvPr>
          <p:cNvSpPr/>
          <p:nvPr/>
        </p:nvSpPr>
        <p:spPr>
          <a:xfrm>
            <a:off x="245675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9888C5D-B38B-42B4-9FA4-6D14FE16B338}"/>
              </a:ext>
            </a:extLst>
          </p:cNvPr>
          <p:cNvSpPr/>
          <p:nvPr/>
        </p:nvSpPr>
        <p:spPr>
          <a:xfrm>
            <a:off x="227325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AF62D73-3539-4646-9A13-86F9DCEFD422}"/>
              </a:ext>
            </a:extLst>
          </p:cNvPr>
          <p:cNvSpPr/>
          <p:nvPr/>
        </p:nvSpPr>
        <p:spPr>
          <a:xfrm>
            <a:off x="208778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54B8AD77-B437-491F-BAE5-1A204D0A4F40}"/>
              </a:ext>
            </a:extLst>
          </p:cNvPr>
          <p:cNvSpPr/>
          <p:nvPr/>
        </p:nvSpPr>
        <p:spPr>
          <a:xfrm>
            <a:off x="190428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9DCE7A09-24C8-4495-A1BD-7C156BE25019}"/>
              </a:ext>
            </a:extLst>
          </p:cNvPr>
          <p:cNvCxnSpPr/>
          <p:nvPr/>
        </p:nvCxnSpPr>
        <p:spPr>
          <a:xfrm flipV="1">
            <a:off x="2835895" y="2338701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2" name="Rectangle 291">
            <a:extLst>
              <a:ext uri="{FF2B5EF4-FFF2-40B4-BE49-F238E27FC236}">
                <a16:creationId xmlns:a16="http://schemas.microsoft.com/office/drawing/2014/main" id="{1085D438-9E8B-4F78-BB88-C7CF01ED7083}"/>
              </a:ext>
            </a:extLst>
          </p:cNvPr>
          <p:cNvSpPr/>
          <p:nvPr/>
        </p:nvSpPr>
        <p:spPr>
          <a:xfrm>
            <a:off x="3185161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CFAFCCB-4D34-4BB1-B658-EBF16565A851}"/>
              </a:ext>
            </a:extLst>
          </p:cNvPr>
          <p:cNvSpPr txBox="1"/>
          <p:nvPr/>
        </p:nvSpPr>
        <p:spPr>
          <a:xfrm>
            <a:off x="1381025" y="239517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2DE80B64-E52A-4263-8052-EE5689ABA0C2}"/>
              </a:ext>
            </a:extLst>
          </p:cNvPr>
          <p:cNvSpPr txBox="1"/>
          <p:nvPr/>
        </p:nvSpPr>
        <p:spPr>
          <a:xfrm>
            <a:off x="1381025" y="262328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E5D08741-2D97-4CEC-8CC8-69AA758355B7}"/>
              </a:ext>
            </a:extLst>
          </p:cNvPr>
          <p:cNvSpPr/>
          <p:nvPr/>
        </p:nvSpPr>
        <p:spPr>
          <a:xfrm>
            <a:off x="1223110" y="2115149"/>
            <a:ext cx="1811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Multi-level queue</a:t>
            </a:r>
          </a:p>
          <a:p>
            <a:endParaRPr lang="en-US" i="1" dirty="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F10093B6-A598-4384-B0EE-788E472CD485}"/>
              </a:ext>
            </a:extLst>
          </p:cNvPr>
          <p:cNvSpPr/>
          <p:nvPr/>
        </p:nvSpPr>
        <p:spPr>
          <a:xfrm>
            <a:off x="1244966" y="2445698"/>
            <a:ext cx="2196650" cy="53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5D632EF-0BA6-4607-B47B-5858677D0385}"/>
              </a:ext>
            </a:extLst>
          </p:cNvPr>
          <p:cNvSpPr/>
          <p:nvPr/>
        </p:nvSpPr>
        <p:spPr>
          <a:xfrm>
            <a:off x="1712814" y="5735042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C6ACD5B-9DBA-4FBC-87C8-3A9615E2022A}"/>
              </a:ext>
            </a:extLst>
          </p:cNvPr>
          <p:cNvSpPr/>
          <p:nvPr/>
        </p:nvSpPr>
        <p:spPr>
          <a:xfrm>
            <a:off x="2327518" y="5737002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929E500-34B3-42BA-8098-2A95D0409A89}"/>
              </a:ext>
            </a:extLst>
          </p:cNvPr>
          <p:cNvSpPr/>
          <p:nvPr/>
        </p:nvSpPr>
        <p:spPr>
          <a:xfrm>
            <a:off x="2957231" y="5735042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8"/>
            <a:ext cx="9144000" cy="777240"/>
          </a:xfrm>
        </p:spPr>
        <p:txBody>
          <a:bodyPr/>
          <a:lstStyle/>
          <a:p>
            <a:r>
              <a:rPr lang="en-US" dirty="0"/>
              <a:t>Slytherin: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Slytherin has two steps:</a:t>
            </a:r>
          </a:p>
          <a:p>
            <a:pPr lvl="1"/>
            <a:r>
              <a:rPr lang="en-US" dirty="0"/>
              <a:t>Step II: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Prioritize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previously contented packets</a:t>
            </a:r>
          </a:p>
          <a:p>
            <a:pPr lvl="2"/>
            <a:r>
              <a:rPr lang="en-US" dirty="0"/>
              <a:t>Use Multi-level queue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5" y="5247272"/>
            <a:ext cx="846729" cy="8986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00" y="5247272"/>
            <a:ext cx="846729" cy="8986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1" y="4286411"/>
            <a:ext cx="1045114" cy="694022"/>
          </a:xfrm>
          <a:prstGeom prst="rect">
            <a:avLst/>
          </a:prstGeom>
        </p:spPr>
      </p:pic>
      <p:cxnSp>
        <p:nvCxnSpPr>
          <p:cNvPr id="99" name="Straight Connector 98"/>
          <p:cNvCxnSpPr>
            <a:stCxn id="96" idx="0"/>
          </p:cNvCxnSpPr>
          <p:nvPr/>
        </p:nvCxnSpPr>
        <p:spPr>
          <a:xfrm flipV="1">
            <a:off x="1703260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0"/>
          </p:cNvCxnSpPr>
          <p:nvPr/>
        </p:nvCxnSpPr>
        <p:spPr>
          <a:xfrm flipH="1" flipV="1">
            <a:off x="2293315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40016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25546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333" y="4286411"/>
            <a:ext cx="1045114" cy="694022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>
          <a:xfrm flipH="1" flipV="1">
            <a:off x="3232907" y="3582717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5" y="3001302"/>
            <a:ext cx="1045114" cy="6940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9" y="3001302"/>
            <a:ext cx="1045114" cy="6940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4" y="5247272"/>
            <a:ext cx="846729" cy="898652"/>
          </a:xfrm>
          <a:prstGeom prst="rect">
            <a:avLst/>
          </a:prstGeom>
        </p:spPr>
      </p:pic>
      <p:cxnSp>
        <p:nvCxnSpPr>
          <p:cNvPr id="108" name="Straight Connector 107"/>
          <p:cNvCxnSpPr>
            <a:stCxn id="97" idx="0"/>
          </p:cNvCxnSpPr>
          <p:nvPr/>
        </p:nvCxnSpPr>
        <p:spPr>
          <a:xfrm flipH="1" flipV="1">
            <a:off x="2314356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138251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56565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6023962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44167" y="3591026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5247272"/>
            <a:ext cx="846729" cy="89865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7" y="5247272"/>
            <a:ext cx="846729" cy="898652"/>
          </a:xfrm>
          <a:prstGeom prst="rect">
            <a:avLst/>
          </a:prstGeom>
        </p:spPr>
      </p:pic>
      <p:cxnSp>
        <p:nvCxnSpPr>
          <p:cNvPr id="115" name="Straight Connector 114"/>
          <p:cNvCxnSpPr>
            <a:stCxn id="113" idx="0"/>
          </p:cNvCxnSpPr>
          <p:nvPr/>
        </p:nvCxnSpPr>
        <p:spPr>
          <a:xfrm flipV="1">
            <a:off x="6346687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8" idx="0"/>
          </p:cNvCxnSpPr>
          <p:nvPr/>
        </p:nvCxnSpPr>
        <p:spPr>
          <a:xfrm flipH="1" flipV="1">
            <a:off x="6936742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168973" y="610003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71" y="5247272"/>
            <a:ext cx="846729" cy="898652"/>
          </a:xfrm>
          <a:prstGeom prst="rect">
            <a:avLst/>
          </a:prstGeom>
        </p:spPr>
      </p:pic>
      <p:cxnSp>
        <p:nvCxnSpPr>
          <p:cNvPr id="119" name="Straight Connector 118"/>
          <p:cNvCxnSpPr>
            <a:stCxn id="114" idx="0"/>
          </p:cNvCxnSpPr>
          <p:nvPr/>
        </p:nvCxnSpPr>
        <p:spPr>
          <a:xfrm flipH="1" flipV="1">
            <a:off x="6957783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781678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399992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711928" y="5546260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326632" y="5548220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98626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802762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625598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44210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25785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07435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88888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70538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25598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44210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257850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07435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88888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70538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993307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09810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717451" y="4416773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644067" y="313023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35673" y="313428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77581" y="4416773"/>
            <a:ext cx="285518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762524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44227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80980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625240" y="3821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340189" y="5360242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340189" y="5543857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98647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8029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625815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44231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25806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07457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88909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70560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23521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2051719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874555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69105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50680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32331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13783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95434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223521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2051719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874555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9105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50680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32331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13783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95434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/>
          <p:nvPr/>
        </p:nvCxnSpPr>
        <p:spPr>
          <a:xfrm flipV="1">
            <a:off x="1885950" y="3632543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2235216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18516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01664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824500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264100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45675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27325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208778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190428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318516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3001664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824500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64100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245675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227325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208778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90428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flipV="1">
            <a:off x="2835895" y="2338701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7" name="Rectangle 276"/>
          <p:cNvSpPr/>
          <p:nvPr/>
        </p:nvSpPr>
        <p:spPr>
          <a:xfrm>
            <a:off x="3185161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05589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6872397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6695233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51173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632748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614398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595851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577501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6695233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651173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6327485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14398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595851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577501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7062942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6879445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69487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651191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687944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694875" y="25217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705611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872614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6695450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51195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632770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614420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95873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7523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2069207" y="4042926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882712" y="4042926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50015" y="4042926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696980" y="4046423"/>
            <a:ext cx="184212" cy="186104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F52E82E-48F6-4679-9A53-0336AFDCFF06}"/>
              </a:ext>
            </a:extLst>
          </p:cNvPr>
          <p:cNvSpPr txBox="1"/>
          <p:nvPr/>
        </p:nvSpPr>
        <p:spPr>
          <a:xfrm>
            <a:off x="1381025" y="239517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A0D2F51-057C-4F8D-A340-7899ACDF1E01}"/>
              </a:ext>
            </a:extLst>
          </p:cNvPr>
          <p:cNvSpPr txBox="1"/>
          <p:nvPr/>
        </p:nvSpPr>
        <p:spPr>
          <a:xfrm>
            <a:off x="1381025" y="262328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E0E4D4D-AAD9-4405-BA63-9B9DBCCC7EEA}"/>
              </a:ext>
            </a:extLst>
          </p:cNvPr>
          <p:cNvSpPr txBox="1"/>
          <p:nvPr/>
        </p:nvSpPr>
        <p:spPr>
          <a:xfrm>
            <a:off x="457200" y="371974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8F13B03-C079-4E75-990F-ADDB3A1DAD48}"/>
              </a:ext>
            </a:extLst>
          </p:cNvPr>
          <p:cNvSpPr txBox="1"/>
          <p:nvPr/>
        </p:nvSpPr>
        <p:spPr>
          <a:xfrm>
            <a:off x="457200" y="394785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67D480D-1004-491B-B2B2-5C062F100046}"/>
              </a:ext>
            </a:extLst>
          </p:cNvPr>
          <p:cNvSpPr txBox="1"/>
          <p:nvPr/>
        </p:nvSpPr>
        <p:spPr>
          <a:xfrm>
            <a:off x="7214841" y="242958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67B209F-2618-4DD6-A725-E81625701F91}"/>
              </a:ext>
            </a:extLst>
          </p:cNvPr>
          <p:cNvSpPr txBox="1"/>
          <p:nvPr/>
        </p:nvSpPr>
        <p:spPr>
          <a:xfrm>
            <a:off x="7214841" y="265769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E426DCB-2D2F-4B1A-901E-D5C3B376BD4C}"/>
              </a:ext>
            </a:extLst>
          </p:cNvPr>
          <p:cNvSpPr txBox="1"/>
          <p:nvPr/>
        </p:nvSpPr>
        <p:spPr>
          <a:xfrm>
            <a:off x="8134350" y="373128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F083BA9-96A0-476C-8477-576694D4223C}"/>
              </a:ext>
            </a:extLst>
          </p:cNvPr>
          <p:cNvSpPr txBox="1"/>
          <p:nvPr/>
        </p:nvSpPr>
        <p:spPr>
          <a:xfrm>
            <a:off x="8134350" y="395939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29DCBA8-4E34-4BB3-85F4-FAAFD33D7827}"/>
              </a:ext>
            </a:extLst>
          </p:cNvPr>
          <p:cNvSpPr/>
          <p:nvPr/>
        </p:nvSpPr>
        <p:spPr>
          <a:xfrm>
            <a:off x="1712814" y="5735042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C4A76B7-6BDD-46C8-BA4E-D5D1194A653D}"/>
              </a:ext>
            </a:extLst>
          </p:cNvPr>
          <p:cNvSpPr/>
          <p:nvPr/>
        </p:nvSpPr>
        <p:spPr>
          <a:xfrm>
            <a:off x="2327518" y="5737002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6B00B39-1443-43AF-8B28-ADE2CE5C2F38}"/>
              </a:ext>
            </a:extLst>
          </p:cNvPr>
          <p:cNvSpPr/>
          <p:nvPr/>
        </p:nvSpPr>
        <p:spPr>
          <a:xfrm>
            <a:off x="2957231" y="5735042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0295 -0.1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9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7.40741E-7 L 0.10191 -0.1879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93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026 -0.18959 " pathEditMode="relative" ptsTypes="AA">
                                      <p:cBhvr>
                                        <p:cTn id="1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10312 -0.188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Slytherin: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Slytherin has two steps:</a:t>
            </a:r>
          </a:p>
          <a:p>
            <a:pPr lvl="1"/>
            <a:r>
              <a:rPr lang="en-US" dirty="0"/>
              <a:t>Step II: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Prioritize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previously contented packets</a:t>
            </a:r>
          </a:p>
          <a:p>
            <a:pPr lvl="2"/>
            <a:r>
              <a:rPr lang="en-US" dirty="0"/>
              <a:t>Use Multi-level queue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5" y="5247272"/>
            <a:ext cx="846729" cy="8986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00" y="5247272"/>
            <a:ext cx="846729" cy="8986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1" y="4286411"/>
            <a:ext cx="1045114" cy="694022"/>
          </a:xfrm>
          <a:prstGeom prst="rect">
            <a:avLst/>
          </a:prstGeom>
        </p:spPr>
      </p:pic>
      <p:cxnSp>
        <p:nvCxnSpPr>
          <p:cNvPr id="99" name="Straight Connector 98"/>
          <p:cNvCxnSpPr>
            <a:stCxn id="96" idx="0"/>
          </p:cNvCxnSpPr>
          <p:nvPr/>
        </p:nvCxnSpPr>
        <p:spPr>
          <a:xfrm flipV="1">
            <a:off x="1703260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0"/>
          </p:cNvCxnSpPr>
          <p:nvPr/>
        </p:nvCxnSpPr>
        <p:spPr>
          <a:xfrm flipH="1" flipV="1">
            <a:off x="2293315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40016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25546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333" y="4286411"/>
            <a:ext cx="1045114" cy="694022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>
          <a:xfrm flipH="1" flipV="1">
            <a:off x="3232907" y="3582717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5" y="3001302"/>
            <a:ext cx="1045114" cy="6940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9" y="3001302"/>
            <a:ext cx="1045114" cy="6940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4" y="5247272"/>
            <a:ext cx="846729" cy="898652"/>
          </a:xfrm>
          <a:prstGeom prst="rect">
            <a:avLst/>
          </a:prstGeom>
        </p:spPr>
      </p:pic>
      <p:cxnSp>
        <p:nvCxnSpPr>
          <p:cNvPr id="108" name="Straight Connector 107"/>
          <p:cNvCxnSpPr>
            <a:stCxn id="97" idx="0"/>
          </p:cNvCxnSpPr>
          <p:nvPr/>
        </p:nvCxnSpPr>
        <p:spPr>
          <a:xfrm flipH="1" flipV="1">
            <a:off x="2314356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138251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56565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6023962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44167" y="3591026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5247272"/>
            <a:ext cx="846729" cy="89865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7" y="5247272"/>
            <a:ext cx="846729" cy="898652"/>
          </a:xfrm>
          <a:prstGeom prst="rect">
            <a:avLst/>
          </a:prstGeom>
        </p:spPr>
      </p:pic>
      <p:cxnSp>
        <p:nvCxnSpPr>
          <p:cNvPr id="115" name="Straight Connector 114"/>
          <p:cNvCxnSpPr>
            <a:stCxn id="113" idx="0"/>
          </p:cNvCxnSpPr>
          <p:nvPr/>
        </p:nvCxnSpPr>
        <p:spPr>
          <a:xfrm flipV="1">
            <a:off x="6346687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8" idx="0"/>
          </p:cNvCxnSpPr>
          <p:nvPr/>
        </p:nvCxnSpPr>
        <p:spPr>
          <a:xfrm flipH="1" flipV="1">
            <a:off x="6936742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71" y="5247272"/>
            <a:ext cx="846729" cy="898652"/>
          </a:xfrm>
          <a:prstGeom prst="rect">
            <a:avLst/>
          </a:prstGeom>
        </p:spPr>
      </p:pic>
      <p:cxnSp>
        <p:nvCxnSpPr>
          <p:cNvPr id="119" name="Straight Connector 118"/>
          <p:cNvCxnSpPr>
            <a:stCxn id="114" idx="0"/>
          </p:cNvCxnSpPr>
          <p:nvPr/>
        </p:nvCxnSpPr>
        <p:spPr>
          <a:xfrm flipH="1" flipV="1">
            <a:off x="6957783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711928" y="5546260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326632" y="5548220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98626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802762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625598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44210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25785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07435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88888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70538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25598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44210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257850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07435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88888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70538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993307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09810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717451" y="4416773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644067" y="313023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35673" y="313428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77581" y="4416773"/>
            <a:ext cx="285518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762524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44227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80980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625240" y="3821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340189" y="5360242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340189" y="5543857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98647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8029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625815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44231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25806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07457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88909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70560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23521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2051719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874555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69105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50680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32331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13783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95434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223521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2051719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874555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9105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50680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32331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13783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95434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/>
          <p:nvPr/>
        </p:nvCxnSpPr>
        <p:spPr>
          <a:xfrm flipV="1">
            <a:off x="1885950" y="3632543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2235216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18516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01664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824500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264100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45675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27325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208778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190428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318516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3001664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824500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64100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245675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227325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208778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90428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flipV="1">
            <a:off x="2835895" y="2338701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7" name="Rectangle 276"/>
          <p:cNvSpPr/>
          <p:nvPr/>
        </p:nvSpPr>
        <p:spPr>
          <a:xfrm>
            <a:off x="3185161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05589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6872397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6695233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51173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632748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614398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595851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577501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6695233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651173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6327485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14398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595851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577501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7062942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6879445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69487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651191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687944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694875" y="25217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705611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872614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6695450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51195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632770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614420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95873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7523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003746" y="2751398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817251" y="2751398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184554" y="2751398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631519" y="2754895"/>
            <a:ext cx="184212" cy="186104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F52E82E-48F6-4679-9A53-0336AFDCFF06}"/>
              </a:ext>
            </a:extLst>
          </p:cNvPr>
          <p:cNvSpPr txBox="1"/>
          <p:nvPr/>
        </p:nvSpPr>
        <p:spPr>
          <a:xfrm>
            <a:off x="1381025" y="239517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A0D2F51-057C-4F8D-A340-7899ACDF1E01}"/>
              </a:ext>
            </a:extLst>
          </p:cNvPr>
          <p:cNvSpPr txBox="1"/>
          <p:nvPr/>
        </p:nvSpPr>
        <p:spPr>
          <a:xfrm>
            <a:off x="1381025" y="262328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E0E4D4D-AAD9-4405-BA63-9B9DBCCC7EEA}"/>
              </a:ext>
            </a:extLst>
          </p:cNvPr>
          <p:cNvSpPr txBox="1"/>
          <p:nvPr/>
        </p:nvSpPr>
        <p:spPr>
          <a:xfrm>
            <a:off x="457200" y="371974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8F13B03-C079-4E75-990F-ADDB3A1DAD48}"/>
              </a:ext>
            </a:extLst>
          </p:cNvPr>
          <p:cNvSpPr txBox="1"/>
          <p:nvPr/>
        </p:nvSpPr>
        <p:spPr>
          <a:xfrm>
            <a:off x="457200" y="394785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67D480D-1004-491B-B2B2-5C062F100046}"/>
              </a:ext>
            </a:extLst>
          </p:cNvPr>
          <p:cNvSpPr txBox="1"/>
          <p:nvPr/>
        </p:nvSpPr>
        <p:spPr>
          <a:xfrm>
            <a:off x="7214841" y="242958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67B209F-2618-4DD6-A725-E81625701F91}"/>
              </a:ext>
            </a:extLst>
          </p:cNvPr>
          <p:cNvSpPr txBox="1"/>
          <p:nvPr/>
        </p:nvSpPr>
        <p:spPr>
          <a:xfrm>
            <a:off x="7214841" y="265769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E426DCB-2D2F-4B1A-901E-D5C3B376BD4C}"/>
              </a:ext>
            </a:extLst>
          </p:cNvPr>
          <p:cNvSpPr txBox="1"/>
          <p:nvPr/>
        </p:nvSpPr>
        <p:spPr>
          <a:xfrm>
            <a:off x="8134350" y="373128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F083BA9-96A0-476C-8477-576694D4223C}"/>
              </a:ext>
            </a:extLst>
          </p:cNvPr>
          <p:cNvSpPr txBox="1"/>
          <p:nvPr/>
        </p:nvSpPr>
        <p:spPr>
          <a:xfrm>
            <a:off x="8134350" y="395939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F106AAA-9E16-4591-96A2-C1C0C86C6CF1}"/>
              </a:ext>
            </a:extLst>
          </p:cNvPr>
          <p:cNvSpPr txBox="1"/>
          <p:nvPr/>
        </p:nvSpPr>
        <p:spPr>
          <a:xfrm>
            <a:off x="6168973" y="610003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98A7466-E5E1-457F-A116-0F2223FCB08D}"/>
              </a:ext>
            </a:extLst>
          </p:cNvPr>
          <p:cNvSpPr txBox="1"/>
          <p:nvPr/>
        </p:nvSpPr>
        <p:spPr>
          <a:xfrm>
            <a:off x="6781678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C9E830C-6CE0-4E4D-B496-C872A992BAE5}"/>
              </a:ext>
            </a:extLst>
          </p:cNvPr>
          <p:cNvSpPr txBox="1"/>
          <p:nvPr/>
        </p:nvSpPr>
        <p:spPr>
          <a:xfrm>
            <a:off x="7399992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DA883E4-4343-41D5-AB16-15429C144A38}"/>
              </a:ext>
            </a:extLst>
          </p:cNvPr>
          <p:cNvSpPr/>
          <p:nvPr/>
        </p:nvSpPr>
        <p:spPr>
          <a:xfrm>
            <a:off x="1712814" y="5735042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B57F061-8C59-4FCF-8C09-ABE3D7463A21}"/>
              </a:ext>
            </a:extLst>
          </p:cNvPr>
          <p:cNvSpPr/>
          <p:nvPr/>
        </p:nvSpPr>
        <p:spPr>
          <a:xfrm>
            <a:off x="2327518" y="5737002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4BF622F-2D80-493A-8BAB-C60657C3CD1B}"/>
              </a:ext>
            </a:extLst>
          </p:cNvPr>
          <p:cNvSpPr/>
          <p:nvPr/>
        </p:nvSpPr>
        <p:spPr>
          <a:xfrm>
            <a:off x="2957231" y="5735042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6163 -0.0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datacenter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Datacenters host </a:t>
            </a:r>
            <a:r>
              <a:rPr lang="en-US" i="1" dirty="0"/>
              <a:t>diverse </a:t>
            </a:r>
            <a:r>
              <a:rPr lang="en-US" dirty="0"/>
              <a:t>applications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Foreground applications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Respond to user queries (e.g., Web search)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Short flows (e.g., &lt; 32 KB)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Background applications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Update data for foreground applications (e.g., Web crawler)</a:t>
            </a:r>
          </a:p>
          <a:p>
            <a:pPr lvl="2"/>
            <a:r>
              <a:rPr lang="en-US" dirty="0"/>
              <a:t>Long flows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Substantial diversity in datacenter applications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16" y="2778295"/>
            <a:ext cx="923384" cy="923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63679"/>
            <a:ext cx="1528543" cy="1018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6C7FA-97BD-4D2C-A807-2D0303F5DD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96394"/>
            <a:ext cx="817244" cy="887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3543E1-E9E8-4FF3-B702-C6141BF94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98239"/>
            <a:ext cx="2438400" cy="9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0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Slytherin: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Slytherin has two steps:</a:t>
            </a:r>
          </a:p>
          <a:p>
            <a:pPr lvl="1"/>
            <a:r>
              <a:rPr lang="en-US" dirty="0"/>
              <a:t>Step II: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Prioritize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previously contented packets</a:t>
            </a:r>
          </a:p>
          <a:p>
            <a:pPr lvl="2"/>
            <a:r>
              <a:rPr lang="en-US" dirty="0"/>
              <a:t>Use Multi-level queue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5" y="5247272"/>
            <a:ext cx="846729" cy="8986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00" y="5247272"/>
            <a:ext cx="846729" cy="8986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1" y="4286411"/>
            <a:ext cx="1045114" cy="694022"/>
          </a:xfrm>
          <a:prstGeom prst="rect">
            <a:avLst/>
          </a:prstGeom>
        </p:spPr>
      </p:pic>
      <p:cxnSp>
        <p:nvCxnSpPr>
          <p:cNvPr id="99" name="Straight Connector 98"/>
          <p:cNvCxnSpPr>
            <a:stCxn id="96" idx="0"/>
          </p:cNvCxnSpPr>
          <p:nvPr/>
        </p:nvCxnSpPr>
        <p:spPr>
          <a:xfrm flipV="1">
            <a:off x="1703260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0"/>
          </p:cNvCxnSpPr>
          <p:nvPr/>
        </p:nvCxnSpPr>
        <p:spPr>
          <a:xfrm flipH="1" flipV="1">
            <a:off x="2293315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40016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25546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333" y="4286411"/>
            <a:ext cx="1045114" cy="694022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>
          <a:xfrm flipH="1" flipV="1">
            <a:off x="3232907" y="3582717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5" y="3001302"/>
            <a:ext cx="1045114" cy="6940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9" y="3001302"/>
            <a:ext cx="1045114" cy="6940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4" y="5247272"/>
            <a:ext cx="846729" cy="898652"/>
          </a:xfrm>
          <a:prstGeom prst="rect">
            <a:avLst/>
          </a:prstGeom>
        </p:spPr>
      </p:pic>
      <p:cxnSp>
        <p:nvCxnSpPr>
          <p:cNvPr id="108" name="Straight Connector 107"/>
          <p:cNvCxnSpPr>
            <a:stCxn id="97" idx="0"/>
          </p:cNvCxnSpPr>
          <p:nvPr/>
        </p:nvCxnSpPr>
        <p:spPr>
          <a:xfrm flipH="1" flipV="1">
            <a:off x="2314356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138251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56565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6023962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44167" y="3591026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5247272"/>
            <a:ext cx="846729" cy="89865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7" y="5247272"/>
            <a:ext cx="846729" cy="898652"/>
          </a:xfrm>
          <a:prstGeom prst="rect">
            <a:avLst/>
          </a:prstGeom>
        </p:spPr>
      </p:pic>
      <p:cxnSp>
        <p:nvCxnSpPr>
          <p:cNvPr id="115" name="Straight Connector 114"/>
          <p:cNvCxnSpPr>
            <a:stCxn id="113" idx="0"/>
          </p:cNvCxnSpPr>
          <p:nvPr/>
        </p:nvCxnSpPr>
        <p:spPr>
          <a:xfrm flipV="1">
            <a:off x="6346687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8" idx="0"/>
          </p:cNvCxnSpPr>
          <p:nvPr/>
        </p:nvCxnSpPr>
        <p:spPr>
          <a:xfrm flipH="1" flipV="1">
            <a:off x="6936742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71" y="5247272"/>
            <a:ext cx="846729" cy="898652"/>
          </a:xfrm>
          <a:prstGeom prst="rect">
            <a:avLst/>
          </a:prstGeom>
        </p:spPr>
      </p:pic>
      <p:cxnSp>
        <p:nvCxnSpPr>
          <p:cNvPr id="119" name="Straight Connector 118"/>
          <p:cNvCxnSpPr>
            <a:stCxn id="114" idx="0"/>
          </p:cNvCxnSpPr>
          <p:nvPr/>
        </p:nvCxnSpPr>
        <p:spPr>
          <a:xfrm flipH="1" flipV="1">
            <a:off x="6957783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711928" y="5546260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326632" y="5548220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98626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802762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625598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44210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25785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07435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88888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70538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25598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44210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257850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07435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88888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70538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993307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09810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717451" y="4416773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644067" y="313023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35673" y="313428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77581" y="4416773"/>
            <a:ext cx="285518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762524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44227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80980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625240" y="3821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340189" y="5360242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340189" y="5543857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98647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8029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625815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44231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25806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07457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88909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70560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23521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2051719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874555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69105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50680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32331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13783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95434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223521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2051719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874555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9105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50680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32331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13783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95434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/>
          <p:nvPr/>
        </p:nvCxnSpPr>
        <p:spPr>
          <a:xfrm flipV="1">
            <a:off x="1885950" y="3632543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2235216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18516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01664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824500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264100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45675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27325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208778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190428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318516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3001664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824500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64100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245675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227325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208778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90428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flipV="1">
            <a:off x="2835895" y="2338701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7" name="Rectangle 276"/>
          <p:cNvSpPr/>
          <p:nvPr/>
        </p:nvSpPr>
        <p:spPr>
          <a:xfrm>
            <a:off x="3185161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05589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6872397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6695233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51173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632748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614398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595851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577501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6695233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651173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6327485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14398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595851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577501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7062942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6879445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69487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651191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687944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694875" y="25217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705611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872614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6695450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51195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632770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614420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95873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77523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003746" y="2751398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817251" y="2751398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184554" y="2751398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3187065" y="2524125"/>
            <a:ext cx="184212" cy="186104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F52E82E-48F6-4679-9A53-0336AFDCFF06}"/>
              </a:ext>
            </a:extLst>
          </p:cNvPr>
          <p:cNvSpPr txBox="1"/>
          <p:nvPr/>
        </p:nvSpPr>
        <p:spPr>
          <a:xfrm>
            <a:off x="1381025" y="239517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A0D2F51-057C-4F8D-A340-7899ACDF1E01}"/>
              </a:ext>
            </a:extLst>
          </p:cNvPr>
          <p:cNvSpPr txBox="1"/>
          <p:nvPr/>
        </p:nvSpPr>
        <p:spPr>
          <a:xfrm>
            <a:off x="1381025" y="262328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E0E4D4D-AAD9-4405-BA63-9B9DBCCC7EEA}"/>
              </a:ext>
            </a:extLst>
          </p:cNvPr>
          <p:cNvSpPr txBox="1"/>
          <p:nvPr/>
        </p:nvSpPr>
        <p:spPr>
          <a:xfrm>
            <a:off x="457200" y="371974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8F13B03-C079-4E75-990F-ADDB3A1DAD48}"/>
              </a:ext>
            </a:extLst>
          </p:cNvPr>
          <p:cNvSpPr txBox="1"/>
          <p:nvPr/>
        </p:nvSpPr>
        <p:spPr>
          <a:xfrm>
            <a:off x="457200" y="394785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67D480D-1004-491B-B2B2-5C062F100046}"/>
              </a:ext>
            </a:extLst>
          </p:cNvPr>
          <p:cNvSpPr txBox="1"/>
          <p:nvPr/>
        </p:nvSpPr>
        <p:spPr>
          <a:xfrm>
            <a:off x="7214841" y="242958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67B209F-2618-4DD6-A725-E81625701F91}"/>
              </a:ext>
            </a:extLst>
          </p:cNvPr>
          <p:cNvSpPr txBox="1"/>
          <p:nvPr/>
        </p:nvSpPr>
        <p:spPr>
          <a:xfrm>
            <a:off x="7214841" y="265769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E426DCB-2D2F-4B1A-901E-D5C3B376BD4C}"/>
              </a:ext>
            </a:extLst>
          </p:cNvPr>
          <p:cNvSpPr txBox="1"/>
          <p:nvPr/>
        </p:nvSpPr>
        <p:spPr>
          <a:xfrm>
            <a:off x="8134350" y="373128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F083BA9-96A0-476C-8477-576694D4223C}"/>
              </a:ext>
            </a:extLst>
          </p:cNvPr>
          <p:cNvSpPr txBox="1"/>
          <p:nvPr/>
        </p:nvSpPr>
        <p:spPr>
          <a:xfrm>
            <a:off x="8134350" y="395939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A95DD89-750B-4D21-863E-13F2DB82F170}"/>
              </a:ext>
            </a:extLst>
          </p:cNvPr>
          <p:cNvSpPr txBox="1"/>
          <p:nvPr/>
        </p:nvSpPr>
        <p:spPr>
          <a:xfrm>
            <a:off x="6168973" y="610003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EDC67EF-7EF8-4124-90FA-6EE239966177}"/>
              </a:ext>
            </a:extLst>
          </p:cNvPr>
          <p:cNvSpPr txBox="1"/>
          <p:nvPr/>
        </p:nvSpPr>
        <p:spPr>
          <a:xfrm>
            <a:off x="6781678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AADFB67-1671-4702-B1B9-0A93D39254C1}"/>
              </a:ext>
            </a:extLst>
          </p:cNvPr>
          <p:cNvSpPr txBox="1"/>
          <p:nvPr/>
        </p:nvSpPr>
        <p:spPr>
          <a:xfrm>
            <a:off x="7399992" y="609061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8895813-A399-4336-A2D7-9BA7F285FD66}"/>
              </a:ext>
            </a:extLst>
          </p:cNvPr>
          <p:cNvSpPr/>
          <p:nvPr/>
        </p:nvSpPr>
        <p:spPr>
          <a:xfrm>
            <a:off x="1712814" y="5735042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DCD5B57-3E0E-4213-B6FC-CB3B646E0562}"/>
              </a:ext>
            </a:extLst>
          </p:cNvPr>
          <p:cNvSpPr/>
          <p:nvPr/>
        </p:nvSpPr>
        <p:spPr>
          <a:xfrm>
            <a:off x="2327518" y="5737002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7FA620D-19EC-433D-AB86-CA8944AE8C3B}"/>
              </a:ext>
            </a:extLst>
          </p:cNvPr>
          <p:cNvSpPr/>
          <p:nvPr/>
        </p:nvSpPr>
        <p:spPr>
          <a:xfrm>
            <a:off x="2957231" y="5735042"/>
            <a:ext cx="184212" cy="18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52465 0.1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BE4F-7307-4C8A-A9FD-EC514BF8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0C38-7D56-4E72-BE78-AF223B42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 prioritization</a:t>
            </a:r>
          </a:p>
          <a:p>
            <a:pPr lvl="1"/>
            <a:r>
              <a:rPr lang="en-US" dirty="0"/>
              <a:t>Ack packets have the highest priority</a:t>
            </a:r>
          </a:p>
          <a:p>
            <a:pPr lvl="1"/>
            <a:r>
              <a:rPr lang="en-US" dirty="0"/>
              <a:t>Promote all Ack packets to the queue with higher priority </a:t>
            </a:r>
          </a:p>
          <a:p>
            <a:pPr lvl="1"/>
            <a:endParaRPr lang="en-US" dirty="0"/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Most of the switches support multi-level queue </a:t>
            </a:r>
          </a:p>
          <a:p>
            <a:pPr lvl="1"/>
            <a:r>
              <a:rPr lang="en-US" dirty="0"/>
              <a:t>Implement Slytherin with some switch rules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7C5D3-27B3-49BE-AFBD-576FD10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C414D-EACA-4D1F-8BD5-E3EA3A30C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59"/>
            <a:ext cx="8534400" cy="481754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Datacenter network objectives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Existing proposals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Our contributions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Idea and Opportunity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Slytherin Design </a:t>
            </a:r>
          </a:p>
          <a:p>
            <a:r>
              <a:rPr lang="en-US" b="1" dirty="0">
                <a:solidFill>
                  <a:srgbClr val="FF0000"/>
                </a:solidFill>
              </a:rPr>
              <a:t>Methodology 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Closing remarks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04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0D2D-29A2-4B53-ADDA-13A19454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6401E-843D-4676-A6A2-7FAC106F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3659"/>
            <a:ext cx="8839200" cy="555414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Network simulator (ns-3 v3.28)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lvl="1"/>
            <a:r>
              <a:rPr lang="en-US" dirty="0"/>
              <a:t>Transport protocol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DCTCP</a:t>
            </a:r>
            <a:r>
              <a:rPr lang="en-US" dirty="0"/>
              <a:t> as underlying congestion control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ECN threshold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Threshold 25%</a:t>
            </a:r>
            <a:r>
              <a:rPr lang="en-US" dirty="0"/>
              <a:t> of total queue size</a:t>
            </a:r>
          </a:p>
          <a:p>
            <a:pPr lvl="2"/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Workloads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Short</a:t>
            </a:r>
            <a:r>
              <a:rPr lang="en-US" dirty="0"/>
              <a:t> flows (8 - 32 KB) (web search workload)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long</a:t>
            </a:r>
            <a:r>
              <a:rPr lang="en-US" dirty="0"/>
              <a:t> flows (1 MB) (data mining)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Schemes compared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PIAS</a:t>
            </a:r>
            <a:r>
              <a:rPr lang="en-US" dirty="0"/>
              <a:t> [NSDI ‘15]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DCTCP</a:t>
            </a:r>
            <a:r>
              <a:rPr lang="en-US" dirty="0"/>
              <a:t> [SIGCOMM ’10]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C0FB5-0C96-450E-9B86-79DDEA58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2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D5FC-73AA-481E-8AF8-02102738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263F-EE20-4136-8969-4969CFF8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Two level, leaf-spine topology </a:t>
            </a:r>
          </a:p>
          <a:p>
            <a:pPr>
              <a:spcBef>
                <a:spcPts val="600"/>
              </a:spcBef>
            </a:pPr>
            <a:r>
              <a:rPr lang="en-US" dirty="0"/>
              <a:t>400 hosts through 20 leaf switches</a:t>
            </a:r>
          </a:p>
          <a:p>
            <a:pPr>
              <a:spcBef>
                <a:spcPts val="600"/>
              </a:spcBef>
            </a:pPr>
            <a:r>
              <a:rPr lang="en-US" dirty="0"/>
              <a:t>Connected to 10 spine switches in full mesh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30015-791D-4AB6-A701-5BDA2799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05D1B6-8026-45B1-AA42-34704ACF1033}"/>
              </a:ext>
            </a:extLst>
          </p:cNvPr>
          <p:cNvGrpSpPr/>
          <p:nvPr/>
        </p:nvGrpSpPr>
        <p:grpSpPr>
          <a:xfrm>
            <a:off x="1371500" y="3505200"/>
            <a:ext cx="6400999" cy="2053710"/>
            <a:chOff x="-1241870" y="1569061"/>
            <a:chExt cx="10649332" cy="29968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FC8DC7-8A0B-4E79-8973-C19CFF8D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801" y="1569061"/>
              <a:ext cx="737938" cy="49003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426605-A2B8-40C3-B699-921E127DD930}"/>
                </a:ext>
              </a:extLst>
            </p:cNvPr>
            <p:cNvGrpSpPr/>
            <p:nvPr/>
          </p:nvGrpSpPr>
          <p:grpSpPr>
            <a:xfrm>
              <a:off x="1526311" y="3228485"/>
              <a:ext cx="1044895" cy="1337422"/>
              <a:chOff x="1526311" y="3228485"/>
              <a:chExt cx="1044895" cy="133742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E1F858A-E6AE-4735-89B0-8AE8852D5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311" y="4082240"/>
                <a:ext cx="455722" cy="483667"/>
              </a:xfrm>
              <a:prstGeom prst="rect">
                <a:avLst/>
              </a:prstGeom>
              <a:ln w="28575"/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A8C54D3-E233-436C-A1AC-8A682494CA54}"/>
                  </a:ext>
                </a:extLst>
              </p:cNvPr>
              <p:cNvGrpSpPr/>
              <p:nvPr/>
            </p:nvGrpSpPr>
            <p:grpSpPr>
              <a:xfrm>
                <a:off x="1746516" y="3664714"/>
                <a:ext cx="617837" cy="422440"/>
                <a:chOff x="7534023" y="5347548"/>
                <a:chExt cx="1411230" cy="422440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6816ECF3-78BF-48D2-9FB0-A4A6FF272634}"/>
                    </a:ext>
                  </a:extLst>
                </p:cNvPr>
                <p:cNvCxnSpPr/>
                <p:nvPr/>
              </p:nvCxnSpPr>
              <p:spPr>
                <a:xfrm flipV="1">
                  <a:off x="7534023" y="5347548"/>
                  <a:ext cx="705614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2E87E2F-0E7E-43AE-B6BF-5EA51350456B}"/>
                    </a:ext>
                  </a:extLst>
                </p:cNvPr>
                <p:cNvCxnSpPr/>
                <p:nvPr/>
              </p:nvCxnSpPr>
              <p:spPr>
                <a:xfrm flipH="1" flipV="1">
                  <a:off x="8210496" y="5347548"/>
                  <a:ext cx="734757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67452419-DCD2-42B2-B211-09A81609C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466" y="3228485"/>
                <a:ext cx="737938" cy="490037"/>
              </a:xfrm>
              <a:prstGeom prst="rect">
                <a:avLst/>
              </a:prstGeom>
              <a:ln w="28575"/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44E7E7DE-76B0-4954-86B9-03DE20753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5484" y="4082239"/>
                <a:ext cx="455722" cy="483667"/>
              </a:xfrm>
              <a:prstGeom prst="rect">
                <a:avLst/>
              </a:prstGeom>
              <a:ln w="28575"/>
            </p:spPr>
          </p:pic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EAD854C-63D7-4606-8289-0DA9133884A5}"/>
                  </a:ext>
                </a:extLst>
              </p:cNvPr>
              <p:cNvCxnSpPr/>
              <p:nvPr/>
            </p:nvCxnSpPr>
            <p:spPr>
              <a:xfrm>
                <a:off x="1900975" y="4082239"/>
                <a:ext cx="302539" cy="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3DD025-F4F1-4A39-8CE0-26E0B0240CB1}"/>
                </a:ext>
              </a:extLst>
            </p:cNvPr>
            <p:cNvGrpSpPr/>
            <p:nvPr/>
          </p:nvGrpSpPr>
          <p:grpSpPr>
            <a:xfrm>
              <a:off x="2609509" y="3228485"/>
              <a:ext cx="1044895" cy="1337422"/>
              <a:chOff x="1526311" y="3228485"/>
              <a:chExt cx="1044895" cy="1337422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FD0E59B-2EEF-4B57-B17B-F93DD223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311" y="4082240"/>
                <a:ext cx="455722" cy="483667"/>
              </a:xfrm>
              <a:prstGeom prst="rect">
                <a:avLst/>
              </a:prstGeom>
              <a:ln w="28575"/>
            </p:spPr>
          </p:pic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69A1D8D-4896-458E-9603-22EA49E20870}"/>
                  </a:ext>
                </a:extLst>
              </p:cNvPr>
              <p:cNvGrpSpPr/>
              <p:nvPr/>
            </p:nvGrpSpPr>
            <p:grpSpPr>
              <a:xfrm>
                <a:off x="1746516" y="3664714"/>
                <a:ext cx="617837" cy="422440"/>
                <a:chOff x="7534023" y="5347548"/>
                <a:chExt cx="1411230" cy="422440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0C4EDF4-D59A-4F03-B7CC-EA092B0F81D6}"/>
                    </a:ext>
                  </a:extLst>
                </p:cNvPr>
                <p:cNvCxnSpPr/>
                <p:nvPr/>
              </p:nvCxnSpPr>
              <p:spPr>
                <a:xfrm flipV="1">
                  <a:off x="7534023" y="5347548"/>
                  <a:ext cx="705614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F069284-2325-4AA3-A2CD-AE3A9F950859}"/>
                    </a:ext>
                  </a:extLst>
                </p:cNvPr>
                <p:cNvCxnSpPr/>
                <p:nvPr/>
              </p:nvCxnSpPr>
              <p:spPr>
                <a:xfrm flipH="1" flipV="1">
                  <a:off x="8210496" y="5347548"/>
                  <a:ext cx="734757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E1B3F67-C531-42C0-8B45-A09DD1440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466" y="3228485"/>
                <a:ext cx="737938" cy="490037"/>
              </a:xfrm>
              <a:prstGeom prst="rect">
                <a:avLst/>
              </a:prstGeom>
              <a:ln w="28575"/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24701859-5BE9-4D69-A91B-4531811D1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5484" y="4082239"/>
                <a:ext cx="455722" cy="483667"/>
              </a:xfrm>
              <a:prstGeom prst="rect">
                <a:avLst/>
              </a:prstGeom>
              <a:ln w="28575"/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3C73EB8-D1F5-4268-8F63-64F1B7D0A21C}"/>
                  </a:ext>
                </a:extLst>
              </p:cNvPr>
              <p:cNvCxnSpPr/>
              <p:nvPr/>
            </p:nvCxnSpPr>
            <p:spPr>
              <a:xfrm>
                <a:off x="1900975" y="4082239"/>
                <a:ext cx="302539" cy="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404A05-39C4-4E4F-90BB-20819E4C0CF5}"/>
                </a:ext>
              </a:extLst>
            </p:cNvPr>
            <p:cNvGrpSpPr/>
            <p:nvPr/>
          </p:nvGrpSpPr>
          <p:grpSpPr>
            <a:xfrm>
              <a:off x="7279369" y="3228485"/>
              <a:ext cx="1044895" cy="1337422"/>
              <a:chOff x="1526311" y="3228485"/>
              <a:chExt cx="1044895" cy="133742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67C4303-D869-44CD-9DEB-6CE0BDA87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311" y="4082240"/>
                <a:ext cx="455722" cy="483667"/>
              </a:xfrm>
              <a:prstGeom prst="rect">
                <a:avLst/>
              </a:prstGeom>
              <a:ln w="28575"/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E320E0C-E183-4CF7-8759-4B56F180B309}"/>
                  </a:ext>
                </a:extLst>
              </p:cNvPr>
              <p:cNvGrpSpPr/>
              <p:nvPr/>
            </p:nvGrpSpPr>
            <p:grpSpPr>
              <a:xfrm>
                <a:off x="1746516" y="3664714"/>
                <a:ext cx="617837" cy="422440"/>
                <a:chOff x="7534023" y="5347548"/>
                <a:chExt cx="1411230" cy="422440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8D607239-2F32-45DD-AB64-39755A2AAABE}"/>
                    </a:ext>
                  </a:extLst>
                </p:cNvPr>
                <p:cNvCxnSpPr/>
                <p:nvPr/>
              </p:nvCxnSpPr>
              <p:spPr>
                <a:xfrm flipV="1">
                  <a:off x="7534023" y="5347548"/>
                  <a:ext cx="705614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F0D6A6CF-E0CE-43E4-816A-D403AE0A7A70}"/>
                    </a:ext>
                  </a:extLst>
                </p:cNvPr>
                <p:cNvCxnSpPr/>
                <p:nvPr/>
              </p:nvCxnSpPr>
              <p:spPr>
                <a:xfrm flipH="1" flipV="1">
                  <a:off x="8210496" y="5347548"/>
                  <a:ext cx="734757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D2A295E-7C5E-4C7B-83F9-04DA7D1C0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466" y="3228485"/>
                <a:ext cx="737938" cy="490037"/>
              </a:xfrm>
              <a:prstGeom prst="rect">
                <a:avLst/>
              </a:prstGeom>
              <a:ln w="28575"/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F9DA7B7B-0741-4696-9E3D-B08810434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5484" y="4082239"/>
                <a:ext cx="455722" cy="483667"/>
              </a:xfrm>
              <a:prstGeom prst="rect">
                <a:avLst/>
              </a:prstGeom>
              <a:ln w="28575"/>
            </p:spPr>
          </p:pic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C0B3EAE-0CA1-4243-9409-D552F6981E2C}"/>
                  </a:ext>
                </a:extLst>
              </p:cNvPr>
              <p:cNvCxnSpPr/>
              <p:nvPr/>
            </p:nvCxnSpPr>
            <p:spPr>
              <a:xfrm>
                <a:off x="1900975" y="4082239"/>
                <a:ext cx="302539" cy="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9D03F5-F5B0-40FE-A593-1CE5CAC9E32F}"/>
                </a:ext>
              </a:extLst>
            </p:cNvPr>
            <p:cNvGrpSpPr/>
            <p:nvPr/>
          </p:nvGrpSpPr>
          <p:grpSpPr>
            <a:xfrm>
              <a:off x="8362567" y="3228485"/>
              <a:ext cx="1044895" cy="1337422"/>
              <a:chOff x="1526311" y="3228485"/>
              <a:chExt cx="1044895" cy="1337422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1A16B61-A01B-4CD6-A75E-E8246182F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311" y="4082240"/>
                <a:ext cx="455722" cy="483667"/>
              </a:xfrm>
              <a:prstGeom prst="rect">
                <a:avLst/>
              </a:prstGeom>
              <a:ln w="28575"/>
            </p:spPr>
          </p:pic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2036C4D-F127-46F0-BD1C-BBDAFD0BFE16}"/>
                  </a:ext>
                </a:extLst>
              </p:cNvPr>
              <p:cNvGrpSpPr/>
              <p:nvPr/>
            </p:nvGrpSpPr>
            <p:grpSpPr>
              <a:xfrm>
                <a:off x="1746516" y="3664714"/>
                <a:ext cx="617837" cy="422440"/>
                <a:chOff x="7534023" y="5347548"/>
                <a:chExt cx="1411230" cy="422440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AB575A3-99F4-41A8-9817-AAD62C254EC5}"/>
                    </a:ext>
                  </a:extLst>
                </p:cNvPr>
                <p:cNvCxnSpPr/>
                <p:nvPr/>
              </p:nvCxnSpPr>
              <p:spPr>
                <a:xfrm flipV="1">
                  <a:off x="7534023" y="5347548"/>
                  <a:ext cx="705614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4E690BF-DEBF-4CFC-ADD8-87AB9FD9D139}"/>
                    </a:ext>
                  </a:extLst>
                </p:cNvPr>
                <p:cNvCxnSpPr/>
                <p:nvPr/>
              </p:nvCxnSpPr>
              <p:spPr>
                <a:xfrm flipH="1" flipV="1">
                  <a:off x="8210496" y="5347548"/>
                  <a:ext cx="734757" cy="42244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207618B-1ABF-4671-BF53-76662D498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466" y="3228485"/>
                <a:ext cx="737938" cy="490037"/>
              </a:xfrm>
              <a:prstGeom prst="rect">
                <a:avLst/>
              </a:prstGeom>
              <a:ln w="28575"/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5FFC7F8-20EC-4F04-982A-396168881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5484" y="4082239"/>
                <a:ext cx="455722" cy="483667"/>
              </a:xfrm>
              <a:prstGeom prst="rect">
                <a:avLst/>
              </a:prstGeom>
              <a:ln w="28575"/>
            </p:spPr>
          </p:pic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0991D45-40CD-4AB4-AB26-D8DEE6CAA4AA}"/>
                  </a:ext>
                </a:extLst>
              </p:cNvPr>
              <p:cNvCxnSpPr/>
              <p:nvPr/>
            </p:nvCxnSpPr>
            <p:spPr>
              <a:xfrm>
                <a:off x="1900975" y="4082239"/>
                <a:ext cx="302539" cy="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99D2FD-CC3A-4B68-BB39-39C65AEF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144" y="1569061"/>
              <a:ext cx="737938" cy="49003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2B423D-BE6B-471D-A4C5-D364D1180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317" y="1569061"/>
              <a:ext cx="737938" cy="4900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BC26B7-35C5-4295-993D-D021617E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629" y="1569061"/>
              <a:ext cx="737938" cy="4900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E6A051-6578-4DB5-B200-958E14AF7253}"/>
                </a:ext>
              </a:extLst>
            </p:cNvPr>
            <p:cNvSpPr txBox="1"/>
            <p:nvPr/>
          </p:nvSpPr>
          <p:spPr>
            <a:xfrm>
              <a:off x="1008824" y="2452291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Gbps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EF90A2-97C1-4866-BCCE-D20A7183AA88}"/>
                </a:ext>
              </a:extLst>
            </p:cNvPr>
            <p:cNvSpPr txBox="1"/>
            <p:nvPr/>
          </p:nvSpPr>
          <p:spPr>
            <a:xfrm>
              <a:off x="735785" y="3519246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Gbps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433AAB-7AA3-4B54-B7F9-175D619BFDD0}"/>
                </a:ext>
              </a:extLst>
            </p:cNvPr>
            <p:cNvGrpSpPr/>
            <p:nvPr/>
          </p:nvGrpSpPr>
          <p:grpSpPr>
            <a:xfrm>
              <a:off x="2055435" y="2053908"/>
              <a:ext cx="6836256" cy="1174577"/>
              <a:chOff x="2055435" y="2053908"/>
              <a:chExt cx="6836256" cy="1174577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D776578-9E15-49A3-A897-2E3F886BF4DA}"/>
                  </a:ext>
                </a:extLst>
              </p:cNvPr>
              <p:cNvCxnSpPr>
                <a:stCxn id="63" idx="0"/>
                <a:endCxn id="7" idx="2"/>
              </p:cNvCxnSpPr>
              <p:nvPr/>
            </p:nvCxnSpPr>
            <p:spPr>
              <a:xfrm flipV="1">
                <a:off x="3138633" y="2059098"/>
                <a:ext cx="1997137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1A373C9-E6D7-4EF7-A275-6AB04E93C439}"/>
                  </a:ext>
                </a:extLst>
              </p:cNvPr>
              <p:cNvCxnSpPr>
                <a:stCxn id="56" idx="0"/>
                <a:endCxn id="7" idx="2"/>
              </p:cNvCxnSpPr>
              <p:nvPr/>
            </p:nvCxnSpPr>
            <p:spPr>
              <a:xfrm flipH="1" flipV="1">
                <a:off x="5135770" y="2059098"/>
                <a:ext cx="2672723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0DD1D3E-A78D-4985-BE6F-4A5F47FF86E8}"/>
                  </a:ext>
                </a:extLst>
              </p:cNvPr>
              <p:cNvCxnSpPr>
                <a:stCxn id="56" idx="0"/>
                <a:endCxn id="12" idx="2"/>
              </p:cNvCxnSpPr>
              <p:nvPr/>
            </p:nvCxnSpPr>
            <p:spPr>
              <a:xfrm flipH="1" flipV="1">
                <a:off x="5976113" y="2059098"/>
                <a:ext cx="1832380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51E6B37-039F-4B99-B8A9-515CC3798ED7}"/>
                  </a:ext>
                </a:extLst>
              </p:cNvPr>
              <p:cNvCxnSpPr>
                <a:stCxn id="63" idx="0"/>
                <a:endCxn id="12" idx="2"/>
              </p:cNvCxnSpPr>
              <p:nvPr/>
            </p:nvCxnSpPr>
            <p:spPr>
              <a:xfrm flipV="1">
                <a:off x="3138633" y="2059098"/>
                <a:ext cx="2837480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4D7FC06-0CFB-4F26-989C-ABB39CA17604}"/>
                  </a:ext>
                </a:extLst>
              </p:cNvPr>
              <p:cNvCxnSpPr>
                <a:stCxn id="70" idx="0"/>
                <a:endCxn id="7" idx="2"/>
              </p:cNvCxnSpPr>
              <p:nvPr/>
            </p:nvCxnSpPr>
            <p:spPr>
              <a:xfrm flipV="1">
                <a:off x="2055435" y="2059098"/>
                <a:ext cx="3080335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AE5A04-D8F3-496D-BE8C-D8685EC51761}"/>
                  </a:ext>
                </a:extLst>
              </p:cNvPr>
              <p:cNvCxnSpPr>
                <a:stCxn id="70" idx="0"/>
                <a:endCxn id="14" idx="2"/>
              </p:cNvCxnSpPr>
              <p:nvPr/>
            </p:nvCxnSpPr>
            <p:spPr>
              <a:xfrm flipV="1">
                <a:off x="2055435" y="2059098"/>
                <a:ext cx="5938163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3750748-BC86-458D-BB80-D5995C621203}"/>
                  </a:ext>
                </a:extLst>
              </p:cNvPr>
              <p:cNvCxnSpPr>
                <a:stCxn id="49" idx="0"/>
                <a:endCxn id="7" idx="2"/>
              </p:cNvCxnSpPr>
              <p:nvPr/>
            </p:nvCxnSpPr>
            <p:spPr>
              <a:xfrm flipH="1" flipV="1">
                <a:off x="5135770" y="2059098"/>
                <a:ext cx="3755921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FE38E28-93E2-4031-8946-0451E7C11E35}"/>
                  </a:ext>
                </a:extLst>
              </p:cNvPr>
              <p:cNvCxnSpPr>
                <a:stCxn id="49" idx="0"/>
                <a:endCxn id="14" idx="2"/>
              </p:cNvCxnSpPr>
              <p:nvPr/>
            </p:nvCxnSpPr>
            <p:spPr>
              <a:xfrm flipH="1" flipV="1">
                <a:off x="7993598" y="2059098"/>
                <a:ext cx="898093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31A4C3A-5515-437E-BD6F-03E79AC20694}"/>
                  </a:ext>
                </a:extLst>
              </p:cNvPr>
              <p:cNvCxnSpPr>
                <a:stCxn id="49" idx="0"/>
                <a:endCxn id="12" idx="2"/>
              </p:cNvCxnSpPr>
              <p:nvPr/>
            </p:nvCxnSpPr>
            <p:spPr>
              <a:xfrm flipH="1" flipV="1">
                <a:off x="5976113" y="2059098"/>
                <a:ext cx="2915578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B411B96-8824-4ED8-9DDF-C1CA4F426D75}"/>
                  </a:ext>
                </a:extLst>
              </p:cNvPr>
              <p:cNvCxnSpPr>
                <a:stCxn id="49" idx="0"/>
                <a:endCxn id="13" idx="2"/>
              </p:cNvCxnSpPr>
              <p:nvPr/>
            </p:nvCxnSpPr>
            <p:spPr>
              <a:xfrm flipH="1" flipV="1">
                <a:off x="3118286" y="2059098"/>
                <a:ext cx="5773405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7ABF789-F2BC-4A14-B31C-77D749C6844F}"/>
                  </a:ext>
                </a:extLst>
              </p:cNvPr>
              <p:cNvCxnSpPr>
                <a:stCxn id="70" idx="0"/>
                <a:endCxn id="13" idx="2"/>
              </p:cNvCxnSpPr>
              <p:nvPr/>
            </p:nvCxnSpPr>
            <p:spPr>
              <a:xfrm flipV="1">
                <a:off x="2055435" y="2059098"/>
                <a:ext cx="1062851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9A4C368-400E-4EE6-9344-663F3E0683DD}"/>
                  </a:ext>
                </a:extLst>
              </p:cNvPr>
              <p:cNvCxnSpPr>
                <a:stCxn id="63" idx="0"/>
                <a:endCxn id="13" idx="2"/>
              </p:cNvCxnSpPr>
              <p:nvPr/>
            </p:nvCxnSpPr>
            <p:spPr>
              <a:xfrm flipH="1" flipV="1">
                <a:off x="3118286" y="2059098"/>
                <a:ext cx="20347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BAE5C4A-1DDD-4B2D-8CE2-29DB1A29F0BD}"/>
                  </a:ext>
                </a:extLst>
              </p:cNvPr>
              <p:cNvCxnSpPr>
                <a:stCxn id="56" idx="0"/>
                <a:endCxn id="13" idx="2"/>
              </p:cNvCxnSpPr>
              <p:nvPr/>
            </p:nvCxnSpPr>
            <p:spPr>
              <a:xfrm flipH="1" flipV="1">
                <a:off x="3118286" y="2059098"/>
                <a:ext cx="4690207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D636C36-2F93-4E11-8147-ED6567DE6AFC}"/>
                  </a:ext>
                </a:extLst>
              </p:cNvPr>
              <p:cNvCxnSpPr>
                <a:stCxn id="63" idx="0"/>
                <a:endCxn id="14" idx="2"/>
              </p:cNvCxnSpPr>
              <p:nvPr/>
            </p:nvCxnSpPr>
            <p:spPr>
              <a:xfrm flipV="1">
                <a:off x="3138633" y="2059098"/>
                <a:ext cx="4854965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835A0CA-D496-4D08-B366-43ED492DA9A1}"/>
                  </a:ext>
                </a:extLst>
              </p:cNvPr>
              <p:cNvCxnSpPr>
                <a:stCxn id="56" idx="0"/>
                <a:endCxn id="14" idx="2"/>
              </p:cNvCxnSpPr>
              <p:nvPr/>
            </p:nvCxnSpPr>
            <p:spPr>
              <a:xfrm flipV="1">
                <a:off x="7808493" y="2059098"/>
                <a:ext cx="185105" cy="1169387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04FC304-BE04-48D8-8233-36B644F57472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>
                <a:off x="3118286" y="2059098"/>
                <a:ext cx="149288" cy="421785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2A3EA2-051B-4DC8-A3E3-B8F5FE58CE79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>
                <a:off x="3118286" y="2059098"/>
                <a:ext cx="329265" cy="28294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E9528B1-F2DC-45E8-812B-96D98E7FC3B3}"/>
                  </a:ext>
                </a:extLst>
              </p:cNvPr>
              <p:cNvGrpSpPr/>
              <p:nvPr/>
            </p:nvGrpSpPr>
            <p:grpSpPr>
              <a:xfrm flipH="1">
                <a:off x="7653202" y="2066320"/>
                <a:ext cx="329265" cy="421785"/>
                <a:chOff x="4493608" y="922400"/>
                <a:chExt cx="329265" cy="42178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5B8A724B-9C07-4AB9-9AAA-F68C9073E891}"/>
                    </a:ext>
                  </a:extLst>
                </p:cNvPr>
                <p:cNvCxnSpPr/>
                <p:nvPr/>
              </p:nvCxnSpPr>
              <p:spPr>
                <a:xfrm>
                  <a:off x="4493608" y="922400"/>
                  <a:ext cx="149288" cy="421785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E4FD22-3262-4A7C-AA7C-54F124EC57C5}"/>
                    </a:ext>
                  </a:extLst>
                </p:cNvPr>
                <p:cNvCxnSpPr/>
                <p:nvPr/>
              </p:nvCxnSpPr>
              <p:spPr>
                <a:xfrm>
                  <a:off x="4493608" y="922400"/>
                  <a:ext cx="329265" cy="282943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503898B-C5F1-4E1A-8877-018F9FCDA493}"/>
                  </a:ext>
                </a:extLst>
              </p:cNvPr>
              <p:cNvCxnSpPr/>
              <p:nvPr/>
            </p:nvCxnSpPr>
            <p:spPr>
              <a:xfrm flipH="1">
                <a:off x="5075719" y="2069831"/>
                <a:ext cx="87179" cy="251888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70BABDB-A03A-4F85-A4A1-5CA50142273D}"/>
                  </a:ext>
                </a:extLst>
              </p:cNvPr>
              <p:cNvCxnSpPr/>
              <p:nvPr/>
            </p:nvCxnSpPr>
            <p:spPr>
              <a:xfrm>
                <a:off x="5170967" y="2066320"/>
                <a:ext cx="90828" cy="255399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3DAA741-2216-4B8A-B727-5D069F53A9A0}"/>
                  </a:ext>
                </a:extLst>
              </p:cNvPr>
              <p:cNvGrpSpPr/>
              <p:nvPr/>
            </p:nvGrpSpPr>
            <p:grpSpPr>
              <a:xfrm flipH="1">
                <a:off x="5888934" y="2053908"/>
                <a:ext cx="186076" cy="255399"/>
                <a:chOff x="7234256" y="2053908"/>
                <a:chExt cx="186076" cy="255399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BEB0445-B6EF-4DEF-A569-94DB1550FCB3}"/>
                    </a:ext>
                  </a:extLst>
                </p:cNvPr>
                <p:cNvCxnSpPr/>
                <p:nvPr/>
              </p:nvCxnSpPr>
              <p:spPr>
                <a:xfrm flipH="1">
                  <a:off x="7234256" y="2057419"/>
                  <a:ext cx="87179" cy="251888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AC41BBF-7799-4EF3-A153-C52B61604D28}"/>
                    </a:ext>
                  </a:extLst>
                </p:cNvPr>
                <p:cNvCxnSpPr/>
                <p:nvPr/>
              </p:nvCxnSpPr>
              <p:spPr>
                <a:xfrm>
                  <a:off x="7329504" y="2053908"/>
                  <a:ext cx="90828" cy="255399"/>
                </a:xfrm>
                <a:prstGeom prst="line">
                  <a:avLst/>
                </a:prstGeom>
                <a:ln w="3810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7DDF09-5845-4C5D-9B46-F51778E4B74C}"/>
                </a:ext>
              </a:extLst>
            </p:cNvPr>
            <p:cNvCxnSpPr/>
            <p:nvPr/>
          </p:nvCxnSpPr>
          <p:spPr>
            <a:xfrm>
              <a:off x="4576688" y="4162740"/>
              <a:ext cx="2084629" cy="0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E33FFE-612D-4238-84E4-BEB9E5040156}"/>
                </a:ext>
              </a:extLst>
            </p:cNvPr>
            <p:cNvSpPr txBox="1"/>
            <p:nvPr/>
          </p:nvSpPr>
          <p:spPr>
            <a:xfrm>
              <a:off x="4775238" y="4223093"/>
              <a:ext cx="1011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 Hosts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C56BF2-29A4-439F-BE0E-815821E56A8B}"/>
                </a:ext>
              </a:extLst>
            </p:cNvPr>
            <p:cNvSpPr txBox="1"/>
            <p:nvPr/>
          </p:nvSpPr>
          <p:spPr>
            <a:xfrm>
              <a:off x="-765946" y="1744476"/>
              <a:ext cx="3541545" cy="60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Spine Switches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9B4221-5A8C-4074-8748-12D28BE5963D}"/>
                </a:ext>
              </a:extLst>
            </p:cNvPr>
            <p:cNvSpPr txBox="1"/>
            <p:nvPr/>
          </p:nvSpPr>
          <p:spPr>
            <a:xfrm>
              <a:off x="-1241870" y="2995400"/>
              <a:ext cx="2933301" cy="60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Leaf Switches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24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B0DB5-3036-4C71-969C-423C9503B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419507"/>
            <a:ext cx="6399869" cy="3457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Tail (99</a:t>
            </a:r>
            <a:r>
              <a:rPr lang="en-US" baseline="30000" dirty="0"/>
              <a:t>th</a:t>
            </a:r>
            <a:r>
              <a:rPr lang="en-US" dirty="0"/>
              <a:t>) percentile FCT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5486400"/>
            <a:ext cx="9144000" cy="102447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Slytherin achieves 18.6% lower 99</a:t>
            </a:r>
            <a:r>
              <a:rPr lang="en-US" sz="2400" baseline="30000" dirty="0"/>
              <a:t>th</a:t>
            </a:r>
            <a:r>
              <a:rPr lang="en-US" sz="2400" dirty="0"/>
              <a:t> percentile </a:t>
            </a:r>
          </a:p>
          <a:p>
            <a:pPr marL="0" indent="0" algn="ctr">
              <a:buNone/>
            </a:pPr>
            <a:r>
              <a:rPr lang="en-US" sz="2400" dirty="0"/>
              <a:t>flow completion times for short flows.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419508"/>
            <a:ext cx="6399870" cy="3457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4EA91-B706-49BE-8861-85585A306B48}"/>
              </a:ext>
            </a:extLst>
          </p:cNvPr>
          <p:cNvSpPr txBox="1"/>
          <p:nvPr/>
        </p:nvSpPr>
        <p:spPr>
          <a:xfrm rot="16200000">
            <a:off x="817865" y="2839736"/>
            <a:ext cx="1309013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rgbClr val="626262"/>
                </a:solidFill>
              </a:rPr>
              <a:t>Tail FCT (</a:t>
            </a:r>
            <a:r>
              <a:rPr lang="en-US" sz="1700" b="1" dirty="0" err="1">
                <a:solidFill>
                  <a:srgbClr val="626262"/>
                </a:solidFill>
              </a:rPr>
              <a:t>ms</a:t>
            </a:r>
            <a:r>
              <a:rPr lang="en-US" sz="1700" b="1" dirty="0">
                <a:solidFill>
                  <a:srgbClr val="626262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8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EA152B-EB11-4E57-A751-F9ABB3DB9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" y="1824441"/>
            <a:ext cx="6324600" cy="32091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24441"/>
            <a:ext cx="6324600" cy="3209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throughput (long flows)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0" y="5486400"/>
            <a:ext cx="9144000" cy="102447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Slytherin achieves an average increase in long flows</a:t>
            </a:r>
          </a:p>
          <a:p>
            <a:pPr marL="0" indent="0" algn="ctr">
              <a:buNone/>
            </a:pPr>
            <a:r>
              <a:rPr lang="en-US" sz="2400" dirty="0"/>
              <a:t> throughput by about 32%.</a:t>
            </a:r>
          </a:p>
        </p:txBody>
      </p:sp>
    </p:spTree>
    <p:extLst>
      <p:ext uri="{BB962C8B-B14F-4D97-AF65-F5344CB8AC3E}">
        <p14:creationId xmlns:p14="http://schemas.microsoft.com/office/powerpoint/2010/main" val="17072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CDF of queue length in switches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5" y="1671679"/>
            <a:ext cx="3332691" cy="2766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62" y="1666426"/>
            <a:ext cx="3371438" cy="2766963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0" y="5486400"/>
            <a:ext cx="9144000" cy="102447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Slytherin significantly reduces 99th percentile queue </a:t>
            </a:r>
          </a:p>
          <a:p>
            <a:pPr marL="0" indent="0" algn="ctr">
              <a:buNone/>
            </a:pPr>
            <a:r>
              <a:rPr lang="en-US" sz="2400" dirty="0"/>
              <a:t>length in switches by about a factor of 2x on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5A848-F20C-48F4-B87A-A90B836D6CBC}"/>
              </a:ext>
            </a:extLst>
          </p:cNvPr>
          <p:cNvSpPr txBox="1"/>
          <p:nvPr/>
        </p:nvSpPr>
        <p:spPr>
          <a:xfrm>
            <a:off x="1905000" y="461146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=40%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103CB-B355-49B6-BAC4-1842737C73E8}"/>
              </a:ext>
            </a:extLst>
          </p:cNvPr>
          <p:cNvSpPr txBox="1"/>
          <p:nvPr/>
        </p:nvSpPr>
        <p:spPr>
          <a:xfrm>
            <a:off x="6034824" y="4611468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=60%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0DDE6-DE80-4783-9454-2C0FA5C6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799"/>
            <a:ext cx="8458200" cy="48175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3659"/>
            <a:ext cx="8610600" cy="4817541"/>
          </a:xfrm>
        </p:spPr>
        <p:txBody>
          <a:bodyPr/>
          <a:lstStyle/>
          <a:p>
            <a:r>
              <a:rPr lang="en-US" dirty="0"/>
              <a:t>Prior approaches</a:t>
            </a:r>
          </a:p>
          <a:p>
            <a:pPr lvl="1"/>
            <a:r>
              <a:rPr lang="en-US" dirty="0"/>
              <a:t>Leverage </a:t>
            </a:r>
            <a:r>
              <a:rPr lang="en-US" dirty="0">
                <a:solidFill>
                  <a:srgbClr val="FF0000"/>
                </a:solidFill>
              </a:rPr>
              <a:t>SJF</a:t>
            </a:r>
            <a:r>
              <a:rPr lang="en-US" dirty="0"/>
              <a:t> to minimize </a:t>
            </a:r>
            <a:r>
              <a:rPr lang="en-US" b="1" dirty="0">
                <a:solidFill>
                  <a:srgbClr val="FF0000"/>
                </a:solidFill>
              </a:rPr>
              <a:t>average</a:t>
            </a:r>
            <a:r>
              <a:rPr lang="en-US" dirty="0">
                <a:solidFill>
                  <a:srgbClr val="FF0000"/>
                </a:solidFill>
              </a:rPr>
              <a:t> flow completion times</a:t>
            </a:r>
          </a:p>
          <a:p>
            <a:r>
              <a:rPr lang="en-US" dirty="0"/>
              <a:t>We proposed Slytherin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Identifies</a:t>
            </a:r>
            <a:r>
              <a:rPr lang="en-US" dirty="0"/>
              <a:t> tail packets and </a:t>
            </a:r>
            <a:r>
              <a:rPr lang="en-US" dirty="0">
                <a:solidFill>
                  <a:srgbClr val="FF0000"/>
                </a:solidFill>
              </a:rPr>
              <a:t>prioritizes</a:t>
            </a:r>
            <a:r>
              <a:rPr lang="en-US" dirty="0"/>
              <a:t> them in the network switches</a:t>
            </a:r>
          </a:p>
          <a:p>
            <a:pPr lvl="1"/>
            <a:r>
              <a:rPr lang="en-US" dirty="0"/>
              <a:t>Optimizes </a:t>
            </a:r>
            <a:r>
              <a:rPr lang="en-US" b="1" dirty="0">
                <a:solidFill>
                  <a:srgbClr val="FF0000"/>
                </a:solidFill>
              </a:rPr>
              <a:t>tail</a:t>
            </a:r>
            <a:r>
              <a:rPr lang="en-US" dirty="0">
                <a:solidFill>
                  <a:srgbClr val="FF0000"/>
                </a:solidFill>
              </a:rPr>
              <a:t> flow completion times </a:t>
            </a:r>
          </a:p>
          <a:p>
            <a:pPr lvl="2"/>
            <a:r>
              <a:rPr lang="en-US" dirty="0"/>
              <a:t>Tail flow completion time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most appropriate for many applications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Improve Slytherin’s </a:t>
            </a:r>
            <a:r>
              <a:rPr lang="en-US" dirty="0">
                <a:solidFill>
                  <a:srgbClr val="FF0000"/>
                </a:solidFill>
              </a:rPr>
              <a:t>accuracy</a:t>
            </a:r>
            <a:r>
              <a:rPr lang="en-US" dirty="0"/>
              <a:t> in identifying tail packets</a:t>
            </a:r>
          </a:p>
          <a:p>
            <a:pPr lvl="1"/>
            <a:r>
              <a:rPr lang="en-US" dirty="0"/>
              <a:t>Efficient switch </a:t>
            </a:r>
            <a:r>
              <a:rPr lang="en-US" dirty="0">
                <a:solidFill>
                  <a:srgbClr val="FF0000"/>
                </a:solidFill>
              </a:rPr>
              <a:t>hardware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334000"/>
            <a:ext cx="9144000" cy="8720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data continues to grow at a rapid rate, schemes such as Slytherin that minimize network tail latency will become important</a:t>
            </a:r>
          </a:p>
        </p:txBody>
      </p:sp>
    </p:spTree>
    <p:extLst>
      <p:ext uri="{BB962C8B-B14F-4D97-AF65-F5344CB8AC3E}">
        <p14:creationId xmlns:p14="http://schemas.microsoft.com/office/powerpoint/2010/main" val="18300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9D5D2-B8EF-41A5-8A7D-B3968A8C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6D17C-EE44-4EF7-ADF8-E8EDD2A35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667000"/>
            <a:ext cx="91440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Thanks for the attention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B3693-1D8A-4C09-A3BD-A673E9E30170}"/>
              </a:ext>
            </a:extLst>
          </p:cNvPr>
          <p:cNvSpPr txBox="1"/>
          <p:nvPr/>
        </p:nvSpPr>
        <p:spPr>
          <a:xfrm>
            <a:off x="3108298" y="4343400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mmalek3@uic.edu</a:t>
            </a:r>
          </a:p>
        </p:txBody>
      </p:sp>
    </p:spTree>
    <p:extLst>
      <p:ext uri="{BB962C8B-B14F-4D97-AF65-F5344CB8AC3E}">
        <p14:creationId xmlns:p14="http://schemas.microsoft.com/office/powerpoint/2010/main" val="328903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E4CD-CB04-4FF0-802B-D1A703A4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Network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C616B-0931-4E82-8E07-81B01F4C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8175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Requirements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</a:rPr>
              <a:t>Foreground</a:t>
            </a:r>
            <a:r>
              <a:rPr lang="en-US" dirty="0"/>
              <a:t> applications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Sensitive to tail (e.g., 99</a:t>
            </a:r>
            <a:r>
              <a:rPr lang="en-US" baseline="30000" dirty="0"/>
              <a:t>th</a:t>
            </a:r>
            <a:r>
              <a:rPr lang="en-US" dirty="0"/>
              <a:t> %-</a:t>
            </a:r>
            <a:r>
              <a:rPr lang="en-US" dirty="0" err="1"/>
              <a:t>ile</a:t>
            </a:r>
            <a:r>
              <a:rPr lang="en-US" dirty="0"/>
              <a:t>) flow completion times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</a:rPr>
              <a:t>Background</a:t>
            </a:r>
            <a:r>
              <a:rPr lang="en-US" dirty="0"/>
              <a:t> applications</a:t>
            </a:r>
          </a:p>
          <a:p>
            <a:pPr lvl="2"/>
            <a:r>
              <a:rPr lang="en-US" dirty="0"/>
              <a:t>Sensitive to throughput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FF0000"/>
                </a:solidFill>
              </a:rPr>
              <a:t>Foreground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FF0000"/>
                </a:solidFill>
              </a:rPr>
              <a:t>Background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AFB15-EA9C-4320-B996-B168E339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6CDE8-55BD-4058-B178-70EE6557D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Datacenter network must provide </a:t>
            </a:r>
            <a:r>
              <a:rPr lang="en-US" i="1" dirty="0"/>
              <a:t>both</a:t>
            </a:r>
            <a:r>
              <a:rPr lang="en-US" dirty="0"/>
              <a:t> </a:t>
            </a:r>
            <a:r>
              <a:rPr lang="en-US" b="0" dirty="0"/>
              <a:t>low </a:t>
            </a:r>
            <a:r>
              <a:rPr lang="en-US" i="1" dirty="0"/>
              <a:t>tail flow completion times </a:t>
            </a:r>
            <a:r>
              <a:rPr lang="en-US" dirty="0"/>
              <a:t>for short</a:t>
            </a:r>
            <a:r>
              <a:rPr lang="en-US" b="0" dirty="0"/>
              <a:t> flows </a:t>
            </a:r>
            <a:r>
              <a:rPr lang="en-US" i="1" dirty="0"/>
              <a:t>and </a:t>
            </a:r>
            <a:r>
              <a:rPr lang="en-US" b="0" dirty="0"/>
              <a:t>high </a:t>
            </a:r>
            <a:r>
              <a:rPr lang="en-US" i="1" dirty="0"/>
              <a:t>throughput </a:t>
            </a:r>
            <a:r>
              <a:rPr lang="en-US" dirty="0"/>
              <a:t>for long flows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18EB5-BECF-431D-B9FF-E980F4D61957}"/>
              </a:ext>
            </a:extLst>
          </p:cNvPr>
          <p:cNvSpPr/>
          <p:nvPr/>
        </p:nvSpPr>
        <p:spPr>
          <a:xfrm>
            <a:off x="1981200" y="2971800"/>
            <a:ext cx="3200400" cy="1066800"/>
          </a:xfrm>
          <a:prstGeom prst="rect">
            <a:avLst/>
          </a:prstGeom>
          <a:noFill/>
          <a:ln>
            <a:solidFill>
              <a:srgbClr val="EE4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5BC12-BC32-45CB-BCF8-5D10C89FD99E}"/>
              </a:ext>
            </a:extLst>
          </p:cNvPr>
          <p:cNvSpPr/>
          <p:nvPr/>
        </p:nvSpPr>
        <p:spPr>
          <a:xfrm>
            <a:off x="1981200" y="4152900"/>
            <a:ext cx="3200400" cy="1066800"/>
          </a:xfrm>
          <a:prstGeom prst="rect">
            <a:avLst/>
          </a:prstGeom>
          <a:noFill/>
          <a:ln>
            <a:solidFill>
              <a:srgbClr val="EE4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E2EDEB-129B-4237-9799-BE7E11E0F501}"/>
              </a:ext>
            </a:extLst>
          </p:cNvPr>
          <p:cNvSpPr/>
          <p:nvPr/>
        </p:nvSpPr>
        <p:spPr>
          <a:xfrm>
            <a:off x="5243676" y="3163669"/>
            <a:ext cx="212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Tail flow completion </a:t>
            </a:r>
          </a:p>
          <a:p>
            <a:r>
              <a:rPr lang="en-US" dirty="0"/>
              <a:t>times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8A2BB-E16A-43AA-A816-0A0834AC1992}"/>
              </a:ext>
            </a:extLst>
          </p:cNvPr>
          <p:cNvSpPr/>
          <p:nvPr/>
        </p:nvSpPr>
        <p:spPr>
          <a:xfrm>
            <a:off x="5243676" y="4479667"/>
            <a:ext cx="129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Throughput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BC03239-E55D-4D51-BC40-1EE86B9631A6}"/>
              </a:ext>
            </a:extLst>
          </p:cNvPr>
          <p:cNvSpPr/>
          <p:nvPr/>
        </p:nvSpPr>
        <p:spPr>
          <a:xfrm>
            <a:off x="7119536" y="2813900"/>
            <a:ext cx="271864" cy="2166200"/>
          </a:xfrm>
          <a:prstGeom prst="rightBrace">
            <a:avLst>
              <a:gd name="adj1" fmla="val 5076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91F6C4-2308-4F95-8FA8-5B68035AA5E3}"/>
              </a:ext>
            </a:extLst>
          </p:cNvPr>
          <p:cNvSpPr txBox="1"/>
          <p:nvPr/>
        </p:nvSpPr>
        <p:spPr>
          <a:xfrm>
            <a:off x="7448267" y="3544669"/>
            <a:ext cx="13848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Differing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CF8312-6FE1-43A9-9283-AD9B64B8B2FF}"/>
              </a:ext>
            </a:extLst>
          </p:cNvPr>
          <p:cNvSpPr txBox="1"/>
          <p:nvPr/>
        </p:nvSpPr>
        <p:spPr>
          <a:xfrm>
            <a:off x="7620000" y="4316968"/>
            <a:ext cx="115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1E0005-9FF0-4687-B0B9-B05AF0DFB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02816"/>
            <a:ext cx="838200" cy="838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D408E-C017-461A-BBE1-AA2A38F85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56" y="3053192"/>
            <a:ext cx="817244" cy="887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7B1672-E7C9-45AB-A492-02D1A816B9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5"/>
          <a:stretch/>
        </p:blipFill>
        <p:spPr>
          <a:xfrm>
            <a:off x="4018162" y="4316968"/>
            <a:ext cx="1011037" cy="8103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3F47F2-BF47-4DFF-ADAB-DE2310CF0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2" y="4314289"/>
            <a:ext cx="1940758" cy="7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3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8000" dirty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5300" y="1122362"/>
            <a:ext cx="8458200" cy="54610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itchFamily="2" charset="2"/>
              </a:rPr>
              <a:t>Graphs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hlinkClick r:id="rId2" action="ppaction://hlinksldjump"/>
              </a:rPr>
              <a:t>Response time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  <a:sym typeface="Wingdings" pitchFamily="2" charset="2"/>
                <a:hlinkClick r:id="rId3" action="ppaction://hlinksldjump"/>
              </a:rPr>
              <a:t>Reordering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hlinkClick r:id="rId4" action="ppaction://hlinksldjump"/>
              </a:rPr>
              <a:t>Sensitivity to threshold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>
                <a:hlinkClick r:id="rId5" action="ppaction://hlinksldjump"/>
              </a:rPr>
              <a:t>Sensitivity to </a:t>
            </a:r>
            <a:r>
              <a:rPr lang="en-US" dirty="0" err="1">
                <a:hlinkClick r:id="rId5" action="ppaction://hlinksldjump"/>
              </a:rPr>
              <a:t>incast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Definitions:</a:t>
            </a:r>
            <a:endParaRPr lang="en-US" dirty="0">
              <a:sym typeface="Wingdings" pitchFamily="2" charset="2"/>
              <a:hlinkClick r:id="rId3" action="ppaction://hlinksldjump"/>
            </a:endParaRPr>
          </a:p>
          <a:p>
            <a:pPr lvl="1"/>
            <a:r>
              <a:rPr lang="en-US" dirty="0">
                <a:sym typeface="Wingdings" pitchFamily="2" charset="2"/>
                <a:hlinkClick r:id="rId6" action="ppaction://hlinksldjump"/>
              </a:rPr>
              <a:t>T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  <a:hlinkClick r:id="rId6" action="ppaction://hlinksldjump"/>
              </a:rPr>
              <a:t>ail FCT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  <a:hlinkClick r:id="rId7" action="ppaction://hlinksldjump"/>
              </a:rPr>
              <a:t>Ack prioritize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570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Response time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547812"/>
            <a:ext cx="7000875" cy="3762375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0" y="5486400"/>
            <a:ext cx="9144000" cy="102447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DCTCP takes 6 RTTs (480 </a:t>
            </a:r>
            <a:r>
              <a:rPr lang="en-US" sz="2400" dirty="0" err="1"/>
              <a:t>μs</a:t>
            </a:r>
            <a:r>
              <a:rPr lang="en-US" sz="2400" dirty="0"/>
              <a:t>) to converge to fair share whereas  Slytherin converges in 4 RTTs (320 </a:t>
            </a:r>
            <a:r>
              <a:rPr lang="en-US" sz="2400" dirty="0" err="1"/>
              <a:t>μs</a:t>
            </a:r>
            <a:r>
              <a:rPr lang="en-US" sz="24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4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67AA-4C42-43B7-AD6F-35DF14B1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5211-DB56-44EB-835C-F5A582FF9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PIAS with limited buffer for each port</a:t>
            </a:r>
          </a:p>
          <a:p>
            <a:r>
              <a:rPr lang="en-US" dirty="0"/>
              <a:t>Reordering PIAS/Slytherin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E3FB-FE7C-404B-ABCF-3769E543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76942-F220-4D2E-8C00-7A3808EF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36807"/>
            <a:ext cx="68484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0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C733-F1B5-44C0-B5FB-5897880B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Sensitivity to threshold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C918-0B0F-4E96-9C0E-7D5E833C5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3E4E9-3AEC-4860-A6EB-0F43AB53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8D0FF-0519-478B-B372-B05493594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3F35A-555D-41CB-B71D-C2864462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05000"/>
            <a:ext cx="72771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4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2518-D658-4FBF-AD2B-83623D4E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Sensitivity to </a:t>
            </a:r>
            <a:r>
              <a:rPr lang="en-US" b="0" dirty="0" err="1"/>
              <a:t>incast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54B9-B2D6-4A1B-9AF9-4478A5A1D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027C5-849A-461B-A2B2-9D1B40F5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CC1C5-16A7-48D4-BE80-7E935879B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41A23-D547-44CE-A84B-AA59C925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514475"/>
            <a:ext cx="69627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4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Slytherin: Design - 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ACK packets</a:t>
            </a:r>
          </a:p>
          <a:p>
            <a:pPr lvl="1"/>
            <a:r>
              <a:rPr lang="en-US" dirty="0"/>
              <a:t>Packets will follow Slytherin rules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D2BB49B-56C4-4DFD-909C-F494D1B17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95" y="5247272"/>
            <a:ext cx="846729" cy="89865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CF4916A7-A18E-45D7-BFA3-DE35389C3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00" y="5247272"/>
            <a:ext cx="846729" cy="89865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11013428-C9F2-4CE4-8AFA-4FD1BE0A2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1" y="4286411"/>
            <a:ext cx="1045114" cy="694022"/>
          </a:xfrm>
          <a:prstGeom prst="rect">
            <a:avLst/>
          </a:prstGeom>
        </p:spPr>
      </p:pic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D80C71B-5B33-4DE7-BE75-9F2090072581}"/>
              </a:ext>
            </a:extLst>
          </p:cNvPr>
          <p:cNvCxnSpPr>
            <a:stCxn id="144" idx="0"/>
          </p:cNvCxnSpPr>
          <p:nvPr/>
        </p:nvCxnSpPr>
        <p:spPr>
          <a:xfrm flipV="1">
            <a:off x="1703260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6BE289E-3566-40C9-9A0A-34E27D827A78}"/>
              </a:ext>
            </a:extLst>
          </p:cNvPr>
          <p:cNvCxnSpPr>
            <a:stCxn id="188" idx="0"/>
          </p:cNvCxnSpPr>
          <p:nvPr/>
        </p:nvCxnSpPr>
        <p:spPr>
          <a:xfrm flipH="1" flipV="1">
            <a:off x="2293315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73B8BFD-41EA-4B58-B1BB-592341271C01}"/>
              </a:ext>
            </a:extLst>
          </p:cNvPr>
          <p:cNvCxnSpPr/>
          <p:nvPr/>
        </p:nvCxnSpPr>
        <p:spPr>
          <a:xfrm flipV="1">
            <a:off x="2640016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192493CF-AC3D-439B-B7BB-19BEB5B7CC99}"/>
              </a:ext>
            </a:extLst>
          </p:cNvPr>
          <p:cNvSpPr txBox="1"/>
          <p:nvPr/>
        </p:nvSpPr>
        <p:spPr>
          <a:xfrm>
            <a:off x="1525546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D0F40B07-DB5A-40B9-B3AD-9B4D2F06E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4333" y="4286411"/>
            <a:ext cx="1045114" cy="694022"/>
          </a:xfrm>
          <a:prstGeom prst="rect">
            <a:avLst/>
          </a:prstGeom>
        </p:spPr>
      </p:pic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60404A2-BE17-4F07-87F6-2C760FA5FC8F}"/>
              </a:ext>
            </a:extLst>
          </p:cNvPr>
          <p:cNvCxnSpPr/>
          <p:nvPr/>
        </p:nvCxnSpPr>
        <p:spPr>
          <a:xfrm flipH="1" flipV="1">
            <a:off x="3232907" y="3582717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6" name="Picture 185">
            <a:extLst>
              <a:ext uri="{FF2B5EF4-FFF2-40B4-BE49-F238E27FC236}">
                <a16:creationId xmlns:a16="http://schemas.microsoft.com/office/drawing/2014/main" id="{DC4B9D57-3B2F-4986-973B-EFEAD8597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15" y="3001302"/>
            <a:ext cx="1045114" cy="694022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44F5DBDE-CC6F-4D9B-A19B-37A990FCD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9" y="3001302"/>
            <a:ext cx="1045114" cy="694022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DF0A533-16A2-44F8-9F1B-988BB09CA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4" y="5247272"/>
            <a:ext cx="846729" cy="898652"/>
          </a:xfrm>
          <a:prstGeom prst="rect">
            <a:avLst/>
          </a:prstGeom>
        </p:spPr>
      </p:pic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58A8DB3D-906B-4D8C-B13F-9098DF8294CF}"/>
              </a:ext>
            </a:extLst>
          </p:cNvPr>
          <p:cNvCxnSpPr>
            <a:stCxn id="170" idx="0"/>
          </p:cNvCxnSpPr>
          <p:nvPr/>
        </p:nvCxnSpPr>
        <p:spPr>
          <a:xfrm flipH="1" flipV="1">
            <a:off x="2314356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15682DE8-D908-4D6A-8FA8-E758A2FD0344}"/>
              </a:ext>
            </a:extLst>
          </p:cNvPr>
          <p:cNvSpPr txBox="1"/>
          <p:nvPr/>
        </p:nvSpPr>
        <p:spPr>
          <a:xfrm>
            <a:off x="2138251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FAC9E38-4F6A-4EE3-9230-9B72DD3DEF57}"/>
              </a:ext>
            </a:extLst>
          </p:cNvPr>
          <p:cNvSpPr txBox="1"/>
          <p:nvPr/>
        </p:nvSpPr>
        <p:spPr>
          <a:xfrm>
            <a:off x="2756565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05FF2A1-50C6-49CE-8748-6BF4E30209B1}"/>
              </a:ext>
            </a:extLst>
          </p:cNvPr>
          <p:cNvCxnSpPr/>
          <p:nvPr/>
        </p:nvCxnSpPr>
        <p:spPr>
          <a:xfrm flipH="1" flipV="1">
            <a:off x="6023962" y="3582717"/>
            <a:ext cx="613661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430BD9B-1CEE-45C8-AE19-F892E24E97CE}"/>
              </a:ext>
            </a:extLst>
          </p:cNvPr>
          <p:cNvCxnSpPr/>
          <p:nvPr/>
        </p:nvCxnSpPr>
        <p:spPr>
          <a:xfrm flipV="1">
            <a:off x="2644167" y="3591026"/>
            <a:ext cx="3383950" cy="73666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1" name="Picture 200">
            <a:extLst>
              <a:ext uri="{FF2B5EF4-FFF2-40B4-BE49-F238E27FC236}">
                <a16:creationId xmlns:a16="http://schemas.microsoft.com/office/drawing/2014/main" id="{7B18F143-AB43-4C66-ABD0-1B6418901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22" y="5247272"/>
            <a:ext cx="846729" cy="898652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B2D1D4E9-8DBF-4679-AB80-829406E70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7" y="5247272"/>
            <a:ext cx="846729" cy="898652"/>
          </a:xfrm>
          <a:prstGeom prst="rect">
            <a:avLst/>
          </a:prstGeom>
        </p:spPr>
      </p:pic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52897BF-29F8-473D-A5C2-F6DF66F6D4AA}"/>
              </a:ext>
            </a:extLst>
          </p:cNvPr>
          <p:cNvCxnSpPr>
            <a:stCxn id="201" idx="0"/>
          </p:cNvCxnSpPr>
          <p:nvPr/>
        </p:nvCxnSpPr>
        <p:spPr>
          <a:xfrm flipV="1">
            <a:off x="6346687" y="4878797"/>
            <a:ext cx="615473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A144DA95-3E01-4608-9B45-B4BF625F0DA6}"/>
              </a:ext>
            </a:extLst>
          </p:cNvPr>
          <p:cNvCxnSpPr>
            <a:stCxn id="206" idx="0"/>
          </p:cNvCxnSpPr>
          <p:nvPr/>
        </p:nvCxnSpPr>
        <p:spPr>
          <a:xfrm flipH="1" flipV="1">
            <a:off x="6936742" y="4878797"/>
            <a:ext cx="640894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6FD06CD6-4BBD-4B63-A3FF-F374E15F1ED9}"/>
              </a:ext>
            </a:extLst>
          </p:cNvPr>
          <p:cNvSpPr txBox="1"/>
          <p:nvPr/>
        </p:nvSpPr>
        <p:spPr>
          <a:xfrm>
            <a:off x="6168973" y="6100034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852D8299-A68C-465A-A80E-45D19626A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71" y="5247272"/>
            <a:ext cx="846729" cy="898652"/>
          </a:xfrm>
          <a:prstGeom prst="rect">
            <a:avLst/>
          </a:prstGeom>
        </p:spPr>
      </p:pic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934B8AF-C4B4-4DBD-8151-9DB7FEAE58F8}"/>
              </a:ext>
            </a:extLst>
          </p:cNvPr>
          <p:cNvCxnSpPr>
            <a:stCxn id="202" idx="0"/>
          </p:cNvCxnSpPr>
          <p:nvPr/>
        </p:nvCxnSpPr>
        <p:spPr>
          <a:xfrm flipH="1" flipV="1">
            <a:off x="6957783" y="4878797"/>
            <a:ext cx="1609" cy="36847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33D29F3B-B64E-45E7-9FF7-1EA939225BBF}"/>
              </a:ext>
            </a:extLst>
          </p:cNvPr>
          <p:cNvSpPr txBox="1"/>
          <p:nvPr/>
        </p:nvSpPr>
        <p:spPr>
          <a:xfrm>
            <a:off x="6781678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5F5DDDC-D1F8-4CD2-9D44-DBC6644FFB2F}"/>
              </a:ext>
            </a:extLst>
          </p:cNvPr>
          <p:cNvSpPr txBox="1"/>
          <p:nvPr/>
        </p:nvSpPr>
        <p:spPr>
          <a:xfrm>
            <a:off x="7399992" y="6090612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A199748-D331-4E50-9859-0AF635050C1C}"/>
              </a:ext>
            </a:extLst>
          </p:cNvPr>
          <p:cNvSpPr/>
          <p:nvPr/>
        </p:nvSpPr>
        <p:spPr>
          <a:xfrm>
            <a:off x="1711928" y="5546260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0DC7976-6F62-4A7F-81DE-44AEBF82111D}"/>
              </a:ext>
            </a:extLst>
          </p:cNvPr>
          <p:cNvSpPr/>
          <p:nvPr/>
        </p:nvSpPr>
        <p:spPr>
          <a:xfrm>
            <a:off x="798626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92A103C-8206-46FD-BE2F-65E4E7204C51}"/>
              </a:ext>
            </a:extLst>
          </p:cNvPr>
          <p:cNvSpPr/>
          <p:nvPr/>
        </p:nvSpPr>
        <p:spPr>
          <a:xfrm>
            <a:off x="7802762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5EA9296-DB59-44A3-A295-2ED1C3C74006}"/>
              </a:ext>
            </a:extLst>
          </p:cNvPr>
          <p:cNvSpPr/>
          <p:nvPr/>
        </p:nvSpPr>
        <p:spPr>
          <a:xfrm>
            <a:off x="7625598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35095C9-D4B6-4B0C-A4B7-E0770C1BB8B7}"/>
              </a:ext>
            </a:extLst>
          </p:cNvPr>
          <p:cNvSpPr/>
          <p:nvPr/>
        </p:nvSpPr>
        <p:spPr>
          <a:xfrm>
            <a:off x="744210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14FB5B4-ECFA-420B-AEB7-4B52C674C532}"/>
              </a:ext>
            </a:extLst>
          </p:cNvPr>
          <p:cNvSpPr/>
          <p:nvPr/>
        </p:nvSpPr>
        <p:spPr>
          <a:xfrm>
            <a:off x="7257850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45F55E8-4C3F-497D-9F4F-B32532846757}"/>
              </a:ext>
            </a:extLst>
          </p:cNvPr>
          <p:cNvSpPr/>
          <p:nvPr/>
        </p:nvSpPr>
        <p:spPr>
          <a:xfrm>
            <a:off x="707435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07974FD-089C-4939-82C4-F4C3A25F937F}"/>
              </a:ext>
            </a:extLst>
          </p:cNvPr>
          <p:cNvSpPr/>
          <p:nvPr/>
        </p:nvSpPr>
        <p:spPr>
          <a:xfrm>
            <a:off x="6888881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BD7F171A-83FC-4786-AC65-A1710EFBCC02}"/>
              </a:ext>
            </a:extLst>
          </p:cNvPr>
          <p:cNvSpPr/>
          <p:nvPr/>
        </p:nvSpPr>
        <p:spPr>
          <a:xfrm>
            <a:off x="6705383" y="404685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2BE9694-6A38-4B29-8321-2678F8C907D7}"/>
              </a:ext>
            </a:extLst>
          </p:cNvPr>
          <p:cNvSpPr/>
          <p:nvPr/>
        </p:nvSpPr>
        <p:spPr>
          <a:xfrm>
            <a:off x="7625598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60CC43C-226F-4ECE-818E-D07771739BC4}"/>
              </a:ext>
            </a:extLst>
          </p:cNvPr>
          <p:cNvSpPr/>
          <p:nvPr/>
        </p:nvSpPr>
        <p:spPr>
          <a:xfrm>
            <a:off x="744210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EDAADFA-A6C6-414E-92E2-ED90259E3071}"/>
              </a:ext>
            </a:extLst>
          </p:cNvPr>
          <p:cNvSpPr/>
          <p:nvPr/>
        </p:nvSpPr>
        <p:spPr>
          <a:xfrm>
            <a:off x="7257850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047AF87-C2F2-42D8-A5D6-395F47AFE76F}"/>
              </a:ext>
            </a:extLst>
          </p:cNvPr>
          <p:cNvSpPr/>
          <p:nvPr/>
        </p:nvSpPr>
        <p:spPr>
          <a:xfrm>
            <a:off x="707435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1230472-CC2E-4877-9A23-69AB1DD42A6E}"/>
              </a:ext>
            </a:extLst>
          </p:cNvPr>
          <p:cNvSpPr/>
          <p:nvPr/>
        </p:nvSpPr>
        <p:spPr>
          <a:xfrm>
            <a:off x="688888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AA9AA10-BA76-4FA9-8980-38C9EA12114A}"/>
              </a:ext>
            </a:extLst>
          </p:cNvPr>
          <p:cNvSpPr/>
          <p:nvPr/>
        </p:nvSpPr>
        <p:spPr>
          <a:xfrm>
            <a:off x="6705383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25119DC-10C5-465C-9CD0-C37CC598FF6C}"/>
              </a:ext>
            </a:extLst>
          </p:cNvPr>
          <p:cNvSpPr/>
          <p:nvPr/>
        </p:nvSpPr>
        <p:spPr>
          <a:xfrm>
            <a:off x="7993307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95191A34-93FF-45BB-A1F8-753C9CF93C81}"/>
              </a:ext>
            </a:extLst>
          </p:cNvPr>
          <p:cNvSpPr/>
          <p:nvPr/>
        </p:nvSpPr>
        <p:spPr>
          <a:xfrm>
            <a:off x="7809810" y="381941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587D148-8B28-40D2-9E6D-3EAE3B60244D}"/>
              </a:ext>
            </a:extLst>
          </p:cNvPr>
          <p:cNvSpPr txBox="1"/>
          <p:nvPr/>
        </p:nvSpPr>
        <p:spPr>
          <a:xfrm>
            <a:off x="2717451" y="4416773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F5A28CBC-5BA2-4774-BDF9-E75ADE1364C1}"/>
              </a:ext>
            </a:extLst>
          </p:cNvPr>
          <p:cNvSpPr txBox="1"/>
          <p:nvPr/>
        </p:nvSpPr>
        <p:spPr>
          <a:xfrm>
            <a:off x="3644067" y="313023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9183031-15E4-40E3-942C-DF27CF74605D}"/>
              </a:ext>
            </a:extLst>
          </p:cNvPr>
          <p:cNvSpPr txBox="1"/>
          <p:nvPr/>
        </p:nvSpPr>
        <p:spPr>
          <a:xfrm>
            <a:off x="5335673" y="3134282"/>
            <a:ext cx="2771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E8D420C-198E-43CF-A9E8-A0082B13B330}"/>
              </a:ext>
            </a:extLst>
          </p:cNvPr>
          <p:cNvSpPr txBox="1"/>
          <p:nvPr/>
        </p:nvSpPr>
        <p:spPr>
          <a:xfrm>
            <a:off x="6177581" y="4416773"/>
            <a:ext cx="285518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FA9D8C55-3593-42FA-A628-D05B594FFDCB}"/>
              </a:ext>
            </a:extLst>
          </p:cNvPr>
          <p:cNvSpPr/>
          <p:nvPr/>
        </p:nvSpPr>
        <p:spPr>
          <a:xfrm>
            <a:off x="7625241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944A572-B287-4D67-8B79-4162CF86C24A}"/>
              </a:ext>
            </a:extLst>
          </p:cNvPr>
          <p:cNvSpPr/>
          <p:nvPr/>
        </p:nvSpPr>
        <p:spPr>
          <a:xfrm>
            <a:off x="744227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E3060B62-CCEC-4A7F-B56C-D7EB96580942}"/>
              </a:ext>
            </a:extLst>
          </p:cNvPr>
          <p:cNvSpPr/>
          <p:nvPr/>
        </p:nvSpPr>
        <p:spPr>
          <a:xfrm>
            <a:off x="7809809" y="381921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45A84148-4A7D-46A3-A338-E01211ED9299}"/>
              </a:ext>
            </a:extLst>
          </p:cNvPr>
          <p:cNvSpPr/>
          <p:nvPr/>
        </p:nvSpPr>
        <p:spPr>
          <a:xfrm>
            <a:off x="7625240" y="382181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6A1F1BE-97F3-4FB4-B0EC-CEC184D67433}"/>
              </a:ext>
            </a:extLst>
          </p:cNvPr>
          <p:cNvSpPr/>
          <p:nvPr/>
        </p:nvSpPr>
        <p:spPr>
          <a:xfrm>
            <a:off x="6340189" y="5360242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2F6A55A-DC4F-4BFD-B838-79C089B98E2B}"/>
              </a:ext>
            </a:extLst>
          </p:cNvPr>
          <p:cNvSpPr/>
          <p:nvPr/>
        </p:nvSpPr>
        <p:spPr>
          <a:xfrm>
            <a:off x="6340189" y="5543857"/>
            <a:ext cx="184212" cy="186104"/>
          </a:xfrm>
          <a:prstGeom prst="rect">
            <a:avLst/>
          </a:prstGeom>
          <a:pattFill prst="solidDmnd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D7383107-BEEA-4527-95BE-0FED912C4F23}"/>
              </a:ext>
            </a:extLst>
          </p:cNvPr>
          <p:cNvSpPr/>
          <p:nvPr/>
        </p:nvSpPr>
        <p:spPr>
          <a:xfrm>
            <a:off x="798647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D5CFBD9-5A7E-4B59-90FF-984BC8C90F96}"/>
              </a:ext>
            </a:extLst>
          </p:cNvPr>
          <p:cNvSpPr/>
          <p:nvPr/>
        </p:nvSpPr>
        <p:spPr>
          <a:xfrm>
            <a:off x="7802979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8A9A03A2-D981-4184-ADA2-0A60A522E8B9}"/>
              </a:ext>
            </a:extLst>
          </p:cNvPr>
          <p:cNvSpPr/>
          <p:nvPr/>
        </p:nvSpPr>
        <p:spPr>
          <a:xfrm>
            <a:off x="7625815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BDCF7379-8729-423E-ABFC-07F525FAEA91}"/>
              </a:ext>
            </a:extLst>
          </p:cNvPr>
          <p:cNvSpPr/>
          <p:nvPr/>
        </p:nvSpPr>
        <p:spPr>
          <a:xfrm>
            <a:off x="744231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9F65B77D-9235-48D7-802E-B67CDE5C94BE}"/>
              </a:ext>
            </a:extLst>
          </p:cNvPr>
          <p:cNvSpPr/>
          <p:nvPr/>
        </p:nvSpPr>
        <p:spPr>
          <a:xfrm>
            <a:off x="7258067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B0249E8-B582-4EDE-885E-08C70AA39776}"/>
              </a:ext>
            </a:extLst>
          </p:cNvPr>
          <p:cNvSpPr/>
          <p:nvPr/>
        </p:nvSpPr>
        <p:spPr>
          <a:xfrm>
            <a:off x="707457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B6D75488-1A24-4BF7-B53F-17646C8F0938}"/>
              </a:ext>
            </a:extLst>
          </p:cNvPr>
          <p:cNvSpPr/>
          <p:nvPr/>
        </p:nvSpPr>
        <p:spPr>
          <a:xfrm>
            <a:off x="6889098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65CEA4DF-6CAC-44EC-BA5F-2A1699B71D84}"/>
              </a:ext>
            </a:extLst>
          </p:cNvPr>
          <p:cNvSpPr/>
          <p:nvPr/>
        </p:nvSpPr>
        <p:spPr>
          <a:xfrm>
            <a:off x="6705600" y="4041471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CD09D7F0-2A06-4AD8-A0BF-DCBD44F03EE0}"/>
              </a:ext>
            </a:extLst>
          </p:cNvPr>
          <p:cNvSpPr/>
          <p:nvPr/>
        </p:nvSpPr>
        <p:spPr>
          <a:xfrm>
            <a:off x="223521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014D6806-367F-4535-857D-3F767A7ADFD0}"/>
              </a:ext>
            </a:extLst>
          </p:cNvPr>
          <p:cNvSpPr/>
          <p:nvPr/>
        </p:nvSpPr>
        <p:spPr>
          <a:xfrm>
            <a:off x="2051719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A34EDF1-EEF9-48DB-B613-88510FE0A053}"/>
              </a:ext>
            </a:extLst>
          </p:cNvPr>
          <p:cNvSpPr/>
          <p:nvPr/>
        </p:nvSpPr>
        <p:spPr>
          <a:xfrm>
            <a:off x="1874555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DCD7BDB6-4B78-4649-80B1-B748FB586CB5}"/>
              </a:ext>
            </a:extLst>
          </p:cNvPr>
          <p:cNvSpPr/>
          <p:nvPr/>
        </p:nvSpPr>
        <p:spPr>
          <a:xfrm>
            <a:off x="169105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32D9D8CF-6D4A-41AD-9666-11154B161AF2}"/>
              </a:ext>
            </a:extLst>
          </p:cNvPr>
          <p:cNvSpPr/>
          <p:nvPr/>
        </p:nvSpPr>
        <p:spPr>
          <a:xfrm>
            <a:off x="1506807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E6D00B4-2060-4E77-9E2A-AFD3BDC529A5}"/>
              </a:ext>
            </a:extLst>
          </p:cNvPr>
          <p:cNvSpPr/>
          <p:nvPr/>
        </p:nvSpPr>
        <p:spPr>
          <a:xfrm>
            <a:off x="132331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EAC57F71-FAE1-4AB5-B0B5-9E0CE57D5A67}"/>
              </a:ext>
            </a:extLst>
          </p:cNvPr>
          <p:cNvSpPr/>
          <p:nvPr/>
        </p:nvSpPr>
        <p:spPr>
          <a:xfrm>
            <a:off x="1137838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0E82C420-5D64-492E-B416-38A5FE0B380B}"/>
              </a:ext>
            </a:extLst>
          </p:cNvPr>
          <p:cNvSpPr/>
          <p:nvPr/>
        </p:nvSpPr>
        <p:spPr>
          <a:xfrm>
            <a:off x="954340" y="40452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92474A5-9121-4EB9-A378-EB24A3275879}"/>
              </a:ext>
            </a:extLst>
          </p:cNvPr>
          <p:cNvSpPr/>
          <p:nvPr/>
        </p:nvSpPr>
        <p:spPr>
          <a:xfrm>
            <a:off x="223521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E7DC15E-8BB4-43A8-8AA4-EDBE88042A11}"/>
              </a:ext>
            </a:extLst>
          </p:cNvPr>
          <p:cNvSpPr/>
          <p:nvPr/>
        </p:nvSpPr>
        <p:spPr>
          <a:xfrm>
            <a:off x="2051719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58A35BF-3BDA-47AF-8B85-38886D6AD2B8}"/>
              </a:ext>
            </a:extLst>
          </p:cNvPr>
          <p:cNvSpPr/>
          <p:nvPr/>
        </p:nvSpPr>
        <p:spPr>
          <a:xfrm>
            <a:off x="1874555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BDD71B1F-D342-407B-A260-F3FDC1ABD2B0}"/>
              </a:ext>
            </a:extLst>
          </p:cNvPr>
          <p:cNvSpPr/>
          <p:nvPr/>
        </p:nvSpPr>
        <p:spPr>
          <a:xfrm>
            <a:off x="169105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1F705DC7-9598-46A2-A1CA-DCB5744919A5}"/>
              </a:ext>
            </a:extLst>
          </p:cNvPr>
          <p:cNvSpPr/>
          <p:nvPr/>
        </p:nvSpPr>
        <p:spPr>
          <a:xfrm>
            <a:off x="1506807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1A9451B0-A7D5-4C95-87EC-4CAD04E2F4EA}"/>
              </a:ext>
            </a:extLst>
          </p:cNvPr>
          <p:cNvSpPr/>
          <p:nvPr/>
        </p:nvSpPr>
        <p:spPr>
          <a:xfrm>
            <a:off x="132331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A1374EF1-560A-40BF-A9ED-E6675EB00611}"/>
              </a:ext>
            </a:extLst>
          </p:cNvPr>
          <p:cNvSpPr/>
          <p:nvPr/>
        </p:nvSpPr>
        <p:spPr>
          <a:xfrm>
            <a:off x="1137838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C105D592-3217-43EF-9A2F-062B12BD2CF6}"/>
              </a:ext>
            </a:extLst>
          </p:cNvPr>
          <p:cNvSpPr/>
          <p:nvPr/>
        </p:nvSpPr>
        <p:spPr>
          <a:xfrm>
            <a:off x="954340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29791A6-2CF6-41F9-BA1D-97B6E897A715}"/>
              </a:ext>
            </a:extLst>
          </p:cNvPr>
          <p:cNvCxnSpPr/>
          <p:nvPr/>
        </p:nvCxnSpPr>
        <p:spPr>
          <a:xfrm flipV="1">
            <a:off x="1885950" y="3632543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4" name="Rectangle 303">
            <a:extLst>
              <a:ext uri="{FF2B5EF4-FFF2-40B4-BE49-F238E27FC236}">
                <a16:creationId xmlns:a16="http://schemas.microsoft.com/office/drawing/2014/main" id="{0D3470E7-F3B4-4C60-8E25-4401F85D30F1}"/>
              </a:ext>
            </a:extLst>
          </p:cNvPr>
          <p:cNvSpPr/>
          <p:nvPr/>
        </p:nvSpPr>
        <p:spPr>
          <a:xfrm>
            <a:off x="2235216" y="3817595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0C65546-B39A-4B30-BD2E-C0C49C2BDEAC}"/>
              </a:ext>
            </a:extLst>
          </p:cNvPr>
          <p:cNvSpPr/>
          <p:nvPr/>
        </p:nvSpPr>
        <p:spPr>
          <a:xfrm>
            <a:off x="318516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9E54F73-98D0-4955-8F6E-7EE5D5762A58}"/>
              </a:ext>
            </a:extLst>
          </p:cNvPr>
          <p:cNvSpPr/>
          <p:nvPr/>
        </p:nvSpPr>
        <p:spPr>
          <a:xfrm>
            <a:off x="3001664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3665A214-5E60-479A-AA62-B8CB36285052}"/>
              </a:ext>
            </a:extLst>
          </p:cNvPr>
          <p:cNvSpPr/>
          <p:nvPr/>
        </p:nvSpPr>
        <p:spPr>
          <a:xfrm>
            <a:off x="2824500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C177C056-0C2D-45E3-9036-5EFFA60D2768}"/>
              </a:ext>
            </a:extLst>
          </p:cNvPr>
          <p:cNvSpPr/>
          <p:nvPr/>
        </p:nvSpPr>
        <p:spPr>
          <a:xfrm>
            <a:off x="264100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7F43237B-7828-43A5-94E5-396FDA17C28C}"/>
              </a:ext>
            </a:extLst>
          </p:cNvPr>
          <p:cNvSpPr/>
          <p:nvPr/>
        </p:nvSpPr>
        <p:spPr>
          <a:xfrm>
            <a:off x="2456752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3B751512-6E32-48B8-AD47-6F080899DF72}"/>
              </a:ext>
            </a:extLst>
          </p:cNvPr>
          <p:cNvSpPr/>
          <p:nvPr/>
        </p:nvSpPr>
        <p:spPr>
          <a:xfrm>
            <a:off x="227325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36EC10F-59D8-4D51-8221-4A9C6AB89F74}"/>
              </a:ext>
            </a:extLst>
          </p:cNvPr>
          <p:cNvSpPr/>
          <p:nvPr/>
        </p:nvSpPr>
        <p:spPr>
          <a:xfrm>
            <a:off x="2087783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0C33F5B1-2B6D-4C85-9A20-6DB92221EC28}"/>
              </a:ext>
            </a:extLst>
          </p:cNvPr>
          <p:cNvSpPr/>
          <p:nvPr/>
        </p:nvSpPr>
        <p:spPr>
          <a:xfrm>
            <a:off x="1904285" y="275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97EE3559-27E1-43A9-B341-4A60B5D0A664}"/>
              </a:ext>
            </a:extLst>
          </p:cNvPr>
          <p:cNvSpPr/>
          <p:nvPr/>
        </p:nvSpPr>
        <p:spPr>
          <a:xfrm>
            <a:off x="318516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CCA5546-D804-465E-B811-68AFFF4E42CE}"/>
              </a:ext>
            </a:extLst>
          </p:cNvPr>
          <p:cNvSpPr/>
          <p:nvPr/>
        </p:nvSpPr>
        <p:spPr>
          <a:xfrm>
            <a:off x="3001664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417C5FEF-6683-4260-B3A4-E68D6A382AE7}"/>
              </a:ext>
            </a:extLst>
          </p:cNvPr>
          <p:cNvSpPr/>
          <p:nvPr/>
        </p:nvSpPr>
        <p:spPr>
          <a:xfrm>
            <a:off x="2824500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6D3BB087-3244-4222-AA8B-24044EA348BD}"/>
              </a:ext>
            </a:extLst>
          </p:cNvPr>
          <p:cNvSpPr/>
          <p:nvPr/>
        </p:nvSpPr>
        <p:spPr>
          <a:xfrm>
            <a:off x="264100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446CAB6-2715-4FF3-9382-BFB3FD31BCA9}"/>
              </a:ext>
            </a:extLst>
          </p:cNvPr>
          <p:cNvSpPr/>
          <p:nvPr/>
        </p:nvSpPr>
        <p:spPr>
          <a:xfrm>
            <a:off x="2456752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70D56810-DBA4-49CC-B365-D2C548E11B04}"/>
              </a:ext>
            </a:extLst>
          </p:cNvPr>
          <p:cNvSpPr/>
          <p:nvPr/>
        </p:nvSpPr>
        <p:spPr>
          <a:xfrm>
            <a:off x="227325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0895B633-FA44-499B-B7F0-57F49DB3302B}"/>
              </a:ext>
            </a:extLst>
          </p:cNvPr>
          <p:cNvSpPr/>
          <p:nvPr/>
        </p:nvSpPr>
        <p:spPr>
          <a:xfrm>
            <a:off x="2087783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DF10EEB4-3511-49D0-8A8C-38BC00137499}"/>
              </a:ext>
            </a:extLst>
          </p:cNvPr>
          <p:cNvSpPr/>
          <p:nvPr/>
        </p:nvSpPr>
        <p:spPr>
          <a:xfrm>
            <a:off x="1904285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4396F721-641A-43CD-971F-18E21161DC47}"/>
              </a:ext>
            </a:extLst>
          </p:cNvPr>
          <p:cNvSpPr txBox="1"/>
          <p:nvPr/>
        </p:nvSpPr>
        <p:spPr>
          <a:xfrm>
            <a:off x="1381025" y="239517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27BA74E3-D1AF-4729-A3E8-B3B2FF802BBC}"/>
              </a:ext>
            </a:extLst>
          </p:cNvPr>
          <p:cNvSpPr txBox="1"/>
          <p:nvPr/>
        </p:nvSpPr>
        <p:spPr>
          <a:xfrm>
            <a:off x="1381025" y="262328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D7D38853-8334-42EF-8213-46EF508E15EC}"/>
              </a:ext>
            </a:extLst>
          </p:cNvPr>
          <p:cNvCxnSpPr/>
          <p:nvPr/>
        </p:nvCxnSpPr>
        <p:spPr>
          <a:xfrm flipV="1">
            <a:off x="2835895" y="2338701"/>
            <a:ext cx="0" cy="7620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7860C6AF-67B7-485B-9417-F145415B4E27}"/>
              </a:ext>
            </a:extLst>
          </p:cNvPr>
          <p:cNvSpPr/>
          <p:nvPr/>
        </p:nvSpPr>
        <p:spPr>
          <a:xfrm>
            <a:off x="3185161" y="2523753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595106BF-2910-48DA-B78D-394431F9458A}"/>
              </a:ext>
            </a:extLst>
          </p:cNvPr>
          <p:cNvSpPr/>
          <p:nvPr/>
        </p:nvSpPr>
        <p:spPr>
          <a:xfrm>
            <a:off x="705589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84A3D54E-C858-4708-BCBD-78E76A60E0AB}"/>
              </a:ext>
            </a:extLst>
          </p:cNvPr>
          <p:cNvSpPr/>
          <p:nvPr/>
        </p:nvSpPr>
        <p:spPr>
          <a:xfrm>
            <a:off x="6872397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3F84AE60-C3CA-4E5D-8A18-8DFBAB97C213}"/>
              </a:ext>
            </a:extLst>
          </p:cNvPr>
          <p:cNvSpPr/>
          <p:nvPr/>
        </p:nvSpPr>
        <p:spPr>
          <a:xfrm>
            <a:off x="6695233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ABF126CE-2517-495B-BB03-B4526D4588AB}"/>
              </a:ext>
            </a:extLst>
          </p:cNvPr>
          <p:cNvSpPr/>
          <p:nvPr/>
        </p:nvSpPr>
        <p:spPr>
          <a:xfrm>
            <a:off x="651173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4E35033C-3E82-4C69-9A6E-EBA7EC59A55D}"/>
              </a:ext>
            </a:extLst>
          </p:cNvPr>
          <p:cNvSpPr/>
          <p:nvPr/>
        </p:nvSpPr>
        <p:spPr>
          <a:xfrm>
            <a:off x="6327485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DDD28830-728E-48CF-B165-A0C5F14200AB}"/>
              </a:ext>
            </a:extLst>
          </p:cNvPr>
          <p:cNvSpPr/>
          <p:nvPr/>
        </p:nvSpPr>
        <p:spPr>
          <a:xfrm>
            <a:off x="614398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754ABC55-43EF-482D-A8EA-9F740A0048BB}"/>
              </a:ext>
            </a:extLst>
          </p:cNvPr>
          <p:cNvSpPr/>
          <p:nvPr/>
        </p:nvSpPr>
        <p:spPr>
          <a:xfrm>
            <a:off x="5958516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012089AC-7D53-4280-8C87-D9440ECD2711}"/>
              </a:ext>
            </a:extLst>
          </p:cNvPr>
          <p:cNvSpPr/>
          <p:nvPr/>
        </p:nvSpPr>
        <p:spPr>
          <a:xfrm>
            <a:off x="5775018" y="2746784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0ECEDCDE-BACB-4A14-BA5F-02D1F609991C}"/>
              </a:ext>
            </a:extLst>
          </p:cNvPr>
          <p:cNvSpPr/>
          <p:nvPr/>
        </p:nvSpPr>
        <p:spPr>
          <a:xfrm>
            <a:off x="6695233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59FB1222-DC7E-4D59-8E02-F302BC14F44E}"/>
              </a:ext>
            </a:extLst>
          </p:cNvPr>
          <p:cNvSpPr/>
          <p:nvPr/>
        </p:nvSpPr>
        <p:spPr>
          <a:xfrm>
            <a:off x="651173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493538EE-9539-4EF5-BA25-854CAB4A888E}"/>
              </a:ext>
            </a:extLst>
          </p:cNvPr>
          <p:cNvSpPr/>
          <p:nvPr/>
        </p:nvSpPr>
        <p:spPr>
          <a:xfrm>
            <a:off x="6327485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31036359-AE7C-4A89-9307-07C8D9B28EC6}"/>
              </a:ext>
            </a:extLst>
          </p:cNvPr>
          <p:cNvSpPr/>
          <p:nvPr/>
        </p:nvSpPr>
        <p:spPr>
          <a:xfrm>
            <a:off x="614398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980BB5B4-5F9E-42E8-9915-E11E186CD292}"/>
              </a:ext>
            </a:extLst>
          </p:cNvPr>
          <p:cNvSpPr/>
          <p:nvPr/>
        </p:nvSpPr>
        <p:spPr>
          <a:xfrm>
            <a:off x="595851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9F0B2AB6-AEFA-4C16-9C42-057E81CDE9B5}"/>
              </a:ext>
            </a:extLst>
          </p:cNvPr>
          <p:cNvSpPr/>
          <p:nvPr/>
        </p:nvSpPr>
        <p:spPr>
          <a:xfrm>
            <a:off x="5775018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FB90A374-C100-4559-B6BA-0D8EED9BDF5B}"/>
              </a:ext>
            </a:extLst>
          </p:cNvPr>
          <p:cNvSpPr/>
          <p:nvPr/>
        </p:nvSpPr>
        <p:spPr>
          <a:xfrm>
            <a:off x="7062942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E8F4120D-EDEF-43B5-819D-CFCDFC29F0BC}"/>
              </a:ext>
            </a:extLst>
          </p:cNvPr>
          <p:cNvSpPr/>
          <p:nvPr/>
        </p:nvSpPr>
        <p:spPr>
          <a:xfrm>
            <a:off x="6879445" y="2519337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37D8AB6A-DA2C-4E6F-9757-A01445929082}"/>
              </a:ext>
            </a:extLst>
          </p:cNvPr>
          <p:cNvSpPr/>
          <p:nvPr/>
        </p:nvSpPr>
        <p:spPr>
          <a:xfrm>
            <a:off x="6694876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63C5FD66-1EA0-4B2B-B863-C9EF26AC2D63}"/>
              </a:ext>
            </a:extLst>
          </p:cNvPr>
          <p:cNvSpPr/>
          <p:nvPr/>
        </p:nvSpPr>
        <p:spPr>
          <a:xfrm>
            <a:off x="651191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EE7638AA-9055-4790-9A7D-E8489461D869}"/>
              </a:ext>
            </a:extLst>
          </p:cNvPr>
          <p:cNvSpPr/>
          <p:nvPr/>
        </p:nvSpPr>
        <p:spPr>
          <a:xfrm>
            <a:off x="6879444" y="2519140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3B4C2399-3C58-4365-9495-591DD64CCB71}"/>
              </a:ext>
            </a:extLst>
          </p:cNvPr>
          <p:cNvSpPr/>
          <p:nvPr/>
        </p:nvSpPr>
        <p:spPr>
          <a:xfrm>
            <a:off x="6694875" y="252173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0969AB97-73D6-4986-AEEA-2D09D9567C18}"/>
              </a:ext>
            </a:extLst>
          </p:cNvPr>
          <p:cNvSpPr/>
          <p:nvPr/>
        </p:nvSpPr>
        <p:spPr>
          <a:xfrm>
            <a:off x="705611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84FFB071-9EC7-4E69-B3DF-AC7E57FA4D7D}"/>
              </a:ext>
            </a:extLst>
          </p:cNvPr>
          <p:cNvSpPr/>
          <p:nvPr/>
        </p:nvSpPr>
        <p:spPr>
          <a:xfrm>
            <a:off x="6872614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B61EA09D-B888-4DC8-BF85-DA9B0D0A2E3A}"/>
              </a:ext>
            </a:extLst>
          </p:cNvPr>
          <p:cNvSpPr/>
          <p:nvPr/>
        </p:nvSpPr>
        <p:spPr>
          <a:xfrm>
            <a:off x="6695450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EC2C66A8-E09D-4615-AAEB-03E9D9D18D5E}"/>
              </a:ext>
            </a:extLst>
          </p:cNvPr>
          <p:cNvSpPr/>
          <p:nvPr/>
        </p:nvSpPr>
        <p:spPr>
          <a:xfrm>
            <a:off x="651195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872B7058-CE18-4255-8E67-49963B795B12}"/>
              </a:ext>
            </a:extLst>
          </p:cNvPr>
          <p:cNvSpPr/>
          <p:nvPr/>
        </p:nvSpPr>
        <p:spPr>
          <a:xfrm>
            <a:off x="6327702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330C19B1-9597-49B7-9C30-A4F015E592CC}"/>
              </a:ext>
            </a:extLst>
          </p:cNvPr>
          <p:cNvSpPr/>
          <p:nvPr/>
        </p:nvSpPr>
        <p:spPr>
          <a:xfrm>
            <a:off x="614420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C813D6D-3517-4776-99DF-8E2ACE1B2E7E}"/>
              </a:ext>
            </a:extLst>
          </p:cNvPr>
          <p:cNvSpPr/>
          <p:nvPr/>
        </p:nvSpPr>
        <p:spPr>
          <a:xfrm>
            <a:off x="5958733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276F7B16-2E96-4785-B993-0E858539C588}"/>
              </a:ext>
            </a:extLst>
          </p:cNvPr>
          <p:cNvSpPr/>
          <p:nvPr/>
        </p:nvSpPr>
        <p:spPr>
          <a:xfrm>
            <a:off x="5775235" y="2741398"/>
            <a:ext cx="184212" cy="18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38CA9785-6190-4AF0-9532-FDDF23B9C168}"/>
              </a:ext>
            </a:extLst>
          </p:cNvPr>
          <p:cNvSpPr txBox="1"/>
          <p:nvPr/>
        </p:nvSpPr>
        <p:spPr>
          <a:xfrm>
            <a:off x="457200" y="371974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76BDC27F-DB41-46E7-9DEB-CFB140ED53DB}"/>
              </a:ext>
            </a:extLst>
          </p:cNvPr>
          <p:cNvSpPr txBox="1"/>
          <p:nvPr/>
        </p:nvSpPr>
        <p:spPr>
          <a:xfrm>
            <a:off x="457200" y="394785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AD0D7AD4-0AA1-42C9-B75C-3DD9A796692C}"/>
              </a:ext>
            </a:extLst>
          </p:cNvPr>
          <p:cNvSpPr txBox="1"/>
          <p:nvPr/>
        </p:nvSpPr>
        <p:spPr>
          <a:xfrm>
            <a:off x="7214841" y="242958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968B3E04-2948-4C54-B77C-99FFCAFF295C}"/>
              </a:ext>
            </a:extLst>
          </p:cNvPr>
          <p:cNvSpPr txBox="1"/>
          <p:nvPr/>
        </p:nvSpPr>
        <p:spPr>
          <a:xfrm>
            <a:off x="7214841" y="2657694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4DA4F4C4-803F-41EF-81D8-1512DB8372F2}"/>
              </a:ext>
            </a:extLst>
          </p:cNvPr>
          <p:cNvSpPr txBox="1"/>
          <p:nvPr/>
        </p:nvSpPr>
        <p:spPr>
          <a:xfrm>
            <a:off x="8134350" y="373128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B2645854-520C-4CB8-B874-78D94C696D33}"/>
              </a:ext>
            </a:extLst>
          </p:cNvPr>
          <p:cNvSpPr txBox="1"/>
          <p:nvPr/>
        </p:nvSpPr>
        <p:spPr>
          <a:xfrm>
            <a:off x="8134350" y="3959397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5368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78 L 0.05781 -0.21898 L 0.16268 -0.40717 L 0.58403 -0.40879 L 0.68785 -0.21898 L 0.50643 0.0245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88 L 0.25816 -0.2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C44B-DF21-48CB-A9BB-9B426FDA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flow completion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0203-9D7A-4989-AC20-0EF97D22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Scenario I: </a:t>
            </a:r>
            <a:r>
              <a:rPr lang="en-US" dirty="0"/>
              <a:t>Assume we have 5 short flows as follow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Scenario II:	</a:t>
            </a:r>
          </a:p>
          <a:p>
            <a:pPr lvl="1"/>
            <a:r>
              <a:rPr lang="en-US" dirty="0"/>
              <a:t>which is better?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A9CAB-B769-4A7F-9169-8043CE04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0BEC64-673E-461E-8F4C-8734BCC93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46821"/>
              </p:ext>
            </p:extLst>
          </p:nvPr>
        </p:nvGraphicFramePr>
        <p:xfrm>
          <a:off x="914400" y="1524000"/>
          <a:ext cx="267009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121812827"/>
                    </a:ext>
                  </a:extLst>
                </a:gridCol>
                <a:gridCol w="1565190">
                  <a:extLst>
                    <a:ext uri="{9D8B030D-6E8A-4147-A177-3AD203B41FA5}">
                      <a16:colId xmlns:a16="http://schemas.microsoft.com/office/drawing/2014/main" val="809203385"/>
                    </a:ext>
                  </a:extLst>
                </a:gridCol>
              </a:tblGrid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Flow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60541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532482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10404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3114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337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486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31AD0E-F1FB-4D3C-8850-2932689534BB}"/>
                  </a:ext>
                </a:extLst>
              </p:cNvPr>
              <p:cNvSpPr txBox="1"/>
              <p:nvPr/>
            </p:nvSpPr>
            <p:spPr>
              <a:xfrm>
                <a:off x="4114800" y="2209800"/>
                <a:ext cx="267009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Average FCT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1+2+2+5+4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31AD0E-F1FB-4D3C-8850-29326895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09800"/>
                <a:ext cx="2670090" cy="505203"/>
              </a:xfrm>
              <a:prstGeom prst="rect">
                <a:avLst/>
              </a:prstGeom>
              <a:blipFill>
                <a:blip r:embed="rId2"/>
                <a:stretch>
                  <a:fillRect l="-182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44352-DEF8-4702-8EC9-F6843CA33095}"/>
                  </a:ext>
                </a:extLst>
              </p:cNvPr>
              <p:cNvSpPr txBox="1"/>
              <p:nvPr/>
            </p:nvSpPr>
            <p:spPr>
              <a:xfrm>
                <a:off x="4114800" y="2806435"/>
                <a:ext cx="123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Tail FCT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44352-DEF8-4702-8EC9-F6843CA3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806435"/>
                <a:ext cx="1238159" cy="369332"/>
              </a:xfrm>
              <a:prstGeom prst="rect">
                <a:avLst/>
              </a:prstGeom>
              <a:blipFill>
                <a:blip r:embed="rId3"/>
                <a:stretch>
                  <a:fillRect l="-39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FEE52B0-3584-4E4F-9548-53CE68A16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73691"/>
              </p:ext>
            </p:extLst>
          </p:nvPr>
        </p:nvGraphicFramePr>
        <p:xfrm>
          <a:off x="3584490" y="4130505"/>
          <a:ext cx="357831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510">
                  <a:extLst>
                    <a:ext uri="{9D8B030D-6E8A-4147-A177-3AD203B41FA5}">
                      <a16:colId xmlns:a16="http://schemas.microsoft.com/office/drawing/2014/main" val="1121812827"/>
                    </a:ext>
                  </a:extLst>
                </a:gridCol>
                <a:gridCol w="1322400">
                  <a:extLst>
                    <a:ext uri="{9D8B030D-6E8A-4147-A177-3AD203B41FA5}">
                      <a16:colId xmlns:a16="http://schemas.microsoft.com/office/drawing/2014/main" val="809203385"/>
                    </a:ext>
                  </a:extLst>
                </a:gridCol>
                <a:gridCol w="1322400">
                  <a:extLst>
                    <a:ext uri="{9D8B030D-6E8A-4147-A177-3AD203B41FA5}">
                      <a16:colId xmlns:a16="http://schemas.microsoft.com/office/drawing/2014/main" val="1844295944"/>
                    </a:ext>
                  </a:extLst>
                </a:gridCol>
              </a:tblGrid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Flow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60541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532482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10404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3114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337"/>
                  </a:ext>
                </a:extLst>
              </a:tr>
              <a:tr h="201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48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28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40"/>
          </a:xfrm>
        </p:spPr>
        <p:txBody>
          <a:bodyPr/>
          <a:lstStyle/>
          <a:p>
            <a:r>
              <a:rPr lang="en-US" dirty="0"/>
              <a:t>Existing state-of-the-art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  <a:p>
            <a:pPr lvl="1"/>
            <a:r>
              <a:rPr lang="en-US" sz="2000" dirty="0"/>
              <a:t>Presto [SIGCOMM ’15], Hula [SOSR ’16]</a:t>
            </a:r>
          </a:p>
          <a:p>
            <a:pPr lvl="1"/>
            <a:r>
              <a:rPr lang="en-US" sz="2000" dirty="0"/>
              <a:t>Conga [SIGCOMM ’14]</a:t>
            </a:r>
          </a:p>
          <a:p>
            <a:r>
              <a:rPr lang="en-US" dirty="0"/>
              <a:t>Congestion control</a:t>
            </a:r>
          </a:p>
          <a:p>
            <a:pPr lvl="1"/>
            <a:r>
              <a:rPr lang="en-US" sz="2000" dirty="0"/>
              <a:t>DCTCP [SIGCOMM ’10], D2TCP [SIGCOMM ’12]</a:t>
            </a:r>
          </a:p>
          <a:p>
            <a:r>
              <a:rPr lang="en-US" dirty="0"/>
              <a:t>Packet scheduling</a:t>
            </a:r>
          </a:p>
          <a:p>
            <a:pPr lvl="1"/>
            <a:r>
              <a:rPr lang="en-US" dirty="0"/>
              <a:t>Information-aware</a:t>
            </a:r>
          </a:p>
          <a:p>
            <a:pPr lvl="2"/>
            <a:r>
              <a:rPr lang="en-US" sz="2000" dirty="0" err="1"/>
              <a:t>pFabric</a:t>
            </a:r>
            <a:r>
              <a:rPr lang="en-US" sz="2000" dirty="0"/>
              <a:t> [SIGCOMM ’13]</a:t>
            </a:r>
          </a:p>
          <a:p>
            <a:pPr lvl="2"/>
            <a:r>
              <a:rPr lang="en-US" sz="2000" dirty="0"/>
              <a:t>PASE [SIGCOMM ’14]</a:t>
            </a:r>
          </a:p>
          <a:p>
            <a:pPr lvl="1"/>
            <a:r>
              <a:rPr lang="en-US" dirty="0"/>
              <a:t>Information-agnostic</a:t>
            </a:r>
          </a:p>
          <a:p>
            <a:pPr lvl="2"/>
            <a:r>
              <a:rPr lang="en-US" sz="2000" dirty="0"/>
              <a:t>PIAS [NSDI ‘15]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0" y="5638800"/>
            <a:ext cx="9144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4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0" y="5638800"/>
            <a:ext cx="9144000" cy="914400"/>
          </a:xfrm>
          <a:solidFill>
            <a:srgbClr val="F2F2F2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Packet scheduling plays a direct role in the flow completion times of short flows (our focus on this paper)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A3783D-487F-45BA-81C4-531DF90BC466}"/>
              </a:ext>
            </a:extLst>
          </p:cNvPr>
          <p:cNvSpPr/>
          <p:nvPr/>
        </p:nvSpPr>
        <p:spPr>
          <a:xfrm>
            <a:off x="533400" y="1371600"/>
            <a:ext cx="8077200" cy="724909"/>
          </a:xfrm>
          <a:prstGeom prst="roundRect">
            <a:avLst/>
          </a:prstGeom>
          <a:gradFill flip="none" rotWithShape="1">
            <a:gsLst>
              <a:gs pos="0">
                <a:srgbClr val="F2F2F2">
                  <a:alpha val="70000"/>
                </a:srgbClr>
              </a:gs>
              <a:gs pos="45000">
                <a:srgbClr val="F2F2F2">
                  <a:alpha val="7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5746299" y="1263956"/>
            <a:ext cx="3118945" cy="889964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700" b="0" dirty="0"/>
              <a:t>Problem exists even with perfect load balancing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91F927-ABC0-4412-9254-022C8C7B1D5A}"/>
              </a:ext>
            </a:extLst>
          </p:cNvPr>
          <p:cNvSpPr/>
          <p:nvPr/>
        </p:nvSpPr>
        <p:spPr>
          <a:xfrm>
            <a:off x="533400" y="2514599"/>
            <a:ext cx="8077200" cy="457201"/>
          </a:xfrm>
          <a:prstGeom prst="roundRect">
            <a:avLst/>
          </a:prstGeom>
          <a:gradFill flip="none" rotWithShape="1">
            <a:gsLst>
              <a:gs pos="0">
                <a:srgbClr val="F2F2F2">
                  <a:alpha val="70000"/>
                </a:srgbClr>
              </a:gs>
              <a:gs pos="45000">
                <a:srgbClr val="F2F2F2">
                  <a:alpha val="7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543742" y="2497799"/>
            <a:ext cx="3524058" cy="5334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700" b="0" dirty="0"/>
              <a:t>Does not specifically target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700" b="0" dirty="0"/>
              <a:t>short flows (tail latency)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C008FF-B806-49D5-A882-BF664FFABAE7}"/>
              </a:ext>
            </a:extLst>
          </p:cNvPr>
          <p:cNvSpPr/>
          <p:nvPr/>
        </p:nvSpPr>
        <p:spPr>
          <a:xfrm>
            <a:off x="533400" y="3779683"/>
            <a:ext cx="8077200" cy="684209"/>
          </a:xfrm>
          <a:prstGeom prst="roundRect">
            <a:avLst/>
          </a:prstGeom>
          <a:gradFill flip="none" rotWithShape="1">
            <a:gsLst>
              <a:gs pos="0">
                <a:srgbClr val="F2F2F2">
                  <a:alpha val="70000"/>
                </a:srgbClr>
              </a:gs>
              <a:gs pos="45000">
                <a:srgbClr val="F2F2F2">
                  <a:alpha val="7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4B013B-7FB8-4262-8A73-C686A6F81407}"/>
              </a:ext>
            </a:extLst>
          </p:cNvPr>
          <p:cNvSpPr/>
          <p:nvPr/>
        </p:nvSpPr>
        <p:spPr>
          <a:xfrm>
            <a:off x="533400" y="4761297"/>
            <a:ext cx="8077200" cy="364423"/>
          </a:xfrm>
          <a:prstGeom prst="roundRect">
            <a:avLst/>
          </a:prstGeom>
          <a:gradFill flip="none" rotWithShape="1">
            <a:gsLst>
              <a:gs pos="0">
                <a:srgbClr val="F2F2F2">
                  <a:alpha val="70000"/>
                </a:srgbClr>
              </a:gs>
              <a:gs pos="45000">
                <a:srgbClr val="F2F2F2">
                  <a:alpha val="7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896071" y="3886200"/>
            <a:ext cx="2819400" cy="4572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700" b="0" dirty="0" err="1"/>
              <a:t>Apriori</a:t>
            </a:r>
            <a:r>
              <a:rPr lang="en-US" sz="1700" b="0" dirty="0"/>
              <a:t> knowledge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700" b="0" dirty="0"/>
              <a:t>of flow sizes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834206" y="4648200"/>
            <a:ext cx="2943131" cy="60116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kumimoji="0" lang="en-US" sz="2800" b="1" kern="1200" dirty="0" smtClean="0">
                <a:solidFill>
                  <a:srgbClr val="DF414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700" b="0" dirty="0">
                <a:solidFill>
                  <a:srgbClr val="00B050"/>
                </a:solidFill>
              </a:rPr>
              <a:t>Most relevant to our proposal</a:t>
            </a:r>
          </a:p>
        </p:txBody>
      </p:sp>
    </p:spTree>
    <p:extLst>
      <p:ext uri="{BB962C8B-B14F-4D97-AF65-F5344CB8AC3E}">
        <p14:creationId xmlns:p14="http://schemas.microsoft.com/office/powerpoint/2010/main" val="4223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3" grpId="0" animBg="1"/>
      <p:bldP spid="6" grpId="0"/>
      <p:bldP spid="14" grpId="0" animBg="1"/>
      <p:bldP spid="17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9F70439-FE6B-46AA-AF92-112BB7747D6F}"/>
              </a:ext>
            </a:extLst>
          </p:cNvPr>
          <p:cNvSpPr/>
          <p:nvPr/>
        </p:nvSpPr>
        <p:spPr>
          <a:xfrm>
            <a:off x="5846487" y="1219200"/>
            <a:ext cx="2916513" cy="1652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8C324-39E6-40B6-82CD-D394F393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 (SJF)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34D8F-5E0D-48AA-A8F4-1BA3548CB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PIAS aims to implement SJF Practically</a:t>
                </a:r>
              </a:p>
              <a:p>
                <a:pPr lvl="1"/>
                <a:r>
                  <a:rPr lang="en-US" dirty="0"/>
                  <a:t>Improves FCT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SJF per switch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SJF for network</a:t>
                </a:r>
              </a:p>
              <a:p>
                <a:pPr lvl="1"/>
                <a:r>
                  <a:rPr lang="en-US" dirty="0"/>
                  <a:t>Optimal for a single switch (PIAS [NSDI ‘15])</a:t>
                </a:r>
              </a:p>
              <a:p>
                <a:pPr lvl="1"/>
                <a:r>
                  <a:rPr lang="en-US" dirty="0"/>
                  <a:t>NOT optimal for the whole network (</a:t>
                </a:r>
                <a:r>
                  <a:rPr lang="en-US" dirty="0" err="1"/>
                  <a:t>pFabric</a:t>
                </a:r>
                <a:r>
                  <a:rPr lang="en-US" dirty="0"/>
                  <a:t> [</a:t>
                </a:r>
                <a:r>
                  <a:rPr lang="en-US" dirty="0" err="1"/>
                  <a:t>Sigcomm</a:t>
                </a:r>
                <a:r>
                  <a:rPr lang="en-US" dirty="0"/>
                  <a:t> ‘13])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34D8F-5E0D-48AA-A8F4-1BA3548CB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4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C56B-3EF1-4AFC-926A-36FA770A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A97E4-5D41-45FD-9A2D-62E3F1ED7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PIAS (SJF per switch) is locally but not globally optimal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BF3B5-21A1-44F0-B3A1-2D6EF347C7DF}"/>
              </a:ext>
            </a:extLst>
          </p:cNvPr>
          <p:cNvGrpSpPr/>
          <p:nvPr/>
        </p:nvGrpSpPr>
        <p:grpSpPr>
          <a:xfrm>
            <a:off x="6048118" y="3695187"/>
            <a:ext cx="1724282" cy="1555105"/>
            <a:chOff x="6048118" y="3103238"/>
            <a:chExt cx="1984048" cy="178938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4736C6-F840-49CD-919F-30911583C329}"/>
                </a:ext>
              </a:extLst>
            </p:cNvPr>
            <p:cNvCxnSpPr>
              <a:cxnSpLocks/>
            </p:cNvCxnSpPr>
            <p:nvPr/>
          </p:nvCxnSpPr>
          <p:spPr>
            <a:xfrm>
              <a:off x="6412697" y="4502793"/>
              <a:ext cx="1391317" cy="14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4213953-EFA9-4AE5-8EE3-D7C188EEC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697" y="3945435"/>
              <a:ext cx="716323" cy="538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204158-5FC3-4D71-A1FF-7704AB325235}"/>
                </a:ext>
              </a:extLst>
            </p:cNvPr>
            <p:cNvCxnSpPr>
              <a:cxnSpLocks/>
            </p:cNvCxnSpPr>
            <p:nvPr/>
          </p:nvCxnSpPr>
          <p:spPr>
            <a:xfrm>
              <a:off x="7121596" y="3967219"/>
              <a:ext cx="660695" cy="517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7A4222-6B40-4CA4-9BF0-D1860CB064E1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7791798" y="3945435"/>
              <a:ext cx="24433" cy="423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8856CA-B187-4765-BEB3-681B4FAE2A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442" y="3923650"/>
              <a:ext cx="493449" cy="65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17AAEEC-BA3F-4797-B3BD-A96A676F3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1632" y="3519571"/>
              <a:ext cx="286003" cy="966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506E955-1784-416F-8850-B347DA65A2C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6637635" y="3529555"/>
              <a:ext cx="1154164" cy="256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76B787-F1C1-49CA-8D0F-1D8459DBF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81229" y="3949907"/>
              <a:ext cx="480733" cy="3192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51F557-99D9-4966-8D07-C281ED96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51432" y="4368823"/>
              <a:ext cx="480733" cy="3192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08562E-5D98-4EF7-9289-8FBAB0F2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02628" y="3359952"/>
              <a:ext cx="480733" cy="3192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7AAF2C-EBB8-4D62-9677-85AB30D14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0130" y="4369012"/>
              <a:ext cx="480733" cy="3192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13E77-C027-48EC-9A1D-85C7656F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51433" y="3785816"/>
              <a:ext cx="480733" cy="31923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C3F209-DA45-4E5B-BC7E-A9A664F53B8E}"/>
                </a:ext>
              </a:extLst>
            </p:cNvPr>
            <p:cNvSpPr txBox="1"/>
            <p:nvPr/>
          </p:nvSpPr>
          <p:spPr>
            <a:xfrm>
              <a:off x="6425656" y="3103238"/>
              <a:ext cx="374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SJF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FF66EEB-2FD1-4938-9B36-B66BBF1183F7}"/>
                </a:ext>
              </a:extLst>
            </p:cNvPr>
            <p:cNvSpPr txBox="1"/>
            <p:nvPr/>
          </p:nvSpPr>
          <p:spPr>
            <a:xfrm>
              <a:off x="6048118" y="4137152"/>
              <a:ext cx="374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SJF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203417D-8A9F-47CC-A549-6157DB965834}"/>
                </a:ext>
              </a:extLst>
            </p:cNvPr>
            <p:cNvSpPr txBox="1"/>
            <p:nvPr/>
          </p:nvSpPr>
          <p:spPr>
            <a:xfrm>
              <a:off x="7653030" y="4615623"/>
              <a:ext cx="374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SJF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72ABAA4-24F6-4C24-9386-D07FE3981DCA}"/>
                </a:ext>
              </a:extLst>
            </p:cNvPr>
            <p:cNvSpPr txBox="1"/>
            <p:nvPr/>
          </p:nvSpPr>
          <p:spPr>
            <a:xfrm>
              <a:off x="6910803" y="3713251"/>
              <a:ext cx="374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SJF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7DBE41A-8F72-4F92-9180-BBECEDE2B375}"/>
                </a:ext>
              </a:extLst>
            </p:cNvPr>
            <p:cNvSpPr txBox="1"/>
            <p:nvPr/>
          </p:nvSpPr>
          <p:spPr>
            <a:xfrm>
              <a:off x="7633787" y="3519186"/>
              <a:ext cx="374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SJF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690C449-ADB7-478D-8301-EDC9DF37BD66}"/>
              </a:ext>
            </a:extLst>
          </p:cNvPr>
          <p:cNvSpPr txBox="1"/>
          <p:nvPr/>
        </p:nvSpPr>
        <p:spPr>
          <a:xfrm>
            <a:off x="6324600" y="5341278"/>
            <a:ext cx="13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optimal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85FEB3-967E-40FB-817E-D38D39EA3D0E}"/>
              </a:ext>
            </a:extLst>
          </p:cNvPr>
          <p:cNvSpPr txBox="1"/>
          <p:nvPr/>
        </p:nvSpPr>
        <p:spPr>
          <a:xfrm>
            <a:off x="2006535" y="5336888"/>
            <a:ext cx="938371" cy="37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C50DD3-56E5-45C7-BDEF-94A5DB05C6EF}"/>
              </a:ext>
            </a:extLst>
          </p:cNvPr>
          <p:cNvGrpSpPr/>
          <p:nvPr/>
        </p:nvGrpSpPr>
        <p:grpSpPr>
          <a:xfrm>
            <a:off x="1453709" y="3420291"/>
            <a:ext cx="1975291" cy="1890380"/>
            <a:chOff x="1453709" y="2765267"/>
            <a:chExt cx="2286000" cy="218773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42C3B5-9CBF-4371-ADEF-19C5A0866AAD}"/>
                </a:ext>
              </a:extLst>
            </p:cNvPr>
            <p:cNvCxnSpPr>
              <a:cxnSpLocks/>
            </p:cNvCxnSpPr>
            <p:nvPr/>
          </p:nvCxnSpPr>
          <p:spPr>
            <a:xfrm>
              <a:off x="1872964" y="4497739"/>
              <a:ext cx="1391317" cy="14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9B06FA-32B5-4E9B-93F6-C0C2616F7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2964" y="3940381"/>
              <a:ext cx="716323" cy="538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CB7E05-D5A6-4885-B291-85F06B67D315}"/>
                </a:ext>
              </a:extLst>
            </p:cNvPr>
            <p:cNvCxnSpPr>
              <a:cxnSpLocks/>
            </p:cNvCxnSpPr>
            <p:nvPr/>
          </p:nvCxnSpPr>
          <p:spPr>
            <a:xfrm>
              <a:off x="2581863" y="3962165"/>
              <a:ext cx="660695" cy="517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9D09B2A-AF5C-49D9-B4F9-63CC4F9DE782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3252065" y="3940381"/>
              <a:ext cx="24433" cy="423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0B611F-A0ED-4D93-A25D-6F63B51A9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709" y="3918596"/>
              <a:ext cx="493449" cy="65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8DCC70D-9BDC-48A0-945B-2D7B60EE1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1899" y="3514517"/>
              <a:ext cx="286003" cy="966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AF4B53F-F459-4835-90C3-4FEFDE0C648D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>
              <a:off x="2097902" y="3524501"/>
              <a:ext cx="1154164" cy="2562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B7C3610-64A9-42CD-865D-F5F3CFCE8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41496" y="3944853"/>
              <a:ext cx="480733" cy="31923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802A2F4-ADFE-4C80-B846-27B931F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1699" y="4363769"/>
              <a:ext cx="480733" cy="31923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470D1E8-8C36-44EB-9007-4B20F000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2895" y="3354898"/>
              <a:ext cx="480733" cy="31923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32064CB-B7E9-493D-87B2-67565226C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0397" y="4363958"/>
              <a:ext cx="480733" cy="31923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3B437DB-1D2B-474D-9CD5-11B81029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1700" y="3780762"/>
              <a:ext cx="480733" cy="319237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FA88405-8A7F-4E40-B45A-D068D3FE55F9}"/>
                </a:ext>
              </a:extLst>
            </p:cNvPr>
            <p:cNvSpPr/>
            <p:nvPr/>
          </p:nvSpPr>
          <p:spPr>
            <a:xfrm>
              <a:off x="1453709" y="3163616"/>
              <a:ext cx="2286000" cy="1789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F1BB-8DDF-4159-B552-0A403D722631}"/>
                </a:ext>
              </a:extLst>
            </p:cNvPr>
            <p:cNvSpPr txBox="1"/>
            <p:nvPr/>
          </p:nvSpPr>
          <p:spPr>
            <a:xfrm>
              <a:off x="2345454" y="2765267"/>
              <a:ext cx="502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SJF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DC1748-655C-4ADF-9D3F-73CF384B8914}"/>
              </a:ext>
            </a:extLst>
          </p:cNvPr>
          <p:cNvGrpSpPr/>
          <p:nvPr/>
        </p:nvGrpSpPr>
        <p:grpSpPr>
          <a:xfrm>
            <a:off x="5846487" y="1354050"/>
            <a:ext cx="2793330" cy="1414407"/>
            <a:chOff x="6142625" y="1020341"/>
            <a:chExt cx="2793330" cy="14144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B8937B-129B-4523-91B5-C4DC6197D3C2}"/>
                </a:ext>
              </a:extLst>
            </p:cNvPr>
            <p:cNvSpPr/>
            <p:nvPr/>
          </p:nvSpPr>
          <p:spPr>
            <a:xfrm>
              <a:off x="7624615" y="1093564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D6ED38-AE7B-407B-874F-52C08D39FD99}"/>
                </a:ext>
              </a:extLst>
            </p:cNvPr>
            <p:cNvSpPr/>
            <p:nvPr/>
          </p:nvSpPr>
          <p:spPr>
            <a:xfrm>
              <a:off x="7441117" y="1093564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13E6369-0DD2-4DBA-B373-B2CC361D18B2}"/>
                </a:ext>
              </a:extLst>
            </p:cNvPr>
            <p:cNvSpPr/>
            <p:nvPr/>
          </p:nvSpPr>
          <p:spPr>
            <a:xfrm>
              <a:off x="7263953" y="1093564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428556-EDAA-442C-8DA6-96E4A6BF1EA2}"/>
                </a:ext>
              </a:extLst>
            </p:cNvPr>
            <p:cNvSpPr/>
            <p:nvPr/>
          </p:nvSpPr>
          <p:spPr>
            <a:xfrm>
              <a:off x="7080456" y="1093564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A534EA-D51B-4E19-8D67-72B48BBC0E86}"/>
                </a:ext>
              </a:extLst>
            </p:cNvPr>
            <p:cNvSpPr/>
            <p:nvPr/>
          </p:nvSpPr>
          <p:spPr>
            <a:xfrm>
              <a:off x="6896205" y="1093564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F442B63-D5D5-4369-8AC6-017FDB6C88D2}"/>
                </a:ext>
              </a:extLst>
            </p:cNvPr>
            <p:cNvSpPr/>
            <p:nvPr/>
          </p:nvSpPr>
          <p:spPr>
            <a:xfrm>
              <a:off x="6712708" y="1093564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0FB5E4-05F7-4396-9DD8-631B2D83D601}"/>
                </a:ext>
              </a:extLst>
            </p:cNvPr>
            <p:cNvSpPr/>
            <p:nvPr/>
          </p:nvSpPr>
          <p:spPr>
            <a:xfrm>
              <a:off x="7623901" y="1404976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A689D9B-7FCC-4D81-BC01-A374840C4CFF}"/>
                </a:ext>
              </a:extLst>
            </p:cNvPr>
            <p:cNvSpPr/>
            <p:nvPr/>
          </p:nvSpPr>
          <p:spPr>
            <a:xfrm>
              <a:off x="7440403" y="1404976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C49489C-0C8F-45B9-9202-713725DB1633}"/>
                </a:ext>
              </a:extLst>
            </p:cNvPr>
            <p:cNvSpPr/>
            <p:nvPr/>
          </p:nvSpPr>
          <p:spPr>
            <a:xfrm>
              <a:off x="7263239" y="1404976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995C3C7-71A6-40E4-A410-7F0399C58825}"/>
                </a:ext>
              </a:extLst>
            </p:cNvPr>
            <p:cNvSpPr/>
            <p:nvPr/>
          </p:nvSpPr>
          <p:spPr>
            <a:xfrm>
              <a:off x="7079742" y="1404976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6C37C0-917A-4B5D-9C1D-5C9FAC3B03F2}"/>
                </a:ext>
              </a:extLst>
            </p:cNvPr>
            <p:cNvSpPr/>
            <p:nvPr/>
          </p:nvSpPr>
          <p:spPr>
            <a:xfrm>
              <a:off x="6895491" y="1404976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38529C-4F5A-4241-9729-B5AE400B1078}"/>
                </a:ext>
              </a:extLst>
            </p:cNvPr>
            <p:cNvSpPr/>
            <p:nvPr/>
          </p:nvSpPr>
          <p:spPr>
            <a:xfrm>
              <a:off x="6711994" y="1404976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5F96E0E-4D4E-44E2-A02A-A7F8F502EE69}"/>
                </a:ext>
              </a:extLst>
            </p:cNvPr>
            <p:cNvSpPr/>
            <p:nvPr/>
          </p:nvSpPr>
          <p:spPr>
            <a:xfrm>
              <a:off x="7619519" y="2171849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547C184-2F2D-40C5-8478-B2003F9B0794}"/>
                </a:ext>
              </a:extLst>
            </p:cNvPr>
            <p:cNvSpPr/>
            <p:nvPr/>
          </p:nvSpPr>
          <p:spPr>
            <a:xfrm>
              <a:off x="7436021" y="2171849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234FB0-E1AB-4624-95D2-E42D5D1B8D8B}"/>
                </a:ext>
              </a:extLst>
            </p:cNvPr>
            <p:cNvSpPr/>
            <p:nvPr/>
          </p:nvSpPr>
          <p:spPr>
            <a:xfrm>
              <a:off x="7258857" y="2171849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2DEE06-7021-4F66-ACC4-4D06E60B481A}"/>
                </a:ext>
              </a:extLst>
            </p:cNvPr>
            <p:cNvSpPr/>
            <p:nvPr/>
          </p:nvSpPr>
          <p:spPr>
            <a:xfrm>
              <a:off x="7075360" y="2171849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DA11613-4705-4AE5-B65A-08CAD2762670}"/>
                </a:ext>
              </a:extLst>
            </p:cNvPr>
            <p:cNvSpPr/>
            <p:nvPr/>
          </p:nvSpPr>
          <p:spPr>
            <a:xfrm>
              <a:off x="6891109" y="2171849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EF9C432-5183-4528-86A1-653E4D7BF809}"/>
                </a:ext>
              </a:extLst>
            </p:cNvPr>
            <p:cNvSpPr/>
            <p:nvPr/>
          </p:nvSpPr>
          <p:spPr>
            <a:xfrm>
              <a:off x="6707612" y="2171849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38B67BD-7534-48D9-A41B-84C770F2F120}"/>
                </a:ext>
              </a:extLst>
            </p:cNvPr>
            <p:cNvSpPr txBox="1"/>
            <p:nvPr/>
          </p:nvSpPr>
          <p:spPr>
            <a:xfrm>
              <a:off x="6142625" y="1028035"/>
              <a:ext cx="562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High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060B5D-4680-4409-8F31-76DAAD60231A}"/>
                </a:ext>
              </a:extLst>
            </p:cNvPr>
            <p:cNvSpPr txBox="1"/>
            <p:nvPr/>
          </p:nvSpPr>
          <p:spPr>
            <a:xfrm>
              <a:off x="6176915" y="2096036"/>
              <a:ext cx="52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Low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E4E8463-8D24-4ACE-999B-DBE969A89328}"/>
                </a:ext>
              </a:extLst>
            </p:cNvPr>
            <p:cNvSpPr txBox="1"/>
            <p:nvPr/>
          </p:nvSpPr>
          <p:spPr>
            <a:xfrm>
              <a:off x="7819367" y="1020341"/>
              <a:ext cx="1116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i="1" dirty="0">
                  <a:solidFill>
                    <a:srgbClr val="FF0000"/>
                  </a:solidFill>
                </a:rPr>
                <a:t>Short flows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BA8679-F6AE-49F5-8106-1D43BC887BC9}"/>
                </a:ext>
              </a:extLst>
            </p:cNvPr>
            <p:cNvSpPr txBox="1"/>
            <p:nvPr/>
          </p:nvSpPr>
          <p:spPr>
            <a:xfrm>
              <a:off x="7814310" y="2096194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i="1" dirty="0">
                  <a:solidFill>
                    <a:srgbClr val="FF0000"/>
                  </a:solidFill>
                </a:rPr>
                <a:t>Long flows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4D319E-480B-4688-A155-8A80A71673DE}"/>
              </a:ext>
            </a:extLst>
          </p:cNvPr>
          <p:cNvCxnSpPr/>
          <p:nvPr/>
        </p:nvCxnSpPr>
        <p:spPr>
          <a:xfrm>
            <a:off x="6962719" y="2039850"/>
            <a:ext cx="0" cy="38989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3CFDAF5-130E-4E62-A7BA-7BAA68496023}"/>
              </a:ext>
            </a:extLst>
          </p:cNvPr>
          <p:cNvSpPr txBox="1"/>
          <p:nvPr/>
        </p:nvSpPr>
        <p:spPr>
          <a:xfrm>
            <a:off x="3579937" y="5253335"/>
            <a:ext cx="254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vs. local </a:t>
            </a:r>
          </a:p>
        </p:txBody>
      </p:sp>
    </p:spTree>
    <p:extLst>
      <p:ext uri="{BB962C8B-B14F-4D97-AF65-F5344CB8AC3E}">
        <p14:creationId xmlns:p14="http://schemas.microsoft.com/office/powerpoint/2010/main" val="150001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it possible to </a:t>
            </a:r>
            <a:r>
              <a:rPr lang="en-US" i="1" dirty="0">
                <a:solidFill>
                  <a:srgbClr val="FF0000"/>
                </a:solidFill>
              </a:rPr>
              <a:t>identify</a:t>
            </a:r>
            <a:r>
              <a:rPr lang="en-US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prioritize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tail packets</a:t>
            </a:r>
            <a:r>
              <a:rPr lang="en-US" dirty="0"/>
              <a:t>, to improve the </a:t>
            </a:r>
            <a:r>
              <a:rPr lang="en-US" i="1" dirty="0">
                <a:solidFill>
                  <a:srgbClr val="FF0000"/>
                </a:solidFill>
              </a:rPr>
              <a:t>tail flow completion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times </a:t>
            </a:r>
            <a:r>
              <a:rPr lang="en-US" i="1" dirty="0">
                <a:solidFill>
                  <a:srgbClr val="FF0000"/>
                </a:solidFill>
              </a:rPr>
              <a:t>beyond PIAS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1E7C35-AC73-4DF2-8E80-ECFA3E833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581400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5400" b="0" dirty="0"/>
              <a:t>Slytherin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054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insight</a:t>
            </a:r>
            <a:r>
              <a:rPr lang="en-US" dirty="0"/>
              <a:t>: Tail packets often incur congestion at multiple points in the network</a:t>
            </a:r>
          </a:p>
          <a:p>
            <a:r>
              <a:rPr lang="en-US" dirty="0"/>
              <a:t>Slytherin </a:t>
            </a:r>
          </a:p>
          <a:p>
            <a:pPr lvl="1"/>
            <a:r>
              <a:rPr lang="en-US" b="1" dirty="0"/>
              <a:t>Step I</a:t>
            </a:r>
            <a:r>
              <a:rPr lang="en-US" dirty="0"/>
              <a:t>: Targets tail packets</a:t>
            </a:r>
          </a:p>
          <a:p>
            <a:pPr lvl="2"/>
            <a:r>
              <a:rPr lang="en-US" dirty="0"/>
              <a:t>Uses ECN marks to identify tail packets </a:t>
            </a:r>
          </a:p>
          <a:p>
            <a:pPr lvl="1"/>
            <a:r>
              <a:rPr lang="en-US" b="1" dirty="0"/>
              <a:t>Step II</a:t>
            </a:r>
            <a:r>
              <a:rPr lang="en-US" dirty="0"/>
              <a:t>: Prioritizes tail packets </a:t>
            </a:r>
          </a:p>
          <a:p>
            <a:pPr lvl="2"/>
            <a:r>
              <a:rPr lang="en-US" dirty="0"/>
              <a:t>Uses multi-level queues</a:t>
            </a:r>
          </a:p>
          <a:p>
            <a:endParaRPr lang="en-US" dirty="0"/>
          </a:p>
          <a:p>
            <a:r>
              <a:rPr lang="en-US" dirty="0"/>
              <a:t>Drastically reduces network queuing </a:t>
            </a:r>
          </a:p>
          <a:p>
            <a:pPr lvl="1"/>
            <a:r>
              <a:rPr lang="en-US" dirty="0"/>
              <a:t>2x lower queue length</a:t>
            </a:r>
            <a:endParaRPr lang="en-US" baseline="30000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520720"/>
            <a:ext cx="9144000" cy="914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0" dirty="0"/>
              <a:t>Slytherin achieves 19% lower tail flow completion times </a:t>
            </a:r>
            <a:br>
              <a:rPr lang="en-US" b="0" dirty="0"/>
            </a:br>
            <a:r>
              <a:rPr lang="en-US" b="0" dirty="0"/>
              <a:t>without losing throughput</a:t>
            </a:r>
          </a:p>
        </p:txBody>
      </p:sp>
    </p:spTree>
    <p:extLst>
      <p:ext uri="{BB962C8B-B14F-4D97-AF65-F5344CB8AC3E}">
        <p14:creationId xmlns:p14="http://schemas.microsoft.com/office/powerpoint/2010/main" val="301588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81754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Datacenter network objectives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Existing proposals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Our contributions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Idea and Opportunity </a:t>
            </a:r>
          </a:p>
          <a:p>
            <a:r>
              <a:rPr lang="en-US" dirty="0"/>
              <a:t>Slytherin Design</a:t>
            </a:r>
          </a:p>
          <a:p>
            <a:r>
              <a:rPr lang="en-US" dirty="0"/>
              <a:t>Methodology 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Closing remarks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0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08ED7FE-8813-422D-B350-412FBCFA50E2}"/>
              </a:ext>
            </a:extLst>
          </p:cNvPr>
          <p:cNvCxnSpPr>
            <a:cxnSpLocks/>
          </p:cNvCxnSpPr>
          <p:nvPr/>
        </p:nvCxnSpPr>
        <p:spPr>
          <a:xfrm flipH="1" flipV="1">
            <a:off x="4580716" y="4379784"/>
            <a:ext cx="1128876" cy="1039717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9D2BD7-D7F0-494F-9D9B-CE8958EBE8D6}"/>
              </a:ext>
            </a:extLst>
          </p:cNvPr>
          <p:cNvCxnSpPr>
            <a:cxnSpLocks/>
          </p:cNvCxnSpPr>
          <p:nvPr/>
        </p:nvCxnSpPr>
        <p:spPr>
          <a:xfrm flipH="1">
            <a:off x="3084195" y="4434840"/>
            <a:ext cx="1548129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10B131-6557-467E-9D50-129882D340E1}"/>
              </a:ext>
            </a:extLst>
          </p:cNvPr>
          <p:cNvCxnSpPr>
            <a:cxnSpLocks/>
          </p:cNvCxnSpPr>
          <p:nvPr/>
        </p:nvCxnSpPr>
        <p:spPr>
          <a:xfrm flipH="1">
            <a:off x="4900566" y="4431030"/>
            <a:ext cx="1850119" cy="401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F57A02B-5B35-469E-8337-1FF09CFDA5F9}"/>
              </a:ext>
            </a:extLst>
          </p:cNvPr>
          <p:cNvCxnSpPr>
            <a:cxnSpLocks/>
          </p:cNvCxnSpPr>
          <p:nvPr/>
        </p:nvCxnSpPr>
        <p:spPr>
          <a:xfrm flipH="1" flipV="1">
            <a:off x="1843356" y="3551370"/>
            <a:ext cx="1073999" cy="953349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7A1F78-8E1B-4897-980B-9EE319486AC1}"/>
              </a:ext>
            </a:extLst>
          </p:cNvPr>
          <p:cNvCxnSpPr>
            <a:cxnSpLocks/>
          </p:cNvCxnSpPr>
          <p:nvPr/>
        </p:nvCxnSpPr>
        <p:spPr>
          <a:xfrm flipH="1" flipV="1">
            <a:off x="3626436" y="3530346"/>
            <a:ext cx="954280" cy="86259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72143A1-A1D7-4E12-9C9C-EC148D863AA9}"/>
              </a:ext>
            </a:extLst>
          </p:cNvPr>
          <p:cNvCxnSpPr>
            <a:cxnSpLocks/>
          </p:cNvCxnSpPr>
          <p:nvPr/>
        </p:nvCxnSpPr>
        <p:spPr>
          <a:xfrm flipH="1">
            <a:off x="843861" y="4500880"/>
            <a:ext cx="605477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C106F90-7C06-4AF2-BA12-399F1C289694}"/>
              </a:ext>
            </a:extLst>
          </p:cNvPr>
          <p:cNvCxnSpPr>
            <a:cxnSpLocks/>
          </p:cNvCxnSpPr>
          <p:nvPr/>
        </p:nvCxnSpPr>
        <p:spPr>
          <a:xfrm flipH="1" flipV="1">
            <a:off x="1864421" y="3447336"/>
            <a:ext cx="2042844" cy="186645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D470AA7-2254-489A-8189-7217153E156A}"/>
              </a:ext>
            </a:extLst>
          </p:cNvPr>
          <p:cNvSpPr txBox="1"/>
          <p:nvPr/>
        </p:nvSpPr>
        <p:spPr>
          <a:xfrm>
            <a:off x="1523280" y="2797710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E94D2D-6C93-49FA-960C-A92D896DFBCF}"/>
              </a:ext>
            </a:extLst>
          </p:cNvPr>
          <p:cNvSpPr txBox="1"/>
          <p:nvPr/>
        </p:nvSpPr>
        <p:spPr>
          <a:xfrm>
            <a:off x="3844979" y="5448729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A63F403-5D8C-4B8B-819D-C8D4978E9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1" y="4948907"/>
            <a:ext cx="579229" cy="61474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FD9C627-19C9-442B-B2D6-B1B664E83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37" y="3073894"/>
            <a:ext cx="579229" cy="614748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120F72A-CCD2-4465-91CB-95D7A21B63E6}"/>
              </a:ext>
            </a:extLst>
          </p:cNvPr>
          <p:cNvCxnSpPr>
            <a:cxnSpLocks/>
          </p:cNvCxnSpPr>
          <p:nvPr/>
        </p:nvCxnSpPr>
        <p:spPr>
          <a:xfrm flipH="1" flipV="1">
            <a:off x="3658242" y="3446559"/>
            <a:ext cx="2042844" cy="186645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EFC0415-5F99-4332-8046-CAF98BA83C42}"/>
              </a:ext>
            </a:extLst>
          </p:cNvPr>
          <p:cNvCxnSpPr>
            <a:cxnSpLocks/>
          </p:cNvCxnSpPr>
          <p:nvPr/>
        </p:nvCxnSpPr>
        <p:spPr>
          <a:xfrm flipH="1">
            <a:off x="1108021" y="4331208"/>
            <a:ext cx="554769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94FE284-4276-4738-96C9-7FF5F31A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and 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9DC4-AF3B-4454-8B5C-7546C50B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52562"/>
            <a:ext cx="8839200" cy="4817541"/>
          </a:xfrm>
        </p:spPr>
        <p:txBody>
          <a:bodyPr/>
          <a:lstStyle/>
          <a:p>
            <a:r>
              <a:rPr lang="en-US" dirty="0"/>
              <a:t>High-level idea </a:t>
            </a:r>
          </a:p>
          <a:p>
            <a:pPr lvl="1"/>
            <a:r>
              <a:rPr lang="en-US" dirty="0"/>
              <a:t>Packets that incur congestion at multiple points </a:t>
            </a:r>
          </a:p>
          <a:p>
            <a:pPr lvl="2"/>
            <a:r>
              <a:rPr lang="en-US" dirty="0"/>
              <a:t>Likely to fall in the tail </a:t>
            </a:r>
          </a:p>
          <a:p>
            <a:pPr lvl="2"/>
            <a:r>
              <a:rPr lang="en-US" dirty="0"/>
              <a:t>Worsen tail FCT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BB269-B958-4DB1-AA57-F687D21B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BF32-2C11-4173-9832-E24DA40AA87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A10D4E1-C5B9-4FE9-A999-BA0DB6159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21" y="4132954"/>
            <a:ext cx="756420" cy="50231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21E5765-DFE2-4A12-A57E-EF0B8AA17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1212" y="4132954"/>
            <a:ext cx="756420" cy="50231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7215210-90E3-417F-9BC1-A68130DB2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" y="4076735"/>
            <a:ext cx="579229" cy="61474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DA706D1-9EC4-431E-9E38-A937E88EC955}"/>
              </a:ext>
            </a:extLst>
          </p:cNvPr>
          <p:cNvSpPr txBox="1"/>
          <p:nvPr/>
        </p:nvSpPr>
        <p:spPr>
          <a:xfrm>
            <a:off x="752592" y="3825325"/>
            <a:ext cx="355429" cy="32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820F8E5-5CBA-49F8-A89C-E44664783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76735"/>
            <a:ext cx="579229" cy="61474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59C5EBC1-67D7-4FD1-8272-FA618B969AC1}"/>
              </a:ext>
            </a:extLst>
          </p:cNvPr>
          <p:cNvSpPr txBox="1"/>
          <p:nvPr/>
        </p:nvSpPr>
        <p:spPr>
          <a:xfrm>
            <a:off x="3317101" y="279693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6295333-9605-4BD9-BD47-E4ADBB628360}"/>
              </a:ext>
            </a:extLst>
          </p:cNvPr>
          <p:cNvSpPr txBox="1"/>
          <p:nvPr/>
        </p:nvSpPr>
        <p:spPr>
          <a:xfrm>
            <a:off x="5638800" y="54479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537777-1D21-4D6B-A784-F16A26D97342}"/>
              </a:ext>
            </a:extLst>
          </p:cNvPr>
          <p:cNvGrpSpPr/>
          <p:nvPr/>
        </p:nvGrpSpPr>
        <p:grpSpPr>
          <a:xfrm>
            <a:off x="1351307" y="3898870"/>
            <a:ext cx="1468899" cy="186104"/>
            <a:chOff x="-6481782" y="2596188"/>
            <a:chExt cx="1468899" cy="186104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6650E7B-5B06-42D9-BA98-B44B04E052E1}"/>
                </a:ext>
              </a:extLst>
            </p:cNvPr>
            <p:cNvSpPr/>
            <p:nvPr/>
          </p:nvSpPr>
          <p:spPr>
            <a:xfrm>
              <a:off x="-519709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4F6BFE4-037F-4B65-91EC-8E0916BDB989}"/>
                </a:ext>
              </a:extLst>
            </p:cNvPr>
            <p:cNvSpPr/>
            <p:nvPr/>
          </p:nvSpPr>
          <p:spPr>
            <a:xfrm>
              <a:off x="-538105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1EE5074-AC8F-45D8-BCB0-C57E6DDCEBE2}"/>
                </a:ext>
              </a:extLst>
            </p:cNvPr>
            <p:cNvSpPr/>
            <p:nvPr/>
          </p:nvSpPr>
          <p:spPr>
            <a:xfrm>
              <a:off x="-5565377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CBF5ECD-1B97-46F3-A291-D8B506BD86C5}"/>
                </a:ext>
              </a:extLst>
            </p:cNvPr>
            <p:cNvSpPr/>
            <p:nvPr/>
          </p:nvSpPr>
          <p:spPr>
            <a:xfrm>
              <a:off x="-574887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5390F27-3190-44D7-A037-D55366B03ED0}"/>
                </a:ext>
              </a:extLst>
            </p:cNvPr>
            <p:cNvSpPr/>
            <p:nvPr/>
          </p:nvSpPr>
          <p:spPr>
            <a:xfrm>
              <a:off x="-593312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A2157B2-F3A3-4EF7-B792-663D1BBB0BEB}"/>
                </a:ext>
              </a:extLst>
            </p:cNvPr>
            <p:cNvSpPr/>
            <p:nvPr/>
          </p:nvSpPr>
          <p:spPr>
            <a:xfrm>
              <a:off x="-611662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0A0EB26-98D2-451B-8765-27D48A152A4C}"/>
                </a:ext>
              </a:extLst>
            </p:cNvPr>
            <p:cNvSpPr/>
            <p:nvPr/>
          </p:nvSpPr>
          <p:spPr>
            <a:xfrm>
              <a:off x="-629828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187A906-BF45-424A-AAF4-6FCF6456C5F4}"/>
                </a:ext>
              </a:extLst>
            </p:cNvPr>
            <p:cNvSpPr/>
            <p:nvPr/>
          </p:nvSpPr>
          <p:spPr>
            <a:xfrm>
              <a:off x="-648178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B90AB06-A3FE-4EFF-9A8E-75729A310663}"/>
              </a:ext>
            </a:extLst>
          </p:cNvPr>
          <p:cNvGrpSpPr/>
          <p:nvPr/>
        </p:nvGrpSpPr>
        <p:grpSpPr>
          <a:xfrm>
            <a:off x="4439722" y="3857825"/>
            <a:ext cx="1468899" cy="186104"/>
            <a:chOff x="-6481782" y="2596188"/>
            <a:chExt cx="1468899" cy="186104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697E6B6-C6D4-4052-88D6-76AB63356A0A}"/>
                </a:ext>
              </a:extLst>
            </p:cNvPr>
            <p:cNvSpPr/>
            <p:nvPr/>
          </p:nvSpPr>
          <p:spPr>
            <a:xfrm>
              <a:off x="-519709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BE98183-F071-4186-8CC3-43898791CD7C}"/>
                </a:ext>
              </a:extLst>
            </p:cNvPr>
            <p:cNvSpPr/>
            <p:nvPr/>
          </p:nvSpPr>
          <p:spPr>
            <a:xfrm>
              <a:off x="-538105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13AA113-9B19-4F61-B288-7FCE3F04D3B4}"/>
                </a:ext>
              </a:extLst>
            </p:cNvPr>
            <p:cNvSpPr/>
            <p:nvPr/>
          </p:nvSpPr>
          <p:spPr>
            <a:xfrm>
              <a:off x="-5565377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0046332-151C-4CB4-B39B-D88644118EA4}"/>
                </a:ext>
              </a:extLst>
            </p:cNvPr>
            <p:cNvSpPr/>
            <p:nvPr/>
          </p:nvSpPr>
          <p:spPr>
            <a:xfrm>
              <a:off x="-574887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248CAE2-200E-4229-8BF4-97C8EFDAFEAD}"/>
                </a:ext>
              </a:extLst>
            </p:cNvPr>
            <p:cNvSpPr/>
            <p:nvPr/>
          </p:nvSpPr>
          <p:spPr>
            <a:xfrm>
              <a:off x="-593312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DD5D3A6E-D13E-4808-B7EF-9C73276C7874}"/>
                </a:ext>
              </a:extLst>
            </p:cNvPr>
            <p:cNvSpPr/>
            <p:nvPr/>
          </p:nvSpPr>
          <p:spPr>
            <a:xfrm>
              <a:off x="-611662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DCBEBEF-E3F8-4836-BC4E-DE5AA364C3DB}"/>
                </a:ext>
              </a:extLst>
            </p:cNvPr>
            <p:cNvSpPr/>
            <p:nvPr/>
          </p:nvSpPr>
          <p:spPr>
            <a:xfrm>
              <a:off x="-629828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DA54968-4065-4C76-B5E6-14E353857122}"/>
                </a:ext>
              </a:extLst>
            </p:cNvPr>
            <p:cNvSpPr/>
            <p:nvPr/>
          </p:nvSpPr>
          <p:spPr>
            <a:xfrm>
              <a:off x="-648178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18406F2C-D843-4086-860F-E10E5B12A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92" y="4948130"/>
            <a:ext cx="579229" cy="614748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F42634D5-3594-418A-8D77-6C4F8CCE4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8" y="3073117"/>
            <a:ext cx="579229" cy="614748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E405EFF7-DFCC-4BF1-B665-E67AB613A1BD}"/>
              </a:ext>
            </a:extLst>
          </p:cNvPr>
          <p:cNvSpPr/>
          <p:nvPr/>
        </p:nvSpPr>
        <p:spPr>
          <a:xfrm>
            <a:off x="679980" y="4536899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CEAF005-6256-4485-BF2C-A13CFA055F46}"/>
              </a:ext>
            </a:extLst>
          </p:cNvPr>
          <p:cNvSpPr txBox="1"/>
          <p:nvPr/>
        </p:nvSpPr>
        <p:spPr>
          <a:xfrm>
            <a:off x="6655715" y="38154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264A018-30F5-4B69-B381-4CCB6F03588A}"/>
              </a:ext>
            </a:extLst>
          </p:cNvPr>
          <p:cNvSpPr/>
          <p:nvPr/>
        </p:nvSpPr>
        <p:spPr>
          <a:xfrm>
            <a:off x="3243985" y="3513738"/>
            <a:ext cx="184212" cy="18610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C65DE10-E50A-40CD-AA36-D53B8C3AFA8D}"/>
              </a:ext>
            </a:extLst>
          </p:cNvPr>
          <p:cNvSpPr txBox="1"/>
          <p:nvPr/>
        </p:nvSpPr>
        <p:spPr>
          <a:xfrm>
            <a:off x="5494735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C12A990A-F4FA-4729-84F3-39BB1EECD8B0}"/>
              </a:ext>
            </a:extLst>
          </p:cNvPr>
          <p:cNvSpPr txBox="1"/>
          <p:nvPr/>
        </p:nvSpPr>
        <p:spPr>
          <a:xfrm>
            <a:off x="5656799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8E15FD9-10BC-49B7-B620-011EDE051198}"/>
              </a:ext>
            </a:extLst>
          </p:cNvPr>
          <p:cNvSpPr txBox="1"/>
          <p:nvPr/>
        </p:nvSpPr>
        <p:spPr>
          <a:xfrm>
            <a:off x="4648200" y="2784372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time slot =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49C7E5-654C-4962-B342-2DD4B5D9C383}"/>
              </a:ext>
            </a:extLst>
          </p:cNvPr>
          <p:cNvSpPr/>
          <p:nvPr/>
        </p:nvSpPr>
        <p:spPr>
          <a:xfrm>
            <a:off x="1447800" y="3437793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C5E911-5DBB-4E75-A640-E94DFB3ACCC2}"/>
              </a:ext>
            </a:extLst>
          </p:cNvPr>
          <p:cNvSpPr txBox="1"/>
          <p:nvPr/>
        </p:nvSpPr>
        <p:spPr>
          <a:xfrm>
            <a:off x="2423861" y="3364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E8D807-94B3-49D5-A538-B4F990B935C7}"/>
              </a:ext>
            </a:extLst>
          </p:cNvPr>
          <p:cNvSpPr txBox="1"/>
          <p:nvPr/>
        </p:nvSpPr>
        <p:spPr>
          <a:xfrm>
            <a:off x="2585925" y="3364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DBC79-A7F3-4332-B583-D3D0EF12CF9C}"/>
              </a:ext>
            </a:extLst>
          </p:cNvPr>
          <p:cNvCxnSpPr>
            <a:cxnSpLocks/>
          </p:cNvCxnSpPr>
          <p:nvPr/>
        </p:nvCxnSpPr>
        <p:spPr>
          <a:xfrm>
            <a:off x="2636520" y="3699841"/>
            <a:ext cx="0" cy="54872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239B03-052A-4744-8A00-43E527E4A126}"/>
              </a:ext>
            </a:extLst>
          </p:cNvPr>
          <p:cNvSpPr txBox="1"/>
          <p:nvPr/>
        </p:nvSpPr>
        <p:spPr>
          <a:xfrm>
            <a:off x="1685992" y="2395272"/>
            <a:ext cx="204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Num of slots required </a:t>
            </a:r>
          </a:p>
          <a:p>
            <a:pPr algn="ctr"/>
            <a:r>
              <a:rPr lang="en-US" sz="1600" dirty="0"/>
              <a:t>before dequeue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EADA84-E493-4EF3-9CB5-1DF3A5D283A2}"/>
              </a:ext>
            </a:extLst>
          </p:cNvPr>
          <p:cNvCxnSpPr>
            <a:stCxn id="67" idx="0"/>
            <a:endCxn id="9" idx="2"/>
          </p:cNvCxnSpPr>
          <p:nvPr/>
        </p:nvCxnSpPr>
        <p:spPr>
          <a:xfrm flipH="1" flipV="1">
            <a:off x="2707779" y="2980047"/>
            <a:ext cx="28989" cy="3844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1E35FAB-7A7A-4FEA-8B93-D881C762A1BC}"/>
              </a:ext>
            </a:extLst>
          </p:cNvPr>
          <p:cNvSpPr/>
          <p:nvPr/>
        </p:nvSpPr>
        <p:spPr>
          <a:xfrm>
            <a:off x="6584030" y="2382005"/>
            <a:ext cx="184212" cy="18610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229667-D5E7-41BC-A811-EF3F2A567BDD}"/>
              </a:ext>
            </a:extLst>
          </p:cNvPr>
          <p:cNvSpPr/>
          <p:nvPr/>
        </p:nvSpPr>
        <p:spPr>
          <a:xfrm>
            <a:off x="6584030" y="2081335"/>
            <a:ext cx="184212" cy="18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C0358FD-31E0-452E-897C-D2C4B16640AA}"/>
              </a:ext>
            </a:extLst>
          </p:cNvPr>
          <p:cNvSpPr/>
          <p:nvPr/>
        </p:nvSpPr>
        <p:spPr>
          <a:xfrm>
            <a:off x="6584030" y="1780104"/>
            <a:ext cx="184212" cy="18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98A7E-2358-48BD-81E4-D31EF828452D}"/>
              </a:ext>
            </a:extLst>
          </p:cNvPr>
          <p:cNvSpPr txBox="1"/>
          <p:nvPr/>
        </p:nvSpPr>
        <p:spPr>
          <a:xfrm>
            <a:off x="6861114" y="1975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099B64-B231-48AF-8198-677F8AA25E1F}"/>
              </a:ext>
            </a:extLst>
          </p:cNvPr>
          <p:cNvSpPr txBox="1"/>
          <p:nvPr/>
        </p:nvSpPr>
        <p:spPr>
          <a:xfrm>
            <a:off x="6861114" y="2280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FB2B08-BE40-45CB-BDB7-64431B0CD3F2}"/>
              </a:ext>
            </a:extLst>
          </p:cNvPr>
          <p:cNvCxnSpPr>
            <a:cxnSpLocks/>
          </p:cNvCxnSpPr>
          <p:nvPr/>
        </p:nvCxnSpPr>
        <p:spPr>
          <a:xfrm>
            <a:off x="6747108" y="2733501"/>
            <a:ext cx="1177692" cy="9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CED84E-9B8E-4BBE-9C0D-234DA361EF05}"/>
              </a:ext>
            </a:extLst>
          </p:cNvPr>
          <p:cNvCxnSpPr>
            <a:cxnSpLocks/>
          </p:cNvCxnSpPr>
          <p:nvPr/>
        </p:nvCxnSpPr>
        <p:spPr>
          <a:xfrm>
            <a:off x="7315200" y="1828800"/>
            <a:ext cx="0" cy="120043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F49F045-4405-4433-B4E9-48F50335DFE0}"/>
              </a:ext>
            </a:extLst>
          </p:cNvPr>
          <p:cNvSpPr txBox="1"/>
          <p:nvPr/>
        </p:nvSpPr>
        <p:spPr>
          <a:xfrm>
            <a:off x="6861114" y="2800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6BFEAF-3E2D-4420-A12E-80A292A57DBD}"/>
              </a:ext>
            </a:extLst>
          </p:cNvPr>
          <p:cNvSpPr txBox="1"/>
          <p:nvPr/>
        </p:nvSpPr>
        <p:spPr>
          <a:xfrm>
            <a:off x="6861114" y="1682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8EABBB-5004-4D18-81A1-AD27535616E2}"/>
              </a:ext>
            </a:extLst>
          </p:cNvPr>
          <p:cNvGrpSpPr/>
          <p:nvPr/>
        </p:nvGrpSpPr>
        <p:grpSpPr>
          <a:xfrm>
            <a:off x="4406556" y="4592124"/>
            <a:ext cx="1468899" cy="186104"/>
            <a:chOff x="-6481782" y="2596188"/>
            <a:chExt cx="1468899" cy="18610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A9BC772-7F9C-4D75-815B-0C9B37A56613}"/>
                </a:ext>
              </a:extLst>
            </p:cNvPr>
            <p:cNvSpPr/>
            <p:nvPr/>
          </p:nvSpPr>
          <p:spPr>
            <a:xfrm>
              <a:off x="-519709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C98C44C-339B-4778-8194-CDFBCC88087A}"/>
                </a:ext>
              </a:extLst>
            </p:cNvPr>
            <p:cNvSpPr/>
            <p:nvPr/>
          </p:nvSpPr>
          <p:spPr>
            <a:xfrm>
              <a:off x="-538105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B2DFCFE-8553-49CF-A4BE-3471DFA88138}"/>
                </a:ext>
              </a:extLst>
            </p:cNvPr>
            <p:cNvSpPr/>
            <p:nvPr/>
          </p:nvSpPr>
          <p:spPr>
            <a:xfrm>
              <a:off x="-5565377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6F76427-E262-4C14-9845-D4448C4CB39C}"/>
                </a:ext>
              </a:extLst>
            </p:cNvPr>
            <p:cNvSpPr/>
            <p:nvPr/>
          </p:nvSpPr>
          <p:spPr>
            <a:xfrm>
              <a:off x="-574887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76C2F6-9585-48B2-9073-EA311C89DBE2}"/>
                </a:ext>
              </a:extLst>
            </p:cNvPr>
            <p:cNvSpPr/>
            <p:nvPr/>
          </p:nvSpPr>
          <p:spPr>
            <a:xfrm>
              <a:off x="-5933125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56437FC-E1C9-480B-90D7-732F666F16D7}"/>
                </a:ext>
              </a:extLst>
            </p:cNvPr>
            <p:cNvSpPr/>
            <p:nvPr/>
          </p:nvSpPr>
          <p:spPr>
            <a:xfrm>
              <a:off x="-611662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79DCD6D-32A5-41F8-AB52-C00D6267109E}"/>
                </a:ext>
              </a:extLst>
            </p:cNvPr>
            <p:cNvSpPr/>
            <p:nvPr/>
          </p:nvSpPr>
          <p:spPr>
            <a:xfrm>
              <a:off x="-6298284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C044A6-E66A-4696-88C4-A2CB2746518F}"/>
                </a:ext>
              </a:extLst>
            </p:cNvPr>
            <p:cNvSpPr/>
            <p:nvPr/>
          </p:nvSpPr>
          <p:spPr>
            <a:xfrm>
              <a:off x="-6481782" y="2596188"/>
              <a:ext cx="184212" cy="18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53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2969 0.067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1.11022E-16 L 0.19341 -0.0921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69 0.06783 L 0.46545 0.168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L 0.27048 0.0502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41 -0.09213 L 0.5323 -0.09907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1" grpId="1" animBg="1"/>
      <p:bldP spid="194" grpId="0" animBg="1"/>
      <p:bldP spid="204" grpId="0"/>
      <p:bldP spid="205" grpId="0"/>
      <p:bldP spid="208" grpId="0"/>
      <p:bldP spid="63" grpId="0" animBg="1"/>
      <p:bldP spid="63" grpId="1" animBg="1"/>
      <p:bldP spid="66" grpId="0"/>
      <p:bldP spid="6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2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4.5|30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4.5|30.3|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37684</TotalTime>
  <Words>1822</Words>
  <Application>Microsoft Office PowerPoint</Application>
  <PresentationFormat>On-screen Show (4:3)</PresentationFormat>
  <Paragraphs>574</Paragraphs>
  <Slides>37</Slides>
  <Notes>25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Book Antiqua</vt:lpstr>
      <vt:lpstr>Calibri</vt:lpstr>
      <vt:lpstr>Calibri Light</vt:lpstr>
      <vt:lpstr>Cambria Math</vt:lpstr>
      <vt:lpstr>Theinhardt</vt:lpstr>
      <vt:lpstr>Times New Roman</vt:lpstr>
      <vt:lpstr>Wingdings</vt:lpstr>
      <vt:lpstr>Custom Design</vt:lpstr>
      <vt:lpstr>        Slytherin: Dynamic, Network-assisted Prioritization of Tail Packets in  Datacenter Networks</vt:lpstr>
      <vt:lpstr>Diverse datacenter applications</vt:lpstr>
      <vt:lpstr>Multiple Network Objectives</vt:lpstr>
      <vt:lpstr>Existing state-of-the-art</vt:lpstr>
      <vt:lpstr>Shortest Job First (SJF)</vt:lpstr>
      <vt:lpstr>Key question!</vt:lpstr>
      <vt:lpstr>Our contributions</vt:lpstr>
      <vt:lpstr>Outline</vt:lpstr>
      <vt:lpstr>Idea and opportunity </vt:lpstr>
      <vt:lpstr>Idea and opportunity </vt:lpstr>
      <vt:lpstr>Idea and opportunity (cont.)</vt:lpstr>
      <vt:lpstr>Outline</vt:lpstr>
      <vt:lpstr>High level overview</vt:lpstr>
      <vt:lpstr>Slytherin: Design</vt:lpstr>
      <vt:lpstr>Slytherin: Design</vt:lpstr>
      <vt:lpstr>Slytherin: Design</vt:lpstr>
      <vt:lpstr>Slytherin: Design</vt:lpstr>
      <vt:lpstr>Slytherin: Design</vt:lpstr>
      <vt:lpstr>Slytherin: Design</vt:lpstr>
      <vt:lpstr>Slytherin: Design</vt:lpstr>
      <vt:lpstr>Design Considerations</vt:lpstr>
      <vt:lpstr>Outline</vt:lpstr>
      <vt:lpstr>Simulation Methodology</vt:lpstr>
      <vt:lpstr>Topology </vt:lpstr>
      <vt:lpstr>Tail (99th) percentile FCT</vt:lpstr>
      <vt:lpstr>Average throughput (long flows)</vt:lpstr>
      <vt:lpstr>CDF of queue length in switches</vt:lpstr>
      <vt:lpstr>Conclusion </vt:lpstr>
      <vt:lpstr>PowerPoint Presentation</vt:lpstr>
      <vt:lpstr>PowerPoint Presentation</vt:lpstr>
      <vt:lpstr>Index</vt:lpstr>
      <vt:lpstr>Response time distribution</vt:lpstr>
      <vt:lpstr>Reordering</vt:lpstr>
      <vt:lpstr>Sensitivity to threshold</vt:lpstr>
      <vt:lpstr>Sensitivity to incast</vt:lpstr>
      <vt:lpstr>Slytherin: Design - ACK</vt:lpstr>
      <vt:lpstr>Tail flow completion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Balajee Vamanan</dc:creator>
  <cp:lastModifiedBy>Mojtaba</cp:lastModifiedBy>
  <cp:revision>2180</cp:revision>
  <dcterms:created xsi:type="dcterms:W3CDTF">2013-04-15T19:57:38Z</dcterms:created>
  <dcterms:modified xsi:type="dcterms:W3CDTF">2018-07-30T03:13:14Z</dcterms:modified>
</cp:coreProperties>
</file>