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748" r:id="rId3"/>
    <p:sldId id="804" r:id="rId4"/>
    <p:sldId id="805" r:id="rId5"/>
    <p:sldId id="801" r:id="rId6"/>
    <p:sldId id="802" r:id="rId7"/>
    <p:sldId id="811" r:id="rId8"/>
    <p:sldId id="800" r:id="rId9"/>
    <p:sldId id="821" r:id="rId10"/>
    <p:sldId id="822" r:id="rId11"/>
    <p:sldId id="830" r:id="rId12"/>
    <p:sldId id="831" r:id="rId13"/>
    <p:sldId id="828" r:id="rId14"/>
    <p:sldId id="829" r:id="rId15"/>
    <p:sldId id="827" r:id="rId16"/>
    <p:sldId id="832" r:id="rId17"/>
    <p:sldId id="824" r:id="rId18"/>
    <p:sldId id="834" r:id="rId19"/>
    <p:sldId id="833" r:id="rId20"/>
    <p:sldId id="835" r:id="rId21"/>
    <p:sldId id="820" r:id="rId22"/>
    <p:sldId id="818" r:id="rId23"/>
    <p:sldId id="836" r:id="rId24"/>
    <p:sldId id="837" r:id="rId25"/>
    <p:sldId id="838" r:id="rId26"/>
    <p:sldId id="814" r:id="rId27"/>
    <p:sldId id="815" r:id="rId28"/>
    <p:sldId id="816" r:id="rId29"/>
    <p:sldId id="826" r:id="rId30"/>
    <p:sldId id="81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zaei, Hamed" initials="RH" lastIdx="2" clrIdx="0">
    <p:extLst>
      <p:ext uri="{19B8F6BF-5375-455C-9EA6-DF929625EA0E}">
        <p15:presenceInfo xmlns:p15="http://schemas.microsoft.com/office/powerpoint/2012/main" userId="S::hrezae2@uic.edu::67978b11-b9bf-4f1a-b144-b30b7606c3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77"/>
    <a:srgbClr val="004CEF"/>
    <a:srgbClr val="0011C4"/>
    <a:srgbClr val="A00100"/>
    <a:srgbClr val="00297F"/>
    <a:srgbClr val="652CCA"/>
    <a:srgbClr val="5BFF00"/>
    <a:srgbClr val="C45F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25"/>
    <p:restoredTop sz="87766"/>
  </p:normalViewPr>
  <p:slideViewPr>
    <p:cSldViewPr snapToGrid="0" snapToObjects="1">
      <p:cViewPr varScale="1">
        <p:scale>
          <a:sx n="93" d="100"/>
          <a:sy n="93" d="100"/>
        </p:scale>
        <p:origin x="232" y="5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CD4753-837A-E744-BCE6-E1E99A60B5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3D4C4D-3029-7B4C-9D37-BD3F1A6BD5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96EB0-53EF-D641-A7E2-5E9ED9CDDCC2}" type="datetimeFigureOut">
              <a:rPr lang="en-US" smtClean="0"/>
              <a:t>3/22/21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70555-1316-064E-AC33-9F9448E2E3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91DAC-27E2-9F4A-97C3-DF28239C65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5E4DB-C064-EA46-9480-D96BA28E2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13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CE4A9-EC85-1446-9206-E4FE7F071EE1}" type="datetimeFigureOut">
              <a:rPr lang="en-US" smtClean="0"/>
              <a:t>3/22/21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BC523-CC5F-A04C-B2B0-B05309604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816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73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56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7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61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39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78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91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81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60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602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24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974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416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124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535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997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350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28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15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78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03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36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69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47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62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2240C-EC91-554E-83B4-C2D4E4354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A822C-AE2A-3541-90D0-81DC63E1D8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FCB1F-44FF-6F4A-A436-BE9E6706D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8855-7FF3-A046-A444-642AC270BA45}" type="datetime1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8B1CF-E4C1-0F48-AE21-E8B567BE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1 Buffer sizing workshop. Stanford University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BEC88-1CF8-EE4D-81B4-CC677FCE5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46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DDF4E-44C2-0D49-A7F5-74535277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909C8-A006-0148-B5DE-7947225ED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57B84-721D-F649-8897-C0419588C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0BFF-614A-534B-AA92-20714C9016BC}" type="datetime1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696B3-094B-B04E-BA79-BFD31BAEF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1 Buffer sizing workshop. Stanford University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B21E1-F249-E544-B701-83394A6F5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7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5A1C3A-2E5B-3448-A7C5-9E2BDE4C3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FC8FDE-B5B5-9740-BFD5-8544E5421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F6422-F195-B944-B79A-EC54F58C9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30CF-8E5E-F44A-B148-E14494599E36}" type="datetime1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53B5C-24C2-1A4E-959E-A4A2DC4E3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1 Buffer sizing workshop. Stanford University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6D0EB-9F6F-4C47-83FC-8B986D59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44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Content, Punch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98"/>
            <a:ext cx="12192000" cy="777240"/>
          </a:xfrm>
        </p:spPr>
        <p:txBody>
          <a:bodyPr/>
          <a:lstStyle>
            <a:lvl1pPr>
              <a:defRPr>
                <a:solidFill>
                  <a:srgbClr val="DF414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973660"/>
            <a:ext cx="11785600" cy="4817541"/>
          </a:xfrm>
          <a:ln>
            <a:noFill/>
          </a:ln>
        </p:spPr>
        <p:txBody>
          <a:bodyPr/>
          <a:lstStyle>
            <a:lvl1pPr marL="228600" indent="-228600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2600"/>
            </a:lvl1pPr>
            <a:lvl2pPr marL="685800" indent="-228600">
              <a:buClrTx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Tx/>
              <a:buFont typeface="Arial" panose="020B0604020202020204" pitchFamily="34" charset="0"/>
              <a:buChar char="•"/>
              <a:defRPr sz="2000"/>
            </a:lvl3pPr>
            <a:lvl4pPr marL="1600200" indent="-228600">
              <a:buClrTx/>
              <a:buFont typeface="Arial" panose="020B0604020202020204" pitchFamily="34" charset="0"/>
              <a:buChar char="•"/>
              <a:defRPr sz="1800"/>
            </a:lvl4pPr>
            <a:lvl5pPr marL="2057400" indent="-228600">
              <a:buClrTx/>
              <a:buFont typeface="Arial" panose="020B0604020202020204" pitchFamily="34" charset="0"/>
              <a:buChar char="•"/>
              <a:defRPr sz="16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39195" y="6527801"/>
            <a:ext cx="978485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38BF32-2C11-4173-9832-E24DA40AA8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5638800"/>
            <a:ext cx="12192000" cy="914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kumimoji="0" lang="en-US" sz="2400" b="1" dirty="0" smtClean="0">
                <a:solidFill>
                  <a:srgbClr val="DF4141"/>
                </a:solidFill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189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8BD16-C2E3-074D-95B2-EF224CC9E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249DB-9933-4342-9879-61A66B0F9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F947E-18F6-C84C-A306-55764CD38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08F2-F6C4-D846-BCA3-23EB0A24FC11}" type="datetime1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E30C2-B14E-8C45-AF84-EA3FA48E4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1 Buffer sizing workshop. Stanford University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B57A5-7542-8C41-815F-4B6FBE206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7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B7B0E-8A5C-5F4C-AECE-7FDE0950E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C1F11-A3C6-9F46-8F6F-43A62CFF4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66515-2559-9E46-8F19-7B7FB78DD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1438-D8FC-DE49-8949-2F58C3ED1D86}" type="datetime1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3B84F-3AF2-9E4E-809B-DFE31CFA6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1 Buffer sizing workshop. Stanford University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2934A-F4F1-C045-8A37-D42761BA5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2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A6EE9-A5F9-CA41-8D66-C41BBAA54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050F0-E5E6-324C-A47D-486062983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1FFE4A-7099-8D48-BA5E-026EFBDB6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00AEF-C023-A44F-9622-69054E475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0E00C-A3BF-B84B-BF73-F38F1DC7D555}" type="datetime1">
              <a:rPr lang="en-US" smtClean="0"/>
              <a:t>3/22/21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B0FF7-E0C4-3441-9434-E35FBF579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1 Buffer sizing workshop. Stanford University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64AED-7E7D-DD4E-B55C-847439C74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3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D26F4-0159-3F4C-8D14-ADE6E311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38108-BEE3-8942-BF1A-1D72F30B5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26D36D-1AEE-214B-B24A-800E2907A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D83675-B975-EF4E-BFE1-B5291B7D87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FD0BA7-9686-3D4E-BF84-4B950A9016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DBD027-5752-344E-95CE-EA18DC367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A8AC-DB84-5445-9AF4-C2A5E9D88BE1}" type="datetime1">
              <a:rPr lang="en-US" smtClean="0"/>
              <a:t>3/22/21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986C99-7E41-0A44-800E-D25A69489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1 Buffer sizing workshop. Stanford University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89792B-2986-FB4E-B382-2EDEEE69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0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207F8-6F4C-E84A-99C3-4F9DF4F2D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EB0F33-E302-7B49-973A-3CC9A2F2B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89FB-8988-AB40-97CB-C95C22B2DCC4}" type="datetime1">
              <a:rPr lang="en-US" smtClean="0"/>
              <a:t>3/22/21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1372E9-B200-9542-9DD4-CFCE80203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1 Buffer sizing workshop. Stanford University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4F4FD8-F3D1-5C49-A4C3-9B92BCE6E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91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2BFF10-AE48-7042-A748-B7C27543A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6E2F-8D2C-5D4A-82A8-F888A01365A2}" type="datetime1">
              <a:rPr lang="en-US" smtClean="0"/>
              <a:t>3/22/21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38B77C-4DC8-684F-9B92-05207D10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1 Buffer sizing workshop. Stanford University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BC587-A020-5A44-81B2-875DD2876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7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1324-74FF-DC46-BC96-F853D57D2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8EE67-511C-E54A-A542-8E3B1DE56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C037C-9F26-7B40-A484-75180C6DB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8E41A-E074-CA48-9831-8BD84CF44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F354-6C39-7F4F-AFF4-2888170CE3B4}" type="datetime1">
              <a:rPr lang="en-US" smtClean="0"/>
              <a:t>3/22/21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7D19E-0AE8-9340-9BCF-9A54DF2D1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1 Buffer sizing workshop. Stanford University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B7B3F2-F4F3-3744-8D28-86640BC45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5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9D3A7-62E3-C248-B054-86252907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7070DF-8981-A941-83A9-736BA57112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0A49B-B0E3-7A4B-8F63-264B33967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0D7B6-4717-1248-8AE3-980E31D3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E662-B71F-5844-84C3-86D59E8C2379}" type="datetime1">
              <a:rPr lang="en-US" smtClean="0"/>
              <a:t>3/22/21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1754D-D876-A146-A335-BA4D7FBF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1 Buffer sizing workshop. Stanford University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01554-3DFC-B349-BD76-01462C2B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7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3FCB9C-D48C-3C45-8F3A-F465E34F0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1B69A-D123-1345-8C93-1DFF2CB65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10C2-3E0F-1B45-802C-B8CB010176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37025-A27A-AA43-B49B-662F8B6E5900}" type="datetime1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A3671-409E-B542-B91C-86965AA79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       1 Buffer sizing workshop. Stanford University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89FE7-F29B-6546-83C2-4D54DC9F8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6D7AA-D153-B04F-82B6-11F501746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0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7CA0C-0B38-4849-8860-279857099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942" y="247973"/>
            <a:ext cx="11112285" cy="3181027"/>
          </a:xfrm>
        </p:spPr>
        <p:txBody>
          <a:bodyPr>
            <a:normAutofit/>
          </a:bodyPr>
          <a:lstStyle/>
          <a:p>
            <a:r>
              <a:rPr lang="en-US" dirty="0" err="1"/>
              <a:t>Superways</a:t>
            </a:r>
            <a:r>
              <a:rPr lang="en-US" dirty="0"/>
              <a:t>: A datacenter topology for incast-heavy workloads</a:t>
            </a:r>
            <a:br>
              <a:rPr lang="en-US" dirty="0"/>
            </a:br>
            <a:endParaRPr lang="en-US" dirty="0">
              <a:solidFill>
                <a:srgbClr val="00297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0728E1-3CE8-3248-AEBC-D47398894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1084" y="3291840"/>
            <a:ext cx="9144000" cy="2625092"/>
          </a:xfrm>
        </p:spPr>
        <p:txBody>
          <a:bodyPr>
            <a:normAutofit/>
          </a:bodyPr>
          <a:lstStyle/>
          <a:p>
            <a:r>
              <a:rPr lang="en-US" sz="3200" b="1" dirty="0"/>
              <a:t>Hamed Rezaei </a:t>
            </a:r>
            <a:r>
              <a:rPr lang="en-US" sz="3200" dirty="0"/>
              <a:t>and Balajee Vamanan</a:t>
            </a:r>
          </a:p>
          <a:p>
            <a:r>
              <a:rPr lang="en-US" sz="3200" dirty="0"/>
              <a:t>hrezae2@uic.edu</a:t>
            </a:r>
          </a:p>
          <a:p>
            <a:r>
              <a:rPr lang="en-US" sz="3200" i="1" dirty="0"/>
              <a:t>University of Illinois at Chicago</a:t>
            </a:r>
          </a:p>
          <a:p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E1CC7-D80F-E244-B603-8ADABD283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97" y="5257800"/>
            <a:ext cx="1460717" cy="1363151"/>
          </a:xfrm>
          <a:prstGeom prst="rect">
            <a:avLst/>
          </a:prstGeom>
        </p:spPr>
      </p:pic>
      <p:pic>
        <p:nvPicPr>
          <p:cNvPr id="9" name="Picture 8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A61B6BE1-AC1A-134B-B8C6-091B84D75D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71" y="5257800"/>
            <a:ext cx="3949955" cy="13522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FCB4C7-04E9-A94A-A084-8EF885E1C8A4}"/>
              </a:ext>
            </a:extLst>
          </p:cNvPr>
          <p:cNvSpPr txBox="1"/>
          <p:nvPr/>
        </p:nvSpPr>
        <p:spPr>
          <a:xfrm>
            <a:off x="15054146" y="24532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53944-1625-6C45-B800-5701EC209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08552-AC3A-0344-8E7A-7387C6BC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65734A-6654-354E-A4A5-929442CD37A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297F"/>
                </a:solidFill>
              </a:rPr>
              <a:t>Superways</a:t>
            </a:r>
            <a:r>
              <a:rPr lang="en-US" sz="4000" b="1" dirty="0">
                <a:solidFill>
                  <a:srgbClr val="00297F"/>
                </a:solidFill>
              </a:rPr>
              <a:t> – Design – Scenario 1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9861098-FCC0-D047-B42A-0BC573A7D29F}"/>
              </a:ext>
            </a:extLst>
          </p:cNvPr>
          <p:cNvGrpSpPr/>
          <p:nvPr/>
        </p:nvGrpSpPr>
        <p:grpSpPr>
          <a:xfrm>
            <a:off x="7346129" y="1417320"/>
            <a:ext cx="4704822" cy="4531306"/>
            <a:chOff x="5543910" y="2524355"/>
            <a:chExt cx="6355531" cy="4041814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E5A1F428-B9ED-CE49-9F33-23AD4519687B}"/>
                </a:ext>
              </a:extLst>
            </p:cNvPr>
            <p:cNvGrpSpPr/>
            <p:nvPr/>
          </p:nvGrpSpPr>
          <p:grpSpPr>
            <a:xfrm>
              <a:off x="5737644" y="2524355"/>
              <a:ext cx="6035256" cy="4031057"/>
              <a:chOff x="5229364" y="1825625"/>
              <a:chExt cx="6035256" cy="4031057"/>
            </a:xfrm>
          </p:grpSpPr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E2E39CA4-C791-AE49-9F15-A91564E874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19750" y="1825625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E29A7307-D962-AD4C-8BBC-4F91828F7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5846" y="1825625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B3E97641-F6E7-8C4F-A770-EB4D44D46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29364" y="3212690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E80E53C8-FBA5-374F-BF58-49A364952F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5846" y="3196821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7BE7AE57-4296-A246-BB1D-C32C073EC9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19750" y="3188134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2913D8E2-6E3E-4849-9224-700D689160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16232" y="3188133"/>
                <a:ext cx="903816" cy="385001"/>
              </a:xfrm>
              <a:prstGeom prst="rect">
                <a:avLst/>
              </a:prstGeom>
            </p:spPr>
          </p:pic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3BB0FBA-3C1C-B546-9814-F48A8B212491}"/>
                  </a:ext>
                </a:extLst>
              </p:cNvPr>
              <p:cNvCxnSpPr>
                <a:cxnSpLocks/>
                <a:stCxn id="71" idx="2"/>
                <a:endCxn id="72" idx="0"/>
              </p:cNvCxnSpPr>
              <p:nvPr/>
            </p:nvCxnSpPr>
            <p:spPr>
              <a:xfrm flipH="1">
                <a:off x="5681272" y="2210626"/>
                <a:ext cx="1496482" cy="1002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60AA5AA7-6310-4649-AAD8-1EEFEB067F92}"/>
                  </a:ext>
                </a:extLst>
              </p:cNvPr>
              <p:cNvCxnSpPr>
                <a:cxnSpLocks/>
                <a:stCxn id="71" idx="2"/>
                <a:endCxn id="73" idx="0"/>
              </p:cNvCxnSpPr>
              <p:nvPr/>
            </p:nvCxnSpPr>
            <p:spPr>
              <a:xfrm>
                <a:off x="7177754" y="2210626"/>
                <a:ext cx="0" cy="9861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1F76CA89-1E88-804E-88A9-5DEC7C3528D1}"/>
                  </a:ext>
                </a:extLst>
              </p:cNvPr>
              <p:cNvCxnSpPr>
                <a:cxnSpLocks/>
                <a:stCxn id="71" idx="2"/>
                <a:endCxn id="74" idx="0"/>
              </p:cNvCxnSpPr>
              <p:nvPr/>
            </p:nvCxnSpPr>
            <p:spPr>
              <a:xfrm>
                <a:off x="7177754" y="2210626"/>
                <a:ext cx="2093904" cy="9775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A27AB562-5E02-FD43-94D8-7C97D7ACCD4A}"/>
                  </a:ext>
                </a:extLst>
              </p:cNvPr>
              <p:cNvCxnSpPr>
                <a:cxnSpLocks/>
                <a:stCxn id="71" idx="2"/>
                <a:endCxn id="75" idx="0"/>
              </p:cNvCxnSpPr>
              <p:nvPr/>
            </p:nvCxnSpPr>
            <p:spPr>
              <a:xfrm>
                <a:off x="7177754" y="2210626"/>
                <a:ext cx="3590386" cy="97750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6A57CFBE-7344-DB4E-9857-F54B3329F527}"/>
                  </a:ext>
                </a:extLst>
              </p:cNvPr>
              <p:cNvCxnSpPr>
                <a:cxnSpLocks/>
                <a:stCxn id="70" idx="2"/>
                <a:endCxn id="72" idx="0"/>
              </p:cNvCxnSpPr>
              <p:nvPr/>
            </p:nvCxnSpPr>
            <p:spPr>
              <a:xfrm flipH="1">
                <a:off x="5681272" y="2210626"/>
                <a:ext cx="3590386" cy="1002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5659F9C1-61CB-104C-B987-B32F11B2D5B4}"/>
                  </a:ext>
                </a:extLst>
              </p:cNvPr>
              <p:cNvCxnSpPr>
                <a:cxnSpLocks/>
                <a:stCxn id="70" idx="2"/>
                <a:endCxn id="73" idx="0"/>
              </p:cNvCxnSpPr>
              <p:nvPr/>
            </p:nvCxnSpPr>
            <p:spPr>
              <a:xfrm flipH="1">
                <a:off x="7177754" y="2210626"/>
                <a:ext cx="2093904" cy="9861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206E58B9-4F3F-FE4A-864A-EF4ABDBE6446}"/>
                  </a:ext>
                </a:extLst>
              </p:cNvPr>
              <p:cNvCxnSpPr>
                <a:cxnSpLocks/>
                <a:stCxn id="70" idx="2"/>
                <a:endCxn id="74" idx="0"/>
              </p:cNvCxnSpPr>
              <p:nvPr/>
            </p:nvCxnSpPr>
            <p:spPr>
              <a:xfrm>
                <a:off x="9271658" y="2210626"/>
                <a:ext cx="0" cy="9775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0AB31C2A-3985-DF44-AAEB-1CCD82D1ECBC}"/>
                  </a:ext>
                </a:extLst>
              </p:cNvPr>
              <p:cNvCxnSpPr>
                <a:cxnSpLocks/>
                <a:stCxn id="70" idx="2"/>
                <a:endCxn id="75" idx="0"/>
              </p:cNvCxnSpPr>
              <p:nvPr/>
            </p:nvCxnSpPr>
            <p:spPr>
              <a:xfrm>
                <a:off x="9271658" y="2210626"/>
                <a:ext cx="1496482" cy="97750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F22D97D-C993-A841-BD53-1B59BC561344}"/>
                  </a:ext>
                </a:extLst>
              </p:cNvPr>
              <p:cNvCxnSpPr>
                <a:cxnSpLocks/>
                <a:stCxn id="75" idx="2"/>
                <a:endCxn id="91" idx="0"/>
              </p:cNvCxnSpPr>
              <p:nvPr/>
            </p:nvCxnSpPr>
            <p:spPr>
              <a:xfrm>
                <a:off x="10768140" y="3573134"/>
                <a:ext cx="0" cy="8482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F3C1F2B-7BD5-2440-AD67-97876329438B}"/>
                  </a:ext>
                </a:extLst>
              </p:cNvPr>
              <p:cNvCxnSpPr>
                <a:cxnSpLocks/>
                <a:stCxn id="74" idx="2"/>
                <a:endCxn id="90" idx="0"/>
              </p:cNvCxnSpPr>
              <p:nvPr/>
            </p:nvCxnSpPr>
            <p:spPr>
              <a:xfrm flipH="1">
                <a:off x="9268175" y="3573134"/>
                <a:ext cx="3483" cy="8375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E4B0A488-1363-DA49-AA4A-AFE82F09BE71}"/>
                  </a:ext>
                </a:extLst>
              </p:cNvPr>
              <p:cNvCxnSpPr>
                <a:cxnSpLocks/>
                <a:stCxn id="73" idx="2"/>
                <a:endCxn id="88" idx="0"/>
              </p:cNvCxnSpPr>
              <p:nvPr/>
            </p:nvCxnSpPr>
            <p:spPr>
              <a:xfrm flipH="1">
                <a:off x="7177753" y="3581821"/>
                <a:ext cx="1" cy="83813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A09446AB-2BA3-7F47-9E1B-F07B095EA3A9}"/>
                  </a:ext>
                </a:extLst>
              </p:cNvPr>
              <p:cNvCxnSpPr>
                <a:cxnSpLocks/>
                <a:stCxn id="72" idx="2"/>
                <a:endCxn id="89" idx="0"/>
              </p:cNvCxnSpPr>
              <p:nvPr/>
            </p:nvCxnSpPr>
            <p:spPr>
              <a:xfrm>
                <a:off x="5681272" y="3597691"/>
                <a:ext cx="10726" cy="8210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AF1D6CD6-C461-DB4E-B7FB-08C51D51F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81274" y="4419953"/>
                <a:ext cx="992959" cy="1436727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38B69A5B-5789-A843-93AE-8703B0A7CD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8249" y="4418701"/>
                <a:ext cx="907498" cy="143798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87FA6AD4-464E-F541-BC5C-2DD8B3966A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71696" y="4410645"/>
                <a:ext cx="992959" cy="1446035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B303A810-0042-C948-976C-0FCF688D77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71661" y="4421403"/>
                <a:ext cx="992959" cy="1435277"/>
              </a:xfrm>
              <a:prstGeom prst="rect">
                <a:avLst/>
              </a:prstGeom>
            </p:spPr>
          </p:pic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C6BDE90-2C02-DD43-A80E-17281322C11D}"/>
                </a:ext>
              </a:extLst>
            </p:cNvPr>
            <p:cNvSpPr/>
            <p:nvPr/>
          </p:nvSpPr>
          <p:spPr>
            <a:xfrm rot="16200000">
              <a:off x="4830903" y="4577111"/>
              <a:ext cx="2691306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78FF08A-AA87-104E-BA1F-D878F4FF977F}"/>
                </a:ext>
              </a:extLst>
            </p:cNvPr>
            <p:cNvSpPr/>
            <p:nvPr/>
          </p:nvSpPr>
          <p:spPr>
            <a:xfrm rot="16200000">
              <a:off x="6337818" y="4577111"/>
              <a:ext cx="2691306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10F717C-F07D-2241-9143-97F9B8EB9F51}"/>
                </a:ext>
              </a:extLst>
            </p:cNvPr>
            <p:cNvSpPr/>
            <p:nvPr/>
          </p:nvSpPr>
          <p:spPr>
            <a:xfrm rot="16200000">
              <a:off x="8403506" y="4582491"/>
              <a:ext cx="2702064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A4F2111-6FD3-764A-9063-27660268A4DB}"/>
                </a:ext>
              </a:extLst>
            </p:cNvPr>
            <p:cNvSpPr/>
            <p:nvPr/>
          </p:nvSpPr>
          <p:spPr>
            <a:xfrm rot="16200000">
              <a:off x="9916301" y="4583029"/>
              <a:ext cx="2700987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EFE03B85-856A-FB45-946A-932410606951}"/>
              </a:ext>
            </a:extLst>
          </p:cNvPr>
          <p:cNvSpPr/>
          <p:nvPr/>
        </p:nvSpPr>
        <p:spPr>
          <a:xfrm>
            <a:off x="7418350" y="4376089"/>
            <a:ext cx="811460" cy="50294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App-1</a:t>
            </a:r>
            <a:endParaRPr lang="en-US" sz="3600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1DA9245-7091-EA49-B0EA-7475602A2F02}"/>
              </a:ext>
            </a:extLst>
          </p:cNvPr>
          <p:cNvSpPr/>
          <p:nvPr/>
        </p:nvSpPr>
        <p:spPr>
          <a:xfrm>
            <a:off x="7418350" y="4904855"/>
            <a:ext cx="811460" cy="50294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App-2</a:t>
            </a:r>
            <a:endParaRPr lang="en-US" sz="36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DF8D995-455B-C049-8221-327035197300}"/>
              </a:ext>
            </a:extLst>
          </p:cNvPr>
          <p:cNvSpPr/>
          <p:nvPr/>
        </p:nvSpPr>
        <p:spPr>
          <a:xfrm>
            <a:off x="253529" y="2681931"/>
            <a:ext cx="811460" cy="50294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App-3</a:t>
            </a:r>
            <a:endParaRPr lang="en-US" sz="36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EA64DF9-E041-9E41-A05B-094005763C95}"/>
              </a:ext>
            </a:extLst>
          </p:cNvPr>
          <p:cNvSpPr txBox="1"/>
          <p:nvPr/>
        </p:nvSpPr>
        <p:spPr>
          <a:xfrm>
            <a:off x="1056144" y="1448467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Deg: 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03EEE74-3281-D64E-8116-7333F47CB985}"/>
              </a:ext>
            </a:extLst>
          </p:cNvPr>
          <p:cNvSpPr txBox="1"/>
          <p:nvPr/>
        </p:nvSpPr>
        <p:spPr>
          <a:xfrm>
            <a:off x="1052421" y="2080772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Deg: 4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4CEC134-9561-214D-BA47-EB8AF6DD4590}"/>
              </a:ext>
            </a:extLst>
          </p:cNvPr>
          <p:cNvSpPr txBox="1"/>
          <p:nvPr/>
        </p:nvSpPr>
        <p:spPr>
          <a:xfrm>
            <a:off x="1049807" y="2713077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Deg: 2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6E2E04B-29CA-8B4F-BB70-A4C5B41EC093}"/>
              </a:ext>
            </a:extLst>
          </p:cNvPr>
          <p:cNvSpPr/>
          <p:nvPr/>
        </p:nvSpPr>
        <p:spPr>
          <a:xfrm>
            <a:off x="168338" y="4307415"/>
            <a:ext cx="36601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BW usage = b1+b2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C714440-2EFD-604E-BC4B-E75D5CB4F455}"/>
              </a:ext>
            </a:extLst>
          </p:cNvPr>
          <p:cNvSpPr/>
          <p:nvPr/>
        </p:nvSpPr>
        <p:spPr>
          <a:xfrm>
            <a:off x="135958" y="4650816"/>
            <a:ext cx="4886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Leftover capacity = C-b1-b2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9064CE3-A1E4-0C45-8B18-6BB68E89731F}"/>
              </a:ext>
            </a:extLst>
          </p:cNvPr>
          <p:cNvSpPr/>
          <p:nvPr/>
        </p:nvSpPr>
        <p:spPr>
          <a:xfrm>
            <a:off x="135958" y="5015256"/>
            <a:ext cx="4886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leftover capacity enough for next app</a:t>
            </a:r>
          </a:p>
        </p:txBody>
      </p:sp>
    </p:spTree>
    <p:extLst>
      <p:ext uri="{BB962C8B-B14F-4D97-AF65-F5344CB8AC3E}">
        <p14:creationId xmlns:p14="http://schemas.microsoft.com/office/powerpoint/2010/main" val="982457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08552-AC3A-0344-8E7A-7387C6BC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11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65734A-6654-354E-A4A5-929442CD37A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297F"/>
                </a:solidFill>
              </a:rPr>
              <a:t>Superways</a:t>
            </a:r>
            <a:r>
              <a:rPr lang="en-US" sz="4000" b="1" dirty="0">
                <a:solidFill>
                  <a:srgbClr val="00297F"/>
                </a:solidFill>
              </a:rPr>
              <a:t> – Design – Scenario 1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9861098-FCC0-D047-B42A-0BC573A7D29F}"/>
              </a:ext>
            </a:extLst>
          </p:cNvPr>
          <p:cNvGrpSpPr/>
          <p:nvPr/>
        </p:nvGrpSpPr>
        <p:grpSpPr>
          <a:xfrm>
            <a:off x="7346129" y="1417320"/>
            <a:ext cx="4704822" cy="4531306"/>
            <a:chOff x="5543910" y="2524355"/>
            <a:chExt cx="6355531" cy="4041814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E5A1F428-B9ED-CE49-9F33-23AD4519687B}"/>
                </a:ext>
              </a:extLst>
            </p:cNvPr>
            <p:cNvGrpSpPr/>
            <p:nvPr/>
          </p:nvGrpSpPr>
          <p:grpSpPr>
            <a:xfrm>
              <a:off x="5737644" y="2524355"/>
              <a:ext cx="6035256" cy="4031057"/>
              <a:chOff x="5229364" y="1825625"/>
              <a:chExt cx="6035256" cy="4031057"/>
            </a:xfrm>
          </p:grpSpPr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E2E39CA4-C791-AE49-9F15-A91564E874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19750" y="1825625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E29A7307-D962-AD4C-8BBC-4F91828F7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5846" y="1825625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B3E97641-F6E7-8C4F-A770-EB4D44D46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29364" y="3212690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E80E53C8-FBA5-374F-BF58-49A364952F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5846" y="3196821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7BE7AE57-4296-A246-BB1D-C32C073EC9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19750" y="3188134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2913D8E2-6E3E-4849-9224-700D689160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16232" y="3188133"/>
                <a:ext cx="903816" cy="385001"/>
              </a:xfrm>
              <a:prstGeom prst="rect">
                <a:avLst/>
              </a:prstGeom>
            </p:spPr>
          </p:pic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3BB0FBA-3C1C-B546-9814-F48A8B212491}"/>
                  </a:ext>
                </a:extLst>
              </p:cNvPr>
              <p:cNvCxnSpPr>
                <a:cxnSpLocks/>
                <a:stCxn id="71" idx="2"/>
                <a:endCxn id="72" idx="0"/>
              </p:cNvCxnSpPr>
              <p:nvPr/>
            </p:nvCxnSpPr>
            <p:spPr>
              <a:xfrm flipH="1">
                <a:off x="5681272" y="2210626"/>
                <a:ext cx="1496482" cy="1002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60AA5AA7-6310-4649-AAD8-1EEFEB067F92}"/>
                  </a:ext>
                </a:extLst>
              </p:cNvPr>
              <p:cNvCxnSpPr>
                <a:cxnSpLocks/>
                <a:stCxn id="71" idx="2"/>
                <a:endCxn id="73" idx="0"/>
              </p:cNvCxnSpPr>
              <p:nvPr/>
            </p:nvCxnSpPr>
            <p:spPr>
              <a:xfrm>
                <a:off x="7177754" y="2210626"/>
                <a:ext cx="0" cy="9861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1F76CA89-1E88-804E-88A9-5DEC7C3528D1}"/>
                  </a:ext>
                </a:extLst>
              </p:cNvPr>
              <p:cNvCxnSpPr>
                <a:cxnSpLocks/>
                <a:stCxn id="71" idx="2"/>
                <a:endCxn id="74" idx="0"/>
              </p:cNvCxnSpPr>
              <p:nvPr/>
            </p:nvCxnSpPr>
            <p:spPr>
              <a:xfrm>
                <a:off x="7177754" y="2210626"/>
                <a:ext cx="2093904" cy="9775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A27AB562-5E02-FD43-94D8-7C97D7ACCD4A}"/>
                  </a:ext>
                </a:extLst>
              </p:cNvPr>
              <p:cNvCxnSpPr>
                <a:cxnSpLocks/>
                <a:stCxn id="71" idx="2"/>
                <a:endCxn id="75" idx="0"/>
              </p:cNvCxnSpPr>
              <p:nvPr/>
            </p:nvCxnSpPr>
            <p:spPr>
              <a:xfrm>
                <a:off x="7177754" y="2210626"/>
                <a:ext cx="3590386" cy="97750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6A57CFBE-7344-DB4E-9857-F54B3329F527}"/>
                  </a:ext>
                </a:extLst>
              </p:cNvPr>
              <p:cNvCxnSpPr>
                <a:cxnSpLocks/>
                <a:stCxn id="70" idx="2"/>
                <a:endCxn id="72" idx="0"/>
              </p:cNvCxnSpPr>
              <p:nvPr/>
            </p:nvCxnSpPr>
            <p:spPr>
              <a:xfrm flipH="1">
                <a:off x="5681272" y="2210626"/>
                <a:ext cx="3590386" cy="1002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5659F9C1-61CB-104C-B987-B32F11B2D5B4}"/>
                  </a:ext>
                </a:extLst>
              </p:cNvPr>
              <p:cNvCxnSpPr>
                <a:cxnSpLocks/>
                <a:stCxn id="70" idx="2"/>
                <a:endCxn id="73" idx="0"/>
              </p:cNvCxnSpPr>
              <p:nvPr/>
            </p:nvCxnSpPr>
            <p:spPr>
              <a:xfrm flipH="1">
                <a:off x="7177754" y="2210626"/>
                <a:ext cx="2093904" cy="9861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206E58B9-4F3F-FE4A-864A-EF4ABDBE6446}"/>
                  </a:ext>
                </a:extLst>
              </p:cNvPr>
              <p:cNvCxnSpPr>
                <a:cxnSpLocks/>
                <a:stCxn id="70" idx="2"/>
                <a:endCxn id="74" idx="0"/>
              </p:cNvCxnSpPr>
              <p:nvPr/>
            </p:nvCxnSpPr>
            <p:spPr>
              <a:xfrm>
                <a:off x="9271658" y="2210626"/>
                <a:ext cx="0" cy="9775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0AB31C2A-3985-DF44-AAEB-1CCD82D1ECBC}"/>
                  </a:ext>
                </a:extLst>
              </p:cNvPr>
              <p:cNvCxnSpPr>
                <a:cxnSpLocks/>
                <a:stCxn id="70" idx="2"/>
                <a:endCxn id="75" idx="0"/>
              </p:cNvCxnSpPr>
              <p:nvPr/>
            </p:nvCxnSpPr>
            <p:spPr>
              <a:xfrm>
                <a:off x="9271658" y="2210626"/>
                <a:ext cx="1496482" cy="97750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F22D97D-C993-A841-BD53-1B59BC561344}"/>
                  </a:ext>
                </a:extLst>
              </p:cNvPr>
              <p:cNvCxnSpPr>
                <a:cxnSpLocks/>
                <a:stCxn id="75" idx="2"/>
                <a:endCxn id="91" idx="0"/>
              </p:cNvCxnSpPr>
              <p:nvPr/>
            </p:nvCxnSpPr>
            <p:spPr>
              <a:xfrm>
                <a:off x="10768140" y="3573134"/>
                <a:ext cx="0" cy="8482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F3C1F2B-7BD5-2440-AD67-97876329438B}"/>
                  </a:ext>
                </a:extLst>
              </p:cNvPr>
              <p:cNvCxnSpPr>
                <a:cxnSpLocks/>
                <a:stCxn id="74" idx="2"/>
                <a:endCxn id="90" idx="0"/>
              </p:cNvCxnSpPr>
              <p:nvPr/>
            </p:nvCxnSpPr>
            <p:spPr>
              <a:xfrm flipH="1">
                <a:off x="9268175" y="3573134"/>
                <a:ext cx="3483" cy="8375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E4B0A488-1363-DA49-AA4A-AFE82F09BE71}"/>
                  </a:ext>
                </a:extLst>
              </p:cNvPr>
              <p:cNvCxnSpPr>
                <a:cxnSpLocks/>
                <a:stCxn id="73" idx="2"/>
                <a:endCxn id="88" idx="0"/>
              </p:cNvCxnSpPr>
              <p:nvPr/>
            </p:nvCxnSpPr>
            <p:spPr>
              <a:xfrm flipH="1">
                <a:off x="7177753" y="3581821"/>
                <a:ext cx="1" cy="83813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A09446AB-2BA3-7F47-9E1B-F07B095EA3A9}"/>
                  </a:ext>
                </a:extLst>
              </p:cNvPr>
              <p:cNvCxnSpPr>
                <a:cxnSpLocks/>
                <a:stCxn id="72" idx="2"/>
                <a:endCxn id="89" idx="0"/>
              </p:cNvCxnSpPr>
              <p:nvPr/>
            </p:nvCxnSpPr>
            <p:spPr>
              <a:xfrm>
                <a:off x="5681272" y="3597691"/>
                <a:ext cx="10726" cy="8210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AF1D6CD6-C461-DB4E-B7FB-08C51D51F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81274" y="4419953"/>
                <a:ext cx="992959" cy="1436727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38B69A5B-5789-A843-93AE-8703B0A7CD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8249" y="4418701"/>
                <a:ext cx="907498" cy="143798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87FA6AD4-464E-F541-BC5C-2DD8B3966A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71696" y="4410645"/>
                <a:ext cx="992959" cy="1446035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B303A810-0042-C948-976C-0FCF688D77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71661" y="4421403"/>
                <a:ext cx="992959" cy="1435277"/>
              </a:xfrm>
              <a:prstGeom prst="rect">
                <a:avLst/>
              </a:prstGeom>
            </p:spPr>
          </p:pic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C6BDE90-2C02-DD43-A80E-17281322C11D}"/>
                </a:ext>
              </a:extLst>
            </p:cNvPr>
            <p:cNvSpPr/>
            <p:nvPr/>
          </p:nvSpPr>
          <p:spPr>
            <a:xfrm rot="16200000">
              <a:off x="4830903" y="4577111"/>
              <a:ext cx="2691306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78FF08A-AA87-104E-BA1F-D878F4FF977F}"/>
                </a:ext>
              </a:extLst>
            </p:cNvPr>
            <p:cNvSpPr/>
            <p:nvPr/>
          </p:nvSpPr>
          <p:spPr>
            <a:xfrm rot="16200000">
              <a:off x="6337818" y="4577111"/>
              <a:ext cx="2691306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10F717C-F07D-2241-9143-97F9B8EB9F51}"/>
                </a:ext>
              </a:extLst>
            </p:cNvPr>
            <p:cNvSpPr/>
            <p:nvPr/>
          </p:nvSpPr>
          <p:spPr>
            <a:xfrm rot="16200000">
              <a:off x="8403506" y="4582491"/>
              <a:ext cx="2702064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A4F2111-6FD3-764A-9063-27660268A4DB}"/>
                </a:ext>
              </a:extLst>
            </p:cNvPr>
            <p:cNvSpPr/>
            <p:nvPr/>
          </p:nvSpPr>
          <p:spPr>
            <a:xfrm rot="16200000">
              <a:off x="9916301" y="4583029"/>
              <a:ext cx="2700987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EFE03B85-856A-FB45-946A-932410606951}"/>
              </a:ext>
            </a:extLst>
          </p:cNvPr>
          <p:cNvSpPr/>
          <p:nvPr/>
        </p:nvSpPr>
        <p:spPr>
          <a:xfrm>
            <a:off x="7418350" y="4376089"/>
            <a:ext cx="811460" cy="50294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App-1</a:t>
            </a:r>
            <a:endParaRPr lang="en-US" sz="3600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1DA9245-7091-EA49-B0EA-7475602A2F02}"/>
              </a:ext>
            </a:extLst>
          </p:cNvPr>
          <p:cNvSpPr/>
          <p:nvPr/>
        </p:nvSpPr>
        <p:spPr>
          <a:xfrm>
            <a:off x="7418350" y="4904855"/>
            <a:ext cx="811460" cy="50294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App-2</a:t>
            </a:r>
            <a:endParaRPr lang="en-US" sz="36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DF8D995-455B-C049-8221-327035197300}"/>
              </a:ext>
            </a:extLst>
          </p:cNvPr>
          <p:cNvSpPr/>
          <p:nvPr/>
        </p:nvSpPr>
        <p:spPr>
          <a:xfrm>
            <a:off x="253529" y="2681931"/>
            <a:ext cx="811460" cy="50294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App-3</a:t>
            </a:r>
            <a:endParaRPr lang="en-US" sz="36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EA64DF9-E041-9E41-A05B-094005763C95}"/>
              </a:ext>
            </a:extLst>
          </p:cNvPr>
          <p:cNvSpPr txBox="1"/>
          <p:nvPr/>
        </p:nvSpPr>
        <p:spPr>
          <a:xfrm>
            <a:off x="1056144" y="1448467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Deg: 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03EEE74-3281-D64E-8116-7333F47CB985}"/>
              </a:ext>
            </a:extLst>
          </p:cNvPr>
          <p:cNvSpPr txBox="1"/>
          <p:nvPr/>
        </p:nvSpPr>
        <p:spPr>
          <a:xfrm>
            <a:off x="1052421" y="2080772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Deg: 4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4CEC134-9561-214D-BA47-EB8AF6DD4590}"/>
              </a:ext>
            </a:extLst>
          </p:cNvPr>
          <p:cNvSpPr txBox="1"/>
          <p:nvPr/>
        </p:nvSpPr>
        <p:spPr>
          <a:xfrm>
            <a:off x="1049807" y="2713077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Deg: 2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6E2E04B-29CA-8B4F-BB70-A4C5B41EC093}"/>
              </a:ext>
            </a:extLst>
          </p:cNvPr>
          <p:cNvSpPr/>
          <p:nvPr/>
        </p:nvSpPr>
        <p:spPr>
          <a:xfrm>
            <a:off x="168338" y="4307415"/>
            <a:ext cx="36601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BW usage = b1+b2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C714440-2EFD-604E-BC4B-E75D5CB4F455}"/>
              </a:ext>
            </a:extLst>
          </p:cNvPr>
          <p:cNvSpPr/>
          <p:nvPr/>
        </p:nvSpPr>
        <p:spPr>
          <a:xfrm>
            <a:off x="135958" y="4650816"/>
            <a:ext cx="4886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Leftover capacity = C-b1-b2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9064CE3-A1E4-0C45-8B18-6BB68E89731F}"/>
              </a:ext>
            </a:extLst>
          </p:cNvPr>
          <p:cNvSpPr/>
          <p:nvPr/>
        </p:nvSpPr>
        <p:spPr>
          <a:xfrm>
            <a:off x="135958" y="5015256"/>
            <a:ext cx="407582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leftover capacity enough for next app</a:t>
            </a:r>
          </a:p>
        </p:txBody>
      </p:sp>
    </p:spTree>
    <p:extLst>
      <p:ext uri="{BB962C8B-B14F-4D97-AF65-F5344CB8AC3E}">
        <p14:creationId xmlns:p14="http://schemas.microsoft.com/office/powerpoint/2010/main" val="196112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0439 L 0.58776 0.4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22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08552-AC3A-0344-8E7A-7387C6BC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12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65734A-6654-354E-A4A5-929442CD37A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297F"/>
                </a:solidFill>
              </a:rPr>
              <a:t>Superways</a:t>
            </a:r>
            <a:r>
              <a:rPr lang="en-US" sz="4000" b="1" dirty="0">
                <a:solidFill>
                  <a:srgbClr val="00297F"/>
                </a:solidFill>
              </a:rPr>
              <a:t> – Design – Scenario 1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9861098-FCC0-D047-B42A-0BC573A7D29F}"/>
              </a:ext>
            </a:extLst>
          </p:cNvPr>
          <p:cNvGrpSpPr/>
          <p:nvPr/>
        </p:nvGrpSpPr>
        <p:grpSpPr>
          <a:xfrm>
            <a:off x="7346129" y="1417320"/>
            <a:ext cx="4704822" cy="4531306"/>
            <a:chOff x="5543910" y="2524355"/>
            <a:chExt cx="6355531" cy="4041814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E5A1F428-B9ED-CE49-9F33-23AD4519687B}"/>
                </a:ext>
              </a:extLst>
            </p:cNvPr>
            <p:cNvGrpSpPr/>
            <p:nvPr/>
          </p:nvGrpSpPr>
          <p:grpSpPr>
            <a:xfrm>
              <a:off x="5737644" y="2524355"/>
              <a:ext cx="6035256" cy="4031057"/>
              <a:chOff x="5229364" y="1825625"/>
              <a:chExt cx="6035256" cy="4031057"/>
            </a:xfrm>
          </p:grpSpPr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E2E39CA4-C791-AE49-9F15-A91564E874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19750" y="1825625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E29A7307-D962-AD4C-8BBC-4F91828F7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5846" y="1825625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B3E97641-F6E7-8C4F-A770-EB4D44D46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29364" y="3212690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E80E53C8-FBA5-374F-BF58-49A364952F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5846" y="3196821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7BE7AE57-4296-A246-BB1D-C32C073EC9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19750" y="3188134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2913D8E2-6E3E-4849-9224-700D689160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16232" y="3188133"/>
                <a:ext cx="903816" cy="385001"/>
              </a:xfrm>
              <a:prstGeom prst="rect">
                <a:avLst/>
              </a:prstGeom>
            </p:spPr>
          </p:pic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3BB0FBA-3C1C-B546-9814-F48A8B212491}"/>
                  </a:ext>
                </a:extLst>
              </p:cNvPr>
              <p:cNvCxnSpPr>
                <a:cxnSpLocks/>
                <a:stCxn id="71" idx="2"/>
                <a:endCxn id="72" idx="0"/>
              </p:cNvCxnSpPr>
              <p:nvPr/>
            </p:nvCxnSpPr>
            <p:spPr>
              <a:xfrm flipH="1">
                <a:off x="5681272" y="2210626"/>
                <a:ext cx="1496482" cy="1002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60AA5AA7-6310-4649-AAD8-1EEFEB067F92}"/>
                  </a:ext>
                </a:extLst>
              </p:cNvPr>
              <p:cNvCxnSpPr>
                <a:cxnSpLocks/>
                <a:stCxn id="71" idx="2"/>
                <a:endCxn id="73" idx="0"/>
              </p:cNvCxnSpPr>
              <p:nvPr/>
            </p:nvCxnSpPr>
            <p:spPr>
              <a:xfrm>
                <a:off x="7177754" y="2210626"/>
                <a:ext cx="0" cy="9861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1F76CA89-1E88-804E-88A9-5DEC7C3528D1}"/>
                  </a:ext>
                </a:extLst>
              </p:cNvPr>
              <p:cNvCxnSpPr>
                <a:cxnSpLocks/>
                <a:stCxn id="71" idx="2"/>
                <a:endCxn id="74" idx="0"/>
              </p:cNvCxnSpPr>
              <p:nvPr/>
            </p:nvCxnSpPr>
            <p:spPr>
              <a:xfrm>
                <a:off x="7177754" y="2210626"/>
                <a:ext cx="2093904" cy="9775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A27AB562-5E02-FD43-94D8-7C97D7ACCD4A}"/>
                  </a:ext>
                </a:extLst>
              </p:cNvPr>
              <p:cNvCxnSpPr>
                <a:cxnSpLocks/>
                <a:stCxn id="71" idx="2"/>
                <a:endCxn id="75" idx="0"/>
              </p:cNvCxnSpPr>
              <p:nvPr/>
            </p:nvCxnSpPr>
            <p:spPr>
              <a:xfrm>
                <a:off x="7177754" y="2210626"/>
                <a:ext cx="3590386" cy="97750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6A57CFBE-7344-DB4E-9857-F54B3329F527}"/>
                  </a:ext>
                </a:extLst>
              </p:cNvPr>
              <p:cNvCxnSpPr>
                <a:cxnSpLocks/>
                <a:stCxn id="70" idx="2"/>
                <a:endCxn id="72" idx="0"/>
              </p:cNvCxnSpPr>
              <p:nvPr/>
            </p:nvCxnSpPr>
            <p:spPr>
              <a:xfrm flipH="1">
                <a:off x="5681272" y="2210626"/>
                <a:ext cx="3590386" cy="1002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5659F9C1-61CB-104C-B987-B32F11B2D5B4}"/>
                  </a:ext>
                </a:extLst>
              </p:cNvPr>
              <p:cNvCxnSpPr>
                <a:cxnSpLocks/>
                <a:stCxn id="70" idx="2"/>
                <a:endCxn id="73" idx="0"/>
              </p:cNvCxnSpPr>
              <p:nvPr/>
            </p:nvCxnSpPr>
            <p:spPr>
              <a:xfrm flipH="1">
                <a:off x="7177754" y="2210626"/>
                <a:ext cx="2093904" cy="9861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206E58B9-4F3F-FE4A-864A-EF4ABDBE6446}"/>
                  </a:ext>
                </a:extLst>
              </p:cNvPr>
              <p:cNvCxnSpPr>
                <a:cxnSpLocks/>
                <a:stCxn id="70" idx="2"/>
                <a:endCxn id="74" idx="0"/>
              </p:cNvCxnSpPr>
              <p:nvPr/>
            </p:nvCxnSpPr>
            <p:spPr>
              <a:xfrm>
                <a:off x="9271658" y="2210626"/>
                <a:ext cx="0" cy="9775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0AB31C2A-3985-DF44-AAEB-1CCD82D1ECBC}"/>
                  </a:ext>
                </a:extLst>
              </p:cNvPr>
              <p:cNvCxnSpPr>
                <a:cxnSpLocks/>
                <a:stCxn id="70" idx="2"/>
                <a:endCxn id="75" idx="0"/>
              </p:cNvCxnSpPr>
              <p:nvPr/>
            </p:nvCxnSpPr>
            <p:spPr>
              <a:xfrm>
                <a:off x="9271658" y="2210626"/>
                <a:ext cx="1496482" cy="97750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F22D97D-C993-A841-BD53-1B59BC561344}"/>
                  </a:ext>
                </a:extLst>
              </p:cNvPr>
              <p:cNvCxnSpPr>
                <a:cxnSpLocks/>
                <a:stCxn id="75" idx="2"/>
                <a:endCxn id="91" idx="0"/>
              </p:cNvCxnSpPr>
              <p:nvPr/>
            </p:nvCxnSpPr>
            <p:spPr>
              <a:xfrm>
                <a:off x="10768140" y="3573134"/>
                <a:ext cx="0" cy="8482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F3C1F2B-7BD5-2440-AD67-97876329438B}"/>
                  </a:ext>
                </a:extLst>
              </p:cNvPr>
              <p:cNvCxnSpPr>
                <a:cxnSpLocks/>
                <a:stCxn id="74" idx="2"/>
                <a:endCxn id="90" idx="0"/>
              </p:cNvCxnSpPr>
              <p:nvPr/>
            </p:nvCxnSpPr>
            <p:spPr>
              <a:xfrm flipH="1">
                <a:off x="9268175" y="3573134"/>
                <a:ext cx="3483" cy="8375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E4B0A488-1363-DA49-AA4A-AFE82F09BE71}"/>
                  </a:ext>
                </a:extLst>
              </p:cNvPr>
              <p:cNvCxnSpPr>
                <a:cxnSpLocks/>
                <a:stCxn id="73" idx="2"/>
                <a:endCxn id="88" idx="0"/>
              </p:cNvCxnSpPr>
              <p:nvPr/>
            </p:nvCxnSpPr>
            <p:spPr>
              <a:xfrm flipH="1">
                <a:off x="7177753" y="3581821"/>
                <a:ext cx="1" cy="83813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A09446AB-2BA3-7F47-9E1B-F07B095EA3A9}"/>
                  </a:ext>
                </a:extLst>
              </p:cNvPr>
              <p:cNvCxnSpPr>
                <a:cxnSpLocks/>
                <a:stCxn id="72" idx="2"/>
                <a:endCxn id="89" idx="0"/>
              </p:cNvCxnSpPr>
              <p:nvPr/>
            </p:nvCxnSpPr>
            <p:spPr>
              <a:xfrm>
                <a:off x="5681272" y="3597691"/>
                <a:ext cx="10726" cy="8210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AF1D6CD6-C461-DB4E-B7FB-08C51D51F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81274" y="4419953"/>
                <a:ext cx="992959" cy="1436727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38B69A5B-5789-A843-93AE-8703B0A7CD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8249" y="4418701"/>
                <a:ext cx="907498" cy="143798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87FA6AD4-464E-F541-BC5C-2DD8B3966A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71696" y="4410645"/>
                <a:ext cx="992959" cy="1446035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B303A810-0042-C948-976C-0FCF688D77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71661" y="4421403"/>
                <a:ext cx="992959" cy="1435277"/>
              </a:xfrm>
              <a:prstGeom prst="rect">
                <a:avLst/>
              </a:prstGeom>
            </p:spPr>
          </p:pic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C6BDE90-2C02-DD43-A80E-17281322C11D}"/>
                </a:ext>
              </a:extLst>
            </p:cNvPr>
            <p:cNvSpPr/>
            <p:nvPr/>
          </p:nvSpPr>
          <p:spPr>
            <a:xfrm rot="16200000">
              <a:off x="4830903" y="4577111"/>
              <a:ext cx="2691306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78FF08A-AA87-104E-BA1F-D878F4FF977F}"/>
                </a:ext>
              </a:extLst>
            </p:cNvPr>
            <p:cNvSpPr/>
            <p:nvPr/>
          </p:nvSpPr>
          <p:spPr>
            <a:xfrm rot="16200000">
              <a:off x="6337818" y="4577111"/>
              <a:ext cx="2691306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10F717C-F07D-2241-9143-97F9B8EB9F51}"/>
                </a:ext>
              </a:extLst>
            </p:cNvPr>
            <p:cNvSpPr/>
            <p:nvPr/>
          </p:nvSpPr>
          <p:spPr>
            <a:xfrm rot="16200000">
              <a:off x="8403506" y="4582491"/>
              <a:ext cx="2702064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A4F2111-6FD3-764A-9063-27660268A4DB}"/>
                </a:ext>
              </a:extLst>
            </p:cNvPr>
            <p:cNvSpPr/>
            <p:nvPr/>
          </p:nvSpPr>
          <p:spPr>
            <a:xfrm rot="16200000">
              <a:off x="9916301" y="4583029"/>
              <a:ext cx="2700987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EFE03B85-856A-FB45-946A-932410606951}"/>
              </a:ext>
            </a:extLst>
          </p:cNvPr>
          <p:cNvSpPr/>
          <p:nvPr/>
        </p:nvSpPr>
        <p:spPr>
          <a:xfrm>
            <a:off x="7418350" y="4376089"/>
            <a:ext cx="811460" cy="50294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App-1</a:t>
            </a:r>
            <a:endParaRPr lang="en-US" sz="3600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1DA9245-7091-EA49-B0EA-7475602A2F02}"/>
              </a:ext>
            </a:extLst>
          </p:cNvPr>
          <p:cNvSpPr/>
          <p:nvPr/>
        </p:nvSpPr>
        <p:spPr>
          <a:xfrm>
            <a:off x="7418350" y="4904855"/>
            <a:ext cx="811460" cy="50294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App-2</a:t>
            </a:r>
            <a:endParaRPr lang="en-US" sz="36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DF8D995-455B-C049-8221-327035197300}"/>
              </a:ext>
            </a:extLst>
          </p:cNvPr>
          <p:cNvSpPr/>
          <p:nvPr/>
        </p:nvSpPr>
        <p:spPr>
          <a:xfrm>
            <a:off x="7418350" y="5429325"/>
            <a:ext cx="811460" cy="50294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App-3</a:t>
            </a:r>
            <a:endParaRPr lang="en-US" sz="36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EA64DF9-E041-9E41-A05B-094005763C95}"/>
              </a:ext>
            </a:extLst>
          </p:cNvPr>
          <p:cNvSpPr txBox="1"/>
          <p:nvPr/>
        </p:nvSpPr>
        <p:spPr>
          <a:xfrm>
            <a:off x="1056144" y="1448467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Deg: 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03EEE74-3281-D64E-8116-7333F47CB985}"/>
              </a:ext>
            </a:extLst>
          </p:cNvPr>
          <p:cNvSpPr txBox="1"/>
          <p:nvPr/>
        </p:nvSpPr>
        <p:spPr>
          <a:xfrm>
            <a:off x="1052421" y="2080772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Deg: 4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4CEC134-9561-214D-BA47-EB8AF6DD4590}"/>
              </a:ext>
            </a:extLst>
          </p:cNvPr>
          <p:cNvSpPr txBox="1"/>
          <p:nvPr/>
        </p:nvSpPr>
        <p:spPr>
          <a:xfrm>
            <a:off x="1049807" y="2713077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Deg: 2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6E2E04B-29CA-8B4F-BB70-A4C5B41EC093}"/>
              </a:ext>
            </a:extLst>
          </p:cNvPr>
          <p:cNvSpPr/>
          <p:nvPr/>
        </p:nvSpPr>
        <p:spPr>
          <a:xfrm>
            <a:off x="168338" y="4307415"/>
            <a:ext cx="36601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BW usage = b1+b2+b3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C714440-2EFD-604E-BC4B-E75D5CB4F455}"/>
              </a:ext>
            </a:extLst>
          </p:cNvPr>
          <p:cNvSpPr/>
          <p:nvPr/>
        </p:nvSpPr>
        <p:spPr>
          <a:xfrm>
            <a:off x="135958" y="4650816"/>
            <a:ext cx="4886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Leftover capacity = C-b1-b2-b3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9064CE3-A1E4-0C45-8B18-6BB68E89731F}"/>
              </a:ext>
            </a:extLst>
          </p:cNvPr>
          <p:cNvSpPr/>
          <p:nvPr/>
        </p:nvSpPr>
        <p:spPr>
          <a:xfrm>
            <a:off x="135958" y="5015256"/>
            <a:ext cx="407582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leftover capacity enough for next app</a:t>
            </a:r>
          </a:p>
        </p:txBody>
      </p:sp>
    </p:spTree>
    <p:extLst>
      <p:ext uri="{BB962C8B-B14F-4D97-AF65-F5344CB8AC3E}">
        <p14:creationId xmlns:p14="http://schemas.microsoft.com/office/powerpoint/2010/main" val="3989404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08552-AC3A-0344-8E7A-7387C6BC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13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65734A-6654-354E-A4A5-929442CD37A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297F"/>
                </a:solidFill>
              </a:rPr>
              <a:t>Superways</a:t>
            </a:r>
            <a:r>
              <a:rPr lang="en-US" sz="4000" b="1" dirty="0">
                <a:solidFill>
                  <a:srgbClr val="00297F"/>
                </a:solidFill>
              </a:rPr>
              <a:t> – Design – Scenario 2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9861098-FCC0-D047-B42A-0BC573A7D29F}"/>
              </a:ext>
            </a:extLst>
          </p:cNvPr>
          <p:cNvGrpSpPr/>
          <p:nvPr/>
        </p:nvGrpSpPr>
        <p:grpSpPr>
          <a:xfrm>
            <a:off x="7346129" y="1417320"/>
            <a:ext cx="4704822" cy="4531306"/>
            <a:chOff x="5543910" y="2524355"/>
            <a:chExt cx="6355531" cy="4041814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E5A1F428-B9ED-CE49-9F33-23AD4519687B}"/>
                </a:ext>
              </a:extLst>
            </p:cNvPr>
            <p:cNvGrpSpPr/>
            <p:nvPr/>
          </p:nvGrpSpPr>
          <p:grpSpPr>
            <a:xfrm>
              <a:off x="5737644" y="2524355"/>
              <a:ext cx="6035256" cy="4031057"/>
              <a:chOff x="5229364" y="1825625"/>
              <a:chExt cx="6035256" cy="4031057"/>
            </a:xfrm>
          </p:grpSpPr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E2E39CA4-C791-AE49-9F15-A91564E874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19750" y="1825625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E29A7307-D962-AD4C-8BBC-4F91828F7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5846" y="1825625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B3E97641-F6E7-8C4F-A770-EB4D44D46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29364" y="3212690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E80E53C8-FBA5-374F-BF58-49A364952F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5846" y="3196821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7BE7AE57-4296-A246-BB1D-C32C073EC9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19750" y="3188134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2913D8E2-6E3E-4849-9224-700D689160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16232" y="3188133"/>
                <a:ext cx="903816" cy="385001"/>
              </a:xfrm>
              <a:prstGeom prst="rect">
                <a:avLst/>
              </a:prstGeom>
            </p:spPr>
          </p:pic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3BB0FBA-3C1C-B546-9814-F48A8B212491}"/>
                  </a:ext>
                </a:extLst>
              </p:cNvPr>
              <p:cNvCxnSpPr>
                <a:cxnSpLocks/>
                <a:stCxn id="71" idx="2"/>
                <a:endCxn id="72" idx="0"/>
              </p:cNvCxnSpPr>
              <p:nvPr/>
            </p:nvCxnSpPr>
            <p:spPr>
              <a:xfrm flipH="1">
                <a:off x="5681272" y="2210626"/>
                <a:ext cx="1496482" cy="1002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60AA5AA7-6310-4649-AAD8-1EEFEB067F92}"/>
                  </a:ext>
                </a:extLst>
              </p:cNvPr>
              <p:cNvCxnSpPr>
                <a:cxnSpLocks/>
                <a:stCxn id="71" idx="2"/>
                <a:endCxn id="73" idx="0"/>
              </p:cNvCxnSpPr>
              <p:nvPr/>
            </p:nvCxnSpPr>
            <p:spPr>
              <a:xfrm>
                <a:off x="7177754" y="2210626"/>
                <a:ext cx="0" cy="9861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1F76CA89-1E88-804E-88A9-5DEC7C3528D1}"/>
                  </a:ext>
                </a:extLst>
              </p:cNvPr>
              <p:cNvCxnSpPr>
                <a:cxnSpLocks/>
                <a:stCxn id="71" idx="2"/>
                <a:endCxn id="74" idx="0"/>
              </p:cNvCxnSpPr>
              <p:nvPr/>
            </p:nvCxnSpPr>
            <p:spPr>
              <a:xfrm>
                <a:off x="7177754" y="2210626"/>
                <a:ext cx="2093904" cy="9775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A27AB562-5E02-FD43-94D8-7C97D7ACCD4A}"/>
                  </a:ext>
                </a:extLst>
              </p:cNvPr>
              <p:cNvCxnSpPr>
                <a:cxnSpLocks/>
                <a:stCxn id="71" idx="2"/>
                <a:endCxn id="75" idx="0"/>
              </p:cNvCxnSpPr>
              <p:nvPr/>
            </p:nvCxnSpPr>
            <p:spPr>
              <a:xfrm>
                <a:off x="7177754" y="2210626"/>
                <a:ext cx="3590386" cy="97750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6A57CFBE-7344-DB4E-9857-F54B3329F527}"/>
                  </a:ext>
                </a:extLst>
              </p:cNvPr>
              <p:cNvCxnSpPr>
                <a:cxnSpLocks/>
                <a:stCxn id="70" idx="2"/>
                <a:endCxn id="72" idx="0"/>
              </p:cNvCxnSpPr>
              <p:nvPr/>
            </p:nvCxnSpPr>
            <p:spPr>
              <a:xfrm flipH="1">
                <a:off x="5681272" y="2210626"/>
                <a:ext cx="3590386" cy="1002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5659F9C1-61CB-104C-B987-B32F11B2D5B4}"/>
                  </a:ext>
                </a:extLst>
              </p:cNvPr>
              <p:cNvCxnSpPr>
                <a:cxnSpLocks/>
                <a:stCxn id="70" idx="2"/>
                <a:endCxn id="73" idx="0"/>
              </p:cNvCxnSpPr>
              <p:nvPr/>
            </p:nvCxnSpPr>
            <p:spPr>
              <a:xfrm flipH="1">
                <a:off x="7177754" y="2210626"/>
                <a:ext cx="2093904" cy="9861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206E58B9-4F3F-FE4A-864A-EF4ABDBE6446}"/>
                  </a:ext>
                </a:extLst>
              </p:cNvPr>
              <p:cNvCxnSpPr>
                <a:cxnSpLocks/>
                <a:stCxn id="70" idx="2"/>
                <a:endCxn id="74" idx="0"/>
              </p:cNvCxnSpPr>
              <p:nvPr/>
            </p:nvCxnSpPr>
            <p:spPr>
              <a:xfrm>
                <a:off x="9271658" y="2210626"/>
                <a:ext cx="0" cy="9775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0AB31C2A-3985-DF44-AAEB-1CCD82D1ECBC}"/>
                  </a:ext>
                </a:extLst>
              </p:cNvPr>
              <p:cNvCxnSpPr>
                <a:cxnSpLocks/>
                <a:stCxn id="70" idx="2"/>
                <a:endCxn id="75" idx="0"/>
              </p:cNvCxnSpPr>
              <p:nvPr/>
            </p:nvCxnSpPr>
            <p:spPr>
              <a:xfrm>
                <a:off x="9271658" y="2210626"/>
                <a:ext cx="1496482" cy="97750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F22D97D-C993-A841-BD53-1B59BC561344}"/>
                  </a:ext>
                </a:extLst>
              </p:cNvPr>
              <p:cNvCxnSpPr>
                <a:cxnSpLocks/>
                <a:stCxn id="75" idx="2"/>
                <a:endCxn id="91" idx="0"/>
              </p:cNvCxnSpPr>
              <p:nvPr/>
            </p:nvCxnSpPr>
            <p:spPr>
              <a:xfrm>
                <a:off x="10768140" y="3573134"/>
                <a:ext cx="0" cy="8482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F3C1F2B-7BD5-2440-AD67-97876329438B}"/>
                  </a:ext>
                </a:extLst>
              </p:cNvPr>
              <p:cNvCxnSpPr>
                <a:cxnSpLocks/>
                <a:stCxn id="74" idx="2"/>
                <a:endCxn id="90" idx="0"/>
              </p:cNvCxnSpPr>
              <p:nvPr/>
            </p:nvCxnSpPr>
            <p:spPr>
              <a:xfrm flipH="1">
                <a:off x="9268175" y="3573134"/>
                <a:ext cx="3483" cy="8375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E4B0A488-1363-DA49-AA4A-AFE82F09BE71}"/>
                  </a:ext>
                </a:extLst>
              </p:cNvPr>
              <p:cNvCxnSpPr>
                <a:cxnSpLocks/>
                <a:stCxn id="73" idx="2"/>
                <a:endCxn id="88" idx="0"/>
              </p:cNvCxnSpPr>
              <p:nvPr/>
            </p:nvCxnSpPr>
            <p:spPr>
              <a:xfrm flipH="1">
                <a:off x="7177753" y="3581821"/>
                <a:ext cx="1" cy="83813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A09446AB-2BA3-7F47-9E1B-F07B095EA3A9}"/>
                  </a:ext>
                </a:extLst>
              </p:cNvPr>
              <p:cNvCxnSpPr>
                <a:cxnSpLocks/>
                <a:stCxn id="72" idx="2"/>
                <a:endCxn id="89" idx="0"/>
              </p:cNvCxnSpPr>
              <p:nvPr/>
            </p:nvCxnSpPr>
            <p:spPr>
              <a:xfrm>
                <a:off x="5681272" y="3597691"/>
                <a:ext cx="10726" cy="8210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AF1D6CD6-C461-DB4E-B7FB-08C51D51F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81274" y="4419953"/>
                <a:ext cx="992959" cy="1436727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38B69A5B-5789-A843-93AE-8703B0A7CD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8249" y="4418701"/>
                <a:ext cx="907498" cy="143798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87FA6AD4-464E-F541-BC5C-2DD8B3966A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71696" y="4410645"/>
                <a:ext cx="992959" cy="1446035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B303A810-0042-C948-976C-0FCF688D77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71661" y="4421403"/>
                <a:ext cx="992959" cy="1435277"/>
              </a:xfrm>
              <a:prstGeom prst="rect">
                <a:avLst/>
              </a:prstGeom>
            </p:spPr>
          </p:pic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C6BDE90-2C02-DD43-A80E-17281322C11D}"/>
                </a:ext>
              </a:extLst>
            </p:cNvPr>
            <p:cNvSpPr/>
            <p:nvPr/>
          </p:nvSpPr>
          <p:spPr>
            <a:xfrm rot="16200000">
              <a:off x="4830903" y="4577111"/>
              <a:ext cx="2691306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78FF08A-AA87-104E-BA1F-D878F4FF977F}"/>
                </a:ext>
              </a:extLst>
            </p:cNvPr>
            <p:cNvSpPr/>
            <p:nvPr/>
          </p:nvSpPr>
          <p:spPr>
            <a:xfrm rot="16200000">
              <a:off x="6337818" y="4577111"/>
              <a:ext cx="2691306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10F717C-F07D-2241-9143-97F9B8EB9F51}"/>
                </a:ext>
              </a:extLst>
            </p:cNvPr>
            <p:cNvSpPr/>
            <p:nvPr/>
          </p:nvSpPr>
          <p:spPr>
            <a:xfrm rot="16200000">
              <a:off x="8403506" y="4582491"/>
              <a:ext cx="2702064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A4F2111-6FD3-764A-9063-27660268A4DB}"/>
                </a:ext>
              </a:extLst>
            </p:cNvPr>
            <p:cNvSpPr/>
            <p:nvPr/>
          </p:nvSpPr>
          <p:spPr>
            <a:xfrm rot="16200000">
              <a:off x="9916301" y="4583029"/>
              <a:ext cx="2700987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EFE03B85-856A-FB45-946A-932410606951}"/>
              </a:ext>
            </a:extLst>
          </p:cNvPr>
          <p:cNvSpPr/>
          <p:nvPr/>
        </p:nvSpPr>
        <p:spPr>
          <a:xfrm>
            <a:off x="255604" y="1346006"/>
            <a:ext cx="811460" cy="50294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App-1</a:t>
            </a:r>
            <a:endParaRPr lang="en-US" sz="3600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1DA9245-7091-EA49-B0EA-7475602A2F02}"/>
              </a:ext>
            </a:extLst>
          </p:cNvPr>
          <p:cNvSpPr/>
          <p:nvPr/>
        </p:nvSpPr>
        <p:spPr>
          <a:xfrm>
            <a:off x="253529" y="2013968"/>
            <a:ext cx="811460" cy="50294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App-2</a:t>
            </a:r>
            <a:endParaRPr lang="en-US" sz="36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DF8D995-455B-C049-8221-327035197300}"/>
              </a:ext>
            </a:extLst>
          </p:cNvPr>
          <p:cNvSpPr/>
          <p:nvPr/>
        </p:nvSpPr>
        <p:spPr>
          <a:xfrm>
            <a:off x="253529" y="2681931"/>
            <a:ext cx="811460" cy="50294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App-3</a:t>
            </a:r>
            <a:endParaRPr lang="en-US" sz="36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EA64DF9-E041-9E41-A05B-094005763C95}"/>
              </a:ext>
            </a:extLst>
          </p:cNvPr>
          <p:cNvSpPr txBox="1"/>
          <p:nvPr/>
        </p:nvSpPr>
        <p:spPr>
          <a:xfrm>
            <a:off x="1056144" y="1448467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Deg: 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03EEE74-3281-D64E-8116-7333F47CB985}"/>
              </a:ext>
            </a:extLst>
          </p:cNvPr>
          <p:cNvSpPr txBox="1"/>
          <p:nvPr/>
        </p:nvSpPr>
        <p:spPr>
          <a:xfrm>
            <a:off x="1052421" y="2080772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Deg: 4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4CEC134-9561-214D-BA47-EB8AF6DD4590}"/>
              </a:ext>
            </a:extLst>
          </p:cNvPr>
          <p:cNvSpPr txBox="1"/>
          <p:nvPr/>
        </p:nvSpPr>
        <p:spPr>
          <a:xfrm>
            <a:off x="1049807" y="2713077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Deg: 2</a:t>
            </a:r>
          </a:p>
        </p:txBody>
      </p:sp>
      <p:sp>
        <p:nvSpPr>
          <p:cNvPr id="106" name="Right Arrow 105">
            <a:extLst>
              <a:ext uri="{FF2B5EF4-FFF2-40B4-BE49-F238E27FC236}">
                <a16:creationId xmlns:a16="http://schemas.microsoft.com/office/drawing/2014/main" id="{BA036C1B-CA60-C747-9452-96521F6E268C}"/>
              </a:ext>
            </a:extLst>
          </p:cNvPr>
          <p:cNvSpPr/>
          <p:nvPr/>
        </p:nvSpPr>
        <p:spPr>
          <a:xfrm>
            <a:off x="6252848" y="4460515"/>
            <a:ext cx="978408" cy="294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D024911-6681-7945-90FE-19B77C5ADAF7}"/>
              </a:ext>
            </a:extLst>
          </p:cNvPr>
          <p:cNvSpPr/>
          <p:nvPr/>
        </p:nvSpPr>
        <p:spPr>
          <a:xfrm>
            <a:off x="168338" y="4307415"/>
            <a:ext cx="36601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BW usage = 0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05A0221-5414-9D4E-BDF1-DD40727C2403}"/>
              </a:ext>
            </a:extLst>
          </p:cNvPr>
          <p:cNvSpPr/>
          <p:nvPr/>
        </p:nvSpPr>
        <p:spPr>
          <a:xfrm>
            <a:off x="135958" y="4650816"/>
            <a:ext cx="275662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Leftover capacity = C</a:t>
            </a:r>
          </a:p>
        </p:txBody>
      </p:sp>
    </p:spTree>
    <p:extLst>
      <p:ext uri="{BB962C8B-B14F-4D97-AF65-F5344CB8AC3E}">
        <p14:creationId xmlns:p14="http://schemas.microsoft.com/office/powerpoint/2010/main" val="74531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00208 L 0.58724 0.440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48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08552-AC3A-0344-8E7A-7387C6BC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14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65734A-6654-354E-A4A5-929442CD37A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297F"/>
                </a:solidFill>
              </a:rPr>
              <a:t>Superways</a:t>
            </a:r>
            <a:r>
              <a:rPr lang="en-US" sz="4000" b="1" dirty="0">
                <a:solidFill>
                  <a:srgbClr val="00297F"/>
                </a:solidFill>
              </a:rPr>
              <a:t> – Design – Scenario 2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9861098-FCC0-D047-B42A-0BC573A7D29F}"/>
              </a:ext>
            </a:extLst>
          </p:cNvPr>
          <p:cNvGrpSpPr/>
          <p:nvPr/>
        </p:nvGrpSpPr>
        <p:grpSpPr>
          <a:xfrm>
            <a:off x="7346129" y="1417320"/>
            <a:ext cx="4704822" cy="4531306"/>
            <a:chOff x="5543910" y="2524355"/>
            <a:chExt cx="6355531" cy="4041814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E5A1F428-B9ED-CE49-9F33-23AD4519687B}"/>
                </a:ext>
              </a:extLst>
            </p:cNvPr>
            <p:cNvGrpSpPr/>
            <p:nvPr/>
          </p:nvGrpSpPr>
          <p:grpSpPr>
            <a:xfrm>
              <a:off x="5737644" y="2524355"/>
              <a:ext cx="6035256" cy="4031057"/>
              <a:chOff x="5229364" y="1825625"/>
              <a:chExt cx="6035256" cy="4031057"/>
            </a:xfrm>
          </p:grpSpPr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E2E39CA4-C791-AE49-9F15-A91564E874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19750" y="1825625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E29A7307-D962-AD4C-8BBC-4F91828F7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5846" y="1825625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B3E97641-F6E7-8C4F-A770-EB4D44D46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29364" y="3212690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E80E53C8-FBA5-374F-BF58-49A364952F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5846" y="3196821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7BE7AE57-4296-A246-BB1D-C32C073EC9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19750" y="3188134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2913D8E2-6E3E-4849-9224-700D689160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16232" y="3188133"/>
                <a:ext cx="903816" cy="385001"/>
              </a:xfrm>
              <a:prstGeom prst="rect">
                <a:avLst/>
              </a:prstGeom>
            </p:spPr>
          </p:pic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3BB0FBA-3C1C-B546-9814-F48A8B212491}"/>
                  </a:ext>
                </a:extLst>
              </p:cNvPr>
              <p:cNvCxnSpPr>
                <a:cxnSpLocks/>
                <a:stCxn id="71" idx="2"/>
                <a:endCxn id="72" idx="0"/>
              </p:cNvCxnSpPr>
              <p:nvPr/>
            </p:nvCxnSpPr>
            <p:spPr>
              <a:xfrm flipH="1">
                <a:off x="5681272" y="2210626"/>
                <a:ext cx="1496482" cy="1002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60AA5AA7-6310-4649-AAD8-1EEFEB067F92}"/>
                  </a:ext>
                </a:extLst>
              </p:cNvPr>
              <p:cNvCxnSpPr>
                <a:cxnSpLocks/>
                <a:stCxn id="71" idx="2"/>
                <a:endCxn id="73" idx="0"/>
              </p:cNvCxnSpPr>
              <p:nvPr/>
            </p:nvCxnSpPr>
            <p:spPr>
              <a:xfrm>
                <a:off x="7177754" y="2210626"/>
                <a:ext cx="0" cy="9861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1F76CA89-1E88-804E-88A9-5DEC7C3528D1}"/>
                  </a:ext>
                </a:extLst>
              </p:cNvPr>
              <p:cNvCxnSpPr>
                <a:cxnSpLocks/>
                <a:stCxn id="71" idx="2"/>
                <a:endCxn id="74" idx="0"/>
              </p:cNvCxnSpPr>
              <p:nvPr/>
            </p:nvCxnSpPr>
            <p:spPr>
              <a:xfrm>
                <a:off x="7177754" y="2210626"/>
                <a:ext cx="2093904" cy="9775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A27AB562-5E02-FD43-94D8-7C97D7ACCD4A}"/>
                  </a:ext>
                </a:extLst>
              </p:cNvPr>
              <p:cNvCxnSpPr>
                <a:cxnSpLocks/>
                <a:stCxn id="71" idx="2"/>
                <a:endCxn id="75" idx="0"/>
              </p:cNvCxnSpPr>
              <p:nvPr/>
            </p:nvCxnSpPr>
            <p:spPr>
              <a:xfrm>
                <a:off x="7177754" y="2210626"/>
                <a:ext cx="3590386" cy="97750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6A57CFBE-7344-DB4E-9857-F54B3329F527}"/>
                  </a:ext>
                </a:extLst>
              </p:cNvPr>
              <p:cNvCxnSpPr>
                <a:cxnSpLocks/>
                <a:stCxn id="70" idx="2"/>
                <a:endCxn id="72" idx="0"/>
              </p:cNvCxnSpPr>
              <p:nvPr/>
            </p:nvCxnSpPr>
            <p:spPr>
              <a:xfrm flipH="1">
                <a:off x="5681272" y="2210626"/>
                <a:ext cx="3590386" cy="1002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5659F9C1-61CB-104C-B987-B32F11B2D5B4}"/>
                  </a:ext>
                </a:extLst>
              </p:cNvPr>
              <p:cNvCxnSpPr>
                <a:cxnSpLocks/>
                <a:stCxn id="70" idx="2"/>
                <a:endCxn id="73" idx="0"/>
              </p:cNvCxnSpPr>
              <p:nvPr/>
            </p:nvCxnSpPr>
            <p:spPr>
              <a:xfrm flipH="1">
                <a:off x="7177754" y="2210626"/>
                <a:ext cx="2093904" cy="9861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206E58B9-4F3F-FE4A-864A-EF4ABDBE6446}"/>
                  </a:ext>
                </a:extLst>
              </p:cNvPr>
              <p:cNvCxnSpPr>
                <a:cxnSpLocks/>
                <a:stCxn id="70" idx="2"/>
                <a:endCxn id="74" idx="0"/>
              </p:cNvCxnSpPr>
              <p:nvPr/>
            </p:nvCxnSpPr>
            <p:spPr>
              <a:xfrm>
                <a:off x="9271658" y="2210626"/>
                <a:ext cx="0" cy="9775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0AB31C2A-3985-DF44-AAEB-1CCD82D1ECBC}"/>
                  </a:ext>
                </a:extLst>
              </p:cNvPr>
              <p:cNvCxnSpPr>
                <a:cxnSpLocks/>
                <a:stCxn id="70" idx="2"/>
                <a:endCxn id="75" idx="0"/>
              </p:cNvCxnSpPr>
              <p:nvPr/>
            </p:nvCxnSpPr>
            <p:spPr>
              <a:xfrm>
                <a:off x="9271658" y="2210626"/>
                <a:ext cx="1496482" cy="97750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F22D97D-C993-A841-BD53-1B59BC561344}"/>
                  </a:ext>
                </a:extLst>
              </p:cNvPr>
              <p:cNvCxnSpPr>
                <a:cxnSpLocks/>
                <a:stCxn id="75" idx="2"/>
                <a:endCxn id="91" idx="0"/>
              </p:cNvCxnSpPr>
              <p:nvPr/>
            </p:nvCxnSpPr>
            <p:spPr>
              <a:xfrm>
                <a:off x="10768140" y="3573134"/>
                <a:ext cx="0" cy="8482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F3C1F2B-7BD5-2440-AD67-97876329438B}"/>
                  </a:ext>
                </a:extLst>
              </p:cNvPr>
              <p:cNvCxnSpPr>
                <a:cxnSpLocks/>
                <a:stCxn id="74" idx="2"/>
                <a:endCxn id="90" idx="0"/>
              </p:cNvCxnSpPr>
              <p:nvPr/>
            </p:nvCxnSpPr>
            <p:spPr>
              <a:xfrm flipH="1">
                <a:off x="9268175" y="3573134"/>
                <a:ext cx="3483" cy="8375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E4B0A488-1363-DA49-AA4A-AFE82F09BE71}"/>
                  </a:ext>
                </a:extLst>
              </p:cNvPr>
              <p:cNvCxnSpPr>
                <a:cxnSpLocks/>
                <a:stCxn id="73" idx="2"/>
                <a:endCxn id="88" idx="0"/>
              </p:cNvCxnSpPr>
              <p:nvPr/>
            </p:nvCxnSpPr>
            <p:spPr>
              <a:xfrm flipH="1">
                <a:off x="7177753" y="3581821"/>
                <a:ext cx="1" cy="83813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A09446AB-2BA3-7F47-9E1B-F07B095EA3A9}"/>
                  </a:ext>
                </a:extLst>
              </p:cNvPr>
              <p:cNvCxnSpPr>
                <a:cxnSpLocks/>
                <a:stCxn id="72" idx="2"/>
                <a:endCxn id="89" idx="0"/>
              </p:cNvCxnSpPr>
              <p:nvPr/>
            </p:nvCxnSpPr>
            <p:spPr>
              <a:xfrm>
                <a:off x="5681272" y="3597691"/>
                <a:ext cx="10726" cy="8210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AF1D6CD6-C461-DB4E-B7FB-08C51D51F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81274" y="4419953"/>
                <a:ext cx="992959" cy="1436727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38B69A5B-5789-A843-93AE-8703B0A7CD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8249" y="4418701"/>
                <a:ext cx="907498" cy="143798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87FA6AD4-464E-F541-BC5C-2DD8B3966A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71696" y="4410645"/>
                <a:ext cx="992959" cy="1446035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B303A810-0042-C948-976C-0FCF688D77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71661" y="4421403"/>
                <a:ext cx="992959" cy="1435277"/>
              </a:xfrm>
              <a:prstGeom prst="rect">
                <a:avLst/>
              </a:prstGeom>
            </p:spPr>
          </p:pic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C6BDE90-2C02-DD43-A80E-17281322C11D}"/>
                </a:ext>
              </a:extLst>
            </p:cNvPr>
            <p:cNvSpPr/>
            <p:nvPr/>
          </p:nvSpPr>
          <p:spPr>
            <a:xfrm rot="16200000">
              <a:off x="4830903" y="4577111"/>
              <a:ext cx="2691306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78FF08A-AA87-104E-BA1F-D878F4FF977F}"/>
                </a:ext>
              </a:extLst>
            </p:cNvPr>
            <p:cNvSpPr/>
            <p:nvPr/>
          </p:nvSpPr>
          <p:spPr>
            <a:xfrm rot="16200000">
              <a:off x="6337818" y="4577111"/>
              <a:ext cx="2691306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10F717C-F07D-2241-9143-97F9B8EB9F51}"/>
                </a:ext>
              </a:extLst>
            </p:cNvPr>
            <p:cNvSpPr/>
            <p:nvPr/>
          </p:nvSpPr>
          <p:spPr>
            <a:xfrm rot="16200000">
              <a:off x="8403506" y="4582491"/>
              <a:ext cx="2702064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A4F2111-6FD3-764A-9063-27660268A4DB}"/>
                </a:ext>
              </a:extLst>
            </p:cNvPr>
            <p:cNvSpPr/>
            <p:nvPr/>
          </p:nvSpPr>
          <p:spPr>
            <a:xfrm rot="16200000">
              <a:off x="9916301" y="4583029"/>
              <a:ext cx="2700987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EFE03B85-856A-FB45-946A-932410606951}"/>
              </a:ext>
            </a:extLst>
          </p:cNvPr>
          <p:cNvSpPr/>
          <p:nvPr/>
        </p:nvSpPr>
        <p:spPr>
          <a:xfrm>
            <a:off x="7418350" y="4376089"/>
            <a:ext cx="811460" cy="50294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App-1</a:t>
            </a:r>
            <a:endParaRPr lang="en-US" sz="3600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1DA9245-7091-EA49-B0EA-7475602A2F02}"/>
              </a:ext>
            </a:extLst>
          </p:cNvPr>
          <p:cNvSpPr/>
          <p:nvPr/>
        </p:nvSpPr>
        <p:spPr>
          <a:xfrm>
            <a:off x="253529" y="2013968"/>
            <a:ext cx="811460" cy="50294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App-2</a:t>
            </a:r>
            <a:endParaRPr lang="en-US" sz="36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DF8D995-455B-C049-8221-327035197300}"/>
              </a:ext>
            </a:extLst>
          </p:cNvPr>
          <p:cNvSpPr/>
          <p:nvPr/>
        </p:nvSpPr>
        <p:spPr>
          <a:xfrm>
            <a:off x="253529" y="2681931"/>
            <a:ext cx="811460" cy="50294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App-3</a:t>
            </a:r>
            <a:endParaRPr lang="en-US" sz="36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EA64DF9-E041-9E41-A05B-094005763C95}"/>
              </a:ext>
            </a:extLst>
          </p:cNvPr>
          <p:cNvSpPr txBox="1"/>
          <p:nvPr/>
        </p:nvSpPr>
        <p:spPr>
          <a:xfrm>
            <a:off x="1056144" y="1448467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Deg: 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03EEE74-3281-D64E-8116-7333F47CB985}"/>
              </a:ext>
            </a:extLst>
          </p:cNvPr>
          <p:cNvSpPr txBox="1"/>
          <p:nvPr/>
        </p:nvSpPr>
        <p:spPr>
          <a:xfrm>
            <a:off x="1052421" y="2080772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Deg: 4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4CEC134-9561-214D-BA47-EB8AF6DD4590}"/>
              </a:ext>
            </a:extLst>
          </p:cNvPr>
          <p:cNvSpPr txBox="1"/>
          <p:nvPr/>
        </p:nvSpPr>
        <p:spPr>
          <a:xfrm>
            <a:off x="1049807" y="2713077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Deg: 2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6E2E04B-29CA-8B4F-BB70-A4C5B41EC093}"/>
              </a:ext>
            </a:extLst>
          </p:cNvPr>
          <p:cNvSpPr/>
          <p:nvPr/>
        </p:nvSpPr>
        <p:spPr>
          <a:xfrm>
            <a:off x="168338" y="4307415"/>
            <a:ext cx="36601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BW usage = b1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C714440-2EFD-604E-BC4B-E75D5CB4F455}"/>
              </a:ext>
            </a:extLst>
          </p:cNvPr>
          <p:cNvSpPr/>
          <p:nvPr/>
        </p:nvSpPr>
        <p:spPr>
          <a:xfrm>
            <a:off x="135958" y="4650816"/>
            <a:ext cx="4886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Leftover capacity = C-b1 (= 𝝴)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245A3B6-A8E4-A646-AFD5-474E7278F8AF}"/>
              </a:ext>
            </a:extLst>
          </p:cNvPr>
          <p:cNvSpPr/>
          <p:nvPr/>
        </p:nvSpPr>
        <p:spPr>
          <a:xfrm>
            <a:off x="135958" y="5015256"/>
            <a:ext cx="4886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leftover capacity </a:t>
            </a:r>
            <a:r>
              <a:rPr lang="en-US" sz="2000" dirty="0">
                <a:solidFill>
                  <a:srgbClr val="FF0000"/>
                </a:solidFill>
              </a:rPr>
              <a:t>NOT</a:t>
            </a:r>
            <a:r>
              <a:rPr lang="en-US" sz="2000" dirty="0">
                <a:solidFill>
                  <a:schemeClr val="tx1"/>
                </a:solidFill>
              </a:rPr>
              <a:t> enough for next app</a:t>
            </a:r>
          </a:p>
        </p:txBody>
      </p:sp>
    </p:spTree>
    <p:extLst>
      <p:ext uri="{BB962C8B-B14F-4D97-AF65-F5344CB8AC3E}">
        <p14:creationId xmlns:p14="http://schemas.microsoft.com/office/powerpoint/2010/main" val="2161875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08552-AC3A-0344-8E7A-7387C6BC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15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65734A-6654-354E-A4A5-929442CD37A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297F"/>
                </a:solidFill>
              </a:rPr>
              <a:t>Superways</a:t>
            </a:r>
            <a:r>
              <a:rPr lang="en-US" sz="4000" b="1" dirty="0">
                <a:solidFill>
                  <a:srgbClr val="00297F"/>
                </a:solidFill>
              </a:rPr>
              <a:t> – Design – Scenario 2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9861098-FCC0-D047-B42A-0BC573A7D29F}"/>
              </a:ext>
            </a:extLst>
          </p:cNvPr>
          <p:cNvGrpSpPr/>
          <p:nvPr/>
        </p:nvGrpSpPr>
        <p:grpSpPr>
          <a:xfrm>
            <a:off x="7346129" y="1417320"/>
            <a:ext cx="4704822" cy="4531306"/>
            <a:chOff x="5543910" y="2524355"/>
            <a:chExt cx="6355531" cy="4041814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E5A1F428-B9ED-CE49-9F33-23AD4519687B}"/>
                </a:ext>
              </a:extLst>
            </p:cNvPr>
            <p:cNvGrpSpPr/>
            <p:nvPr/>
          </p:nvGrpSpPr>
          <p:grpSpPr>
            <a:xfrm>
              <a:off x="5737644" y="2524355"/>
              <a:ext cx="6035256" cy="4031057"/>
              <a:chOff x="5229364" y="1825625"/>
              <a:chExt cx="6035256" cy="4031057"/>
            </a:xfrm>
          </p:grpSpPr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E2E39CA4-C791-AE49-9F15-A91564E874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19750" y="1825625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E29A7307-D962-AD4C-8BBC-4F91828F7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5846" y="1825625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B3E97641-F6E7-8C4F-A770-EB4D44D46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29364" y="3212690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E80E53C8-FBA5-374F-BF58-49A364952F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5846" y="3196821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7BE7AE57-4296-A246-BB1D-C32C073EC9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19750" y="3188134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2913D8E2-6E3E-4849-9224-700D689160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16232" y="3188133"/>
                <a:ext cx="903816" cy="385001"/>
              </a:xfrm>
              <a:prstGeom prst="rect">
                <a:avLst/>
              </a:prstGeom>
            </p:spPr>
          </p:pic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3BB0FBA-3C1C-B546-9814-F48A8B212491}"/>
                  </a:ext>
                </a:extLst>
              </p:cNvPr>
              <p:cNvCxnSpPr>
                <a:cxnSpLocks/>
                <a:stCxn id="71" idx="2"/>
                <a:endCxn id="72" idx="0"/>
              </p:cNvCxnSpPr>
              <p:nvPr/>
            </p:nvCxnSpPr>
            <p:spPr>
              <a:xfrm flipH="1">
                <a:off x="5681272" y="2210626"/>
                <a:ext cx="1496482" cy="1002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60AA5AA7-6310-4649-AAD8-1EEFEB067F92}"/>
                  </a:ext>
                </a:extLst>
              </p:cNvPr>
              <p:cNvCxnSpPr>
                <a:cxnSpLocks/>
                <a:stCxn id="71" idx="2"/>
                <a:endCxn id="73" idx="0"/>
              </p:cNvCxnSpPr>
              <p:nvPr/>
            </p:nvCxnSpPr>
            <p:spPr>
              <a:xfrm>
                <a:off x="7177754" y="2210626"/>
                <a:ext cx="0" cy="9861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1F76CA89-1E88-804E-88A9-5DEC7C3528D1}"/>
                  </a:ext>
                </a:extLst>
              </p:cNvPr>
              <p:cNvCxnSpPr>
                <a:cxnSpLocks/>
                <a:stCxn id="71" idx="2"/>
                <a:endCxn id="74" idx="0"/>
              </p:cNvCxnSpPr>
              <p:nvPr/>
            </p:nvCxnSpPr>
            <p:spPr>
              <a:xfrm>
                <a:off x="7177754" y="2210626"/>
                <a:ext cx="2093904" cy="9775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A27AB562-5E02-FD43-94D8-7C97D7ACCD4A}"/>
                  </a:ext>
                </a:extLst>
              </p:cNvPr>
              <p:cNvCxnSpPr>
                <a:cxnSpLocks/>
                <a:stCxn id="71" idx="2"/>
                <a:endCxn id="75" idx="0"/>
              </p:cNvCxnSpPr>
              <p:nvPr/>
            </p:nvCxnSpPr>
            <p:spPr>
              <a:xfrm>
                <a:off x="7177754" y="2210626"/>
                <a:ext cx="3590386" cy="97750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6A57CFBE-7344-DB4E-9857-F54B3329F527}"/>
                  </a:ext>
                </a:extLst>
              </p:cNvPr>
              <p:cNvCxnSpPr>
                <a:cxnSpLocks/>
                <a:stCxn id="70" idx="2"/>
                <a:endCxn id="72" idx="0"/>
              </p:cNvCxnSpPr>
              <p:nvPr/>
            </p:nvCxnSpPr>
            <p:spPr>
              <a:xfrm flipH="1">
                <a:off x="5681272" y="2210626"/>
                <a:ext cx="3590386" cy="1002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5659F9C1-61CB-104C-B987-B32F11B2D5B4}"/>
                  </a:ext>
                </a:extLst>
              </p:cNvPr>
              <p:cNvCxnSpPr>
                <a:cxnSpLocks/>
                <a:stCxn id="70" idx="2"/>
                <a:endCxn id="73" idx="0"/>
              </p:cNvCxnSpPr>
              <p:nvPr/>
            </p:nvCxnSpPr>
            <p:spPr>
              <a:xfrm flipH="1">
                <a:off x="7177754" y="2210626"/>
                <a:ext cx="2093904" cy="9861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206E58B9-4F3F-FE4A-864A-EF4ABDBE6446}"/>
                  </a:ext>
                </a:extLst>
              </p:cNvPr>
              <p:cNvCxnSpPr>
                <a:cxnSpLocks/>
                <a:stCxn id="70" idx="2"/>
                <a:endCxn id="74" idx="0"/>
              </p:cNvCxnSpPr>
              <p:nvPr/>
            </p:nvCxnSpPr>
            <p:spPr>
              <a:xfrm>
                <a:off x="9271658" y="2210626"/>
                <a:ext cx="0" cy="9775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0AB31C2A-3985-DF44-AAEB-1CCD82D1ECBC}"/>
                  </a:ext>
                </a:extLst>
              </p:cNvPr>
              <p:cNvCxnSpPr>
                <a:cxnSpLocks/>
                <a:stCxn id="70" idx="2"/>
                <a:endCxn id="75" idx="0"/>
              </p:cNvCxnSpPr>
              <p:nvPr/>
            </p:nvCxnSpPr>
            <p:spPr>
              <a:xfrm>
                <a:off x="9271658" y="2210626"/>
                <a:ext cx="1496482" cy="97750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F22D97D-C993-A841-BD53-1B59BC561344}"/>
                  </a:ext>
                </a:extLst>
              </p:cNvPr>
              <p:cNvCxnSpPr>
                <a:cxnSpLocks/>
                <a:stCxn id="75" idx="2"/>
                <a:endCxn id="91" idx="0"/>
              </p:cNvCxnSpPr>
              <p:nvPr/>
            </p:nvCxnSpPr>
            <p:spPr>
              <a:xfrm>
                <a:off x="10768140" y="3573134"/>
                <a:ext cx="0" cy="8482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F3C1F2B-7BD5-2440-AD67-97876329438B}"/>
                  </a:ext>
                </a:extLst>
              </p:cNvPr>
              <p:cNvCxnSpPr>
                <a:cxnSpLocks/>
                <a:stCxn id="74" idx="2"/>
                <a:endCxn id="90" idx="0"/>
              </p:cNvCxnSpPr>
              <p:nvPr/>
            </p:nvCxnSpPr>
            <p:spPr>
              <a:xfrm flipH="1">
                <a:off x="9268175" y="3573134"/>
                <a:ext cx="3483" cy="8375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E4B0A488-1363-DA49-AA4A-AFE82F09BE71}"/>
                  </a:ext>
                </a:extLst>
              </p:cNvPr>
              <p:cNvCxnSpPr>
                <a:cxnSpLocks/>
                <a:stCxn id="73" idx="2"/>
                <a:endCxn id="88" idx="0"/>
              </p:cNvCxnSpPr>
              <p:nvPr/>
            </p:nvCxnSpPr>
            <p:spPr>
              <a:xfrm flipH="1">
                <a:off x="7177753" y="3581821"/>
                <a:ext cx="1" cy="83813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A09446AB-2BA3-7F47-9E1B-F07B095EA3A9}"/>
                  </a:ext>
                </a:extLst>
              </p:cNvPr>
              <p:cNvCxnSpPr>
                <a:cxnSpLocks/>
                <a:stCxn id="72" idx="2"/>
                <a:endCxn id="89" idx="0"/>
              </p:cNvCxnSpPr>
              <p:nvPr/>
            </p:nvCxnSpPr>
            <p:spPr>
              <a:xfrm>
                <a:off x="5681272" y="3597691"/>
                <a:ext cx="10726" cy="8210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AF1D6CD6-C461-DB4E-B7FB-08C51D51F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81274" y="4419953"/>
                <a:ext cx="992959" cy="1436727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38B69A5B-5789-A843-93AE-8703B0A7CD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8249" y="4418701"/>
                <a:ext cx="907498" cy="143798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87FA6AD4-464E-F541-BC5C-2DD8B3966A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71696" y="4410645"/>
                <a:ext cx="992959" cy="1446035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B303A810-0042-C948-976C-0FCF688D77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71661" y="4421403"/>
                <a:ext cx="992959" cy="1435277"/>
              </a:xfrm>
              <a:prstGeom prst="rect">
                <a:avLst/>
              </a:prstGeom>
            </p:spPr>
          </p:pic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C6BDE90-2C02-DD43-A80E-17281322C11D}"/>
                </a:ext>
              </a:extLst>
            </p:cNvPr>
            <p:cNvSpPr/>
            <p:nvPr/>
          </p:nvSpPr>
          <p:spPr>
            <a:xfrm rot="16200000">
              <a:off x="4830903" y="4577111"/>
              <a:ext cx="2691306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78FF08A-AA87-104E-BA1F-D878F4FF977F}"/>
                </a:ext>
              </a:extLst>
            </p:cNvPr>
            <p:cNvSpPr/>
            <p:nvPr/>
          </p:nvSpPr>
          <p:spPr>
            <a:xfrm rot="16200000">
              <a:off x="6337818" y="4577111"/>
              <a:ext cx="2691306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10F717C-F07D-2241-9143-97F9B8EB9F51}"/>
                </a:ext>
              </a:extLst>
            </p:cNvPr>
            <p:cNvSpPr/>
            <p:nvPr/>
          </p:nvSpPr>
          <p:spPr>
            <a:xfrm rot="16200000">
              <a:off x="8403506" y="4582491"/>
              <a:ext cx="2702064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A4F2111-6FD3-764A-9063-27660268A4DB}"/>
                </a:ext>
              </a:extLst>
            </p:cNvPr>
            <p:cNvSpPr/>
            <p:nvPr/>
          </p:nvSpPr>
          <p:spPr>
            <a:xfrm rot="16200000">
              <a:off x="9916301" y="4583029"/>
              <a:ext cx="2700987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EFE03B85-856A-FB45-946A-932410606951}"/>
              </a:ext>
            </a:extLst>
          </p:cNvPr>
          <p:cNvSpPr/>
          <p:nvPr/>
        </p:nvSpPr>
        <p:spPr>
          <a:xfrm>
            <a:off x="7418350" y="4376089"/>
            <a:ext cx="811460" cy="50294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App-1</a:t>
            </a:r>
            <a:endParaRPr lang="en-US" sz="36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DF8D995-455B-C049-8221-327035197300}"/>
              </a:ext>
            </a:extLst>
          </p:cNvPr>
          <p:cNvSpPr/>
          <p:nvPr/>
        </p:nvSpPr>
        <p:spPr>
          <a:xfrm>
            <a:off x="253529" y="2681931"/>
            <a:ext cx="811460" cy="50294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App-3</a:t>
            </a:r>
            <a:endParaRPr lang="en-US" sz="36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EA64DF9-E041-9E41-A05B-094005763C95}"/>
              </a:ext>
            </a:extLst>
          </p:cNvPr>
          <p:cNvSpPr txBox="1"/>
          <p:nvPr/>
        </p:nvSpPr>
        <p:spPr>
          <a:xfrm>
            <a:off x="1056144" y="1448467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Deg: 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03EEE74-3281-D64E-8116-7333F47CB985}"/>
              </a:ext>
            </a:extLst>
          </p:cNvPr>
          <p:cNvSpPr txBox="1"/>
          <p:nvPr/>
        </p:nvSpPr>
        <p:spPr>
          <a:xfrm>
            <a:off x="1052421" y="2080772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Deg: 4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4CEC134-9561-214D-BA47-EB8AF6DD4590}"/>
              </a:ext>
            </a:extLst>
          </p:cNvPr>
          <p:cNvSpPr txBox="1"/>
          <p:nvPr/>
        </p:nvSpPr>
        <p:spPr>
          <a:xfrm>
            <a:off x="1049807" y="2713077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Deg: 2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6E2E04B-29CA-8B4F-BB70-A4C5B41EC093}"/>
              </a:ext>
            </a:extLst>
          </p:cNvPr>
          <p:cNvSpPr/>
          <p:nvPr/>
        </p:nvSpPr>
        <p:spPr>
          <a:xfrm>
            <a:off x="168338" y="4307415"/>
            <a:ext cx="36601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BW usage = b1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C714440-2EFD-604E-BC4B-E75D5CB4F455}"/>
              </a:ext>
            </a:extLst>
          </p:cNvPr>
          <p:cNvSpPr/>
          <p:nvPr/>
        </p:nvSpPr>
        <p:spPr>
          <a:xfrm>
            <a:off x="135958" y="4650816"/>
            <a:ext cx="404214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Leftover capacity = C-b1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7E944B7-7DCE-704A-9E86-B30C11C82AAA}"/>
              </a:ext>
            </a:extLst>
          </p:cNvPr>
          <p:cNvCxnSpPr>
            <a:cxnSpLocks/>
            <a:stCxn id="92" idx="3"/>
            <a:endCxn id="70" idx="2"/>
          </p:cNvCxnSpPr>
          <p:nvPr/>
        </p:nvCxnSpPr>
        <p:spPr>
          <a:xfrm flipV="1">
            <a:off x="8229810" y="1848947"/>
            <a:ext cx="2252132" cy="277861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3F863A1E-B2B3-0845-A2C6-0B7475AA068F}"/>
              </a:ext>
            </a:extLst>
          </p:cNvPr>
          <p:cNvSpPr/>
          <p:nvPr/>
        </p:nvSpPr>
        <p:spPr>
          <a:xfrm>
            <a:off x="253529" y="2013968"/>
            <a:ext cx="811460" cy="50294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App-2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2908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2685 L 0.58672 0.4213 " pathEditMode="relative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08552-AC3A-0344-8E7A-7387C6BC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16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65734A-6654-354E-A4A5-929442CD37A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297F"/>
                </a:solidFill>
              </a:rPr>
              <a:t>Superways</a:t>
            </a:r>
            <a:r>
              <a:rPr lang="en-US" sz="4000" b="1" dirty="0">
                <a:solidFill>
                  <a:srgbClr val="00297F"/>
                </a:solidFill>
              </a:rPr>
              <a:t> – Design – Scenario 2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9861098-FCC0-D047-B42A-0BC573A7D29F}"/>
              </a:ext>
            </a:extLst>
          </p:cNvPr>
          <p:cNvGrpSpPr/>
          <p:nvPr/>
        </p:nvGrpSpPr>
        <p:grpSpPr>
          <a:xfrm>
            <a:off x="7346129" y="1417320"/>
            <a:ext cx="4704822" cy="4531306"/>
            <a:chOff x="5543910" y="2524355"/>
            <a:chExt cx="6355531" cy="4041814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E5A1F428-B9ED-CE49-9F33-23AD4519687B}"/>
                </a:ext>
              </a:extLst>
            </p:cNvPr>
            <p:cNvGrpSpPr/>
            <p:nvPr/>
          </p:nvGrpSpPr>
          <p:grpSpPr>
            <a:xfrm>
              <a:off x="5737644" y="2524355"/>
              <a:ext cx="6035256" cy="4031057"/>
              <a:chOff x="5229364" y="1825625"/>
              <a:chExt cx="6035256" cy="4031057"/>
            </a:xfrm>
          </p:grpSpPr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E2E39CA4-C791-AE49-9F15-A91564E874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19750" y="1825625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E29A7307-D962-AD4C-8BBC-4F91828F7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5846" y="1825625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B3E97641-F6E7-8C4F-A770-EB4D44D46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29364" y="3212690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E80E53C8-FBA5-374F-BF58-49A364952F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5846" y="3196821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7BE7AE57-4296-A246-BB1D-C32C073EC9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19750" y="3188134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2913D8E2-6E3E-4849-9224-700D689160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16232" y="3188133"/>
                <a:ext cx="903816" cy="385001"/>
              </a:xfrm>
              <a:prstGeom prst="rect">
                <a:avLst/>
              </a:prstGeom>
            </p:spPr>
          </p:pic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3BB0FBA-3C1C-B546-9814-F48A8B212491}"/>
                  </a:ext>
                </a:extLst>
              </p:cNvPr>
              <p:cNvCxnSpPr>
                <a:cxnSpLocks/>
                <a:stCxn id="71" idx="2"/>
                <a:endCxn id="72" idx="0"/>
              </p:cNvCxnSpPr>
              <p:nvPr/>
            </p:nvCxnSpPr>
            <p:spPr>
              <a:xfrm flipH="1">
                <a:off x="5681272" y="2210626"/>
                <a:ext cx="1496482" cy="1002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60AA5AA7-6310-4649-AAD8-1EEFEB067F92}"/>
                  </a:ext>
                </a:extLst>
              </p:cNvPr>
              <p:cNvCxnSpPr>
                <a:cxnSpLocks/>
                <a:stCxn id="71" idx="2"/>
                <a:endCxn id="73" idx="0"/>
              </p:cNvCxnSpPr>
              <p:nvPr/>
            </p:nvCxnSpPr>
            <p:spPr>
              <a:xfrm>
                <a:off x="7177754" y="2210626"/>
                <a:ext cx="0" cy="9861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1F76CA89-1E88-804E-88A9-5DEC7C3528D1}"/>
                  </a:ext>
                </a:extLst>
              </p:cNvPr>
              <p:cNvCxnSpPr>
                <a:cxnSpLocks/>
                <a:stCxn id="71" idx="2"/>
                <a:endCxn id="74" idx="0"/>
              </p:cNvCxnSpPr>
              <p:nvPr/>
            </p:nvCxnSpPr>
            <p:spPr>
              <a:xfrm>
                <a:off x="7177754" y="2210626"/>
                <a:ext cx="2093904" cy="9775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A27AB562-5E02-FD43-94D8-7C97D7ACCD4A}"/>
                  </a:ext>
                </a:extLst>
              </p:cNvPr>
              <p:cNvCxnSpPr>
                <a:cxnSpLocks/>
                <a:stCxn id="71" idx="2"/>
                <a:endCxn id="75" idx="0"/>
              </p:cNvCxnSpPr>
              <p:nvPr/>
            </p:nvCxnSpPr>
            <p:spPr>
              <a:xfrm>
                <a:off x="7177754" y="2210626"/>
                <a:ext cx="3590386" cy="97750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6A57CFBE-7344-DB4E-9857-F54B3329F527}"/>
                  </a:ext>
                </a:extLst>
              </p:cNvPr>
              <p:cNvCxnSpPr>
                <a:cxnSpLocks/>
                <a:stCxn id="70" idx="2"/>
                <a:endCxn id="72" idx="0"/>
              </p:cNvCxnSpPr>
              <p:nvPr/>
            </p:nvCxnSpPr>
            <p:spPr>
              <a:xfrm flipH="1">
                <a:off x="5681272" y="2210626"/>
                <a:ext cx="3590386" cy="1002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5659F9C1-61CB-104C-B987-B32F11B2D5B4}"/>
                  </a:ext>
                </a:extLst>
              </p:cNvPr>
              <p:cNvCxnSpPr>
                <a:cxnSpLocks/>
                <a:stCxn id="70" idx="2"/>
                <a:endCxn id="73" idx="0"/>
              </p:cNvCxnSpPr>
              <p:nvPr/>
            </p:nvCxnSpPr>
            <p:spPr>
              <a:xfrm flipH="1">
                <a:off x="7177754" y="2210626"/>
                <a:ext cx="2093904" cy="9861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206E58B9-4F3F-FE4A-864A-EF4ABDBE6446}"/>
                  </a:ext>
                </a:extLst>
              </p:cNvPr>
              <p:cNvCxnSpPr>
                <a:cxnSpLocks/>
                <a:stCxn id="70" idx="2"/>
                <a:endCxn id="74" idx="0"/>
              </p:cNvCxnSpPr>
              <p:nvPr/>
            </p:nvCxnSpPr>
            <p:spPr>
              <a:xfrm>
                <a:off x="9271658" y="2210626"/>
                <a:ext cx="0" cy="9775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0AB31C2A-3985-DF44-AAEB-1CCD82D1ECBC}"/>
                  </a:ext>
                </a:extLst>
              </p:cNvPr>
              <p:cNvCxnSpPr>
                <a:cxnSpLocks/>
                <a:stCxn id="70" idx="2"/>
                <a:endCxn id="75" idx="0"/>
              </p:cNvCxnSpPr>
              <p:nvPr/>
            </p:nvCxnSpPr>
            <p:spPr>
              <a:xfrm>
                <a:off x="9271658" y="2210626"/>
                <a:ext cx="1496482" cy="97750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F22D97D-C993-A841-BD53-1B59BC561344}"/>
                  </a:ext>
                </a:extLst>
              </p:cNvPr>
              <p:cNvCxnSpPr>
                <a:cxnSpLocks/>
                <a:stCxn id="75" idx="2"/>
                <a:endCxn id="91" idx="0"/>
              </p:cNvCxnSpPr>
              <p:nvPr/>
            </p:nvCxnSpPr>
            <p:spPr>
              <a:xfrm>
                <a:off x="10768140" y="3573134"/>
                <a:ext cx="0" cy="8482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F3C1F2B-7BD5-2440-AD67-97876329438B}"/>
                  </a:ext>
                </a:extLst>
              </p:cNvPr>
              <p:cNvCxnSpPr>
                <a:cxnSpLocks/>
                <a:stCxn id="74" idx="2"/>
                <a:endCxn id="90" idx="0"/>
              </p:cNvCxnSpPr>
              <p:nvPr/>
            </p:nvCxnSpPr>
            <p:spPr>
              <a:xfrm flipH="1">
                <a:off x="9268175" y="3573134"/>
                <a:ext cx="3483" cy="8375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E4B0A488-1363-DA49-AA4A-AFE82F09BE71}"/>
                  </a:ext>
                </a:extLst>
              </p:cNvPr>
              <p:cNvCxnSpPr>
                <a:cxnSpLocks/>
                <a:stCxn id="73" idx="2"/>
                <a:endCxn id="88" idx="0"/>
              </p:cNvCxnSpPr>
              <p:nvPr/>
            </p:nvCxnSpPr>
            <p:spPr>
              <a:xfrm flipH="1">
                <a:off x="7177753" y="3581821"/>
                <a:ext cx="1" cy="83813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A09446AB-2BA3-7F47-9E1B-F07B095EA3A9}"/>
                  </a:ext>
                </a:extLst>
              </p:cNvPr>
              <p:cNvCxnSpPr>
                <a:cxnSpLocks/>
                <a:stCxn id="72" idx="2"/>
                <a:endCxn id="89" idx="0"/>
              </p:cNvCxnSpPr>
              <p:nvPr/>
            </p:nvCxnSpPr>
            <p:spPr>
              <a:xfrm>
                <a:off x="5681272" y="3597691"/>
                <a:ext cx="10726" cy="8210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AF1D6CD6-C461-DB4E-B7FB-08C51D51F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81274" y="4419953"/>
                <a:ext cx="992959" cy="1436727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38B69A5B-5789-A843-93AE-8703B0A7CD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8249" y="4418701"/>
                <a:ext cx="907498" cy="143798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87FA6AD4-464E-F541-BC5C-2DD8B3966A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71696" y="4410645"/>
                <a:ext cx="992959" cy="1446035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B303A810-0042-C948-976C-0FCF688D77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71661" y="4421403"/>
                <a:ext cx="992959" cy="1435277"/>
              </a:xfrm>
              <a:prstGeom prst="rect">
                <a:avLst/>
              </a:prstGeom>
            </p:spPr>
          </p:pic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C6BDE90-2C02-DD43-A80E-17281322C11D}"/>
                </a:ext>
              </a:extLst>
            </p:cNvPr>
            <p:cNvSpPr/>
            <p:nvPr/>
          </p:nvSpPr>
          <p:spPr>
            <a:xfrm rot="16200000">
              <a:off x="4830903" y="4577111"/>
              <a:ext cx="2691306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78FF08A-AA87-104E-BA1F-D878F4FF977F}"/>
                </a:ext>
              </a:extLst>
            </p:cNvPr>
            <p:cNvSpPr/>
            <p:nvPr/>
          </p:nvSpPr>
          <p:spPr>
            <a:xfrm rot="16200000">
              <a:off x="6337818" y="4577111"/>
              <a:ext cx="2691306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10F717C-F07D-2241-9143-97F9B8EB9F51}"/>
                </a:ext>
              </a:extLst>
            </p:cNvPr>
            <p:cNvSpPr/>
            <p:nvPr/>
          </p:nvSpPr>
          <p:spPr>
            <a:xfrm rot="16200000">
              <a:off x="8403506" y="4582491"/>
              <a:ext cx="2702064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A4F2111-6FD3-764A-9063-27660268A4DB}"/>
                </a:ext>
              </a:extLst>
            </p:cNvPr>
            <p:cNvSpPr/>
            <p:nvPr/>
          </p:nvSpPr>
          <p:spPr>
            <a:xfrm rot="16200000">
              <a:off x="9916301" y="4583029"/>
              <a:ext cx="2700987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EFE03B85-856A-FB45-946A-932410606951}"/>
              </a:ext>
            </a:extLst>
          </p:cNvPr>
          <p:cNvSpPr/>
          <p:nvPr/>
        </p:nvSpPr>
        <p:spPr>
          <a:xfrm>
            <a:off x="7418350" y="4376089"/>
            <a:ext cx="811460" cy="50294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App-1</a:t>
            </a:r>
            <a:endParaRPr lang="en-US" sz="36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DF8D995-455B-C049-8221-327035197300}"/>
              </a:ext>
            </a:extLst>
          </p:cNvPr>
          <p:cNvSpPr/>
          <p:nvPr/>
        </p:nvSpPr>
        <p:spPr>
          <a:xfrm>
            <a:off x="253529" y="2681931"/>
            <a:ext cx="811460" cy="50294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App-3</a:t>
            </a:r>
            <a:endParaRPr lang="en-US" sz="36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EA64DF9-E041-9E41-A05B-094005763C95}"/>
              </a:ext>
            </a:extLst>
          </p:cNvPr>
          <p:cNvSpPr txBox="1"/>
          <p:nvPr/>
        </p:nvSpPr>
        <p:spPr>
          <a:xfrm>
            <a:off x="1056144" y="1448467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Deg: 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03EEE74-3281-D64E-8116-7333F47CB985}"/>
              </a:ext>
            </a:extLst>
          </p:cNvPr>
          <p:cNvSpPr txBox="1"/>
          <p:nvPr/>
        </p:nvSpPr>
        <p:spPr>
          <a:xfrm>
            <a:off x="1052421" y="2080772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Deg: 4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4CEC134-9561-214D-BA47-EB8AF6DD4590}"/>
              </a:ext>
            </a:extLst>
          </p:cNvPr>
          <p:cNvSpPr txBox="1"/>
          <p:nvPr/>
        </p:nvSpPr>
        <p:spPr>
          <a:xfrm>
            <a:off x="1049807" y="2713077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Deg: 2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6E2E04B-29CA-8B4F-BB70-A4C5B41EC093}"/>
              </a:ext>
            </a:extLst>
          </p:cNvPr>
          <p:cNvSpPr/>
          <p:nvPr/>
        </p:nvSpPr>
        <p:spPr>
          <a:xfrm>
            <a:off x="168338" y="4307415"/>
            <a:ext cx="36601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BW usage = b1+b2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C714440-2EFD-604E-BC4B-E75D5CB4F455}"/>
              </a:ext>
            </a:extLst>
          </p:cNvPr>
          <p:cNvSpPr/>
          <p:nvPr/>
        </p:nvSpPr>
        <p:spPr>
          <a:xfrm>
            <a:off x="135958" y="4650816"/>
            <a:ext cx="404214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Leftover capacity = 2*C-b1-b2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7E944B7-7DCE-704A-9E86-B30C11C82AAA}"/>
              </a:ext>
            </a:extLst>
          </p:cNvPr>
          <p:cNvCxnSpPr>
            <a:cxnSpLocks/>
            <a:stCxn id="92" idx="3"/>
            <a:endCxn id="70" idx="2"/>
          </p:cNvCxnSpPr>
          <p:nvPr/>
        </p:nvCxnSpPr>
        <p:spPr>
          <a:xfrm flipV="1">
            <a:off x="8229810" y="1848947"/>
            <a:ext cx="2252132" cy="277861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3F863A1E-B2B3-0845-A2C6-0B7475AA068F}"/>
              </a:ext>
            </a:extLst>
          </p:cNvPr>
          <p:cNvSpPr/>
          <p:nvPr/>
        </p:nvSpPr>
        <p:spPr>
          <a:xfrm>
            <a:off x="7418350" y="4904916"/>
            <a:ext cx="811460" cy="50294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App-2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7718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08552-AC3A-0344-8E7A-7387C6BC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17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65734A-6654-354E-A4A5-929442CD37A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297F"/>
                </a:solidFill>
              </a:rPr>
              <a:t>Superways</a:t>
            </a:r>
            <a:r>
              <a:rPr lang="en-US" sz="4000" b="1" dirty="0">
                <a:solidFill>
                  <a:srgbClr val="00297F"/>
                </a:solidFill>
              </a:rPr>
              <a:t> – Design – Scenario 2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9861098-FCC0-D047-B42A-0BC573A7D29F}"/>
              </a:ext>
            </a:extLst>
          </p:cNvPr>
          <p:cNvGrpSpPr/>
          <p:nvPr/>
        </p:nvGrpSpPr>
        <p:grpSpPr>
          <a:xfrm>
            <a:off x="7346129" y="1417320"/>
            <a:ext cx="4704822" cy="4531306"/>
            <a:chOff x="5543910" y="2524355"/>
            <a:chExt cx="6355531" cy="4041814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E5A1F428-B9ED-CE49-9F33-23AD4519687B}"/>
                </a:ext>
              </a:extLst>
            </p:cNvPr>
            <p:cNvGrpSpPr/>
            <p:nvPr/>
          </p:nvGrpSpPr>
          <p:grpSpPr>
            <a:xfrm>
              <a:off x="5737644" y="2524355"/>
              <a:ext cx="6035256" cy="4031057"/>
              <a:chOff x="5229364" y="1825625"/>
              <a:chExt cx="6035256" cy="4031057"/>
            </a:xfrm>
          </p:grpSpPr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E2E39CA4-C791-AE49-9F15-A91564E874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19750" y="1825625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E29A7307-D962-AD4C-8BBC-4F91828F7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5846" y="1825625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B3E97641-F6E7-8C4F-A770-EB4D44D46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29364" y="3212690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E80E53C8-FBA5-374F-BF58-49A364952F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5846" y="3196821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7BE7AE57-4296-A246-BB1D-C32C073EC9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19750" y="3188134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2913D8E2-6E3E-4849-9224-700D689160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16232" y="3188133"/>
                <a:ext cx="903816" cy="385001"/>
              </a:xfrm>
              <a:prstGeom prst="rect">
                <a:avLst/>
              </a:prstGeom>
            </p:spPr>
          </p:pic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3BB0FBA-3C1C-B546-9814-F48A8B212491}"/>
                  </a:ext>
                </a:extLst>
              </p:cNvPr>
              <p:cNvCxnSpPr>
                <a:cxnSpLocks/>
                <a:stCxn id="71" idx="2"/>
                <a:endCxn id="72" idx="0"/>
              </p:cNvCxnSpPr>
              <p:nvPr/>
            </p:nvCxnSpPr>
            <p:spPr>
              <a:xfrm flipH="1">
                <a:off x="5681272" y="2210626"/>
                <a:ext cx="1496482" cy="1002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60AA5AA7-6310-4649-AAD8-1EEFEB067F92}"/>
                  </a:ext>
                </a:extLst>
              </p:cNvPr>
              <p:cNvCxnSpPr>
                <a:cxnSpLocks/>
                <a:stCxn id="71" idx="2"/>
                <a:endCxn id="73" idx="0"/>
              </p:cNvCxnSpPr>
              <p:nvPr/>
            </p:nvCxnSpPr>
            <p:spPr>
              <a:xfrm>
                <a:off x="7177754" y="2210626"/>
                <a:ext cx="0" cy="9861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1F76CA89-1E88-804E-88A9-5DEC7C3528D1}"/>
                  </a:ext>
                </a:extLst>
              </p:cNvPr>
              <p:cNvCxnSpPr>
                <a:cxnSpLocks/>
                <a:stCxn id="71" idx="2"/>
                <a:endCxn id="74" idx="0"/>
              </p:cNvCxnSpPr>
              <p:nvPr/>
            </p:nvCxnSpPr>
            <p:spPr>
              <a:xfrm>
                <a:off x="7177754" y="2210626"/>
                <a:ext cx="2093904" cy="9775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A27AB562-5E02-FD43-94D8-7C97D7ACCD4A}"/>
                  </a:ext>
                </a:extLst>
              </p:cNvPr>
              <p:cNvCxnSpPr>
                <a:cxnSpLocks/>
                <a:stCxn id="71" idx="2"/>
                <a:endCxn id="75" idx="0"/>
              </p:cNvCxnSpPr>
              <p:nvPr/>
            </p:nvCxnSpPr>
            <p:spPr>
              <a:xfrm>
                <a:off x="7177754" y="2210626"/>
                <a:ext cx="3590386" cy="97750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6A57CFBE-7344-DB4E-9857-F54B3329F527}"/>
                  </a:ext>
                </a:extLst>
              </p:cNvPr>
              <p:cNvCxnSpPr>
                <a:cxnSpLocks/>
                <a:stCxn id="70" idx="2"/>
                <a:endCxn id="72" idx="0"/>
              </p:cNvCxnSpPr>
              <p:nvPr/>
            </p:nvCxnSpPr>
            <p:spPr>
              <a:xfrm flipH="1">
                <a:off x="5681272" y="2210626"/>
                <a:ext cx="3590386" cy="1002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5659F9C1-61CB-104C-B987-B32F11B2D5B4}"/>
                  </a:ext>
                </a:extLst>
              </p:cNvPr>
              <p:cNvCxnSpPr>
                <a:cxnSpLocks/>
                <a:stCxn id="70" idx="2"/>
                <a:endCxn id="73" idx="0"/>
              </p:cNvCxnSpPr>
              <p:nvPr/>
            </p:nvCxnSpPr>
            <p:spPr>
              <a:xfrm flipH="1">
                <a:off x="7177754" y="2210626"/>
                <a:ext cx="2093904" cy="9861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206E58B9-4F3F-FE4A-864A-EF4ABDBE6446}"/>
                  </a:ext>
                </a:extLst>
              </p:cNvPr>
              <p:cNvCxnSpPr>
                <a:cxnSpLocks/>
                <a:stCxn id="70" idx="2"/>
                <a:endCxn id="74" idx="0"/>
              </p:cNvCxnSpPr>
              <p:nvPr/>
            </p:nvCxnSpPr>
            <p:spPr>
              <a:xfrm>
                <a:off x="9271658" y="2210626"/>
                <a:ext cx="0" cy="9775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0AB31C2A-3985-DF44-AAEB-1CCD82D1ECBC}"/>
                  </a:ext>
                </a:extLst>
              </p:cNvPr>
              <p:cNvCxnSpPr>
                <a:cxnSpLocks/>
                <a:stCxn id="70" idx="2"/>
                <a:endCxn id="75" idx="0"/>
              </p:cNvCxnSpPr>
              <p:nvPr/>
            </p:nvCxnSpPr>
            <p:spPr>
              <a:xfrm>
                <a:off x="9271658" y="2210626"/>
                <a:ext cx="1496482" cy="97750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F22D97D-C993-A841-BD53-1B59BC561344}"/>
                  </a:ext>
                </a:extLst>
              </p:cNvPr>
              <p:cNvCxnSpPr>
                <a:cxnSpLocks/>
                <a:stCxn id="75" idx="2"/>
                <a:endCxn id="91" idx="0"/>
              </p:cNvCxnSpPr>
              <p:nvPr/>
            </p:nvCxnSpPr>
            <p:spPr>
              <a:xfrm>
                <a:off x="10768140" y="3573134"/>
                <a:ext cx="0" cy="8482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F3C1F2B-7BD5-2440-AD67-97876329438B}"/>
                  </a:ext>
                </a:extLst>
              </p:cNvPr>
              <p:cNvCxnSpPr>
                <a:cxnSpLocks/>
                <a:stCxn id="74" idx="2"/>
                <a:endCxn id="90" idx="0"/>
              </p:cNvCxnSpPr>
              <p:nvPr/>
            </p:nvCxnSpPr>
            <p:spPr>
              <a:xfrm flipH="1">
                <a:off x="9268175" y="3573134"/>
                <a:ext cx="3483" cy="8375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E4B0A488-1363-DA49-AA4A-AFE82F09BE71}"/>
                  </a:ext>
                </a:extLst>
              </p:cNvPr>
              <p:cNvCxnSpPr>
                <a:cxnSpLocks/>
                <a:stCxn id="73" idx="2"/>
                <a:endCxn id="88" idx="0"/>
              </p:cNvCxnSpPr>
              <p:nvPr/>
            </p:nvCxnSpPr>
            <p:spPr>
              <a:xfrm flipH="1">
                <a:off x="7177753" y="3581821"/>
                <a:ext cx="1" cy="83813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A09446AB-2BA3-7F47-9E1B-F07B095EA3A9}"/>
                  </a:ext>
                </a:extLst>
              </p:cNvPr>
              <p:cNvCxnSpPr>
                <a:cxnSpLocks/>
                <a:stCxn id="72" idx="2"/>
                <a:endCxn id="89" idx="0"/>
              </p:cNvCxnSpPr>
              <p:nvPr/>
            </p:nvCxnSpPr>
            <p:spPr>
              <a:xfrm>
                <a:off x="5681272" y="3597691"/>
                <a:ext cx="10726" cy="8210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AF1D6CD6-C461-DB4E-B7FB-08C51D51F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81274" y="4419953"/>
                <a:ext cx="992959" cy="1436727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38B69A5B-5789-A843-93AE-8703B0A7CD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8249" y="4418701"/>
                <a:ext cx="907498" cy="143798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87FA6AD4-464E-F541-BC5C-2DD8B3966A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71696" y="4410645"/>
                <a:ext cx="992959" cy="1446035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B303A810-0042-C948-976C-0FCF688D77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71661" y="4421403"/>
                <a:ext cx="992959" cy="1435277"/>
              </a:xfrm>
              <a:prstGeom prst="rect">
                <a:avLst/>
              </a:prstGeom>
            </p:spPr>
          </p:pic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C6BDE90-2C02-DD43-A80E-17281322C11D}"/>
                </a:ext>
              </a:extLst>
            </p:cNvPr>
            <p:cNvSpPr/>
            <p:nvPr/>
          </p:nvSpPr>
          <p:spPr>
            <a:xfrm rot="16200000">
              <a:off x="4830903" y="4577111"/>
              <a:ext cx="2691306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78FF08A-AA87-104E-BA1F-D878F4FF977F}"/>
                </a:ext>
              </a:extLst>
            </p:cNvPr>
            <p:cNvSpPr/>
            <p:nvPr/>
          </p:nvSpPr>
          <p:spPr>
            <a:xfrm rot="16200000">
              <a:off x="6337818" y="4577111"/>
              <a:ext cx="2691306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10F717C-F07D-2241-9143-97F9B8EB9F51}"/>
                </a:ext>
              </a:extLst>
            </p:cNvPr>
            <p:cNvSpPr/>
            <p:nvPr/>
          </p:nvSpPr>
          <p:spPr>
            <a:xfrm rot="16200000">
              <a:off x="8403506" y="4582491"/>
              <a:ext cx="2702064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A4F2111-6FD3-764A-9063-27660268A4DB}"/>
                </a:ext>
              </a:extLst>
            </p:cNvPr>
            <p:cNvSpPr/>
            <p:nvPr/>
          </p:nvSpPr>
          <p:spPr>
            <a:xfrm rot="16200000">
              <a:off x="9916301" y="4583029"/>
              <a:ext cx="2700987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EFE03B85-856A-FB45-946A-932410606951}"/>
              </a:ext>
            </a:extLst>
          </p:cNvPr>
          <p:cNvSpPr/>
          <p:nvPr/>
        </p:nvSpPr>
        <p:spPr>
          <a:xfrm>
            <a:off x="7418350" y="4376089"/>
            <a:ext cx="811460" cy="50294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App-1</a:t>
            </a:r>
            <a:endParaRPr lang="en-US" sz="3600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1DA9245-7091-EA49-B0EA-7475602A2F02}"/>
              </a:ext>
            </a:extLst>
          </p:cNvPr>
          <p:cNvSpPr/>
          <p:nvPr/>
        </p:nvSpPr>
        <p:spPr>
          <a:xfrm>
            <a:off x="7418350" y="4904855"/>
            <a:ext cx="811460" cy="50294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App-2</a:t>
            </a:r>
            <a:endParaRPr lang="en-US" sz="36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DF8D995-455B-C049-8221-327035197300}"/>
              </a:ext>
            </a:extLst>
          </p:cNvPr>
          <p:cNvSpPr/>
          <p:nvPr/>
        </p:nvSpPr>
        <p:spPr>
          <a:xfrm>
            <a:off x="253529" y="2681931"/>
            <a:ext cx="811460" cy="50294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App-3</a:t>
            </a:r>
            <a:endParaRPr lang="en-US" sz="36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EA64DF9-E041-9E41-A05B-094005763C95}"/>
              </a:ext>
            </a:extLst>
          </p:cNvPr>
          <p:cNvSpPr txBox="1"/>
          <p:nvPr/>
        </p:nvSpPr>
        <p:spPr>
          <a:xfrm>
            <a:off x="1056144" y="1448467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Deg: 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03EEE74-3281-D64E-8116-7333F47CB985}"/>
              </a:ext>
            </a:extLst>
          </p:cNvPr>
          <p:cNvSpPr txBox="1"/>
          <p:nvPr/>
        </p:nvSpPr>
        <p:spPr>
          <a:xfrm>
            <a:off x="1052421" y="2080772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Deg: 4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4CEC134-9561-214D-BA47-EB8AF6DD4590}"/>
              </a:ext>
            </a:extLst>
          </p:cNvPr>
          <p:cNvSpPr txBox="1"/>
          <p:nvPr/>
        </p:nvSpPr>
        <p:spPr>
          <a:xfrm>
            <a:off x="1049807" y="2713077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Deg: 2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6E2E04B-29CA-8B4F-BB70-A4C5B41EC093}"/>
              </a:ext>
            </a:extLst>
          </p:cNvPr>
          <p:cNvSpPr/>
          <p:nvPr/>
        </p:nvSpPr>
        <p:spPr>
          <a:xfrm>
            <a:off x="168338" y="4307415"/>
            <a:ext cx="36601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BW usage = b1+b2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C714440-2EFD-604E-BC4B-E75D5CB4F455}"/>
              </a:ext>
            </a:extLst>
          </p:cNvPr>
          <p:cNvSpPr/>
          <p:nvPr/>
        </p:nvSpPr>
        <p:spPr>
          <a:xfrm>
            <a:off x="135958" y="4650816"/>
            <a:ext cx="404214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Leftover capacity = 2*C-b1-b2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815EEFF-BE4C-334F-8565-32D3621741F2}"/>
              </a:ext>
            </a:extLst>
          </p:cNvPr>
          <p:cNvCxnSpPr>
            <a:cxnSpLocks/>
          </p:cNvCxnSpPr>
          <p:nvPr/>
        </p:nvCxnSpPr>
        <p:spPr>
          <a:xfrm flipV="1">
            <a:off x="8229810" y="1848947"/>
            <a:ext cx="2252132" cy="277861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AC71FBDE-A2A1-6F41-A0D7-1443912B3599}"/>
              </a:ext>
            </a:extLst>
          </p:cNvPr>
          <p:cNvSpPr/>
          <p:nvPr/>
        </p:nvSpPr>
        <p:spPr>
          <a:xfrm>
            <a:off x="135958" y="5015256"/>
            <a:ext cx="4886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leftover capacity </a:t>
            </a:r>
            <a:r>
              <a:rPr lang="en-US" sz="2000" dirty="0">
                <a:solidFill>
                  <a:srgbClr val="FF0000"/>
                </a:solidFill>
              </a:rPr>
              <a:t>NOT</a:t>
            </a:r>
            <a:r>
              <a:rPr lang="en-US" sz="2000" dirty="0">
                <a:solidFill>
                  <a:schemeClr val="tx1"/>
                </a:solidFill>
              </a:rPr>
              <a:t> enough for next app</a:t>
            </a:r>
          </a:p>
        </p:txBody>
      </p:sp>
    </p:spTree>
    <p:extLst>
      <p:ext uri="{BB962C8B-B14F-4D97-AF65-F5344CB8AC3E}">
        <p14:creationId xmlns:p14="http://schemas.microsoft.com/office/powerpoint/2010/main" val="417104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0208 L 0.67851 0.24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54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08552-AC3A-0344-8E7A-7387C6BC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18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65734A-6654-354E-A4A5-929442CD37A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297F"/>
                </a:solidFill>
              </a:rPr>
              <a:t>Superways</a:t>
            </a:r>
            <a:r>
              <a:rPr lang="en-US" sz="4000" b="1" dirty="0">
                <a:solidFill>
                  <a:srgbClr val="00297F"/>
                </a:solidFill>
              </a:rPr>
              <a:t> – Design – Scenario 2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9861098-FCC0-D047-B42A-0BC573A7D29F}"/>
              </a:ext>
            </a:extLst>
          </p:cNvPr>
          <p:cNvGrpSpPr/>
          <p:nvPr/>
        </p:nvGrpSpPr>
        <p:grpSpPr>
          <a:xfrm>
            <a:off x="7346129" y="1417320"/>
            <a:ext cx="4704822" cy="4531306"/>
            <a:chOff x="5543910" y="2524355"/>
            <a:chExt cx="6355531" cy="4041814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E5A1F428-B9ED-CE49-9F33-23AD4519687B}"/>
                </a:ext>
              </a:extLst>
            </p:cNvPr>
            <p:cNvGrpSpPr/>
            <p:nvPr/>
          </p:nvGrpSpPr>
          <p:grpSpPr>
            <a:xfrm>
              <a:off x="5737644" y="2524355"/>
              <a:ext cx="6035256" cy="4031057"/>
              <a:chOff x="5229364" y="1825625"/>
              <a:chExt cx="6035256" cy="4031057"/>
            </a:xfrm>
          </p:grpSpPr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E2E39CA4-C791-AE49-9F15-A91564E874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19750" y="1825625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E29A7307-D962-AD4C-8BBC-4F91828F7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5846" y="1825625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B3E97641-F6E7-8C4F-A770-EB4D44D46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29364" y="3212690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E80E53C8-FBA5-374F-BF58-49A364952F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5846" y="3196821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7BE7AE57-4296-A246-BB1D-C32C073EC9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19750" y="3188134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2913D8E2-6E3E-4849-9224-700D689160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16232" y="3188133"/>
                <a:ext cx="903816" cy="385001"/>
              </a:xfrm>
              <a:prstGeom prst="rect">
                <a:avLst/>
              </a:prstGeom>
            </p:spPr>
          </p:pic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3BB0FBA-3C1C-B546-9814-F48A8B212491}"/>
                  </a:ext>
                </a:extLst>
              </p:cNvPr>
              <p:cNvCxnSpPr>
                <a:cxnSpLocks/>
                <a:stCxn id="71" idx="2"/>
                <a:endCxn id="72" idx="0"/>
              </p:cNvCxnSpPr>
              <p:nvPr/>
            </p:nvCxnSpPr>
            <p:spPr>
              <a:xfrm flipH="1">
                <a:off x="5681272" y="2210626"/>
                <a:ext cx="1496482" cy="1002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60AA5AA7-6310-4649-AAD8-1EEFEB067F92}"/>
                  </a:ext>
                </a:extLst>
              </p:cNvPr>
              <p:cNvCxnSpPr>
                <a:cxnSpLocks/>
                <a:stCxn id="71" idx="2"/>
                <a:endCxn id="73" idx="0"/>
              </p:cNvCxnSpPr>
              <p:nvPr/>
            </p:nvCxnSpPr>
            <p:spPr>
              <a:xfrm>
                <a:off x="7177754" y="2210626"/>
                <a:ext cx="0" cy="9861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1F76CA89-1E88-804E-88A9-5DEC7C3528D1}"/>
                  </a:ext>
                </a:extLst>
              </p:cNvPr>
              <p:cNvCxnSpPr>
                <a:cxnSpLocks/>
                <a:stCxn id="71" idx="2"/>
                <a:endCxn id="74" idx="0"/>
              </p:cNvCxnSpPr>
              <p:nvPr/>
            </p:nvCxnSpPr>
            <p:spPr>
              <a:xfrm>
                <a:off x="7177754" y="2210626"/>
                <a:ext cx="2093904" cy="9775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A27AB562-5E02-FD43-94D8-7C97D7ACCD4A}"/>
                  </a:ext>
                </a:extLst>
              </p:cNvPr>
              <p:cNvCxnSpPr>
                <a:cxnSpLocks/>
                <a:stCxn id="71" idx="2"/>
                <a:endCxn id="75" idx="0"/>
              </p:cNvCxnSpPr>
              <p:nvPr/>
            </p:nvCxnSpPr>
            <p:spPr>
              <a:xfrm>
                <a:off x="7177754" y="2210626"/>
                <a:ext cx="3590386" cy="97750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6A57CFBE-7344-DB4E-9857-F54B3329F527}"/>
                  </a:ext>
                </a:extLst>
              </p:cNvPr>
              <p:cNvCxnSpPr>
                <a:cxnSpLocks/>
                <a:stCxn id="70" idx="2"/>
                <a:endCxn id="72" idx="0"/>
              </p:cNvCxnSpPr>
              <p:nvPr/>
            </p:nvCxnSpPr>
            <p:spPr>
              <a:xfrm flipH="1">
                <a:off x="5681272" y="2210626"/>
                <a:ext cx="3590386" cy="1002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5659F9C1-61CB-104C-B987-B32F11B2D5B4}"/>
                  </a:ext>
                </a:extLst>
              </p:cNvPr>
              <p:cNvCxnSpPr>
                <a:cxnSpLocks/>
                <a:stCxn id="70" idx="2"/>
                <a:endCxn id="73" idx="0"/>
              </p:cNvCxnSpPr>
              <p:nvPr/>
            </p:nvCxnSpPr>
            <p:spPr>
              <a:xfrm flipH="1">
                <a:off x="7177754" y="2210626"/>
                <a:ext cx="2093904" cy="9861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206E58B9-4F3F-FE4A-864A-EF4ABDBE6446}"/>
                  </a:ext>
                </a:extLst>
              </p:cNvPr>
              <p:cNvCxnSpPr>
                <a:cxnSpLocks/>
                <a:stCxn id="70" idx="2"/>
                <a:endCxn id="74" idx="0"/>
              </p:cNvCxnSpPr>
              <p:nvPr/>
            </p:nvCxnSpPr>
            <p:spPr>
              <a:xfrm>
                <a:off x="9271658" y="2210626"/>
                <a:ext cx="0" cy="9775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0AB31C2A-3985-DF44-AAEB-1CCD82D1ECBC}"/>
                  </a:ext>
                </a:extLst>
              </p:cNvPr>
              <p:cNvCxnSpPr>
                <a:cxnSpLocks/>
                <a:stCxn id="70" idx="2"/>
                <a:endCxn id="75" idx="0"/>
              </p:cNvCxnSpPr>
              <p:nvPr/>
            </p:nvCxnSpPr>
            <p:spPr>
              <a:xfrm>
                <a:off x="9271658" y="2210626"/>
                <a:ext cx="1496482" cy="97750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F22D97D-C993-A841-BD53-1B59BC561344}"/>
                  </a:ext>
                </a:extLst>
              </p:cNvPr>
              <p:cNvCxnSpPr>
                <a:cxnSpLocks/>
                <a:stCxn id="75" idx="2"/>
                <a:endCxn id="91" idx="0"/>
              </p:cNvCxnSpPr>
              <p:nvPr/>
            </p:nvCxnSpPr>
            <p:spPr>
              <a:xfrm>
                <a:off x="10768140" y="3573134"/>
                <a:ext cx="0" cy="8482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F3C1F2B-7BD5-2440-AD67-97876329438B}"/>
                  </a:ext>
                </a:extLst>
              </p:cNvPr>
              <p:cNvCxnSpPr>
                <a:cxnSpLocks/>
                <a:stCxn id="74" idx="2"/>
                <a:endCxn id="90" idx="0"/>
              </p:cNvCxnSpPr>
              <p:nvPr/>
            </p:nvCxnSpPr>
            <p:spPr>
              <a:xfrm flipH="1">
                <a:off x="9268175" y="3573134"/>
                <a:ext cx="3483" cy="8375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E4B0A488-1363-DA49-AA4A-AFE82F09BE71}"/>
                  </a:ext>
                </a:extLst>
              </p:cNvPr>
              <p:cNvCxnSpPr>
                <a:cxnSpLocks/>
                <a:stCxn id="73" idx="2"/>
                <a:endCxn id="88" idx="0"/>
              </p:cNvCxnSpPr>
              <p:nvPr/>
            </p:nvCxnSpPr>
            <p:spPr>
              <a:xfrm flipH="1">
                <a:off x="7177753" y="3581821"/>
                <a:ext cx="1" cy="83813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A09446AB-2BA3-7F47-9E1B-F07B095EA3A9}"/>
                  </a:ext>
                </a:extLst>
              </p:cNvPr>
              <p:cNvCxnSpPr>
                <a:cxnSpLocks/>
                <a:stCxn id="72" idx="2"/>
                <a:endCxn id="89" idx="0"/>
              </p:cNvCxnSpPr>
              <p:nvPr/>
            </p:nvCxnSpPr>
            <p:spPr>
              <a:xfrm>
                <a:off x="5681272" y="3597691"/>
                <a:ext cx="10726" cy="8210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AF1D6CD6-C461-DB4E-B7FB-08C51D51F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81274" y="4419953"/>
                <a:ext cx="992959" cy="1436727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38B69A5B-5789-A843-93AE-8703B0A7CD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8249" y="4418701"/>
                <a:ext cx="907498" cy="143798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87FA6AD4-464E-F541-BC5C-2DD8B3966A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71696" y="4410645"/>
                <a:ext cx="992959" cy="1446035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B303A810-0042-C948-976C-0FCF688D77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71661" y="4421403"/>
                <a:ext cx="992959" cy="1435277"/>
              </a:xfrm>
              <a:prstGeom prst="rect">
                <a:avLst/>
              </a:prstGeom>
            </p:spPr>
          </p:pic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C6BDE90-2C02-DD43-A80E-17281322C11D}"/>
                </a:ext>
              </a:extLst>
            </p:cNvPr>
            <p:cNvSpPr/>
            <p:nvPr/>
          </p:nvSpPr>
          <p:spPr>
            <a:xfrm rot="16200000">
              <a:off x="4830903" y="4577111"/>
              <a:ext cx="2691306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78FF08A-AA87-104E-BA1F-D878F4FF977F}"/>
                </a:ext>
              </a:extLst>
            </p:cNvPr>
            <p:cNvSpPr/>
            <p:nvPr/>
          </p:nvSpPr>
          <p:spPr>
            <a:xfrm rot="16200000">
              <a:off x="6337818" y="4577111"/>
              <a:ext cx="2691306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10F717C-F07D-2241-9143-97F9B8EB9F51}"/>
                </a:ext>
              </a:extLst>
            </p:cNvPr>
            <p:cNvSpPr/>
            <p:nvPr/>
          </p:nvSpPr>
          <p:spPr>
            <a:xfrm rot="16200000">
              <a:off x="8403506" y="4582491"/>
              <a:ext cx="2702064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A4F2111-6FD3-764A-9063-27660268A4DB}"/>
                </a:ext>
              </a:extLst>
            </p:cNvPr>
            <p:cNvSpPr/>
            <p:nvPr/>
          </p:nvSpPr>
          <p:spPr>
            <a:xfrm rot="16200000">
              <a:off x="9916301" y="4583029"/>
              <a:ext cx="2700987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EFE03B85-856A-FB45-946A-932410606951}"/>
              </a:ext>
            </a:extLst>
          </p:cNvPr>
          <p:cNvSpPr/>
          <p:nvPr/>
        </p:nvSpPr>
        <p:spPr>
          <a:xfrm>
            <a:off x="7418350" y="4376089"/>
            <a:ext cx="811460" cy="50294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App-1</a:t>
            </a:r>
            <a:endParaRPr lang="en-US" sz="3600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1DA9245-7091-EA49-B0EA-7475602A2F02}"/>
              </a:ext>
            </a:extLst>
          </p:cNvPr>
          <p:cNvSpPr/>
          <p:nvPr/>
        </p:nvSpPr>
        <p:spPr>
          <a:xfrm>
            <a:off x="7418350" y="4904855"/>
            <a:ext cx="811460" cy="50294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App-2</a:t>
            </a:r>
            <a:endParaRPr lang="en-US" sz="36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DF8D995-455B-C049-8221-327035197300}"/>
              </a:ext>
            </a:extLst>
          </p:cNvPr>
          <p:cNvSpPr/>
          <p:nvPr/>
        </p:nvSpPr>
        <p:spPr>
          <a:xfrm>
            <a:off x="8525073" y="4371791"/>
            <a:ext cx="811460" cy="50294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App-3</a:t>
            </a:r>
            <a:endParaRPr lang="en-US" sz="36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EA64DF9-E041-9E41-A05B-094005763C95}"/>
              </a:ext>
            </a:extLst>
          </p:cNvPr>
          <p:cNvSpPr txBox="1"/>
          <p:nvPr/>
        </p:nvSpPr>
        <p:spPr>
          <a:xfrm>
            <a:off x="1056144" y="1448467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Deg: 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03EEE74-3281-D64E-8116-7333F47CB985}"/>
              </a:ext>
            </a:extLst>
          </p:cNvPr>
          <p:cNvSpPr txBox="1"/>
          <p:nvPr/>
        </p:nvSpPr>
        <p:spPr>
          <a:xfrm>
            <a:off x="1052421" y="2080772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Deg: 4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4CEC134-9561-214D-BA47-EB8AF6DD4590}"/>
              </a:ext>
            </a:extLst>
          </p:cNvPr>
          <p:cNvSpPr txBox="1"/>
          <p:nvPr/>
        </p:nvSpPr>
        <p:spPr>
          <a:xfrm>
            <a:off x="1049807" y="2713077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Deg: 2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6E2E04B-29CA-8B4F-BB70-A4C5B41EC093}"/>
              </a:ext>
            </a:extLst>
          </p:cNvPr>
          <p:cNvSpPr/>
          <p:nvPr/>
        </p:nvSpPr>
        <p:spPr>
          <a:xfrm>
            <a:off x="168338" y="4307415"/>
            <a:ext cx="36601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BW usage = b3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C714440-2EFD-604E-BC4B-E75D5CB4F455}"/>
              </a:ext>
            </a:extLst>
          </p:cNvPr>
          <p:cNvSpPr/>
          <p:nvPr/>
        </p:nvSpPr>
        <p:spPr>
          <a:xfrm>
            <a:off x="135958" y="4650816"/>
            <a:ext cx="404214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Leftover capacity = C-b3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815EEFF-BE4C-334F-8565-32D3621741F2}"/>
              </a:ext>
            </a:extLst>
          </p:cNvPr>
          <p:cNvCxnSpPr>
            <a:cxnSpLocks/>
          </p:cNvCxnSpPr>
          <p:nvPr/>
        </p:nvCxnSpPr>
        <p:spPr>
          <a:xfrm flipV="1">
            <a:off x="8229810" y="1848947"/>
            <a:ext cx="2252132" cy="277861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AC71FBDE-A2A1-6F41-A0D7-1443912B3599}"/>
              </a:ext>
            </a:extLst>
          </p:cNvPr>
          <p:cNvSpPr/>
          <p:nvPr/>
        </p:nvSpPr>
        <p:spPr>
          <a:xfrm>
            <a:off x="135958" y="5015256"/>
            <a:ext cx="4886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leftover capacity </a:t>
            </a:r>
            <a:r>
              <a:rPr lang="en-US" sz="2000" dirty="0">
                <a:solidFill>
                  <a:srgbClr val="FF0000"/>
                </a:solidFill>
              </a:rPr>
              <a:t>NOT</a:t>
            </a:r>
            <a:r>
              <a:rPr lang="en-US" sz="2000" dirty="0">
                <a:solidFill>
                  <a:schemeClr val="tx1"/>
                </a:solidFill>
              </a:rPr>
              <a:t> enough for next app</a:t>
            </a:r>
          </a:p>
        </p:txBody>
      </p:sp>
    </p:spTree>
    <p:extLst>
      <p:ext uri="{BB962C8B-B14F-4D97-AF65-F5344CB8AC3E}">
        <p14:creationId xmlns:p14="http://schemas.microsoft.com/office/powerpoint/2010/main" val="2556980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08552-AC3A-0344-8E7A-7387C6BC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19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65734A-6654-354E-A4A5-929442CD37A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297F"/>
                </a:solidFill>
              </a:rPr>
              <a:t>Superways</a:t>
            </a:r>
            <a:r>
              <a:rPr lang="en-US" sz="4000" b="1" dirty="0">
                <a:solidFill>
                  <a:srgbClr val="00297F"/>
                </a:solidFill>
              </a:rPr>
              <a:t> – Design – Scenario 2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9861098-FCC0-D047-B42A-0BC573A7D29F}"/>
              </a:ext>
            </a:extLst>
          </p:cNvPr>
          <p:cNvGrpSpPr/>
          <p:nvPr/>
        </p:nvGrpSpPr>
        <p:grpSpPr>
          <a:xfrm>
            <a:off x="7346129" y="1417320"/>
            <a:ext cx="4704822" cy="4531306"/>
            <a:chOff x="5543910" y="2524355"/>
            <a:chExt cx="6355531" cy="4041814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E5A1F428-B9ED-CE49-9F33-23AD4519687B}"/>
                </a:ext>
              </a:extLst>
            </p:cNvPr>
            <p:cNvGrpSpPr/>
            <p:nvPr/>
          </p:nvGrpSpPr>
          <p:grpSpPr>
            <a:xfrm>
              <a:off x="5737644" y="2524355"/>
              <a:ext cx="6035256" cy="4031057"/>
              <a:chOff x="5229364" y="1825625"/>
              <a:chExt cx="6035256" cy="4031057"/>
            </a:xfrm>
          </p:grpSpPr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E2E39CA4-C791-AE49-9F15-A91564E874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19750" y="1825625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E29A7307-D962-AD4C-8BBC-4F91828F7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5846" y="1825625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B3E97641-F6E7-8C4F-A770-EB4D44D46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29364" y="3212690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E80E53C8-FBA5-374F-BF58-49A364952F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5846" y="3196821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7BE7AE57-4296-A246-BB1D-C32C073EC9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19750" y="3188134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2913D8E2-6E3E-4849-9224-700D689160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16232" y="3188133"/>
                <a:ext cx="903816" cy="385001"/>
              </a:xfrm>
              <a:prstGeom prst="rect">
                <a:avLst/>
              </a:prstGeom>
            </p:spPr>
          </p:pic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3BB0FBA-3C1C-B546-9814-F48A8B212491}"/>
                  </a:ext>
                </a:extLst>
              </p:cNvPr>
              <p:cNvCxnSpPr>
                <a:cxnSpLocks/>
                <a:stCxn id="71" idx="2"/>
                <a:endCxn id="72" idx="0"/>
              </p:cNvCxnSpPr>
              <p:nvPr/>
            </p:nvCxnSpPr>
            <p:spPr>
              <a:xfrm flipH="1">
                <a:off x="5681272" y="2210626"/>
                <a:ext cx="1496482" cy="1002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60AA5AA7-6310-4649-AAD8-1EEFEB067F92}"/>
                  </a:ext>
                </a:extLst>
              </p:cNvPr>
              <p:cNvCxnSpPr>
                <a:cxnSpLocks/>
                <a:stCxn id="71" idx="2"/>
                <a:endCxn id="73" idx="0"/>
              </p:cNvCxnSpPr>
              <p:nvPr/>
            </p:nvCxnSpPr>
            <p:spPr>
              <a:xfrm>
                <a:off x="7177754" y="2210626"/>
                <a:ext cx="0" cy="9861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1F76CA89-1E88-804E-88A9-5DEC7C3528D1}"/>
                  </a:ext>
                </a:extLst>
              </p:cNvPr>
              <p:cNvCxnSpPr>
                <a:cxnSpLocks/>
                <a:stCxn id="71" idx="2"/>
                <a:endCxn id="74" idx="0"/>
              </p:cNvCxnSpPr>
              <p:nvPr/>
            </p:nvCxnSpPr>
            <p:spPr>
              <a:xfrm>
                <a:off x="7177754" y="2210626"/>
                <a:ext cx="2093904" cy="9775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A27AB562-5E02-FD43-94D8-7C97D7ACCD4A}"/>
                  </a:ext>
                </a:extLst>
              </p:cNvPr>
              <p:cNvCxnSpPr>
                <a:cxnSpLocks/>
                <a:stCxn id="71" idx="2"/>
                <a:endCxn id="75" idx="0"/>
              </p:cNvCxnSpPr>
              <p:nvPr/>
            </p:nvCxnSpPr>
            <p:spPr>
              <a:xfrm>
                <a:off x="7177754" y="2210626"/>
                <a:ext cx="3590386" cy="97750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6A57CFBE-7344-DB4E-9857-F54B3329F527}"/>
                  </a:ext>
                </a:extLst>
              </p:cNvPr>
              <p:cNvCxnSpPr>
                <a:cxnSpLocks/>
                <a:stCxn id="70" idx="2"/>
                <a:endCxn id="72" idx="0"/>
              </p:cNvCxnSpPr>
              <p:nvPr/>
            </p:nvCxnSpPr>
            <p:spPr>
              <a:xfrm flipH="1">
                <a:off x="5681272" y="2210626"/>
                <a:ext cx="3590386" cy="1002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5659F9C1-61CB-104C-B987-B32F11B2D5B4}"/>
                  </a:ext>
                </a:extLst>
              </p:cNvPr>
              <p:cNvCxnSpPr>
                <a:cxnSpLocks/>
                <a:stCxn id="70" idx="2"/>
                <a:endCxn id="73" idx="0"/>
              </p:cNvCxnSpPr>
              <p:nvPr/>
            </p:nvCxnSpPr>
            <p:spPr>
              <a:xfrm flipH="1">
                <a:off x="7177754" y="2210626"/>
                <a:ext cx="2093904" cy="9861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206E58B9-4F3F-FE4A-864A-EF4ABDBE6446}"/>
                  </a:ext>
                </a:extLst>
              </p:cNvPr>
              <p:cNvCxnSpPr>
                <a:cxnSpLocks/>
                <a:stCxn id="70" idx="2"/>
                <a:endCxn id="74" idx="0"/>
              </p:cNvCxnSpPr>
              <p:nvPr/>
            </p:nvCxnSpPr>
            <p:spPr>
              <a:xfrm>
                <a:off x="9271658" y="2210626"/>
                <a:ext cx="0" cy="9775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0AB31C2A-3985-DF44-AAEB-1CCD82D1ECBC}"/>
                  </a:ext>
                </a:extLst>
              </p:cNvPr>
              <p:cNvCxnSpPr>
                <a:cxnSpLocks/>
                <a:stCxn id="70" idx="2"/>
                <a:endCxn id="75" idx="0"/>
              </p:cNvCxnSpPr>
              <p:nvPr/>
            </p:nvCxnSpPr>
            <p:spPr>
              <a:xfrm>
                <a:off x="9271658" y="2210626"/>
                <a:ext cx="1496482" cy="97750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F22D97D-C993-A841-BD53-1B59BC561344}"/>
                  </a:ext>
                </a:extLst>
              </p:cNvPr>
              <p:cNvCxnSpPr>
                <a:cxnSpLocks/>
                <a:stCxn id="75" idx="2"/>
                <a:endCxn id="91" idx="0"/>
              </p:cNvCxnSpPr>
              <p:nvPr/>
            </p:nvCxnSpPr>
            <p:spPr>
              <a:xfrm>
                <a:off x="10768140" y="3573134"/>
                <a:ext cx="0" cy="8482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F3C1F2B-7BD5-2440-AD67-97876329438B}"/>
                  </a:ext>
                </a:extLst>
              </p:cNvPr>
              <p:cNvCxnSpPr>
                <a:cxnSpLocks/>
                <a:stCxn id="74" idx="2"/>
                <a:endCxn id="90" idx="0"/>
              </p:cNvCxnSpPr>
              <p:nvPr/>
            </p:nvCxnSpPr>
            <p:spPr>
              <a:xfrm flipH="1">
                <a:off x="9268175" y="3573134"/>
                <a:ext cx="3483" cy="8375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E4B0A488-1363-DA49-AA4A-AFE82F09BE71}"/>
                  </a:ext>
                </a:extLst>
              </p:cNvPr>
              <p:cNvCxnSpPr>
                <a:cxnSpLocks/>
                <a:stCxn id="73" idx="2"/>
                <a:endCxn id="88" idx="0"/>
              </p:cNvCxnSpPr>
              <p:nvPr/>
            </p:nvCxnSpPr>
            <p:spPr>
              <a:xfrm flipH="1">
                <a:off x="7177753" y="3581821"/>
                <a:ext cx="1" cy="83813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A09446AB-2BA3-7F47-9E1B-F07B095EA3A9}"/>
                  </a:ext>
                </a:extLst>
              </p:cNvPr>
              <p:cNvCxnSpPr>
                <a:cxnSpLocks/>
                <a:stCxn id="72" idx="2"/>
                <a:endCxn id="89" idx="0"/>
              </p:cNvCxnSpPr>
              <p:nvPr/>
            </p:nvCxnSpPr>
            <p:spPr>
              <a:xfrm>
                <a:off x="5681272" y="3597691"/>
                <a:ext cx="10726" cy="8210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AF1D6CD6-C461-DB4E-B7FB-08C51D51F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81274" y="4419953"/>
                <a:ext cx="992959" cy="1436727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38B69A5B-5789-A843-93AE-8703B0A7CD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8249" y="4418701"/>
                <a:ext cx="907498" cy="143798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87FA6AD4-464E-F541-BC5C-2DD8B3966A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71696" y="4410645"/>
                <a:ext cx="992959" cy="1446035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B303A810-0042-C948-976C-0FCF688D77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71661" y="4421403"/>
                <a:ext cx="992959" cy="1435277"/>
              </a:xfrm>
              <a:prstGeom prst="rect">
                <a:avLst/>
              </a:prstGeom>
            </p:spPr>
          </p:pic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C6BDE90-2C02-DD43-A80E-17281322C11D}"/>
                </a:ext>
              </a:extLst>
            </p:cNvPr>
            <p:cNvSpPr/>
            <p:nvPr/>
          </p:nvSpPr>
          <p:spPr>
            <a:xfrm rot="16200000">
              <a:off x="4830903" y="4577111"/>
              <a:ext cx="2691306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78FF08A-AA87-104E-BA1F-D878F4FF977F}"/>
                </a:ext>
              </a:extLst>
            </p:cNvPr>
            <p:cNvSpPr/>
            <p:nvPr/>
          </p:nvSpPr>
          <p:spPr>
            <a:xfrm rot="16200000">
              <a:off x="6337818" y="4577111"/>
              <a:ext cx="2691306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10F717C-F07D-2241-9143-97F9B8EB9F51}"/>
                </a:ext>
              </a:extLst>
            </p:cNvPr>
            <p:cNvSpPr/>
            <p:nvPr/>
          </p:nvSpPr>
          <p:spPr>
            <a:xfrm rot="16200000">
              <a:off x="8403506" y="4582491"/>
              <a:ext cx="2702064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A4F2111-6FD3-764A-9063-27660268A4DB}"/>
                </a:ext>
              </a:extLst>
            </p:cNvPr>
            <p:cNvSpPr/>
            <p:nvPr/>
          </p:nvSpPr>
          <p:spPr>
            <a:xfrm rot="16200000">
              <a:off x="9916301" y="4583029"/>
              <a:ext cx="2700987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EFE03B85-856A-FB45-946A-932410606951}"/>
              </a:ext>
            </a:extLst>
          </p:cNvPr>
          <p:cNvSpPr/>
          <p:nvPr/>
        </p:nvSpPr>
        <p:spPr>
          <a:xfrm>
            <a:off x="7418350" y="4376089"/>
            <a:ext cx="811460" cy="50294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App-1</a:t>
            </a:r>
            <a:endParaRPr lang="en-US" sz="3600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1DA9245-7091-EA49-B0EA-7475602A2F02}"/>
              </a:ext>
            </a:extLst>
          </p:cNvPr>
          <p:cNvSpPr/>
          <p:nvPr/>
        </p:nvSpPr>
        <p:spPr>
          <a:xfrm>
            <a:off x="7418350" y="4904855"/>
            <a:ext cx="811460" cy="50294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App-2</a:t>
            </a:r>
            <a:endParaRPr lang="en-US" sz="36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DF8D995-455B-C049-8221-327035197300}"/>
              </a:ext>
            </a:extLst>
          </p:cNvPr>
          <p:cNvSpPr/>
          <p:nvPr/>
        </p:nvSpPr>
        <p:spPr>
          <a:xfrm>
            <a:off x="253529" y="2681931"/>
            <a:ext cx="811460" cy="50294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App-3</a:t>
            </a:r>
            <a:endParaRPr lang="en-US" sz="36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EA64DF9-E041-9E41-A05B-094005763C95}"/>
              </a:ext>
            </a:extLst>
          </p:cNvPr>
          <p:cNvSpPr txBox="1"/>
          <p:nvPr/>
        </p:nvSpPr>
        <p:spPr>
          <a:xfrm>
            <a:off x="1056144" y="1448467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Deg: 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03EEE74-3281-D64E-8116-7333F47CB985}"/>
              </a:ext>
            </a:extLst>
          </p:cNvPr>
          <p:cNvSpPr txBox="1"/>
          <p:nvPr/>
        </p:nvSpPr>
        <p:spPr>
          <a:xfrm>
            <a:off x="1052421" y="2080772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Deg: 4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4CEC134-9561-214D-BA47-EB8AF6DD4590}"/>
              </a:ext>
            </a:extLst>
          </p:cNvPr>
          <p:cNvSpPr txBox="1"/>
          <p:nvPr/>
        </p:nvSpPr>
        <p:spPr>
          <a:xfrm>
            <a:off x="1049807" y="2713077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Deg: 2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6E2E04B-29CA-8B4F-BB70-A4C5B41EC093}"/>
              </a:ext>
            </a:extLst>
          </p:cNvPr>
          <p:cNvSpPr/>
          <p:nvPr/>
        </p:nvSpPr>
        <p:spPr>
          <a:xfrm>
            <a:off x="168338" y="4307415"/>
            <a:ext cx="36601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BW usage = b1+b2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C714440-2EFD-604E-BC4B-E75D5CB4F455}"/>
              </a:ext>
            </a:extLst>
          </p:cNvPr>
          <p:cNvSpPr/>
          <p:nvPr/>
        </p:nvSpPr>
        <p:spPr>
          <a:xfrm>
            <a:off x="135958" y="4650816"/>
            <a:ext cx="404214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Leftover capacity = 2*C-b1-b2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815EEFF-BE4C-334F-8565-32D3621741F2}"/>
              </a:ext>
            </a:extLst>
          </p:cNvPr>
          <p:cNvCxnSpPr>
            <a:cxnSpLocks/>
          </p:cNvCxnSpPr>
          <p:nvPr/>
        </p:nvCxnSpPr>
        <p:spPr>
          <a:xfrm flipV="1">
            <a:off x="8229810" y="1848947"/>
            <a:ext cx="2252132" cy="277861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AC71FBDE-A2A1-6F41-A0D7-1443912B3599}"/>
              </a:ext>
            </a:extLst>
          </p:cNvPr>
          <p:cNvSpPr/>
          <p:nvPr/>
        </p:nvSpPr>
        <p:spPr>
          <a:xfrm>
            <a:off x="135958" y="5015256"/>
            <a:ext cx="404214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leftover capacity enough for next app</a:t>
            </a:r>
          </a:p>
        </p:txBody>
      </p:sp>
    </p:spTree>
    <p:extLst>
      <p:ext uri="{BB962C8B-B14F-4D97-AF65-F5344CB8AC3E}">
        <p14:creationId xmlns:p14="http://schemas.microsoft.com/office/powerpoint/2010/main" val="32720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125 L 0.58776 0.4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22" y="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A6566-B7CF-5246-B9EB-15098828F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0948"/>
            <a:ext cx="10515600" cy="54954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Many-to-one traffic pattern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Multiple servers send their data to a single server simultaneously:</a:t>
            </a:r>
          </a:p>
          <a:p>
            <a:pPr marL="1428750" lvl="2" indent="-514350">
              <a:lnSpc>
                <a:spcPct val="10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en-US" dirty="0"/>
              <a:t>A server sends a query to multiple servers</a:t>
            </a:r>
          </a:p>
          <a:p>
            <a:pPr marL="1428750" lvl="2" indent="-514350">
              <a:lnSpc>
                <a:spcPct val="10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en-US" dirty="0"/>
              <a:t>Queried servers send their reply to the querying server </a:t>
            </a:r>
            <a:r>
              <a:rPr lang="en-US" dirty="0">
                <a:solidFill>
                  <a:srgbClr val="FF0000"/>
                </a:solidFill>
              </a:rPr>
              <a:t>simultaneously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Common in modern datacenter networks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Google search, Microsoft Bing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Mostly short flows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Incast leads to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Long queues (long tails)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packet loss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B4B8CC-A0D4-F644-9734-810055D8148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984182" cy="998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297F"/>
                </a:solidFill>
              </a:rPr>
              <a:t>Incast in datacenter networks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FA9EAF-9E32-5047-AAFF-152AA591D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 descr="Diagram, shape&#10;&#10;Description automatically generated with medium confidence">
            <a:extLst>
              <a:ext uri="{FF2B5EF4-FFF2-40B4-BE49-F238E27FC236}">
                <a16:creationId xmlns:a16="http://schemas.microsoft.com/office/drawing/2014/main" id="{FFDF9513-A4F1-F240-B061-DF668D5A7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282" y="3037131"/>
            <a:ext cx="5930900" cy="342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10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08552-AC3A-0344-8E7A-7387C6BC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20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65734A-6654-354E-A4A5-929442CD37A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297F"/>
                </a:solidFill>
              </a:rPr>
              <a:t>Superways</a:t>
            </a:r>
            <a:r>
              <a:rPr lang="en-US" sz="4000" b="1" dirty="0">
                <a:solidFill>
                  <a:srgbClr val="00297F"/>
                </a:solidFill>
              </a:rPr>
              <a:t> – Design – Scenario 2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9861098-FCC0-D047-B42A-0BC573A7D29F}"/>
              </a:ext>
            </a:extLst>
          </p:cNvPr>
          <p:cNvGrpSpPr/>
          <p:nvPr/>
        </p:nvGrpSpPr>
        <p:grpSpPr>
          <a:xfrm>
            <a:off x="7346129" y="1417320"/>
            <a:ext cx="4704822" cy="4531306"/>
            <a:chOff x="5543910" y="2524355"/>
            <a:chExt cx="6355531" cy="4041814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E5A1F428-B9ED-CE49-9F33-23AD4519687B}"/>
                </a:ext>
              </a:extLst>
            </p:cNvPr>
            <p:cNvGrpSpPr/>
            <p:nvPr/>
          </p:nvGrpSpPr>
          <p:grpSpPr>
            <a:xfrm>
              <a:off x="5737644" y="2524355"/>
              <a:ext cx="6035256" cy="4031057"/>
              <a:chOff x="5229364" y="1825625"/>
              <a:chExt cx="6035256" cy="4031057"/>
            </a:xfrm>
          </p:grpSpPr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E2E39CA4-C791-AE49-9F15-A91564E874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19750" y="1825625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E29A7307-D962-AD4C-8BBC-4F91828F7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5846" y="1825625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B3E97641-F6E7-8C4F-A770-EB4D44D46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29364" y="3212690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E80E53C8-FBA5-374F-BF58-49A364952F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5846" y="3196821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7BE7AE57-4296-A246-BB1D-C32C073EC9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19750" y="3188134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2913D8E2-6E3E-4849-9224-700D689160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16232" y="3188133"/>
                <a:ext cx="903816" cy="385001"/>
              </a:xfrm>
              <a:prstGeom prst="rect">
                <a:avLst/>
              </a:prstGeom>
            </p:spPr>
          </p:pic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3BB0FBA-3C1C-B546-9814-F48A8B212491}"/>
                  </a:ext>
                </a:extLst>
              </p:cNvPr>
              <p:cNvCxnSpPr>
                <a:cxnSpLocks/>
                <a:stCxn id="71" idx="2"/>
                <a:endCxn id="72" idx="0"/>
              </p:cNvCxnSpPr>
              <p:nvPr/>
            </p:nvCxnSpPr>
            <p:spPr>
              <a:xfrm flipH="1">
                <a:off x="5681272" y="2210626"/>
                <a:ext cx="1496482" cy="1002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60AA5AA7-6310-4649-AAD8-1EEFEB067F92}"/>
                  </a:ext>
                </a:extLst>
              </p:cNvPr>
              <p:cNvCxnSpPr>
                <a:cxnSpLocks/>
                <a:stCxn id="71" idx="2"/>
                <a:endCxn id="73" idx="0"/>
              </p:cNvCxnSpPr>
              <p:nvPr/>
            </p:nvCxnSpPr>
            <p:spPr>
              <a:xfrm>
                <a:off x="7177754" y="2210626"/>
                <a:ext cx="0" cy="9861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1F76CA89-1E88-804E-88A9-5DEC7C3528D1}"/>
                  </a:ext>
                </a:extLst>
              </p:cNvPr>
              <p:cNvCxnSpPr>
                <a:cxnSpLocks/>
                <a:stCxn id="71" idx="2"/>
                <a:endCxn id="74" idx="0"/>
              </p:cNvCxnSpPr>
              <p:nvPr/>
            </p:nvCxnSpPr>
            <p:spPr>
              <a:xfrm>
                <a:off x="7177754" y="2210626"/>
                <a:ext cx="2093904" cy="9775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A27AB562-5E02-FD43-94D8-7C97D7ACCD4A}"/>
                  </a:ext>
                </a:extLst>
              </p:cNvPr>
              <p:cNvCxnSpPr>
                <a:cxnSpLocks/>
                <a:stCxn id="71" idx="2"/>
                <a:endCxn id="75" idx="0"/>
              </p:cNvCxnSpPr>
              <p:nvPr/>
            </p:nvCxnSpPr>
            <p:spPr>
              <a:xfrm>
                <a:off x="7177754" y="2210626"/>
                <a:ext cx="3590386" cy="97750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6A57CFBE-7344-DB4E-9857-F54B3329F527}"/>
                  </a:ext>
                </a:extLst>
              </p:cNvPr>
              <p:cNvCxnSpPr>
                <a:cxnSpLocks/>
                <a:stCxn id="70" idx="2"/>
                <a:endCxn id="72" idx="0"/>
              </p:cNvCxnSpPr>
              <p:nvPr/>
            </p:nvCxnSpPr>
            <p:spPr>
              <a:xfrm flipH="1">
                <a:off x="5681272" y="2210626"/>
                <a:ext cx="3590386" cy="1002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5659F9C1-61CB-104C-B987-B32F11B2D5B4}"/>
                  </a:ext>
                </a:extLst>
              </p:cNvPr>
              <p:cNvCxnSpPr>
                <a:cxnSpLocks/>
                <a:stCxn id="70" idx="2"/>
                <a:endCxn id="73" idx="0"/>
              </p:cNvCxnSpPr>
              <p:nvPr/>
            </p:nvCxnSpPr>
            <p:spPr>
              <a:xfrm flipH="1">
                <a:off x="7177754" y="2210626"/>
                <a:ext cx="2093904" cy="9861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206E58B9-4F3F-FE4A-864A-EF4ABDBE6446}"/>
                  </a:ext>
                </a:extLst>
              </p:cNvPr>
              <p:cNvCxnSpPr>
                <a:cxnSpLocks/>
                <a:stCxn id="70" idx="2"/>
                <a:endCxn id="74" idx="0"/>
              </p:cNvCxnSpPr>
              <p:nvPr/>
            </p:nvCxnSpPr>
            <p:spPr>
              <a:xfrm>
                <a:off x="9271658" y="2210626"/>
                <a:ext cx="0" cy="9775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0AB31C2A-3985-DF44-AAEB-1CCD82D1ECBC}"/>
                  </a:ext>
                </a:extLst>
              </p:cNvPr>
              <p:cNvCxnSpPr>
                <a:cxnSpLocks/>
                <a:stCxn id="70" idx="2"/>
                <a:endCxn id="75" idx="0"/>
              </p:cNvCxnSpPr>
              <p:nvPr/>
            </p:nvCxnSpPr>
            <p:spPr>
              <a:xfrm>
                <a:off x="9271658" y="2210626"/>
                <a:ext cx="1496482" cy="97750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F22D97D-C993-A841-BD53-1B59BC561344}"/>
                  </a:ext>
                </a:extLst>
              </p:cNvPr>
              <p:cNvCxnSpPr>
                <a:cxnSpLocks/>
                <a:stCxn id="75" idx="2"/>
                <a:endCxn id="91" idx="0"/>
              </p:cNvCxnSpPr>
              <p:nvPr/>
            </p:nvCxnSpPr>
            <p:spPr>
              <a:xfrm>
                <a:off x="10768140" y="3573134"/>
                <a:ext cx="0" cy="8482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F3C1F2B-7BD5-2440-AD67-97876329438B}"/>
                  </a:ext>
                </a:extLst>
              </p:cNvPr>
              <p:cNvCxnSpPr>
                <a:cxnSpLocks/>
                <a:stCxn id="74" idx="2"/>
                <a:endCxn id="90" idx="0"/>
              </p:cNvCxnSpPr>
              <p:nvPr/>
            </p:nvCxnSpPr>
            <p:spPr>
              <a:xfrm flipH="1">
                <a:off x="9268175" y="3573134"/>
                <a:ext cx="3483" cy="8375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E4B0A488-1363-DA49-AA4A-AFE82F09BE71}"/>
                  </a:ext>
                </a:extLst>
              </p:cNvPr>
              <p:cNvCxnSpPr>
                <a:cxnSpLocks/>
                <a:stCxn id="73" idx="2"/>
                <a:endCxn id="88" idx="0"/>
              </p:cNvCxnSpPr>
              <p:nvPr/>
            </p:nvCxnSpPr>
            <p:spPr>
              <a:xfrm flipH="1">
                <a:off x="7177753" y="3581821"/>
                <a:ext cx="1" cy="83813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A09446AB-2BA3-7F47-9E1B-F07B095EA3A9}"/>
                  </a:ext>
                </a:extLst>
              </p:cNvPr>
              <p:cNvCxnSpPr>
                <a:cxnSpLocks/>
                <a:stCxn id="72" idx="2"/>
                <a:endCxn id="89" idx="0"/>
              </p:cNvCxnSpPr>
              <p:nvPr/>
            </p:nvCxnSpPr>
            <p:spPr>
              <a:xfrm>
                <a:off x="5681272" y="3597691"/>
                <a:ext cx="10726" cy="8210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AF1D6CD6-C461-DB4E-B7FB-08C51D51F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81274" y="4419953"/>
                <a:ext cx="992959" cy="1436727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38B69A5B-5789-A843-93AE-8703B0A7CD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8249" y="4418701"/>
                <a:ext cx="907498" cy="143798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87FA6AD4-464E-F541-BC5C-2DD8B3966A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71696" y="4410645"/>
                <a:ext cx="992959" cy="1446035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B303A810-0042-C948-976C-0FCF688D77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71661" y="4421403"/>
                <a:ext cx="992959" cy="1435277"/>
              </a:xfrm>
              <a:prstGeom prst="rect">
                <a:avLst/>
              </a:prstGeom>
            </p:spPr>
          </p:pic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C6BDE90-2C02-DD43-A80E-17281322C11D}"/>
                </a:ext>
              </a:extLst>
            </p:cNvPr>
            <p:cNvSpPr/>
            <p:nvPr/>
          </p:nvSpPr>
          <p:spPr>
            <a:xfrm rot="16200000">
              <a:off x="4830903" y="4577111"/>
              <a:ext cx="2691306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78FF08A-AA87-104E-BA1F-D878F4FF977F}"/>
                </a:ext>
              </a:extLst>
            </p:cNvPr>
            <p:cNvSpPr/>
            <p:nvPr/>
          </p:nvSpPr>
          <p:spPr>
            <a:xfrm rot="16200000">
              <a:off x="6337818" y="4577111"/>
              <a:ext cx="2691306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10F717C-F07D-2241-9143-97F9B8EB9F51}"/>
                </a:ext>
              </a:extLst>
            </p:cNvPr>
            <p:cNvSpPr/>
            <p:nvPr/>
          </p:nvSpPr>
          <p:spPr>
            <a:xfrm rot="16200000">
              <a:off x="8403506" y="4582491"/>
              <a:ext cx="2702064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A4F2111-6FD3-764A-9063-27660268A4DB}"/>
                </a:ext>
              </a:extLst>
            </p:cNvPr>
            <p:cNvSpPr/>
            <p:nvPr/>
          </p:nvSpPr>
          <p:spPr>
            <a:xfrm rot="16200000">
              <a:off x="9916301" y="4583029"/>
              <a:ext cx="2700987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EFE03B85-856A-FB45-946A-932410606951}"/>
              </a:ext>
            </a:extLst>
          </p:cNvPr>
          <p:cNvSpPr/>
          <p:nvPr/>
        </p:nvSpPr>
        <p:spPr>
          <a:xfrm>
            <a:off x="7418350" y="4376089"/>
            <a:ext cx="811460" cy="50294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App-1</a:t>
            </a:r>
            <a:endParaRPr lang="en-US" sz="3600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1DA9245-7091-EA49-B0EA-7475602A2F02}"/>
              </a:ext>
            </a:extLst>
          </p:cNvPr>
          <p:cNvSpPr/>
          <p:nvPr/>
        </p:nvSpPr>
        <p:spPr>
          <a:xfrm>
            <a:off x="7418350" y="4904855"/>
            <a:ext cx="811460" cy="50294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App-2</a:t>
            </a:r>
            <a:endParaRPr lang="en-US" sz="36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DF8D995-455B-C049-8221-327035197300}"/>
              </a:ext>
            </a:extLst>
          </p:cNvPr>
          <p:cNvSpPr/>
          <p:nvPr/>
        </p:nvSpPr>
        <p:spPr>
          <a:xfrm>
            <a:off x="7405195" y="5435122"/>
            <a:ext cx="811460" cy="50294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App-3</a:t>
            </a:r>
            <a:endParaRPr lang="en-US" sz="36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EA64DF9-E041-9E41-A05B-094005763C95}"/>
              </a:ext>
            </a:extLst>
          </p:cNvPr>
          <p:cNvSpPr txBox="1"/>
          <p:nvPr/>
        </p:nvSpPr>
        <p:spPr>
          <a:xfrm>
            <a:off x="1056144" y="1448467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Deg: 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03EEE74-3281-D64E-8116-7333F47CB985}"/>
              </a:ext>
            </a:extLst>
          </p:cNvPr>
          <p:cNvSpPr txBox="1"/>
          <p:nvPr/>
        </p:nvSpPr>
        <p:spPr>
          <a:xfrm>
            <a:off x="1052421" y="2080772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Deg: 4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4CEC134-9561-214D-BA47-EB8AF6DD4590}"/>
              </a:ext>
            </a:extLst>
          </p:cNvPr>
          <p:cNvSpPr txBox="1"/>
          <p:nvPr/>
        </p:nvSpPr>
        <p:spPr>
          <a:xfrm>
            <a:off x="1049807" y="2713077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Deg: 2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6E2E04B-29CA-8B4F-BB70-A4C5B41EC093}"/>
              </a:ext>
            </a:extLst>
          </p:cNvPr>
          <p:cNvSpPr/>
          <p:nvPr/>
        </p:nvSpPr>
        <p:spPr>
          <a:xfrm>
            <a:off x="168338" y="4307415"/>
            <a:ext cx="36601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BW usage = b1+b2+b3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C714440-2EFD-604E-BC4B-E75D5CB4F455}"/>
              </a:ext>
            </a:extLst>
          </p:cNvPr>
          <p:cNvSpPr/>
          <p:nvPr/>
        </p:nvSpPr>
        <p:spPr>
          <a:xfrm>
            <a:off x="135958" y="4650816"/>
            <a:ext cx="404214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Leftover capacity = 2*C-b1-b2-b3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815EEFF-BE4C-334F-8565-32D3621741F2}"/>
              </a:ext>
            </a:extLst>
          </p:cNvPr>
          <p:cNvCxnSpPr>
            <a:cxnSpLocks/>
          </p:cNvCxnSpPr>
          <p:nvPr/>
        </p:nvCxnSpPr>
        <p:spPr>
          <a:xfrm flipV="1">
            <a:off x="8229810" y="1848947"/>
            <a:ext cx="2252132" cy="277861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687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08552-AC3A-0344-8E7A-7387C6BC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21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65734A-6654-354E-A4A5-929442CD37A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297F"/>
                </a:solidFill>
              </a:rPr>
              <a:t>Superways</a:t>
            </a:r>
            <a:r>
              <a:rPr lang="en-US" sz="4000" b="1" dirty="0">
                <a:solidFill>
                  <a:srgbClr val="00297F"/>
                </a:solidFill>
              </a:rPr>
              <a:t> – Design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F4240A-EAE2-2440-8304-FF8C7F8714CA}"/>
              </a:ext>
            </a:extLst>
          </p:cNvPr>
          <p:cNvSpPr/>
          <p:nvPr/>
        </p:nvSpPr>
        <p:spPr>
          <a:xfrm>
            <a:off x="787400" y="4279900"/>
            <a:ext cx="147637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56D5CC-44A5-FE4E-952B-7771E08DD72A}"/>
              </a:ext>
            </a:extLst>
          </p:cNvPr>
          <p:cNvGrpSpPr/>
          <p:nvPr/>
        </p:nvGrpSpPr>
        <p:grpSpPr>
          <a:xfrm>
            <a:off x="415818" y="639267"/>
            <a:ext cx="4302618" cy="2501219"/>
            <a:chOff x="5543910" y="2524355"/>
            <a:chExt cx="6355531" cy="358873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BA6D528-3AC9-0844-A336-60426F362E05}"/>
                </a:ext>
              </a:extLst>
            </p:cNvPr>
            <p:cNvGrpSpPr/>
            <p:nvPr/>
          </p:nvGrpSpPr>
          <p:grpSpPr>
            <a:xfrm>
              <a:off x="5737644" y="2524355"/>
              <a:ext cx="6035256" cy="3588739"/>
              <a:chOff x="5229364" y="1825625"/>
              <a:chExt cx="6035256" cy="3588739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17C6C3D-BC99-EA46-A465-D0EBE4210B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19750" y="1825625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E880915-D400-1540-AD98-5D2AF0A138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5846" y="1825625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0049B4A7-B472-2549-B2FF-4D0A412407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29364" y="3212690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11730E0F-B70B-2A48-A77F-44FE3B0667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5846" y="3196821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FE7E240-6AF8-364F-954C-91315EA2A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19750" y="3188134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471D58B-670C-3647-9B75-8A1949427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16232" y="3188133"/>
                <a:ext cx="903816" cy="385001"/>
              </a:xfrm>
              <a:prstGeom prst="rect">
                <a:avLst/>
              </a:prstGeom>
            </p:spPr>
          </p:pic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32F5497-7A21-0E4F-BC7E-76DE8CCC3DE2}"/>
                  </a:ext>
                </a:extLst>
              </p:cNvPr>
              <p:cNvCxnSpPr>
                <a:stCxn id="12" idx="2"/>
                <a:endCxn id="13" idx="0"/>
              </p:cNvCxnSpPr>
              <p:nvPr/>
            </p:nvCxnSpPr>
            <p:spPr>
              <a:xfrm flipH="1">
                <a:off x="5681272" y="2210626"/>
                <a:ext cx="1496482" cy="1002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BD80065-67DA-7346-99D7-317F522A130E}"/>
                  </a:ext>
                </a:extLst>
              </p:cNvPr>
              <p:cNvCxnSpPr>
                <a:cxnSpLocks/>
                <a:stCxn id="12" idx="2"/>
                <a:endCxn id="14" idx="0"/>
              </p:cNvCxnSpPr>
              <p:nvPr/>
            </p:nvCxnSpPr>
            <p:spPr>
              <a:xfrm>
                <a:off x="7177754" y="2210626"/>
                <a:ext cx="0" cy="9861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1D1095D-874A-C24E-A748-7C0CCB1F1F0F}"/>
                  </a:ext>
                </a:extLst>
              </p:cNvPr>
              <p:cNvCxnSpPr>
                <a:cxnSpLocks/>
                <a:stCxn id="12" idx="2"/>
                <a:endCxn id="15" idx="0"/>
              </p:cNvCxnSpPr>
              <p:nvPr/>
            </p:nvCxnSpPr>
            <p:spPr>
              <a:xfrm>
                <a:off x="7177754" y="2210626"/>
                <a:ext cx="2093904" cy="9775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2EA972E-88B3-9F43-AA42-17E61701C6CF}"/>
                  </a:ext>
                </a:extLst>
              </p:cNvPr>
              <p:cNvCxnSpPr>
                <a:cxnSpLocks/>
                <a:stCxn id="12" idx="2"/>
                <a:endCxn id="16" idx="0"/>
              </p:cNvCxnSpPr>
              <p:nvPr/>
            </p:nvCxnSpPr>
            <p:spPr>
              <a:xfrm>
                <a:off x="7177754" y="2210626"/>
                <a:ext cx="3590386" cy="97750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6108E1A-D160-A74F-BF42-2C0A7533157B}"/>
                  </a:ext>
                </a:extLst>
              </p:cNvPr>
              <p:cNvCxnSpPr>
                <a:cxnSpLocks/>
                <a:stCxn id="11" idx="2"/>
                <a:endCxn id="13" idx="0"/>
              </p:cNvCxnSpPr>
              <p:nvPr/>
            </p:nvCxnSpPr>
            <p:spPr>
              <a:xfrm flipH="1">
                <a:off x="5681272" y="2210626"/>
                <a:ext cx="3590386" cy="1002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CA9FD88-229E-C741-9983-0F01FCE32D91}"/>
                  </a:ext>
                </a:extLst>
              </p:cNvPr>
              <p:cNvCxnSpPr>
                <a:cxnSpLocks/>
                <a:stCxn id="11" idx="2"/>
                <a:endCxn id="14" idx="0"/>
              </p:cNvCxnSpPr>
              <p:nvPr/>
            </p:nvCxnSpPr>
            <p:spPr>
              <a:xfrm flipH="1">
                <a:off x="7177754" y="2210626"/>
                <a:ext cx="2093904" cy="9861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60A8A0E-4038-0E49-8261-B5D58FCAB202}"/>
                  </a:ext>
                </a:extLst>
              </p:cNvPr>
              <p:cNvCxnSpPr>
                <a:cxnSpLocks/>
                <a:stCxn id="11" idx="2"/>
                <a:endCxn id="15" idx="0"/>
              </p:cNvCxnSpPr>
              <p:nvPr/>
            </p:nvCxnSpPr>
            <p:spPr>
              <a:xfrm>
                <a:off x="9271658" y="2210626"/>
                <a:ext cx="0" cy="9775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B1B4440-D3B9-F44E-A91D-7F9A73BA60BC}"/>
                  </a:ext>
                </a:extLst>
              </p:cNvPr>
              <p:cNvCxnSpPr>
                <a:cxnSpLocks/>
                <a:stCxn id="11" idx="2"/>
                <a:endCxn id="16" idx="0"/>
              </p:cNvCxnSpPr>
              <p:nvPr/>
            </p:nvCxnSpPr>
            <p:spPr>
              <a:xfrm>
                <a:off x="9271658" y="2210626"/>
                <a:ext cx="1496482" cy="97750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F1541BE2-FE7D-C443-A722-01919AEB9059}"/>
                  </a:ext>
                </a:extLst>
              </p:cNvPr>
              <p:cNvCxnSpPr>
                <a:cxnSpLocks/>
                <a:stCxn id="16" idx="2"/>
                <a:endCxn id="32" idx="0"/>
              </p:cNvCxnSpPr>
              <p:nvPr/>
            </p:nvCxnSpPr>
            <p:spPr>
              <a:xfrm>
                <a:off x="10768140" y="3573134"/>
                <a:ext cx="0" cy="8482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974CE39-D0A4-BF4B-8B6F-14BC90527E76}"/>
                  </a:ext>
                </a:extLst>
              </p:cNvPr>
              <p:cNvCxnSpPr>
                <a:cxnSpLocks/>
                <a:stCxn id="15" idx="2"/>
                <a:endCxn id="31" idx="0"/>
              </p:cNvCxnSpPr>
              <p:nvPr/>
            </p:nvCxnSpPr>
            <p:spPr>
              <a:xfrm flipH="1">
                <a:off x="9268176" y="3573135"/>
                <a:ext cx="3482" cy="8375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5AC5AB1-615F-094C-9BB4-182DF73E10FC}"/>
                  </a:ext>
                </a:extLst>
              </p:cNvPr>
              <p:cNvCxnSpPr>
                <a:cxnSpLocks/>
                <a:stCxn id="14" idx="2"/>
                <a:endCxn id="29" idx="0"/>
              </p:cNvCxnSpPr>
              <p:nvPr/>
            </p:nvCxnSpPr>
            <p:spPr>
              <a:xfrm>
                <a:off x="7177754" y="3581822"/>
                <a:ext cx="0" cy="8381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42F5321-63B9-DA49-9AE7-FA14413593F4}"/>
                  </a:ext>
                </a:extLst>
              </p:cNvPr>
              <p:cNvCxnSpPr>
                <a:cxnSpLocks/>
                <a:stCxn id="13" idx="2"/>
                <a:endCxn id="30" idx="0"/>
              </p:cNvCxnSpPr>
              <p:nvPr/>
            </p:nvCxnSpPr>
            <p:spPr>
              <a:xfrm>
                <a:off x="5681272" y="3597691"/>
                <a:ext cx="10725" cy="82101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785DB3E8-F414-5446-95E3-5BD0B58607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81274" y="4419954"/>
                <a:ext cx="992960" cy="99296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3DF24263-0B18-FE4B-BCDB-CF8DF99A85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8248" y="4418701"/>
                <a:ext cx="907497" cy="99296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8D3D327B-3B54-E94B-B397-3A901EA8B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71696" y="4410646"/>
                <a:ext cx="992960" cy="99296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292A668A-88E5-CB4E-8236-E2551BE37D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71660" y="4421404"/>
                <a:ext cx="992960" cy="992960"/>
              </a:xfrm>
              <a:prstGeom prst="rect">
                <a:avLst/>
              </a:prstGeom>
            </p:spPr>
          </p:pic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8FE3837-0088-104D-99BD-68377963151F}"/>
                </a:ext>
              </a:extLst>
            </p:cNvPr>
            <p:cNvSpPr/>
            <p:nvPr/>
          </p:nvSpPr>
          <p:spPr>
            <a:xfrm rot="16200000">
              <a:off x="5064170" y="4343844"/>
              <a:ext cx="2224771" cy="126529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EB2E4DE-C074-C442-987D-62FDCD7E5E43}"/>
                </a:ext>
              </a:extLst>
            </p:cNvPr>
            <p:cNvSpPr/>
            <p:nvPr/>
          </p:nvSpPr>
          <p:spPr>
            <a:xfrm rot="16200000">
              <a:off x="6571086" y="4343844"/>
              <a:ext cx="2224771" cy="126529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D399013-A497-D849-8B51-BE9E4525A0DE}"/>
                </a:ext>
              </a:extLst>
            </p:cNvPr>
            <p:cNvSpPr/>
            <p:nvPr/>
          </p:nvSpPr>
          <p:spPr>
            <a:xfrm rot="16200000">
              <a:off x="8642153" y="4343844"/>
              <a:ext cx="2224771" cy="126529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06A4348-988A-BE46-9C90-0E59A2E31703}"/>
                </a:ext>
              </a:extLst>
            </p:cNvPr>
            <p:cNvSpPr/>
            <p:nvPr/>
          </p:nvSpPr>
          <p:spPr>
            <a:xfrm rot="16200000">
              <a:off x="10154410" y="4344922"/>
              <a:ext cx="2224771" cy="126529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BAD47EDC-5E8F-5C45-8A06-F3DEAB78D6FF}"/>
              </a:ext>
            </a:extLst>
          </p:cNvPr>
          <p:cNvSpPr/>
          <p:nvPr/>
        </p:nvSpPr>
        <p:spPr>
          <a:xfrm>
            <a:off x="5633766" y="4942361"/>
            <a:ext cx="506192" cy="254107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App-1</a:t>
            </a:r>
            <a:endParaRPr lang="en-US" dirty="0"/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488E1580-A93E-A740-8736-4E2CF7A14D32}"/>
              </a:ext>
            </a:extLst>
          </p:cNvPr>
          <p:cNvSpPr/>
          <p:nvPr/>
        </p:nvSpPr>
        <p:spPr>
          <a:xfrm>
            <a:off x="5088827" y="4920059"/>
            <a:ext cx="367658" cy="1569810"/>
          </a:xfrm>
          <a:prstGeom prst="lef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8560C75-919B-F641-A6FB-0820FAA62FD0}"/>
              </a:ext>
            </a:extLst>
          </p:cNvPr>
          <p:cNvSpPr/>
          <p:nvPr/>
        </p:nvSpPr>
        <p:spPr>
          <a:xfrm>
            <a:off x="5633766" y="5273531"/>
            <a:ext cx="506192" cy="25410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App-2</a:t>
            </a:r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602BA00-C474-8649-8053-812C33AA1D55}"/>
              </a:ext>
            </a:extLst>
          </p:cNvPr>
          <p:cNvSpPr/>
          <p:nvPr/>
        </p:nvSpPr>
        <p:spPr>
          <a:xfrm>
            <a:off x="5633766" y="5604701"/>
            <a:ext cx="506192" cy="25410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App-3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7C21CC-3094-0248-B061-2F416A632367}"/>
              </a:ext>
            </a:extLst>
          </p:cNvPr>
          <p:cNvSpPr txBox="1"/>
          <p:nvPr/>
        </p:nvSpPr>
        <p:spPr>
          <a:xfrm>
            <a:off x="5782921" y="5935871"/>
            <a:ext cx="2167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.</a:t>
            </a:r>
          </a:p>
          <a:p>
            <a:r>
              <a:rPr lang="en-US" sz="1000" dirty="0"/>
              <a:t>.</a:t>
            </a:r>
          </a:p>
          <a:p>
            <a:r>
              <a:rPr lang="en-US" sz="1000" dirty="0"/>
              <a:t>.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CE24AAA-C556-9544-BF22-A0089348FEC0}"/>
              </a:ext>
            </a:extLst>
          </p:cNvPr>
          <p:cNvGrpSpPr/>
          <p:nvPr/>
        </p:nvGrpSpPr>
        <p:grpSpPr>
          <a:xfrm>
            <a:off x="6261484" y="1068652"/>
            <a:ext cx="5808393" cy="4763435"/>
            <a:chOff x="5891093" y="1068652"/>
            <a:chExt cx="5808393" cy="476343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2B06044-658A-5A4F-98A8-680DB03DCED3}"/>
                </a:ext>
              </a:extLst>
            </p:cNvPr>
            <p:cNvGrpSpPr/>
            <p:nvPr/>
          </p:nvGrpSpPr>
          <p:grpSpPr>
            <a:xfrm>
              <a:off x="5891093" y="2508382"/>
              <a:ext cx="5808393" cy="3323705"/>
              <a:chOff x="5082203" y="2485980"/>
              <a:chExt cx="6456390" cy="3479935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4991A7A5-CD85-3F4A-9689-EDA0FA150B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2203" y="5064805"/>
                <a:ext cx="846729" cy="898652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4516F601-D232-C443-B33B-114EE41FFC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37089" y="5034368"/>
                <a:ext cx="846729" cy="898652"/>
              </a:xfrm>
              <a:prstGeom prst="rect">
                <a:avLst/>
              </a:prstGeom>
            </p:spPr>
          </p:pic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0C8665D-DF8E-084A-BAC1-2EB513447C43}"/>
                  </a:ext>
                </a:extLst>
              </p:cNvPr>
              <p:cNvCxnSpPr>
                <a:cxnSpLocks/>
                <a:stCxn id="38" idx="0"/>
              </p:cNvCxnSpPr>
              <p:nvPr/>
            </p:nvCxnSpPr>
            <p:spPr>
              <a:xfrm flipV="1">
                <a:off x="5505568" y="3147796"/>
                <a:ext cx="2725639" cy="1917009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2C8D8C1E-7C2D-3A4F-BA96-39C6626BBD61}"/>
                  </a:ext>
                </a:extLst>
              </p:cNvPr>
              <p:cNvCxnSpPr>
                <a:cxnSpLocks/>
                <a:stCxn id="48" idx="0"/>
              </p:cNvCxnSpPr>
              <p:nvPr/>
            </p:nvCxnSpPr>
            <p:spPr>
              <a:xfrm flipH="1" flipV="1">
                <a:off x="8231207" y="3147796"/>
                <a:ext cx="2884022" cy="1919467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6E1475D5-DDF6-7348-A80D-6732BDC396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91864" y="5067263"/>
                <a:ext cx="846729" cy="898652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17F74D85-2E37-A948-9A29-E93077A3EB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9299" y="2485980"/>
                <a:ext cx="903816" cy="650190"/>
              </a:xfrm>
              <a:prstGeom prst="rect">
                <a:avLst/>
              </a:prstGeom>
            </p:spPr>
          </p:pic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21F79FA-F8B7-D045-B4C3-A020DB28FB01}"/>
                  </a:ext>
                </a:extLst>
              </p:cNvPr>
              <p:cNvCxnSpPr>
                <a:cxnSpLocks/>
                <a:stCxn id="39" idx="0"/>
                <a:endCxn id="49" idx="2"/>
              </p:cNvCxnSpPr>
              <p:nvPr/>
            </p:nvCxnSpPr>
            <p:spPr>
              <a:xfrm flipH="1" flipV="1">
                <a:off x="8231207" y="3136170"/>
                <a:ext cx="29247" cy="1898198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51F456A8-649F-D443-A24C-7E809389C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4687" y="1068652"/>
              <a:ext cx="813104" cy="621000"/>
            </a:xfrm>
            <a:prstGeom prst="rect">
              <a:avLst/>
            </a:prstGeom>
          </p:spPr>
        </p:pic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7DB253A-A7C4-A044-B704-097D93546CAA}"/>
              </a:ext>
            </a:extLst>
          </p:cNvPr>
          <p:cNvCxnSpPr>
            <a:cxnSpLocks/>
            <a:stCxn id="38" idx="0"/>
            <a:endCxn id="57" idx="2"/>
          </p:cNvCxnSpPr>
          <p:nvPr/>
        </p:nvCxnSpPr>
        <p:spPr>
          <a:xfrm flipV="1">
            <a:off x="6642358" y="1689652"/>
            <a:ext cx="2449272" cy="328178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BCD8F6D-F509-6D45-8380-FD79BEC47AFD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860170" y="907599"/>
            <a:ext cx="1005841" cy="164089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4C1122F8-20EA-704D-901B-076E33524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9857" y="1068652"/>
            <a:ext cx="813104" cy="62100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99CE9E3-F79A-184B-B204-8059A6470BC0}"/>
              </a:ext>
            </a:extLst>
          </p:cNvPr>
          <p:cNvCxnSpPr>
            <a:cxnSpLocks/>
            <a:stCxn id="38" idx="0"/>
            <a:endCxn id="54" idx="2"/>
          </p:cNvCxnSpPr>
          <p:nvPr/>
        </p:nvCxnSpPr>
        <p:spPr>
          <a:xfrm flipV="1">
            <a:off x="6642358" y="1689652"/>
            <a:ext cx="4484051" cy="328178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6CD1C02-19FF-414D-AC51-F4DC27868E45}"/>
              </a:ext>
            </a:extLst>
          </p:cNvPr>
          <p:cNvCxnSpPr>
            <a:cxnSpLocks/>
            <a:stCxn id="30" idx="0"/>
            <a:endCxn id="11" idx="2"/>
          </p:cNvCxnSpPr>
          <p:nvPr/>
        </p:nvCxnSpPr>
        <p:spPr>
          <a:xfrm flipV="1">
            <a:off x="860171" y="907599"/>
            <a:ext cx="2423388" cy="153894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44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1" grpId="0" animBg="1"/>
      <p:bldP spid="52" grpId="0" animBg="1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3AA64-147A-6C42-B451-FC9DD8661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7240"/>
            <a:ext cx="11113546" cy="582453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Why </a:t>
            </a:r>
            <a:r>
              <a:rPr lang="en-US" dirty="0" err="1"/>
              <a:t>Superways</a:t>
            </a:r>
            <a:r>
              <a:rPr lang="en-US" dirty="0"/>
              <a:t> is implementable?</a:t>
            </a:r>
          </a:p>
          <a:p>
            <a:pPr lvl="2"/>
            <a:r>
              <a:rPr lang="en-US" dirty="0"/>
              <a:t>Number of incast aggregators is small </a:t>
            </a:r>
          </a:p>
          <a:p>
            <a:pPr lvl="3"/>
            <a:r>
              <a:rPr lang="en-US" dirty="0"/>
              <a:t>3% ~ 5% of all servers are incast aggregators</a:t>
            </a:r>
          </a:p>
          <a:p>
            <a:pPr lvl="2"/>
            <a:r>
              <a:rPr lang="en-US" dirty="0"/>
              <a:t>Modern datacenter applications are containerized</a:t>
            </a:r>
          </a:p>
          <a:p>
            <a:pPr lvl="3"/>
            <a:r>
              <a:rPr lang="en-US" dirty="0"/>
              <a:t>It is easy to relocate incast aggregators (applications)</a:t>
            </a:r>
          </a:p>
          <a:p>
            <a:pPr lvl="2"/>
            <a:r>
              <a:rPr lang="en-US" dirty="0"/>
              <a:t>Workload does not change frequently</a:t>
            </a:r>
          </a:p>
          <a:p>
            <a:pPr lvl="3"/>
            <a:r>
              <a:rPr lang="en-US" dirty="0"/>
              <a:t>No need to relocate applications frequently</a:t>
            </a:r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08552-AC3A-0344-8E7A-7387C6BC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22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65734A-6654-354E-A4A5-929442CD37A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297F"/>
                </a:solidFill>
              </a:rPr>
              <a:t>Superways</a:t>
            </a:r>
            <a:r>
              <a:rPr lang="en-US" sz="4000" b="1" dirty="0">
                <a:solidFill>
                  <a:srgbClr val="00297F"/>
                </a:solidFill>
              </a:rPr>
              <a:t> - Discussion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F4240A-EAE2-2440-8304-FF8C7F8714CA}"/>
              </a:ext>
            </a:extLst>
          </p:cNvPr>
          <p:cNvSpPr/>
          <p:nvPr/>
        </p:nvSpPr>
        <p:spPr>
          <a:xfrm>
            <a:off x="787400" y="4279900"/>
            <a:ext cx="147637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26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3AA64-147A-6C42-B451-FC9DD8661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7240"/>
            <a:ext cx="11113546" cy="582453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Spine switches are more powerful (ports/speed)</a:t>
            </a:r>
          </a:p>
          <a:p>
            <a:pPr lvl="2"/>
            <a:r>
              <a:rPr lang="en-US" dirty="0"/>
              <a:t>Leads to lower tail FCT</a:t>
            </a:r>
          </a:p>
          <a:p>
            <a:pPr lvl="2"/>
            <a:r>
              <a:rPr lang="en-US" dirty="0"/>
              <a:t>Reduces the total cost of implementation</a:t>
            </a:r>
          </a:p>
          <a:p>
            <a:pPr lvl="1"/>
            <a:r>
              <a:rPr lang="en-US" dirty="0"/>
              <a:t>Separating long flows from short incast flows</a:t>
            </a:r>
          </a:p>
          <a:p>
            <a:pPr lvl="2"/>
            <a:r>
              <a:rPr lang="en-US" dirty="0"/>
              <a:t>No collision between incast flows and long flows (e.g., a live backup)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high throughput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08552-AC3A-0344-8E7A-7387C6BC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23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65734A-6654-354E-A4A5-929442CD37A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297F"/>
                </a:solidFill>
              </a:rPr>
              <a:t>Why connect to spine switches?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F4240A-EAE2-2440-8304-FF8C7F8714CA}"/>
              </a:ext>
            </a:extLst>
          </p:cNvPr>
          <p:cNvSpPr/>
          <p:nvPr/>
        </p:nvSpPr>
        <p:spPr>
          <a:xfrm>
            <a:off x="787400" y="4279900"/>
            <a:ext cx="147637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A056978E-B0A4-4245-A31B-DF2283F01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893" y="2861252"/>
            <a:ext cx="7782214" cy="386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9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3AA64-147A-6C42-B451-FC9DD8661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7240"/>
            <a:ext cx="11113546" cy="582453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Simulations (ns3)</a:t>
            </a:r>
          </a:p>
          <a:p>
            <a:pPr lvl="2"/>
            <a:r>
              <a:rPr lang="en-US" dirty="0"/>
              <a:t>400 servers</a:t>
            </a:r>
          </a:p>
          <a:p>
            <a:pPr lvl="2"/>
            <a:r>
              <a:rPr lang="en-US" dirty="0"/>
              <a:t>10 spine switches</a:t>
            </a:r>
          </a:p>
          <a:p>
            <a:pPr lvl="2"/>
            <a:r>
              <a:rPr lang="en-US" dirty="0"/>
              <a:t>20 leaf switches</a:t>
            </a:r>
          </a:p>
          <a:p>
            <a:pPr lvl="1"/>
            <a:r>
              <a:rPr lang="en-US" dirty="0"/>
              <a:t>Real testbed (</a:t>
            </a:r>
            <a:r>
              <a:rPr lang="en-US" dirty="0" err="1"/>
              <a:t>cloudlab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16 servers</a:t>
            </a:r>
          </a:p>
          <a:p>
            <a:pPr lvl="2"/>
            <a:r>
              <a:rPr lang="en-US" dirty="0"/>
              <a:t>2 spine switches</a:t>
            </a:r>
          </a:p>
          <a:p>
            <a:pPr lvl="2"/>
            <a:r>
              <a:rPr lang="en-US" dirty="0"/>
              <a:t>4 leaf switches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08552-AC3A-0344-8E7A-7387C6BC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24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65734A-6654-354E-A4A5-929442CD37A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297F"/>
                </a:solidFill>
              </a:rPr>
              <a:t>Methodology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F4240A-EAE2-2440-8304-FF8C7F8714CA}"/>
              </a:ext>
            </a:extLst>
          </p:cNvPr>
          <p:cNvSpPr/>
          <p:nvPr/>
        </p:nvSpPr>
        <p:spPr>
          <a:xfrm>
            <a:off x="787400" y="4279900"/>
            <a:ext cx="147637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59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3AA64-147A-6C42-B451-FC9DD8661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7240"/>
            <a:ext cx="11113546" cy="582453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Jellyfish</a:t>
            </a:r>
          </a:p>
          <a:p>
            <a:pPr lvl="2"/>
            <a:r>
              <a:rPr lang="en-US" dirty="0"/>
              <a:t>Suggests a random graph topology rather than a tree topology</a:t>
            </a:r>
          </a:p>
          <a:p>
            <a:pPr lvl="1"/>
            <a:r>
              <a:rPr lang="en-US" dirty="0" err="1"/>
              <a:t>Bcube</a:t>
            </a:r>
            <a:endParaRPr lang="en-US" dirty="0"/>
          </a:p>
          <a:p>
            <a:pPr lvl="2"/>
            <a:r>
              <a:rPr lang="en-US" dirty="0"/>
              <a:t>Adds one extra link between </a:t>
            </a:r>
            <a:r>
              <a:rPr lang="en-US" i="1" dirty="0"/>
              <a:t>all</a:t>
            </a:r>
            <a:r>
              <a:rPr lang="en-US" dirty="0"/>
              <a:t> servers and spine switches</a:t>
            </a:r>
          </a:p>
          <a:p>
            <a:pPr lvl="1"/>
            <a:r>
              <a:rPr lang="en-US" dirty="0"/>
              <a:t>Subways</a:t>
            </a:r>
          </a:p>
          <a:p>
            <a:pPr lvl="2"/>
            <a:r>
              <a:rPr lang="en-US" dirty="0"/>
              <a:t>Adds extra links between all servers and leaf switches (inter/intra cluster)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08552-AC3A-0344-8E7A-7387C6BC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25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65734A-6654-354E-A4A5-929442CD37A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297F"/>
                </a:solidFill>
              </a:rPr>
              <a:t>Compared schemes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F4240A-EAE2-2440-8304-FF8C7F8714CA}"/>
              </a:ext>
            </a:extLst>
          </p:cNvPr>
          <p:cNvSpPr/>
          <p:nvPr/>
        </p:nvSpPr>
        <p:spPr>
          <a:xfrm>
            <a:off x="787400" y="4279900"/>
            <a:ext cx="147637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B3291-630F-DA4A-B9FE-B5EB8E8B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26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12BEA05-5ED0-9341-ADFC-776110246ED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297F"/>
                </a:solidFill>
              </a:rPr>
              <a:t>Superways</a:t>
            </a:r>
            <a:r>
              <a:rPr lang="en-US" sz="4000" b="1" dirty="0">
                <a:solidFill>
                  <a:srgbClr val="00297F"/>
                </a:solidFill>
              </a:rPr>
              <a:t> – Results (Tail FCT)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89418F-7A5A-8242-9B5E-C22F82B54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7240"/>
            <a:ext cx="11113546" cy="582453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21FE46E8-3186-AA43-BFC0-F9FB95439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320800"/>
            <a:ext cx="5300198" cy="4216400"/>
          </a:xfrm>
          <a:prstGeom prst="rect">
            <a:avLst/>
          </a:prstGeom>
        </p:spPr>
      </p:pic>
      <p:pic>
        <p:nvPicPr>
          <p:cNvPr id="11" name="Picture 10" descr="Chart, bar chart&#10;&#10;Description automatically generated">
            <a:extLst>
              <a:ext uri="{FF2B5EF4-FFF2-40B4-BE49-F238E27FC236}">
                <a16:creationId xmlns:a16="http://schemas.microsoft.com/office/drawing/2014/main" id="{6E38D202-5A60-9A47-8BC6-7FBA3ABCD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505" y="1320800"/>
            <a:ext cx="5680873" cy="4215384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27FE5C3-1E47-BC41-BFFC-450FF0E641EE}"/>
              </a:ext>
            </a:extLst>
          </p:cNvPr>
          <p:cNvSpPr/>
          <p:nvPr/>
        </p:nvSpPr>
        <p:spPr>
          <a:xfrm>
            <a:off x="0" y="5536184"/>
            <a:ext cx="12192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95% reduction in tail FCT, on average, for all topologies</a:t>
            </a:r>
          </a:p>
        </p:txBody>
      </p:sp>
    </p:spTree>
    <p:extLst>
      <p:ext uri="{BB962C8B-B14F-4D97-AF65-F5344CB8AC3E}">
        <p14:creationId xmlns:p14="http://schemas.microsoft.com/office/powerpoint/2010/main" val="198286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B3291-630F-DA4A-B9FE-B5EB8E8B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27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12BEA05-5ED0-9341-ADFC-776110246ED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297F"/>
                </a:solidFill>
              </a:rPr>
              <a:t>Superways</a:t>
            </a:r>
            <a:r>
              <a:rPr lang="en-US" sz="4000" b="1" dirty="0">
                <a:solidFill>
                  <a:srgbClr val="00297F"/>
                </a:solidFill>
              </a:rPr>
              <a:t> – Results (throughput)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89418F-7A5A-8242-9B5E-C22F82B54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7240"/>
            <a:ext cx="11113546" cy="582453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29D1BC-E6B1-4541-BD02-78EB3F3C3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347755"/>
            <a:ext cx="5028028" cy="4216400"/>
          </a:xfrm>
          <a:prstGeom prst="rect">
            <a:avLst/>
          </a:prstGeom>
        </p:spPr>
      </p:pic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0547CFC5-2C3B-CE48-A143-CC8714A3B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366039"/>
            <a:ext cx="5855747" cy="42164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66B5D78-A854-5F40-93C7-82F4508FD72E}"/>
              </a:ext>
            </a:extLst>
          </p:cNvPr>
          <p:cNvSpPr/>
          <p:nvPr/>
        </p:nvSpPr>
        <p:spPr>
          <a:xfrm>
            <a:off x="0" y="5536184"/>
            <a:ext cx="12192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25% improvement in throughput, on average, for all topologies</a:t>
            </a:r>
          </a:p>
        </p:txBody>
      </p:sp>
    </p:spTree>
    <p:extLst>
      <p:ext uri="{BB962C8B-B14F-4D97-AF65-F5344CB8AC3E}">
        <p14:creationId xmlns:p14="http://schemas.microsoft.com/office/powerpoint/2010/main" val="24202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B3291-630F-DA4A-B9FE-B5EB8E8B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28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12BEA05-5ED0-9341-ADFC-776110246ED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297F"/>
                </a:solidFill>
              </a:rPr>
              <a:t>Superways</a:t>
            </a:r>
            <a:r>
              <a:rPr lang="en-US" sz="4000" b="1" dirty="0">
                <a:solidFill>
                  <a:srgbClr val="00297F"/>
                </a:solidFill>
              </a:rPr>
              <a:t> – Results (cost)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89418F-7A5A-8242-9B5E-C22F82B54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7240"/>
            <a:ext cx="11113546" cy="582453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Chart, table&#10;&#10;Description automatically generated">
            <a:extLst>
              <a:ext uri="{FF2B5EF4-FFF2-40B4-BE49-F238E27FC236}">
                <a16:creationId xmlns:a16="http://schemas.microsoft.com/office/drawing/2014/main" id="{99CADFC8-FD5A-8F47-9EA7-C15DB139E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33900"/>
            <a:ext cx="4845148" cy="4216400"/>
          </a:xfrm>
          <a:prstGeom prst="rect">
            <a:avLst/>
          </a:prstGeom>
        </p:spPr>
      </p:pic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FC39D1E6-9D7F-9A42-B30D-C8338C78B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38897"/>
            <a:ext cx="5855746" cy="42164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131520D-5C6B-454E-B12E-1BA9BFD0E14F}"/>
              </a:ext>
            </a:extLst>
          </p:cNvPr>
          <p:cNvSpPr/>
          <p:nvPr/>
        </p:nvSpPr>
        <p:spPr>
          <a:xfrm>
            <a:off x="0" y="5536184"/>
            <a:ext cx="12192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Superways</a:t>
            </a:r>
            <a:r>
              <a:rPr lang="en-US" sz="2800" dirty="0">
                <a:solidFill>
                  <a:schemeClr val="tx1"/>
                </a:solidFill>
              </a:rPr>
              <a:t> is 9x cheaper than Subways</a:t>
            </a:r>
          </a:p>
        </p:txBody>
      </p:sp>
    </p:spTree>
    <p:extLst>
      <p:ext uri="{BB962C8B-B14F-4D97-AF65-F5344CB8AC3E}">
        <p14:creationId xmlns:p14="http://schemas.microsoft.com/office/powerpoint/2010/main" val="1013714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B3291-630F-DA4A-B9FE-B5EB8E8B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29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12BEA05-5ED0-9341-ADFC-776110246ED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297F"/>
                </a:solidFill>
              </a:rPr>
              <a:t>Superways</a:t>
            </a:r>
            <a:r>
              <a:rPr lang="en-US" sz="4000" b="1" dirty="0">
                <a:solidFill>
                  <a:srgbClr val="00297F"/>
                </a:solidFill>
              </a:rPr>
              <a:t> – Results (Real testbed)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89418F-7A5A-8242-9B5E-C22F82B54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7240"/>
            <a:ext cx="11113546" cy="582453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D7005-D63B-2341-8284-E9B7AFD07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010" y="1285436"/>
            <a:ext cx="10044333" cy="414235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E18D83B-0C03-DF4A-A5AA-720F095417AD}"/>
              </a:ext>
            </a:extLst>
          </p:cNvPr>
          <p:cNvSpPr/>
          <p:nvPr/>
        </p:nvSpPr>
        <p:spPr>
          <a:xfrm>
            <a:off x="0" y="5536184"/>
            <a:ext cx="12192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Superways</a:t>
            </a:r>
            <a:r>
              <a:rPr lang="en-US" sz="2800" dirty="0">
                <a:solidFill>
                  <a:schemeClr val="tx1"/>
                </a:solidFill>
              </a:rPr>
              <a:t> will be the base topology for Web-search workloads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(incast-heavy workloads) </a:t>
            </a:r>
          </a:p>
        </p:txBody>
      </p:sp>
    </p:spTree>
    <p:extLst>
      <p:ext uri="{BB962C8B-B14F-4D97-AF65-F5344CB8AC3E}">
        <p14:creationId xmlns:p14="http://schemas.microsoft.com/office/powerpoint/2010/main" val="79885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FD470AA7-2254-489A-8189-7217153E156A}"/>
              </a:ext>
            </a:extLst>
          </p:cNvPr>
          <p:cNvSpPr txBox="1"/>
          <p:nvPr/>
        </p:nvSpPr>
        <p:spPr>
          <a:xfrm>
            <a:off x="3047280" y="279771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C9DC4-AF3B-4454-8B5C-7546C50B6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414" y="1020229"/>
            <a:ext cx="10700186" cy="5330015"/>
          </a:xfrm>
        </p:spPr>
        <p:txBody>
          <a:bodyPr/>
          <a:lstStyle/>
          <a:p>
            <a:r>
              <a:rPr lang="en-US" dirty="0"/>
              <a:t>About 50% of </a:t>
            </a:r>
            <a:r>
              <a:rPr lang="en-US" dirty="0" err="1"/>
              <a:t>incasts</a:t>
            </a:r>
            <a:r>
              <a:rPr lang="en-US" dirty="0"/>
              <a:t> arrive within 100 us from the previous incast</a:t>
            </a:r>
            <a:r>
              <a:rPr lang="en-US" baseline="30000" dirty="0"/>
              <a:t>1</a:t>
            </a:r>
            <a:r>
              <a:rPr lang="en-US" dirty="0"/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Accurate + timely incast detection HARD </a:t>
            </a:r>
            <a:r>
              <a:rPr lang="en-US" dirty="0">
                <a:sym typeface="Wingdings" pitchFamily="2" charset="2"/>
              </a:rPr>
              <a:t> c</a:t>
            </a:r>
            <a:r>
              <a:rPr lang="en-US" dirty="0"/>
              <a:t>ongestion control (CC) unlikely to address incast</a:t>
            </a:r>
          </a:p>
          <a:p>
            <a:pPr lvl="1"/>
            <a:r>
              <a:rPr lang="en-US" dirty="0"/>
              <a:t>Incast leads to </a:t>
            </a:r>
            <a:r>
              <a:rPr lang="en-US" dirty="0">
                <a:sym typeface="Wingdings" pitchFamily="2" charset="2"/>
              </a:rPr>
              <a:t>excessive packet drops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Flows are extremely small</a:t>
            </a:r>
            <a:r>
              <a:rPr lang="en-US" baseline="30000" dirty="0"/>
              <a:t>2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~70% of the flows have only 1 packet</a:t>
            </a:r>
          </a:p>
          <a:p>
            <a:pPr lvl="2"/>
            <a:r>
              <a:rPr lang="en-US" dirty="0"/>
              <a:t>State-of-the-art reactive  CC (</a:t>
            </a:r>
            <a:r>
              <a:rPr lang="en-US" dirty="0" err="1"/>
              <a:t>Homa</a:t>
            </a:r>
            <a:r>
              <a:rPr lang="en-US" dirty="0"/>
              <a:t>) insufficient</a:t>
            </a:r>
          </a:p>
          <a:p>
            <a:pPr lvl="2"/>
            <a:r>
              <a:rPr lang="en-US" dirty="0"/>
              <a:t>Packet prioritization does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work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027DA29-BE55-5144-AE23-6DE9F3289D27}"/>
              </a:ext>
            </a:extLst>
          </p:cNvPr>
          <p:cNvSpPr/>
          <p:nvPr/>
        </p:nvSpPr>
        <p:spPr>
          <a:xfrm>
            <a:off x="3002599" y="2899000"/>
            <a:ext cx="452165" cy="3559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itle 1">
            <a:extLst>
              <a:ext uri="{FF2B5EF4-FFF2-40B4-BE49-F238E27FC236}">
                <a16:creationId xmlns:a16="http://schemas.microsoft.com/office/drawing/2014/main" id="{7CE85F10-8922-9D4B-805F-A23AAFCB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98"/>
            <a:ext cx="12192000" cy="77724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0297F"/>
                </a:solidFill>
              </a:rPr>
              <a:t>Incast inter-arrival time AND flow size distribution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F5824A-7A3C-B849-B774-6C039454635E}"/>
              </a:ext>
            </a:extLst>
          </p:cNvPr>
          <p:cNvSpPr txBox="1"/>
          <p:nvPr/>
        </p:nvSpPr>
        <p:spPr>
          <a:xfrm>
            <a:off x="280551" y="6213643"/>
            <a:ext cx="7483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 High-Resolution Measurement of Data Center Microbursts, [IMC’17]</a:t>
            </a:r>
          </a:p>
          <a:p>
            <a:r>
              <a:rPr lang="en-US" sz="1400" dirty="0"/>
              <a:t>2 Inside the Social Network’s (Datacenter) Network (SIGCOMM’18)</a:t>
            </a:r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D26A3616-11CF-1D43-A323-9FC9A0A283A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6D7AA-D153-B04F-82B6-11F501746737}" type="slidenum">
              <a:rPr lang="en-US">
                <a:solidFill>
                  <a:schemeClr val="tx1">
                    <a:tint val="75000"/>
                  </a:schemeClr>
                </a:solidFill>
              </a:rPr>
              <a:pPr/>
              <a:t>3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9BA09024-4A96-EC4B-B087-811B6C6CC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365" y="2210213"/>
            <a:ext cx="6323635" cy="2139815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8CF5B88-D8C9-A34D-8C86-BC5BB45645D1}"/>
              </a:ext>
            </a:extLst>
          </p:cNvPr>
          <p:cNvSpPr/>
          <p:nvPr/>
        </p:nvSpPr>
        <p:spPr>
          <a:xfrm>
            <a:off x="0" y="4914308"/>
            <a:ext cx="12192000" cy="1346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Solution: create a heterogeneous topology: co-locate incast aggregators and provide more links (bandwidth) for </a:t>
            </a:r>
            <a:r>
              <a:rPr lang="en-US" sz="2800" i="1" dirty="0">
                <a:solidFill>
                  <a:schemeClr val="tx1"/>
                </a:solidFill>
              </a:rPr>
              <a:t>incast servers</a:t>
            </a:r>
          </a:p>
        </p:txBody>
      </p:sp>
    </p:spTree>
    <p:extLst>
      <p:ext uri="{BB962C8B-B14F-4D97-AF65-F5344CB8AC3E}">
        <p14:creationId xmlns:p14="http://schemas.microsoft.com/office/powerpoint/2010/main" val="34144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974AB27-AC96-4E48-B896-02F19499BB29}"/>
              </a:ext>
            </a:extLst>
          </p:cNvPr>
          <p:cNvSpPr txBox="1">
            <a:spLocks/>
          </p:cNvSpPr>
          <p:nvPr/>
        </p:nvSpPr>
        <p:spPr>
          <a:xfrm>
            <a:off x="1149350" y="521330"/>
            <a:ext cx="9893300" cy="581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600" b="1" dirty="0"/>
          </a:p>
          <a:p>
            <a:pPr lvl="1"/>
            <a:endParaRPr lang="en-US" sz="11500" dirty="0"/>
          </a:p>
          <a:p>
            <a:pPr lvl="1"/>
            <a:r>
              <a:rPr lang="en-US" sz="11500" dirty="0"/>
              <a:t>Thank you!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1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AACD88-E0F9-2848-9DFF-C2BB142A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43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3AA64-147A-6C42-B451-FC9DD8661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7240"/>
            <a:ext cx="11113546" cy="5824537"/>
          </a:xfrm>
        </p:spPr>
        <p:txBody>
          <a:bodyPr>
            <a:normAutofit/>
          </a:bodyPr>
          <a:lstStyle/>
          <a:p>
            <a:pPr lvl="1"/>
            <a:r>
              <a:rPr lang="en-US" i="1" dirty="0">
                <a:solidFill>
                  <a:srgbClr val="FF0000"/>
                </a:solidFill>
              </a:rPr>
              <a:t>Key insight: </a:t>
            </a:r>
          </a:p>
          <a:p>
            <a:pPr lvl="2"/>
            <a:r>
              <a:rPr lang="en-US" dirty="0"/>
              <a:t># aggregators &lt;&lt; # workers  </a:t>
            </a:r>
          </a:p>
          <a:p>
            <a:pPr lvl="2"/>
            <a:r>
              <a:rPr lang="en-US" dirty="0"/>
              <a:t>Incast aggregators are network bound, not CPU bound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What about memory and storage?</a:t>
            </a:r>
          </a:p>
          <a:p>
            <a:pPr lvl="2"/>
            <a:r>
              <a:rPr lang="en-US" dirty="0"/>
              <a:t>Incast aggregators collect small (e.g., 1KB) replies; no memory and storage contention</a:t>
            </a:r>
          </a:p>
          <a:p>
            <a:pPr lvl="2"/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08552-AC3A-0344-8E7A-7387C6BC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4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65734A-6654-354E-A4A5-929442CD37A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297F"/>
                </a:solidFill>
              </a:rPr>
              <a:t>Superways</a:t>
            </a:r>
            <a:endParaRPr lang="en-US" sz="4000" b="1" dirty="0">
              <a:solidFill>
                <a:srgbClr val="00297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F4240A-EAE2-2440-8304-FF8C7F8714CA}"/>
              </a:ext>
            </a:extLst>
          </p:cNvPr>
          <p:cNvSpPr/>
          <p:nvPr/>
        </p:nvSpPr>
        <p:spPr>
          <a:xfrm>
            <a:off x="787400" y="4279900"/>
            <a:ext cx="147637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57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08552-AC3A-0344-8E7A-7387C6BC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65734A-6654-354E-A4A5-929442CD37A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297F"/>
                </a:solidFill>
              </a:rPr>
              <a:t>CPU utilization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F4240A-EAE2-2440-8304-FF8C7F8714CA}"/>
              </a:ext>
            </a:extLst>
          </p:cNvPr>
          <p:cNvSpPr/>
          <p:nvPr/>
        </p:nvSpPr>
        <p:spPr>
          <a:xfrm>
            <a:off x="787400" y="4279900"/>
            <a:ext cx="147637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299F56F9-69B5-0B46-91A2-9722D9C91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7240"/>
            <a:ext cx="10515600" cy="539972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Incast applications do</a:t>
            </a:r>
            <a:r>
              <a:rPr lang="en-US" i="1" dirty="0">
                <a:solidFill>
                  <a:srgbClr val="FF0000"/>
                </a:solidFill>
              </a:rPr>
              <a:t> not </a:t>
            </a:r>
            <a:r>
              <a:rPr lang="en-US" dirty="0"/>
              <a:t>overload the </a:t>
            </a:r>
            <a:r>
              <a:rPr lang="en-US" i="1" dirty="0">
                <a:solidFill>
                  <a:srgbClr val="FF0000"/>
                </a:solidFill>
              </a:rPr>
              <a:t>CPU </a:t>
            </a:r>
            <a:r>
              <a:rPr lang="en-US" i="1" dirty="0"/>
              <a:t>(Apache </a:t>
            </a:r>
            <a:r>
              <a:rPr lang="en-US" i="1" dirty="0" err="1"/>
              <a:t>solr</a:t>
            </a:r>
            <a:r>
              <a:rPr lang="en-US" i="1" dirty="0"/>
              <a:t> setup in </a:t>
            </a:r>
            <a:r>
              <a:rPr lang="en-US" i="1" dirty="0" err="1"/>
              <a:t>Cloudlab</a:t>
            </a:r>
            <a:r>
              <a:rPr lang="en-US" i="1" dirty="0"/>
              <a:t>)</a:t>
            </a:r>
          </a:p>
          <a:p>
            <a:pPr lvl="2"/>
            <a:r>
              <a:rPr lang="en-US" dirty="0"/>
              <a:t>Average CPU utilization for</a:t>
            </a:r>
          </a:p>
          <a:p>
            <a:pPr lvl="3"/>
            <a:r>
              <a:rPr lang="en-US" dirty="0"/>
              <a:t>A non-incast application: </a:t>
            </a:r>
            <a:r>
              <a:rPr lang="en-US" dirty="0">
                <a:solidFill>
                  <a:srgbClr val="FF0000"/>
                </a:solidFill>
              </a:rPr>
              <a:t>7.08%</a:t>
            </a:r>
          </a:p>
          <a:p>
            <a:pPr lvl="3"/>
            <a:r>
              <a:rPr lang="en-US" dirty="0"/>
              <a:t>An incast application: </a:t>
            </a:r>
            <a:r>
              <a:rPr lang="en-US" dirty="0">
                <a:solidFill>
                  <a:srgbClr val="FF0000"/>
                </a:solidFill>
              </a:rPr>
              <a:t>8.19%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06BE7F-A1DE-0648-9CC3-F0D04B050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244" y="2349306"/>
            <a:ext cx="7193776" cy="382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26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08552-AC3A-0344-8E7A-7387C6BC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65734A-6654-354E-A4A5-929442CD37A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297F"/>
                </a:solidFill>
              </a:rPr>
              <a:t>Network I/O utilization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F4240A-EAE2-2440-8304-FF8C7F8714CA}"/>
              </a:ext>
            </a:extLst>
          </p:cNvPr>
          <p:cNvSpPr/>
          <p:nvPr/>
        </p:nvSpPr>
        <p:spPr>
          <a:xfrm>
            <a:off x="787400" y="4279900"/>
            <a:ext cx="147637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299F56F9-69B5-0B46-91A2-9722D9C91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7240"/>
            <a:ext cx="10515600" cy="539972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Incast applications put stress on </a:t>
            </a:r>
            <a:r>
              <a:rPr lang="en-US" i="1" dirty="0">
                <a:solidFill>
                  <a:srgbClr val="FF0000"/>
                </a:solidFill>
              </a:rPr>
              <a:t>network bandwidth </a:t>
            </a:r>
            <a:r>
              <a:rPr lang="en-US" i="1" dirty="0"/>
              <a:t>(Apache </a:t>
            </a:r>
            <a:r>
              <a:rPr lang="en-US" i="1" dirty="0" err="1"/>
              <a:t>solr</a:t>
            </a:r>
            <a:r>
              <a:rPr lang="en-US" i="1" dirty="0"/>
              <a:t> setup in </a:t>
            </a:r>
            <a:r>
              <a:rPr lang="en-US" i="1" dirty="0" err="1"/>
              <a:t>Cloudlab</a:t>
            </a:r>
            <a:r>
              <a:rPr lang="en-US" i="1" dirty="0"/>
              <a:t>)</a:t>
            </a:r>
            <a:endParaRPr lang="en-US" dirty="0"/>
          </a:p>
          <a:p>
            <a:pPr lvl="2"/>
            <a:r>
              <a:rPr lang="en-US" dirty="0"/>
              <a:t>Average bandwidth utilization for</a:t>
            </a:r>
          </a:p>
          <a:p>
            <a:pPr lvl="3"/>
            <a:r>
              <a:rPr lang="en-US" dirty="0"/>
              <a:t>A non-incast (worker) application: </a:t>
            </a:r>
            <a:r>
              <a:rPr lang="en-US" dirty="0">
                <a:solidFill>
                  <a:srgbClr val="FF0000"/>
                </a:solidFill>
              </a:rPr>
              <a:t>22%</a:t>
            </a:r>
          </a:p>
          <a:p>
            <a:pPr lvl="3"/>
            <a:r>
              <a:rPr lang="en-US" dirty="0"/>
              <a:t>An incast application: </a:t>
            </a:r>
            <a:r>
              <a:rPr lang="en-US" dirty="0">
                <a:solidFill>
                  <a:srgbClr val="FF0000"/>
                </a:solidFill>
              </a:rPr>
              <a:t>68%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D6C98B7-DD16-0D4B-9DB4-1EC5A3B85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290" y="2508737"/>
            <a:ext cx="7123578" cy="379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12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3AA64-147A-6C42-B451-FC9DD8661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7240"/>
            <a:ext cx="11113546" cy="582453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IDEA</a:t>
            </a:r>
            <a:r>
              <a:rPr lang="en-US" dirty="0"/>
              <a:t>: create a heterogeneous topology by bin-packing incast aggregators on some specific servers and provide </a:t>
            </a:r>
            <a:r>
              <a:rPr lang="en-US" b="1" dirty="0"/>
              <a:t>more bandwidth (links) </a:t>
            </a:r>
            <a:r>
              <a:rPr lang="en-US" dirty="0"/>
              <a:t>for those servers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How</a:t>
            </a:r>
            <a:r>
              <a:rPr lang="en-US" dirty="0"/>
              <a:t> to add links?</a:t>
            </a:r>
          </a:p>
          <a:p>
            <a:pPr lvl="2"/>
            <a:r>
              <a:rPr lang="en-US" dirty="0"/>
              <a:t>Sort aggregators based on their incast degree</a:t>
            </a:r>
          </a:p>
          <a:p>
            <a:pPr lvl="2"/>
            <a:r>
              <a:rPr lang="en-US" dirty="0"/>
              <a:t>Start installing the aggregator with highest incast degree on one of the servers</a:t>
            </a:r>
          </a:p>
          <a:p>
            <a:pPr lvl="2"/>
            <a:r>
              <a:rPr lang="en-US" dirty="0"/>
              <a:t>Use the leftover capacity </a:t>
            </a:r>
            <a:r>
              <a:rPr lang="en-US" dirty="0">
                <a:solidFill>
                  <a:srgbClr val="FF0000"/>
                </a:solidFill>
              </a:rPr>
              <a:t>optimally</a:t>
            </a:r>
            <a:r>
              <a:rPr lang="en-US" dirty="0"/>
              <a:t> for other incast aggregators</a:t>
            </a:r>
          </a:p>
          <a:p>
            <a:pPr lvl="3"/>
            <a:r>
              <a:rPr lang="en-US" i="1" dirty="0"/>
              <a:t>Classic knapsack problem</a:t>
            </a:r>
          </a:p>
          <a:p>
            <a:pPr marL="1371600" lvl="3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08552-AC3A-0344-8E7A-7387C6BC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65734A-6654-354E-A4A5-929442CD37A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297F"/>
                </a:solidFill>
              </a:rPr>
              <a:t>Superways</a:t>
            </a:r>
            <a:r>
              <a:rPr lang="en-US" sz="4000" b="1" dirty="0">
                <a:solidFill>
                  <a:srgbClr val="00297F"/>
                </a:solidFill>
              </a:rPr>
              <a:t> - Design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F4240A-EAE2-2440-8304-FF8C7F8714CA}"/>
              </a:ext>
            </a:extLst>
          </p:cNvPr>
          <p:cNvSpPr/>
          <p:nvPr/>
        </p:nvSpPr>
        <p:spPr>
          <a:xfrm>
            <a:off x="787400" y="4279900"/>
            <a:ext cx="147637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1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08552-AC3A-0344-8E7A-7387C6BC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65734A-6654-354E-A4A5-929442CD37A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297F"/>
                </a:solidFill>
              </a:rPr>
              <a:t>Superways</a:t>
            </a:r>
            <a:r>
              <a:rPr lang="en-US" sz="4000" b="1" dirty="0">
                <a:solidFill>
                  <a:srgbClr val="00297F"/>
                </a:solidFill>
              </a:rPr>
              <a:t> – Design – Scenario 1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9861098-FCC0-D047-B42A-0BC573A7D29F}"/>
              </a:ext>
            </a:extLst>
          </p:cNvPr>
          <p:cNvGrpSpPr/>
          <p:nvPr/>
        </p:nvGrpSpPr>
        <p:grpSpPr>
          <a:xfrm>
            <a:off x="7346129" y="1417320"/>
            <a:ext cx="4704822" cy="4531306"/>
            <a:chOff x="5543910" y="2524355"/>
            <a:chExt cx="6355531" cy="4041814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E5A1F428-B9ED-CE49-9F33-23AD4519687B}"/>
                </a:ext>
              </a:extLst>
            </p:cNvPr>
            <p:cNvGrpSpPr/>
            <p:nvPr/>
          </p:nvGrpSpPr>
          <p:grpSpPr>
            <a:xfrm>
              <a:off x="5737644" y="2524355"/>
              <a:ext cx="6035256" cy="4031057"/>
              <a:chOff x="5229364" y="1825625"/>
              <a:chExt cx="6035256" cy="4031057"/>
            </a:xfrm>
          </p:grpSpPr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E2E39CA4-C791-AE49-9F15-A91564E874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19750" y="1825625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E29A7307-D962-AD4C-8BBC-4F91828F7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5846" y="1825625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B3E97641-F6E7-8C4F-A770-EB4D44D46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29364" y="3212690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E80E53C8-FBA5-374F-BF58-49A364952F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5846" y="3196821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7BE7AE57-4296-A246-BB1D-C32C073EC9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19750" y="3188134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2913D8E2-6E3E-4849-9224-700D689160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16232" y="3188133"/>
                <a:ext cx="903816" cy="385001"/>
              </a:xfrm>
              <a:prstGeom prst="rect">
                <a:avLst/>
              </a:prstGeom>
            </p:spPr>
          </p:pic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3BB0FBA-3C1C-B546-9814-F48A8B212491}"/>
                  </a:ext>
                </a:extLst>
              </p:cNvPr>
              <p:cNvCxnSpPr>
                <a:cxnSpLocks/>
                <a:stCxn id="71" idx="2"/>
                <a:endCxn id="72" idx="0"/>
              </p:cNvCxnSpPr>
              <p:nvPr/>
            </p:nvCxnSpPr>
            <p:spPr>
              <a:xfrm flipH="1">
                <a:off x="5681272" y="2210626"/>
                <a:ext cx="1496482" cy="1002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60AA5AA7-6310-4649-AAD8-1EEFEB067F92}"/>
                  </a:ext>
                </a:extLst>
              </p:cNvPr>
              <p:cNvCxnSpPr>
                <a:cxnSpLocks/>
                <a:stCxn id="71" idx="2"/>
                <a:endCxn id="73" idx="0"/>
              </p:cNvCxnSpPr>
              <p:nvPr/>
            </p:nvCxnSpPr>
            <p:spPr>
              <a:xfrm>
                <a:off x="7177754" y="2210626"/>
                <a:ext cx="0" cy="9861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1F76CA89-1E88-804E-88A9-5DEC7C3528D1}"/>
                  </a:ext>
                </a:extLst>
              </p:cNvPr>
              <p:cNvCxnSpPr>
                <a:cxnSpLocks/>
                <a:stCxn id="71" idx="2"/>
                <a:endCxn id="74" idx="0"/>
              </p:cNvCxnSpPr>
              <p:nvPr/>
            </p:nvCxnSpPr>
            <p:spPr>
              <a:xfrm>
                <a:off x="7177754" y="2210626"/>
                <a:ext cx="2093904" cy="9775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A27AB562-5E02-FD43-94D8-7C97D7ACCD4A}"/>
                  </a:ext>
                </a:extLst>
              </p:cNvPr>
              <p:cNvCxnSpPr>
                <a:cxnSpLocks/>
                <a:stCxn id="71" idx="2"/>
                <a:endCxn id="75" idx="0"/>
              </p:cNvCxnSpPr>
              <p:nvPr/>
            </p:nvCxnSpPr>
            <p:spPr>
              <a:xfrm>
                <a:off x="7177754" y="2210626"/>
                <a:ext cx="3590386" cy="97750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6A57CFBE-7344-DB4E-9857-F54B3329F527}"/>
                  </a:ext>
                </a:extLst>
              </p:cNvPr>
              <p:cNvCxnSpPr>
                <a:cxnSpLocks/>
                <a:stCxn id="70" idx="2"/>
                <a:endCxn id="72" idx="0"/>
              </p:cNvCxnSpPr>
              <p:nvPr/>
            </p:nvCxnSpPr>
            <p:spPr>
              <a:xfrm flipH="1">
                <a:off x="5681272" y="2210626"/>
                <a:ext cx="3590386" cy="1002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5659F9C1-61CB-104C-B987-B32F11B2D5B4}"/>
                  </a:ext>
                </a:extLst>
              </p:cNvPr>
              <p:cNvCxnSpPr>
                <a:cxnSpLocks/>
                <a:stCxn id="70" idx="2"/>
                <a:endCxn id="73" idx="0"/>
              </p:cNvCxnSpPr>
              <p:nvPr/>
            </p:nvCxnSpPr>
            <p:spPr>
              <a:xfrm flipH="1">
                <a:off x="7177754" y="2210626"/>
                <a:ext cx="2093904" cy="9861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206E58B9-4F3F-FE4A-864A-EF4ABDBE6446}"/>
                  </a:ext>
                </a:extLst>
              </p:cNvPr>
              <p:cNvCxnSpPr>
                <a:cxnSpLocks/>
                <a:stCxn id="70" idx="2"/>
                <a:endCxn id="74" idx="0"/>
              </p:cNvCxnSpPr>
              <p:nvPr/>
            </p:nvCxnSpPr>
            <p:spPr>
              <a:xfrm>
                <a:off x="9271658" y="2210626"/>
                <a:ext cx="0" cy="9775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0AB31C2A-3985-DF44-AAEB-1CCD82D1ECBC}"/>
                  </a:ext>
                </a:extLst>
              </p:cNvPr>
              <p:cNvCxnSpPr>
                <a:cxnSpLocks/>
                <a:stCxn id="70" idx="2"/>
                <a:endCxn id="75" idx="0"/>
              </p:cNvCxnSpPr>
              <p:nvPr/>
            </p:nvCxnSpPr>
            <p:spPr>
              <a:xfrm>
                <a:off x="9271658" y="2210626"/>
                <a:ext cx="1496482" cy="97750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F22D97D-C993-A841-BD53-1B59BC561344}"/>
                  </a:ext>
                </a:extLst>
              </p:cNvPr>
              <p:cNvCxnSpPr>
                <a:cxnSpLocks/>
                <a:stCxn id="75" idx="2"/>
                <a:endCxn id="91" idx="0"/>
              </p:cNvCxnSpPr>
              <p:nvPr/>
            </p:nvCxnSpPr>
            <p:spPr>
              <a:xfrm>
                <a:off x="10768140" y="3573134"/>
                <a:ext cx="0" cy="8482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F3C1F2B-7BD5-2440-AD67-97876329438B}"/>
                  </a:ext>
                </a:extLst>
              </p:cNvPr>
              <p:cNvCxnSpPr>
                <a:cxnSpLocks/>
                <a:stCxn id="74" idx="2"/>
                <a:endCxn id="90" idx="0"/>
              </p:cNvCxnSpPr>
              <p:nvPr/>
            </p:nvCxnSpPr>
            <p:spPr>
              <a:xfrm flipH="1">
                <a:off x="9268175" y="3573134"/>
                <a:ext cx="3483" cy="8375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E4B0A488-1363-DA49-AA4A-AFE82F09BE71}"/>
                  </a:ext>
                </a:extLst>
              </p:cNvPr>
              <p:cNvCxnSpPr>
                <a:cxnSpLocks/>
                <a:stCxn id="73" idx="2"/>
                <a:endCxn id="88" idx="0"/>
              </p:cNvCxnSpPr>
              <p:nvPr/>
            </p:nvCxnSpPr>
            <p:spPr>
              <a:xfrm flipH="1">
                <a:off x="7177753" y="3581821"/>
                <a:ext cx="1" cy="83813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A09446AB-2BA3-7F47-9E1B-F07B095EA3A9}"/>
                  </a:ext>
                </a:extLst>
              </p:cNvPr>
              <p:cNvCxnSpPr>
                <a:cxnSpLocks/>
                <a:stCxn id="72" idx="2"/>
                <a:endCxn id="89" idx="0"/>
              </p:cNvCxnSpPr>
              <p:nvPr/>
            </p:nvCxnSpPr>
            <p:spPr>
              <a:xfrm>
                <a:off x="5681272" y="3597691"/>
                <a:ext cx="10726" cy="8210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AF1D6CD6-C461-DB4E-B7FB-08C51D51F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81274" y="4419953"/>
                <a:ext cx="992959" cy="1436727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38B69A5B-5789-A843-93AE-8703B0A7CD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8249" y="4418701"/>
                <a:ext cx="907498" cy="143798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87FA6AD4-464E-F541-BC5C-2DD8B3966A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71696" y="4410645"/>
                <a:ext cx="992959" cy="1446035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B303A810-0042-C948-976C-0FCF688D77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71661" y="4421403"/>
                <a:ext cx="992959" cy="1435277"/>
              </a:xfrm>
              <a:prstGeom prst="rect">
                <a:avLst/>
              </a:prstGeom>
            </p:spPr>
          </p:pic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C6BDE90-2C02-DD43-A80E-17281322C11D}"/>
                </a:ext>
              </a:extLst>
            </p:cNvPr>
            <p:cNvSpPr/>
            <p:nvPr/>
          </p:nvSpPr>
          <p:spPr>
            <a:xfrm rot="16200000">
              <a:off x="4830903" y="4577111"/>
              <a:ext cx="2691306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78FF08A-AA87-104E-BA1F-D878F4FF977F}"/>
                </a:ext>
              </a:extLst>
            </p:cNvPr>
            <p:cNvSpPr/>
            <p:nvPr/>
          </p:nvSpPr>
          <p:spPr>
            <a:xfrm rot="16200000">
              <a:off x="6337818" y="4577111"/>
              <a:ext cx="2691306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10F717C-F07D-2241-9143-97F9B8EB9F51}"/>
                </a:ext>
              </a:extLst>
            </p:cNvPr>
            <p:cNvSpPr/>
            <p:nvPr/>
          </p:nvSpPr>
          <p:spPr>
            <a:xfrm rot="16200000">
              <a:off x="8403506" y="4582491"/>
              <a:ext cx="2702064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A4F2111-6FD3-764A-9063-27660268A4DB}"/>
                </a:ext>
              </a:extLst>
            </p:cNvPr>
            <p:cNvSpPr/>
            <p:nvPr/>
          </p:nvSpPr>
          <p:spPr>
            <a:xfrm rot="16200000">
              <a:off x="9916301" y="4583029"/>
              <a:ext cx="2700987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EFE03B85-856A-FB45-946A-932410606951}"/>
              </a:ext>
            </a:extLst>
          </p:cNvPr>
          <p:cNvSpPr/>
          <p:nvPr/>
        </p:nvSpPr>
        <p:spPr>
          <a:xfrm>
            <a:off x="255604" y="1346006"/>
            <a:ext cx="811460" cy="50294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App-1</a:t>
            </a:r>
            <a:endParaRPr lang="en-US" sz="3600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1DA9245-7091-EA49-B0EA-7475602A2F02}"/>
              </a:ext>
            </a:extLst>
          </p:cNvPr>
          <p:cNvSpPr/>
          <p:nvPr/>
        </p:nvSpPr>
        <p:spPr>
          <a:xfrm>
            <a:off x="253529" y="2013968"/>
            <a:ext cx="811460" cy="50294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App-2</a:t>
            </a:r>
            <a:endParaRPr lang="en-US" sz="36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DF8D995-455B-C049-8221-327035197300}"/>
              </a:ext>
            </a:extLst>
          </p:cNvPr>
          <p:cNvSpPr/>
          <p:nvPr/>
        </p:nvSpPr>
        <p:spPr>
          <a:xfrm>
            <a:off x="253529" y="2681931"/>
            <a:ext cx="811460" cy="50294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App-3</a:t>
            </a:r>
            <a:endParaRPr lang="en-US" sz="36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EA64DF9-E041-9E41-A05B-094005763C95}"/>
              </a:ext>
            </a:extLst>
          </p:cNvPr>
          <p:cNvSpPr txBox="1"/>
          <p:nvPr/>
        </p:nvSpPr>
        <p:spPr>
          <a:xfrm>
            <a:off x="1056144" y="1448467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Deg: 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03EEE74-3281-D64E-8116-7333F47CB985}"/>
              </a:ext>
            </a:extLst>
          </p:cNvPr>
          <p:cNvSpPr txBox="1"/>
          <p:nvPr/>
        </p:nvSpPr>
        <p:spPr>
          <a:xfrm>
            <a:off x="1052421" y="2080772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Deg: 4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4CEC134-9561-214D-BA47-EB8AF6DD4590}"/>
              </a:ext>
            </a:extLst>
          </p:cNvPr>
          <p:cNvSpPr txBox="1"/>
          <p:nvPr/>
        </p:nvSpPr>
        <p:spPr>
          <a:xfrm>
            <a:off x="1049807" y="2713077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Deg: 2</a:t>
            </a:r>
          </a:p>
        </p:txBody>
      </p:sp>
      <p:sp>
        <p:nvSpPr>
          <p:cNvPr id="106" name="Right Arrow 105">
            <a:extLst>
              <a:ext uri="{FF2B5EF4-FFF2-40B4-BE49-F238E27FC236}">
                <a16:creationId xmlns:a16="http://schemas.microsoft.com/office/drawing/2014/main" id="{BA036C1B-CA60-C747-9452-96521F6E268C}"/>
              </a:ext>
            </a:extLst>
          </p:cNvPr>
          <p:cNvSpPr/>
          <p:nvPr/>
        </p:nvSpPr>
        <p:spPr>
          <a:xfrm>
            <a:off x="6252848" y="4460515"/>
            <a:ext cx="978408" cy="294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D024911-6681-7945-90FE-19B77C5ADAF7}"/>
              </a:ext>
            </a:extLst>
          </p:cNvPr>
          <p:cNvSpPr/>
          <p:nvPr/>
        </p:nvSpPr>
        <p:spPr>
          <a:xfrm>
            <a:off x="168338" y="4307415"/>
            <a:ext cx="36601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BW usage = 0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05A0221-5414-9D4E-BDF1-DD40727C2403}"/>
              </a:ext>
            </a:extLst>
          </p:cNvPr>
          <p:cNvSpPr/>
          <p:nvPr/>
        </p:nvSpPr>
        <p:spPr>
          <a:xfrm>
            <a:off x="135958" y="4650816"/>
            <a:ext cx="275662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Leftover capacity = C</a:t>
            </a:r>
          </a:p>
        </p:txBody>
      </p:sp>
    </p:spTree>
    <p:extLst>
      <p:ext uri="{BB962C8B-B14F-4D97-AF65-F5344CB8AC3E}">
        <p14:creationId xmlns:p14="http://schemas.microsoft.com/office/powerpoint/2010/main" val="94389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00208 L 0.58724 0.440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48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08552-AC3A-0344-8E7A-7387C6BC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65734A-6654-354E-A4A5-929442CD37A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297F"/>
                </a:solidFill>
              </a:rPr>
              <a:t>Superways</a:t>
            </a:r>
            <a:r>
              <a:rPr lang="en-US" sz="4000" b="1" dirty="0">
                <a:solidFill>
                  <a:srgbClr val="00297F"/>
                </a:solidFill>
              </a:rPr>
              <a:t> – Design – Scenario 1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9861098-FCC0-D047-B42A-0BC573A7D29F}"/>
              </a:ext>
            </a:extLst>
          </p:cNvPr>
          <p:cNvGrpSpPr/>
          <p:nvPr/>
        </p:nvGrpSpPr>
        <p:grpSpPr>
          <a:xfrm>
            <a:off x="7346129" y="1417320"/>
            <a:ext cx="4704822" cy="4531306"/>
            <a:chOff x="5543910" y="2524355"/>
            <a:chExt cx="6355531" cy="4041814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E5A1F428-B9ED-CE49-9F33-23AD4519687B}"/>
                </a:ext>
              </a:extLst>
            </p:cNvPr>
            <p:cNvGrpSpPr/>
            <p:nvPr/>
          </p:nvGrpSpPr>
          <p:grpSpPr>
            <a:xfrm>
              <a:off x="5737644" y="2524355"/>
              <a:ext cx="6035256" cy="4031057"/>
              <a:chOff x="5229364" y="1825625"/>
              <a:chExt cx="6035256" cy="4031057"/>
            </a:xfrm>
          </p:grpSpPr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E2E39CA4-C791-AE49-9F15-A91564E874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19750" y="1825625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E29A7307-D962-AD4C-8BBC-4F91828F7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5846" y="1825625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B3E97641-F6E7-8C4F-A770-EB4D44D46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29364" y="3212690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E80E53C8-FBA5-374F-BF58-49A364952F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5846" y="3196821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7BE7AE57-4296-A246-BB1D-C32C073EC9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19750" y="3188134"/>
                <a:ext cx="903816" cy="385001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2913D8E2-6E3E-4849-9224-700D689160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16232" y="3188133"/>
                <a:ext cx="903816" cy="385001"/>
              </a:xfrm>
              <a:prstGeom prst="rect">
                <a:avLst/>
              </a:prstGeom>
            </p:spPr>
          </p:pic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3BB0FBA-3C1C-B546-9814-F48A8B212491}"/>
                  </a:ext>
                </a:extLst>
              </p:cNvPr>
              <p:cNvCxnSpPr>
                <a:cxnSpLocks/>
                <a:stCxn id="71" idx="2"/>
                <a:endCxn id="72" idx="0"/>
              </p:cNvCxnSpPr>
              <p:nvPr/>
            </p:nvCxnSpPr>
            <p:spPr>
              <a:xfrm flipH="1">
                <a:off x="5681272" y="2210626"/>
                <a:ext cx="1496482" cy="1002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60AA5AA7-6310-4649-AAD8-1EEFEB067F92}"/>
                  </a:ext>
                </a:extLst>
              </p:cNvPr>
              <p:cNvCxnSpPr>
                <a:cxnSpLocks/>
                <a:stCxn id="71" idx="2"/>
                <a:endCxn id="73" idx="0"/>
              </p:cNvCxnSpPr>
              <p:nvPr/>
            </p:nvCxnSpPr>
            <p:spPr>
              <a:xfrm>
                <a:off x="7177754" y="2210626"/>
                <a:ext cx="0" cy="9861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1F76CA89-1E88-804E-88A9-5DEC7C3528D1}"/>
                  </a:ext>
                </a:extLst>
              </p:cNvPr>
              <p:cNvCxnSpPr>
                <a:cxnSpLocks/>
                <a:stCxn id="71" idx="2"/>
                <a:endCxn id="74" idx="0"/>
              </p:cNvCxnSpPr>
              <p:nvPr/>
            </p:nvCxnSpPr>
            <p:spPr>
              <a:xfrm>
                <a:off x="7177754" y="2210626"/>
                <a:ext cx="2093904" cy="9775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A27AB562-5E02-FD43-94D8-7C97D7ACCD4A}"/>
                  </a:ext>
                </a:extLst>
              </p:cNvPr>
              <p:cNvCxnSpPr>
                <a:cxnSpLocks/>
                <a:stCxn id="71" idx="2"/>
                <a:endCxn id="75" idx="0"/>
              </p:cNvCxnSpPr>
              <p:nvPr/>
            </p:nvCxnSpPr>
            <p:spPr>
              <a:xfrm>
                <a:off x="7177754" y="2210626"/>
                <a:ext cx="3590386" cy="97750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6A57CFBE-7344-DB4E-9857-F54B3329F527}"/>
                  </a:ext>
                </a:extLst>
              </p:cNvPr>
              <p:cNvCxnSpPr>
                <a:cxnSpLocks/>
                <a:stCxn id="70" idx="2"/>
                <a:endCxn id="72" idx="0"/>
              </p:cNvCxnSpPr>
              <p:nvPr/>
            </p:nvCxnSpPr>
            <p:spPr>
              <a:xfrm flipH="1">
                <a:off x="5681272" y="2210626"/>
                <a:ext cx="3590386" cy="1002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5659F9C1-61CB-104C-B987-B32F11B2D5B4}"/>
                  </a:ext>
                </a:extLst>
              </p:cNvPr>
              <p:cNvCxnSpPr>
                <a:cxnSpLocks/>
                <a:stCxn id="70" idx="2"/>
                <a:endCxn id="73" idx="0"/>
              </p:cNvCxnSpPr>
              <p:nvPr/>
            </p:nvCxnSpPr>
            <p:spPr>
              <a:xfrm flipH="1">
                <a:off x="7177754" y="2210626"/>
                <a:ext cx="2093904" cy="9861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206E58B9-4F3F-FE4A-864A-EF4ABDBE6446}"/>
                  </a:ext>
                </a:extLst>
              </p:cNvPr>
              <p:cNvCxnSpPr>
                <a:cxnSpLocks/>
                <a:stCxn id="70" idx="2"/>
                <a:endCxn id="74" idx="0"/>
              </p:cNvCxnSpPr>
              <p:nvPr/>
            </p:nvCxnSpPr>
            <p:spPr>
              <a:xfrm>
                <a:off x="9271658" y="2210626"/>
                <a:ext cx="0" cy="9775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0AB31C2A-3985-DF44-AAEB-1CCD82D1ECBC}"/>
                  </a:ext>
                </a:extLst>
              </p:cNvPr>
              <p:cNvCxnSpPr>
                <a:cxnSpLocks/>
                <a:stCxn id="70" idx="2"/>
                <a:endCxn id="75" idx="0"/>
              </p:cNvCxnSpPr>
              <p:nvPr/>
            </p:nvCxnSpPr>
            <p:spPr>
              <a:xfrm>
                <a:off x="9271658" y="2210626"/>
                <a:ext cx="1496482" cy="97750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F22D97D-C993-A841-BD53-1B59BC561344}"/>
                  </a:ext>
                </a:extLst>
              </p:cNvPr>
              <p:cNvCxnSpPr>
                <a:cxnSpLocks/>
                <a:stCxn id="75" idx="2"/>
                <a:endCxn id="91" idx="0"/>
              </p:cNvCxnSpPr>
              <p:nvPr/>
            </p:nvCxnSpPr>
            <p:spPr>
              <a:xfrm>
                <a:off x="10768140" y="3573134"/>
                <a:ext cx="0" cy="8482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F3C1F2B-7BD5-2440-AD67-97876329438B}"/>
                  </a:ext>
                </a:extLst>
              </p:cNvPr>
              <p:cNvCxnSpPr>
                <a:cxnSpLocks/>
                <a:stCxn id="74" idx="2"/>
                <a:endCxn id="90" idx="0"/>
              </p:cNvCxnSpPr>
              <p:nvPr/>
            </p:nvCxnSpPr>
            <p:spPr>
              <a:xfrm flipH="1">
                <a:off x="9268175" y="3573134"/>
                <a:ext cx="3483" cy="8375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E4B0A488-1363-DA49-AA4A-AFE82F09BE71}"/>
                  </a:ext>
                </a:extLst>
              </p:cNvPr>
              <p:cNvCxnSpPr>
                <a:cxnSpLocks/>
                <a:stCxn id="73" idx="2"/>
                <a:endCxn id="88" idx="0"/>
              </p:cNvCxnSpPr>
              <p:nvPr/>
            </p:nvCxnSpPr>
            <p:spPr>
              <a:xfrm flipH="1">
                <a:off x="7177753" y="3581821"/>
                <a:ext cx="1" cy="83813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A09446AB-2BA3-7F47-9E1B-F07B095EA3A9}"/>
                  </a:ext>
                </a:extLst>
              </p:cNvPr>
              <p:cNvCxnSpPr>
                <a:cxnSpLocks/>
                <a:stCxn id="72" idx="2"/>
                <a:endCxn id="89" idx="0"/>
              </p:cNvCxnSpPr>
              <p:nvPr/>
            </p:nvCxnSpPr>
            <p:spPr>
              <a:xfrm>
                <a:off x="5681272" y="3597691"/>
                <a:ext cx="10726" cy="8210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AF1D6CD6-C461-DB4E-B7FB-08C51D51F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81274" y="4419953"/>
                <a:ext cx="992959" cy="1436727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38B69A5B-5789-A843-93AE-8703B0A7CD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8249" y="4418701"/>
                <a:ext cx="907498" cy="143798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87FA6AD4-464E-F541-BC5C-2DD8B3966A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71696" y="4410645"/>
                <a:ext cx="992959" cy="1446035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B303A810-0042-C948-976C-0FCF688D77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71661" y="4421403"/>
                <a:ext cx="992959" cy="1435277"/>
              </a:xfrm>
              <a:prstGeom prst="rect">
                <a:avLst/>
              </a:prstGeom>
            </p:spPr>
          </p:pic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C6BDE90-2C02-DD43-A80E-17281322C11D}"/>
                </a:ext>
              </a:extLst>
            </p:cNvPr>
            <p:cNvSpPr/>
            <p:nvPr/>
          </p:nvSpPr>
          <p:spPr>
            <a:xfrm rot="16200000">
              <a:off x="4830903" y="4577111"/>
              <a:ext cx="2691306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78FF08A-AA87-104E-BA1F-D878F4FF977F}"/>
                </a:ext>
              </a:extLst>
            </p:cNvPr>
            <p:cNvSpPr/>
            <p:nvPr/>
          </p:nvSpPr>
          <p:spPr>
            <a:xfrm rot="16200000">
              <a:off x="6337818" y="4577111"/>
              <a:ext cx="2691306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10F717C-F07D-2241-9143-97F9B8EB9F51}"/>
                </a:ext>
              </a:extLst>
            </p:cNvPr>
            <p:cNvSpPr/>
            <p:nvPr/>
          </p:nvSpPr>
          <p:spPr>
            <a:xfrm rot="16200000">
              <a:off x="8403506" y="4582491"/>
              <a:ext cx="2702064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A4F2111-6FD3-764A-9063-27660268A4DB}"/>
                </a:ext>
              </a:extLst>
            </p:cNvPr>
            <p:cNvSpPr/>
            <p:nvPr/>
          </p:nvSpPr>
          <p:spPr>
            <a:xfrm rot="16200000">
              <a:off x="9916301" y="4583029"/>
              <a:ext cx="2700987" cy="12652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EFE03B85-856A-FB45-946A-932410606951}"/>
              </a:ext>
            </a:extLst>
          </p:cNvPr>
          <p:cNvSpPr/>
          <p:nvPr/>
        </p:nvSpPr>
        <p:spPr>
          <a:xfrm>
            <a:off x="7418350" y="4376089"/>
            <a:ext cx="811460" cy="50294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App-1</a:t>
            </a:r>
            <a:endParaRPr lang="en-US" sz="3600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1DA9245-7091-EA49-B0EA-7475602A2F02}"/>
              </a:ext>
            </a:extLst>
          </p:cNvPr>
          <p:cNvSpPr/>
          <p:nvPr/>
        </p:nvSpPr>
        <p:spPr>
          <a:xfrm>
            <a:off x="253529" y="2013968"/>
            <a:ext cx="811460" cy="50294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App-2</a:t>
            </a:r>
            <a:endParaRPr lang="en-US" sz="36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DF8D995-455B-C049-8221-327035197300}"/>
              </a:ext>
            </a:extLst>
          </p:cNvPr>
          <p:cNvSpPr/>
          <p:nvPr/>
        </p:nvSpPr>
        <p:spPr>
          <a:xfrm>
            <a:off x="253529" y="2681931"/>
            <a:ext cx="811460" cy="50294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App-3</a:t>
            </a:r>
            <a:endParaRPr lang="en-US" sz="36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EA64DF9-E041-9E41-A05B-094005763C95}"/>
              </a:ext>
            </a:extLst>
          </p:cNvPr>
          <p:cNvSpPr txBox="1"/>
          <p:nvPr/>
        </p:nvSpPr>
        <p:spPr>
          <a:xfrm>
            <a:off x="1056144" y="1448467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Deg: 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03EEE74-3281-D64E-8116-7333F47CB985}"/>
              </a:ext>
            </a:extLst>
          </p:cNvPr>
          <p:cNvSpPr txBox="1"/>
          <p:nvPr/>
        </p:nvSpPr>
        <p:spPr>
          <a:xfrm>
            <a:off x="1052421" y="2080772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Deg: 4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4CEC134-9561-214D-BA47-EB8AF6DD4590}"/>
              </a:ext>
            </a:extLst>
          </p:cNvPr>
          <p:cNvSpPr txBox="1"/>
          <p:nvPr/>
        </p:nvSpPr>
        <p:spPr>
          <a:xfrm>
            <a:off x="1049807" y="2713077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Deg: 2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6E2E04B-29CA-8B4F-BB70-A4C5B41EC093}"/>
              </a:ext>
            </a:extLst>
          </p:cNvPr>
          <p:cNvSpPr/>
          <p:nvPr/>
        </p:nvSpPr>
        <p:spPr>
          <a:xfrm>
            <a:off x="168338" y="4307415"/>
            <a:ext cx="36601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BW usage = b1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C714440-2EFD-604E-BC4B-E75D5CB4F455}"/>
              </a:ext>
            </a:extLst>
          </p:cNvPr>
          <p:cNvSpPr/>
          <p:nvPr/>
        </p:nvSpPr>
        <p:spPr>
          <a:xfrm>
            <a:off x="135958" y="4650816"/>
            <a:ext cx="4886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Leftover capacity = C-b1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245A3B6-A8E4-A646-AFD5-474E7278F8AF}"/>
              </a:ext>
            </a:extLst>
          </p:cNvPr>
          <p:cNvSpPr/>
          <p:nvPr/>
        </p:nvSpPr>
        <p:spPr>
          <a:xfrm>
            <a:off x="135958" y="5015256"/>
            <a:ext cx="4886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leftover capacity enough for next app</a:t>
            </a:r>
          </a:p>
        </p:txBody>
      </p:sp>
    </p:spTree>
    <p:extLst>
      <p:ext uri="{BB962C8B-B14F-4D97-AF65-F5344CB8AC3E}">
        <p14:creationId xmlns:p14="http://schemas.microsoft.com/office/powerpoint/2010/main" val="10838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1875 L 0.58776 0.4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88" y="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29134</TotalTime>
  <Words>1100</Words>
  <Application>Microsoft Macintosh PowerPoint</Application>
  <PresentationFormat>Widescreen</PresentationFormat>
  <Paragraphs>306</Paragraphs>
  <Slides>30</Slides>
  <Notes>25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Superways: A datacenter topology for incast-heavy workloads </vt:lpstr>
      <vt:lpstr>PowerPoint Presentation</vt:lpstr>
      <vt:lpstr>Incast inter-arrival time AND flow size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Pulser: Fast Congestion Response Using Explicit Incast Notifications for Datacenter Networks</dc:title>
  <dc:subject/>
  <dc:creator>Almasi, Hamidreza</dc:creator>
  <cp:keywords/>
  <dc:description/>
  <cp:lastModifiedBy>Rezaei, Hamed</cp:lastModifiedBy>
  <cp:revision>557</cp:revision>
  <dcterms:created xsi:type="dcterms:W3CDTF">2019-06-16T01:38:28Z</dcterms:created>
  <dcterms:modified xsi:type="dcterms:W3CDTF">2021-03-23T08:58:21Z</dcterms:modified>
  <cp:category/>
</cp:coreProperties>
</file>