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tags/tag9.xml" ContentType="application/vnd.openxmlformats-officedocument.presentationml.tags+xml"/>
  <Override PartName="/ppt/notesSlides/notesSlide12.xml" ContentType="application/vnd.openxmlformats-officedocument.presentationml.notesSlide+xml"/>
  <Override PartName="/ppt/tags/tag10.xml" ContentType="application/vnd.openxmlformats-officedocument.presentationml.tags+xml"/>
  <Override PartName="/ppt/notesSlides/notesSlide13.xml" ContentType="application/vnd.openxmlformats-officedocument.presentationml.notesSlide+xml"/>
  <Override PartName="/ppt/tags/tag11.xml" ContentType="application/vnd.openxmlformats-officedocument.presentationml.tags+xml"/>
  <Override PartName="/ppt/notesSlides/notesSlide14.xml" ContentType="application/vnd.openxmlformats-officedocument.presentationml.notesSlide+xml"/>
  <Override PartName="/ppt/tags/tag12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3.xml" ContentType="application/vnd.openxmlformats-officedocument.presentationml.tags+xml"/>
  <Override PartName="/ppt/notesSlides/notesSlide17.xml" ContentType="application/vnd.openxmlformats-officedocument.presentationml.notesSlide+xml"/>
  <Override PartName="/ppt/tags/tag14.xml" ContentType="application/vnd.openxmlformats-officedocument.presentationml.tags+xml"/>
  <Override PartName="/ppt/notesSlides/notesSlide18.xml" ContentType="application/vnd.openxmlformats-officedocument.presentationml.notesSlide+xml"/>
  <Override PartName="/ppt/tags/tag15.xml" ContentType="application/vnd.openxmlformats-officedocument.presentationml.tags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ags/tag16.xml" ContentType="application/vnd.openxmlformats-officedocument.presentationml.tags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tags/tag17.xml" ContentType="application/vnd.openxmlformats-officedocument.presentationml.tags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tags/tag18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8" r:id="rId1"/>
  </p:sldMasterIdLst>
  <p:notesMasterIdLst>
    <p:notesMasterId r:id="rId25"/>
  </p:notesMasterIdLst>
  <p:handoutMasterIdLst>
    <p:handoutMasterId r:id="rId26"/>
  </p:handoutMasterIdLst>
  <p:sldIdLst>
    <p:sldId id="446" r:id="rId2"/>
    <p:sldId id="509" r:id="rId3"/>
    <p:sldId id="496" r:id="rId4"/>
    <p:sldId id="497" r:id="rId5"/>
    <p:sldId id="498" r:id="rId6"/>
    <p:sldId id="499" r:id="rId7"/>
    <p:sldId id="511" r:id="rId8"/>
    <p:sldId id="510" r:id="rId9"/>
    <p:sldId id="513" r:id="rId10"/>
    <p:sldId id="501" r:id="rId11"/>
    <p:sldId id="515" r:id="rId12"/>
    <p:sldId id="502" r:id="rId13"/>
    <p:sldId id="504" r:id="rId14"/>
    <p:sldId id="505" r:id="rId15"/>
    <p:sldId id="506" r:id="rId16"/>
    <p:sldId id="516" r:id="rId17"/>
    <p:sldId id="517" r:id="rId18"/>
    <p:sldId id="522" r:id="rId19"/>
    <p:sldId id="523" r:id="rId20"/>
    <p:sldId id="520" r:id="rId21"/>
    <p:sldId id="519" r:id="rId22"/>
    <p:sldId id="521" r:id="rId23"/>
    <p:sldId id="52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1929"/>
    <a:srgbClr val="632523"/>
    <a:srgbClr val="ADA907"/>
    <a:srgbClr val="DDDD09"/>
    <a:srgbClr val="D19B23"/>
    <a:srgbClr val="F4B183"/>
    <a:srgbClr val="E5B359"/>
    <a:srgbClr val="B4B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1807" autoAdjust="0"/>
  </p:normalViewPr>
  <p:slideViewPr>
    <p:cSldViewPr>
      <p:cViewPr varScale="1">
        <p:scale>
          <a:sx n="80" d="100"/>
          <a:sy n="80" d="100"/>
        </p:scale>
        <p:origin x="24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J:\My%20Documents\Google%20Drive\TimeTrader\MICRO15\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TimeTrader\MICRO15\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TimeTrader\MICRO15\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TimeTrader\ASBD15\Resul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J:\My%20Documents\Google%20Drive\TimeTrader\MICRO15\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6350" cap="flat" cmpd="sng" algn="ctr">
              <a:solidFill>
                <a:schemeClr val="accent2"/>
              </a:solidFill>
              <a:prstDash val="solid"/>
              <a:miter lim="800000"/>
            </a:ln>
            <a:effectLst/>
          </c:spPr>
          <c:invertIfNegative val="0"/>
          <c:cat>
            <c:numRef>
              <c:f>'real network data'!$A$1:$A$22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cat>
          <c:val>
            <c:numRef>
              <c:f>'real network data'!$C$1:$C$22</c:f>
              <c:numCache>
                <c:formatCode>General</c:formatCode>
                <c:ptCount val="22"/>
                <c:pt idx="0">
                  <c:v>0.23245300000000002</c:v>
                </c:pt>
                <c:pt idx="1">
                  <c:v>0.153032</c:v>
                </c:pt>
                <c:pt idx="2">
                  <c:v>0.12</c:v>
                </c:pt>
                <c:pt idx="3">
                  <c:v>0.08</c:v>
                </c:pt>
                <c:pt idx="4">
                  <c:v>0.08</c:v>
                </c:pt>
                <c:pt idx="5">
                  <c:v>0.05</c:v>
                </c:pt>
                <c:pt idx="6">
                  <c:v>0.03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0.02</c:v>
                </c:pt>
                <c:pt idx="11">
                  <c:v>0.02</c:v>
                </c:pt>
                <c:pt idx="12">
                  <c:v>0.01</c:v>
                </c:pt>
                <c:pt idx="13">
                  <c:v>0.01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3.5000000000000003E-2</c:v>
                </c:pt>
                <c:pt idx="20">
                  <c:v>5.7693000000000001E-2</c:v>
                </c:pt>
                <c:pt idx="21">
                  <c:v>1.1821999999999999E-2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7318248"/>
        <c:axId val="202097064"/>
      </c:barChart>
      <c:catAx>
        <c:axId val="7318248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Flow completion time</a:t>
                </a:r>
                <a:r>
                  <a:rPr lang="en-US" sz="1600" b="1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(ms)</a:t>
                </a:r>
                <a:endParaRPr lang="en-US" sz="16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2097064"/>
        <c:crosses val="autoZero"/>
        <c:auto val="1"/>
        <c:lblAlgn val="ctr"/>
        <c:lblOffset val="100"/>
        <c:tickLblSkip val="2"/>
        <c:noMultiLvlLbl val="0"/>
      </c:catAx>
      <c:valAx>
        <c:axId val="202097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Percent</a:t>
                </a:r>
                <a:r>
                  <a:rPr lang="en-US" sz="1600" b="1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of flows</a:t>
                </a:r>
                <a:endParaRPr lang="en-US" sz="1600" b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31824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177305902018404"/>
          <c:y val="3.3595126202728379E-2"/>
          <c:w val="0.63338103231889575"/>
          <c:h val="0.74275942976254072"/>
        </c:manualLayout>
      </c:layout>
      <c:scatterChart>
        <c:scatterStyle val="smoothMarker"/>
        <c:varyColors val="0"/>
        <c:ser>
          <c:idx val="0"/>
          <c:order val="0"/>
          <c:tx>
            <c:v>Web search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service1!$B$2:$B$14</c:f>
              <c:numCache>
                <c:formatCode>General</c:formatCode>
                <c:ptCount val="13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  <c:pt idx="10">
                  <c:v>55</c:v>
                </c:pt>
                <c:pt idx="11">
                  <c:v>60</c:v>
                </c:pt>
                <c:pt idx="12">
                  <c:v>65</c:v>
                </c:pt>
              </c:numCache>
            </c:numRef>
          </c:xVal>
          <c:yVal>
            <c:numRef>
              <c:f>service1!$C$2:$C$14</c:f>
              <c:numCache>
                <c:formatCode>General</c:formatCode>
                <c:ptCount val="13"/>
                <c:pt idx="0">
                  <c:v>24.5</c:v>
                </c:pt>
                <c:pt idx="1">
                  <c:v>44.9</c:v>
                </c:pt>
                <c:pt idx="2">
                  <c:v>59.9</c:v>
                </c:pt>
                <c:pt idx="3">
                  <c:v>69.899999999999991</c:v>
                </c:pt>
                <c:pt idx="4">
                  <c:v>77</c:v>
                </c:pt>
                <c:pt idx="5">
                  <c:v>81.899999999999991</c:v>
                </c:pt>
                <c:pt idx="6">
                  <c:v>85.399999999999991</c:v>
                </c:pt>
                <c:pt idx="7">
                  <c:v>88.2</c:v>
                </c:pt>
                <c:pt idx="8">
                  <c:v>90.4</c:v>
                </c:pt>
                <c:pt idx="9">
                  <c:v>92</c:v>
                </c:pt>
                <c:pt idx="10">
                  <c:v>93.5</c:v>
                </c:pt>
                <c:pt idx="11">
                  <c:v>94.6</c:v>
                </c:pt>
                <c:pt idx="12">
                  <c:v>100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676528"/>
        <c:axId val="202366272"/>
      </c:scatterChart>
      <c:valAx>
        <c:axId val="201676528"/>
        <c:scaling>
          <c:orientation val="minMax"/>
          <c:max val="6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Service time (ms)</a:t>
                </a:r>
              </a:p>
            </c:rich>
          </c:tx>
          <c:layout>
            <c:manualLayout>
              <c:xMode val="edge"/>
              <c:yMode val="edge"/>
              <c:x val="0.35029321919177681"/>
              <c:y val="0.8923640301300241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02366272"/>
        <c:crosses val="autoZero"/>
        <c:crossBetween val="midCat"/>
        <c:majorUnit val="10"/>
      </c:valAx>
      <c:valAx>
        <c:axId val="202366272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ysClr val="windowText" lastClr="000000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Cummulative percent of requests</a:t>
                </a:r>
              </a:p>
            </c:rich>
          </c:tx>
          <c:layout>
            <c:manualLayout>
              <c:xMode val="edge"/>
              <c:yMode val="edge"/>
              <c:x val="1.1186477991383751E-2"/>
              <c:y val="1.06593546704635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01676528"/>
        <c:crosses val="autoZero"/>
        <c:crossBetween val="midCat"/>
      </c:valAx>
      <c:spPr>
        <a:noFill/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583708286464194"/>
          <c:y val="4.5691797952097435E-2"/>
          <c:w val="0.59671166104236972"/>
          <c:h val="0.72263789685482627"/>
        </c:manualLayout>
      </c:layout>
      <c:scatterChart>
        <c:scatterStyle val="lineMarker"/>
        <c:varyColors val="0"/>
        <c:ser>
          <c:idx val="0"/>
          <c:order val="0"/>
          <c:tx>
            <c:v>Web search</c:v>
          </c:tx>
          <c:spPr>
            <a:ln w="28575" cmpd="sng">
              <a:solidFill>
                <a:srgbClr val="FF0000"/>
              </a:solidFill>
            </a:ln>
          </c:spPr>
          <c:marker>
            <c:symbol val="x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'Power Scaling'!$A$1:$A$5</c:f>
              <c:numCache>
                <c:formatCode>General</c:formatCode>
                <c:ptCount val="5"/>
                <c:pt idx="0">
                  <c:v>1</c:v>
                </c:pt>
                <c:pt idx="1">
                  <c:v>1.05</c:v>
                </c:pt>
                <c:pt idx="2">
                  <c:v>1.1200000000000001</c:v>
                </c:pt>
                <c:pt idx="3">
                  <c:v>1.44</c:v>
                </c:pt>
                <c:pt idx="4">
                  <c:v>1.86</c:v>
                </c:pt>
              </c:numCache>
            </c:numRef>
          </c:xVal>
          <c:yVal>
            <c:numRef>
              <c:f>'Power Scaling'!$B$1:$B$5</c:f>
              <c:numCache>
                <c:formatCode>General</c:formatCode>
                <c:ptCount val="5"/>
                <c:pt idx="0">
                  <c:v>1</c:v>
                </c:pt>
                <c:pt idx="1">
                  <c:v>1.1100000000000001</c:v>
                </c:pt>
                <c:pt idx="2">
                  <c:v>1.23</c:v>
                </c:pt>
                <c:pt idx="3">
                  <c:v>1.55</c:v>
                </c:pt>
                <c:pt idx="4">
                  <c:v>1.95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789504"/>
        <c:axId val="201798080"/>
      </c:scatterChart>
      <c:valAx>
        <c:axId val="201789504"/>
        <c:scaling>
          <c:orientation val="minMax"/>
          <c:max val="2"/>
          <c:min val="1"/>
        </c:scaling>
        <c:delete val="0"/>
        <c:axPos val="b"/>
        <c:majorGridlines>
          <c:spPr>
            <a:ln>
              <a:solidFill>
                <a:schemeClr val="tx1"/>
              </a:solidFill>
              <a:prstDash val="dash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Service Slowdown </a:t>
                </a:r>
              </a:p>
              <a:p>
                <a:pPr>
                  <a:defRPr/>
                </a:pPr>
                <a:r>
                  <a:rPr lang="en-US" dirty="0" smtClean="0"/>
                  <a:t>(norm. </a:t>
                </a:r>
                <a:r>
                  <a:rPr lang="en-US" dirty="0"/>
                  <a:t>to </a:t>
                </a:r>
                <a:r>
                  <a:rPr lang="en-US" dirty="0" smtClean="0"/>
                  <a:t>base)</a:t>
                </a:r>
                <a:endParaRPr lang="en-US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201798080"/>
        <c:crosses val="autoZero"/>
        <c:crossBetween val="midCat"/>
        <c:majorUnit val="0.2"/>
        <c:minorUnit val="0.05"/>
      </c:valAx>
      <c:valAx>
        <c:axId val="201798080"/>
        <c:scaling>
          <c:orientation val="minMax"/>
          <c:max val="2"/>
          <c:min val="1"/>
        </c:scaling>
        <c:delete val="0"/>
        <c:axPos val="l"/>
        <c:majorGridlines>
          <c:spPr>
            <a:ln>
              <a:solidFill>
                <a:schemeClr val="tx1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Power Saving </a:t>
                </a:r>
                <a:r>
                  <a:rPr lang="en-US" dirty="0"/>
                  <a:t>Normalized to baseline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201789504"/>
        <c:crosses val="autoZero"/>
        <c:crossBetween val="midCat"/>
        <c:majorUnit val="0.2"/>
      </c:valAx>
      <c:spPr>
        <a:ln>
          <a:solidFill>
            <a:prstClr val="black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30797016709544"/>
          <c:y val="2.6004732973089292E-2"/>
          <c:w val="0.84026754320804242"/>
          <c:h val="0.823528871391076"/>
        </c:manualLayout>
      </c:layout>
      <c:scatterChart>
        <c:scatterStyle val="smoothMarker"/>
        <c:varyColors val="0"/>
        <c:ser>
          <c:idx val="1"/>
          <c:order val="0"/>
          <c:tx>
            <c:v>Timetrader (90%)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96</c:v>
                </c:pt>
                <c:pt idx="91">
                  <c:v>97</c:v>
                </c:pt>
                <c:pt idx="92">
                  <c:v>98</c:v>
                </c:pt>
                <c:pt idx="93">
                  <c:v>99</c:v>
                </c:pt>
                <c:pt idx="94">
                  <c:v>100</c:v>
                </c:pt>
                <c:pt idx="95">
                  <c:v>101</c:v>
                </c:pt>
                <c:pt idx="96">
                  <c:v>102</c:v>
                </c:pt>
                <c:pt idx="97">
                  <c:v>103</c:v>
                </c:pt>
                <c:pt idx="98">
                  <c:v>104</c:v>
                </c:pt>
                <c:pt idx="99">
                  <c:v>105</c:v>
                </c:pt>
                <c:pt idx="100">
                  <c:v>106</c:v>
                </c:pt>
                <c:pt idx="101">
                  <c:v>107</c:v>
                </c:pt>
                <c:pt idx="102">
                  <c:v>108</c:v>
                </c:pt>
                <c:pt idx="103">
                  <c:v>109</c:v>
                </c:pt>
                <c:pt idx="104">
                  <c:v>110</c:v>
                </c:pt>
                <c:pt idx="105">
                  <c:v>111</c:v>
                </c:pt>
                <c:pt idx="106">
                  <c:v>112</c:v>
                </c:pt>
                <c:pt idx="107">
                  <c:v>113</c:v>
                </c:pt>
                <c:pt idx="108">
                  <c:v>114</c:v>
                </c:pt>
                <c:pt idx="109">
                  <c:v>115</c:v>
                </c:pt>
                <c:pt idx="110">
                  <c:v>116</c:v>
                </c:pt>
                <c:pt idx="111">
                  <c:v>117</c:v>
                </c:pt>
                <c:pt idx="112">
                  <c:v>118</c:v>
                </c:pt>
                <c:pt idx="113">
                  <c:v>119</c:v>
                </c:pt>
                <c:pt idx="114">
                  <c:v>120</c:v>
                </c:pt>
                <c:pt idx="115">
                  <c:v>121</c:v>
                </c:pt>
                <c:pt idx="116">
                  <c:v>122</c:v>
                </c:pt>
                <c:pt idx="117">
                  <c:v>123</c:v>
                </c:pt>
                <c:pt idx="118">
                  <c:v>124</c:v>
                </c:pt>
                <c:pt idx="119">
                  <c:v>125</c:v>
                </c:pt>
                <c:pt idx="120">
                  <c:v>126</c:v>
                </c:pt>
                <c:pt idx="121">
                  <c:v>127</c:v>
                </c:pt>
                <c:pt idx="122">
                  <c:v>128</c:v>
                </c:pt>
                <c:pt idx="123">
                  <c:v>129</c:v>
                </c:pt>
                <c:pt idx="124">
                  <c:v>130</c:v>
                </c:pt>
                <c:pt idx="125">
                  <c:v>131</c:v>
                </c:pt>
                <c:pt idx="126">
                  <c:v>132</c:v>
                </c:pt>
                <c:pt idx="127">
                  <c:v>133</c:v>
                </c:pt>
                <c:pt idx="128">
                  <c:v>134</c:v>
                </c:pt>
                <c:pt idx="129">
                  <c:v>135</c:v>
                </c:pt>
                <c:pt idx="130">
                  <c:v>136</c:v>
                </c:pt>
                <c:pt idx="131">
                  <c:v>137</c:v>
                </c:pt>
                <c:pt idx="132">
                  <c:v>138</c:v>
                </c:pt>
                <c:pt idx="133">
                  <c:v>139</c:v>
                </c:pt>
                <c:pt idx="134">
                  <c:v>140</c:v>
                </c:pt>
                <c:pt idx="135">
                  <c:v>141</c:v>
                </c:pt>
                <c:pt idx="136">
                  <c:v>142</c:v>
                </c:pt>
                <c:pt idx="137">
                  <c:v>143</c:v>
                </c:pt>
                <c:pt idx="138">
                  <c:v>144</c:v>
                </c:pt>
                <c:pt idx="139">
                  <c:v>145</c:v>
                </c:pt>
                <c:pt idx="140">
                  <c:v>146</c:v>
                </c:pt>
                <c:pt idx="141">
                  <c:v>147</c:v>
                </c:pt>
                <c:pt idx="142">
                  <c:v>148</c:v>
                </c:pt>
                <c:pt idx="143">
                  <c:v>149</c:v>
                </c:pt>
                <c:pt idx="144">
                  <c:v>150</c:v>
                </c:pt>
                <c:pt idx="145">
                  <c:v>151</c:v>
                </c:pt>
                <c:pt idx="146">
                  <c:v>152</c:v>
                </c:pt>
                <c:pt idx="147">
                  <c:v>153</c:v>
                </c:pt>
                <c:pt idx="148">
                  <c:v>154</c:v>
                </c:pt>
                <c:pt idx="149">
                  <c:v>155</c:v>
                </c:pt>
                <c:pt idx="150">
                  <c:v>156</c:v>
                </c:pt>
                <c:pt idx="151">
                  <c:v>157</c:v>
                </c:pt>
                <c:pt idx="152">
                  <c:v>158</c:v>
                </c:pt>
                <c:pt idx="153">
                  <c:v>159</c:v>
                </c:pt>
                <c:pt idx="154">
                  <c:v>160</c:v>
                </c:pt>
                <c:pt idx="155">
                  <c:v>161</c:v>
                </c:pt>
                <c:pt idx="156">
                  <c:v>162</c:v>
                </c:pt>
                <c:pt idx="157">
                  <c:v>163</c:v>
                </c:pt>
                <c:pt idx="158">
                  <c:v>164</c:v>
                </c:pt>
                <c:pt idx="159">
                  <c:v>165</c:v>
                </c:pt>
                <c:pt idx="160">
                  <c:v>166</c:v>
                </c:pt>
              </c:numCache>
            </c:numRef>
          </c:xVal>
          <c:yVal>
            <c:numRef>
              <c:f>'Latency Final'!$C$1:$C$162</c:f>
              <c:numCache>
                <c:formatCode>General</c:formatCode>
                <c:ptCount val="162"/>
                <c:pt idx="0">
                  <c:v>0</c:v>
                </c:pt>
                <c:pt idx="1">
                  <c:v>1.5545999999999999E-2</c:v>
                </c:pt>
                <c:pt idx="2">
                  <c:v>0.179704</c:v>
                </c:pt>
                <c:pt idx="3">
                  <c:v>0.22245833000000001</c:v>
                </c:pt>
                <c:pt idx="4">
                  <c:v>0.23838332999999998</c:v>
                </c:pt>
                <c:pt idx="5">
                  <c:v>0.249556</c:v>
                </c:pt>
                <c:pt idx="6">
                  <c:v>0.25844767000000002</c:v>
                </c:pt>
                <c:pt idx="7">
                  <c:v>0.28536366999999996</c:v>
                </c:pt>
                <c:pt idx="8">
                  <c:v>0.37346299999999999</c:v>
                </c:pt>
                <c:pt idx="9">
                  <c:v>0.39144867</c:v>
                </c:pt>
                <c:pt idx="10">
                  <c:v>0.40273933000000001</c:v>
                </c:pt>
                <c:pt idx="11">
                  <c:v>0.41152833</c:v>
                </c:pt>
                <c:pt idx="12">
                  <c:v>0.41894267000000002</c:v>
                </c:pt>
                <c:pt idx="13">
                  <c:v>0.44781733000000001</c:v>
                </c:pt>
                <c:pt idx="14">
                  <c:v>0.49681466999999996</c:v>
                </c:pt>
                <c:pt idx="15">
                  <c:v>0.50781933000000001</c:v>
                </c:pt>
                <c:pt idx="16">
                  <c:v>0.51540633000000002</c:v>
                </c:pt>
                <c:pt idx="17">
                  <c:v>0.52169732999999996</c:v>
                </c:pt>
                <c:pt idx="18">
                  <c:v>0.52773099999999995</c:v>
                </c:pt>
                <c:pt idx="19">
                  <c:v>0.55070132999999999</c:v>
                </c:pt>
                <c:pt idx="20">
                  <c:v>0.57268132999999999</c:v>
                </c:pt>
                <c:pt idx="21">
                  <c:v>0.59846832999999999</c:v>
                </c:pt>
                <c:pt idx="22">
                  <c:v>0.62125900000000001</c:v>
                </c:pt>
                <c:pt idx="23">
                  <c:v>0.62689899999999998</c:v>
                </c:pt>
                <c:pt idx="24">
                  <c:v>0.63193933000000002</c:v>
                </c:pt>
                <c:pt idx="25">
                  <c:v>0.65511432999999997</c:v>
                </c:pt>
                <c:pt idx="26">
                  <c:v>0.66815500000000005</c:v>
                </c:pt>
                <c:pt idx="27">
                  <c:v>0.68520366999999993</c:v>
                </c:pt>
                <c:pt idx="28">
                  <c:v>0.68926033000000009</c:v>
                </c:pt>
                <c:pt idx="29">
                  <c:v>0.691917</c:v>
                </c:pt>
                <c:pt idx="30">
                  <c:v>0.69642767000000005</c:v>
                </c:pt>
                <c:pt idx="31">
                  <c:v>0.71489332999999999</c:v>
                </c:pt>
                <c:pt idx="32">
                  <c:v>0.72818700000000003</c:v>
                </c:pt>
                <c:pt idx="33">
                  <c:v>0.73148466999999995</c:v>
                </c:pt>
                <c:pt idx="34">
                  <c:v>0.73358800000000002</c:v>
                </c:pt>
                <c:pt idx="35">
                  <c:v>0.73531099999999994</c:v>
                </c:pt>
                <c:pt idx="36">
                  <c:v>0.74242599999999992</c:v>
                </c:pt>
                <c:pt idx="37">
                  <c:v>0.75903533000000001</c:v>
                </c:pt>
                <c:pt idx="38">
                  <c:v>0.76211832999999995</c:v>
                </c:pt>
                <c:pt idx="39">
                  <c:v>0.76392466999999997</c:v>
                </c:pt>
                <c:pt idx="40">
                  <c:v>0.76534566999999998</c:v>
                </c:pt>
                <c:pt idx="41">
                  <c:v>0.76691799999999999</c:v>
                </c:pt>
                <c:pt idx="42">
                  <c:v>0.77886200000000005</c:v>
                </c:pt>
                <c:pt idx="43">
                  <c:v>0.78734066999999996</c:v>
                </c:pt>
                <c:pt idx="44">
                  <c:v>0.78932467000000006</c:v>
                </c:pt>
                <c:pt idx="45">
                  <c:v>0.79068332999999991</c:v>
                </c:pt>
                <c:pt idx="46">
                  <c:v>0.79192767000000008</c:v>
                </c:pt>
                <c:pt idx="47">
                  <c:v>0.79590467000000009</c:v>
                </c:pt>
                <c:pt idx="48">
                  <c:v>0.80685399999999996</c:v>
                </c:pt>
                <c:pt idx="49">
                  <c:v>0.80977033000000009</c:v>
                </c:pt>
                <c:pt idx="50">
                  <c:v>0.81124432999999996</c:v>
                </c:pt>
                <c:pt idx="51">
                  <c:v>0.81238867000000003</c:v>
                </c:pt>
                <c:pt idx="52">
                  <c:v>0.81535399999999991</c:v>
                </c:pt>
                <c:pt idx="53">
                  <c:v>0.81785633000000002</c:v>
                </c:pt>
                <c:pt idx="54">
                  <c:v>0.82567367000000003</c:v>
                </c:pt>
                <c:pt idx="55">
                  <c:v>0.82724867000000002</c:v>
                </c:pt>
                <c:pt idx="56">
                  <c:v>0.82825033000000003</c:v>
                </c:pt>
                <c:pt idx="57">
                  <c:v>0.83055466999999994</c:v>
                </c:pt>
                <c:pt idx="58">
                  <c:v>0.83220232999999988</c:v>
                </c:pt>
                <c:pt idx="59">
                  <c:v>0.83560533000000004</c:v>
                </c:pt>
                <c:pt idx="60">
                  <c:v>0.84181932999999998</c:v>
                </c:pt>
                <c:pt idx="61">
                  <c:v>0.84307500000000002</c:v>
                </c:pt>
                <c:pt idx="62">
                  <c:v>0.84478666999999996</c:v>
                </c:pt>
                <c:pt idx="63">
                  <c:v>0.84662733000000001</c:v>
                </c:pt>
                <c:pt idx="64">
                  <c:v>0.84736967000000007</c:v>
                </c:pt>
                <c:pt idx="65">
                  <c:v>0.85091532999999997</c:v>
                </c:pt>
                <c:pt idx="66">
                  <c:v>0.85448632999999996</c:v>
                </c:pt>
                <c:pt idx="67">
                  <c:v>0.85566166999999993</c:v>
                </c:pt>
                <c:pt idx="68">
                  <c:v>0.85746999999999995</c:v>
                </c:pt>
                <c:pt idx="69">
                  <c:v>0.85808432999999995</c:v>
                </c:pt>
                <c:pt idx="70">
                  <c:v>0.85864366999999997</c:v>
                </c:pt>
                <c:pt idx="71">
                  <c:v>0.86322666999999997</c:v>
                </c:pt>
                <c:pt idx="72">
                  <c:v>0.86465500000000006</c:v>
                </c:pt>
                <c:pt idx="73">
                  <c:v>0.8665096699999999</c:v>
                </c:pt>
                <c:pt idx="74">
                  <c:v>0.86706733000000002</c:v>
                </c:pt>
                <c:pt idx="75">
                  <c:v>0.86747532999999999</c:v>
                </c:pt>
                <c:pt idx="76">
                  <c:v>0.86826932999999995</c:v>
                </c:pt>
                <c:pt idx="77">
                  <c:v>0.87291067</c:v>
                </c:pt>
                <c:pt idx="78">
                  <c:v>0.87467633000000011</c:v>
                </c:pt>
                <c:pt idx="79">
                  <c:v>0.87531499999999995</c:v>
                </c:pt>
                <c:pt idx="80">
                  <c:v>0.875749</c:v>
                </c:pt>
                <c:pt idx="81">
                  <c:v>0.87610299999999997</c:v>
                </c:pt>
                <c:pt idx="82">
                  <c:v>0.87753566999999999</c:v>
                </c:pt>
                <c:pt idx="83">
                  <c:v>0.88106667000000005</c:v>
                </c:pt>
                <c:pt idx="84">
                  <c:v>0.88174532999999999</c:v>
                </c:pt>
                <c:pt idx="85">
                  <c:v>0.88217332999999998</c:v>
                </c:pt>
                <c:pt idx="86">
                  <c:v>0.88250133000000008</c:v>
                </c:pt>
                <c:pt idx="87">
                  <c:v>0.88280700000000001</c:v>
                </c:pt>
                <c:pt idx="88">
                  <c:v>0.88555767000000007</c:v>
                </c:pt>
                <c:pt idx="89">
                  <c:v>0.88781899999999991</c:v>
                </c:pt>
                <c:pt idx="90">
                  <c:v>0.88832866999999993</c:v>
                </c:pt>
                <c:pt idx="91">
                  <c:v>0.88867800000000008</c:v>
                </c:pt>
                <c:pt idx="92">
                  <c:v>0.88896366999999998</c:v>
                </c:pt>
                <c:pt idx="93">
                  <c:v>0.88974766999999999</c:v>
                </c:pt>
                <c:pt idx="94">
                  <c:v>0.89320999999999995</c:v>
                </c:pt>
                <c:pt idx="95">
                  <c:v>0.89408867000000003</c:v>
                </c:pt>
                <c:pt idx="96">
                  <c:v>0.89451066999999995</c:v>
                </c:pt>
                <c:pt idx="97">
                  <c:v>0.89481733000000008</c:v>
                </c:pt>
                <c:pt idx="98">
                  <c:v>0.89546867000000008</c:v>
                </c:pt>
                <c:pt idx="99">
                  <c:v>0.89632499999999993</c:v>
                </c:pt>
                <c:pt idx="100">
                  <c:v>0.89974033000000009</c:v>
                </c:pt>
                <c:pt idx="101">
                  <c:v>0.90031000000000005</c:v>
                </c:pt>
                <c:pt idx="102">
                  <c:v>0.90068700000000002</c:v>
                </c:pt>
                <c:pt idx="103">
                  <c:v>0.9011499999999999</c:v>
                </c:pt>
                <c:pt idx="104">
                  <c:v>0.90185632999999998</c:v>
                </c:pt>
                <c:pt idx="105">
                  <c:v>0.90287400000000007</c:v>
                </c:pt>
                <c:pt idx="106">
                  <c:v>0.90587967000000003</c:v>
                </c:pt>
                <c:pt idx="107">
                  <c:v>0.91838933</c:v>
                </c:pt>
                <c:pt idx="108">
                  <c:v>0.91884233000000004</c:v>
                </c:pt>
                <c:pt idx="109">
                  <c:v>0.91960800000000009</c:v>
                </c:pt>
                <c:pt idx="110">
                  <c:v>0.91991200000000006</c:v>
                </c:pt>
                <c:pt idx="111">
                  <c:v>0.92126900000000012</c:v>
                </c:pt>
                <c:pt idx="112">
                  <c:v>0.93282467000000002</c:v>
                </c:pt>
                <c:pt idx="113">
                  <c:v>0.933257</c:v>
                </c:pt>
                <c:pt idx="114">
                  <c:v>0.93403700000000001</c:v>
                </c:pt>
                <c:pt idx="115">
                  <c:v>0.93430299999999999</c:v>
                </c:pt>
                <c:pt idx="116">
                  <c:v>0.93451033000000006</c:v>
                </c:pt>
                <c:pt idx="117">
                  <c:v>0.98476699999999995</c:v>
                </c:pt>
                <c:pt idx="118">
                  <c:v>0.9853443300000001</c:v>
                </c:pt>
                <c:pt idx="119">
                  <c:v>0.98602767000000002</c:v>
                </c:pt>
                <c:pt idx="120">
                  <c:v>0.98629333000000008</c:v>
                </c:pt>
                <c:pt idx="121">
                  <c:v>0.98648133000000005</c:v>
                </c:pt>
                <c:pt idx="122">
                  <c:v>0.98679033000000005</c:v>
                </c:pt>
                <c:pt idx="123">
                  <c:v>0.99140666999999993</c:v>
                </c:pt>
                <c:pt idx="124">
                  <c:v>0.99142032999999996</c:v>
                </c:pt>
                <c:pt idx="125">
                  <c:v>0.99142832999999997</c:v>
                </c:pt>
                <c:pt idx="126">
                  <c:v>0.99179899999999988</c:v>
                </c:pt>
                <c:pt idx="127">
                  <c:v>0.99190466999999993</c:v>
                </c:pt>
                <c:pt idx="128">
                  <c:v>0.99191866999999989</c:v>
                </c:pt>
                <c:pt idx="129">
                  <c:v>0.99191999999999991</c:v>
                </c:pt>
                <c:pt idx="130">
                  <c:v>0.99192299999999989</c:v>
                </c:pt>
                <c:pt idx="131">
                  <c:v>0.99227699999999996</c:v>
                </c:pt>
                <c:pt idx="132">
                  <c:v>0.99237232999999991</c:v>
                </c:pt>
                <c:pt idx="133">
                  <c:v>0.99238199999999988</c:v>
                </c:pt>
                <c:pt idx="134">
                  <c:v>0.99238232999999998</c:v>
                </c:pt>
                <c:pt idx="135">
                  <c:v>0.99242132999999999</c:v>
                </c:pt>
                <c:pt idx="136">
                  <c:v>0.99887199999999998</c:v>
                </c:pt>
                <c:pt idx="137">
                  <c:v>0.99887199999999998</c:v>
                </c:pt>
                <c:pt idx="138">
                  <c:v>0.99887199999999998</c:v>
                </c:pt>
                <c:pt idx="139">
                  <c:v>0.99887200000000009</c:v>
                </c:pt>
                <c:pt idx="140">
                  <c:v>0.99887200000000009</c:v>
                </c:pt>
                <c:pt idx="141">
                  <c:v>0.99887200000000009</c:v>
                </c:pt>
                <c:pt idx="142">
                  <c:v>0.99887200000000009</c:v>
                </c:pt>
                <c:pt idx="143">
                  <c:v>0.99887200000000009</c:v>
                </c:pt>
                <c:pt idx="144">
                  <c:v>0.99887200000000009</c:v>
                </c:pt>
                <c:pt idx="145">
                  <c:v>0.99887200000000009</c:v>
                </c:pt>
                <c:pt idx="146">
                  <c:v>0.99887200000000009</c:v>
                </c:pt>
                <c:pt idx="147">
                  <c:v>0.99887200000000009</c:v>
                </c:pt>
                <c:pt idx="148">
                  <c:v>0.99887200000000009</c:v>
                </c:pt>
                <c:pt idx="149">
                  <c:v>0.99887200000000009</c:v>
                </c:pt>
                <c:pt idx="150">
                  <c:v>0.99887200000000009</c:v>
                </c:pt>
                <c:pt idx="151">
                  <c:v>0.99887200000000009</c:v>
                </c:pt>
                <c:pt idx="152">
                  <c:v>0.99887200000000009</c:v>
                </c:pt>
                <c:pt idx="153">
                  <c:v>0.99887200000000009</c:v>
                </c:pt>
                <c:pt idx="154">
                  <c:v>0.99887200000000009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</c:numCache>
            </c:numRef>
          </c:yVal>
          <c:smooth val="1"/>
        </c:ser>
        <c:ser>
          <c:idx val="4"/>
          <c:order val="1"/>
          <c:tx>
            <c:v>Timetrader (30%)</c:v>
          </c:tx>
          <c:spPr>
            <a:ln w="28575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96</c:v>
                </c:pt>
                <c:pt idx="91">
                  <c:v>97</c:v>
                </c:pt>
                <c:pt idx="92">
                  <c:v>98</c:v>
                </c:pt>
                <c:pt idx="93">
                  <c:v>99</c:v>
                </c:pt>
                <c:pt idx="94">
                  <c:v>100</c:v>
                </c:pt>
                <c:pt idx="95">
                  <c:v>101</c:v>
                </c:pt>
                <c:pt idx="96">
                  <c:v>102</c:v>
                </c:pt>
                <c:pt idx="97">
                  <c:v>103</c:v>
                </c:pt>
                <c:pt idx="98">
                  <c:v>104</c:v>
                </c:pt>
                <c:pt idx="99">
                  <c:v>105</c:v>
                </c:pt>
                <c:pt idx="100">
                  <c:v>106</c:v>
                </c:pt>
                <c:pt idx="101">
                  <c:v>107</c:v>
                </c:pt>
                <c:pt idx="102">
                  <c:v>108</c:v>
                </c:pt>
                <c:pt idx="103">
                  <c:v>109</c:v>
                </c:pt>
                <c:pt idx="104">
                  <c:v>110</c:v>
                </c:pt>
                <c:pt idx="105">
                  <c:v>111</c:v>
                </c:pt>
                <c:pt idx="106">
                  <c:v>112</c:v>
                </c:pt>
                <c:pt idx="107">
                  <c:v>113</c:v>
                </c:pt>
                <c:pt idx="108">
                  <c:v>114</c:v>
                </c:pt>
                <c:pt idx="109">
                  <c:v>115</c:v>
                </c:pt>
                <c:pt idx="110">
                  <c:v>116</c:v>
                </c:pt>
                <c:pt idx="111">
                  <c:v>117</c:v>
                </c:pt>
                <c:pt idx="112">
                  <c:v>118</c:v>
                </c:pt>
                <c:pt idx="113">
                  <c:v>119</c:v>
                </c:pt>
                <c:pt idx="114">
                  <c:v>120</c:v>
                </c:pt>
                <c:pt idx="115">
                  <c:v>121</c:v>
                </c:pt>
                <c:pt idx="116">
                  <c:v>122</c:v>
                </c:pt>
                <c:pt idx="117">
                  <c:v>123</c:v>
                </c:pt>
                <c:pt idx="118">
                  <c:v>124</c:v>
                </c:pt>
                <c:pt idx="119">
                  <c:v>125</c:v>
                </c:pt>
                <c:pt idx="120">
                  <c:v>126</c:v>
                </c:pt>
                <c:pt idx="121">
                  <c:v>127</c:v>
                </c:pt>
                <c:pt idx="122">
                  <c:v>128</c:v>
                </c:pt>
                <c:pt idx="123">
                  <c:v>129</c:v>
                </c:pt>
                <c:pt idx="124">
                  <c:v>130</c:v>
                </c:pt>
                <c:pt idx="125">
                  <c:v>131</c:v>
                </c:pt>
                <c:pt idx="126">
                  <c:v>132</c:v>
                </c:pt>
                <c:pt idx="127">
                  <c:v>133</c:v>
                </c:pt>
                <c:pt idx="128">
                  <c:v>134</c:v>
                </c:pt>
                <c:pt idx="129">
                  <c:v>135</c:v>
                </c:pt>
                <c:pt idx="130">
                  <c:v>136</c:v>
                </c:pt>
                <c:pt idx="131">
                  <c:v>137</c:v>
                </c:pt>
                <c:pt idx="132">
                  <c:v>138</c:v>
                </c:pt>
                <c:pt idx="133">
                  <c:v>139</c:v>
                </c:pt>
                <c:pt idx="134">
                  <c:v>140</c:v>
                </c:pt>
                <c:pt idx="135">
                  <c:v>141</c:v>
                </c:pt>
                <c:pt idx="136">
                  <c:v>142</c:v>
                </c:pt>
                <c:pt idx="137">
                  <c:v>143</c:v>
                </c:pt>
                <c:pt idx="138">
                  <c:v>144</c:v>
                </c:pt>
                <c:pt idx="139">
                  <c:v>145</c:v>
                </c:pt>
                <c:pt idx="140">
                  <c:v>146</c:v>
                </c:pt>
                <c:pt idx="141">
                  <c:v>147</c:v>
                </c:pt>
                <c:pt idx="142">
                  <c:v>148</c:v>
                </c:pt>
                <c:pt idx="143">
                  <c:v>149</c:v>
                </c:pt>
                <c:pt idx="144">
                  <c:v>150</c:v>
                </c:pt>
                <c:pt idx="145">
                  <c:v>151</c:v>
                </c:pt>
                <c:pt idx="146">
                  <c:v>152</c:v>
                </c:pt>
                <c:pt idx="147">
                  <c:v>153</c:v>
                </c:pt>
                <c:pt idx="148">
                  <c:v>154</c:v>
                </c:pt>
                <c:pt idx="149">
                  <c:v>155</c:v>
                </c:pt>
                <c:pt idx="150">
                  <c:v>156</c:v>
                </c:pt>
                <c:pt idx="151">
                  <c:v>157</c:v>
                </c:pt>
                <c:pt idx="152">
                  <c:v>158</c:v>
                </c:pt>
                <c:pt idx="153">
                  <c:v>159</c:v>
                </c:pt>
                <c:pt idx="154">
                  <c:v>160</c:v>
                </c:pt>
                <c:pt idx="155">
                  <c:v>161</c:v>
                </c:pt>
                <c:pt idx="156">
                  <c:v>162</c:v>
                </c:pt>
                <c:pt idx="157">
                  <c:v>163</c:v>
                </c:pt>
                <c:pt idx="158">
                  <c:v>164</c:v>
                </c:pt>
                <c:pt idx="159">
                  <c:v>165</c:v>
                </c:pt>
                <c:pt idx="160">
                  <c:v>166</c:v>
                </c:pt>
              </c:numCache>
            </c:numRef>
          </c:xVal>
          <c:yVal>
            <c:numRef>
              <c:f>'Latency Final'!$F$1:$F$162</c:f>
              <c:numCache>
                <c:formatCode>General</c:formatCode>
                <c:ptCount val="162"/>
                <c:pt idx="0">
                  <c:v>0</c:v>
                </c:pt>
                <c:pt idx="1">
                  <c:v>1.5545999999999999E-2</c:v>
                </c:pt>
                <c:pt idx="2">
                  <c:v>0.179704</c:v>
                </c:pt>
                <c:pt idx="3">
                  <c:v>0.22245833000000001</c:v>
                </c:pt>
                <c:pt idx="4">
                  <c:v>0.23838332999999998</c:v>
                </c:pt>
                <c:pt idx="5">
                  <c:v>0.249556</c:v>
                </c:pt>
                <c:pt idx="6">
                  <c:v>0.25844767000000002</c:v>
                </c:pt>
                <c:pt idx="7">
                  <c:v>0.28536366999999996</c:v>
                </c:pt>
                <c:pt idx="8">
                  <c:v>0.37346299999999999</c:v>
                </c:pt>
                <c:pt idx="9">
                  <c:v>0.39144867</c:v>
                </c:pt>
                <c:pt idx="10">
                  <c:v>0.40273933000000001</c:v>
                </c:pt>
                <c:pt idx="11">
                  <c:v>0.41152833</c:v>
                </c:pt>
                <c:pt idx="12">
                  <c:v>0.41894267000000002</c:v>
                </c:pt>
                <c:pt idx="13">
                  <c:v>0.44781733000000001</c:v>
                </c:pt>
                <c:pt idx="14">
                  <c:v>0.48181466999999994</c:v>
                </c:pt>
                <c:pt idx="15">
                  <c:v>0.49281933</c:v>
                </c:pt>
                <c:pt idx="16">
                  <c:v>0.50040633000000001</c:v>
                </c:pt>
                <c:pt idx="17">
                  <c:v>0.50669732999999995</c:v>
                </c:pt>
                <c:pt idx="18">
                  <c:v>0.51273099999999994</c:v>
                </c:pt>
                <c:pt idx="19">
                  <c:v>0.53570132999999998</c:v>
                </c:pt>
                <c:pt idx="20">
                  <c:v>0.55768132999999998</c:v>
                </c:pt>
                <c:pt idx="21">
                  <c:v>0.58346832999999998</c:v>
                </c:pt>
                <c:pt idx="22">
                  <c:v>0.60625899999999999</c:v>
                </c:pt>
                <c:pt idx="23">
                  <c:v>0.60689899999999997</c:v>
                </c:pt>
                <c:pt idx="24">
                  <c:v>0.61193933</c:v>
                </c:pt>
                <c:pt idx="25">
                  <c:v>0.63511432999999995</c:v>
                </c:pt>
                <c:pt idx="26">
                  <c:v>0.64815500000000004</c:v>
                </c:pt>
                <c:pt idx="27">
                  <c:v>0.66520366999999991</c:v>
                </c:pt>
                <c:pt idx="28">
                  <c:v>0.66926033000000007</c:v>
                </c:pt>
                <c:pt idx="29">
                  <c:v>0.67191699999999999</c:v>
                </c:pt>
                <c:pt idx="30">
                  <c:v>0.67642767000000004</c:v>
                </c:pt>
                <c:pt idx="31">
                  <c:v>0.69489332999999998</c:v>
                </c:pt>
                <c:pt idx="32">
                  <c:v>0.70818700000000001</c:v>
                </c:pt>
                <c:pt idx="33">
                  <c:v>0.71148466999999993</c:v>
                </c:pt>
                <c:pt idx="34">
                  <c:v>0.708588</c:v>
                </c:pt>
                <c:pt idx="35">
                  <c:v>0.71031099999999991</c:v>
                </c:pt>
                <c:pt idx="36">
                  <c:v>0.7174259999999999</c:v>
                </c:pt>
                <c:pt idx="37">
                  <c:v>0.73403532999999999</c:v>
                </c:pt>
                <c:pt idx="38">
                  <c:v>0.73711832999999993</c:v>
                </c:pt>
                <c:pt idx="39">
                  <c:v>0.73892466999999995</c:v>
                </c:pt>
                <c:pt idx="40">
                  <c:v>0.74034566999999996</c:v>
                </c:pt>
                <c:pt idx="41">
                  <c:v>0.74191799999999997</c:v>
                </c:pt>
                <c:pt idx="42">
                  <c:v>0.75386200000000003</c:v>
                </c:pt>
                <c:pt idx="43">
                  <c:v>0.75234066999999993</c:v>
                </c:pt>
                <c:pt idx="44">
                  <c:v>0.75432467000000003</c:v>
                </c:pt>
                <c:pt idx="45">
                  <c:v>0.75568332999999988</c:v>
                </c:pt>
                <c:pt idx="46">
                  <c:v>0.75692767000000005</c:v>
                </c:pt>
                <c:pt idx="47">
                  <c:v>0.76090467000000006</c:v>
                </c:pt>
                <c:pt idx="48">
                  <c:v>0.77185399999999993</c:v>
                </c:pt>
                <c:pt idx="49">
                  <c:v>0.77477033000000006</c:v>
                </c:pt>
                <c:pt idx="50">
                  <c:v>0.77624432999999993</c:v>
                </c:pt>
                <c:pt idx="51">
                  <c:v>0.77738867</c:v>
                </c:pt>
                <c:pt idx="52">
                  <c:v>0.78035399999999988</c:v>
                </c:pt>
                <c:pt idx="53">
                  <c:v>0.78285632999999999</c:v>
                </c:pt>
                <c:pt idx="54">
                  <c:v>0.79067367</c:v>
                </c:pt>
                <c:pt idx="55">
                  <c:v>0.79224866999999999</c:v>
                </c:pt>
                <c:pt idx="56">
                  <c:v>0.79325033</c:v>
                </c:pt>
                <c:pt idx="57">
                  <c:v>0.79555466999999991</c:v>
                </c:pt>
                <c:pt idx="58">
                  <c:v>0.79720232999999985</c:v>
                </c:pt>
                <c:pt idx="59">
                  <c:v>0.80060533</c:v>
                </c:pt>
                <c:pt idx="60">
                  <c:v>0.80681932999999995</c:v>
                </c:pt>
                <c:pt idx="61">
                  <c:v>0.80807499999999999</c:v>
                </c:pt>
                <c:pt idx="62">
                  <c:v>0.81178666999999993</c:v>
                </c:pt>
                <c:pt idx="63">
                  <c:v>0.81362732999999998</c:v>
                </c:pt>
                <c:pt idx="64">
                  <c:v>0.81436967000000005</c:v>
                </c:pt>
                <c:pt idx="65">
                  <c:v>0.81791532999999994</c:v>
                </c:pt>
                <c:pt idx="66">
                  <c:v>0.82148632999999993</c:v>
                </c:pt>
                <c:pt idx="67">
                  <c:v>0.8226616699999999</c:v>
                </c:pt>
                <c:pt idx="68">
                  <c:v>0.82446999999999993</c:v>
                </c:pt>
                <c:pt idx="69">
                  <c:v>0.82508432999999992</c:v>
                </c:pt>
                <c:pt idx="70">
                  <c:v>0.82564366999999994</c:v>
                </c:pt>
                <c:pt idx="71">
                  <c:v>0.83022666999999994</c:v>
                </c:pt>
                <c:pt idx="72">
                  <c:v>0.83165500000000003</c:v>
                </c:pt>
                <c:pt idx="73">
                  <c:v>0.83350966999999987</c:v>
                </c:pt>
                <c:pt idx="74">
                  <c:v>0.83406733</c:v>
                </c:pt>
                <c:pt idx="75">
                  <c:v>0.83447532999999996</c:v>
                </c:pt>
                <c:pt idx="76">
                  <c:v>0.83526932999999992</c:v>
                </c:pt>
                <c:pt idx="77">
                  <c:v>0.83991066999999997</c:v>
                </c:pt>
                <c:pt idx="78">
                  <c:v>0.84167633000000008</c:v>
                </c:pt>
                <c:pt idx="79">
                  <c:v>0.84231499999999992</c:v>
                </c:pt>
                <c:pt idx="80">
                  <c:v>0.84274899999999997</c:v>
                </c:pt>
                <c:pt idx="81">
                  <c:v>0.84310299999999994</c:v>
                </c:pt>
                <c:pt idx="82">
                  <c:v>0.84453566999999996</c:v>
                </c:pt>
                <c:pt idx="83">
                  <c:v>0.84806667000000002</c:v>
                </c:pt>
                <c:pt idx="84">
                  <c:v>0.84874532999999996</c:v>
                </c:pt>
                <c:pt idx="85">
                  <c:v>0.84917332999999995</c:v>
                </c:pt>
                <c:pt idx="86">
                  <c:v>0.84950133000000005</c:v>
                </c:pt>
                <c:pt idx="87">
                  <c:v>0.84980699999999998</c:v>
                </c:pt>
                <c:pt idx="88">
                  <c:v>0.85255767000000005</c:v>
                </c:pt>
                <c:pt idx="89">
                  <c:v>0.85481899999999988</c:v>
                </c:pt>
                <c:pt idx="90">
                  <c:v>0.8553286699999999</c:v>
                </c:pt>
                <c:pt idx="91">
                  <c:v>0.85567800000000005</c:v>
                </c:pt>
                <c:pt idx="92">
                  <c:v>0.85596366999999995</c:v>
                </c:pt>
                <c:pt idx="93">
                  <c:v>0.85674766999999996</c:v>
                </c:pt>
                <c:pt idx="94">
                  <c:v>0.86020999999999992</c:v>
                </c:pt>
                <c:pt idx="95">
                  <c:v>0.86108867</c:v>
                </c:pt>
                <c:pt idx="96">
                  <c:v>0.86151066999999992</c:v>
                </c:pt>
                <c:pt idx="97">
                  <c:v>0.86181733000000005</c:v>
                </c:pt>
                <c:pt idx="98">
                  <c:v>0.86246867000000005</c:v>
                </c:pt>
                <c:pt idx="99">
                  <c:v>0.8633249999999999</c:v>
                </c:pt>
                <c:pt idx="100">
                  <c:v>0.86674033000000006</c:v>
                </c:pt>
                <c:pt idx="101">
                  <c:v>0.87031000000000003</c:v>
                </c:pt>
                <c:pt idx="102">
                  <c:v>0.87068699999999999</c:v>
                </c:pt>
                <c:pt idx="103">
                  <c:v>0.87114999999999987</c:v>
                </c:pt>
                <c:pt idx="104">
                  <c:v>0.87185632999999996</c:v>
                </c:pt>
                <c:pt idx="105">
                  <c:v>0.87287400000000004</c:v>
                </c:pt>
                <c:pt idx="106">
                  <c:v>0.87587967</c:v>
                </c:pt>
                <c:pt idx="107">
                  <c:v>0.88838932999999998</c:v>
                </c:pt>
                <c:pt idx="108">
                  <c:v>0.88884233000000001</c:v>
                </c:pt>
                <c:pt idx="109">
                  <c:v>0.88960800000000007</c:v>
                </c:pt>
                <c:pt idx="110">
                  <c:v>0.88991200000000004</c:v>
                </c:pt>
                <c:pt idx="111">
                  <c:v>0.89126900000000009</c:v>
                </c:pt>
                <c:pt idx="112">
                  <c:v>0.90282467</c:v>
                </c:pt>
                <c:pt idx="113">
                  <c:v>0.90325699999999998</c:v>
                </c:pt>
                <c:pt idx="114">
                  <c:v>0.90403699999999998</c:v>
                </c:pt>
                <c:pt idx="115">
                  <c:v>0.90430299999999997</c:v>
                </c:pt>
                <c:pt idx="116">
                  <c:v>0.90451033000000003</c:v>
                </c:pt>
                <c:pt idx="117">
                  <c:v>0.93</c:v>
                </c:pt>
                <c:pt idx="118">
                  <c:v>0.96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</c:numCache>
            </c:numRef>
          </c:yVal>
          <c:smooth val="1"/>
        </c:ser>
        <c:ser>
          <c:idx val="2"/>
          <c:order val="2"/>
          <c:tx>
            <c:v>Baseline (30%)</c:v>
          </c:tx>
          <c:spPr>
            <a:ln w="28575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96</c:v>
                </c:pt>
                <c:pt idx="91">
                  <c:v>97</c:v>
                </c:pt>
                <c:pt idx="92">
                  <c:v>98</c:v>
                </c:pt>
                <c:pt idx="93">
                  <c:v>99</c:v>
                </c:pt>
                <c:pt idx="94">
                  <c:v>100</c:v>
                </c:pt>
                <c:pt idx="95">
                  <c:v>101</c:v>
                </c:pt>
                <c:pt idx="96">
                  <c:v>102</c:v>
                </c:pt>
                <c:pt idx="97">
                  <c:v>103</c:v>
                </c:pt>
                <c:pt idx="98">
                  <c:v>104</c:v>
                </c:pt>
                <c:pt idx="99">
                  <c:v>105</c:v>
                </c:pt>
                <c:pt idx="100">
                  <c:v>106</c:v>
                </c:pt>
                <c:pt idx="101">
                  <c:v>107</c:v>
                </c:pt>
                <c:pt idx="102">
                  <c:v>108</c:v>
                </c:pt>
                <c:pt idx="103">
                  <c:v>109</c:v>
                </c:pt>
                <c:pt idx="104">
                  <c:v>110</c:v>
                </c:pt>
                <c:pt idx="105">
                  <c:v>111</c:v>
                </c:pt>
                <c:pt idx="106">
                  <c:v>112</c:v>
                </c:pt>
                <c:pt idx="107">
                  <c:v>113</c:v>
                </c:pt>
                <c:pt idx="108">
                  <c:v>114</c:v>
                </c:pt>
                <c:pt idx="109">
                  <c:v>115</c:v>
                </c:pt>
                <c:pt idx="110">
                  <c:v>116</c:v>
                </c:pt>
                <c:pt idx="111">
                  <c:v>117</c:v>
                </c:pt>
                <c:pt idx="112">
                  <c:v>118</c:v>
                </c:pt>
                <c:pt idx="113">
                  <c:v>119</c:v>
                </c:pt>
                <c:pt idx="114">
                  <c:v>120</c:v>
                </c:pt>
                <c:pt idx="115">
                  <c:v>121</c:v>
                </c:pt>
                <c:pt idx="116">
                  <c:v>122</c:v>
                </c:pt>
                <c:pt idx="117">
                  <c:v>123</c:v>
                </c:pt>
                <c:pt idx="118">
                  <c:v>124</c:v>
                </c:pt>
                <c:pt idx="119">
                  <c:v>125</c:v>
                </c:pt>
                <c:pt idx="120">
                  <c:v>126</c:v>
                </c:pt>
                <c:pt idx="121">
                  <c:v>127</c:v>
                </c:pt>
                <c:pt idx="122">
                  <c:v>128</c:v>
                </c:pt>
                <c:pt idx="123">
                  <c:v>129</c:v>
                </c:pt>
                <c:pt idx="124">
                  <c:v>130</c:v>
                </c:pt>
                <c:pt idx="125">
                  <c:v>131</c:v>
                </c:pt>
                <c:pt idx="126">
                  <c:v>132</c:v>
                </c:pt>
                <c:pt idx="127">
                  <c:v>133</c:v>
                </c:pt>
                <c:pt idx="128">
                  <c:v>134</c:v>
                </c:pt>
                <c:pt idx="129">
                  <c:v>135</c:v>
                </c:pt>
                <c:pt idx="130">
                  <c:v>136</c:v>
                </c:pt>
                <c:pt idx="131">
                  <c:v>137</c:v>
                </c:pt>
                <c:pt idx="132">
                  <c:v>138</c:v>
                </c:pt>
                <c:pt idx="133">
                  <c:v>139</c:v>
                </c:pt>
                <c:pt idx="134">
                  <c:v>140</c:v>
                </c:pt>
                <c:pt idx="135">
                  <c:v>141</c:v>
                </c:pt>
                <c:pt idx="136">
                  <c:v>142</c:v>
                </c:pt>
                <c:pt idx="137">
                  <c:v>143</c:v>
                </c:pt>
                <c:pt idx="138">
                  <c:v>144</c:v>
                </c:pt>
                <c:pt idx="139">
                  <c:v>145</c:v>
                </c:pt>
                <c:pt idx="140">
                  <c:v>146</c:v>
                </c:pt>
                <c:pt idx="141">
                  <c:v>147</c:v>
                </c:pt>
                <c:pt idx="142">
                  <c:v>148</c:v>
                </c:pt>
                <c:pt idx="143">
                  <c:v>149</c:v>
                </c:pt>
                <c:pt idx="144">
                  <c:v>150</c:v>
                </c:pt>
                <c:pt idx="145">
                  <c:v>151</c:v>
                </c:pt>
                <c:pt idx="146">
                  <c:v>152</c:v>
                </c:pt>
                <c:pt idx="147">
                  <c:v>153</c:v>
                </c:pt>
                <c:pt idx="148">
                  <c:v>154</c:v>
                </c:pt>
                <c:pt idx="149">
                  <c:v>155</c:v>
                </c:pt>
                <c:pt idx="150">
                  <c:v>156</c:v>
                </c:pt>
                <c:pt idx="151">
                  <c:v>157</c:v>
                </c:pt>
                <c:pt idx="152">
                  <c:v>158</c:v>
                </c:pt>
                <c:pt idx="153">
                  <c:v>159</c:v>
                </c:pt>
                <c:pt idx="154">
                  <c:v>160</c:v>
                </c:pt>
                <c:pt idx="155">
                  <c:v>161</c:v>
                </c:pt>
                <c:pt idx="156">
                  <c:v>162</c:v>
                </c:pt>
                <c:pt idx="157">
                  <c:v>163</c:v>
                </c:pt>
                <c:pt idx="158">
                  <c:v>164</c:v>
                </c:pt>
                <c:pt idx="159">
                  <c:v>165</c:v>
                </c:pt>
                <c:pt idx="160">
                  <c:v>166</c:v>
                </c:pt>
              </c:numCache>
            </c:numRef>
          </c:xVal>
          <c:yVal>
            <c:numRef>
              <c:f>'Latency Final'!$D$1:$D$162</c:f>
              <c:numCache>
                <c:formatCode>General</c:formatCode>
                <c:ptCount val="162"/>
                <c:pt idx="0">
                  <c:v>7.0909999999999992E-3</c:v>
                </c:pt>
                <c:pt idx="1">
                  <c:v>0.16323267000000002</c:v>
                </c:pt>
                <c:pt idx="2">
                  <c:v>0.295012</c:v>
                </c:pt>
                <c:pt idx="3">
                  <c:v>0.30236400000000002</c:v>
                </c:pt>
                <c:pt idx="4">
                  <c:v>0.30360832999999998</c:v>
                </c:pt>
                <c:pt idx="5">
                  <c:v>0.30776832999999998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0.45774867000000002</c:v>
                </c:pt>
                <c:pt idx="9">
                  <c:v>0.46032133000000003</c:v>
                </c:pt>
                <c:pt idx="10">
                  <c:v>0.51032</c:v>
                </c:pt>
                <c:pt idx="11">
                  <c:v>0.55674433000000001</c:v>
                </c:pt>
                <c:pt idx="12">
                  <c:v>0.58399099999999993</c:v>
                </c:pt>
                <c:pt idx="13">
                  <c:v>0.60972433000000004</c:v>
                </c:pt>
                <c:pt idx="14">
                  <c:v>0.65858400000000006</c:v>
                </c:pt>
                <c:pt idx="15">
                  <c:v>0.68593967000000011</c:v>
                </c:pt>
                <c:pt idx="16">
                  <c:v>0.71420799999999995</c:v>
                </c:pt>
                <c:pt idx="17">
                  <c:v>0.72972733000000001</c:v>
                </c:pt>
                <c:pt idx="18">
                  <c:v>0.73151866999999993</c:v>
                </c:pt>
                <c:pt idx="19">
                  <c:v>0.75239699999999998</c:v>
                </c:pt>
                <c:pt idx="20">
                  <c:v>0.76620067000000003</c:v>
                </c:pt>
                <c:pt idx="21">
                  <c:v>0.78182766999999997</c:v>
                </c:pt>
                <c:pt idx="22">
                  <c:v>0.79334033000000004</c:v>
                </c:pt>
                <c:pt idx="23">
                  <c:v>0.80546032999999995</c:v>
                </c:pt>
                <c:pt idx="24">
                  <c:v>0.81484367000000002</c:v>
                </c:pt>
                <c:pt idx="25">
                  <c:v>0.82376433000000004</c:v>
                </c:pt>
                <c:pt idx="26">
                  <c:v>0.82992166999999994</c:v>
                </c:pt>
                <c:pt idx="27">
                  <c:v>0.83031767000000001</c:v>
                </c:pt>
                <c:pt idx="28">
                  <c:v>0.83038133000000003</c:v>
                </c:pt>
                <c:pt idx="29">
                  <c:v>0.83072033000000001</c:v>
                </c:pt>
                <c:pt idx="30">
                  <c:v>0.83927600000000002</c:v>
                </c:pt>
                <c:pt idx="31">
                  <c:v>0.84532600000000002</c:v>
                </c:pt>
                <c:pt idx="32">
                  <c:v>0.84568933000000002</c:v>
                </c:pt>
                <c:pt idx="33">
                  <c:v>0.84574066999999997</c:v>
                </c:pt>
                <c:pt idx="34">
                  <c:v>0.84598399999999996</c:v>
                </c:pt>
                <c:pt idx="35">
                  <c:v>0.85250433000000003</c:v>
                </c:pt>
                <c:pt idx="36">
                  <c:v>0.85692899999999994</c:v>
                </c:pt>
                <c:pt idx="37">
                  <c:v>0.85720499999999999</c:v>
                </c:pt>
                <c:pt idx="38">
                  <c:v>0.85725432999999995</c:v>
                </c:pt>
                <c:pt idx="39">
                  <c:v>0.85744832999999998</c:v>
                </c:pt>
                <c:pt idx="40">
                  <c:v>0.86676533000000011</c:v>
                </c:pt>
                <c:pt idx="41">
                  <c:v>0.87935233000000002</c:v>
                </c:pt>
                <c:pt idx="42">
                  <c:v>0.88203166999999993</c:v>
                </c:pt>
                <c:pt idx="43">
                  <c:v>0.88597399999999993</c:v>
                </c:pt>
                <c:pt idx="44">
                  <c:v>0.88882766999999996</c:v>
                </c:pt>
                <c:pt idx="45">
                  <c:v>0.89494066999999999</c:v>
                </c:pt>
                <c:pt idx="46">
                  <c:v>0.89507166999999999</c:v>
                </c:pt>
                <c:pt idx="47">
                  <c:v>0.89846367000000005</c:v>
                </c:pt>
                <c:pt idx="48">
                  <c:v>0.90097667000000004</c:v>
                </c:pt>
                <c:pt idx="49">
                  <c:v>0.90113399999999999</c:v>
                </c:pt>
                <c:pt idx="50">
                  <c:v>0.90115633000000006</c:v>
                </c:pt>
                <c:pt idx="51">
                  <c:v>0.90129199999999998</c:v>
                </c:pt>
                <c:pt idx="52">
                  <c:v>0.90448600000000001</c:v>
                </c:pt>
                <c:pt idx="53">
                  <c:v>0.90695532999999995</c:v>
                </c:pt>
                <c:pt idx="54">
                  <c:v>0.9071073300000001</c:v>
                </c:pt>
                <c:pt idx="55">
                  <c:v>0.90712867000000008</c:v>
                </c:pt>
                <c:pt idx="56">
                  <c:v>0.90723032999999997</c:v>
                </c:pt>
                <c:pt idx="57">
                  <c:v>0.90955366999999998</c:v>
                </c:pt>
                <c:pt idx="58">
                  <c:v>0.9112226699999999</c:v>
                </c:pt>
                <c:pt idx="59">
                  <c:v>0.91133866999999991</c:v>
                </c:pt>
                <c:pt idx="60">
                  <c:v>0.91135367</c:v>
                </c:pt>
                <c:pt idx="61">
                  <c:v>0.91144566999999999</c:v>
                </c:pt>
                <c:pt idx="62">
                  <c:v>0.91375366999999996</c:v>
                </c:pt>
                <c:pt idx="63">
                  <c:v>0.91547233000000006</c:v>
                </c:pt>
                <c:pt idx="64">
                  <c:v>0.91558099999999998</c:v>
                </c:pt>
                <c:pt idx="65">
                  <c:v>0.91559633000000007</c:v>
                </c:pt>
                <c:pt idx="66">
                  <c:v>0.915682</c:v>
                </c:pt>
                <c:pt idx="67">
                  <c:v>0.91803433000000001</c:v>
                </c:pt>
                <c:pt idx="68">
                  <c:v>0.91974666999999999</c:v>
                </c:pt>
                <c:pt idx="69">
                  <c:v>0.91984999999999995</c:v>
                </c:pt>
                <c:pt idx="70">
                  <c:v>0.91986632999999995</c:v>
                </c:pt>
                <c:pt idx="71">
                  <c:v>0.91994900000000002</c:v>
                </c:pt>
                <c:pt idx="72">
                  <c:v>0.92230500000000004</c:v>
                </c:pt>
                <c:pt idx="73">
                  <c:v>0.92398166999999998</c:v>
                </c:pt>
                <c:pt idx="74">
                  <c:v>0.92407967000000002</c:v>
                </c:pt>
                <c:pt idx="75">
                  <c:v>0.92409499999999989</c:v>
                </c:pt>
                <c:pt idx="76">
                  <c:v>0.92558167000000002</c:v>
                </c:pt>
                <c:pt idx="77">
                  <c:v>0.95952933000000007</c:v>
                </c:pt>
                <c:pt idx="78">
                  <c:v>0.98787632999999997</c:v>
                </c:pt>
                <c:pt idx="79">
                  <c:v>0.98943066999999996</c:v>
                </c:pt>
                <c:pt idx="80">
                  <c:v>0.98969066999999999</c:v>
                </c:pt>
                <c:pt idx="81">
                  <c:v>0.98981532999999999</c:v>
                </c:pt>
                <c:pt idx="82">
                  <c:v>0.99022566999999995</c:v>
                </c:pt>
                <c:pt idx="83">
                  <c:v>0.99037400000000009</c:v>
                </c:pt>
                <c:pt idx="84">
                  <c:v>0.99040667000000004</c:v>
                </c:pt>
                <c:pt idx="85">
                  <c:v>0.99042033000000007</c:v>
                </c:pt>
                <c:pt idx="86">
                  <c:v>0.99042832999999997</c:v>
                </c:pt>
                <c:pt idx="87">
                  <c:v>0.99079899999999999</c:v>
                </c:pt>
                <c:pt idx="88">
                  <c:v>0.99090467000000004</c:v>
                </c:pt>
                <c:pt idx="89">
                  <c:v>0.99091866999999989</c:v>
                </c:pt>
                <c:pt idx="90">
                  <c:v>0.99092000000000002</c:v>
                </c:pt>
                <c:pt idx="91">
                  <c:v>0.990923</c:v>
                </c:pt>
                <c:pt idx="92">
                  <c:v>0.99127700000000007</c:v>
                </c:pt>
                <c:pt idx="93">
                  <c:v>0.99137232999999991</c:v>
                </c:pt>
                <c:pt idx="94">
                  <c:v>0.99138199999999999</c:v>
                </c:pt>
                <c:pt idx="95">
                  <c:v>0.99138232999999998</c:v>
                </c:pt>
                <c:pt idx="96">
                  <c:v>0.99142132999999999</c:v>
                </c:pt>
                <c:pt idx="97">
                  <c:v>0.99787199999999998</c:v>
                </c:pt>
                <c:pt idx="98">
                  <c:v>0.99980867000000007</c:v>
                </c:pt>
                <c:pt idx="99">
                  <c:v>0.99997800000000003</c:v>
                </c:pt>
                <c:pt idx="100">
                  <c:v>0.99998566999999994</c:v>
                </c:pt>
                <c:pt idx="101">
                  <c:v>0.99998633000000003</c:v>
                </c:pt>
                <c:pt idx="102">
                  <c:v>0.99998633000000003</c:v>
                </c:pt>
                <c:pt idx="103">
                  <c:v>0.99998699999999996</c:v>
                </c:pt>
                <c:pt idx="104">
                  <c:v>0.99998733000000006</c:v>
                </c:pt>
                <c:pt idx="105">
                  <c:v>0.99998733000000006</c:v>
                </c:pt>
                <c:pt idx="106">
                  <c:v>0.99998733000000006</c:v>
                </c:pt>
                <c:pt idx="107">
                  <c:v>0.99998733000000006</c:v>
                </c:pt>
                <c:pt idx="108">
                  <c:v>0.99998733000000006</c:v>
                </c:pt>
                <c:pt idx="109">
                  <c:v>0.99998767</c:v>
                </c:pt>
                <c:pt idx="110">
                  <c:v>0.99998767</c:v>
                </c:pt>
                <c:pt idx="111">
                  <c:v>0.99998767</c:v>
                </c:pt>
                <c:pt idx="112">
                  <c:v>0.99998767</c:v>
                </c:pt>
                <c:pt idx="113">
                  <c:v>0.99998767</c:v>
                </c:pt>
                <c:pt idx="114">
                  <c:v>0.99998767</c:v>
                </c:pt>
                <c:pt idx="115">
                  <c:v>0.99998767</c:v>
                </c:pt>
                <c:pt idx="116">
                  <c:v>0.99998767</c:v>
                </c:pt>
                <c:pt idx="117">
                  <c:v>0.99998767</c:v>
                </c:pt>
                <c:pt idx="118">
                  <c:v>0.99998999999999993</c:v>
                </c:pt>
                <c:pt idx="119">
                  <c:v>0.99999967000000001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</c:numCache>
            </c:numRef>
          </c:yVal>
          <c:smooth val="1"/>
        </c:ser>
        <c:ser>
          <c:idx val="3"/>
          <c:order val="3"/>
          <c:tx>
            <c:v>Baseline (90%)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96</c:v>
                </c:pt>
                <c:pt idx="91">
                  <c:v>97</c:v>
                </c:pt>
                <c:pt idx="92">
                  <c:v>98</c:v>
                </c:pt>
                <c:pt idx="93">
                  <c:v>99</c:v>
                </c:pt>
                <c:pt idx="94">
                  <c:v>100</c:v>
                </c:pt>
                <c:pt idx="95">
                  <c:v>101</c:v>
                </c:pt>
                <c:pt idx="96">
                  <c:v>102</c:v>
                </c:pt>
                <c:pt idx="97">
                  <c:v>103</c:v>
                </c:pt>
                <c:pt idx="98">
                  <c:v>104</c:v>
                </c:pt>
                <c:pt idx="99">
                  <c:v>105</c:v>
                </c:pt>
                <c:pt idx="100">
                  <c:v>106</c:v>
                </c:pt>
                <c:pt idx="101">
                  <c:v>107</c:v>
                </c:pt>
                <c:pt idx="102">
                  <c:v>108</c:v>
                </c:pt>
                <c:pt idx="103">
                  <c:v>109</c:v>
                </c:pt>
                <c:pt idx="104">
                  <c:v>110</c:v>
                </c:pt>
                <c:pt idx="105">
                  <c:v>111</c:v>
                </c:pt>
                <c:pt idx="106">
                  <c:v>112</c:v>
                </c:pt>
                <c:pt idx="107">
                  <c:v>113</c:v>
                </c:pt>
                <c:pt idx="108">
                  <c:v>114</c:v>
                </c:pt>
                <c:pt idx="109">
                  <c:v>115</c:v>
                </c:pt>
                <c:pt idx="110">
                  <c:v>116</c:v>
                </c:pt>
                <c:pt idx="111">
                  <c:v>117</c:v>
                </c:pt>
                <c:pt idx="112">
                  <c:v>118</c:v>
                </c:pt>
                <c:pt idx="113">
                  <c:v>119</c:v>
                </c:pt>
                <c:pt idx="114">
                  <c:v>120</c:v>
                </c:pt>
                <c:pt idx="115">
                  <c:v>121</c:v>
                </c:pt>
                <c:pt idx="116">
                  <c:v>122</c:v>
                </c:pt>
                <c:pt idx="117">
                  <c:v>123</c:v>
                </c:pt>
                <c:pt idx="118">
                  <c:v>124</c:v>
                </c:pt>
                <c:pt idx="119">
                  <c:v>125</c:v>
                </c:pt>
                <c:pt idx="120">
                  <c:v>126</c:v>
                </c:pt>
                <c:pt idx="121">
                  <c:v>127</c:v>
                </c:pt>
                <c:pt idx="122">
                  <c:v>128</c:v>
                </c:pt>
                <c:pt idx="123">
                  <c:v>129</c:v>
                </c:pt>
                <c:pt idx="124">
                  <c:v>130</c:v>
                </c:pt>
                <c:pt idx="125">
                  <c:v>131</c:v>
                </c:pt>
                <c:pt idx="126">
                  <c:v>132</c:v>
                </c:pt>
                <c:pt idx="127">
                  <c:v>133</c:v>
                </c:pt>
                <c:pt idx="128">
                  <c:v>134</c:v>
                </c:pt>
                <c:pt idx="129">
                  <c:v>135</c:v>
                </c:pt>
                <c:pt idx="130">
                  <c:v>136</c:v>
                </c:pt>
                <c:pt idx="131">
                  <c:v>137</c:v>
                </c:pt>
                <c:pt idx="132">
                  <c:v>138</c:v>
                </c:pt>
                <c:pt idx="133">
                  <c:v>139</c:v>
                </c:pt>
                <c:pt idx="134">
                  <c:v>140</c:v>
                </c:pt>
                <c:pt idx="135">
                  <c:v>141</c:v>
                </c:pt>
                <c:pt idx="136">
                  <c:v>142</c:v>
                </c:pt>
                <c:pt idx="137">
                  <c:v>143</c:v>
                </c:pt>
                <c:pt idx="138">
                  <c:v>144</c:v>
                </c:pt>
                <c:pt idx="139">
                  <c:v>145</c:v>
                </c:pt>
                <c:pt idx="140">
                  <c:v>146</c:v>
                </c:pt>
                <c:pt idx="141">
                  <c:v>147</c:v>
                </c:pt>
                <c:pt idx="142">
                  <c:v>148</c:v>
                </c:pt>
                <c:pt idx="143">
                  <c:v>149</c:v>
                </c:pt>
                <c:pt idx="144">
                  <c:v>150</c:v>
                </c:pt>
                <c:pt idx="145">
                  <c:v>151</c:v>
                </c:pt>
                <c:pt idx="146">
                  <c:v>152</c:v>
                </c:pt>
                <c:pt idx="147">
                  <c:v>153</c:v>
                </c:pt>
                <c:pt idx="148">
                  <c:v>154</c:v>
                </c:pt>
                <c:pt idx="149">
                  <c:v>155</c:v>
                </c:pt>
                <c:pt idx="150">
                  <c:v>156</c:v>
                </c:pt>
                <c:pt idx="151">
                  <c:v>157</c:v>
                </c:pt>
                <c:pt idx="152">
                  <c:v>158</c:v>
                </c:pt>
                <c:pt idx="153">
                  <c:v>159</c:v>
                </c:pt>
                <c:pt idx="154">
                  <c:v>160</c:v>
                </c:pt>
                <c:pt idx="155">
                  <c:v>161</c:v>
                </c:pt>
                <c:pt idx="156">
                  <c:v>162</c:v>
                </c:pt>
                <c:pt idx="157">
                  <c:v>163</c:v>
                </c:pt>
                <c:pt idx="158">
                  <c:v>164</c:v>
                </c:pt>
                <c:pt idx="159">
                  <c:v>165</c:v>
                </c:pt>
                <c:pt idx="160">
                  <c:v>166</c:v>
                </c:pt>
              </c:numCache>
            </c:numRef>
          </c:xVal>
          <c:yVal>
            <c:numRef>
              <c:f>'Latency Final'!$E$1:$E$162</c:f>
              <c:numCache>
                <c:formatCode>General</c:formatCode>
                <c:ptCount val="162"/>
                <c:pt idx="0">
                  <c:v>7.0909999999999992E-3</c:v>
                </c:pt>
                <c:pt idx="1">
                  <c:v>0.16323267000000002</c:v>
                </c:pt>
                <c:pt idx="2">
                  <c:v>0.295012</c:v>
                </c:pt>
                <c:pt idx="3">
                  <c:v>0.30236400000000002</c:v>
                </c:pt>
                <c:pt idx="4">
                  <c:v>0.30360832999999998</c:v>
                </c:pt>
                <c:pt idx="5">
                  <c:v>0.30776832999999998</c:v>
                </c:pt>
                <c:pt idx="6">
                  <c:v>0.38670567</c:v>
                </c:pt>
                <c:pt idx="7">
                  <c:v>0.45704433</c:v>
                </c:pt>
                <c:pt idx="8">
                  <c:v>0.45774867000000002</c:v>
                </c:pt>
                <c:pt idx="9">
                  <c:v>0.46032133000000003</c:v>
                </c:pt>
                <c:pt idx="10">
                  <c:v>0.46032000000000001</c:v>
                </c:pt>
                <c:pt idx="11">
                  <c:v>0.50674432999999997</c:v>
                </c:pt>
                <c:pt idx="12">
                  <c:v>0.53399099999999988</c:v>
                </c:pt>
                <c:pt idx="13">
                  <c:v>0.55972432999999999</c:v>
                </c:pt>
                <c:pt idx="14">
                  <c:v>0.60858400000000001</c:v>
                </c:pt>
                <c:pt idx="15">
                  <c:v>0.63593967000000007</c:v>
                </c:pt>
                <c:pt idx="16">
                  <c:v>0.66420799999999991</c:v>
                </c:pt>
                <c:pt idx="17">
                  <c:v>0.67972732999999996</c:v>
                </c:pt>
                <c:pt idx="18">
                  <c:v>0.68151866999999988</c:v>
                </c:pt>
                <c:pt idx="19">
                  <c:v>0.70239699999999994</c:v>
                </c:pt>
                <c:pt idx="20">
                  <c:v>0.71620066999999998</c:v>
                </c:pt>
                <c:pt idx="21">
                  <c:v>0.73182766999999993</c:v>
                </c:pt>
                <c:pt idx="22">
                  <c:v>0.75334033</c:v>
                </c:pt>
                <c:pt idx="23">
                  <c:v>0.76546032999999991</c:v>
                </c:pt>
                <c:pt idx="24">
                  <c:v>0.77484366999999998</c:v>
                </c:pt>
                <c:pt idx="25">
                  <c:v>0.78376433000000001</c:v>
                </c:pt>
                <c:pt idx="26">
                  <c:v>0.78992166999999991</c:v>
                </c:pt>
                <c:pt idx="27">
                  <c:v>0.79031766999999997</c:v>
                </c:pt>
                <c:pt idx="28">
                  <c:v>0.79038132999999999</c:v>
                </c:pt>
                <c:pt idx="29">
                  <c:v>0.79072032999999997</c:v>
                </c:pt>
                <c:pt idx="30">
                  <c:v>0.809276</c:v>
                </c:pt>
                <c:pt idx="31">
                  <c:v>0.815326</c:v>
                </c:pt>
                <c:pt idx="32">
                  <c:v>0.81568932999999999</c:v>
                </c:pt>
                <c:pt idx="33">
                  <c:v>0.81574066999999995</c:v>
                </c:pt>
                <c:pt idx="34">
                  <c:v>0.81598399999999993</c:v>
                </c:pt>
                <c:pt idx="35">
                  <c:v>0.82250433000000001</c:v>
                </c:pt>
                <c:pt idx="36">
                  <c:v>0.82692899999999991</c:v>
                </c:pt>
                <c:pt idx="37">
                  <c:v>0.82720499999999997</c:v>
                </c:pt>
                <c:pt idx="38">
                  <c:v>0.82725432999999993</c:v>
                </c:pt>
                <c:pt idx="39">
                  <c:v>0.83744832999999996</c:v>
                </c:pt>
                <c:pt idx="40">
                  <c:v>0.84676533000000009</c:v>
                </c:pt>
                <c:pt idx="41">
                  <c:v>0.85935233</c:v>
                </c:pt>
                <c:pt idx="42">
                  <c:v>0.86203166999999992</c:v>
                </c:pt>
                <c:pt idx="43">
                  <c:v>0.86597399999999991</c:v>
                </c:pt>
                <c:pt idx="44">
                  <c:v>0.86882766999999994</c:v>
                </c:pt>
                <c:pt idx="45">
                  <c:v>0.87494066999999998</c:v>
                </c:pt>
                <c:pt idx="46">
                  <c:v>0.87507166999999997</c:v>
                </c:pt>
                <c:pt idx="47">
                  <c:v>0.87846367000000003</c:v>
                </c:pt>
                <c:pt idx="48">
                  <c:v>0.88097667000000002</c:v>
                </c:pt>
                <c:pt idx="49">
                  <c:v>0.87113399999999996</c:v>
                </c:pt>
                <c:pt idx="50">
                  <c:v>0.87115633000000003</c:v>
                </c:pt>
                <c:pt idx="51">
                  <c:v>0.87129199999999996</c:v>
                </c:pt>
                <c:pt idx="52">
                  <c:v>0.87448599999999999</c:v>
                </c:pt>
                <c:pt idx="53">
                  <c:v>0.87695532999999992</c:v>
                </c:pt>
                <c:pt idx="54">
                  <c:v>0.87710733000000007</c:v>
                </c:pt>
                <c:pt idx="55">
                  <c:v>0.87712867000000005</c:v>
                </c:pt>
                <c:pt idx="56">
                  <c:v>0.87723032999999995</c:v>
                </c:pt>
                <c:pt idx="57">
                  <c:v>0.88955366999999996</c:v>
                </c:pt>
                <c:pt idx="58">
                  <c:v>0.89122266999999988</c:v>
                </c:pt>
                <c:pt idx="59">
                  <c:v>0.89133866999999989</c:v>
                </c:pt>
                <c:pt idx="60">
                  <c:v>0.89135366999999999</c:v>
                </c:pt>
                <c:pt idx="61">
                  <c:v>0.89144566999999997</c:v>
                </c:pt>
                <c:pt idx="62">
                  <c:v>0.89375366999999994</c:v>
                </c:pt>
                <c:pt idx="63">
                  <c:v>0.89547233000000004</c:v>
                </c:pt>
                <c:pt idx="64">
                  <c:v>0.89558099999999996</c:v>
                </c:pt>
                <c:pt idx="65">
                  <c:v>0.89559633000000005</c:v>
                </c:pt>
                <c:pt idx="66">
                  <c:v>0.89568199999999998</c:v>
                </c:pt>
                <c:pt idx="67">
                  <c:v>0.89803432999999999</c:v>
                </c:pt>
                <c:pt idx="68">
                  <c:v>0.89974666999999997</c:v>
                </c:pt>
                <c:pt idx="69">
                  <c:v>0.89984999999999993</c:v>
                </c:pt>
                <c:pt idx="70">
                  <c:v>0.89986632999999994</c:v>
                </c:pt>
                <c:pt idx="71">
                  <c:v>0.899949</c:v>
                </c:pt>
                <c:pt idx="72">
                  <c:v>0.90230500000000002</c:v>
                </c:pt>
                <c:pt idx="73">
                  <c:v>0.90398166999999996</c:v>
                </c:pt>
                <c:pt idx="74">
                  <c:v>0.90407967</c:v>
                </c:pt>
                <c:pt idx="75">
                  <c:v>0.90409499999999987</c:v>
                </c:pt>
                <c:pt idx="76">
                  <c:v>0.90558167000000001</c:v>
                </c:pt>
                <c:pt idx="77">
                  <c:v>0.93952933000000005</c:v>
                </c:pt>
                <c:pt idx="78">
                  <c:v>0.96787632999999995</c:v>
                </c:pt>
                <c:pt idx="79">
                  <c:v>0.96943066999999994</c:v>
                </c:pt>
                <c:pt idx="80">
                  <c:v>0.96969066999999998</c:v>
                </c:pt>
                <c:pt idx="81">
                  <c:v>0.96981532999999998</c:v>
                </c:pt>
                <c:pt idx="82">
                  <c:v>0.97022566999999993</c:v>
                </c:pt>
                <c:pt idx="83">
                  <c:v>0.97037400000000007</c:v>
                </c:pt>
                <c:pt idx="84">
                  <c:v>0.97040667000000003</c:v>
                </c:pt>
                <c:pt idx="85">
                  <c:v>0.97042033000000005</c:v>
                </c:pt>
                <c:pt idx="86">
                  <c:v>0.97042832999999995</c:v>
                </c:pt>
                <c:pt idx="87">
                  <c:v>0.97079899999999997</c:v>
                </c:pt>
                <c:pt idx="88">
                  <c:v>0.97090467000000003</c:v>
                </c:pt>
                <c:pt idx="89">
                  <c:v>0.97091866999999987</c:v>
                </c:pt>
                <c:pt idx="90">
                  <c:v>0.97092000000000001</c:v>
                </c:pt>
                <c:pt idx="91">
                  <c:v>0.97092299999999998</c:v>
                </c:pt>
                <c:pt idx="92">
                  <c:v>0.97127700000000006</c:v>
                </c:pt>
                <c:pt idx="93">
                  <c:v>0.9713723299999999</c:v>
                </c:pt>
                <c:pt idx="94">
                  <c:v>0.97138199999999997</c:v>
                </c:pt>
                <c:pt idx="95">
                  <c:v>0.97138232999999996</c:v>
                </c:pt>
                <c:pt idx="96">
                  <c:v>0.97142132999999997</c:v>
                </c:pt>
                <c:pt idx="97">
                  <c:v>0.97787199999999996</c:v>
                </c:pt>
                <c:pt idx="98">
                  <c:v>0.97980867000000005</c:v>
                </c:pt>
                <c:pt idx="99">
                  <c:v>0.97997800000000002</c:v>
                </c:pt>
                <c:pt idx="100">
                  <c:v>0.97998566999999992</c:v>
                </c:pt>
                <c:pt idx="101">
                  <c:v>0.97998633000000002</c:v>
                </c:pt>
                <c:pt idx="102">
                  <c:v>0.97998633000000002</c:v>
                </c:pt>
                <c:pt idx="103">
                  <c:v>0.97998699999999994</c:v>
                </c:pt>
                <c:pt idx="104">
                  <c:v>0.97998733000000005</c:v>
                </c:pt>
                <c:pt idx="105">
                  <c:v>0.97998733000000005</c:v>
                </c:pt>
                <c:pt idx="106">
                  <c:v>0.97998733000000005</c:v>
                </c:pt>
                <c:pt idx="107">
                  <c:v>0.97998733000000005</c:v>
                </c:pt>
                <c:pt idx="108">
                  <c:v>0.97998733000000005</c:v>
                </c:pt>
                <c:pt idx="109">
                  <c:v>0.97998766999999998</c:v>
                </c:pt>
                <c:pt idx="110">
                  <c:v>0.97998766999999998</c:v>
                </c:pt>
                <c:pt idx="111">
                  <c:v>0.97998766999999998</c:v>
                </c:pt>
                <c:pt idx="112">
                  <c:v>0.97998766999999998</c:v>
                </c:pt>
                <c:pt idx="113">
                  <c:v>0.97998766999999998</c:v>
                </c:pt>
                <c:pt idx="114">
                  <c:v>0.97998766999999998</c:v>
                </c:pt>
                <c:pt idx="115">
                  <c:v>0.97998766999999998</c:v>
                </c:pt>
                <c:pt idx="116">
                  <c:v>0.97998766999999998</c:v>
                </c:pt>
                <c:pt idx="117">
                  <c:v>0.97998766999999998</c:v>
                </c:pt>
                <c:pt idx="118">
                  <c:v>0.97998999999999992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</c:numCache>
            </c:numRef>
          </c:yVal>
          <c:smooth val="1"/>
        </c:ser>
        <c:ser>
          <c:idx val="0"/>
          <c:order val="4"/>
          <c:tx>
            <c:v>Pegasus (30%)</c:v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'Latency Final'!$A$1:$A$162</c:f>
              <c:numCache>
                <c:formatCode>General</c:formatCode>
                <c:ptCount val="16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96</c:v>
                </c:pt>
                <c:pt idx="91">
                  <c:v>97</c:v>
                </c:pt>
                <c:pt idx="92">
                  <c:v>98</c:v>
                </c:pt>
                <c:pt idx="93">
                  <c:v>99</c:v>
                </c:pt>
                <c:pt idx="94">
                  <c:v>100</c:v>
                </c:pt>
                <c:pt idx="95">
                  <c:v>101</c:v>
                </c:pt>
                <c:pt idx="96">
                  <c:v>102</c:v>
                </c:pt>
                <c:pt idx="97">
                  <c:v>103</c:v>
                </c:pt>
                <c:pt idx="98">
                  <c:v>104</c:v>
                </c:pt>
                <c:pt idx="99">
                  <c:v>105</c:v>
                </c:pt>
                <c:pt idx="100">
                  <c:v>106</c:v>
                </c:pt>
                <c:pt idx="101">
                  <c:v>107</c:v>
                </c:pt>
                <c:pt idx="102">
                  <c:v>108</c:v>
                </c:pt>
                <c:pt idx="103">
                  <c:v>109</c:v>
                </c:pt>
                <c:pt idx="104">
                  <c:v>110</c:v>
                </c:pt>
                <c:pt idx="105">
                  <c:v>111</c:v>
                </c:pt>
                <c:pt idx="106">
                  <c:v>112</c:v>
                </c:pt>
                <c:pt idx="107">
                  <c:v>113</c:v>
                </c:pt>
                <c:pt idx="108">
                  <c:v>114</c:v>
                </c:pt>
                <c:pt idx="109">
                  <c:v>115</c:v>
                </c:pt>
                <c:pt idx="110">
                  <c:v>116</c:v>
                </c:pt>
                <c:pt idx="111">
                  <c:v>117</c:v>
                </c:pt>
                <c:pt idx="112">
                  <c:v>118</c:v>
                </c:pt>
                <c:pt idx="113">
                  <c:v>119</c:v>
                </c:pt>
                <c:pt idx="114">
                  <c:v>120</c:v>
                </c:pt>
                <c:pt idx="115">
                  <c:v>121</c:v>
                </c:pt>
                <c:pt idx="116">
                  <c:v>122</c:v>
                </c:pt>
                <c:pt idx="117">
                  <c:v>123</c:v>
                </c:pt>
                <c:pt idx="118">
                  <c:v>124</c:v>
                </c:pt>
                <c:pt idx="119">
                  <c:v>125</c:v>
                </c:pt>
                <c:pt idx="120">
                  <c:v>126</c:v>
                </c:pt>
                <c:pt idx="121">
                  <c:v>127</c:v>
                </c:pt>
                <c:pt idx="122">
                  <c:v>128</c:v>
                </c:pt>
                <c:pt idx="123">
                  <c:v>129</c:v>
                </c:pt>
                <c:pt idx="124">
                  <c:v>130</c:v>
                </c:pt>
                <c:pt idx="125">
                  <c:v>131</c:v>
                </c:pt>
                <c:pt idx="126">
                  <c:v>132</c:v>
                </c:pt>
                <c:pt idx="127">
                  <c:v>133</c:v>
                </c:pt>
                <c:pt idx="128">
                  <c:v>134</c:v>
                </c:pt>
                <c:pt idx="129">
                  <c:v>135</c:v>
                </c:pt>
                <c:pt idx="130">
                  <c:v>136</c:v>
                </c:pt>
                <c:pt idx="131">
                  <c:v>137</c:v>
                </c:pt>
                <c:pt idx="132">
                  <c:v>138</c:v>
                </c:pt>
                <c:pt idx="133">
                  <c:v>139</c:v>
                </c:pt>
                <c:pt idx="134">
                  <c:v>140</c:v>
                </c:pt>
                <c:pt idx="135">
                  <c:v>141</c:v>
                </c:pt>
                <c:pt idx="136">
                  <c:v>142</c:v>
                </c:pt>
                <c:pt idx="137">
                  <c:v>143</c:v>
                </c:pt>
                <c:pt idx="138">
                  <c:v>144</c:v>
                </c:pt>
                <c:pt idx="139">
                  <c:v>145</c:v>
                </c:pt>
                <c:pt idx="140">
                  <c:v>146</c:v>
                </c:pt>
                <c:pt idx="141">
                  <c:v>147</c:v>
                </c:pt>
                <c:pt idx="142">
                  <c:v>148</c:v>
                </c:pt>
                <c:pt idx="143">
                  <c:v>149</c:v>
                </c:pt>
                <c:pt idx="144">
                  <c:v>150</c:v>
                </c:pt>
                <c:pt idx="145">
                  <c:v>151</c:v>
                </c:pt>
                <c:pt idx="146">
                  <c:v>152</c:v>
                </c:pt>
                <c:pt idx="147">
                  <c:v>153</c:v>
                </c:pt>
                <c:pt idx="148">
                  <c:v>154</c:v>
                </c:pt>
                <c:pt idx="149">
                  <c:v>155</c:v>
                </c:pt>
                <c:pt idx="150">
                  <c:v>156</c:v>
                </c:pt>
                <c:pt idx="151">
                  <c:v>157</c:v>
                </c:pt>
                <c:pt idx="152">
                  <c:v>158</c:v>
                </c:pt>
                <c:pt idx="153">
                  <c:v>159</c:v>
                </c:pt>
                <c:pt idx="154">
                  <c:v>160</c:v>
                </c:pt>
                <c:pt idx="155">
                  <c:v>161</c:v>
                </c:pt>
                <c:pt idx="156">
                  <c:v>162</c:v>
                </c:pt>
                <c:pt idx="157">
                  <c:v>163</c:v>
                </c:pt>
                <c:pt idx="158">
                  <c:v>164</c:v>
                </c:pt>
                <c:pt idx="159">
                  <c:v>165</c:v>
                </c:pt>
                <c:pt idx="160">
                  <c:v>166</c:v>
                </c:pt>
              </c:numCache>
            </c:numRef>
          </c:xVal>
          <c:yVal>
            <c:numRef>
              <c:f>'Latency Final'!$B$1:$B$162</c:f>
              <c:numCache>
                <c:formatCode>General</c:formatCode>
                <c:ptCount val="162"/>
                <c:pt idx="0">
                  <c:v>7.0909999999999992E-3</c:v>
                </c:pt>
                <c:pt idx="1">
                  <c:v>0.16323267000000002</c:v>
                </c:pt>
                <c:pt idx="2">
                  <c:v>0.295012</c:v>
                </c:pt>
                <c:pt idx="3">
                  <c:v>0.30236400000000002</c:v>
                </c:pt>
                <c:pt idx="4">
                  <c:v>0.30360832999999998</c:v>
                </c:pt>
                <c:pt idx="5">
                  <c:v>0.30776832999999998</c:v>
                </c:pt>
                <c:pt idx="6">
                  <c:v>0.38670567</c:v>
                </c:pt>
                <c:pt idx="7">
                  <c:v>0.45325200000000004</c:v>
                </c:pt>
                <c:pt idx="8">
                  <c:v>0.45704433</c:v>
                </c:pt>
                <c:pt idx="9">
                  <c:v>0.45774867000000002</c:v>
                </c:pt>
                <c:pt idx="10">
                  <c:v>0.46032133000000003</c:v>
                </c:pt>
                <c:pt idx="11">
                  <c:v>0.51032</c:v>
                </c:pt>
                <c:pt idx="12">
                  <c:v>0.55242833000000002</c:v>
                </c:pt>
                <c:pt idx="13">
                  <c:v>0.55483967000000001</c:v>
                </c:pt>
                <c:pt idx="14">
                  <c:v>0.55528133000000002</c:v>
                </c:pt>
                <c:pt idx="15">
                  <c:v>0.55674433000000001</c:v>
                </c:pt>
                <c:pt idx="16">
                  <c:v>0.58399099999999993</c:v>
                </c:pt>
                <c:pt idx="17">
                  <c:v>0.607043</c:v>
                </c:pt>
                <c:pt idx="18">
                  <c:v>0.60839100000000002</c:v>
                </c:pt>
                <c:pt idx="19">
                  <c:v>0.60864467</c:v>
                </c:pt>
                <c:pt idx="20">
                  <c:v>0.60972433000000004</c:v>
                </c:pt>
                <c:pt idx="21">
                  <c:v>0.65858400000000006</c:v>
                </c:pt>
                <c:pt idx="22">
                  <c:v>0.68322700000000003</c:v>
                </c:pt>
                <c:pt idx="23">
                  <c:v>0.684971</c:v>
                </c:pt>
                <c:pt idx="24">
                  <c:v>0.68515866999999997</c:v>
                </c:pt>
                <c:pt idx="25">
                  <c:v>0.68593967000000011</c:v>
                </c:pt>
                <c:pt idx="26">
                  <c:v>0.71420799999999995</c:v>
                </c:pt>
                <c:pt idx="27">
                  <c:v>0.72972733000000001</c:v>
                </c:pt>
                <c:pt idx="28">
                  <c:v>0.73075500000000004</c:v>
                </c:pt>
                <c:pt idx="29">
                  <c:v>0.73087999999999997</c:v>
                </c:pt>
                <c:pt idx="30">
                  <c:v>0.73151866999999993</c:v>
                </c:pt>
                <c:pt idx="31">
                  <c:v>0.75239699999999998</c:v>
                </c:pt>
                <c:pt idx="32">
                  <c:v>0.76473466999999995</c:v>
                </c:pt>
                <c:pt idx="33">
                  <c:v>0.76555767000000008</c:v>
                </c:pt>
                <c:pt idx="34">
                  <c:v>0.76565866999999999</c:v>
                </c:pt>
                <c:pt idx="35">
                  <c:v>0.76620067000000003</c:v>
                </c:pt>
                <c:pt idx="36">
                  <c:v>0.78182766999999997</c:v>
                </c:pt>
                <c:pt idx="37">
                  <c:v>0.79215132999999993</c:v>
                </c:pt>
                <c:pt idx="38">
                  <c:v>0.79279466999999992</c:v>
                </c:pt>
                <c:pt idx="39">
                  <c:v>0.79288932999999995</c:v>
                </c:pt>
                <c:pt idx="40">
                  <c:v>0.79334033000000004</c:v>
                </c:pt>
                <c:pt idx="41">
                  <c:v>0.80546032999999995</c:v>
                </c:pt>
                <c:pt idx="42">
                  <c:v>0.81389200000000006</c:v>
                </c:pt>
                <c:pt idx="43">
                  <c:v>0.81442800000000004</c:v>
                </c:pt>
                <c:pt idx="44">
                  <c:v>0.81450632999999995</c:v>
                </c:pt>
                <c:pt idx="45">
                  <c:v>0.81484367000000002</c:v>
                </c:pt>
                <c:pt idx="46">
                  <c:v>0.82376433000000004</c:v>
                </c:pt>
                <c:pt idx="47">
                  <c:v>0.82992166999999994</c:v>
                </c:pt>
                <c:pt idx="48">
                  <c:v>0.83031767000000001</c:v>
                </c:pt>
                <c:pt idx="49">
                  <c:v>0.83038133000000003</c:v>
                </c:pt>
                <c:pt idx="50">
                  <c:v>0.83072033000000001</c:v>
                </c:pt>
                <c:pt idx="51">
                  <c:v>0.83927600000000002</c:v>
                </c:pt>
                <c:pt idx="52">
                  <c:v>0.84532600000000002</c:v>
                </c:pt>
                <c:pt idx="53">
                  <c:v>0.84568933000000002</c:v>
                </c:pt>
                <c:pt idx="54">
                  <c:v>0.84574066999999997</c:v>
                </c:pt>
                <c:pt idx="55">
                  <c:v>0.84598399999999996</c:v>
                </c:pt>
                <c:pt idx="56">
                  <c:v>0.85250433000000003</c:v>
                </c:pt>
                <c:pt idx="57">
                  <c:v>0.85692899999999994</c:v>
                </c:pt>
                <c:pt idx="58">
                  <c:v>0.85720499999999999</c:v>
                </c:pt>
                <c:pt idx="59">
                  <c:v>0.85725432999999995</c:v>
                </c:pt>
                <c:pt idx="60">
                  <c:v>0.85744832999999998</c:v>
                </c:pt>
                <c:pt idx="61">
                  <c:v>0.86282667000000002</c:v>
                </c:pt>
                <c:pt idx="62">
                  <c:v>0.86631933000000005</c:v>
                </c:pt>
                <c:pt idx="63">
                  <c:v>0.86654432999999997</c:v>
                </c:pt>
                <c:pt idx="64">
                  <c:v>0.86657667000000005</c:v>
                </c:pt>
                <c:pt idx="65">
                  <c:v>0.86676533000000011</c:v>
                </c:pt>
                <c:pt idx="66">
                  <c:v>0.87161266999999998</c:v>
                </c:pt>
                <c:pt idx="67">
                  <c:v>0.87499899999999997</c:v>
                </c:pt>
                <c:pt idx="68">
                  <c:v>0.87521199999999988</c:v>
                </c:pt>
                <c:pt idx="69">
                  <c:v>0.87524299999999999</c:v>
                </c:pt>
                <c:pt idx="70">
                  <c:v>0.87540200000000001</c:v>
                </c:pt>
                <c:pt idx="71">
                  <c:v>0.87935233000000002</c:v>
                </c:pt>
                <c:pt idx="72">
                  <c:v>0.88203166999999993</c:v>
                </c:pt>
                <c:pt idx="73">
                  <c:v>0.88218699999999994</c:v>
                </c:pt>
                <c:pt idx="74">
                  <c:v>0.88220933000000001</c:v>
                </c:pt>
                <c:pt idx="75">
                  <c:v>0.88235467000000001</c:v>
                </c:pt>
                <c:pt idx="76">
                  <c:v>0.88597399999999993</c:v>
                </c:pt>
                <c:pt idx="77">
                  <c:v>0.88850367000000008</c:v>
                </c:pt>
                <c:pt idx="78">
                  <c:v>0.88866000000000001</c:v>
                </c:pt>
                <c:pt idx="79">
                  <c:v>0.88868667000000001</c:v>
                </c:pt>
                <c:pt idx="80">
                  <c:v>0.88882766999999996</c:v>
                </c:pt>
                <c:pt idx="81">
                  <c:v>0.89226433000000005</c:v>
                </c:pt>
                <c:pt idx="82">
                  <c:v>0.8947676699999999</c:v>
                </c:pt>
                <c:pt idx="83">
                  <c:v>0.89492167</c:v>
                </c:pt>
                <c:pt idx="84">
                  <c:v>0.89494066999999999</c:v>
                </c:pt>
                <c:pt idx="85">
                  <c:v>0.89507166999999999</c:v>
                </c:pt>
                <c:pt idx="86">
                  <c:v>0.89846367000000005</c:v>
                </c:pt>
                <c:pt idx="87">
                  <c:v>0.90097667000000004</c:v>
                </c:pt>
                <c:pt idx="88">
                  <c:v>0.90113399999999999</c:v>
                </c:pt>
                <c:pt idx="89">
                  <c:v>0.90115633000000006</c:v>
                </c:pt>
                <c:pt idx="90">
                  <c:v>0.90129199999999998</c:v>
                </c:pt>
                <c:pt idx="91">
                  <c:v>0.90448600000000001</c:v>
                </c:pt>
                <c:pt idx="92">
                  <c:v>0.90695532999999995</c:v>
                </c:pt>
                <c:pt idx="93">
                  <c:v>0.9071073300000001</c:v>
                </c:pt>
                <c:pt idx="94">
                  <c:v>0.90712867000000008</c:v>
                </c:pt>
                <c:pt idx="95">
                  <c:v>0.90723032999999997</c:v>
                </c:pt>
                <c:pt idx="96">
                  <c:v>0.90955366999999998</c:v>
                </c:pt>
                <c:pt idx="97">
                  <c:v>0.9112226699999999</c:v>
                </c:pt>
                <c:pt idx="98">
                  <c:v>0.91133866999999991</c:v>
                </c:pt>
                <c:pt idx="99">
                  <c:v>0.91135367</c:v>
                </c:pt>
                <c:pt idx="100">
                  <c:v>0.91144566999999999</c:v>
                </c:pt>
                <c:pt idx="101">
                  <c:v>0.91375366999999996</c:v>
                </c:pt>
                <c:pt idx="102">
                  <c:v>0.91547233000000006</c:v>
                </c:pt>
                <c:pt idx="103">
                  <c:v>0.91558099999999998</c:v>
                </c:pt>
                <c:pt idx="104">
                  <c:v>0.91559633000000007</c:v>
                </c:pt>
                <c:pt idx="105">
                  <c:v>0.915682</c:v>
                </c:pt>
                <c:pt idx="106">
                  <c:v>0.91803433000000001</c:v>
                </c:pt>
                <c:pt idx="107">
                  <c:v>0.91974666999999999</c:v>
                </c:pt>
                <c:pt idx="108">
                  <c:v>0.91984999999999995</c:v>
                </c:pt>
                <c:pt idx="109">
                  <c:v>0.91986632999999995</c:v>
                </c:pt>
                <c:pt idx="110">
                  <c:v>0.91994900000000002</c:v>
                </c:pt>
                <c:pt idx="111">
                  <c:v>0.92230500000000004</c:v>
                </c:pt>
                <c:pt idx="112">
                  <c:v>0.92398166999999998</c:v>
                </c:pt>
                <c:pt idx="113">
                  <c:v>0.92407967000000002</c:v>
                </c:pt>
                <c:pt idx="114">
                  <c:v>0.92409499999999989</c:v>
                </c:pt>
                <c:pt idx="115">
                  <c:v>0.92558167000000002</c:v>
                </c:pt>
                <c:pt idx="116">
                  <c:v>0.95952933000000007</c:v>
                </c:pt>
                <c:pt idx="117">
                  <c:v>0.98787632999999997</c:v>
                </c:pt>
                <c:pt idx="118">
                  <c:v>0.98943066999999996</c:v>
                </c:pt>
                <c:pt idx="119">
                  <c:v>0.98969066999999999</c:v>
                </c:pt>
                <c:pt idx="120">
                  <c:v>0.98981532999999999</c:v>
                </c:pt>
                <c:pt idx="121">
                  <c:v>0.99022566999999995</c:v>
                </c:pt>
                <c:pt idx="122">
                  <c:v>0.99037400000000009</c:v>
                </c:pt>
                <c:pt idx="123">
                  <c:v>0.99040667000000004</c:v>
                </c:pt>
                <c:pt idx="124">
                  <c:v>0.99042033000000007</c:v>
                </c:pt>
                <c:pt idx="125">
                  <c:v>0.99042832999999997</c:v>
                </c:pt>
                <c:pt idx="126">
                  <c:v>0.99079899999999999</c:v>
                </c:pt>
                <c:pt idx="127">
                  <c:v>0.99090467000000004</c:v>
                </c:pt>
                <c:pt idx="128">
                  <c:v>0.99091866999999989</c:v>
                </c:pt>
                <c:pt idx="129">
                  <c:v>0.99092000000000002</c:v>
                </c:pt>
                <c:pt idx="130">
                  <c:v>0.990923</c:v>
                </c:pt>
                <c:pt idx="131">
                  <c:v>0.99127700000000007</c:v>
                </c:pt>
                <c:pt idx="132">
                  <c:v>0.99137232999999991</c:v>
                </c:pt>
                <c:pt idx="133">
                  <c:v>0.99138199999999999</c:v>
                </c:pt>
                <c:pt idx="134">
                  <c:v>0.99138232999999998</c:v>
                </c:pt>
                <c:pt idx="135">
                  <c:v>0.99142132999999999</c:v>
                </c:pt>
                <c:pt idx="136">
                  <c:v>0.99787199999999998</c:v>
                </c:pt>
                <c:pt idx="137">
                  <c:v>0.99980867000000007</c:v>
                </c:pt>
                <c:pt idx="138">
                  <c:v>0.99997800000000003</c:v>
                </c:pt>
                <c:pt idx="139">
                  <c:v>0.99998566999999994</c:v>
                </c:pt>
                <c:pt idx="140">
                  <c:v>0.99998633000000003</c:v>
                </c:pt>
                <c:pt idx="141">
                  <c:v>0.99998633000000003</c:v>
                </c:pt>
                <c:pt idx="142">
                  <c:v>0.99998699999999996</c:v>
                </c:pt>
                <c:pt idx="143">
                  <c:v>0.99998733000000006</c:v>
                </c:pt>
                <c:pt idx="144">
                  <c:v>0.99998733000000006</c:v>
                </c:pt>
                <c:pt idx="145">
                  <c:v>0.99998733000000006</c:v>
                </c:pt>
                <c:pt idx="146">
                  <c:v>0.99998733000000006</c:v>
                </c:pt>
                <c:pt idx="147">
                  <c:v>0.99998733000000006</c:v>
                </c:pt>
                <c:pt idx="148">
                  <c:v>0.99998767</c:v>
                </c:pt>
                <c:pt idx="149">
                  <c:v>0.99998767</c:v>
                </c:pt>
                <c:pt idx="150">
                  <c:v>0.99998767</c:v>
                </c:pt>
                <c:pt idx="151">
                  <c:v>0.99998767</c:v>
                </c:pt>
                <c:pt idx="152">
                  <c:v>0.99998767</c:v>
                </c:pt>
                <c:pt idx="153">
                  <c:v>0.99998767</c:v>
                </c:pt>
                <c:pt idx="154">
                  <c:v>0.99998767</c:v>
                </c:pt>
                <c:pt idx="155">
                  <c:v>0.99998767</c:v>
                </c:pt>
                <c:pt idx="156">
                  <c:v>0.99998767</c:v>
                </c:pt>
                <c:pt idx="157">
                  <c:v>0.99998999999999993</c:v>
                </c:pt>
                <c:pt idx="158">
                  <c:v>0.99999967000000001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123888"/>
        <c:axId val="202124280"/>
      </c:scatterChart>
      <c:valAx>
        <c:axId val="202123888"/>
        <c:scaling>
          <c:orientation val="minMax"/>
          <c:max val="14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Latency (ms)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202124280"/>
        <c:crosses val="autoZero"/>
        <c:crossBetween val="midCat"/>
      </c:valAx>
      <c:valAx>
        <c:axId val="20212428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ysClr val="windowText" lastClr="000000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Cummulative percentile of requests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202123888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legend>
      <c:legendPos val="tr"/>
      <c:layout>
        <c:manualLayout>
          <c:xMode val="edge"/>
          <c:yMode val="edge"/>
          <c:x val="0.51600059426533951"/>
          <c:y val="0.33175546806649175"/>
          <c:w val="0.43104424446944134"/>
          <c:h val="0.46834542740980911"/>
        </c:manualLayout>
      </c:layout>
      <c:overlay val="1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79974881894472"/>
          <c:y val="0.16441514713267891"/>
          <c:w val="0.8340097799006787"/>
          <c:h val="0.661845771302878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'Power Mode refined'!$E$8</c:f>
              <c:strCache>
                <c:ptCount val="1"/>
                <c:pt idx="0">
                  <c:v>1.2 GHz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multiLvlStrRef>
              <c:f>'Power Mode refined'!$B$9:$D$13</c:f>
              <c:multiLvlStrCache>
                <c:ptCount val="5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Mode refined'!$E$9:$E$13</c:f>
              <c:numCache>
                <c:formatCode>0.00%</c:formatCode>
                <c:ptCount val="5"/>
                <c:pt idx="0" formatCode="0.0%">
                  <c:v>0</c:v>
                </c:pt>
                <c:pt idx="1">
                  <c:v>2.5000000000000001E-3</c:v>
                </c:pt>
                <c:pt idx="3" formatCode="0.0%">
                  <c:v>0</c:v>
                </c:pt>
                <c:pt idx="4" formatCode="0.0%">
                  <c:v>0.39960000000000001</c:v>
                </c:pt>
              </c:numCache>
            </c:numRef>
          </c:val>
        </c:ser>
        <c:ser>
          <c:idx val="1"/>
          <c:order val="1"/>
          <c:tx>
            <c:strRef>
              <c:f>'Power Mode refined'!$F$8</c:f>
              <c:strCache>
                <c:ptCount val="1"/>
                <c:pt idx="0">
                  <c:v>1.5 GHz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c:spPr>
          <c:invertIfNegative val="0"/>
          <c:cat>
            <c:multiLvlStrRef>
              <c:f>'Power Mode refined'!$B$9:$D$13</c:f>
              <c:multiLvlStrCache>
                <c:ptCount val="5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Mode refined'!$F$9:$F$13</c:f>
              <c:numCache>
                <c:formatCode>0.00%</c:formatCode>
                <c:ptCount val="5"/>
                <c:pt idx="0" formatCode="0.0%">
                  <c:v>0</c:v>
                </c:pt>
                <c:pt idx="1">
                  <c:v>0.88</c:v>
                </c:pt>
                <c:pt idx="3" formatCode="0.0%">
                  <c:v>1</c:v>
                </c:pt>
                <c:pt idx="4" formatCode="0.0%">
                  <c:v>0.54</c:v>
                </c:pt>
              </c:numCache>
            </c:numRef>
          </c:val>
        </c:ser>
        <c:ser>
          <c:idx val="2"/>
          <c:order val="2"/>
          <c:tx>
            <c:strRef>
              <c:f>'Power Mode refined'!$G$8</c:f>
              <c:strCache>
                <c:ptCount val="1"/>
                <c:pt idx="0">
                  <c:v>1.8 GHz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cat>
            <c:multiLvlStrRef>
              <c:f>'Power Mode refined'!$B$9:$D$13</c:f>
              <c:multiLvlStrCache>
                <c:ptCount val="5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Mode refined'!$G$9:$G$13</c:f>
              <c:numCache>
                <c:formatCode>0.00%</c:formatCode>
                <c:ptCount val="5"/>
                <c:pt idx="0" formatCode="0.0%">
                  <c:v>0</c:v>
                </c:pt>
                <c:pt idx="1">
                  <c:v>6.2100000000000002E-2</c:v>
                </c:pt>
                <c:pt idx="3" formatCode="0.0%">
                  <c:v>0</c:v>
                </c:pt>
                <c:pt idx="4" formatCode="0.0%">
                  <c:v>0.03</c:v>
                </c:pt>
              </c:numCache>
            </c:numRef>
          </c:val>
        </c:ser>
        <c:ser>
          <c:idx val="3"/>
          <c:order val="3"/>
          <c:tx>
            <c:strRef>
              <c:f>'Power Mode refined'!$H$8</c:f>
              <c:strCache>
                <c:ptCount val="1"/>
                <c:pt idx="0">
                  <c:v>2.2 GHz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</c:spPr>
          <c:invertIfNegative val="0"/>
          <c:cat>
            <c:multiLvlStrRef>
              <c:f>'Power Mode refined'!$B$9:$D$13</c:f>
              <c:multiLvlStrCache>
                <c:ptCount val="5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Mode refined'!$H$9:$H$13</c:f>
              <c:numCache>
                <c:formatCode>0.00%</c:formatCode>
                <c:ptCount val="5"/>
                <c:pt idx="0" formatCode="0.0%">
                  <c:v>0</c:v>
                </c:pt>
                <c:pt idx="1">
                  <c:v>4.4900000000000002E-2</c:v>
                </c:pt>
                <c:pt idx="3" formatCode="0.0%">
                  <c:v>0</c:v>
                </c:pt>
                <c:pt idx="4" formatCode="0.0%">
                  <c:v>0.03</c:v>
                </c:pt>
              </c:numCache>
            </c:numRef>
          </c:val>
        </c:ser>
        <c:ser>
          <c:idx val="4"/>
          <c:order val="4"/>
          <c:tx>
            <c:strRef>
              <c:f>'Power Mode refined'!$I$8</c:f>
              <c:strCache>
                <c:ptCount val="1"/>
                <c:pt idx="0">
                  <c:v>2.5 GHZ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multiLvlStrRef>
              <c:f>'Power Mode refined'!$B$9:$D$13</c:f>
              <c:multiLvlStrCache>
                <c:ptCount val="5"/>
                <c:lvl>
                  <c:pt idx="0">
                    <c:v>P</c:v>
                  </c:pt>
                  <c:pt idx="1">
                    <c:v>T</c:v>
                  </c:pt>
                  <c:pt idx="3">
                    <c:v>P</c:v>
                  </c:pt>
                  <c:pt idx="4">
                    <c:v>T</c:v>
                  </c:pt>
                </c:lvl>
                <c:lvl>
                  <c:pt idx="0">
                    <c:v>90%</c:v>
                  </c:pt>
                  <c:pt idx="2">
                    <c:v> </c:v>
                  </c:pt>
                  <c:pt idx="3">
                    <c:v>30%</c:v>
                  </c:pt>
                </c:lvl>
                <c:lvl>
                  <c:pt idx="0">
                    <c:v>Web search</c:v>
                  </c:pt>
                </c:lvl>
              </c:multiLvlStrCache>
            </c:multiLvlStrRef>
          </c:cat>
          <c:val>
            <c:numRef>
              <c:f>'Power Mode refined'!$I$9:$I$13</c:f>
              <c:numCache>
                <c:formatCode>0.00%</c:formatCode>
                <c:ptCount val="5"/>
                <c:pt idx="0" formatCode="0.0%">
                  <c:v>1</c:v>
                </c:pt>
                <c:pt idx="1">
                  <c:v>9.4999999999999998E-3</c:v>
                </c:pt>
                <c:pt idx="3" formatCode="0.0%">
                  <c:v>0</c:v>
                </c:pt>
                <c:pt idx="4" formatCode="0.0%">
                  <c:v>4.1017651377538183E-4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100"/>
        <c:axId val="202125064"/>
        <c:axId val="202125456"/>
      </c:barChart>
      <c:catAx>
        <c:axId val="20212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  <a:prstDash val="dash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02125456"/>
        <c:crosses val="autoZero"/>
        <c:auto val="1"/>
        <c:lblAlgn val="ctr"/>
        <c:lblOffset val="100"/>
        <c:noMultiLvlLbl val="0"/>
      </c:catAx>
      <c:valAx>
        <c:axId val="202125456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tx1"/>
              </a:solidFill>
              <a:prstDash val="dash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 </a:t>
                </a:r>
                <a:r>
                  <a:rPr lang="en-US" dirty="0" smtClean="0"/>
                  <a:t>of </a:t>
                </a:r>
                <a:r>
                  <a:rPr lang="en-US" dirty="0"/>
                  <a:t>requests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02125064"/>
        <c:crosses val="autoZero"/>
        <c:crossBetween val="between"/>
        <c:majorUnit val="0.2"/>
      </c:valAx>
      <c:spPr>
        <a:ln>
          <a:solidFill>
            <a:sysClr val="windowText" lastClr="000000"/>
          </a:solidFill>
        </a:ln>
      </c:spPr>
    </c:plotArea>
    <c:legend>
      <c:legendPos val="t"/>
      <c:layout>
        <c:manualLayout>
          <c:xMode val="edge"/>
          <c:yMode val="edge"/>
          <c:x val="0.13079562602256731"/>
          <c:y val="1.9607838812536929E-2"/>
          <c:w val="0.83840872920721221"/>
          <c:h val="0.12402211693638657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6B600-F24D-4281-A2CE-48B9DD77548C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0117D-CF98-417B-BB1F-F20089ADE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99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61A6D-37D9-47B7-BCD0-B0CC97918285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0881C-E6E6-40AF-91B7-185081FB28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7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49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13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107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02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70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10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617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39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946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014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66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7732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19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544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361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16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26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9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8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8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0881C-E6E6-40AF-91B7-185081FB28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45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49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32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48727"/>
            <a:ext cx="7772400" cy="2709338"/>
          </a:xfrm>
          <a:solidFill>
            <a:schemeClr val="bg1">
              <a:alpha val="0"/>
            </a:schemeClr>
          </a:solidFill>
        </p:spPr>
        <p:txBody>
          <a:bodyPr/>
          <a:lstStyle>
            <a:lvl1pPr algn="l">
              <a:defRPr sz="48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Mechanisms for Network Management and Low Latency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479807"/>
            <a:ext cx="3962400" cy="609600"/>
          </a:xfrm>
          <a:solidFill>
            <a:schemeClr val="bg1">
              <a:alpha val="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4000" b="1" kern="1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Balajee Vamanan</a:t>
            </a:r>
            <a:endParaRPr lang="en-US" dirty="0"/>
          </a:p>
        </p:txBody>
      </p:sp>
      <p:pic>
        <p:nvPicPr>
          <p:cNvPr id="9" name="Picture 8" descr="belltowerDay.jpg"/>
          <p:cNvPicPr>
            <a:picLocks noChangeAspect="1"/>
          </p:cNvPicPr>
          <p:nvPr userDrawn="1"/>
        </p:nvPicPr>
        <p:blipFill rotWithShape="1">
          <a:blip r:embed="rId2" cstate="print"/>
          <a:srcRect l="20791" t="3846" r="20093"/>
          <a:stretch/>
        </p:blipFill>
        <p:spPr>
          <a:xfrm>
            <a:off x="7941724" y="3429000"/>
            <a:ext cx="1202677" cy="2863516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830179" y="2675468"/>
            <a:ext cx="7551821" cy="0"/>
          </a:xfrm>
          <a:prstGeom prst="line">
            <a:avLst/>
          </a:prstGeom>
          <a:ln w="38100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-1" y="6336630"/>
            <a:ext cx="9144001" cy="521369"/>
          </a:xfrm>
          <a:prstGeom prst="rect">
            <a:avLst/>
          </a:prstGeom>
          <a:solidFill>
            <a:srgbClr val="632523"/>
          </a:solidFill>
          <a:ln w="15875" cap="flat" cmpd="sng" algn="ctr">
            <a:noFill/>
            <a:prstDash val="solid"/>
          </a:ln>
          <a:effectLst/>
        </p:spPr>
      </p:sp>
    </p:spTree>
    <p:extLst>
      <p:ext uri="{BB962C8B-B14F-4D97-AF65-F5344CB8AC3E}">
        <p14:creationId xmlns:p14="http://schemas.microsoft.com/office/powerpoint/2010/main" val="333084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5901271"/>
            <a:ext cx="8458200" cy="609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anchor="ctr" anchorCtr="0">
            <a:noAutofit/>
          </a:bodyPr>
          <a:lstStyle>
            <a:lvl1pPr algn="ctr">
              <a:buNone/>
              <a:defRPr sz="2800" b="1" i="0">
                <a:solidFill>
                  <a:srgbClr val="90192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38197"/>
            <a:ext cx="8229600" cy="0"/>
          </a:xfrm>
          <a:prstGeom prst="line">
            <a:avLst/>
          </a:prstGeom>
          <a:ln w="38100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233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5901271"/>
            <a:ext cx="8458200" cy="609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anchor="ctr" anchorCtr="0">
            <a:noAutofit/>
          </a:bodyPr>
          <a:lstStyle>
            <a:lvl1pPr algn="ctr">
              <a:buNone/>
              <a:defRPr sz="2800" b="1" i="0">
                <a:solidFill>
                  <a:srgbClr val="901929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2505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817541"/>
          </a:xfrm>
          <a:ln>
            <a:noFill/>
          </a:ln>
        </p:spPr>
        <p:txBody>
          <a:bodyPr/>
          <a:lstStyle>
            <a:lvl1pPr marL="228600" indent="-228600"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600"/>
            </a:lvl1pPr>
            <a:lvl2pPr marL="685800" indent="-228600">
              <a:buClrTx/>
              <a:buFont typeface="Wingdings" panose="05000000000000000000" pitchFamily="2" charset="2"/>
              <a:buChar char="§"/>
              <a:defRPr sz="2600"/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600"/>
            </a:lvl3pPr>
            <a:lvl4pPr marL="1600200" indent="-228600">
              <a:buClrTx/>
              <a:buFont typeface="Wingdings" panose="05000000000000000000" pitchFamily="2" charset="2"/>
              <a:buChar char="§"/>
              <a:defRPr sz="2600"/>
            </a:lvl4pPr>
            <a:lvl5pPr marL="2057400" indent="-228600">
              <a:buClrTx/>
              <a:buFont typeface="Wingdings" panose="05000000000000000000" pitchFamily="2" charset="2"/>
              <a:buChar char="§"/>
              <a:defRPr sz="2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38197"/>
            <a:ext cx="8229600" cy="0"/>
          </a:xfrm>
          <a:prstGeom prst="line">
            <a:avLst/>
          </a:prstGeom>
          <a:ln w="38100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039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527801"/>
            <a:ext cx="733864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38197"/>
            <a:ext cx="8229600" cy="0"/>
          </a:xfrm>
          <a:prstGeom prst="line">
            <a:avLst/>
          </a:prstGeom>
          <a:ln w="38100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40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50" y="6400800"/>
            <a:ext cx="438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BC357-27DD-42D3-B494-5469385DA5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02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93" r:id="rId2"/>
    <p:sldLayoutId id="2147483697" r:id="rId3"/>
    <p:sldLayoutId id="2147483696" r:id="rId4"/>
    <p:sldLayoutId id="2147483695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chart" Target="../charts/char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8727"/>
            <a:ext cx="7772400" cy="1913473"/>
          </a:xfrm>
        </p:spPr>
        <p:txBody>
          <a:bodyPr>
            <a:normAutofit/>
          </a:bodyPr>
          <a:lstStyle/>
          <a:p>
            <a:r>
              <a:rPr lang="en-US" sz="4000" dirty="0"/>
              <a:t>TimeThief: Leveraging Network Variability to Save Datacenter Energy in On-line Data-Intensive </a:t>
            </a:r>
            <a:r>
              <a:rPr lang="en-US" sz="4000" dirty="0" smtClean="0"/>
              <a:t>Applications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48000"/>
            <a:ext cx="6477000" cy="1993484"/>
          </a:xfrm>
        </p:spPr>
        <p:txBody>
          <a:bodyPr/>
          <a:lstStyle/>
          <a:p>
            <a:r>
              <a:rPr lang="en-US" sz="2800" dirty="0" smtClean="0"/>
              <a:t>Balajee Vamanan (Purdue 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    UIC</a:t>
            </a:r>
            <a:r>
              <a:rPr lang="en-US" sz="2800" dirty="0" smtClean="0"/>
              <a:t>)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Hamza Bin Sohail (Purdue)</a:t>
            </a:r>
            <a:b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Jahangir Hasan (Google)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T. N. Vijaykumar (Purdue)</a:t>
            </a:r>
          </a:p>
        </p:txBody>
      </p:sp>
      <p:pic>
        <p:nvPicPr>
          <p:cNvPr id="4" name="Picture 3" descr="PU_sig13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3" y="5206418"/>
            <a:ext cx="2101427" cy="818654"/>
          </a:xfrm>
          <a:prstGeom prst="rect">
            <a:avLst/>
          </a:prstGeom>
        </p:spPr>
      </p:pic>
      <p:grpSp>
        <p:nvGrpSpPr>
          <p:cNvPr id="28" name="Shape 77"/>
          <p:cNvGrpSpPr/>
          <p:nvPr/>
        </p:nvGrpSpPr>
        <p:grpSpPr>
          <a:xfrm>
            <a:off x="2958552" y="5311034"/>
            <a:ext cx="1699485" cy="556414"/>
            <a:chOff x="247172" y="1685724"/>
            <a:chExt cx="7134698" cy="2332975"/>
          </a:xfrm>
        </p:grpSpPr>
        <p:sp>
          <p:nvSpPr>
            <p:cNvPr id="29" name="Shape 78"/>
            <p:cNvSpPr/>
            <p:nvPr/>
          </p:nvSpPr>
          <p:spPr>
            <a:xfrm>
              <a:off x="7066471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Shape 79"/>
            <p:cNvSpPr/>
            <p:nvPr/>
          </p:nvSpPr>
          <p:spPr>
            <a:xfrm>
              <a:off x="7215871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Shape 80"/>
            <p:cNvSpPr/>
            <p:nvPr/>
          </p:nvSpPr>
          <p:spPr>
            <a:xfrm>
              <a:off x="7066471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Shape 81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3369E8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Shape 82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Shape 83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Shape 84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Shape 85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EB21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Shape 86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Shape 87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Shape 88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D50F2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Shape 89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Shape 90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Shape 91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3369E8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Shape 92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Shape 93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00992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Shape 94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Shape 95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D50F2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Shape 96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Shape 97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" name="Right Arrow 8"/>
          <p:cNvSpPr/>
          <p:nvPr/>
        </p:nvSpPr>
        <p:spPr>
          <a:xfrm>
            <a:off x="4431685" y="3145970"/>
            <a:ext cx="382153" cy="228600"/>
          </a:xfrm>
          <a:prstGeom prst="rightArrow">
            <a:avLst/>
          </a:prstGeom>
          <a:solidFill>
            <a:srgbClr val="901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5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variability and incast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Network-variability is significant </a:t>
            </a:r>
            <a:r>
              <a:rPr lang="en-US" i="1" dirty="0" smtClean="0"/>
              <a:t>even</a:t>
            </a:r>
            <a:r>
              <a:rPr lang="en-US" dirty="0" smtClean="0"/>
              <a:t> with root randomization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5660646"/>
            <a:ext cx="8458200" cy="872071"/>
          </a:xfrm>
        </p:spPr>
        <p:txBody>
          <a:bodyPr/>
          <a:lstStyle/>
          <a:p>
            <a:r>
              <a:rPr lang="en-US" dirty="0"/>
              <a:t>Incast leads to long tails; network budgets based on tail latency are </a:t>
            </a:r>
            <a:r>
              <a:rPr lang="en-US" dirty="0" smtClean="0"/>
              <a:t>about 6-7X </a:t>
            </a:r>
            <a:r>
              <a:rPr lang="en-US" dirty="0"/>
              <a:t>of </a:t>
            </a:r>
            <a:r>
              <a:rPr lang="en-US" dirty="0" smtClean="0"/>
              <a:t>median </a:t>
            </a:r>
            <a:r>
              <a:rPr lang="en-US" dirty="0"/>
              <a:t>network delay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917967"/>
              </p:ext>
            </p:extLst>
          </p:nvPr>
        </p:nvGraphicFramePr>
        <p:xfrm>
          <a:off x="1219200" y="1981200"/>
          <a:ext cx="6324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Oval Callout 10"/>
          <p:cNvSpPr/>
          <p:nvPr/>
        </p:nvSpPr>
        <p:spPr>
          <a:xfrm>
            <a:off x="6458784" y="3580339"/>
            <a:ext cx="1553646" cy="612648"/>
          </a:xfrm>
          <a:prstGeom prst="wedgeEllipseCallou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TCP Timeouts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3399354" y="3850496"/>
            <a:ext cx="2163246" cy="612648"/>
          </a:xfrm>
          <a:prstGeom prst="wedgeEllipseCallou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Queuing in the network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180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Graphic spid="5" grpId="0">
        <p:bldAsOne/>
      </p:bldGraphic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2568" y="5147184"/>
            <a:ext cx="7310280" cy="10972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568" y="958642"/>
            <a:ext cx="7310280" cy="274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2568" y="3397042"/>
            <a:ext cx="7310280" cy="173736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399"/>
            <a:ext cx="8133740" cy="5613401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61963" lvl="1" indent="-236538"/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Motivation, previous work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Our contributions</a:t>
            </a:r>
          </a:p>
          <a:p>
            <a:pPr marL="461963" lvl="1" indent="-236538"/>
            <a:r>
              <a:rPr lang="en-US" dirty="0"/>
              <a:t>Background</a:t>
            </a:r>
          </a:p>
          <a:p>
            <a:pPr marL="919163" lvl="2" indent="-236538"/>
            <a:r>
              <a:rPr lang="en-US" dirty="0"/>
              <a:t>OLDI architecture </a:t>
            </a:r>
          </a:p>
          <a:p>
            <a:pPr marL="919163" lvl="2" indent="-236538"/>
            <a:r>
              <a:rPr lang="en-US" dirty="0"/>
              <a:t>Network variability</a:t>
            </a:r>
          </a:p>
          <a:p>
            <a:pPr marL="461963" lvl="1" indent="-236538"/>
            <a:r>
              <a:rPr lang="en-US" dirty="0"/>
              <a:t>TimeThief</a:t>
            </a:r>
          </a:p>
          <a:p>
            <a:pPr marL="919163" lvl="2" indent="-236538"/>
            <a:r>
              <a:rPr lang="en-US" dirty="0"/>
              <a:t>Key Ideas</a:t>
            </a:r>
          </a:p>
          <a:p>
            <a:pPr marL="919163" lvl="2" indent="-236538"/>
            <a:r>
              <a:rPr lang="en-US" dirty="0"/>
              <a:t>Slack </a:t>
            </a:r>
            <a:r>
              <a:rPr lang="en-US" dirty="0" smtClean="0"/>
              <a:t>calculation &amp; application</a:t>
            </a:r>
            <a:endParaRPr lang="en-US" dirty="0"/>
          </a:p>
          <a:p>
            <a:pPr marL="919163" lvl="2" indent="-236538"/>
            <a:r>
              <a:rPr lang="en-US" dirty="0" smtClean="0"/>
              <a:t>EDF</a:t>
            </a:r>
          </a:p>
          <a:p>
            <a:pPr marL="461963" lvl="1" indent="-236538"/>
            <a:r>
              <a:rPr lang="en-US" dirty="0"/>
              <a:t>Methodology</a:t>
            </a:r>
          </a:p>
          <a:p>
            <a:pPr marL="461963" lvl="1" indent="-236538"/>
            <a:r>
              <a:rPr lang="en-US" dirty="0" smtClean="0"/>
              <a:t>Results</a:t>
            </a:r>
            <a:endParaRPr lang="en-US" dirty="0">
              <a:solidFill>
                <a:schemeClr val="tx1"/>
              </a:solidFill>
            </a:endParaRPr>
          </a:p>
          <a:p>
            <a:pPr marL="919163" lvl="2" indent="-236538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4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TimeThief: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81271"/>
            <a:ext cx="8458200" cy="481754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TimeThief exploits per-query per-leaf slack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e.g., 80% of requests take 1/5</a:t>
            </a:r>
            <a:r>
              <a:rPr lang="en-US" baseline="30000" dirty="0"/>
              <a:t>th</a:t>
            </a:r>
            <a:r>
              <a:rPr lang="en-US" dirty="0"/>
              <a:t> of budget</a:t>
            </a:r>
          </a:p>
          <a:p>
            <a:pPr lvl="1">
              <a:spcBef>
                <a:spcPts val="600"/>
              </a:spcBef>
            </a:pPr>
            <a:r>
              <a:rPr lang="en-US" u="sng" dirty="0"/>
              <a:t>Three kinds of slack</a:t>
            </a:r>
            <a:r>
              <a:rPr lang="en-US" dirty="0"/>
              <a:t>: </a:t>
            </a:r>
          </a:p>
          <a:p>
            <a:pPr lvl="2"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/>
              <a:t>Request (before compute)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70C0"/>
                </a:solidFill>
              </a:rPr>
              <a:t>Compute </a:t>
            </a:r>
            <a:r>
              <a:rPr lang="en-US" dirty="0" smtClean="0">
                <a:solidFill>
                  <a:srgbClr val="0070C0"/>
                </a:solidFill>
              </a:rPr>
              <a:t>(future extension)</a:t>
            </a:r>
            <a:endParaRPr lang="en-US" dirty="0">
              <a:solidFill>
                <a:srgbClr val="0070C0"/>
              </a:solidFill>
            </a:endParaRPr>
          </a:p>
          <a:p>
            <a:pPr lvl="2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Reply </a:t>
            </a:r>
            <a:r>
              <a:rPr lang="en-US" dirty="0"/>
              <a:t>(after compute)</a:t>
            </a:r>
          </a:p>
          <a:p>
            <a:pPr>
              <a:spcBef>
                <a:spcPts val="600"/>
              </a:spcBef>
            </a:pPr>
            <a:r>
              <a:rPr lang="en-US" dirty="0"/>
              <a:t>TimeThief exploits request slack</a:t>
            </a:r>
            <a:endParaRPr lang="en-US" i="1" dirty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dirty="0"/>
              <a:t>Mechanism to determine request slack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Machinery to effectively exploit slack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EDF scheduling to shield tail (critical) </a:t>
            </a:r>
            <a:r>
              <a:rPr lang="en-US" dirty="0" smtClean="0"/>
              <a:t>requests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Intel’s Running Avg. Power Limit (RAPL) to set power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7504" y="5664423"/>
            <a:ext cx="8458200" cy="914400"/>
          </a:xfrm>
        </p:spPr>
        <p:txBody>
          <a:bodyPr/>
          <a:lstStyle/>
          <a:p>
            <a:r>
              <a:rPr lang="en-US" dirty="0" smtClean="0"/>
              <a:t>TimeThief </a:t>
            </a:r>
            <a:r>
              <a:rPr lang="en-US" i="1" dirty="0" smtClean="0"/>
              <a:t>reshapes</a:t>
            </a:r>
            <a:r>
              <a:rPr lang="en-US" dirty="0" smtClean="0"/>
              <a:t> response time distribution using per-query slack; EDF pulls the tail in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2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request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562601"/>
          </a:xfrm>
        </p:spPr>
        <p:txBody>
          <a:bodyPr/>
          <a:lstStyle/>
          <a:p>
            <a:r>
              <a:rPr lang="en-US" dirty="0" smtClean="0"/>
              <a:t>To determine slack, timestamps at parent and leaf?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Clock skew ≈ slack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Estimate based on network signals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Explicit Congestion Notification (ECN)</a:t>
            </a:r>
          </a:p>
          <a:p>
            <a:pPr lvl="1"/>
            <a:r>
              <a:rPr lang="en-US" dirty="0" smtClean="0"/>
              <a:t>Switch marks if buffer occupancy &gt; Threshold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TCP Timeouts </a:t>
            </a:r>
          </a:p>
          <a:p>
            <a:pPr lvl="1"/>
            <a:r>
              <a:rPr lang="en-US" dirty="0" smtClean="0"/>
              <a:t>Sender marks retransmitted packets (lost earlier)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If a leaf doesn’t see either ECN or Timeouts</a:t>
            </a:r>
          </a:p>
          <a:p>
            <a:pPr marL="228600" lvl="1" indent="0">
              <a:spcBef>
                <a:spcPts val="600"/>
              </a:spcBef>
              <a:buNone/>
            </a:pP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request_slack = network_budget - median_latency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/>
              <a:t>  else </a:t>
            </a: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request_slack = 0</a:t>
            </a:r>
          </a:p>
          <a:p>
            <a:r>
              <a:rPr lang="en-US" dirty="0" smtClean="0"/>
              <a:t>how much slack can be used to slowdown compute? </a:t>
            </a:r>
          </a:p>
          <a:p>
            <a:pPr lvl="1"/>
            <a:r>
              <a:rPr lang="en-US" dirty="0" smtClean="0"/>
              <a:t>depends on queuing (load)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2" y="4757054"/>
            <a:ext cx="8131632" cy="4572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750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Slowing down based on request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8"/>
            <a:ext cx="8458200" cy="556260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u="sng" dirty="0" smtClean="0"/>
              <a:t>Two questions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/>
              <a:t>How much to slow down the current request?</a:t>
            </a:r>
          </a:p>
          <a:p>
            <a:pPr lvl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We don’t know the current request’s needs ahead! </a:t>
            </a:r>
          </a:p>
          <a:p>
            <a:pPr lvl="1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But compute budget accounts for tail!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to account for queueing (load)?</a:t>
            </a:r>
          </a:p>
          <a:p>
            <a:pPr lvl="1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Attenuate </a:t>
            </a:r>
            <a:r>
              <a:rPr lang="en-US" dirty="0"/>
              <a:t>the </a:t>
            </a:r>
            <a:r>
              <a:rPr lang="en-US" dirty="0" smtClean="0"/>
              <a:t>slack</a:t>
            </a:r>
            <a:endParaRPr lang="en-US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slowdown = request_slack * scale </a:t>
            </a:r>
            <a:r>
              <a:rPr lang="en-US" sz="2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compute_budget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scale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depends on load</a:t>
            </a:r>
            <a:endParaRPr lang="en-US" dirty="0"/>
          </a:p>
          <a:p>
            <a:pPr marL="0" lvl="1" indent="0">
              <a:spcBef>
                <a:spcPts val="1200"/>
              </a:spcBef>
              <a:buNone/>
            </a:pPr>
            <a:r>
              <a:rPr lang="en-US" u="sng" dirty="0" smtClean="0"/>
              <a:t>Feedback controller to dynamically determine scale</a:t>
            </a:r>
          </a:p>
          <a:p>
            <a:pPr marL="228600" lvl="1">
              <a:spcBef>
                <a:spcPts val="1200"/>
              </a:spcBef>
            </a:pPr>
            <a:r>
              <a:rPr lang="en-US" dirty="0" smtClean="0"/>
              <a:t>Controller </a:t>
            </a:r>
            <a:r>
              <a:rPr lang="en-US" dirty="0"/>
              <a:t>monitors response </a:t>
            </a:r>
            <a:r>
              <a:rPr lang="en-US" dirty="0" smtClean="0"/>
              <a:t>times </a:t>
            </a:r>
            <a:r>
              <a:rPr lang="en-US" dirty="0"/>
              <a:t>of completed </a:t>
            </a:r>
            <a:r>
              <a:rPr lang="en-US" dirty="0" smtClean="0"/>
              <a:t>queries every 5 seconds </a:t>
            </a:r>
            <a:r>
              <a:rPr lang="en-US" dirty="0" smtClean="0">
                <a:solidFill>
                  <a:srgbClr val="00B050"/>
                </a:solidFill>
              </a:rPr>
              <a:t>(more details in the paper)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scale += 0.05</a:t>
            </a:r>
            <a:r>
              <a:rPr lang="en-US" sz="2200" dirty="0" smtClean="0"/>
              <a:t> </a:t>
            </a:r>
            <a:r>
              <a:rPr lang="en-US" dirty="0" smtClean="0"/>
              <a:t>if there is </a:t>
            </a: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2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smtClean="0"/>
              <a:t> room</a:t>
            </a:r>
            <a:endParaRPr lang="en-US" sz="2400" b="1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2" indent="0">
              <a:spcBef>
                <a:spcPts val="0"/>
              </a:spcBef>
              <a:buNone/>
            </a:pPr>
            <a:r>
              <a:rPr lang="en-US" sz="22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scale -= 0.05</a:t>
            </a:r>
            <a:r>
              <a:rPr lang="en-US" sz="2200" dirty="0" smtClean="0"/>
              <a:t> </a:t>
            </a:r>
            <a:r>
              <a:rPr lang="en-US" dirty="0" smtClean="0"/>
              <a:t>otherwise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3494314"/>
            <a:ext cx="8458200" cy="4572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13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Earliest-deadline first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181601"/>
          </a:xfrm>
        </p:spPr>
        <p:txBody>
          <a:bodyPr/>
          <a:lstStyle/>
          <a:p>
            <a:r>
              <a:rPr lang="en-US" dirty="0" smtClean="0"/>
              <a:t>A sub-critical </a:t>
            </a:r>
            <a:r>
              <a:rPr lang="en-US" dirty="0"/>
              <a:t>request </a:t>
            </a:r>
            <a:r>
              <a:rPr lang="en-US" dirty="0" smtClean="0"/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request_slack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≠0</a:t>
            </a:r>
            <a:r>
              <a:rPr lang="en-US" dirty="0" smtClean="0"/>
              <a:t>) could </a:t>
            </a:r>
            <a:r>
              <a:rPr lang="en-US" dirty="0"/>
              <a:t>hurt another critical request </a:t>
            </a:r>
            <a:r>
              <a:rPr lang="en-US" dirty="0" smtClean="0"/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request_slack</a:t>
            </a:r>
            <a:r>
              <a:rPr lang="en-US" sz="2400" dirty="0"/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If the critical request is </a:t>
            </a:r>
            <a:r>
              <a:rPr lang="en-US" dirty="0"/>
              <a:t>queued behind the sub-critical </a:t>
            </a:r>
            <a:r>
              <a:rPr lang="en-US" dirty="0" smtClean="0"/>
              <a:t>request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EDF decouples critical and sub-critical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We compute the deadline at the leaf node as follows: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deadline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compute_budget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request_slack</a:t>
            </a:r>
            <a:r>
              <a:rPr lang="en-US" sz="3200" dirty="0" smtClean="0"/>
              <a:t>           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dirty="0" smtClean="0"/>
              <a:t>   </a:t>
            </a:r>
            <a:r>
              <a:rPr lang="en-US" u="sng" dirty="0" smtClean="0"/>
              <a:t>Note</a:t>
            </a:r>
            <a:r>
              <a:rPr lang="en-US" dirty="0"/>
              <a:t>: </a:t>
            </a:r>
            <a:r>
              <a:rPr lang="en-US" dirty="0" smtClean="0"/>
              <a:t>Determining slack enables EDF!</a:t>
            </a:r>
            <a:endParaRPr lang="en-US" dirty="0"/>
          </a:p>
          <a:p>
            <a:pPr marL="0" indent="0">
              <a:buNone/>
            </a:pPr>
            <a:r>
              <a:rPr lang="en-US" sz="3600" dirty="0" smtClean="0"/>
              <a:t>              </a:t>
            </a:r>
            <a:r>
              <a:rPr lang="en-US" sz="3600" dirty="0" smtClean="0">
                <a:solidFill>
                  <a:srgbClr val="00B050"/>
                </a:solidFill>
              </a:rPr>
              <a:t>More details in the paper 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8456" y="4005942"/>
            <a:ext cx="7772400" cy="4572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707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2568" y="929145"/>
            <a:ext cx="7310280" cy="457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2568" y="5110806"/>
            <a:ext cx="7310280" cy="82296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399"/>
            <a:ext cx="8133740" cy="5613401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61963" lvl="1" indent="-236538"/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Motivation, previous work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Our contributions</a:t>
            </a:r>
          </a:p>
          <a:p>
            <a:pPr marL="461963" lvl="1" indent="-236538"/>
            <a:r>
              <a:rPr lang="en-US" dirty="0"/>
              <a:t>Background</a:t>
            </a:r>
          </a:p>
          <a:p>
            <a:pPr marL="919163" lvl="2" indent="-236538"/>
            <a:r>
              <a:rPr lang="en-US" dirty="0"/>
              <a:t>OLDI architecture </a:t>
            </a:r>
          </a:p>
          <a:p>
            <a:pPr marL="919163" lvl="2" indent="-236538"/>
            <a:r>
              <a:rPr lang="en-US" dirty="0"/>
              <a:t>Network variability</a:t>
            </a:r>
          </a:p>
          <a:p>
            <a:pPr marL="461963" lvl="1" indent="-236538"/>
            <a:r>
              <a:rPr lang="en-US" dirty="0"/>
              <a:t>TimeThief</a:t>
            </a:r>
          </a:p>
          <a:p>
            <a:pPr marL="919163" lvl="2" indent="-236538"/>
            <a:r>
              <a:rPr lang="en-US" dirty="0"/>
              <a:t>Key Ideas</a:t>
            </a:r>
          </a:p>
          <a:p>
            <a:pPr marL="919163" lvl="2" indent="-236538"/>
            <a:r>
              <a:rPr lang="en-US" dirty="0"/>
              <a:t>Slack </a:t>
            </a:r>
            <a:r>
              <a:rPr lang="en-US" dirty="0" smtClean="0"/>
              <a:t>calculation &amp; application</a:t>
            </a:r>
            <a:endParaRPr lang="en-US" dirty="0"/>
          </a:p>
          <a:p>
            <a:pPr marL="919163" lvl="2" indent="-236538"/>
            <a:r>
              <a:rPr lang="en-US" dirty="0" smtClean="0"/>
              <a:t>EDF</a:t>
            </a:r>
          </a:p>
          <a:p>
            <a:pPr marL="461963" lvl="1" indent="-236538"/>
            <a:r>
              <a:rPr lang="en-US" dirty="0"/>
              <a:t>Methodology</a:t>
            </a:r>
          </a:p>
          <a:p>
            <a:pPr marL="461963" lvl="1" indent="-236538"/>
            <a:r>
              <a:rPr lang="en-US" dirty="0" smtClean="0"/>
              <a:t>Results</a:t>
            </a:r>
            <a:endParaRPr lang="en-US" dirty="0">
              <a:solidFill>
                <a:schemeClr val="tx1"/>
              </a:solidFill>
            </a:endParaRPr>
          </a:p>
          <a:p>
            <a:pPr marL="919163" lvl="2" indent="-236538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1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8"/>
            <a:ext cx="8458200" cy="5562601"/>
          </a:xfrm>
        </p:spPr>
        <p:txBody>
          <a:bodyPr/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u="sng" dirty="0" smtClean="0"/>
              <a:t>C</a:t>
            </a:r>
            <a:r>
              <a:rPr lang="en-US" u="sng" dirty="0" smtClean="0">
                <a:sym typeface="Wingdings" panose="05000000000000000000" pitchFamily="2" charset="2"/>
              </a:rPr>
              <a:t>ompute</a:t>
            </a:r>
            <a:r>
              <a:rPr lang="en-US" dirty="0" smtClean="0">
                <a:sym typeface="Wingdings" panose="05000000000000000000" pitchFamily="2" charset="2"/>
              </a:rPr>
              <a:t> (service time, power)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Real measurements  feasible at a small scale </a:t>
            </a:r>
            <a:endParaRPr lang="en-US" dirty="0" smtClean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u="sng" dirty="0" smtClean="0">
                <a:sym typeface="Wingdings" panose="05000000000000000000" pitchFamily="2" charset="2"/>
              </a:rPr>
              <a:t>Network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Tails effects only in large clusters  ns-3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u="sng" dirty="0" smtClean="0"/>
              <a:t>Workload</a:t>
            </a:r>
            <a:r>
              <a:rPr lang="en-US" dirty="0"/>
              <a:t>: Web Search (Search) from CloudSuite 2.0 </a:t>
            </a:r>
          </a:p>
          <a:p>
            <a:pPr>
              <a:spcBef>
                <a:spcPts val="600"/>
              </a:spcBef>
            </a:pPr>
            <a:r>
              <a:rPr lang="en-US" dirty="0"/>
              <a:t>Search index from Wikipedia</a:t>
            </a:r>
          </a:p>
          <a:p>
            <a:pPr>
              <a:spcBef>
                <a:spcPts val="600"/>
              </a:spcBef>
            </a:pPr>
            <a:r>
              <a:rPr lang="en-US" dirty="0"/>
              <a:t>3000 queries/s at peak load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90% load with 100 threads per leaf </a:t>
            </a:r>
            <a:r>
              <a:rPr lang="en-US" dirty="0" smtClean="0"/>
              <a:t>(4 sockets * 12 cores * 2 way SMT ≈ 100)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Deadline budget: Overall 125 ms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Network (request/reply): 25 ms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Compute: 75 </a:t>
            </a:r>
            <a:r>
              <a:rPr lang="en-US" dirty="0" smtClean="0"/>
              <a:t>ms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The budgets are in line with other papers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SLA of 1</a:t>
            </a:r>
            <a:r>
              <a:rPr lang="en-US" dirty="0"/>
              <a:t>% missed </a:t>
            </a:r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807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8"/>
            <a:ext cx="8458200" cy="556260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Service </a:t>
            </a:r>
            <a:r>
              <a:rPr lang="en-US" dirty="0">
                <a:sym typeface="Wingdings" panose="05000000000000000000" pitchFamily="2" charset="2"/>
              </a:rPr>
              <a:t>time and power measurements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ym typeface="Wingdings" panose="05000000000000000000" pitchFamily="2" charset="2"/>
              </a:rPr>
              <a:t>Service time measured at low load (no queueing) at the leaf server (matches other papers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Power measurement with RAPL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Measurements at one leaf server 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Leaf servers are </a:t>
            </a:r>
            <a:r>
              <a:rPr lang="en-US" dirty="0" err="1" smtClean="0">
                <a:sym typeface="Wingdings" panose="05000000000000000000" pitchFamily="2" charset="2"/>
              </a:rPr>
              <a:t>i.i.d</a:t>
            </a:r>
            <a:endParaRPr lang="en-US" dirty="0" smtClean="0"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Network 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Fat-tree topology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64 racks, 16 servers/rack 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Wingdings" panose="05000000000000000000" pitchFamily="2" charset="2"/>
              </a:rPr>
              <a:t>10 Gbps links 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4 MB shared packet buffers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200 </a:t>
            </a:r>
            <a:r>
              <a:rPr lang="el-GR" dirty="0" smtClean="0"/>
              <a:t>μ</a:t>
            </a:r>
            <a:r>
              <a:rPr lang="en-US" dirty="0" smtClean="0"/>
              <a:t>s round-trip time (unloaded)</a:t>
            </a:r>
            <a:endParaRPr lang="en-US" dirty="0"/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423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time and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8256611"/>
              </p:ext>
            </p:extLst>
          </p:nvPr>
        </p:nvGraphicFramePr>
        <p:xfrm>
          <a:off x="365761" y="990599"/>
          <a:ext cx="4206239" cy="5537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65207"/>
              </p:ext>
            </p:extLst>
          </p:nvPr>
        </p:nvGraphicFramePr>
        <p:xfrm>
          <a:off x="4572000" y="1066799"/>
          <a:ext cx="4267200" cy="5461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8291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485272" y="980507"/>
            <a:ext cx="8229600" cy="2091952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u="sng" dirty="0" smtClean="0"/>
              <a:t>Massive growth of big-data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i="1" dirty="0" smtClean="0"/>
              <a:t>Unstructured</a:t>
            </a:r>
            <a:r>
              <a:rPr lang="en-US" sz="2600" dirty="0" smtClean="0"/>
              <a:t> data doubles every two years</a:t>
            </a:r>
          </a:p>
          <a:p>
            <a:pPr marL="577850"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Mostly Internet data</a:t>
            </a:r>
          </a:p>
          <a:p>
            <a:pPr marL="577850"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Consumed by </a:t>
            </a: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n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ine, </a:t>
            </a: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ata-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ntensive (OLDI) applications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Datacenters are critical computing platforms for OLDIs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and OLDI applications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3" name="Picture 12" descr="faceboo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71163" y="5894565"/>
            <a:ext cx="1883456" cy="61911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20588" r="9030" b="14706"/>
          <a:stretch/>
        </p:blipFill>
        <p:spPr>
          <a:xfrm>
            <a:off x="6022257" y="5933385"/>
            <a:ext cx="2057400" cy="580292"/>
          </a:xfrm>
          <a:prstGeom prst="rect">
            <a:avLst/>
          </a:prstGeom>
        </p:spPr>
      </p:pic>
      <p:pic>
        <p:nvPicPr>
          <p:cNvPr id="18" name="Picture 17" descr="googl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90600" y="5910482"/>
            <a:ext cx="1827402" cy="587277"/>
          </a:xfrm>
          <a:prstGeom prst="rect">
            <a:avLst/>
          </a:prstGeom>
        </p:spPr>
      </p:pic>
      <p:sp>
        <p:nvSpPr>
          <p:cNvPr id="21" name="Text Placeholder 4"/>
          <p:cNvSpPr txBox="1">
            <a:spLocks/>
          </p:cNvSpPr>
          <p:nvPr/>
        </p:nvSpPr>
        <p:spPr>
          <a:xfrm>
            <a:off x="485272" y="3256937"/>
            <a:ext cx="8229600" cy="24531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Tx/>
              <a:buFont typeface="Wingdings" panose="05000000000000000000" pitchFamily="2" charset="2"/>
              <a:buChar char="§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Wingdings" panose="05000000000000000000" pitchFamily="2" charset="2"/>
              <a:buChar char="§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Wingdings" panose="05000000000000000000" pitchFamily="2" charset="2"/>
              <a:buChar char="§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Wingdings" panose="05000000000000000000" pitchFamily="2" charset="2"/>
              <a:buChar char="§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Wingdings" panose="05000000000000000000" pitchFamily="2" charset="2"/>
              <a:buChar char="§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u="sng" dirty="0" smtClean="0"/>
              <a:t>OLDIs are important</a:t>
            </a:r>
          </a:p>
          <a:p>
            <a:r>
              <a:rPr lang="en-US" sz="2600" dirty="0" smtClean="0"/>
              <a:t>Many popular Internet applications are OLDIs</a:t>
            </a:r>
            <a:endParaRPr lang="en-US" sz="2600" dirty="0"/>
          </a:p>
          <a:p>
            <a:pPr marL="577850" lvl="1"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e.g., </a:t>
            </a:r>
            <a:r>
              <a:rPr lang="en-US" sz="2600" dirty="0" smtClean="0"/>
              <a:t>Google Search</a:t>
            </a:r>
            <a:r>
              <a:rPr lang="en-US" sz="2600" dirty="0"/>
              <a:t>, </a:t>
            </a:r>
            <a:r>
              <a:rPr lang="en-US" sz="2600" dirty="0" smtClean="0"/>
              <a:t>Facebook, Twitter</a:t>
            </a:r>
            <a:endParaRPr lang="en-US" sz="2600" dirty="0"/>
          </a:p>
          <a:p>
            <a:r>
              <a:rPr lang="en-US" sz="2600" dirty="0" smtClean="0"/>
              <a:t>Organize and provide access to Internet data</a:t>
            </a:r>
          </a:p>
          <a:p>
            <a:r>
              <a:rPr lang="en-US" sz="2600" dirty="0" smtClean="0"/>
              <a:t>Vital to many big companies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760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time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62000" y="5848263"/>
            <a:ext cx="7772398" cy="821338"/>
          </a:xfrm>
        </p:spPr>
        <p:txBody>
          <a:bodyPr/>
          <a:lstStyle/>
          <a:p>
            <a:r>
              <a:rPr lang="en-US" dirty="0" smtClean="0"/>
              <a:t>TimeThief reshapes distribution at all loads; saves 12% energy at the peak load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484070"/>
              </p:ext>
            </p:extLst>
          </p:nvPr>
        </p:nvGraphicFramePr>
        <p:xfrm>
          <a:off x="533400" y="1295400"/>
          <a:ext cx="8077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04452" y="2898908"/>
            <a:ext cx="100584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TimeThief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3335179"/>
            <a:ext cx="100584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TimeThief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053943" y="1143000"/>
            <a:ext cx="1117796" cy="838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228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Graphic spid="5" grpId="0" uiExpand="1">
        <p:bldSub>
          <a:bldChart bld="series"/>
        </p:bldSub>
      </p:bldGraphic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state distribution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811695" y="5901270"/>
            <a:ext cx="7696200" cy="804329"/>
          </a:xfrm>
        </p:spPr>
        <p:txBody>
          <a:bodyPr/>
          <a:lstStyle/>
          <a:p>
            <a:r>
              <a:rPr lang="en-US" dirty="0" smtClean="0"/>
              <a:t>Even at the peak load, TimeThief slows down about 80% of the time using per-query slack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722980"/>
              </p:ext>
            </p:extLst>
          </p:nvPr>
        </p:nvGraphicFramePr>
        <p:xfrm>
          <a:off x="609600" y="990601"/>
          <a:ext cx="8077199" cy="4705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Left Arrow 2"/>
          <p:cNvSpPr/>
          <p:nvPr/>
        </p:nvSpPr>
        <p:spPr>
          <a:xfrm rot="19126840">
            <a:off x="3572477" y="3347523"/>
            <a:ext cx="1016425" cy="562222"/>
          </a:xfrm>
          <a:prstGeom prst="lef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9126840">
            <a:off x="7779288" y="3779206"/>
            <a:ext cx="1024514" cy="512839"/>
          </a:xfrm>
          <a:prstGeom prst="lef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5181601" y="1763486"/>
            <a:ext cx="765048" cy="3124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790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Graphic spid="9" grpId="0" uiExpand="1">
        <p:bldSub>
          <a:bldChart bld="category"/>
        </p:bldSub>
      </p:bldGraphic>
      <p:bldP spid="3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TimeThief exploits per-query slack</a:t>
            </a: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Request slack </a:t>
            </a:r>
          </a:p>
          <a:p>
            <a:pPr lvl="1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70C0"/>
                </a:solidFill>
              </a:rPr>
              <a:t>Compute slack (future work)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Reply slack </a:t>
            </a:r>
            <a:r>
              <a:rPr lang="en-US" dirty="0" smtClean="0">
                <a:sym typeface="Wingdings" panose="05000000000000000000" pitchFamily="2" charset="2"/>
              </a:rPr>
              <a:t> not easily predictable </a:t>
            </a:r>
            <a:endParaRPr lang="en-US" dirty="0" smtClean="0"/>
          </a:p>
          <a:p>
            <a:r>
              <a:rPr lang="en-US" dirty="0" smtClean="0"/>
              <a:t>Reshapes response time distribution at </a:t>
            </a:r>
            <a:r>
              <a:rPr lang="en-US" i="1" dirty="0" smtClean="0"/>
              <a:t>all</a:t>
            </a:r>
            <a:r>
              <a:rPr lang="en-US" dirty="0" smtClean="0"/>
              <a:t> loads</a:t>
            </a:r>
          </a:p>
          <a:p>
            <a:pPr lvl="1"/>
            <a:r>
              <a:rPr lang="en-US" dirty="0" smtClean="0"/>
              <a:t>Saves 12% energy at peak load</a:t>
            </a:r>
          </a:p>
          <a:p>
            <a:r>
              <a:rPr lang="en-US" dirty="0" smtClean="0"/>
              <a:t>Leverages network signals to estimate slack </a:t>
            </a:r>
          </a:p>
          <a:p>
            <a:pPr lvl="1"/>
            <a:r>
              <a:rPr lang="en-US" dirty="0" smtClean="0"/>
              <a:t>Does not require fine-grain clock synchronization</a:t>
            </a:r>
          </a:p>
          <a:p>
            <a:r>
              <a:rPr lang="en-US" dirty="0" smtClean="0"/>
              <a:t>Employs EDF to decouple critical requests from sub-critical requests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1000" y="5638800"/>
            <a:ext cx="8458200" cy="872071"/>
          </a:xfrm>
        </p:spPr>
        <p:txBody>
          <a:bodyPr/>
          <a:lstStyle/>
          <a:p>
            <a:r>
              <a:rPr lang="en-US" dirty="0" smtClean="0"/>
              <a:t>TimeThief </a:t>
            </a:r>
            <a:r>
              <a:rPr lang="en-US" dirty="0"/>
              <a:t>converts OLDIs’ performance disadvantage of latency tail into an energy </a:t>
            </a:r>
            <a:r>
              <a:rPr lang="en-US" dirty="0" smtClean="0"/>
              <a:t>advantage!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17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8727"/>
            <a:ext cx="7772400" cy="1913473"/>
          </a:xfrm>
        </p:spPr>
        <p:txBody>
          <a:bodyPr>
            <a:normAutofit/>
          </a:bodyPr>
          <a:lstStyle/>
          <a:p>
            <a:pPr algn="ctr"/>
            <a:r>
              <a:rPr lang="en-US" sz="9600" b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Thank you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861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1"/>
            <a:ext cx="8473440" cy="1069847"/>
          </a:xfrm>
        </p:spPr>
        <p:txBody>
          <a:bodyPr>
            <a:normAutofit/>
          </a:bodyPr>
          <a:lstStyle/>
          <a:p>
            <a:r>
              <a:rPr lang="en-US" dirty="0" smtClean="0"/>
              <a:t>Challenges to energy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50559"/>
            <a:ext cx="8458200" cy="4129825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/>
              <a:t>Traditional energy management does not 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OLDIs are interactive </a:t>
            </a:r>
            <a:r>
              <a:rPr lang="en-US" sz="2600" dirty="0">
                <a:sym typeface="Wingdings" panose="05000000000000000000" pitchFamily="2" charset="2"/>
              </a:rPr>
              <a:t> strict service-level agreements (SLAs)</a:t>
            </a:r>
          </a:p>
          <a:p>
            <a:pPr lvl="1"/>
            <a:r>
              <a:rPr lang="en-US" sz="2600" dirty="0">
                <a:solidFill>
                  <a:srgbClr val="FF0000"/>
                </a:solidFill>
              </a:rPr>
              <a:t>cannot batch</a:t>
            </a:r>
            <a:endParaRPr lang="en-US" sz="2600" dirty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ym typeface="Wingdings" panose="05000000000000000000" pitchFamily="2" charset="2"/>
              </a:rPr>
              <a:t>Shorter response times and inter-arrival times (e.g., </a:t>
            </a:r>
            <a:br>
              <a:rPr lang="en-US" sz="2600" dirty="0">
                <a:sym typeface="Wingdings" panose="05000000000000000000" pitchFamily="2" charset="2"/>
              </a:rPr>
            </a:br>
            <a:r>
              <a:rPr lang="en-US" sz="2600" dirty="0">
                <a:sym typeface="Wingdings" panose="05000000000000000000" pitchFamily="2" charset="2"/>
              </a:rPr>
              <a:t>200 ms and </a:t>
            </a:r>
            <a:r>
              <a:rPr lang="en-US" dirty="0"/>
              <a:t>≈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600" dirty="0">
                <a:sym typeface="Wingdings" panose="05000000000000000000" pitchFamily="2" charset="2"/>
              </a:rPr>
              <a:t>1 ms for Web </a:t>
            </a:r>
            <a:r>
              <a:rPr lang="en-US" sz="2600" dirty="0" smtClean="0">
                <a:sym typeface="Wingdings" panose="05000000000000000000" pitchFamily="2" charset="2"/>
              </a:rPr>
              <a:t>Search)</a:t>
            </a:r>
            <a:endParaRPr lang="en-US" sz="2600" dirty="0"/>
          </a:p>
          <a:p>
            <a:pPr lvl="1"/>
            <a:r>
              <a:rPr lang="en-US" sz="2600" dirty="0">
                <a:solidFill>
                  <a:srgbClr val="FF0000"/>
                </a:solidFill>
              </a:rPr>
              <a:t>Low-power </a:t>
            </a:r>
            <a:r>
              <a:rPr lang="en-US" sz="2600" dirty="0" smtClean="0">
                <a:solidFill>
                  <a:srgbClr val="FF0000"/>
                </a:solidFill>
              </a:rPr>
              <a:t>modes (e.g., p-states) </a:t>
            </a:r>
            <a:r>
              <a:rPr lang="en-US" sz="2600" dirty="0">
                <a:solidFill>
                  <a:srgbClr val="FF0000"/>
                </a:solidFill>
              </a:rPr>
              <a:t>not </a:t>
            </a:r>
            <a:r>
              <a:rPr lang="en-US" sz="2600" dirty="0" smtClean="0">
                <a:solidFill>
                  <a:srgbClr val="FF0000"/>
                </a:solidFill>
              </a:rPr>
              <a:t>applicable</a:t>
            </a:r>
            <a:endParaRPr lang="en-US" sz="26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OLDIs distribute data over 1000s of servers </a:t>
            </a:r>
            <a:r>
              <a:rPr lang="en-US" sz="2600" dirty="0">
                <a:sym typeface="Wingdings" panose="05000000000000000000" pitchFamily="2" charset="2"/>
              </a:rPr>
              <a:t> each user query searches </a:t>
            </a:r>
            <a:r>
              <a:rPr lang="en-US" sz="2600" i="1" dirty="0">
                <a:sym typeface="Wingdings" panose="05000000000000000000" pitchFamily="2" charset="2"/>
              </a:rPr>
              <a:t>all</a:t>
            </a:r>
            <a:r>
              <a:rPr lang="en-US" sz="2600" dirty="0">
                <a:sym typeface="Wingdings" panose="05000000000000000000" pitchFamily="2" charset="2"/>
              </a:rPr>
              <a:t> servers</a:t>
            </a:r>
          </a:p>
          <a:p>
            <a:pPr lvl="1"/>
            <a:r>
              <a:rPr lang="en-US" sz="2600" dirty="0">
                <a:solidFill>
                  <a:srgbClr val="FF0000"/>
                </a:solidFill>
              </a:rPr>
              <a:t>Cannot consolidate workload to fewer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1000" y="5633880"/>
            <a:ext cx="8458200" cy="788498"/>
          </a:xfrm>
        </p:spPr>
        <p:txBody>
          <a:bodyPr/>
          <a:lstStyle/>
          <a:p>
            <a:r>
              <a:rPr lang="en-US" i="0" dirty="0" smtClean="0"/>
              <a:t>Energy management for OLDIs can </a:t>
            </a:r>
            <a:r>
              <a:rPr lang="en-US" i="1" dirty="0" smtClean="0"/>
              <a:t>only</a:t>
            </a:r>
            <a:r>
              <a:rPr lang="en-US" i="0" dirty="0" smtClean="0"/>
              <a:t> slowdown servers without violating SLAs</a:t>
            </a:r>
            <a:endParaRPr lang="en-US" i="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123333"/>
            <a:ext cx="8229600" cy="0"/>
          </a:xfrm>
          <a:prstGeom prst="line">
            <a:avLst/>
          </a:prstGeom>
          <a:ln w="38100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77553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4572001"/>
          </a:xfrm>
        </p:spPr>
        <p:txBody>
          <a:bodyPr/>
          <a:lstStyle/>
          <a:p>
            <a:r>
              <a:rPr lang="en-US" sz="2600" b="1" i="1" dirty="0"/>
              <a:t>Pegasus </a:t>
            </a:r>
            <a:r>
              <a:rPr lang="en-US" sz="2600" i="1" dirty="0"/>
              <a:t>[ISCA’14] </a:t>
            </a:r>
            <a:r>
              <a:rPr lang="en-US" dirty="0"/>
              <a:t>slows down responses at </a:t>
            </a:r>
            <a:r>
              <a:rPr lang="en-US" dirty="0" smtClean="0"/>
              <a:t>low loads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Response time more accurate than CPU utilization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u="sng" dirty="0" smtClean="0"/>
              <a:t>Shifts</a:t>
            </a:r>
            <a:r>
              <a:rPr lang="en-US" sz="2600" dirty="0" smtClean="0"/>
              <a:t> </a:t>
            </a:r>
            <a:r>
              <a:rPr lang="en-US" sz="2600" dirty="0"/>
              <a:t>latency distribution at </a:t>
            </a:r>
            <a:r>
              <a:rPr lang="en-US" sz="2600" dirty="0" smtClean="0"/>
              <a:t>lower loads (uses datacenter-wide metrics) </a:t>
            </a:r>
            <a:endParaRPr lang="en-US" sz="2600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600" dirty="0"/>
              <a:t>Achieves load-proportional energy</a:t>
            </a:r>
          </a:p>
          <a:p>
            <a:pPr lvl="1">
              <a:spcBef>
                <a:spcPts val="1200"/>
              </a:spcBef>
            </a:pPr>
            <a:r>
              <a:rPr lang="en-US" sz="2600" dirty="0"/>
              <a:t>Saves energy at lower loads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"/>
            </a:pPr>
            <a:r>
              <a:rPr lang="en-US" dirty="0" smtClean="0"/>
              <a:t>Does </a:t>
            </a:r>
            <a:r>
              <a:rPr lang="en-US" dirty="0"/>
              <a:t>not save </a:t>
            </a:r>
            <a:r>
              <a:rPr lang="en-US" dirty="0" smtClean="0"/>
              <a:t>much </a:t>
            </a:r>
            <a:r>
              <a:rPr lang="en-US" dirty="0"/>
              <a:t>at higher loads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Saves 0% at peak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Datacenters operate at moderate-peak during the day (diurnal pattern</a:t>
            </a:r>
            <a:r>
              <a:rPr lang="en-US" dirty="0" smtClean="0"/>
              <a:t>) </a:t>
            </a:r>
            <a:r>
              <a:rPr lang="en-US" dirty="0" smtClean="0">
                <a:sym typeface="Wingdings" panose="05000000000000000000" pitchFamily="2" charset="2"/>
              </a:rPr>
              <a:t> savings desired at high loads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1000" y="5614219"/>
            <a:ext cx="8458200" cy="872071"/>
          </a:xfrm>
        </p:spPr>
        <p:txBody>
          <a:bodyPr/>
          <a:lstStyle/>
          <a:p>
            <a:r>
              <a:rPr lang="en-US" i="0" dirty="0" smtClean="0"/>
              <a:t>Pegasus saves </a:t>
            </a:r>
            <a:r>
              <a:rPr lang="en-US" i="1" dirty="0" smtClean="0"/>
              <a:t>substantial</a:t>
            </a:r>
            <a:r>
              <a:rPr lang="en-US" i="0" dirty="0" smtClean="0"/>
              <a:t> energy at low loads but the savings are </a:t>
            </a:r>
            <a:r>
              <a:rPr lang="en-US" dirty="0" smtClean="0"/>
              <a:t>limited</a:t>
            </a:r>
            <a:r>
              <a:rPr lang="en-US" i="0" dirty="0" smtClean="0"/>
              <a:t> at </a:t>
            </a:r>
            <a:r>
              <a:rPr lang="en-US" i="1" dirty="0" smtClean="0"/>
              <a:t>high</a:t>
            </a:r>
            <a:r>
              <a:rPr lang="en-US" i="0" dirty="0" smtClean="0"/>
              <a:t> loads</a:t>
            </a:r>
            <a:endParaRPr lang="en-US" i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758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TimeThief: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557260" cy="441960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Exploits slack from the </a:t>
            </a:r>
            <a:r>
              <a:rPr lang="en-US" u="sng" dirty="0" smtClean="0"/>
              <a:t>network</a:t>
            </a:r>
            <a:r>
              <a:rPr lang="en-US" dirty="0" smtClean="0"/>
              <a:t> to slowdown compute</a:t>
            </a:r>
          </a:p>
          <a:p>
            <a:pPr lvl="1"/>
            <a:r>
              <a:rPr lang="en-US" dirty="0" smtClean="0"/>
              <a:t>i.e., </a:t>
            </a:r>
            <a:r>
              <a:rPr lang="en-US" dirty="0"/>
              <a:t>80% </a:t>
            </a:r>
            <a:r>
              <a:rPr lang="en-US" dirty="0" smtClean="0"/>
              <a:t>flows take </a:t>
            </a:r>
            <a:r>
              <a:rPr lang="en-US" dirty="0"/>
              <a:t>1/5</a:t>
            </a:r>
            <a:r>
              <a:rPr lang="en-US" baseline="30000" dirty="0"/>
              <a:t>th</a:t>
            </a:r>
            <a:r>
              <a:rPr lang="en-US" dirty="0"/>
              <a:t> of </a:t>
            </a:r>
            <a:r>
              <a:rPr lang="en-US" dirty="0" smtClean="0"/>
              <a:t>budget even at peak load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Reshapes</a:t>
            </a:r>
            <a:r>
              <a:rPr lang="en-US" dirty="0" smtClean="0"/>
              <a:t> response time distribution (at </a:t>
            </a:r>
            <a:r>
              <a:rPr lang="en-US" i="1" dirty="0" smtClean="0"/>
              <a:t>all</a:t>
            </a:r>
            <a:r>
              <a:rPr lang="en-US" dirty="0" smtClean="0"/>
              <a:t> loads)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Slows sub-critical leaf servers for </a:t>
            </a:r>
            <a:r>
              <a:rPr lang="en-US" i="1" dirty="0" smtClean="0"/>
              <a:t>each</a:t>
            </a:r>
            <a:r>
              <a:rPr lang="en-US" dirty="0" smtClean="0"/>
              <a:t> query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Leverages </a:t>
            </a:r>
            <a:r>
              <a:rPr lang="en-US" u="sng" dirty="0" smtClean="0"/>
              <a:t>network signals</a:t>
            </a:r>
            <a:r>
              <a:rPr lang="en-US" dirty="0" smtClean="0"/>
              <a:t> to determine slack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Does </a:t>
            </a:r>
            <a:r>
              <a:rPr lang="en-US" dirty="0"/>
              <a:t>not need fine-grained clock </a:t>
            </a:r>
            <a:r>
              <a:rPr lang="en-US" dirty="0" smtClean="0"/>
              <a:t>synchronization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Employs Earliest Deadline First (</a:t>
            </a:r>
            <a:r>
              <a:rPr lang="en-US" u="sng" dirty="0" smtClean="0"/>
              <a:t>EDF)</a:t>
            </a:r>
            <a:r>
              <a:rPr lang="en-US" dirty="0" smtClean="0"/>
              <a:t> scheduling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Decouples critical queries from slowed-down, previously-queued sub-critical queries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1000" y="5334000"/>
            <a:ext cx="8458200" cy="1140273"/>
          </a:xfrm>
        </p:spPr>
        <p:txBody>
          <a:bodyPr/>
          <a:lstStyle/>
          <a:p>
            <a:r>
              <a:rPr lang="en-US" i="0" dirty="0" smtClean="0"/>
              <a:t>TimeThief identifies sub-critical queries and exploits their slack to save 12% energy </a:t>
            </a:r>
            <a:r>
              <a:rPr lang="en-US" dirty="0" smtClean="0"/>
              <a:t>even</a:t>
            </a:r>
            <a:r>
              <a:rPr lang="en-US" i="0" dirty="0" smtClean="0"/>
              <a:t> at the peak load</a:t>
            </a:r>
            <a:endParaRPr lang="en-US" i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79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2568" y="3453090"/>
            <a:ext cx="7310280" cy="30175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568" y="929146"/>
            <a:ext cx="7310280" cy="1356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2568" y="2168015"/>
            <a:ext cx="7310280" cy="128016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399"/>
            <a:ext cx="8133740" cy="5613401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61963" lvl="1" indent="-236538"/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Motivation, previous work</a:t>
            </a:r>
          </a:p>
          <a:p>
            <a:pPr marL="919163" lvl="2" indent="-236538"/>
            <a:r>
              <a:rPr lang="en-US" dirty="0" smtClean="0">
                <a:solidFill>
                  <a:schemeClr val="tx1"/>
                </a:solidFill>
              </a:rPr>
              <a:t>Our contributions</a:t>
            </a:r>
          </a:p>
          <a:p>
            <a:pPr marL="461963" lvl="1" indent="-236538"/>
            <a:r>
              <a:rPr lang="en-US" dirty="0"/>
              <a:t>Background</a:t>
            </a:r>
          </a:p>
          <a:p>
            <a:pPr marL="919163" lvl="2" indent="-236538"/>
            <a:r>
              <a:rPr lang="en-US" dirty="0"/>
              <a:t>OLDI architecture </a:t>
            </a:r>
          </a:p>
          <a:p>
            <a:pPr marL="919163" lvl="2" indent="-236538"/>
            <a:r>
              <a:rPr lang="en-US" dirty="0"/>
              <a:t>Network variability</a:t>
            </a:r>
          </a:p>
          <a:p>
            <a:pPr marL="461963" lvl="1" indent="-236538"/>
            <a:r>
              <a:rPr lang="en-US" dirty="0"/>
              <a:t>TimeThief</a:t>
            </a:r>
          </a:p>
          <a:p>
            <a:pPr marL="919163" lvl="2" indent="-236538"/>
            <a:r>
              <a:rPr lang="en-US" dirty="0"/>
              <a:t>Key Ideas</a:t>
            </a:r>
          </a:p>
          <a:p>
            <a:pPr marL="919163" lvl="2" indent="-236538"/>
            <a:r>
              <a:rPr lang="en-US" dirty="0"/>
              <a:t>Slack </a:t>
            </a:r>
            <a:r>
              <a:rPr lang="en-US" dirty="0" smtClean="0"/>
              <a:t>calculation &amp; application</a:t>
            </a:r>
            <a:endParaRPr lang="en-US" dirty="0"/>
          </a:p>
          <a:p>
            <a:pPr marL="919163" lvl="2" indent="-236538"/>
            <a:r>
              <a:rPr lang="en-US" dirty="0" smtClean="0"/>
              <a:t>EDF</a:t>
            </a:r>
          </a:p>
          <a:p>
            <a:pPr marL="461963" lvl="1" indent="-236538"/>
            <a:r>
              <a:rPr lang="en-US" dirty="0"/>
              <a:t>Methodology</a:t>
            </a:r>
          </a:p>
          <a:p>
            <a:pPr marL="461963" lvl="1" indent="-236538"/>
            <a:r>
              <a:rPr lang="en-US" dirty="0" smtClean="0"/>
              <a:t>Results</a:t>
            </a:r>
            <a:endParaRPr lang="en-US" dirty="0">
              <a:solidFill>
                <a:schemeClr val="tx1"/>
              </a:solidFill>
            </a:endParaRPr>
          </a:p>
          <a:p>
            <a:pPr marL="919163" lvl="2" indent="-236538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61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OLDI </a:t>
            </a:r>
            <a:r>
              <a:rPr lang="en-US" smtClean="0"/>
              <a:t>architecture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066799"/>
            <a:ext cx="4989748" cy="556260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OLDI = </a:t>
            </a:r>
            <a:r>
              <a:rPr lang="en-US" sz="2600" b="1" dirty="0">
                <a:solidFill>
                  <a:srgbClr val="FF0000"/>
                </a:solidFill>
              </a:rPr>
              <a:t>O</a:t>
            </a:r>
            <a:r>
              <a:rPr lang="en-US" sz="2600" dirty="0"/>
              <a:t>n</a:t>
            </a:r>
            <a:r>
              <a:rPr lang="en-US" sz="2600" b="1" dirty="0">
                <a:solidFill>
                  <a:srgbClr val="FF0000"/>
                </a:solidFill>
              </a:rPr>
              <a:t>L</a:t>
            </a:r>
            <a:r>
              <a:rPr lang="en-US" sz="2600" dirty="0"/>
              <a:t>ine </a:t>
            </a:r>
            <a:r>
              <a:rPr lang="en-US" sz="2600" b="1" dirty="0">
                <a:solidFill>
                  <a:srgbClr val="FF0000"/>
                </a:solidFill>
              </a:rPr>
              <a:t>D</a:t>
            </a:r>
            <a:r>
              <a:rPr lang="en-US" sz="2600" dirty="0"/>
              <a:t>ata </a:t>
            </a:r>
            <a:r>
              <a:rPr lang="en-US" sz="2600" b="1" dirty="0">
                <a:solidFill>
                  <a:srgbClr val="FF0000"/>
                </a:solidFill>
              </a:rPr>
              <a:t>I</a:t>
            </a:r>
            <a:r>
              <a:rPr lang="en-US" sz="2600" dirty="0"/>
              <a:t>ntensive applications  e.g. Web Search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600" dirty="0" smtClean="0"/>
              <a:t>Online: deadline-bound</a:t>
            </a:r>
            <a:endParaRPr lang="en-US" sz="2600" dirty="0"/>
          </a:p>
          <a:p>
            <a:pPr marL="514350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Data </a:t>
            </a:r>
            <a:r>
              <a:rPr lang="en-US" sz="2600" dirty="0" smtClean="0"/>
              <a:t>Intensive: large datasets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600" dirty="0" smtClean="0"/>
              <a:t>highly distributed</a:t>
            </a:r>
            <a:endParaRPr lang="en-US" sz="2600" dirty="0"/>
          </a:p>
          <a:p>
            <a:pPr>
              <a:spcBef>
                <a:spcPts val="600"/>
              </a:spcBef>
            </a:pPr>
            <a:r>
              <a:rPr lang="en-US" sz="2600" dirty="0"/>
              <a:t>P</a:t>
            </a:r>
            <a:r>
              <a:rPr lang="en-US" sz="2600" dirty="0">
                <a:sym typeface="Wingdings" pitchFamily="2" charset="2"/>
              </a:rPr>
              <a:t>artition-aggregate (tree)</a:t>
            </a:r>
            <a:r>
              <a:rPr lang="en-US" sz="26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600" u="sng" dirty="0" smtClean="0"/>
              <a:t>Request-compute-reply</a:t>
            </a:r>
            <a:endParaRPr lang="en-US" sz="2600" u="sng" dirty="0"/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Request: </a:t>
            </a:r>
            <a:r>
              <a:rPr lang="en-US" dirty="0"/>
              <a:t>root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leaf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Compute: leaf node</a:t>
            </a:r>
            <a:endParaRPr lang="en-US" dirty="0"/>
          </a:p>
          <a:p>
            <a:pPr marL="569913" lvl="1" indent="-225425">
              <a:spcBef>
                <a:spcPts val="600"/>
              </a:spcBef>
            </a:pPr>
            <a:r>
              <a:rPr lang="en-US" dirty="0" smtClean="0"/>
              <a:t>Reply: leaf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data</a:t>
            </a:r>
          </a:p>
          <a:p>
            <a:pPr marL="112713" indent="-225425">
              <a:spcBef>
                <a:spcPts val="600"/>
              </a:spcBef>
            </a:pPr>
            <a:r>
              <a:rPr lang="en-US" sz="2600" dirty="0" smtClean="0"/>
              <a:t>Wait until deadline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sz="2600" dirty="0" smtClean="0"/>
              <a:t>Dropped replies affect quality</a:t>
            </a:r>
          </a:p>
          <a:p>
            <a:pPr marL="1027113" lvl="2" indent="-225425">
              <a:spcBef>
                <a:spcPts val="600"/>
              </a:spcBef>
            </a:pPr>
            <a:r>
              <a:rPr lang="en-US" sz="2600" dirty="0" smtClean="0"/>
              <a:t>e.g., SLA of 1% misses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6797672" y="2182247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6038268" y="299483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578277" y="379399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>
            <a:stCxn id="53" idx="3"/>
            <a:endCxn id="54" idx="0"/>
          </p:cNvCxnSpPr>
          <p:nvPr/>
        </p:nvCxnSpPr>
        <p:spPr>
          <a:xfrm flipH="1">
            <a:off x="5792869" y="3346246"/>
            <a:ext cx="308252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3" idx="5"/>
            <a:endCxn id="57" idx="0"/>
          </p:cNvCxnSpPr>
          <p:nvPr/>
        </p:nvCxnSpPr>
        <p:spPr>
          <a:xfrm>
            <a:off x="6404599" y="3346246"/>
            <a:ext cx="400007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590014" y="379399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8" name="Straight Connector 57"/>
          <p:cNvCxnSpPr>
            <a:stCxn id="52" idx="3"/>
            <a:endCxn id="53" idx="0"/>
          </p:cNvCxnSpPr>
          <p:nvPr/>
        </p:nvCxnSpPr>
        <p:spPr>
          <a:xfrm flipH="1">
            <a:off x="6252860" y="2533663"/>
            <a:ext cx="607665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7643895" y="2994830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>
            <a:stCxn id="52" idx="5"/>
            <a:endCxn id="59" idx="0"/>
          </p:cNvCxnSpPr>
          <p:nvPr/>
        </p:nvCxnSpPr>
        <p:spPr>
          <a:xfrm>
            <a:off x="7164003" y="2533663"/>
            <a:ext cx="694484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7195513" y="3793989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8171399" y="3793989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>
            <a:stCxn id="59" idx="3"/>
            <a:endCxn id="61" idx="0"/>
          </p:cNvCxnSpPr>
          <p:nvPr/>
        </p:nvCxnSpPr>
        <p:spPr>
          <a:xfrm flipH="1">
            <a:off x="7410105" y="3346246"/>
            <a:ext cx="296643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9" idx="5"/>
            <a:endCxn id="62" idx="0"/>
          </p:cNvCxnSpPr>
          <p:nvPr/>
        </p:nvCxnSpPr>
        <p:spPr>
          <a:xfrm>
            <a:off x="8010226" y="3346246"/>
            <a:ext cx="375765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6252860" y="2533663"/>
            <a:ext cx="364932" cy="30568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5688763" y="3346246"/>
            <a:ext cx="250446" cy="33130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6522917" y="3335786"/>
            <a:ext cx="308274" cy="35222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5962491" y="3421529"/>
            <a:ext cx="245399" cy="38745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6332001" y="3431361"/>
            <a:ext cx="300911" cy="341289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274169" y="2458351"/>
            <a:ext cx="584318" cy="3810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7362982" y="3347450"/>
            <a:ext cx="249806" cy="36666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8140901" y="3324344"/>
            <a:ext cx="289521" cy="33675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7583596" y="3408329"/>
            <a:ext cx="180484" cy="33461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 flipV="1">
            <a:off x="7948191" y="3428721"/>
            <a:ext cx="229542" cy="29376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6467451" y="2669239"/>
            <a:ext cx="426449" cy="32559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 flipV="1">
            <a:off x="7075113" y="2621008"/>
            <a:ext cx="535407" cy="37382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5434730" y="4160101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1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6476676" y="4160101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n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7101352" y="4160101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8071959" y="4160101"/>
            <a:ext cx="74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Leaf n</a:t>
            </a:r>
            <a:endParaRPr lang="en-US" dirty="0"/>
          </a:p>
        </p:txBody>
      </p:sp>
      <p:grpSp>
        <p:nvGrpSpPr>
          <p:cNvPr id="93" name="Group 92"/>
          <p:cNvGrpSpPr/>
          <p:nvPr/>
        </p:nvGrpSpPr>
        <p:grpSpPr>
          <a:xfrm>
            <a:off x="6838336" y="3126658"/>
            <a:ext cx="417446" cy="109728"/>
            <a:chOff x="6524810" y="4648199"/>
            <a:chExt cx="417446" cy="109728"/>
          </a:xfrm>
        </p:grpSpPr>
        <p:sp>
          <p:nvSpPr>
            <p:cNvPr id="90" name="Oval 89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076336" y="3964858"/>
            <a:ext cx="417446" cy="109728"/>
            <a:chOff x="6524810" y="4648199"/>
            <a:chExt cx="417446" cy="109728"/>
          </a:xfrm>
        </p:grpSpPr>
        <p:sp>
          <p:nvSpPr>
            <p:cNvPr id="98" name="Oval 97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696626" y="3967314"/>
            <a:ext cx="417446" cy="109728"/>
            <a:chOff x="6524810" y="4648199"/>
            <a:chExt cx="417446" cy="109728"/>
          </a:xfrm>
        </p:grpSpPr>
        <p:sp>
          <p:nvSpPr>
            <p:cNvPr id="108" name="Oval 107"/>
            <p:cNvSpPr/>
            <p:nvPr/>
          </p:nvSpPr>
          <p:spPr>
            <a:xfrm>
              <a:off x="65248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6772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6829610" y="4648199"/>
              <a:ext cx="112646" cy="10972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5380911" y="3004014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8032112" y="2993040"/>
            <a:ext cx="7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r>
              <a:rPr lang="en-US" dirty="0" smtClean="0"/>
              <a:t> m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699486" y="1816295"/>
            <a:ext cx="625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6840434" y="1056969"/>
            <a:ext cx="1095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Request</a:t>
            </a:r>
          </a:p>
          <a:p>
            <a:r>
              <a:rPr lang="en-US" dirty="0" smtClean="0"/>
              <a:t>Response</a:t>
            </a:r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7907592" y="1260985"/>
            <a:ext cx="54864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7907592" y="1533832"/>
            <a:ext cx="548640" cy="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Arc 119"/>
          <p:cNvSpPr/>
          <p:nvPr/>
        </p:nvSpPr>
        <p:spPr>
          <a:xfrm>
            <a:off x="8289342" y="3914766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Arc 120"/>
          <p:cNvSpPr/>
          <p:nvPr/>
        </p:nvSpPr>
        <p:spPr>
          <a:xfrm>
            <a:off x="7303669" y="3934645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Arc 122"/>
          <p:cNvSpPr/>
          <p:nvPr/>
        </p:nvSpPr>
        <p:spPr>
          <a:xfrm>
            <a:off x="5698086" y="3943596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/>
          <p:cNvSpPr/>
          <p:nvPr/>
        </p:nvSpPr>
        <p:spPr>
          <a:xfrm>
            <a:off x="6704607" y="3929615"/>
            <a:ext cx="186130" cy="170154"/>
          </a:xfrm>
          <a:prstGeom prst="arc">
            <a:avLst>
              <a:gd name="adj1" fmla="val 16200000"/>
              <a:gd name="adj2" fmla="val 11499979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Explosion 1 125"/>
          <p:cNvSpPr/>
          <p:nvPr/>
        </p:nvSpPr>
        <p:spPr>
          <a:xfrm>
            <a:off x="5103993" y="4934417"/>
            <a:ext cx="3467335" cy="1530000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Tail latency problem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084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7" grpId="0" animBg="1"/>
      <p:bldP spid="59" grpId="0" animBg="1"/>
      <p:bldP spid="61" grpId="0" animBg="1"/>
      <p:bldP spid="62" grpId="0" animBg="1"/>
      <p:bldP spid="84" grpId="0"/>
      <p:bldP spid="85" grpId="0"/>
      <p:bldP spid="86" grpId="0"/>
      <p:bldP spid="87" grpId="0"/>
      <p:bldP spid="111" grpId="0"/>
      <p:bldP spid="112" grpId="0"/>
      <p:bldP spid="113" grpId="0"/>
      <p:bldP spid="114" grpId="0"/>
      <p:bldP spid="120" grpId="0" animBg="1"/>
      <p:bldP spid="121" grpId="0" animBg="1"/>
      <p:bldP spid="123" grpId="0" animBg="1"/>
      <p:bldP spid="124" grpId="0" animBg="1"/>
      <p:bldP spid="1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OLDI</a:t>
            </a:r>
            <a:r>
              <a:rPr lang="en-US" dirty="0" smtClean="0">
                <a:latin typeface="Amaranth" pitchFamily="2" charset="0"/>
                <a:cs typeface="Aharoni" pitchFamily="2" charset="-79"/>
              </a:rPr>
              <a:t> </a:t>
            </a:r>
            <a:r>
              <a:rPr lang="en-US" dirty="0" smtClean="0"/>
              <a:t>tail latencies and SLA budgets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68190" y="1024603"/>
            <a:ext cx="8218610" cy="5503197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600" u="sng" dirty="0" smtClean="0">
                <a:sym typeface="Wingdings" pitchFamily="2" charset="2"/>
              </a:rPr>
              <a:t>Tail latency problem</a:t>
            </a:r>
            <a:r>
              <a:rPr lang="en-US" sz="2600" dirty="0" smtClean="0">
                <a:sym typeface="Wingdings" pitchFamily="2" charset="2"/>
              </a:rPr>
              <a:t>: Overall response time affected by slower leaves</a:t>
            </a:r>
          </a:p>
          <a:p>
            <a:pPr lvl="1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Deadline budgets </a:t>
            </a:r>
            <a:r>
              <a:rPr lang="en-US" sz="2600" u="sng" dirty="0" smtClean="0">
                <a:sym typeface="Wingdings" pitchFamily="2" charset="2"/>
              </a:rPr>
              <a:t>based</a:t>
            </a:r>
            <a:r>
              <a:rPr lang="en-US" sz="2600" dirty="0" smtClean="0">
                <a:sym typeface="Wingdings" pitchFamily="2" charset="2"/>
              </a:rPr>
              <a:t> on 99</a:t>
            </a:r>
            <a:r>
              <a:rPr lang="en-US" sz="2600" baseline="30000" dirty="0" smtClean="0">
                <a:sym typeface="Wingdings" pitchFamily="2" charset="2"/>
              </a:rPr>
              <a:t>th</a:t>
            </a:r>
            <a:r>
              <a:rPr lang="en-US" sz="2600" dirty="0" smtClean="0">
                <a:sym typeface="Wingdings" pitchFamily="2" charset="2"/>
              </a:rPr>
              <a:t> -99.9</a:t>
            </a:r>
            <a:r>
              <a:rPr lang="en-US" sz="2600" baseline="30000" dirty="0" smtClean="0">
                <a:sym typeface="Wingdings" pitchFamily="2" charset="2"/>
              </a:rPr>
              <a:t>th</a:t>
            </a:r>
            <a:r>
              <a:rPr lang="en-US" sz="2600" dirty="0" smtClean="0">
                <a:sym typeface="Wingdings" pitchFamily="2" charset="2"/>
              </a:rPr>
              <a:t> percentiles of individual leaves’ replies for one query</a:t>
            </a:r>
            <a:endParaRPr lang="en-US" sz="2600" u="sng" dirty="0" smtClean="0">
              <a:sym typeface="Wingdings" pitchFamily="2" charset="2"/>
            </a:endParaRPr>
          </a:p>
          <a:p>
            <a:pPr>
              <a:spcBef>
                <a:spcPts val="600"/>
              </a:spcBef>
            </a:pPr>
            <a:endParaRPr lang="en-US" sz="2600" u="sng" dirty="0" smtClean="0">
              <a:sym typeface="Wingdings" pitchFamily="2" charset="2"/>
            </a:endParaRPr>
          </a:p>
          <a:p>
            <a:pPr>
              <a:spcBef>
                <a:spcPts val="600"/>
              </a:spcBef>
            </a:pPr>
            <a:r>
              <a:rPr lang="en-US" sz="2600" u="sng" dirty="0" smtClean="0">
                <a:sym typeface="Wingdings" pitchFamily="2" charset="2"/>
              </a:rPr>
              <a:t>Component budgets</a:t>
            </a:r>
            <a:r>
              <a:rPr lang="en-US" sz="2600" dirty="0" smtClean="0">
                <a:sym typeface="Wingdings" pitchFamily="2" charset="2"/>
              </a:rPr>
              <a:t>: </a:t>
            </a:r>
            <a:endParaRPr lang="en-US" sz="2600" dirty="0">
              <a:sym typeface="Wingdings" pitchFamily="2" charset="2"/>
            </a:endParaRPr>
          </a:p>
          <a:p>
            <a:pPr lvl="1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To optimize network and </a:t>
            </a:r>
            <a:br>
              <a:rPr lang="en-US" sz="2600" dirty="0" smtClean="0">
                <a:sym typeface="Wingdings" pitchFamily="2" charset="2"/>
              </a:rPr>
            </a:br>
            <a:r>
              <a:rPr lang="en-US" sz="2600" dirty="0" smtClean="0">
                <a:sym typeface="Wingdings" pitchFamily="2" charset="2"/>
              </a:rPr>
              <a:t>compute separately</a:t>
            </a:r>
          </a:p>
          <a:p>
            <a:pPr lvl="2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deadline budget split </a:t>
            </a:r>
            <a:br>
              <a:rPr lang="en-US" sz="2600" dirty="0" smtClean="0">
                <a:sym typeface="Wingdings" pitchFamily="2" charset="2"/>
              </a:rPr>
            </a:br>
            <a:r>
              <a:rPr lang="en-US" sz="2600" dirty="0" smtClean="0">
                <a:sym typeface="Wingdings" pitchFamily="2" charset="2"/>
              </a:rPr>
              <a:t>among nodes (compute) </a:t>
            </a:r>
            <a:br>
              <a:rPr lang="en-US" sz="2600" dirty="0" smtClean="0">
                <a:sym typeface="Wingdings" pitchFamily="2" charset="2"/>
              </a:rPr>
            </a:br>
            <a:r>
              <a:rPr lang="en-US" sz="2600" dirty="0" smtClean="0">
                <a:sym typeface="Wingdings" pitchFamily="2" charset="2"/>
              </a:rPr>
              <a:t>and network</a:t>
            </a:r>
          </a:p>
          <a:p>
            <a:pPr marL="569913" lvl="1" indent="-225425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e.g</a:t>
            </a:r>
            <a:r>
              <a:rPr lang="en-US" sz="2600" dirty="0">
                <a:sym typeface="Wingdings" pitchFamily="2" charset="2"/>
              </a:rPr>
              <a:t>., total = </a:t>
            </a:r>
            <a:r>
              <a:rPr lang="en-US" sz="2600" dirty="0" smtClean="0">
                <a:sym typeface="Wingdings" pitchFamily="2" charset="2"/>
              </a:rPr>
              <a:t>200ms </a:t>
            </a:r>
            <a:r>
              <a:rPr lang="en-US" sz="2600" dirty="0">
                <a:sym typeface="Wingdings" panose="05000000000000000000" pitchFamily="2" charset="2"/>
              </a:rPr>
              <a:t></a:t>
            </a:r>
            <a:r>
              <a:rPr lang="en-US" sz="2600" dirty="0" smtClean="0">
                <a:sym typeface="Wingdings" pitchFamily="2" charset="2"/>
              </a:rPr>
              <a:t> flow deadlines 10-20ms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6415927" y="3292009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56523" y="4104592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196532" y="4903752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9" name="Straight Connector 58"/>
          <p:cNvCxnSpPr>
            <a:stCxn id="39" idx="3"/>
            <a:endCxn id="53" idx="0"/>
          </p:cNvCxnSpPr>
          <p:nvPr/>
        </p:nvCxnSpPr>
        <p:spPr>
          <a:xfrm flipH="1">
            <a:off x="5411124" y="4456008"/>
            <a:ext cx="308252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39" idx="5"/>
            <a:endCxn id="67" idx="0"/>
          </p:cNvCxnSpPr>
          <p:nvPr/>
        </p:nvCxnSpPr>
        <p:spPr>
          <a:xfrm>
            <a:off x="6022854" y="4456008"/>
            <a:ext cx="213193" cy="447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6021455" y="4903752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>
            <a:stCxn id="18" idx="3"/>
            <a:endCxn id="39" idx="0"/>
          </p:cNvCxnSpPr>
          <p:nvPr/>
        </p:nvCxnSpPr>
        <p:spPr>
          <a:xfrm flipH="1">
            <a:off x="5871115" y="3643425"/>
            <a:ext cx="607665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7262150" y="4104592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>
            <a:stCxn id="18" idx="5"/>
            <a:endCxn id="80" idx="0"/>
          </p:cNvCxnSpPr>
          <p:nvPr/>
        </p:nvCxnSpPr>
        <p:spPr>
          <a:xfrm>
            <a:off x="6782258" y="3643425"/>
            <a:ext cx="694484" cy="461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6892424" y="490375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7691334" y="4903751"/>
            <a:ext cx="429184" cy="41170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5" name="Straight Connector 84"/>
          <p:cNvCxnSpPr>
            <a:stCxn id="80" idx="3"/>
            <a:endCxn id="82" idx="0"/>
          </p:cNvCxnSpPr>
          <p:nvPr/>
        </p:nvCxnSpPr>
        <p:spPr>
          <a:xfrm flipH="1">
            <a:off x="7107016" y="4456008"/>
            <a:ext cx="217987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80" idx="5"/>
            <a:endCxn id="83" idx="0"/>
          </p:cNvCxnSpPr>
          <p:nvPr/>
        </p:nvCxnSpPr>
        <p:spPr>
          <a:xfrm>
            <a:off x="7628481" y="4456008"/>
            <a:ext cx="277445" cy="44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H="1">
            <a:off x="5871115" y="3643425"/>
            <a:ext cx="364932" cy="30568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H="1">
            <a:off x="5307018" y="4456008"/>
            <a:ext cx="250446" cy="33130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6161097" y="4396048"/>
            <a:ext cx="214592" cy="44774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V="1">
            <a:off x="5580746" y="4531291"/>
            <a:ext cx="245399" cy="38745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 flipV="1">
            <a:off x="5901095" y="4531291"/>
            <a:ext cx="184612" cy="38745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6892424" y="3568113"/>
            <a:ext cx="584318" cy="3810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H="1">
            <a:off x="6952384" y="4415377"/>
            <a:ext cx="249806" cy="44340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7759925" y="4381058"/>
            <a:ext cx="315623" cy="44774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V="1">
            <a:off x="7228775" y="4569471"/>
            <a:ext cx="180484" cy="334613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 flipV="1">
            <a:off x="7538299" y="4558714"/>
            <a:ext cx="213538" cy="330047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6085706" y="3779001"/>
            <a:ext cx="426449" cy="32559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 flipV="1">
            <a:off x="6693368" y="3730770"/>
            <a:ext cx="535407" cy="37382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/>
          <p:cNvSpPr/>
          <p:nvPr/>
        </p:nvSpPr>
        <p:spPr>
          <a:xfrm rot="3127344">
            <a:off x="5987221" y="3662341"/>
            <a:ext cx="2814096" cy="10344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Callout 143"/>
          <p:cNvSpPr/>
          <p:nvPr/>
        </p:nvSpPr>
        <p:spPr>
          <a:xfrm>
            <a:off x="7018915" y="3171394"/>
            <a:ext cx="675979" cy="597835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20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5" name="Oval Callout 144"/>
          <p:cNvSpPr/>
          <p:nvPr/>
        </p:nvSpPr>
        <p:spPr>
          <a:xfrm>
            <a:off x="7876379" y="4103801"/>
            <a:ext cx="644840" cy="557698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10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20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6" name="Oval Callout 145"/>
          <p:cNvSpPr/>
          <p:nvPr/>
        </p:nvSpPr>
        <p:spPr>
          <a:xfrm>
            <a:off x="6570837" y="2859130"/>
            <a:ext cx="612648" cy="38100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7" name="Oval Callout 146"/>
          <p:cNvSpPr/>
          <p:nvPr/>
        </p:nvSpPr>
        <p:spPr>
          <a:xfrm>
            <a:off x="7524055" y="3743189"/>
            <a:ext cx="612648" cy="35305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48" name="Oval Callout 147"/>
          <p:cNvSpPr/>
          <p:nvPr/>
        </p:nvSpPr>
        <p:spPr>
          <a:xfrm>
            <a:off x="8143937" y="4719989"/>
            <a:ext cx="612648" cy="35305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150" name="TextBox 149"/>
          <p:cNvSpPr txBox="1"/>
          <p:nvPr/>
        </p:nvSpPr>
        <p:spPr>
          <a:xfrm rot="19590797">
            <a:off x="6089044" y="2707378"/>
            <a:ext cx="674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83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OLDI traffic characteristics: Incast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381000" y="1066799"/>
            <a:ext cx="8458200" cy="5461002"/>
          </a:xfrm>
        </p:spPr>
        <p:txBody>
          <a:bodyPr/>
          <a:lstStyle/>
          <a:p>
            <a:r>
              <a:rPr lang="en-US" dirty="0" smtClean="0"/>
              <a:t>Many children </a:t>
            </a:r>
            <a:r>
              <a:rPr lang="en-US" dirty="0"/>
              <a:t>respond around same time </a:t>
            </a:r>
            <a:r>
              <a:rPr lang="en-US" dirty="0" smtClean="0">
                <a:sym typeface="Wingdings" panose="05000000000000000000" pitchFamily="2" charset="2"/>
              </a:rPr>
              <a:t>causing </a:t>
            </a:r>
            <a:r>
              <a:rPr lang="en-US" i="1" dirty="0" smtClean="0"/>
              <a:t>incast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Causes packet drops and long tails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OLDI trees have large degree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Hard to absorb in buffers </a:t>
            </a:r>
          </a:p>
          <a:p>
            <a:pPr marL="622300" lvl="1" indent="-277813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Datacenter switches use </a:t>
            </a:r>
            <a:r>
              <a:rPr lang="en-US" u="sng" dirty="0" smtClean="0">
                <a:sym typeface="Wingdings" pitchFamily="2" charset="2"/>
              </a:rPr>
              <a:t>shallow buffers</a:t>
            </a:r>
            <a:r>
              <a:rPr lang="en-US" dirty="0" smtClean="0">
                <a:sym typeface="Wingdings" pitchFamily="2" charset="2"/>
              </a:rPr>
              <a:t> for cost</a:t>
            </a:r>
          </a:p>
          <a:p>
            <a:pPr marL="622300" lvl="1" indent="-277813">
              <a:buFont typeface="+mj-lt"/>
              <a:buAutoNum type="arabicPeriod"/>
            </a:pPr>
            <a:r>
              <a:rPr lang="en-US" u="sng" dirty="0" smtClean="0">
                <a:sym typeface="Wingdings" pitchFamily="2" charset="2"/>
              </a:rPr>
              <a:t>Query multiplexing</a:t>
            </a:r>
            <a:r>
              <a:rPr lang="en-US" dirty="0" smtClean="0">
                <a:sym typeface="Wingdings" pitchFamily="2" charset="2"/>
              </a:rPr>
              <a:t>: many in-flight queries’ incast collide</a:t>
            </a:r>
          </a:p>
          <a:p>
            <a:pPr marL="622300" lvl="1" indent="-277813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Inevitable </a:t>
            </a:r>
            <a:r>
              <a:rPr lang="en-US" u="sng" dirty="0" smtClean="0">
                <a:sym typeface="Wingdings" pitchFamily="2" charset="2"/>
              </a:rPr>
              <a:t>background traffic </a:t>
            </a:r>
            <a:r>
              <a:rPr lang="en-US" dirty="0" smtClean="0">
                <a:sym typeface="Wingdings" pitchFamily="2" charset="2"/>
              </a:rPr>
              <a:t>worsens incast </a:t>
            </a:r>
          </a:p>
          <a:p>
            <a:pPr lvl="0">
              <a:spcBef>
                <a:spcPts val="600"/>
              </a:spcBef>
            </a:pP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Requests (parent  child) also affected by reply incast (child  parent) due to </a:t>
            </a:r>
            <a:r>
              <a:rPr lang="en-US" i="1" dirty="0" smtClean="0">
                <a:solidFill>
                  <a:prstClr val="black"/>
                </a:solidFill>
                <a:sym typeface="Wingdings" pitchFamily="2" charset="2"/>
              </a:rPr>
              <a:t>root randomization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</a:p>
          <a:p>
            <a:pPr lvl="1"/>
            <a:r>
              <a:rPr lang="en-US" b="1" i="1" dirty="0" smtClean="0">
                <a:solidFill>
                  <a:srgbClr val="00B050"/>
                </a:solidFill>
                <a:sym typeface="Wingdings" pitchFamily="2" charset="2"/>
              </a:rPr>
              <a:t>details in the paper</a:t>
            </a:r>
            <a:endParaRPr lang="en-US" b="1" i="1" dirty="0">
              <a:solidFill>
                <a:srgbClr val="00B050"/>
              </a:solidFill>
              <a:sym typeface="Wingdings" pitchFamily="2" charset="2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151321" y="1586343"/>
            <a:ext cx="953453" cy="555369"/>
            <a:chOff x="4913947" y="2483474"/>
            <a:chExt cx="953453" cy="555369"/>
          </a:xfrm>
        </p:grpSpPr>
        <p:sp>
          <p:nvSpPr>
            <p:cNvPr id="22" name="AutoShape 527"/>
            <p:cNvSpPr>
              <a:spLocks noChangeArrowheads="1"/>
            </p:cNvSpPr>
            <p:nvPr/>
          </p:nvSpPr>
          <p:spPr bwMode="auto">
            <a:xfrm>
              <a:off x="4913947" y="2484669"/>
              <a:ext cx="953453" cy="554174"/>
            </a:xfrm>
            <a:prstGeom prst="flowChartMagneticDisk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AutoShape 528"/>
            <p:cNvSpPr>
              <a:spLocks noChangeArrowheads="1"/>
            </p:cNvSpPr>
            <p:nvPr/>
          </p:nvSpPr>
          <p:spPr bwMode="auto">
            <a:xfrm>
              <a:off x="5050155" y="2483474"/>
              <a:ext cx="681038" cy="193916"/>
            </a:xfrm>
            <a:custGeom>
              <a:avLst/>
              <a:gdLst>
                <a:gd name="G0" fmla="+- 6480 0 0"/>
                <a:gd name="G1" fmla="+- 8640 0 0"/>
                <a:gd name="G2" fmla="+- 4320 0 0"/>
                <a:gd name="G3" fmla="+- 21600 0 6480"/>
                <a:gd name="G4" fmla="+- 21600 0 8640"/>
                <a:gd name="G5" fmla="+- 21600 0 4320"/>
                <a:gd name="G6" fmla="+- 6480 0 10800"/>
                <a:gd name="G7" fmla="+- 8640 0 10800"/>
                <a:gd name="G8" fmla="*/ G7 4320 G6"/>
                <a:gd name="G9" fmla="+- 21600 0 G8"/>
                <a:gd name="T0" fmla="*/ G8 w 21600"/>
                <a:gd name="T1" fmla="*/ G1 h 21600"/>
                <a:gd name="T2" fmla="*/ G9 w 21600"/>
                <a:gd name="T3" fmla="*/ G4 h 2160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T0" t="T1" r="T2" b="T3"/>
              <a:pathLst>
                <a:path w="21600" h="21600">
                  <a:moveTo>
                    <a:pt x="10800" y="0"/>
                  </a:moveTo>
                  <a:lnTo>
                    <a:pt x="6480" y="4320"/>
                  </a:lnTo>
                  <a:lnTo>
                    <a:pt x="8640" y="4320"/>
                  </a:lnTo>
                  <a:lnTo>
                    <a:pt x="8640" y="8640"/>
                  </a:lnTo>
                  <a:lnTo>
                    <a:pt x="4320" y="8640"/>
                  </a:lnTo>
                  <a:lnTo>
                    <a:pt x="4320" y="6480"/>
                  </a:lnTo>
                  <a:lnTo>
                    <a:pt x="0" y="10800"/>
                  </a:lnTo>
                  <a:lnTo>
                    <a:pt x="4320" y="15120"/>
                  </a:lnTo>
                  <a:lnTo>
                    <a:pt x="4320" y="12960"/>
                  </a:lnTo>
                  <a:lnTo>
                    <a:pt x="8640" y="12960"/>
                  </a:lnTo>
                  <a:lnTo>
                    <a:pt x="8640" y="17280"/>
                  </a:lnTo>
                  <a:lnTo>
                    <a:pt x="6480" y="17280"/>
                  </a:lnTo>
                  <a:lnTo>
                    <a:pt x="10800" y="21600"/>
                  </a:lnTo>
                  <a:lnTo>
                    <a:pt x="15120" y="17280"/>
                  </a:lnTo>
                  <a:lnTo>
                    <a:pt x="12960" y="17280"/>
                  </a:lnTo>
                  <a:lnTo>
                    <a:pt x="12960" y="12960"/>
                  </a:lnTo>
                  <a:lnTo>
                    <a:pt x="17280" y="12960"/>
                  </a:lnTo>
                  <a:lnTo>
                    <a:pt x="17280" y="15120"/>
                  </a:lnTo>
                  <a:lnTo>
                    <a:pt x="21600" y="10800"/>
                  </a:lnTo>
                  <a:lnTo>
                    <a:pt x="17280" y="6480"/>
                  </a:lnTo>
                  <a:lnTo>
                    <a:pt x="17280" y="8640"/>
                  </a:lnTo>
                  <a:lnTo>
                    <a:pt x="12960" y="8640"/>
                  </a:lnTo>
                  <a:lnTo>
                    <a:pt x="12960" y="4320"/>
                  </a:lnTo>
                  <a:lnTo>
                    <a:pt x="15120" y="4320"/>
                  </a:lnTo>
                  <a:close/>
                </a:path>
              </a:pathLst>
            </a:custGeom>
            <a:ln/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5" name="AutoShape 515"/>
          <p:cNvSpPr>
            <a:spLocks noChangeArrowheads="1"/>
          </p:cNvSpPr>
          <p:nvPr/>
        </p:nvSpPr>
        <p:spPr bwMode="auto">
          <a:xfrm>
            <a:off x="4643747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6" name="AutoShape 515"/>
          <p:cNvSpPr>
            <a:spLocks noChangeArrowheads="1"/>
          </p:cNvSpPr>
          <p:nvPr/>
        </p:nvSpPr>
        <p:spPr bwMode="auto">
          <a:xfrm>
            <a:off x="5146862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7" name="AutoShape 515"/>
          <p:cNvSpPr>
            <a:spLocks noChangeArrowheads="1"/>
          </p:cNvSpPr>
          <p:nvPr/>
        </p:nvSpPr>
        <p:spPr bwMode="auto">
          <a:xfrm>
            <a:off x="5653259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8" name="AutoShape 515"/>
          <p:cNvSpPr>
            <a:spLocks noChangeArrowheads="1"/>
          </p:cNvSpPr>
          <p:nvPr/>
        </p:nvSpPr>
        <p:spPr bwMode="auto">
          <a:xfrm>
            <a:off x="6182543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9" name="AutoShape 515"/>
          <p:cNvSpPr>
            <a:spLocks noChangeArrowheads="1"/>
          </p:cNvSpPr>
          <p:nvPr/>
        </p:nvSpPr>
        <p:spPr bwMode="auto">
          <a:xfrm>
            <a:off x="6656109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6" name="AutoShape 515"/>
          <p:cNvSpPr>
            <a:spLocks noChangeArrowheads="1"/>
          </p:cNvSpPr>
          <p:nvPr/>
        </p:nvSpPr>
        <p:spPr bwMode="auto">
          <a:xfrm>
            <a:off x="7152673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1" name="AutoShape 515"/>
          <p:cNvSpPr>
            <a:spLocks noChangeArrowheads="1"/>
          </p:cNvSpPr>
          <p:nvPr/>
        </p:nvSpPr>
        <p:spPr bwMode="auto">
          <a:xfrm>
            <a:off x="7662340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2" name="AutoShape 515"/>
          <p:cNvSpPr>
            <a:spLocks noChangeArrowheads="1"/>
          </p:cNvSpPr>
          <p:nvPr/>
        </p:nvSpPr>
        <p:spPr bwMode="auto">
          <a:xfrm>
            <a:off x="8135906" y="3153894"/>
            <a:ext cx="363855" cy="526415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43" name="Straight Connector 42"/>
          <p:cNvCxnSpPr>
            <a:stCxn id="22" idx="3"/>
            <a:endCxn id="25" idx="0"/>
          </p:cNvCxnSpPr>
          <p:nvPr/>
        </p:nvCxnSpPr>
        <p:spPr>
          <a:xfrm flipH="1">
            <a:off x="4871156" y="2141712"/>
            <a:ext cx="1756892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2" idx="3"/>
            <a:endCxn id="26" idx="0"/>
          </p:cNvCxnSpPr>
          <p:nvPr/>
        </p:nvCxnSpPr>
        <p:spPr>
          <a:xfrm flipH="1">
            <a:off x="5374271" y="2141712"/>
            <a:ext cx="1253777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2" idx="3"/>
            <a:endCxn id="27" idx="0"/>
          </p:cNvCxnSpPr>
          <p:nvPr/>
        </p:nvCxnSpPr>
        <p:spPr>
          <a:xfrm flipH="1">
            <a:off x="5880668" y="2141712"/>
            <a:ext cx="747380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2" idx="3"/>
            <a:endCxn id="28" idx="0"/>
          </p:cNvCxnSpPr>
          <p:nvPr/>
        </p:nvCxnSpPr>
        <p:spPr>
          <a:xfrm flipH="1">
            <a:off x="6409952" y="2141712"/>
            <a:ext cx="218096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29" idx="0"/>
          </p:cNvCxnSpPr>
          <p:nvPr/>
        </p:nvCxnSpPr>
        <p:spPr>
          <a:xfrm>
            <a:off x="6613241" y="2170501"/>
            <a:ext cx="270277" cy="9833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2" idx="3"/>
            <a:endCxn id="36" idx="0"/>
          </p:cNvCxnSpPr>
          <p:nvPr/>
        </p:nvCxnSpPr>
        <p:spPr>
          <a:xfrm>
            <a:off x="6628048" y="2141712"/>
            <a:ext cx="752034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2" idx="3"/>
            <a:endCxn id="41" idx="0"/>
          </p:cNvCxnSpPr>
          <p:nvPr/>
        </p:nvCxnSpPr>
        <p:spPr>
          <a:xfrm>
            <a:off x="6628048" y="2141712"/>
            <a:ext cx="1261701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2" idx="3"/>
            <a:endCxn id="42" idx="0"/>
          </p:cNvCxnSpPr>
          <p:nvPr/>
        </p:nvCxnSpPr>
        <p:spPr>
          <a:xfrm>
            <a:off x="6628048" y="2141712"/>
            <a:ext cx="1735267" cy="10121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Callout 50"/>
          <p:cNvSpPr/>
          <p:nvPr/>
        </p:nvSpPr>
        <p:spPr>
          <a:xfrm rot="19605188">
            <a:off x="4187954" y="2378350"/>
            <a:ext cx="1071945" cy="540849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4886348" y="1586343"/>
            <a:ext cx="3470787" cy="1561875"/>
          </a:xfrm>
          <a:custGeom>
            <a:avLst/>
            <a:gdLst>
              <a:gd name="connsiteX0" fmla="*/ 3470787 w 3470787"/>
              <a:gd name="connsiteY0" fmla="*/ 993058 h 993058"/>
              <a:gd name="connsiteX1" fmla="*/ 1750141 w 3470787"/>
              <a:gd name="connsiteY1" fmla="*/ 0 h 993058"/>
              <a:gd name="connsiteX2" fmla="*/ 0 w 3470787"/>
              <a:gd name="connsiteY2" fmla="*/ 993058 h 99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0787" h="993058">
                <a:moveTo>
                  <a:pt x="3470787" y="993058"/>
                </a:moveTo>
                <a:cubicBezTo>
                  <a:pt x="2899696" y="496529"/>
                  <a:pt x="2328605" y="0"/>
                  <a:pt x="1750141" y="0"/>
                </a:cubicBezTo>
                <a:cubicBezTo>
                  <a:pt x="1171677" y="0"/>
                  <a:pt x="278580" y="827548"/>
                  <a:pt x="0" y="993058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4915844" y="1653708"/>
            <a:ext cx="2949678" cy="1494510"/>
          </a:xfrm>
          <a:custGeom>
            <a:avLst/>
            <a:gdLst>
              <a:gd name="connsiteX0" fmla="*/ 2949678 w 2949678"/>
              <a:gd name="connsiteY0" fmla="*/ 1494510 h 1494510"/>
              <a:gd name="connsiteX1" fmla="*/ 1730478 w 2949678"/>
              <a:gd name="connsiteY1" fmla="*/ 6 h 1494510"/>
              <a:gd name="connsiteX2" fmla="*/ 0 w 2949678"/>
              <a:gd name="connsiteY2" fmla="*/ 1474845 h 149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49678" h="1494510">
                <a:moveTo>
                  <a:pt x="2949678" y="1494510"/>
                </a:moveTo>
                <a:cubicBezTo>
                  <a:pt x="2585884" y="748896"/>
                  <a:pt x="2222091" y="3283"/>
                  <a:pt x="1730478" y="6"/>
                </a:cubicBezTo>
                <a:cubicBezTo>
                  <a:pt x="1238865" y="-3271"/>
                  <a:pt x="129458" y="1325722"/>
                  <a:pt x="0" y="1474845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4896180" y="1653712"/>
            <a:ext cx="2458064" cy="1504338"/>
          </a:xfrm>
          <a:custGeom>
            <a:avLst/>
            <a:gdLst>
              <a:gd name="connsiteX0" fmla="*/ 2458064 w 2458064"/>
              <a:gd name="connsiteY0" fmla="*/ 1504338 h 1504338"/>
              <a:gd name="connsiteX1" fmla="*/ 1740309 w 2458064"/>
              <a:gd name="connsiteY1" fmla="*/ 2 h 1504338"/>
              <a:gd name="connsiteX2" fmla="*/ 0 w 2458064"/>
              <a:gd name="connsiteY2" fmla="*/ 1494506 h 150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8064" h="1504338">
                <a:moveTo>
                  <a:pt x="2458064" y="1504338"/>
                </a:moveTo>
                <a:cubicBezTo>
                  <a:pt x="2304025" y="752989"/>
                  <a:pt x="2149986" y="1641"/>
                  <a:pt x="1740309" y="2"/>
                </a:cubicBezTo>
                <a:cubicBezTo>
                  <a:pt x="1330632" y="-1637"/>
                  <a:pt x="665316" y="746434"/>
                  <a:pt x="0" y="1494506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4906012" y="1653704"/>
            <a:ext cx="1983204" cy="1514178"/>
          </a:xfrm>
          <a:custGeom>
            <a:avLst/>
            <a:gdLst>
              <a:gd name="connsiteX0" fmla="*/ 1956619 w 1983204"/>
              <a:gd name="connsiteY0" fmla="*/ 1514178 h 1514178"/>
              <a:gd name="connsiteX1" fmla="*/ 1710813 w 1983204"/>
              <a:gd name="connsiteY1" fmla="*/ 10 h 1514178"/>
              <a:gd name="connsiteX2" fmla="*/ 0 w 1983204"/>
              <a:gd name="connsiteY2" fmla="*/ 1494514 h 151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3204" h="1514178">
                <a:moveTo>
                  <a:pt x="1956619" y="1514178"/>
                </a:moveTo>
                <a:cubicBezTo>
                  <a:pt x="1996767" y="758732"/>
                  <a:pt x="2036916" y="3287"/>
                  <a:pt x="1710813" y="10"/>
                </a:cubicBezTo>
                <a:cubicBezTo>
                  <a:pt x="1384710" y="-3267"/>
                  <a:pt x="692355" y="745623"/>
                  <a:pt x="0" y="1494514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Freeform 55"/>
          <p:cNvSpPr/>
          <p:nvPr/>
        </p:nvSpPr>
        <p:spPr>
          <a:xfrm>
            <a:off x="4896180" y="1663545"/>
            <a:ext cx="1870024" cy="1494505"/>
          </a:xfrm>
          <a:custGeom>
            <a:avLst/>
            <a:gdLst>
              <a:gd name="connsiteX0" fmla="*/ 1494503 w 1870024"/>
              <a:gd name="connsiteY0" fmla="*/ 1494505 h 1494505"/>
              <a:gd name="connsiteX1" fmla="*/ 1769806 w 1870024"/>
              <a:gd name="connsiteY1" fmla="*/ 2 h 1494505"/>
              <a:gd name="connsiteX2" fmla="*/ 0 w 1870024"/>
              <a:gd name="connsiteY2" fmla="*/ 1484673 h 1494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0024" h="1494505">
                <a:moveTo>
                  <a:pt x="1494503" y="1494505"/>
                </a:moveTo>
                <a:cubicBezTo>
                  <a:pt x="1756696" y="748073"/>
                  <a:pt x="2018890" y="1641"/>
                  <a:pt x="1769806" y="2"/>
                </a:cubicBezTo>
                <a:cubicBezTo>
                  <a:pt x="1520722" y="-1637"/>
                  <a:pt x="760361" y="741518"/>
                  <a:pt x="0" y="1484673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4886348" y="1683209"/>
            <a:ext cx="1802012" cy="1474841"/>
          </a:xfrm>
          <a:custGeom>
            <a:avLst/>
            <a:gdLst>
              <a:gd name="connsiteX0" fmla="*/ 973393 w 1802012"/>
              <a:gd name="connsiteY0" fmla="*/ 1474841 h 1474841"/>
              <a:gd name="connsiteX1" fmla="*/ 1769806 w 1802012"/>
              <a:gd name="connsiteY1" fmla="*/ 2 h 1474841"/>
              <a:gd name="connsiteX2" fmla="*/ 0 w 1802012"/>
              <a:gd name="connsiteY2" fmla="*/ 1465009 h 147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2012" h="1474841">
                <a:moveTo>
                  <a:pt x="973393" y="1474841"/>
                </a:moveTo>
                <a:cubicBezTo>
                  <a:pt x="1452715" y="738241"/>
                  <a:pt x="1932038" y="1641"/>
                  <a:pt x="1769806" y="2"/>
                </a:cubicBezTo>
                <a:cubicBezTo>
                  <a:pt x="1607574" y="-1637"/>
                  <a:pt x="803787" y="731686"/>
                  <a:pt x="0" y="1465009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Freeform 57"/>
          <p:cNvSpPr/>
          <p:nvPr/>
        </p:nvSpPr>
        <p:spPr>
          <a:xfrm>
            <a:off x="4906012" y="1801196"/>
            <a:ext cx="1707434" cy="1356854"/>
          </a:xfrm>
          <a:custGeom>
            <a:avLst/>
            <a:gdLst>
              <a:gd name="connsiteX0" fmla="*/ 471948 w 1707434"/>
              <a:gd name="connsiteY0" fmla="*/ 1356854 h 1356854"/>
              <a:gd name="connsiteX1" fmla="*/ 1700981 w 1707434"/>
              <a:gd name="connsiteY1" fmla="*/ 2 h 1356854"/>
              <a:gd name="connsiteX2" fmla="*/ 0 w 1707434"/>
              <a:gd name="connsiteY2" fmla="*/ 1347022 h 135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7434" h="1356854">
                <a:moveTo>
                  <a:pt x="471948" y="1356854"/>
                </a:moveTo>
                <a:cubicBezTo>
                  <a:pt x="1125793" y="679247"/>
                  <a:pt x="1779639" y="1641"/>
                  <a:pt x="1700981" y="2"/>
                </a:cubicBezTo>
                <a:cubicBezTo>
                  <a:pt x="1622323" y="-1637"/>
                  <a:pt x="811161" y="672692"/>
                  <a:pt x="0" y="1347022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25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13.3|8.3|8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5.5|7.6|11.8|9|20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5.9|4.4|11.6|7.3|3.3|14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7|4.6|3|10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5.8|5.9|34.3|20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1|0.1|0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1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9|10.9|8.2|9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5|6.5|7.1|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8.9|3.5|16.7|12.7|1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8.3|8.6|7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17.7|18|1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4.6|7.6|10.9|6.6|4.4|11.9|6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5.5|2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11.5|4.7|14.4|33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25.5|1.4|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37.1|4.2|3.4|3.6|6.5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24537</TotalTime>
  <Words>1273</Words>
  <Application>Microsoft Office PowerPoint</Application>
  <PresentationFormat>On-screen Show (4:3)</PresentationFormat>
  <Paragraphs>287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Aharoni</vt:lpstr>
      <vt:lpstr>Amaranth</vt:lpstr>
      <vt:lpstr>Arial</vt:lpstr>
      <vt:lpstr>Calibri</vt:lpstr>
      <vt:lpstr>Calibri Light</vt:lpstr>
      <vt:lpstr>Courier New</vt:lpstr>
      <vt:lpstr>Wingdings</vt:lpstr>
      <vt:lpstr>Custom Design</vt:lpstr>
      <vt:lpstr>TimeThief: Leveraging Network Variability to Save Datacenter Energy in On-line Data-Intensive Applications</vt:lpstr>
      <vt:lpstr>Big data and OLDI applications</vt:lpstr>
      <vt:lpstr>Challenges to energy management</vt:lpstr>
      <vt:lpstr>Previous work</vt:lpstr>
      <vt:lpstr>TimeThief: contributions</vt:lpstr>
      <vt:lpstr>Talk Organization</vt:lpstr>
      <vt:lpstr>Background: OLDI architecture </vt:lpstr>
      <vt:lpstr>OLDI tail latencies and SLA budgets</vt:lpstr>
      <vt:lpstr>OLDI traffic characteristics: Incast </vt:lpstr>
      <vt:lpstr>Network variability and incast</vt:lpstr>
      <vt:lpstr>Talk Organization</vt:lpstr>
      <vt:lpstr>TimeThief: key ideas</vt:lpstr>
      <vt:lpstr>Determining request Slack</vt:lpstr>
      <vt:lpstr>Slowing down based on request slack</vt:lpstr>
      <vt:lpstr>Earliest-deadline first scheduling</vt:lpstr>
      <vt:lpstr>Talk Organization</vt:lpstr>
      <vt:lpstr>Methodology</vt:lpstr>
      <vt:lpstr>Methodology (cont.)</vt:lpstr>
      <vt:lpstr>Service time and Power</vt:lpstr>
      <vt:lpstr>Response time distribution</vt:lpstr>
      <vt:lpstr>Power state distribution </vt:lpstr>
      <vt:lpstr>Conclusion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Balajee Vamanan</dc:creator>
  <cp:lastModifiedBy>Balajee Vamanan</cp:lastModifiedBy>
  <cp:revision>1345</cp:revision>
  <dcterms:created xsi:type="dcterms:W3CDTF">2013-04-15T19:57:38Z</dcterms:created>
  <dcterms:modified xsi:type="dcterms:W3CDTF">2015-06-29T21:19:53Z</dcterms:modified>
</cp:coreProperties>
</file>