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ppt/tags/tag10.xml" ContentType="application/vnd.openxmlformats-officedocument.presentationml.tags+xml"/>
  <Override PartName="/ppt/notesSlides/notesSlide12.xml" ContentType="application/vnd.openxmlformats-officedocument.presentationml.notesSlide+xml"/>
  <Override PartName="/ppt/tags/tag11.xml" ContentType="application/vnd.openxmlformats-officedocument.presentationml.tags+xml"/>
  <Override PartName="/ppt/notesSlides/notesSlide13.xml" ContentType="application/vnd.openxmlformats-officedocument.presentationml.notesSlide+xml"/>
  <Override PartName="/ppt/tags/tag12.xml" ContentType="application/vnd.openxmlformats-officedocument.presentationml.tags+xml"/>
  <Override PartName="/ppt/notesSlides/notesSlide14.xml" ContentType="application/vnd.openxmlformats-officedocument.presentationml.notesSlide+xml"/>
  <Override PartName="/ppt/tags/tag13.xml" ContentType="application/vnd.openxmlformats-officedocument.presentationml.tags+xml"/>
  <Override PartName="/ppt/notesSlides/notesSlide15.xml" ContentType="application/vnd.openxmlformats-officedocument.presentationml.notesSlide+xml"/>
  <Override PartName="/ppt/tags/tag14.xml" ContentType="application/vnd.openxmlformats-officedocument.presentationml.tags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tags/tag15.xml" ContentType="application/vnd.openxmlformats-officedocument.presentationml.tags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tags/tag16.xml" ContentType="application/vnd.openxmlformats-officedocument.presentationml.tags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tags/tag17.xml" ContentType="application/vnd.openxmlformats-officedocument.presentationml.tags+xml"/>
  <Override PartName="/ppt/notesSlides/notesSlide19.xml" ContentType="application/vnd.openxmlformats-officedocument.presentationml.notesSlide+xml"/>
  <Override PartName="/ppt/charts/chart4.xml" ContentType="application/vnd.openxmlformats-officedocument.drawingml.chart+xml"/>
  <Override PartName="/ppt/tags/tag18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8" r:id="rId1"/>
  </p:sldMasterIdLst>
  <p:notesMasterIdLst>
    <p:notesMasterId r:id="rId25"/>
  </p:notesMasterIdLst>
  <p:handoutMasterIdLst>
    <p:handoutMasterId r:id="rId26"/>
  </p:handoutMasterIdLst>
  <p:sldIdLst>
    <p:sldId id="572" r:id="rId2"/>
    <p:sldId id="578" r:id="rId3"/>
    <p:sldId id="496" r:id="rId4"/>
    <p:sldId id="497" r:id="rId5"/>
    <p:sldId id="498" r:id="rId6"/>
    <p:sldId id="616" r:id="rId7"/>
    <p:sldId id="563" r:id="rId8"/>
    <p:sldId id="579" r:id="rId9"/>
    <p:sldId id="511" r:id="rId10"/>
    <p:sldId id="510" r:id="rId11"/>
    <p:sldId id="588" r:id="rId12"/>
    <p:sldId id="502" r:id="rId13"/>
    <p:sldId id="504" r:id="rId14"/>
    <p:sldId id="561" r:id="rId15"/>
    <p:sldId id="505" r:id="rId16"/>
    <p:sldId id="617" r:id="rId17"/>
    <p:sldId id="621" r:id="rId18"/>
    <p:sldId id="517" r:id="rId19"/>
    <p:sldId id="528" r:id="rId20"/>
    <p:sldId id="587" r:id="rId21"/>
    <p:sldId id="619" r:id="rId22"/>
    <p:sldId id="620" r:id="rId23"/>
    <p:sldId id="52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141"/>
    <a:srgbClr val="901929"/>
    <a:srgbClr val="F4B183"/>
    <a:srgbClr val="632523"/>
    <a:srgbClr val="ADA907"/>
    <a:srgbClr val="DDDD09"/>
    <a:srgbClr val="D19B23"/>
    <a:srgbClr val="E5B359"/>
    <a:srgbClr val="B4B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9" autoAdjust="0"/>
    <p:restoredTop sz="83059" autoAdjust="0"/>
  </p:normalViewPr>
  <p:slideViewPr>
    <p:cSldViewPr>
      <p:cViewPr varScale="1">
        <p:scale>
          <a:sx n="179" d="100"/>
          <a:sy n="179" d="100"/>
        </p:scale>
        <p:origin x="30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76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Research\Projects\Timetrader\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TimeTrader\ASBD15\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TimeTrader\ASBD15\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TimeTrader\ASBD15\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164256253683"/>
          <c:y val="0.0370637541275083"/>
          <c:w val="0.782128662488617"/>
          <c:h val="0.58083526013836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'Power refined'!$G$12</c:f>
              <c:strCache>
                <c:ptCount val="1"/>
                <c:pt idx="0">
                  <c:v>Idle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multiLvlStrRef>
              <c:f>'Power refined'!$D$13:$F$20</c:f>
              <c:multiLvlStrCache>
                <c:ptCount val="8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  <c:pt idx="6">
                    <c:v>P</c:v>
                  </c:pt>
                  <c:pt idx="7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60%</c:v>
                  </c:pt>
                  <c:pt idx="5">
                    <c:v> </c:v>
                  </c:pt>
                  <c:pt idx="6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refined'!$G$13:$G$20</c:f>
              <c:numCache>
                <c:formatCode>0.00</c:formatCode>
                <c:ptCount val="8"/>
                <c:pt idx="0">
                  <c:v>0.0</c:v>
                </c:pt>
                <c:pt idx="1">
                  <c:v>0.00547913278358122</c:v>
                </c:pt>
                <c:pt idx="3">
                  <c:v>0.04</c:v>
                </c:pt>
                <c:pt idx="4">
                  <c:v>0.07</c:v>
                </c:pt>
                <c:pt idx="6">
                  <c:v>0.13</c:v>
                </c:pt>
                <c:pt idx="7">
                  <c:v>0.18</c:v>
                </c:pt>
              </c:numCache>
            </c:numRef>
          </c:val>
        </c:ser>
        <c:ser>
          <c:idx val="1"/>
          <c:order val="1"/>
          <c:tx>
            <c:strRef>
              <c:f>'Power refined'!$H$12</c:f>
              <c:strCache>
                <c:ptCount val="1"/>
                <c:pt idx="0">
                  <c:v>Active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</c:spPr>
          <c:invertIfNegative val="0"/>
          <c:cat>
            <c:multiLvlStrRef>
              <c:f>'Power refined'!$D$13:$F$20</c:f>
              <c:multiLvlStrCache>
                <c:ptCount val="8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  <c:pt idx="6">
                    <c:v>P</c:v>
                  </c:pt>
                  <c:pt idx="7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60%</c:v>
                  </c:pt>
                  <c:pt idx="5">
                    <c:v> </c:v>
                  </c:pt>
                  <c:pt idx="6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refined'!$H$13:$H$20</c:f>
              <c:numCache>
                <c:formatCode>0.00</c:formatCode>
                <c:ptCount val="8"/>
                <c:pt idx="0">
                  <c:v>0.0</c:v>
                </c:pt>
                <c:pt idx="1">
                  <c:v>0.144520867216419</c:v>
                </c:pt>
                <c:pt idx="3">
                  <c:v>0.16</c:v>
                </c:pt>
                <c:pt idx="4">
                  <c:v>0.2</c:v>
                </c:pt>
                <c:pt idx="6">
                  <c:v>0.18</c:v>
                </c:pt>
                <c:pt idx="7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-2008818368"/>
        <c:axId val="-2008823248"/>
      </c:barChart>
      <c:catAx>
        <c:axId val="-2008818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  <a:prstDash val="lgDash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008823248"/>
        <c:crosses val="autoZero"/>
        <c:auto val="1"/>
        <c:lblAlgn val="ctr"/>
        <c:lblOffset val="100"/>
        <c:noMultiLvlLbl val="0"/>
      </c:catAx>
      <c:valAx>
        <c:axId val="-2008823248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Energy savings over baseline</a:t>
                </a:r>
              </a:p>
            </c:rich>
          </c:tx>
          <c:layout>
            <c:manualLayout>
              <c:xMode val="edge"/>
              <c:yMode val="edge"/>
              <c:x val="0.00245419409757738"/>
              <c:y val="0.049130255776851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-2008818368"/>
        <c:crosses val="autoZero"/>
        <c:crossBetween val="between"/>
      </c:valAx>
      <c:spPr>
        <a:ln>
          <a:solidFill>
            <a:sysClr val="windowText" lastClr="000000"/>
          </a:solidFill>
        </a:ln>
      </c:spPr>
    </c:plotArea>
    <c:legend>
      <c:legendPos val="t"/>
      <c:layout>
        <c:manualLayout>
          <c:xMode val="edge"/>
          <c:yMode val="edge"/>
          <c:x val="0.21607424071991"/>
          <c:y val="0.0545424925332609"/>
          <c:w val="0.359325084364454"/>
          <c:h val="0.12153726751898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307970167095"/>
          <c:y val="0.0260047329730893"/>
          <c:w val="0.840267543208042"/>
          <c:h val="0.823528871391076"/>
        </c:manualLayout>
      </c:layout>
      <c:scatterChart>
        <c:scatterStyle val="smoothMarker"/>
        <c:varyColors val="0"/>
        <c:ser>
          <c:idx val="2"/>
          <c:order val="0"/>
          <c:tx>
            <c:v>Baseline (30%)</c:v>
          </c:tx>
          <c:spPr>
            <a:ln w="28575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Final'!$D$1:$D$162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0.51032</c:v>
                </c:pt>
                <c:pt idx="11">
                  <c:v>0.55674433</c:v>
                </c:pt>
                <c:pt idx="12">
                  <c:v>0.583991</c:v>
                </c:pt>
                <c:pt idx="13">
                  <c:v>0.60972433</c:v>
                </c:pt>
                <c:pt idx="14">
                  <c:v>0.658584</c:v>
                </c:pt>
                <c:pt idx="15">
                  <c:v>0.68593967</c:v>
                </c:pt>
                <c:pt idx="16">
                  <c:v>0.714208</c:v>
                </c:pt>
                <c:pt idx="17">
                  <c:v>0.72972733</c:v>
                </c:pt>
                <c:pt idx="18">
                  <c:v>0.73151867</c:v>
                </c:pt>
                <c:pt idx="19">
                  <c:v>0.752397</c:v>
                </c:pt>
                <c:pt idx="20">
                  <c:v>0.76620067</c:v>
                </c:pt>
                <c:pt idx="21">
                  <c:v>0.78182767</c:v>
                </c:pt>
                <c:pt idx="22">
                  <c:v>0.79334033</c:v>
                </c:pt>
                <c:pt idx="23">
                  <c:v>0.80546033</c:v>
                </c:pt>
                <c:pt idx="24">
                  <c:v>0.81484367</c:v>
                </c:pt>
                <c:pt idx="25">
                  <c:v>0.82376433</c:v>
                </c:pt>
                <c:pt idx="26">
                  <c:v>0.82992167</c:v>
                </c:pt>
                <c:pt idx="27">
                  <c:v>0.83031767</c:v>
                </c:pt>
                <c:pt idx="28">
                  <c:v>0.83038133</c:v>
                </c:pt>
                <c:pt idx="29">
                  <c:v>0.83072033</c:v>
                </c:pt>
                <c:pt idx="30">
                  <c:v>0.839276</c:v>
                </c:pt>
                <c:pt idx="31">
                  <c:v>0.845326</c:v>
                </c:pt>
                <c:pt idx="32">
                  <c:v>0.84568933</c:v>
                </c:pt>
                <c:pt idx="33">
                  <c:v>0.84574067</c:v>
                </c:pt>
                <c:pt idx="34">
                  <c:v>0.845984</c:v>
                </c:pt>
                <c:pt idx="35">
                  <c:v>0.85250433</c:v>
                </c:pt>
                <c:pt idx="36">
                  <c:v>0.856929</c:v>
                </c:pt>
                <c:pt idx="37">
                  <c:v>0.857205</c:v>
                </c:pt>
                <c:pt idx="38">
                  <c:v>0.85725433</c:v>
                </c:pt>
                <c:pt idx="39">
                  <c:v>0.85744833</c:v>
                </c:pt>
                <c:pt idx="40">
                  <c:v>0.86676533</c:v>
                </c:pt>
                <c:pt idx="41">
                  <c:v>0.87935233</c:v>
                </c:pt>
                <c:pt idx="42">
                  <c:v>0.88203167</c:v>
                </c:pt>
                <c:pt idx="43">
                  <c:v>0.885974</c:v>
                </c:pt>
                <c:pt idx="44">
                  <c:v>0.88882767</c:v>
                </c:pt>
                <c:pt idx="45">
                  <c:v>0.89494067</c:v>
                </c:pt>
                <c:pt idx="46">
                  <c:v>0.89507167</c:v>
                </c:pt>
                <c:pt idx="47">
                  <c:v>0.89846367</c:v>
                </c:pt>
                <c:pt idx="48">
                  <c:v>0.90097667</c:v>
                </c:pt>
                <c:pt idx="49">
                  <c:v>0.901134</c:v>
                </c:pt>
                <c:pt idx="50">
                  <c:v>0.90115633</c:v>
                </c:pt>
                <c:pt idx="51">
                  <c:v>0.901292</c:v>
                </c:pt>
                <c:pt idx="52">
                  <c:v>0.904486</c:v>
                </c:pt>
                <c:pt idx="53">
                  <c:v>0.90695533</c:v>
                </c:pt>
                <c:pt idx="54">
                  <c:v>0.90710733</c:v>
                </c:pt>
                <c:pt idx="55">
                  <c:v>0.90712867</c:v>
                </c:pt>
                <c:pt idx="56">
                  <c:v>0.90723033</c:v>
                </c:pt>
                <c:pt idx="57">
                  <c:v>0.90955367</c:v>
                </c:pt>
                <c:pt idx="58">
                  <c:v>0.91122267</c:v>
                </c:pt>
                <c:pt idx="59">
                  <c:v>0.91133867</c:v>
                </c:pt>
                <c:pt idx="60">
                  <c:v>0.91135367</c:v>
                </c:pt>
                <c:pt idx="61">
                  <c:v>0.91144567</c:v>
                </c:pt>
                <c:pt idx="62">
                  <c:v>0.91375367</c:v>
                </c:pt>
                <c:pt idx="63">
                  <c:v>0.91547233</c:v>
                </c:pt>
                <c:pt idx="64">
                  <c:v>0.915581</c:v>
                </c:pt>
                <c:pt idx="65">
                  <c:v>0.91559633</c:v>
                </c:pt>
                <c:pt idx="66">
                  <c:v>0.915682</c:v>
                </c:pt>
                <c:pt idx="67">
                  <c:v>0.91803433</c:v>
                </c:pt>
                <c:pt idx="68">
                  <c:v>0.91974667</c:v>
                </c:pt>
                <c:pt idx="69">
                  <c:v>0.91985</c:v>
                </c:pt>
                <c:pt idx="70">
                  <c:v>0.91986633</c:v>
                </c:pt>
                <c:pt idx="71">
                  <c:v>0.919949</c:v>
                </c:pt>
                <c:pt idx="72">
                  <c:v>0.922305</c:v>
                </c:pt>
                <c:pt idx="73">
                  <c:v>0.92398167</c:v>
                </c:pt>
                <c:pt idx="74">
                  <c:v>0.92407967</c:v>
                </c:pt>
                <c:pt idx="75">
                  <c:v>0.924095</c:v>
                </c:pt>
                <c:pt idx="76">
                  <c:v>0.92558167</c:v>
                </c:pt>
                <c:pt idx="77">
                  <c:v>0.95952933</c:v>
                </c:pt>
                <c:pt idx="78">
                  <c:v>0.98787633</c:v>
                </c:pt>
                <c:pt idx="79">
                  <c:v>0.98943067</c:v>
                </c:pt>
                <c:pt idx="80">
                  <c:v>0.98969067</c:v>
                </c:pt>
                <c:pt idx="81">
                  <c:v>0.98981533</c:v>
                </c:pt>
                <c:pt idx="82">
                  <c:v>0.99022567</c:v>
                </c:pt>
                <c:pt idx="83">
                  <c:v>0.990374</c:v>
                </c:pt>
                <c:pt idx="84">
                  <c:v>0.99040667</c:v>
                </c:pt>
                <c:pt idx="85">
                  <c:v>0.99042033</c:v>
                </c:pt>
                <c:pt idx="86">
                  <c:v>0.99042833</c:v>
                </c:pt>
                <c:pt idx="87">
                  <c:v>0.990799</c:v>
                </c:pt>
                <c:pt idx="88">
                  <c:v>0.99090467</c:v>
                </c:pt>
                <c:pt idx="89">
                  <c:v>0.99091867</c:v>
                </c:pt>
                <c:pt idx="90">
                  <c:v>0.99092</c:v>
                </c:pt>
                <c:pt idx="91">
                  <c:v>0.990923</c:v>
                </c:pt>
                <c:pt idx="92">
                  <c:v>0.991277</c:v>
                </c:pt>
                <c:pt idx="93">
                  <c:v>0.99137233</c:v>
                </c:pt>
                <c:pt idx="94">
                  <c:v>0.991382</c:v>
                </c:pt>
                <c:pt idx="95">
                  <c:v>0.99138233</c:v>
                </c:pt>
                <c:pt idx="96">
                  <c:v>0.99142133</c:v>
                </c:pt>
                <c:pt idx="97">
                  <c:v>0.997872</c:v>
                </c:pt>
                <c:pt idx="98">
                  <c:v>0.99980867</c:v>
                </c:pt>
                <c:pt idx="99">
                  <c:v>0.999978</c:v>
                </c:pt>
                <c:pt idx="100">
                  <c:v>0.99998567</c:v>
                </c:pt>
                <c:pt idx="101">
                  <c:v>0.99998633</c:v>
                </c:pt>
                <c:pt idx="102">
                  <c:v>0.99998633</c:v>
                </c:pt>
                <c:pt idx="103">
                  <c:v>0.999987</c:v>
                </c:pt>
                <c:pt idx="104">
                  <c:v>0.99998733</c:v>
                </c:pt>
                <c:pt idx="105">
                  <c:v>0.99998733</c:v>
                </c:pt>
                <c:pt idx="106">
                  <c:v>0.99998733</c:v>
                </c:pt>
                <c:pt idx="107">
                  <c:v>0.99998733</c:v>
                </c:pt>
                <c:pt idx="108">
                  <c:v>0.99998733</c:v>
                </c:pt>
                <c:pt idx="109">
                  <c:v>0.99998767</c:v>
                </c:pt>
                <c:pt idx="110">
                  <c:v>0.99998767</c:v>
                </c:pt>
                <c:pt idx="111">
                  <c:v>0.99998767</c:v>
                </c:pt>
                <c:pt idx="112">
                  <c:v>0.99998767</c:v>
                </c:pt>
                <c:pt idx="113">
                  <c:v>0.99998767</c:v>
                </c:pt>
                <c:pt idx="114">
                  <c:v>0.99998767</c:v>
                </c:pt>
                <c:pt idx="115">
                  <c:v>0.99998767</c:v>
                </c:pt>
                <c:pt idx="116">
                  <c:v>0.99998767</c:v>
                </c:pt>
                <c:pt idx="117">
                  <c:v>0.99998767</c:v>
                </c:pt>
                <c:pt idx="118">
                  <c:v>0.99999</c:v>
                </c:pt>
                <c:pt idx="119">
                  <c:v>0.99999967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3"/>
          <c:order val="1"/>
          <c:tx>
            <c:v>Baseline (90%)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Final'!$E$1:$E$162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0.46032</c:v>
                </c:pt>
                <c:pt idx="11">
                  <c:v>0.50674433</c:v>
                </c:pt>
                <c:pt idx="12">
                  <c:v>0.533991</c:v>
                </c:pt>
                <c:pt idx="13">
                  <c:v>0.55972433</c:v>
                </c:pt>
                <c:pt idx="14">
                  <c:v>0.608584</c:v>
                </c:pt>
                <c:pt idx="15">
                  <c:v>0.63593967</c:v>
                </c:pt>
                <c:pt idx="16">
                  <c:v>0.664208</c:v>
                </c:pt>
                <c:pt idx="17">
                  <c:v>0.67972733</c:v>
                </c:pt>
                <c:pt idx="18">
                  <c:v>0.68151867</c:v>
                </c:pt>
                <c:pt idx="19">
                  <c:v>0.702397</c:v>
                </c:pt>
                <c:pt idx="20">
                  <c:v>0.71620067</c:v>
                </c:pt>
                <c:pt idx="21">
                  <c:v>0.73182767</c:v>
                </c:pt>
                <c:pt idx="22">
                  <c:v>0.75334033</c:v>
                </c:pt>
                <c:pt idx="23">
                  <c:v>0.76546033</c:v>
                </c:pt>
                <c:pt idx="24">
                  <c:v>0.77484367</c:v>
                </c:pt>
                <c:pt idx="25">
                  <c:v>0.78376433</c:v>
                </c:pt>
                <c:pt idx="26">
                  <c:v>0.78992167</c:v>
                </c:pt>
                <c:pt idx="27">
                  <c:v>0.79031767</c:v>
                </c:pt>
                <c:pt idx="28">
                  <c:v>0.79038133</c:v>
                </c:pt>
                <c:pt idx="29">
                  <c:v>0.79072033</c:v>
                </c:pt>
                <c:pt idx="30">
                  <c:v>0.809276</c:v>
                </c:pt>
                <c:pt idx="31">
                  <c:v>0.815326</c:v>
                </c:pt>
                <c:pt idx="32">
                  <c:v>0.81568933</c:v>
                </c:pt>
                <c:pt idx="33">
                  <c:v>0.81574067</c:v>
                </c:pt>
                <c:pt idx="34">
                  <c:v>0.815984</c:v>
                </c:pt>
                <c:pt idx="35">
                  <c:v>0.82250433</c:v>
                </c:pt>
                <c:pt idx="36">
                  <c:v>0.826929</c:v>
                </c:pt>
                <c:pt idx="37">
                  <c:v>0.827205</c:v>
                </c:pt>
                <c:pt idx="38">
                  <c:v>0.82725433</c:v>
                </c:pt>
                <c:pt idx="39">
                  <c:v>0.83744833</c:v>
                </c:pt>
                <c:pt idx="40">
                  <c:v>0.84676533</c:v>
                </c:pt>
                <c:pt idx="41">
                  <c:v>0.85935233</c:v>
                </c:pt>
                <c:pt idx="42">
                  <c:v>0.86203167</c:v>
                </c:pt>
                <c:pt idx="43">
                  <c:v>0.865974</c:v>
                </c:pt>
                <c:pt idx="44">
                  <c:v>0.86882767</c:v>
                </c:pt>
                <c:pt idx="45">
                  <c:v>0.87494067</c:v>
                </c:pt>
                <c:pt idx="46">
                  <c:v>0.87507167</c:v>
                </c:pt>
                <c:pt idx="47">
                  <c:v>0.87846367</c:v>
                </c:pt>
                <c:pt idx="48">
                  <c:v>0.88097667</c:v>
                </c:pt>
                <c:pt idx="49">
                  <c:v>0.871134</c:v>
                </c:pt>
                <c:pt idx="50">
                  <c:v>0.87115633</c:v>
                </c:pt>
                <c:pt idx="51">
                  <c:v>0.871292</c:v>
                </c:pt>
                <c:pt idx="52">
                  <c:v>0.874486</c:v>
                </c:pt>
                <c:pt idx="53">
                  <c:v>0.87695533</c:v>
                </c:pt>
                <c:pt idx="54">
                  <c:v>0.87710733</c:v>
                </c:pt>
                <c:pt idx="55">
                  <c:v>0.87712867</c:v>
                </c:pt>
                <c:pt idx="56">
                  <c:v>0.87723033</c:v>
                </c:pt>
                <c:pt idx="57">
                  <c:v>0.88955367</c:v>
                </c:pt>
                <c:pt idx="58">
                  <c:v>0.89122267</c:v>
                </c:pt>
                <c:pt idx="59">
                  <c:v>0.89133867</c:v>
                </c:pt>
                <c:pt idx="60">
                  <c:v>0.89135367</c:v>
                </c:pt>
                <c:pt idx="61">
                  <c:v>0.89144567</c:v>
                </c:pt>
                <c:pt idx="62">
                  <c:v>0.89375367</c:v>
                </c:pt>
                <c:pt idx="63">
                  <c:v>0.89547233</c:v>
                </c:pt>
                <c:pt idx="64">
                  <c:v>0.895581</c:v>
                </c:pt>
                <c:pt idx="65">
                  <c:v>0.89559633</c:v>
                </c:pt>
                <c:pt idx="66">
                  <c:v>0.895682</c:v>
                </c:pt>
                <c:pt idx="67">
                  <c:v>0.89803433</c:v>
                </c:pt>
                <c:pt idx="68">
                  <c:v>0.89974667</c:v>
                </c:pt>
                <c:pt idx="69">
                  <c:v>0.89985</c:v>
                </c:pt>
                <c:pt idx="70">
                  <c:v>0.89986633</c:v>
                </c:pt>
                <c:pt idx="71">
                  <c:v>0.899949</c:v>
                </c:pt>
                <c:pt idx="72">
                  <c:v>0.902305</c:v>
                </c:pt>
                <c:pt idx="73">
                  <c:v>0.90398167</c:v>
                </c:pt>
                <c:pt idx="74">
                  <c:v>0.90407967</c:v>
                </c:pt>
                <c:pt idx="75">
                  <c:v>0.904095</c:v>
                </c:pt>
                <c:pt idx="76">
                  <c:v>0.90558167</c:v>
                </c:pt>
                <c:pt idx="77">
                  <c:v>0.93952933</c:v>
                </c:pt>
                <c:pt idx="78">
                  <c:v>0.96787633</c:v>
                </c:pt>
                <c:pt idx="79">
                  <c:v>0.96943067</c:v>
                </c:pt>
                <c:pt idx="80">
                  <c:v>0.96969067</c:v>
                </c:pt>
                <c:pt idx="81">
                  <c:v>0.96981533</c:v>
                </c:pt>
                <c:pt idx="82">
                  <c:v>0.97022567</c:v>
                </c:pt>
                <c:pt idx="83">
                  <c:v>0.970374</c:v>
                </c:pt>
                <c:pt idx="84">
                  <c:v>0.97040667</c:v>
                </c:pt>
                <c:pt idx="85">
                  <c:v>0.97042033</c:v>
                </c:pt>
                <c:pt idx="86">
                  <c:v>0.97042833</c:v>
                </c:pt>
                <c:pt idx="87">
                  <c:v>0.970799</c:v>
                </c:pt>
                <c:pt idx="88">
                  <c:v>0.97090467</c:v>
                </c:pt>
                <c:pt idx="89">
                  <c:v>0.97091867</c:v>
                </c:pt>
                <c:pt idx="90">
                  <c:v>0.97092</c:v>
                </c:pt>
                <c:pt idx="91">
                  <c:v>0.970923</c:v>
                </c:pt>
                <c:pt idx="92">
                  <c:v>0.971277</c:v>
                </c:pt>
                <c:pt idx="93">
                  <c:v>0.97137233</c:v>
                </c:pt>
                <c:pt idx="94">
                  <c:v>0.971382</c:v>
                </c:pt>
                <c:pt idx="95">
                  <c:v>0.97138233</c:v>
                </c:pt>
                <c:pt idx="96">
                  <c:v>0.97142133</c:v>
                </c:pt>
                <c:pt idx="97">
                  <c:v>0.977872</c:v>
                </c:pt>
                <c:pt idx="98">
                  <c:v>0.97980867</c:v>
                </c:pt>
                <c:pt idx="99">
                  <c:v>0.979978</c:v>
                </c:pt>
                <c:pt idx="100">
                  <c:v>0.97998567</c:v>
                </c:pt>
                <c:pt idx="101">
                  <c:v>0.97998633</c:v>
                </c:pt>
                <c:pt idx="102">
                  <c:v>0.97998633</c:v>
                </c:pt>
                <c:pt idx="103">
                  <c:v>0.979987</c:v>
                </c:pt>
                <c:pt idx="104">
                  <c:v>0.97998733</c:v>
                </c:pt>
                <c:pt idx="105">
                  <c:v>0.97998733</c:v>
                </c:pt>
                <c:pt idx="106">
                  <c:v>0.97998733</c:v>
                </c:pt>
                <c:pt idx="107">
                  <c:v>0.97998733</c:v>
                </c:pt>
                <c:pt idx="108">
                  <c:v>0.97998733</c:v>
                </c:pt>
                <c:pt idx="109">
                  <c:v>0.97998767</c:v>
                </c:pt>
                <c:pt idx="110">
                  <c:v>0.97998767</c:v>
                </c:pt>
                <c:pt idx="111">
                  <c:v>0.97998767</c:v>
                </c:pt>
                <c:pt idx="112">
                  <c:v>0.97998767</c:v>
                </c:pt>
                <c:pt idx="113">
                  <c:v>0.97998767</c:v>
                </c:pt>
                <c:pt idx="114">
                  <c:v>0.97998767</c:v>
                </c:pt>
                <c:pt idx="115">
                  <c:v>0.97998767</c:v>
                </c:pt>
                <c:pt idx="116">
                  <c:v>0.97998767</c:v>
                </c:pt>
                <c:pt idx="117">
                  <c:v>0.97998767</c:v>
                </c:pt>
                <c:pt idx="118">
                  <c:v>0.97999</c:v>
                </c:pt>
                <c:pt idx="119">
                  <c:v>1.0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08961344"/>
        <c:axId val="-2008965280"/>
      </c:scatterChart>
      <c:valAx>
        <c:axId val="-2008961344"/>
        <c:scaling>
          <c:orientation val="minMax"/>
          <c:max val="14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Latency (ms)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08965280"/>
        <c:crosses val="autoZero"/>
        <c:crossBetween val="midCat"/>
      </c:valAx>
      <c:valAx>
        <c:axId val="-2008965280"/>
        <c:scaling>
          <c:orientation val="minMax"/>
          <c:max val="1.0"/>
          <c:min val="0.0"/>
        </c:scaling>
        <c:delete val="0"/>
        <c:axPos val="l"/>
        <c:majorGridlines>
          <c:spPr>
            <a:ln>
              <a:solidFill>
                <a:sysClr val="windowText" lastClr="000000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Cumulative </a:t>
                </a:r>
                <a:r>
                  <a:rPr lang="en-US" dirty="0"/>
                  <a:t>percentile of </a:t>
                </a:r>
                <a:r>
                  <a:rPr lang="en-US" dirty="0" smtClean="0"/>
                  <a:t>sub-queries</a:t>
                </a:r>
                <a:endParaRPr lang="en-US" dirty="0"/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08961344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legend>
      <c:legendPos val="tr"/>
      <c:layout>
        <c:manualLayout>
          <c:xMode val="edge"/>
          <c:yMode val="edge"/>
          <c:x val="0.545874808101817"/>
          <c:y val="0.461963787729659"/>
          <c:w val="0.398025429604318"/>
          <c:h val="0.15324126476378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307970167095"/>
          <c:y val="0.0260047329730893"/>
          <c:w val="0.840267543208042"/>
          <c:h val="0.823528871391076"/>
        </c:manualLayout>
      </c:layout>
      <c:scatterChart>
        <c:scatterStyle val="smoothMarker"/>
        <c:varyColors val="0"/>
        <c:ser>
          <c:idx val="1"/>
          <c:order val="0"/>
          <c:tx>
            <c:v>Timetrader (90%)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Final'!$C$1:$C$162</c:f>
              <c:numCache>
                <c:formatCode>General</c:formatCode>
                <c:ptCount val="162"/>
                <c:pt idx="0">
                  <c:v>0.0</c:v>
                </c:pt>
                <c:pt idx="1">
                  <c:v>0.015546</c:v>
                </c:pt>
                <c:pt idx="2">
                  <c:v>0.179704</c:v>
                </c:pt>
                <c:pt idx="3">
                  <c:v>0.22245833</c:v>
                </c:pt>
                <c:pt idx="4">
                  <c:v>0.23838333</c:v>
                </c:pt>
                <c:pt idx="5">
                  <c:v>0.249556</c:v>
                </c:pt>
                <c:pt idx="6">
                  <c:v>0.25844767</c:v>
                </c:pt>
                <c:pt idx="7">
                  <c:v>0.28536367</c:v>
                </c:pt>
                <c:pt idx="8">
                  <c:v>0.373463</c:v>
                </c:pt>
                <c:pt idx="9">
                  <c:v>0.39144867</c:v>
                </c:pt>
                <c:pt idx="10">
                  <c:v>0.40273933</c:v>
                </c:pt>
                <c:pt idx="11">
                  <c:v>0.41152833</c:v>
                </c:pt>
                <c:pt idx="12">
                  <c:v>0.41894267</c:v>
                </c:pt>
                <c:pt idx="13">
                  <c:v>0.44781733</c:v>
                </c:pt>
                <c:pt idx="14">
                  <c:v>0.49681467</c:v>
                </c:pt>
                <c:pt idx="15">
                  <c:v>0.50781933</c:v>
                </c:pt>
                <c:pt idx="16">
                  <c:v>0.51540633</c:v>
                </c:pt>
                <c:pt idx="17">
                  <c:v>0.52169733</c:v>
                </c:pt>
                <c:pt idx="18">
                  <c:v>0.527731</c:v>
                </c:pt>
                <c:pt idx="19">
                  <c:v>0.55070133</c:v>
                </c:pt>
                <c:pt idx="20">
                  <c:v>0.57268133</c:v>
                </c:pt>
                <c:pt idx="21">
                  <c:v>0.59846833</c:v>
                </c:pt>
                <c:pt idx="22">
                  <c:v>0.621259</c:v>
                </c:pt>
                <c:pt idx="23">
                  <c:v>0.626899</c:v>
                </c:pt>
                <c:pt idx="24">
                  <c:v>0.63193933</c:v>
                </c:pt>
                <c:pt idx="25">
                  <c:v>0.65511433</c:v>
                </c:pt>
                <c:pt idx="26">
                  <c:v>0.668155</c:v>
                </c:pt>
                <c:pt idx="27">
                  <c:v>0.68520367</c:v>
                </c:pt>
                <c:pt idx="28">
                  <c:v>0.68926033</c:v>
                </c:pt>
                <c:pt idx="29">
                  <c:v>0.691917</c:v>
                </c:pt>
                <c:pt idx="30">
                  <c:v>0.69642767</c:v>
                </c:pt>
                <c:pt idx="31">
                  <c:v>0.71489333</c:v>
                </c:pt>
                <c:pt idx="32">
                  <c:v>0.728187</c:v>
                </c:pt>
                <c:pt idx="33">
                  <c:v>0.73148467</c:v>
                </c:pt>
                <c:pt idx="34">
                  <c:v>0.733588</c:v>
                </c:pt>
                <c:pt idx="35">
                  <c:v>0.735311</c:v>
                </c:pt>
                <c:pt idx="36">
                  <c:v>0.742426</c:v>
                </c:pt>
                <c:pt idx="37">
                  <c:v>0.75903533</c:v>
                </c:pt>
                <c:pt idx="38">
                  <c:v>0.76211833</c:v>
                </c:pt>
                <c:pt idx="39">
                  <c:v>0.76392467</c:v>
                </c:pt>
                <c:pt idx="40">
                  <c:v>0.76534567</c:v>
                </c:pt>
                <c:pt idx="41">
                  <c:v>0.766918</c:v>
                </c:pt>
                <c:pt idx="42">
                  <c:v>0.778862</c:v>
                </c:pt>
                <c:pt idx="43">
                  <c:v>0.78734067</c:v>
                </c:pt>
                <c:pt idx="44">
                  <c:v>0.78932467</c:v>
                </c:pt>
                <c:pt idx="45">
                  <c:v>0.79068333</c:v>
                </c:pt>
                <c:pt idx="46">
                  <c:v>0.79192767</c:v>
                </c:pt>
                <c:pt idx="47">
                  <c:v>0.79590467</c:v>
                </c:pt>
                <c:pt idx="48">
                  <c:v>0.806854</c:v>
                </c:pt>
                <c:pt idx="49">
                  <c:v>0.80977033</c:v>
                </c:pt>
                <c:pt idx="50">
                  <c:v>0.81124433</c:v>
                </c:pt>
                <c:pt idx="51">
                  <c:v>0.81238867</c:v>
                </c:pt>
                <c:pt idx="52">
                  <c:v>0.815354</c:v>
                </c:pt>
                <c:pt idx="53">
                  <c:v>0.81785633</c:v>
                </c:pt>
                <c:pt idx="54">
                  <c:v>0.82567367</c:v>
                </c:pt>
                <c:pt idx="55">
                  <c:v>0.82724867</c:v>
                </c:pt>
                <c:pt idx="56">
                  <c:v>0.82825033</c:v>
                </c:pt>
                <c:pt idx="57">
                  <c:v>0.83055467</c:v>
                </c:pt>
                <c:pt idx="58">
                  <c:v>0.83220233</c:v>
                </c:pt>
                <c:pt idx="59">
                  <c:v>0.83560533</c:v>
                </c:pt>
                <c:pt idx="60">
                  <c:v>0.84181933</c:v>
                </c:pt>
                <c:pt idx="61">
                  <c:v>0.843075</c:v>
                </c:pt>
                <c:pt idx="62">
                  <c:v>0.84478667</c:v>
                </c:pt>
                <c:pt idx="63">
                  <c:v>0.84662733</c:v>
                </c:pt>
                <c:pt idx="64">
                  <c:v>0.84736967</c:v>
                </c:pt>
                <c:pt idx="65">
                  <c:v>0.85091533</c:v>
                </c:pt>
                <c:pt idx="66">
                  <c:v>0.85448633</c:v>
                </c:pt>
                <c:pt idx="67">
                  <c:v>0.85566167</c:v>
                </c:pt>
                <c:pt idx="68">
                  <c:v>0.85747</c:v>
                </c:pt>
                <c:pt idx="69">
                  <c:v>0.85808433</c:v>
                </c:pt>
                <c:pt idx="70">
                  <c:v>0.85864367</c:v>
                </c:pt>
                <c:pt idx="71">
                  <c:v>0.86322667</c:v>
                </c:pt>
                <c:pt idx="72">
                  <c:v>0.864655</c:v>
                </c:pt>
                <c:pt idx="73">
                  <c:v>0.86650967</c:v>
                </c:pt>
                <c:pt idx="74">
                  <c:v>0.86706733</c:v>
                </c:pt>
                <c:pt idx="75">
                  <c:v>0.86747533</c:v>
                </c:pt>
                <c:pt idx="76">
                  <c:v>0.86826933</c:v>
                </c:pt>
                <c:pt idx="77">
                  <c:v>0.87291067</c:v>
                </c:pt>
                <c:pt idx="78">
                  <c:v>0.87467633</c:v>
                </c:pt>
                <c:pt idx="79">
                  <c:v>0.875315</c:v>
                </c:pt>
                <c:pt idx="80">
                  <c:v>0.875749</c:v>
                </c:pt>
                <c:pt idx="81">
                  <c:v>0.876103</c:v>
                </c:pt>
                <c:pt idx="82">
                  <c:v>0.87753567</c:v>
                </c:pt>
                <c:pt idx="83">
                  <c:v>0.88106667</c:v>
                </c:pt>
                <c:pt idx="84">
                  <c:v>0.88174533</c:v>
                </c:pt>
                <c:pt idx="85">
                  <c:v>0.88217333</c:v>
                </c:pt>
                <c:pt idx="86">
                  <c:v>0.88250133</c:v>
                </c:pt>
                <c:pt idx="87">
                  <c:v>0.882807</c:v>
                </c:pt>
                <c:pt idx="88">
                  <c:v>0.88555767</c:v>
                </c:pt>
                <c:pt idx="89">
                  <c:v>0.887819</c:v>
                </c:pt>
                <c:pt idx="90">
                  <c:v>0.88832867</c:v>
                </c:pt>
                <c:pt idx="91">
                  <c:v>0.888678</c:v>
                </c:pt>
                <c:pt idx="92">
                  <c:v>0.88896367</c:v>
                </c:pt>
                <c:pt idx="93">
                  <c:v>0.88974767</c:v>
                </c:pt>
                <c:pt idx="94">
                  <c:v>0.89321</c:v>
                </c:pt>
                <c:pt idx="95">
                  <c:v>0.89408867</c:v>
                </c:pt>
                <c:pt idx="96">
                  <c:v>0.89451067</c:v>
                </c:pt>
                <c:pt idx="97">
                  <c:v>0.89481733</c:v>
                </c:pt>
                <c:pt idx="98">
                  <c:v>0.89546867</c:v>
                </c:pt>
                <c:pt idx="99">
                  <c:v>0.896325</c:v>
                </c:pt>
                <c:pt idx="100">
                  <c:v>0.89974033</c:v>
                </c:pt>
                <c:pt idx="101">
                  <c:v>0.90031</c:v>
                </c:pt>
                <c:pt idx="102">
                  <c:v>0.900687</c:v>
                </c:pt>
                <c:pt idx="103">
                  <c:v>0.90115</c:v>
                </c:pt>
                <c:pt idx="104">
                  <c:v>0.90185633</c:v>
                </c:pt>
                <c:pt idx="105">
                  <c:v>0.902874</c:v>
                </c:pt>
                <c:pt idx="106">
                  <c:v>0.90587967</c:v>
                </c:pt>
                <c:pt idx="107">
                  <c:v>0.91838933</c:v>
                </c:pt>
                <c:pt idx="108">
                  <c:v>0.91884233</c:v>
                </c:pt>
                <c:pt idx="109">
                  <c:v>0.919608</c:v>
                </c:pt>
                <c:pt idx="110">
                  <c:v>0.919912</c:v>
                </c:pt>
                <c:pt idx="111">
                  <c:v>0.921269</c:v>
                </c:pt>
                <c:pt idx="112">
                  <c:v>0.93282467</c:v>
                </c:pt>
                <c:pt idx="113">
                  <c:v>0.933257</c:v>
                </c:pt>
                <c:pt idx="114">
                  <c:v>0.934037</c:v>
                </c:pt>
                <c:pt idx="115">
                  <c:v>0.934303</c:v>
                </c:pt>
                <c:pt idx="116">
                  <c:v>0.93451033</c:v>
                </c:pt>
                <c:pt idx="117">
                  <c:v>0.984767</c:v>
                </c:pt>
                <c:pt idx="118">
                  <c:v>0.98534433</c:v>
                </c:pt>
                <c:pt idx="119">
                  <c:v>0.98602767</c:v>
                </c:pt>
                <c:pt idx="120">
                  <c:v>0.98629333</c:v>
                </c:pt>
                <c:pt idx="121">
                  <c:v>0.98648133</c:v>
                </c:pt>
                <c:pt idx="122">
                  <c:v>0.98679033</c:v>
                </c:pt>
                <c:pt idx="123">
                  <c:v>0.99140667</c:v>
                </c:pt>
                <c:pt idx="124">
                  <c:v>0.99142033</c:v>
                </c:pt>
                <c:pt idx="125">
                  <c:v>0.99142833</c:v>
                </c:pt>
                <c:pt idx="126">
                  <c:v>0.991799</c:v>
                </c:pt>
                <c:pt idx="127">
                  <c:v>0.99190467</c:v>
                </c:pt>
                <c:pt idx="128">
                  <c:v>0.99191867</c:v>
                </c:pt>
                <c:pt idx="129">
                  <c:v>0.99192</c:v>
                </c:pt>
                <c:pt idx="130">
                  <c:v>0.991923</c:v>
                </c:pt>
                <c:pt idx="131">
                  <c:v>0.992277</c:v>
                </c:pt>
                <c:pt idx="132">
                  <c:v>0.99237233</c:v>
                </c:pt>
                <c:pt idx="133">
                  <c:v>0.992382</c:v>
                </c:pt>
                <c:pt idx="134">
                  <c:v>0.99238233</c:v>
                </c:pt>
                <c:pt idx="135">
                  <c:v>0.99242133</c:v>
                </c:pt>
                <c:pt idx="136">
                  <c:v>0.998872</c:v>
                </c:pt>
                <c:pt idx="137">
                  <c:v>0.998872</c:v>
                </c:pt>
                <c:pt idx="138">
                  <c:v>0.998872</c:v>
                </c:pt>
                <c:pt idx="139">
                  <c:v>0.998872</c:v>
                </c:pt>
                <c:pt idx="140">
                  <c:v>0.998872</c:v>
                </c:pt>
                <c:pt idx="141">
                  <c:v>0.998872</c:v>
                </c:pt>
                <c:pt idx="142">
                  <c:v>0.998872</c:v>
                </c:pt>
                <c:pt idx="143">
                  <c:v>0.998872</c:v>
                </c:pt>
                <c:pt idx="144">
                  <c:v>0.998872</c:v>
                </c:pt>
                <c:pt idx="145">
                  <c:v>0.998872</c:v>
                </c:pt>
                <c:pt idx="146">
                  <c:v>0.998872</c:v>
                </c:pt>
                <c:pt idx="147">
                  <c:v>0.998872</c:v>
                </c:pt>
                <c:pt idx="148">
                  <c:v>0.998872</c:v>
                </c:pt>
                <c:pt idx="149">
                  <c:v>0.998872</c:v>
                </c:pt>
                <c:pt idx="150">
                  <c:v>0.998872</c:v>
                </c:pt>
                <c:pt idx="151">
                  <c:v>0.998872</c:v>
                </c:pt>
                <c:pt idx="152">
                  <c:v>0.998872</c:v>
                </c:pt>
                <c:pt idx="153">
                  <c:v>0.998872</c:v>
                </c:pt>
                <c:pt idx="154">
                  <c:v>0.998872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2"/>
          <c:order val="1"/>
          <c:tx>
            <c:v>Baseline (30%)</c:v>
          </c:tx>
          <c:spPr>
            <a:ln w="28575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Final'!$D$1:$D$162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0.51032</c:v>
                </c:pt>
                <c:pt idx="11">
                  <c:v>0.55674433</c:v>
                </c:pt>
                <c:pt idx="12">
                  <c:v>0.583991</c:v>
                </c:pt>
                <c:pt idx="13">
                  <c:v>0.60972433</c:v>
                </c:pt>
                <c:pt idx="14">
                  <c:v>0.658584</c:v>
                </c:pt>
                <c:pt idx="15">
                  <c:v>0.68593967</c:v>
                </c:pt>
                <c:pt idx="16">
                  <c:v>0.714208</c:v>
                </c:pt>
                <c:pt idx="17">
                  <c:v>0.72972733</c:v>
                </c:pt>
                <c:pt idx="18">
                  <c:v>0.73151867</c:v>
                </c:pt>
                <c:pt idx="19">
                  <c:v>0.752397</c:v>
                </c:pt>
                <c:pt idx="20">
                  <c:v>0.76620067</c:v>
                </c:pt>
                <c:pt idx="21">
                  <c:v>0.78182767</c:v>
                </c:pt>
                <c:pt idx="22">
                  <c:v>0.79334033</c:v>
                </c:pt>
                <c:pt idx="23">
                  <c:v>0.80546033</c:v>
                </c:pt>
                <c:pt idx="24">
                  <c:v>0.81484367</c:v>
                </c:pt>
                <c:pt idx="25">
                  <c:v>0.82376433</c:v>
                </c:pt>
                <c:pt idx="26">
                  <c:v>0.82992167</c:v>
                </c:pt>
                <c:pt idx="27">
                  <c:v>0.83031767</c:v>
                </c:pt>
                <c:pt idx="28">
                  <c:v>0.83038133</c:v>
                </c:pt>
                <c:pt idx="29">
                  <c:v>0.83072033</c:v>
                </c:pt>
                <c:pt idx="30">
                  <c:v>0.839276</c:v>
                </c:pt>
                <c:pt idx="31">
                  <c:v>0.845326</c:v>
                </c:pt>
                <c:pt idx="32">
                  <c:v>0.84568933</c:v>
                </c:pt>
                <c:pt idx="33">
                  <c:v>0.84574067</c:v>
                </c:pt>
                <c:pt idx="34">
                  <c:v>0.845984</c:v>
                </c:pt>
                <c:pt idx="35">
                  <c:v>0.85250433</c:v>
                </c:pt>
                <c:pt idx="36">
                  <c:v>0.856929</c:v>
                </c:pt>
                <c:pt idx="37">
                  <c:v>0.857205</c:v>
                </c:pt>
                <c:pt idx="38">
                  <c:v>0.85725433</c:v>
                </c:pt>
                <c:pt idx="39">
                  <c:v>0.85744833</c:v>
                </c:pt>
                <c:pt idx="40">
                  <c:v>0.86676533</c:v>
                </c:pt>
                <c:pt idx="41">
                  <c:v>0.87935233</c:v>
                </c:pt>
                <c:pt idx="42">
                  <c:v>0.88203167</c:v>
                </c:pt>
                <c:pt idx="43">
                  <c:v>0.885974</c:v>
                </c:pt>
                <c:pt idx="44">
                  <c:v>0.88882767</c:v>
                </c:pt>
                <c:pt idx="45">
                  <c:v>0.89494067</c:v>
                </c:pt>
                <c:pt idx="46">
                  <c:v>0.89507167</c:v>
                </c:pt>
                <c:pt idx="47">
                  <c:v>0.89846367</c:v>
                </c:pt>
                <c:pt idx="48">
                  <c:v>0.90097667</c:v>
                </c:pt>
                <c:pt idx="49">
                  <c:v>0.901134</c:v>
                </c:pt>
                <c:pt idx="50">
                  <c:v>0.90115633</c:v>
                </c:pt>
                <c:pt idx="51">
                  <c:v>0.901292</c:v>
                </c:pt>
                <c:pt idx="52">
                  <c:v>0.904486</c:v>
                </c:pt>
                <c:pt idx="53">
                  <c:v>0.90695533</c:v>
                </c:pt>
                <c:pt idx="54">
                  <c:v>0.90710733</c:v>
                </c:pt>
                <c:pt idx="55">
                  <c:v>0.90712867</c:v>
                </c:pt>
                <c:pt idx="56">
                  <c:v>0.90723033</c:v>
                </c:pt>
                <c:pt idx="57">
                  <c:v>0.90955367</c:v>
                </c:pt>
                <c:pt idx="58">
                  <c:v>0.91122267</c:v>
                </c:pt>
                <c:pt idx="59">
                  <c:v>0.91133867</c:v>
                </c:pt>
                <c:pt idx="60">
                  <c:v>0.91135367</c:v>
                </c:pt>
                <c:pt idx="61">
                  <c:v>0.91144567</c:v>
                </c:pt>
                <c:pt idx="62">
                  <c:v>0.91375367</c:v>
                </c:pt>
                <c:pt idx="63">
                  <c:v>0.91547233</c:v>
                </c:pt>
                <c:pt idx="64">
                  <c:v>0.915581</c:v>
                </c:pt>
                <c:pt idx="65">
                  <c:v>0.91559633</c:v>
                </c:pt>
                <c:pt idx="66">
                  <c:v>0.915682</c:v>
                </c:pt>
                <c:pt idx="67">
                  <c:v>0.91803433</c:v>
                </c:pt>
                <c:pt idx="68">
                  <c:v>0.91974667</c:v>
                </c:pt>
                <c:pt idx="69">
                  <c:v>0.91985</c:v>
                </c:pt>
                <c:pt idx="70">
                  <c:v>0.91986633</c:v>
                </c:pt>
                <c:pt idx="71">
                  <c:v>0.919949</c:v>
                </c:pt>
                <c:pt idx="72">
                  <c:v>0.922305</c:v>
                </c:pt>
                <c:pt idx="73">
                  <c:v>0.92398167</c:v>
                </c:pt>
                <c:pt idx="74">
                  <c:v>0.92407967</c:v>
                </c:pt>
                <c:pt idx="75">
                  <c:v>0.924095</c:v>
                </c:pt>
                <c:pt idx="76">
                  <c:v>0.92558167</c:v>
                </c:pt>
                <c:pt idx="77">
                  <c:v>0.95952933</c:v>
                </c:pt>
                <c:pt idx="78">
                  <c:v>0.98787633</c:v>
                </c:pt>
                <c:pt idx="79">
                  <c:v>0.98943067</c:v>
                </c:pt>
                <c:pt idx="80">
                  <c:v>0.98969067</c:v>
                </c:pt>
                <c:pt idx="81">
                  <c:v>0.98981533</c:v>
                </c:pt>
                <c:pt idx="82">
                  <c:v>0.99022567</c:v>
                </c:pt>
                <c:pt idx="83">
                  <c:v>0.990374</c:v>
                </c:pt>
                <c:pt idx="84">
                  <c:v>0.99040667</c:v>
                </c:pt>
                <c:pt idx="85">
                  <c:v>0.99042033</c:v>
                </c:pt>
                <c:pt idx="86">
                  <c:v>0.99042833</c:v>
                </c:pt>
                <c:pt idx="87">
                  <c:v>0.990799</c:v>
                </c:pt>
                <c:pt idx="88">
                  <c:v>0.99090467</c:v>
                </c:pt>
                <c:pt idx="89">
                  <c:v>0.99091867</c:v>
                </c:pt>
                <c:pt idx="90">
                  <c:v>0.99092</c:v>
                </c:pt>
                <c:pt idx="91">
                  <c:v>0.990923</c:v>
                </c:pt>
                <c:pt idx="92">
                  <c:v>0.991277</c:v>
                </c:pt>
                <c:pt idx="93">
                  <c:v>0.99137233</c:v>
                </c:pt>
                <c:pt idx="94">
                  <c:v>0.991382</c:v>
                </c:pt>
                <c:pt idx="95">
                  <c:v>0.99138233</c:v>
                </c:pt>
                <c:pt idx="96">
                  <c:v>0.99142133</c:v>
                </c:pt>
                <c:pt idx="97">
                  <c:v>0.997872</c:v>
                </c:pt>
                <c:pt idx="98">
                  <c:v>0.99980867</c:v>
                </c:pt>
                <c:pt idx="99">
                  <c:v>0.999978</c:v>
                </c:pt>
                <c:pt idx="100">
                  <c:v>0.99998567</c:v>
                </c:pt>
                <c:pt idx="101">
                  <c:v>0.99998633</c:v>
                </c:pt>
                <c:pt idx="102">
                  <c:v>0.99998633</c:v>
                </c:pt>
                <c:pt idx="103">
                  <c:v>0.999987</c:v>
                </c:pt>
                <c:pt idx="104">
                  <c:v>0.99998733</c:v>
                </c:pt>
                <c:pt idx="105">
                  <c:v>0.99998733</c:v>
                </c:pt>
                <c:pt idx="106">
                  <c:v>0.99998733</c:v>
                </c:pt>
                <c:pt idx="107">
                  <c:v>0.99998733</c:v>
                </c:pt>
                <c:pt idx="108">
                  <c:v>0.99998733</c:v>
                </c:pt>
                <c:pt idx="109">
                  <c:v>0.99998767</c:v>
                </c:pt>
                <c:pt idx="110">
                  <c:v>0.99998767</c:v>
                </c:pt>
                <c:pt idx="111">
                  <c:v>0.99998767</c:v>
                </c:pt>
                <c:pt idx="112">
                  <c:v>0.99998767</c:v>
                </c:pt>
                <c:pt idx="113">
                  <c:v>0.99998767</c:v>
                </c:pt>
                <c:pt idx="114">
                  <c:v>0.99998767</c:v>
                </c:pt>
                <c:pt idx="115">
                  <c:v>0.99998767</c:v>
                </c:pt>
                <c:pt idx="116">
                  <c:v>0.99998767</c:v>
                </c:pt>
                <c:pt idx="117">
                  <c:v>0.99998767</c:v>
                </c:pt>
                <c:pt idx="118">
                  <c:v>0.99999</c:v>
                </c:pt>
                <c:pt idx="119">
                  <c:v>0.99999967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3"/>
          <c:order val="2"/>
          <c:tx>
            <c:v>Baseline (90%)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Final'!$E$1:$E$162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0.46032</c:v>
                </c:pt>
                <c:pt idx="11">
                  <c:v>0.50674433</c:v>
                </c:pt>
                <c:pt idx="12">
                  <c:v>0.533991</c:v>
                </c:pt>
                <c:pt idx="13">
                  <c:v>0.55972433</c:v>
                </c:pt>
                <c:pt idx="14">
                  <c:v>0.608584</c:v>
                </c:pt>
                <c:pt idx="15">
                  <c:v>0.63593967</c:v>
                </c:pt>
                <c:pt idx="16">
                  <c:v>0.664208</c:v>
                </c:pt>
                <c:pt idx="17">
                  <c:v>0.67972733</c:v>
                </c:pt>
                <c:pt idx="18">
                  <c:v>0.68151867</c:v>
                </c:pt>
                <c:pt idx="19">
                  <c:v>0.702397</c:v>
                </c:pt>
                <c:pt idx="20">
                  <c:v>0.71620067</c:v>
                </c:pt>
                <c:pt idx="21">
                  <c:v>0.73182767</c:v>
                </c:pt>
                <c:pt idx="22">
                  <c:v>0.75334033</c:v>
                </c:pt>
                <c:pt idx="23">
                  <c:v>0.76546033</c:v>
                </c:pt>
                <c:pt idx="24">
                  <c:v>0.77484367</c:v>
                </c:pt>
                <c:pt idx="25">
                  <c:v>0.78376433</c:v>
                </c:pt>
                <c:pt idx="26">
                  <c:v>0.78992167</c:v>
                </c:pt>
                <c:pt idx="27">
                  <c:v>0.79031767</c:v>
                </c:pt>
                <c:pt idx="28">
                  <c:v>0.79038133</c:v>
                </c:pt>
                <c:pt idx="29">
                  <c:v>0.79072033</c:v>
                </c:pt>
                <c:pt idx="30">
                  <c:v>0.809276</c:v>
                </c:pt>
                <c:pt idx="31">
                  <c:v>0.815326</c:v>
                </c:pt>
                <c:pt idx="32">
                  <c:v>0.81568933</c:v>
                </c:pt>
                <c:pt idx="33">
                  <c:v>0.81574067</c:v>
                </c:pt>
                <c:pt idx="34">
                  <c:v>0.815984</c:v>
                </c:pt>
                <c:pt idx="35">
                  <c:v>0.82250433</c:v>
                </c:pt>
                <c:pt idx="36">
                  <c:v>0.826929</c:v>
                </c:pt>
                <c:pt idx="37">
                  <c:v>0.827205</c:v>
                </c:pt>
                <c:pt idx="38">
                  <c:v>0.82725433</c:v>
                </c:pt>
                <c:pt idx="39">
                  <c:v>0.83744833</c:v>
                </c:pt>
                <c:pt idx="40">
                  <c:v>0.84676533</c:v>
                </c:pt>
                <c:pt idx="41">
                  <c:v>0.85935233</c:v>
                </c:pt>
                <c:pt idx="42">
                  <c:v>0.86203167</c:v>
                </c:pt>
                <c:pt idx="43">
                  <c:v>0.865974</c:v>
                </c:pt>
                <c:pt idx="44">
                  <c:v>0.86882767</c:v>
                </c:pt>
                <c:pt idx="45">
                  <c:v>0.87494067</c:v>
                </c:pt>
                <c:pt idx="46">
                  <c:v>0.87507167</c:v>
                </c:pt>
                <c:pt idx="47">
                  <c:v>0.87846367</c:v>
                </c:pt>
                <c:pt idx="48">
                  <c:v>0.88097667</c:v>
                </c:pt>
                <c:pt idx="49">
                  <c:v>0.871134</c:v>
                </c:pt>
                <c:pt idx="50">
                  <c:v>0.87115633</c:v>
                </c:pt>
                <c:pt idx="51">
                  <c:v>0.871292</c:v>
                </c:pt>
                <c:pt idx="52">
                  <c:v>0.874486</c:v>
                </c:pt>
                <c:pt idx="53">
                  <c:v>0.87695533</c:v>
                </c:pt>
                <c:pt idx="54">
                  <c:v>0.87710733</c:v>
                </c:pt>
                <c:pt idx="55">
                  <c:v>0.87712867</c:v>
                </c:pt>
                <c:pt idx="56">
                  <c:v>0.87723033</c:v>
                </c:pt>
                <c:pt idx="57">
                  <c:v>0.88955367</c:v>
                </c:pt>
                <c:pt idx="58">
                  <c:v>0.89122267</c:v>
                </c:pt>
                <c:pt idx="59">
                  <c:v>0.89133867</c:v>
                </c:pt>
                <c:pt idx="60">
                  <c:v>0.89135367</c:v>
                </c:pt>
                <c:pt idx="61">
                  <c:v>0.89144567</c:v>
                </c:pt>
                <c:pt idx="62">
                  <c:v>0.89375367</c:v>
                </c:pt>
                <c:pt idx="63">
                  <c:v>0.89547233</c:v>
                </c:pt>
                <c:pt idx="64">
                  <c:v>0.895581</c:v>
                </c:pt>
                <c:pt idx="65">
                  <c:v>0.89559633</c:v>
                </c:pt>
                <c:pt idx="66">
                  <c:v>0.895682</c:v>
                </c:pt>
                <c:pt idx="67">
                  <c:v>0.89803433</c:v>
                </c:pt>
                <c:pt idx="68">
                  <c:v>0.89974667</c:v>
                </c:pt>
                <c:pt idx="69">
                  <c:v>0.89985</c:v>
                </c:pt>
                <c:pt idx="70">
                  <c:v>0.89986633</c:v>
                </c:pt>
                <c:pt idx="71">
                  <c:v>0.899949</c:v>
                </c:pt>
                <c:pt idx="72">
                  <c:v>0.902305</c:v>
                </c:pt>
                <c:pt idx="73">
                  <c:v>0.90398167</c:v>
                </c:pt>
                <c:pt idx="74">
                  <c:v>0.90407967</c:v>
                </c:pt>
                <c:pt idx="75">
                  <c:v>0.904095</c:v>
                </c:pt>
                <c:pt idx="76">
                  <c:v>0.90558167</c:v>
                </c:pt>
                <c:pt idx="77">
                  <c:v>0.93952933</c:v>
                </c:pt>
                <c:pt idx="78">
                  <c:v>0.96787633</c:v>
                </c:pt>
                <c:pt idx="79">
                  <c:v>0.96943067</c:v>
                </c:pt>
                <c:pt idx="80">
                  <c:v>0.96969067</c:v>
                </c:pt>
                <c:pt idx="81">
                  <c:v>0.96981533</c:v>
                </c:pt>
                <c:pt idx="82">
                  <c:v>0.97022567</c:v>
                </c:pt>
                <c:pt idx="83">
                  <c:v>0.970374</c:v>
                </c:pt>
                <c:pt idx="84">
                  <c:v>0.97040667</c:v>
                </c:pt>
                <c:pt idx="85">
                  <c:v>0.97042033</c:v>
                </c:pt>
                <c:pt idx="86">
                  <c:v>0.97042833</c:v>
                </c:pt>
                <c:pt idx="87">
                  <c:v>0.970799</c:v>
                </c:pt>
                <c:pt idx="88">
                  <c:v>0.97090467</c:v>
                </c:pt>
                <c:pt idx="89">
                  <c:v>0.97091867</c:v>
                </c:pt>
                <c:pt idx="90">
                  <c:v>0.97092</c:v>
                </c:pt>
                <c:pt idx="91">
                  <c:v>0.970923</c:v>
                </c:pt>
                <c:pt idx="92">
                  <c:v>0.971277</c:v>
                </c:pt>
                <c:pt idx="93">
                  <c:v>0.97137233</c:v>
                </c:pt>
                <c:pt idx="94">
                  <c:v>0.971382</c:v>
                </c:pt>
                <c:pt idx="95">
                  <c:v>0.97138233</c:v>
                </c:pt>
                <c:pt idx="96">
                  <c:v>0.97142133</c:v>
                </c:pt>
                <c:pt idx="97">
                  <c:v>0.977872</c:v>
                </c:pt>
                <c:pt idx="98">
                  <c:v>0.97980867</c:v>
                </c:pt>
                <c:pt idx="99">
                  <c:v>0.979978</c:v>
                </c:pt>
                <c:pt idx="100">
                  <c:v>0.97998567</c:v>
                </c:pt>
                <c:pt idx="101">
                  <c:v>0.97998633</c:v>
                </c:pt>
                <c:pt idx="102">
                  <c:v>0.97998633</c:v>
                </c:pt>
                <c:pt idx="103">
                  <c:v>0.979987</c:v>
                </c:pt>
                <c:pt idx="104">
                  <c:v>0.97998733</c:v>
                </c:pt>
                <c:pt idx="105">
                  <c:v>0.97998733</c:v>
                </c:pt>
                <c:pt idx="106">
                  <c:v>0.97998733</c:v>
                </c:pt>
                <c:pt idx="107">
                  <c:v>0.97998733</c:v>
                </c:pt>
                <c:pt idx="108">
                  <c:v>0.97998733</c:v>
                </c:pt>
                <c:pt idx="109">
                  <c:v>0.97998767</c:v>
                </c:pt>
                <c:pt idx="110">
                  <c:v>0.97998767</c:v>
                </c:pt>
                <c:pt idx="111">
                  <c:v>0.97998767</c:v>
                </c:pt>
                <c:pt idx="112">
                  <c:v>0.97998767</c:v>
                </c:pt>
                <c:pt idx="113">
                  <c:v>0.97998767</c:v>
                </c:pt>
                <c:pt idx="114">
                  <c:v>0.97998767</c:v>
                </c:pt>
                <c:pt idx="115">
                  <c:v>0.97998767</c:v>
                </c:pt>
                <c:pt idx="116">
                  <c:v>0.97998767</c:v>
                </c:pt>
                <c:pt idx="117">
                  <c:v>0.97998767</c:v>
                </c:pt>
                <c:pt idx="118">
                  <c:v>0.97999</c:v>
                </c:pt>
                <c:pt idx="119">
                  <c:v>1.0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4466944"/>
        <c:axId val="-2074526208"/>
      </c:scatterChart>
      <c:valAx>
        <c:axId val="-2074466944"/>
        <c:scaling>
          <c:orientation val="minMax"/>
          <c:max val="14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Latency (ms)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74526208"/>
        <c:crosses val="autoZero"/>
        <c:crossBetween val="midCat"/>
      </c:valAx>
      <c:valAx>
        <c:axId val="-2074526208"/>
        <c:scaling>
          <c:orientation val="minMax"/>
          <c:max val="1.0"/>
          <c:min val="0.0"/>
        </c:scaling>
        <c:delete val="0"/>
        <c:axPos val="l"/>
        <c:majorGridlines>
          <c:spPr>
            <a:ln>
              <a:solidFill>
                <a:sysClr val="windowText" lastClr="000000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Cumulative </a:t>
                </a:r>
                <a:r>
                  <a:rPr lang="en-US" dirty="0"/>
                  <a:t>percentile of </a:t>
                </a:r>
                <a:r>
                  <a:rPr lang="en-US" dirty="0" smtClean="0"/>
                  <a:t>sub-queries</a:t>
                </a:r>
                <a:endParaRPr lang="en-US" dirty="0"/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74466944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legend>
      <c:legendPos val="tr"/>
      <c:layout>
        <c:manualLayout>
          <c:xMode val="edge"/>
          <c:yMode val="edge"/>
          <c:x val="0.514428267221314"/>
          <c:y val="0.368213787729659"/>
          <c:w val="0.431044244469441"/>
          <c:h val="0.194907931430446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307970167095"/>
          <c:y val="0.0260047329730893"/>
          <c:w val="0.840267543208042"/>
          <c:h val="0.823528871391076"/>
        </c:manualLayout>
      </c:layout>
      <c:scatterChart>
        <c:scatterStyle val="smoothMarker"/>
        <c:varyColors val="0"/>
        <c:ser>
          <c:idx val="1"/>
          <c:order val="0"/>
          <c:tx>
            <c:v>Timetrader (90%)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Final'!$C$1:$C$162</c:f>
              <c:numCache>
                <c:formatCode>General</c:formatCode>
                <c:ptCount val="162"/>
                <c:pt idx="0">
                  <c:v>0.0</c:v>
                </c:pt>
                <c:pt idx="1">
                  <c:v>0.015546</c:v>
                </c:pt>
                <c:pt idx="2">
                  <c:v>0.179704</c:v>
                </c:pt>
                <c:pt idx="3">
                  <c:v>0.22245833</c:v>
                </c:pt>
                <c:pt idx="4">
                  <c:v>0.23838333</c:v>
                </c:pt>
                <c:pt idx="5">
                  <c:v>0.249556</c:v>
                </c:pt>
                <c:pt idx="6">
                  <c:v>0.25844767</c:v>
                </c:pt>
                <c:pt idx="7">
                  <c:v>0.28536367</c:v>
                </c:pt>
                <c:pt idx="8">
                  <c:v>0.373463</c:v>
                </c:pt>
                <c:pt idx="9">
                  <c:v>0.39144867</c:v>
                </c:pt>
                <c:pt idx="10">
                  <c:v>0.40273933</c:v>
                </c:pt>
                <c:pt idx="11">
                  <c:v>0.41152833</c:v>
                </c:pt>
                <c:pt idx="12">
                  <c:v>0.41894267</c:v>
                </c:pt>
                <c:pt idx="13">
                  <c:v>0.44781733</c:v>
                </c:pt>
                <c:pt idx="14">
                  <c:v>0.49681467</c:v>
                </c:pt>
                <c:pt idx="15">
                  <c:v>0.50781933</c:v>
                </c:pt>
                <c:pt idx="16">
                  <c:v>0.51540633</c:v>
                </c:pt>
                <c:pt idx="17">
                  <c:v>0.52169733</c:v>
                </c:pt>
                <c:pt idx="18">
                  <c:v>0.527731</c:v>
                </c:pt>
                <c:pt idx="19">
                  <c:v>0.55070133</c:v>
                </c:pt>
                <c:pt idx="20">
                  <c:v>0.57268133</c:v>
                </c:pt>
                <c:pt idx="21">
                  <c:v>0.59846833</c:v>
                </c:pt>
                <c:pt idx="22">
                  <c:v>0.621259</c:v>
                </c:pt>
                <c:pt idx="23">
                  <c:v>0.626899</c:v>
                </c:pt>
                <c:pt idx="24">
                  <c:v>0.63193933</c:v>
                </c:pt>
                <c:pt idx="25">
                  <c:v>0.65511433</c:v>
                </c:pt>
                <c:pt idx="26">
                  <c:v>0.668155</c:v>
                </c:pt>
                <c:pt idx="27">
                  <c:v>0.68520367</c:v>
                </c:pt>
                <c:pt idx="28">
                  <c:v>0.68926033</c:v>
                </c:pt>
                <c:pt idx="29">
                  <c:v>0.691917</c:v>
                </c:pt>
                <c:pt idx="30">
                  <c:v>0.69642767</c:v>
                </c:pt>
                <c:pt idx="31">
                  <c:v>0.71489333</c:v>
                </c:pt>
                <c:pt idx="32">
                  <c:v>0.728187</c:v>
                </c:pt>
                <c:pt idx="33">
                  <c:v>0.73148467</c:v>
                </c:pt>
                <c:pt idx="34">
                  <c:v>0.733588</c:v>
                </c:pt>
                <c:pt idx="35">
                  <c:v>0.735311</c:v>
                </c:pt>
                <c:pt idx="36">
                  <c:v>0.742426</c:v>
                </c:pt>
                <c:pt idx="37">
                  <c:v>0.75903533</c:v>
                </c:pt>
                <c:pt idx="38">
                  <c:v>0.76211833</c:v>
                </c:pt>
                <c:pt idx="39">
                  <c:v>0.76392467</c:v>
                </c:pt>
                <c:pt idx="40">
                  <c:v>0.76534567</c:v>
                </c:pt>
                <c:pt idx="41">
                  <c:v>0.766918</c:v>
                </c:pt>
                <c:pt idx="42">
                  <c:v>0.778862</c:v>
                </c:pt>
                <c:pt idx="43">
                  <c:v>0.78734067</c:v>
                </c:pt>
                <c:pt idx="44">
                  <c:v>0.78932467</c:v>
                </c:pt>
                <c:pt idx="45">
                  <c:v>0.79068333</c:v>
                </c:pt>
                <c:pt idx="46">
                  <c:v>0.79192767</c:v>
                </c:pt>
                <c:pt idx="47">
                  <c:v>0.79590467</c:v>
                </c:pt>
                <c:pt idx="48">
                  <c:v>0.806854</c:v>
                </c:pt>
                <c:pt idx="49">
                  <c:v>0.80977033</c:v>
                </c:pt>
                <c:pt idx="50">
                  <c:v>0.81124433</c:v>
                </c:pt>
                <c:pt idx="51">
                  <c:v>0.81238867</c:v>
                </c:pt>
                <c:pt idx="52">
                  <c:v>0.815354</c:v>
                </c:pt>
                <c:pt idx="53">
                  <c:v>0.81785633</c:v>
                </c:pt>
                <c:pt idx="54">
                  <c:v>0.82567367</c:v>
                </c:pt>
                <c:pt idx="55">
                  <c:v>0.82724867</c:v>
                </c:pt>
                <c:pt idx="56">
                  <c:v>0.82825033</c:v>
                </c:pt>
                <c:pt idx="57">
                  <c:v>0.83055467</c:v>
                </c:pt>
                <c:pt idx="58">
                  <c:v>0.83220233</c:v>
                </c:pt>
                <c:pt idx="59">
                  <c:v>0.83560533</c:v>
                </c:pt>
                <c:pt idx="60">
                  <c:v>0.84181933</c:v>
                </c:pt>
                <c:pt idx="61">
                  <c:v>0.843075</c:v>
                </c:pt>
                <c:pt idx="62">
                  <c:v>0.84478667</c:v>
                </c:pt>
                <c:pt idx="63">
                  <c:v>0.84662733</c:v>
                </c:pt>
                <c:pt idx="64">
                  <c:v>0.84736967</c:v>
                </c:pt>
                <c:pt idx="65">
                  <c:v>0.85091533</c:v>
                </c:pt>
                <c:pt idx="66">
                  <c:v>0.85448633</c:v>
                </c:pt>
                <c:pt idx="67">
                  <c:v>0.85566167</c:v>
                </c:pt>
                <c:pt idx="68">
                  <c:v>0.85747</c:v>
                </c:pt>
                <c:pt idx="69">
                  <c:v>0.85808433</c:v>
                </c:pt>
                <c:pt idx="70">
                  <c:v>0.85864367</c:v>
                </c:pt>
                <c:pt idx="71">
                  <c:v>0.86322667</c:v>
                </c:pt>
                <c:pt idx="72">
                  <c:v>0.864655</c:v>
                </c:pt>
                <c:pt idx="73">
                  <c:v>0.86650967</c:v>
                </c:pt>
                <c:pt idx="74">
                  <c:v>0.86706733</c:v>
                </c:pt>
                <c:pt idx="75">
                  <c:v>0.86747533</c:v>
                </c:pt>
                <c:pt idx="76">
                  <c:v>0.86826933</c:v>
                </c:pt>
                <c:pt idx="77">
                  <c:v>0.87291067</c:v>
                </c:pt>
                <c:pt idx="78">
                  <c:v>0.87467633</c:v>
                </c:pt>
                <c:pt idx="79">
                  <c:v>0.875315</c:v>
                </c:pt>
                <c:pt idx="80">
                  <c:v>0.875749</c:v>
                </c:pt>
                <c:pt idx="81">
                  <c:v>0.876103</c:v>
                </c:pt>
                <c:pt idx="82">
                  <c:v>0.87753567</c:v>
                </c:pt>
                <c:pt idx="83">
                  <c:v>0.88106667</c:v>
                </c:pt>
                <c:pt idx="84">
                  <c:v>0.88174533</c:v>
                </c:pt>
                <c:pt idx="85">
                  <c:v>0.88217333</c:v>
                </c:pt>
                <c:pt idx="86">
                  <c:v>0.88250133</c:v>
                </c:pt>
                <c:pt idx="87">
                  <c:v>0.882807</c:v>
                </c:pt>
                <c:pt idx="88">
                  <c:v>0.88555767</c:v>
                </c:pt>
                <c:pt idx="89">
                  <c:v>0.887819</c:v>
                </c:pt>
                <c:pt idx="90">
                  <c:v>0.88832867</c:v>
                </c:pt>
                <c:pt idx="91">
                  <c:v>0.888678</c:v>
                </c:pt>
                <c:pt idx="92">
                  <c:v>0.88896367</c:v>
                </c:pt>
                <c:pt idx="93">
                  <c:v>0.88974767</c:v>
                </c:pt>
                <c:pt idx="94">
                  <c:v>0.89321</c:v>
                </c:pt>
                <c:pt idx="95">
                  <c:v>0.89408867</c:v>
                </c:pt>
                <c:pt idx="96">
                  <c:v>0.89451067</c:v>
                </c:pt>
                <c:pt idx="97">
                  <c:v>0.89481733</c:v>
                </c:pt>
                <c:pt idx="98">
                  <c:v>0.89546867</c:v>
                </c:pt>
                <c:pt idx="99">
                  <c:v>0.896325</c:v>
                </c:pt>
                <c:pt idx="100">
                  <c:v>0.89974033</c:v>
                </c:pt>
                <c:pt idx="101">
                  <c:v>0.90031</c:v>
                </c:pt>
                <c:pt idx="102">
                  <c:v>0.900687</c:v>
                </c:pt>
                <c:pt idx="103">
                  <c:v>0.90115</c:v>
                </c:pt>
                <c:pt idx="104">
                  <c:v>0.90185633</c:v>
                </c:pt>
                <c:pt idx="105">
                  <c:v>0.902874</c:v>
                </c:pt>
                <c:pt idx="106">
                  <c:v>0.90587967</c:v>
                </c:pt>
                <c:pt idx="107">
                  <c:v>0.91838933</c:v>
                </c:pt>
                <c:pt idx="108">
                  <c:v>0.91884233</c:v>
                </c:pt>
                <c:pt idx="109">
                  <c:v>0.919608</c:v>
                </c:pt>
                <c:pt idx="110">
                  <c:v>0.919912</c:v>
                </c:pt>
                <c:pt idx="111">
                  <c:v>0.921269</c:v>
                </c:pt>
                <c:pt idx="112">
                  <c:v>0.93282467</c:v>
                </c:pt>
                <c:pt idx="113">
                  <c:v>0.933257</c:v>
                </c:pt>
                <c:pt idx="114">
                  <c:v>0.934037</c:v>
                </c:pt>
                <c:pt idx="115">
                  <c:v>0.934303</c:v>
                </c:pt>
                <c:pt idx="116">
                  <c:v>0.93451033</c:v>
                </c:pt>
                <c:pt idx="117">
                  <c:v>0.984767</c:v>
                </c:pt>
                <c:pt idx="118">
                  <c:v>0.98534433</c:v>
                </c:pt>
                <c:pt idx="119">
                  <c:v>0.98602767</c:v>
                </c:pt>
                <c:pt idx="120">
                  <c:v>0.98629333</c:v>
                </c:pt>
                <c:pt idx="121">
                  <c:v>0.98648133</c:v>
                </c:pt>
                <c:pt idx="122">
                  <c:v>0.98679033</c:v>
                </c:pt>
                <c:pt idx="123">
                  <c:v>0.99140667</c:v>
                </c:pt>
                <c:pt idx="124">
                  <c:v>0.99142033</c:v>
                </c:pt>
                <c:pt idx="125">
                  <c:v>0.99142833</c:v>
                </c:pt>
                <c:pt idx="126">
                  <c:v>0.991799</c:v>
                </c:pt>
                <c:pt idx="127">
                  <c:v>0.99190467</c:v>
                </c:pt>
                <c:pt idx="128">
                  <c:v>0.99191867</c:v>
                </c:pt>
                <c:pt idx="129">
                  <c:v>0.99192</c:v>
                </c:pt>
                <c:pt idx="130">
                  <c:v>0.991923</c:v>
                </c:pt>
                <c:pt idx="131">
                  <c:v>0.992277</c:v>
                </c:pt>
                <c:pt idx="132">
                  <c:v>0.99237233</c:v>
                </c:pt>
                <c:pt idx="133">
                  <c:v>0.992382</c:v>
                </c:pt>
                <c:pt idx="134">
                  <c:v>0.99238233</c:v>
                </c:pt>
                <c:pt idx="135">
                  <c:v>0.99242133</c:v>
                </c:pt>
                <c:pt idx="136">
                  <c:v>0.998872</c:v>
                </c:pt>
                <c:pt idx="137">
                  <c:v>0.998872</c:v>
                </c:pt>
                <c:pt idx="138">
                  <c:v>0.998872</c:v>
                </c:pt>
                <c:pt idx="139">
                  <c:v>0.998872</c:v>
                </c:pt>
                <c:pt idx="140">
                  <c:v>0.998872</c:v>
                </c:pt>
                <c:pt idx="141">
                  <c:v>0.998872</c:v>
                </c:pt>
                <c:pt idx="142">
                  <c:v>0.998872</c:v>
                </c:pt>
                <c:pt idx="143">
                  <c:v>0.998872</c:v>
                </c:pt>
                <c:pt idx="144">
                  <c:v>0.998872</c:v>
                </c:pt>
                <c:pt idx="145">
                  <c:v>0.998872</c:v>
                </c:pt>
                <c:pt idx="146">
                  <c:v>0.998872</c:v>
                </c:pt>
                <c:pt idx="147">
                  <c:v>0.998872</c:v>
                </c:pt>
                <c:pt idx="148">
                  <c:v>0.998872</c:v>
                </c:pt>
                <c:pt idx="149">
                  <c:v>0.998872</c:v>
                </c:pt>
                <c:pt idx="150">
                  <c:v>0.998872</c:v>
                </c:pt>
                <c:pt idx="151">
                  <c:v>0.998872</c:v>
                </c:pt>
                <c:pt idx="152">
                  <c:v>0.998872</c:v>
                </c:pt>
                <c:pt idx="153">
                  <c:v>0.998872</c:v>
                </c:pt>
                <c:pt idx="154">
                  <c:v>0.998872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4"/>
          <c:order val="1"/>
          <c:tx>
            <c:v>Timetrader (30%)</c:v>
          </c:tx>
          <c:spPr>
            <a:ln w="28575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Final'!$F$1:$F$162</c:f>
              <c:numCache>
                <c:formatCode>General</c:formatCode>
                <c:ptCount val="162"/>
                <c:pt idx="0">
                  <c:v>0.0</c:v>
                </c:pt>
                <c:pt idx="1">
                  <c:v>0.015546</c:v>
                </c:pt>
                <c:pt idx="2">
                  <c:v>0.179704</c:v>
                </c:pt>
                <c:pt idx="3">
                  <c:v>0.22245833</c:v>
                </c:pt>
                <c:pt idx="4">
                  <c:v>0.23838333</c:v>
                </c:pt>
                <c:pt idx="5">
                  <c:v>0.249556</c:v>
                </c:pt>
                <c:pt idx="6">
                  <c:v>0.25844767</c:v>
                </c:pt>
                <c:pt idx="7">
                  <c:v>0.28536367</c:v>
                </c:pt>
                <c:pt idx="8">
                  <c:v>0.373463</c:v>
                </c:pt>
                <c:pt idx="9">
                  <c:v>0.39144867</c:v>
                </c:pt>
                <c:pt idx="10">
                  <c:v>0.40273933</c:v>
                </c:pt>
                <c:pt idx="11">
                  <c:v>0.41152833</c:v>
                </c:pt>
                <c:pt idx="12">
                  <c:v>0.41894267</c:v>
                </c:pt>
                <c:pt idx="13">
                  <c:v>0.44781733</c:v>
                </c:pt>
                <c:pt idx="14">
                  <c:v>0.48181467</c:v>
                </c:pt>
                <c:pt idx="15">
                  <c:v>0.49281933</c:v>
                </c:pt>
                <c:pt idx="16">
                  <c:v>0.50040633</c:v>
                </c:pt>
                <c:pt idx="17">
                  <c:v>0.50669733</c:v>
                </c:pt>
                <c:pt idx="18">
                  <c:v>0.512731</c:v>
                </c:pt>
                <c:pt idx="19">
                  <c:v>0.53570133</c:v>
                </c:pt>
                <c:pt idx="20">
                  <c:v>0.55768133</c:v>
                </c:pt>
                <c:pt idx="21">
                  <c:v>0.58346833</c:v>
                </c:pt>
                <c:pt idx="22">
                  <c:v>0.606259</c:v>
                </c:pt>
                <c:pt idx="23">
                  <c:v>0.606899</c:v>
                </c:pt>
                <c:pt idx="24">
                  <c:v>0.61193933</c:v>
                </c:pt>
                <c:pt idx="25">
                  <c:v>0.63511433</c:v>
                </c:pt>
                <c:pt idx="26">
                  <c:v>0.648155</c:v>
                </c:pt>
                <c:pt idx="27">
                  <c:v>0.66520367</c:v>
                </c:pt>
                <c:pt idx="28">
                  <c:v>0.66926033</c:v>
                </c:pt>
                <c:pt idx="29">
                  <c:v>0.671917</c:v>
                </c:pt>
                <c:pt idx="30">
                  <c:v>0.67642767</c:v>
                </c:pt>
                <c:pt idx="31">
                  <c:v>0.69489333</c:v>
                </c:pt>
                <c:pt idx="32">
                  <c:v>0.708187</c:v>
                </c:pt>
                <c:pt idx="33">
                  <c:v>0.71148467</c:v>
                </c:pt>
                <c:pt idx="34">
                  <c:v>0.708588</c:v>
                </c:pt>
                <c:pt idx="35">
                  <c:v>0.710311</c:v>
                </c:pt>
                <c:pt idx="36">
                  <c:v>0.717426</c:v>
                </c:pt>
                <c:pt idx="37">
                  <c:v>0.73403533</c:v>
                </c:pt>
                <c:pt idx="38">
                  <c:v>0.73711833</c:v>
                </c:pt>
                <c:pt idx="39">
                  <c:v>0.73892467</c:v>
                </c:pt>
                <c:pt idx="40">
                  <c:v>0.74034567</c:v>
                </c:pt>
                <c:pt idx="41">
                  <c:v>0.741918</c:v>
                </c:pt>
                <c:pt idx="42">
                  <c:v>0.753862</c:v>
                </c:pt>
                <c:pt idx="43">
                  <c:v>0.75234067</c:v>
                </c:pt>
                <c:pt idx="44">
                  <c:v>0.75432467</c:v>
                </c:pt>
                <c:pt idx="45">
                  <c:v>0.75568333</c:v>
                </c:pt>
                <c:pt idx="46">
                  <c:v>0.75692767</c:v>
                </c:pt>
                <c:pt idx="47">
                  <c:v>0.76090467</c:v>
                </c:pt>
                <c:pt idx="48">
                  <c:v>0.771854</c:v>
                </c:pt>
                <c:pt idx="49">
                  <c:v>0.77477033</c:v>
                </c:pt>
                <c:pt idx="50">
                  <c:v>0.77624433</c:v>
                </c:pt>
                <c:pt idx="51">
                  <c:v>0.77738867</c:v>
                </c:pt>
                <c:pt idx="52">
                  <c:v>0.780354</c:v>
                </c:pt>
                <c:pt idx="53">
                  <c:v>0.78285633</c:v>
                </c:pt>
                <c:pt idx="54">
                  <c:v>0.79067367</c:v>
                </c:pt>
                <c:pt idx="55">
                  <c:v>0.79224867</c:v>
                </c:pt>
                <c:pt idx="56">
                  <c:v>0.79325033</c:v>
                </c:pt>
                <c:pt idx="57">
                  <c:v>0.79555467</c:v>
                </c:pt>
                <c:pt idx="58">
                  <c:v>0.79720233</c:v>
                </c:pt>
                <c:pt idx="59">
                  <c:v>0.80060533</c:v>
                </c:pt>
                <c:pt idx="60">
                  <c:v>0.80681933</c:v>
                </c:pt>
                <c:pt idx="61">
                  <c:v>0.808075</c:v>
                </c:pt>
                <c:pt idx="62">
                  <c:v>0.81178667</c:v>
                </c:pt>
                <c:pt idx="63">
                  <c:v>0.81362733</c:v>
                </c:pt>
                <c:pt idx="64">
                  <c:v>0.81436967</c:v>
                </c:pt>
                <c:pt idx="65">
                  <c:v>0.81791533</c:v>
                </c:pt>
                <c:pt idx="66">
                  <c:v>0.82148633</c:v>
                </c:pt>
                <c:pt idx="67">
                  <c:v>0.82266167</c:v>
                </c:pt>
                <c:pt idx="68">
                  <c:v>0.82447</c:v>
                </c:pt>
                <c:pt idx="69">
                  <c:v>0.82508433</c:v>
                </c:pt>
                <c:pt idx="70">
                  <c:v>0.82564367</c:v>
                </c:pt>
                <c:pt idx="71">
                  <c:v>0.83022667</c:v>
                </c:pt>
                <c:pt idx="72">
                  <c:v>0.831655</c:v>
                </c:pt>
                <c:pt idx="73">
                  <c:v>0.83350967</c:v>
                </c:pt>
                <c:pt idx="74">
                  <c:v>0.83406733</c:v>
                </c:pt>
                <c:pt idx="75">
                  <c:v>0.83447533</c:v>
                </c:pt>
                <c:pt idx="76">
                  <c:v>0.83526933</c:v>
                </c:pt>
                <c:pt idx="77">
                  <c:v>0.83991067</c:v>
                </c:pt>
                <c:pt idx="78">
                  <c:v>0.84167633</c:v>
                </c:pt>
                <c:pt idx="79">
                  <c:v>0.842315</c:v>
                </c:pt>
                <c:pt idx="80">
                  <c:v>0.842749</c:v>
                </c:pt>
                <c:pt idx="81">
                  <c:v>0.843103</c:v>
                </c:pt>
                <c:pt idx="82">
                  <c:v>0.84453567</c:v>
                </c:pt>
                <c:pt idx="83">
                  <c:v>0.84806667</c:v>
                </c:pt>
                <c:pt idx="84">
                  <c:v>0.84874533</c:v>
                </c:pt>
                <c:pt idx="85">
                  <c:v>0.84917333</c:v>
                </c:pt>
                <c:pt idx="86">
                  <c:v>0.84950133</c:v>
                </c:pt>
                <c:pt idx="87">
                  <c:v>0.849807</c:v>
                </c:pt>
                <c:pt idx="88">
                  <c:v>0.85255767</c:v>
                </c:pt>
                <c:pt idx="89">
                  <c:v>0.854819</c:v>
                </c:pt>
                <c:pt idx="90">
                  <c:v>0.85532867</c:v>
                </c:pt>
                <c:pt idx="91">
                  <c:v>0.855678</c:v>
                </c:pt>
                <c:pt idx="92">
                  <c:v>0.85596367</c:v>
                </c:pt>
                <c:pt idx="93">
                  <c:v>0.85674767</c:v>
                </c:pt>
                <c:pt idx="94">
                  <c:v>0.86021</c:v>
                </c:pt>
                <c:pt idx="95">
                  <c:v>0.86108867</c:v>
                </c:pt>
                <c:pt idx="96">
                  <c:v>0.86151067</c:v>
                </c:pt>
                <c:pt idx="97">
                  <c:v>0.86181733</c:v>
                </c:pt>
                <c:pt idx="98">
                  <c:v>0.86246867</c:v>
                </c:pt>
                <c:pt idx="99">
                  <c:v>0.863325</c:v>
                </c:pt>
                <c:pt idx="100">
                  <c:v>0.86674033</c:v>
                </c:pt>
                <c:pt idx="101">
                  <c:v>0.87031</c:v>
                </c:pt>
                <c:pt idx="102">
                  <c:v>0.870687</c:v>
                </c:pt>
                <c:pt idx="103">
                  <c:v>0.87115</c:v>
                </c:pt>
                <c:pt idx="104">
                  <c:v>0.87185633</c:v>
                </c:pt>
                <c:pt idx="105">
                  <c:v>0.872874</c:v>
                </c:pt>
                <c:pt idx="106">
                  <c:v>0.87587967</c:v>
                </c:pt>
                <c:pt idx="107">
                  <c:v>0.88838933</c:v>
                </c:pt>
                <c:pt idx="108">
                  <c:v>0.88884233</c:v>
                </c:pt>
                <c:pt idx="109">
                  <c:v>0.889608</c:v>
                </c:pt>
                <c:pt idx="110">
                  <c:v>0.889912</c:v>
                </c:pt>
                <c:pt idx="111">
                  <c:v>0.891269</c:v>
                </c:pt>
                <c:pt idx="112">
                  <c:v>0.90282467</c:v>
                </c:pt>
                <c:pt idx="113">
                  <c:v>0.903257</c:v>
                </c:pt>
                <c:pt idx="114">
                  <c:v>0.904037</c:v>
                </c:pt>
                <c:pt idx="115">
                  <c:v>0.904303</c:v>
                </c:pt>
                <c:pt idx="116">
                  <c:v>0.90451033</c:v>
                </c:pt>
                <c:pt idx="117">
                  <c:v>0.93</c:v>
                </c:pt>
                <c:pt idx="118">
                  <c:v>0.96</c:v>
                </c:pt>
                <c:pt idx="119">
                  <c:v>1.0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2"/>
          <c:order val="2"/>
          <c:tx>
            <c:v>Baseline (30%)</c:v>
          </c:tx>
          <c:spPr>
            <a:ln w="28575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Final'!$D$1:$D$162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0.51032</c:v>
                </c:pt>
                <c:pt idx="11">
                  <c:v>0.55674433</c:v>
                </c:pt>
                <c:pt idx="12">
                  <c:v>0.583991</c:v>
                </c:pt>
                <c:pt idx="13">
                  <c:v>0.60972433</c:v>
                </c:pt>
                <c:pt idx="14">
                  <c:v>0.658584</c:v>
                </c:pt>
                <c:pt idx="15">
                  <c:v>0.68593967</c:v>
                </c:pt>
                <c:pt idx="16">
                  <c:v>0.714208</c:v>
                </c:pt>
                <c:pt idx="17">
                  <c:v>0.72972733</c:v>
                </c:pt>
                <c:pt idx="18">
                  <c:v>0.73151867</c:v>
                </c:pt>
                <c:pt idx="19">
                  <c:v>0.752397</c:v>
                </c:pt>
                <c:pt idx="20">
                  <c:v>0.76620067</c:v>
                </c:pt>
                <c:pt idx="21">
                  <c:v>0.78182767</c:v>
                </c:pt>
                <c:pt idx="22">
                  <c:v>0.79334033</c:v>
                </c:pt>
                <c:pt idx="23">
                  <c:v>0.80546033</c:v>
                </c:pt>
                <c:pt idx="24">
                  <c:v>0.81484367</c:v>
                </c:pt>
                <c:pt idx="25">
                  <c:v>0.82376433</c:v>
                </c:pt>
                <c:pt idx="26">
                  <c:v>0.82992167</c:v>
                </c:pt>
                <c:pt idx="27">
                  <c:v>0.83031767</c:v>
                </c:pt>
                <c:pt idx="28">
                  <c:v>0.83038133</c:v>
                </c:pt>
                <c:pt idx="29">
                  <c:v>0.83072033</c:v>
                </c:pt>
                <c:pt idx="30">
                  <c:v>0.839276</c:v>
                </c:pt>
                <c:pt idx="31">
                  <c:v>0.845326</c:v>
                </c:pt>
                <c:pt idx="32">
                  <c:v>0.84568933</c:v>
                </c:pt>
                <c:pt idx="33">
                  <c:v>0.84574067</c:v>
                </c:pt>
                <c:pt idx="34">
                  <c:v>0.845984</c:v>
                </c:pt>
                <c:pt idx="35">
                  <c:v>0.85250433</c:v>
                </c:pt>
                <c:pt idx="36">
                  <c:v>0.856929</c:v>
                </c:pt>
                <c:pt idx="37">
                  <c:v>0.857205</c:v>
                </c:pt>
                <c:pt idx="38">
                  <c:v>0.85725433</c:v>
                </c:pt>
                <c:pt idx="39">
                  <c:v>0.85744833</c:v>
                </c:pt>
                <c:pt idx="40">
                  <c:v>0.86676533</c:v>
                </c:pt>
                <c:pt idx="41">
                  <c:v>0.87935233</c:v>
                </c:pt>
                <c:pt idx="42">
                  <c:v>0.88203167</c:v>
                </c:pt>
                <c:pt idx="43">
                  <c:v>0.885974</c:v>
                </c:pt>
                <c:pt idx="44">
                  <c:v>0.88882767</c:v>
                </c:pt>
                <c:pt idx="45">
                  <c:v>0.89494067</c:v>
                </c:pt>
                <c:pt idx="46">
                  <c:v>0.89507167</c:v>
                </c:pt>
                <c:pt idx="47">
                  <c:v>0.89846367</c:v>
                </c:pt>
                <c:pt idx="48">
                  <c:v>0.90097667</c:v>
                </c:pt>
                <c:pt idx="49">
                  <c:v>0.901134</c:v>
                </c:pt>
                <c:pt idx="50">
                  <c:v>0.90115633</c:v>
                </c:pt>
                <c:pt idx="51">
                  <c:v>0.901292</c:v>
                </c:pt>
                <c:pt idx="52">
                  <c:v>0.904486</c:v>
                </c:pt>
                <c:pt idx="53">
                  <c:v>0.90695533</c:v>
                </c:pt>
                <c:pt idx="54">
                  <c:v>0.90710733</c:v>
                </c:pt>
                <c:pt idx="55">
                  <c:v>0.90712867</c:v>
                </c:pt>
                <c:pt idx="56">
                  <c:v>0.90723033</c:v>
                </c:pt>
                <c:pt idx="57">
                  <c:v>0.90955367</c:v>
                </c:pt>
                <c:pt idx="58">
                  <c:v>0.91122267</c:v>
                </c:pt>
                <c:pt idx="59">
                  <c:v>0.91133867</c:v>
                </c:pt>
                <c:pt idx="60">
                  <c:v>0.91135367</c:v>
                </c:pt>
                <c:pt idx="61">
                  <c:v>0.91144567</c:v>
                </c:pt>
                <c:pt idx="62">
                  <c:v>0.91375367</c:v>
                </c:pt>
                <c:pt idx="63">
                  <c:v>0.91547233</c:v>
                </c:pt>
                <c:pt idx="64">
                  <c:v>0.915581</c:v>
                </c:pt>
                <c:pt idx="65">
                  <c:v>0.91559633</c:v>
                </c:pt>
                <c:pt idx="66">
                  <c:v>0.915682</c:v>
                </c:pt>
                <c:pt idx="67">
                  <c:v>0.91803433</c:v>
                </c:pt>
                <c:pt idx="68">
                  <c:v>0.91974667</c:v>
                </c:pt>
                <c:pt idx="69">
                  <c:v>0.91985</c:v>
                </c:pt>
                <c:pt idx="70">
                  <c:v>0.91986633</c:v>
                </c:pt>
                <c:pt idx="71">
                  <c:v>0.919949</c:v>
                </c:pt>
                <c:pt idx="72">
                  <c:v>0.922305</c:v>
                </c:pt>
                <c:pt idx="73">
                  <c:v>0.92398167</c:v>
                </c:pt>
                <c:pt idx="74">
                  <c:v>0.92407967</c:v>
                </c:pt>
                <c:pt idx="75">
                  <c:v>0.924095</c:v>
                </c:pt>
                <c:pt idx="76">
                  <c:v>0.92558167</c:v>
                </c:pt>
                <c:pt idx="77">
                  <c:v>0.95952933</c:v>
                </c:pt>
                <c:pt idx="78">
                  <c:v>0.98787633</c:v>
                </c:pt>
                <c:pt idx="79">
                  <c:v>0.98943067</c:v>
                </c:pt>
                <c:pt idx="80">
                  <c:v>0.98969067</c:v>
                </c:pt>
                <c:pt idx="81">
                  <c:v>0.98981533</c:v>
                </c:pt>
                <c:pt idx="82">
                  <c:v>0.99022567</c:v>
                </c:pt>
                <c:pt idx="83">
                  <c:v>0.990374</c:v>
                </c:pt>
                <c:pt idx="84">
                  <c:v>0.99040667</c:v>
                </c:pt>
                <c:pt idx="85">
                  <c:v>0.99042033</c:v>
                </c:pt>
                <c:pt idx="86">
                  <c:v>0.99042833</c:v>
                </c:pt>
                <c:pt idx="87">
                  <c:v>0.990799</c:v>
                </c:pt>
                <c:pt idx="88">
                  <c:v>0.99090467</c:v>
                </c:pt>
                <c:pt idx="89">
                  <c:v>0.99091867</c:v>
                </c:pt>
                <c:pt idx="90">
                  <c:v>0.99092</c:v>
                </c:pt>
                <c:pt idx="91">
                  <c:v>0.990923</c:v>
                </c:pt>
                <c:pt idx="92">
                  <c:v>0.991277</c:v>
                </c:pt>
                <c:pt idx="93">
                  <c:v>0.99137233</c:v>
                </c:pt>
                <c:pt idx="94">
                  <c:v>0.991382</c:v>
                </c:pt>
                <c:pt idx="95">
                  <c:v>0.99138233</c:v>
                </c:pt>
                <c:pt idx="96">
                  <c:v>0.99142133</c:v>
                </c:pt>
                <c:pt idx="97">
                  <c:v>0.997872</c:v>
                </c:pt>
                <c:pt idx="98">
                  <c:v>0.99980867</c:v>
                </c:pt>
                <c:pt idx="99">
                  <c:v>0.999978</c:v>
                </c:pt>
                <c:pt idx="100">
                  <c:v>0.99998567</c:v>
                </c:pt>
                <c:pt idx="101">
                  <c:v>0.99998633</c:v>
                </c:pt>
                <c:pt idx="102">
                  <c:v>0.99998633</c:v>
                </c:pt>
                <c:pt idx="103">
                  <c:v>0.999987</c:v>
                </c:pt>
                <c:pt idx="104">
                  <c:v>0.99998733</c:v>
                </c:pt>
                <c:pt idx="105">
                  <c:v>0.99998733</c:v>
                </c:pt>
                <c:pt idx="106">
                  <c:v>0.99998733</c:v>
                </c:pt>
                <c:pt idx="107">
                  <c:v>0.99998733</c:v>
                </c:pt>
                <c:pt idx="108">
                  <c:v>0.99998733</c:v>
                </c:pt>
                <c:pt idx="109">
                  <c:v>0.99998767</c:v>
                </c:pt>
                <c:pt idx="110">
                  <c:v>0.99998767</c:v>
                </c:pt>
                <c:pt idx="111">
                  <c:v>0.99998767</c:v>
                </c:pt>
                <c:pt idx="112">
                  <c:v>0.99998767</c:v>
                </c:pt>
                <c:pt idx="113">
                  <c:v>0.99998767</c:v>
                </c:pt>
                <c:pt idx="114">
                  <c:v>0.99998767</c:v>
                </c:pt>
                <c:pt idx="115">
                  <c:v>0.99998767</c:v>
                </c:pt>
                <c:pt idx="116">
                  <c:v>0.99998767</c:v>
                </c:pt>
                <c:pt idx="117">
                  <c:v>0.99998767</c:v>
                </c:pt>
                <c:pt idx="118">
                  <c:v>0.99999</c:v>
                </c:pt>
                <c:pt idx="119">
                  <c:v>0.99999967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ser>
          <c:idx val="3"/>
          <c:order val="3"/>
          <c:tx>
            <c:v>Baseline (90%)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6.0</c:v>
                </c:pt>
                <c:pt idx="1">
                  <c:v>7.0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22.0</c:v>
                </c:pt>
                <c:pt idx="17">
                  <c:v>23.0</c:v>
                </c:pt>
                <c:pt idx="18">
                  <c:v>24.0</c:v>
                </c:pt>
                <c:pt idx="19">
                  <c:v>25.0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29.0</c:v>
                </c:pt>
                <c:pt idx="24">
                  <c:v>30.0</c:v>
                </c:pt>
                <c:pt idx="25">
                  <c:v>31.0</c:v>
                </c:pt>
                <c:pt idx="26">
                  <c:v>32.0</c:v>
                </c:pt>
                <c:pt idx="27">
                  <c:v>33.0</c:v>
                </c:pt>
                <c:pt idx="28">
                  <c:v>34.0</c:v>
                </c:pt>
                <c:pt idx="29">
                  <c:v>35.0</c:v>
                </c:pt>
                <c:pt idx="30">
                  <c:v>36.0</c:v>
                </c:pt>
                <c:pt idx="31">
                  <c:v>37.0</c:v>
                </c:pt>
                <c:pt idx="32">
                  <c:v>38.0</c:v>
                </c:pt>
                <c:pt idx="33">
                  <c:v>39.0</c:v>
                </c:pt>
                <c:pt idx="34">
                  <c:v>40.0</c:v>
                </c:pt>
                <c:pt idx="35">
                  <c:v>41.0</c:v>
                </c:pt>
                <c:pt idx="36">
                  <c:v>42.0</c:v>
                </c:pt>
                <c:pt idx="37">
                  <c:v>43.0</c:v>
                </c:pt>
                <c:pt idx="38">
                  <c:v>44.0</c:v>
                </c:pt>
                <c:pt idx="39">
                  <c:v>45.0</c:v>
                </c:pt>
                <c:pt idx="40">
                  <c:v>46.0</c:v>
                </c:pt>
                <c:pt idx="41">
                  <c:v>47.0</c:v>
                </c:pt>
                <c:pt idx="42">
                  <c:v>48.0</c:v>
                </c:pt>
                <c:pt idx="43">
                  <c:v>49.0</c:v>
                </c:pt>
                <c:pt idx="44">
                  <c:v>50.0</c:v>
                </c:pt>
                <c:pt idx="45">
                  <c:v>51.0</c:v>
                </c:pt>
                <c:pt idx="46">
                  <c:v>52.0</c:v>
                </c:pt>
                <c:pt idx="47">
                  <c:v>53.0</c:v>
                </c:pt>
                <c:pt idx="48">
                  <c:v>54.0</c:v>
                </c:pt>
                <c:pt idx="49">
                  <c:v>55.0</c:v>
                </c:pt>
                <c:pt idx="50">
                  <c:v>56.0</c:v>
                </c:pt>
                <c:pt idx="51">
                  <c:v>57.0</c:v>
                </c:pt>
                <c:pt idx="52">
                  <c:v>58.0</c:v>
                </c:pt>
                <c:pt idx="53">
                  <c:v>59.0</c:v>
                </c:pt>
                <c:pt idx="54">
                  <c:v>60.0</c:v>
                </c:pt>
                <c:pt idx="55">
                  <c:v>61.0</c:v>
                </c:pt>
                <c:pt idx="56">
                  <c:v>62.0</c:v>
                </c:pt>
                <c:pt idx="57">
                  <c:v>63.0</c:v>
                </c:pt>
                <c:pt idx="58">
                  <c:v>64.0</c:v>
                </c:pt>
                <c:pt idx="59">
                  <c:v>65.0</c:v>
                </c:pt>
                <c:pt idx="60">
                  <c:v>66.0</c:v>
                </c:pt>
                <c:pt idx="61">
                  <c:v>67.0</c:v>
                </c:pt>
                <c:pt idx="62">
                  <c:v>68.0</c:v>
                </c:pt>
                <c:pt idx="63">
                  <c:v>69.0</c:v>
                </c:pt>
                <c:pt idx="64">
                  <c:v>70.0</c:v>
                </c:pt>
                <c:pt idx="65">
                  <c:v>71.0</c:v>
                </c:pt>
                <c:pt idx="66">
                  <c:v>72.0</c:v>
                </c:pt>
                <c:pt idx="67">
                  <c:v>73.0</c:v>
                </c:pt>
                <c:pt idx="68">
                  <c:v>74.0</c:v>
                </c:pt>
                <c:pt idx="69">
                  <c:v>75.0</c:v>
                </c:pt>
                <c:pt idx="70">
                  <c:v>76.0</c:v>
                </c:pt>
                <c:pt idx="71">
                  <c:v>77.0</c:v>
                </c:pt>
                <c:pt idx="72">
                  <c:v>78.0</c:v>
                </c:pt>
                <c:pt idx="73">
                  <c:v>79.0</c:v>
                </c:pt>
                <c:pt idx="74">
                  <c:v>80.0</c:v>
                </c:pt>
                <c:pt idx="75">
                  <c:v>81.0</c:v>
                </c:pt>
                <c:pt idx="76">
                  <c:v>82.0</c:v>
                </c:pt>
                <c:pt idx="77">
                  <c:v>83.0</c:v>
                </c:pt>
                <c:pt idx="78">
                  <c:v>84.0</c:v>
                </c:pt>
                <c:pt idx="79">
                  <c:v>85.0</c:v>
                </c:pt>
                <c:pt idx="80">
                  <c:v>86.0</c:v>
                </c:pt>
                <c:pt idx="81">
                  <c:v>87.0</c:v>
                </c:pt>
                <c:pt idx="82">
                  <c:v>88.0</c:v>
                </c:pt>
                <c:pt idx="83">
                  <c:v>89.0</c:v>
                </c:pt>
                <c:pt idx="84">
                  <c:v>90.0</c:v>
                </c:pt>
                <c:pt idx="85">
                  <c:v>91.0</c:v>
                </c:pt>
                <c:pt idx="86">
                  <c:v>92.0</c:v>
                </c:pt>
                <c:pt idx="87">
                  <c:v>93.0</c:v>
                </c:pt>
                <c:pt idx="88">
                  <c:v>94.0</c:v>
                </c:pt>
                <c:pt idx="89">
                  <c:v>95.0</c:v>
                </c:pt>
                <c:pt idx="90">
                  <c:v>96.0</c:v>
                </c:pt>
                <c:pt idx="91">
                  <c:v>97.0</c:v>
                </c:pt>
                <c:pt idx="92">
                  <c:v>98.0</c:v>
                </c:pt>
                <c:pt idx="93">
                  <c:v>99.0</c:v>
                </c:pt>
                <c:pt idx="94">
                  <c:v>100.0</c:v>
                </c:pt>
                <c:pt idx="95">
                  <c:v>101.0</c:v>
                </c:pt>
                <c:pt idx="96">
                  <c:v>102.0</c:v>
                </c:pt>
                <c:pt idx="97">
                  <c:v>103.0</c:v>
                </c:pt>
                <c:pt idx="98">
                  <c:v>104.0</c:v>
                </c:pt>
                <c:pt idx="99">
                  <c:v>105.0</c:v>
                </c:pt>
                <c:pt idx="100">
                  <c:v>106.0</c:v>
                </c:pt>
                <c:pt idx="101">
                  <c:v>107.0</c:v>
                </c:pt>
                <c:pt idx="102">
                  <c:v>108.0</c:v>
                </c:pt>
                <c:pt idx="103">
                  <c:v>109.0</c:v>
                </c:pt>
                <c:pt idx="104">
                  <c:v>110.0</c:v>
                </c:pt>
                <c:pt idx="105">
                  <c:v>111.0</c:v>
                </c:pt>
                <c:pt idx="106">
                  <c:v>112.0</c:v>
                </c:pt>
                <c:pt idx="107">
                  <c:v>113.0</c:v>
                </c:pt>
                <c:pt idx="108">
                  <c:v>114.0</c:v>
                </c:pt>
                <c:pt idx="109">
                  <c:v>115.0</c:v>
                </c:pt>
                <c:pt idx="110">
                  <c:v>116.0</c:v>
                </c:pt>
                <c:pt idx="111">
                  <c:v>117.0</c:v>
                </c:pt>
                <c:pt idx="112">
                  <c:v>118.0</c:v>
                </c:pt>
                <c:pt idx="113">
                  <c:v>119.0</c:v>
                </c:pt>
                <c:pt idx="114">
                  <c:v>120.0</c:v>
                </c:pt>
                <c:pt idx="115">
                  <c:v>121.0</c:v>
                </c:pt>
                <c:pt idx="116">
                  <c:v>122.0</c:v>
                </c:pt>
                <c:pt idx="117">
                  <c:v>123.0</c:v>
                </c:pt>
                <c:pt idx="118">
                  <c:v>124.0</c:v>
                </c:pt>
                <c:pt idx="119">
                  <c:v>125.0</c:v>
                </c:pt>
                <c:pt idx="120">
                  <c:v>126.0</c:v>
                </c:pt>
                <c:pt idx="121">
                  <c:v>127.0</c:v>
                </c:pt>
                <c:pt idx="122">
                  <c:v>128.0</c:v>
                </c:pt>
                <c:pt idx="123">
                  <c:v>129.0</c:v>
                </c:pt>
                <c:pt idx="124">
                  <c:v>130.0</c:v>
                </c:pt>
                <c:pt idx="125">
                  <c:v>131.0</c:v>
                </c:pt>
                <c:pt idx="126">
                  <c:v>132.0</c:v>
                </c:pt>
                <c:pt idx="127">
                  <c:v>133.0</c:v>
                </c:pt>
                <c:pt idx="128">
                  <c:v>134.0</c:v>
                </c:pt>
                <c:pt idx="129">
                  <c:v>135.0</c:v>
                </c:pt>
                <c:pt idx="130">
                  <c:v>136.0</c:v>
                </c:pt>
                <c:pt idx="131">
                  <c:v>137.0</c:v>
                </c:pt>
                <c:pt idx="132">
                  <c:v>138.0</c:v>
                </c:pt>
                <c:pt idx="133">
                  <c:v>139.0</c:v>
                </c:pt>
                <c:pt idx="134">
                  <c:v>140.0</c:v>
                </c:pt>
                <c:pt idx="135">
                  <c:v>141.0</c:v>
                </c:pt>
                <c:pt idx="136">
                  <c:v>142.0</c:v>
                </c:pt>
                <c:pt idx="137">
                  <c:v>143.0</c:v>
                </c:pt>
                <c:pt idx="138">
                  <c:v>144.0</c:v>
                </c:pt>
                <c:pt idx="139">
                  <c:v>145.0</c:v>
                </c:pt>
                <c:pt idx="140">
                  <c:v>146.0</c:v>
                </c:pt>
                <c:pt idx="141">
                  <c:v>147.0</c:v>
                </c:pt>
                <c:pt idx="142">
                  <c:v>148.0</c:v>
                </c:pt>
                <c:pt idx="143">
                  <c:v>149.0</c:v>
                </c:pt>
                <c:pt idx="144">
                  <c:v>150.0</c:v>
                </c:pt>
                <c:pt idx="145">
                  <c:v>151.0</c:v>
                </c:pt>
                <c:pt idx="146">
                  <c:v>152.0</c:v>
                </c:pt>
                <c:pt idx="147">
                  <c:v>153.0</c:v>
                </c:pt>
                <c:pt idx="148">
                  <c:v>154.0</c:v>
                </c:pt>
                <c:pt idx="149">
                  <c:v>155.0</c:v>
                </c:pt>
                <c:pt idx="150">
                  <c:v>156.0</c:v>
                </c:pt>
                <c:pt idx="151">
                  <c:v>157.0</c:v>
                </c:pt>
                <c:pt idx="152">
                  <c:v>158.0</c:v>
                </c:pt>
                <c:pt idx="153">
                  <c:v>159.0</c:v>
                </c:pt>
                <c:pt idx="154">
                  <c:v>160.0</c:v>
                </c:pt>
                <c:pt idx="155">
                  <c:v>161.0</c:v>
                </c:pt>
                <c:pt idx="156">
                  <c:v>162.0</c:v>
                </c:pt>
                <c:pt idx="157">
                  <c:v>163.0</c:v>
                </c:pt>
                <c:pt idx="158">
                  <c:v>164.0</c:v>
                </c:pt>
                <c:pt idx="159">
                  <c:v>165.0</c:v>
                </c:pt>
                <c:pt idx="160">
                  <c:v>166.0</c:v>
                </c:pt>
              </c:numCache>
            </c:numRef>
          </c:xVal>
          <c:yVal>
            <c:numRef>
              <c:f>'Latency Final'!$E$1:$E$162</c:f>
              <c:numCache>
                <c:formatCode>General</c:formatCode>
                <c:ptCount val="162"/>
                <c:pt idx="0">
                  <c:v>0.007091</c:v>
                </c:pt>
                <c:pt idx="1">
                  <c:v>0.16323267</c:v>
                </c:pt>
                <c:pt idx="2">
                  <c:v>0.295012</c:v>
                </c:pt>
                <c:pt idx="3">
                  <c:v>0.302364</c:v>
                </c:pt>
                <c:pt idx="4">
                  <c:v>0.30360833</c:v>
                </c:pt>
                <c:pt idx="5">
                  <c:v>0.30776833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</c:v>
                </c:pt>
                <c:pt idx="9">
                  <c:v>0.46032133</c:v>
                </c:pt>
                <c:pt idx="10">
                  <c:v>0.46032</c:v>
                </c:pt>
                <c:pt idx="11">
                  <c:v>0.50674433</c:v>
                </c:pt>
                <c:pt idx="12">
                  <c:v>0.533991</c:v>
                </c:pt>
                <c:pt idx="13">
                  <c:v>0.55972433</c:v>
                </c:pt>
                <c:pt idx="14">
                  <c:v>0.608584</c:v>
                </c:pt>
                <c:pt idx="15">
                  <c:v>0.63593967</c:v>
                </c:pt>
                <c:pt idx="16">
                  <c:v>0.664208</c:v>
                </c:pt>
                <c:pt idx="17">
                  <c:v>0.67972733</c:v>
                </c:pt>
                <c:pt idx="18">
                  <c:v>0.68151867</c:v>
                </c:pt>
                <c:pt idx="19">
                  <c:v>0.702397</c:v>
                </c:pt>
                <c:pt idx="20">
                  <c:v>0.71620067</c:v>
                </c:pt>
                <c:pt idx="21">
                  <c:v>0.73182767</c:v>
                </c:pt>
                <c:pt idx="22">
                  <c:v>0.75334033</c:v>
                </c:pt>
                <c:pt idx="23">
                  <c:v>0.76546033</c:v>
                </c:pt>
                <c:pt idx="24">
                  <c:v>0.77484367</c:v>
                </c:pt>
                <c:pt idx="25">
                  <c:v>0.78376433</c:v>
                </c:pt>
                <c:pt idx="26">
                  <c:v>0.78992167</c:v>
                </c:pt>
                <c:pt idx="27">
                  <c:v>0.79031767</c:v>
                </c:pt>
                <c:pt idx="28">
                  <c:v>0.79038133</c:v>
                </c:pt>
                <c:pt idx="29">
                  <c:v>0.79072033</c:v>
                </c:pt>
                <c:pt idx="30">
                  <c:v>0.809276</c:v>
                </c:pt>
                <c:pt idx="31">
                  <c:v>0.815326</c:v>
                </c:pt>
                <c:pt idx="32">
                  <c:v>0.81568933</c:v>
                </c:pt>
                <c:pt idx="33">
                  <c:v>0.81574067</c:v>
                </c:pt>
                <c:pt idx="34">
                  <c:v>0.815984</c:v>
                </c:pt>
                <c:pt idx="35">
                  <c:v>0.82250433</c:v>
                </c:pt>
                <c:pt idx="36">
                  <c:v>0.826929</c:v>
                </c:pt>
                <c:pt idx="37">
                  <c:v>0.827205</c:v>
                </c:pt>
                <c:pt idx="38">
                  <c:v>0.82725433</c:v>
                </c:pt>
                <c:pt idx="39">
                  <c:v>0.83744833</c:v>
                </c:pt>
                <c:pt idx="40">
                  <c:v>0.84676533</c:v>
                </c:pt>
                <c:pt idx="41">
                  <c:v>0.85935233</c:v>
                </c:pt>
                <c:pt idx="42">
                  <c:v>0.86203167</c:v>
                </c:pt>
                <c:pt idx="43">
                  <c:v>0.865974</c:v>
                </c:pt>
                <c:pt idx="44">
                  <c:v>0.86882767</c:v>
                </c:pt>
                <c:pt idx="45">
                  <c:v>0.87494067</c:v>
                </c:pt>
                <c:pt idx="46">
                  <c:v>0.87507167</c:v>
                </c:pt>
                <c:pt idx="47">
                  <c:v>0.87846367</c:v>
                </c:pt>
                <c:pt idx="48">
                  <c:v>0.88097667</c:v>
                </c:pt>
                <c:pt idx="49">
                  <c:v>0.871134</c:v>
                </c:pt>
                <c:pt idx="50">
                  <c:v>0.87115633</c:v>
                </c:pt>
                <c:pt idx="51">
                  <c:v>0.871292</c:v>
                </c:pt>
                <c:pt idx="52">
                  <c:v>0.874486</c:v>
                </c:pt>
                <c:pt idx="53">
                  <c:v>0.87695533</c:v>
                </c:pt>
                <c:pt idx="54">
                  <c:v>0.87710733</c:v>
                </c:pt>
                <c:pt idx="55">
                  <c:v>0.87712867</c:v>
                </c:pt>
                <c:pt idx="56">
                  <c:v>0.87723033</c:v>
                </c:pt>
                <c:pt idx="57">
                  <c:v>0.88955367</c:v>
                </c:pt>
                <c:pt idx="58">
                  <c:v>0.89122267</c:v>
                </c:pt>
                <c:pt idx="59">
                  <c:v>0.89133867</c:v>
                </c:pt>
                <c:pt idx="60">
                  <c:v>0.89135367</c:v>
                </c:pt>
                <c:pt idx="61">
                  <c:v>0.89144567</c:v>
                </c:pt>
                <c:pt idx="62">
                  <c:v>0.89375367</c:v>
                </c:pt>
                <c:pt idx="63">
                  <c:v>0.89547233</c:v>
                </c:pt>
                <c:pt idx="64">
                  <c:v>0.895581</c:v>
                </c:pt>
                <c:pt idx="65">
                  <c:v>0.89559633</c:v>
                </c:pt>
                <c:pt idx="66">
                  <c:v>0.895682</c:v>
                </c:pt>
                <c:pt idx="67">
                  <c:v>0.89803433</c:v>
                </c:pt>
                <c:pt idx="68">
                  <c:v>0.89974667</c:v>
                </c:pt>
                <c:pt idx="69">
                  <c:v>0.89985</c:v>
                </c:pt>
                <c:pt idx="70">
                  <c:v>0.89986633</c:v>
                </c:pt>
                <c:pt idx="71">
                  <c:v>0.899949</c:v>
                </c:pt>
                <c:pt idx="72">
                  <c:v>0.902305</c:v>
                </c:pt>
                <c:pt idx="73">
                  <c:v>0.90398167</c:v>
                </c:pt>
                <c:pt idx="74">
                  <c:v>0.90407967</c:v>
                </c:pt>
                <c:pt idx="75">
                  <c:v>0.904095</c:v>
                </c:pt>
                <c:pt idx="76">
                  <c:v>0.90558167</c:v>
                </c:pt>
                <c:pt idx="77">
                  <c:v>0.93952933</c:v>
                </c:pt>
                <c:pt idx="78">
                  <c:v>0.96787633</c:v>
                </c:pt>
                <c:pt idx="79">
                  <c:v>0.96943067</c:v>
                </c:pt>
                <c:pt idx="80">
                  <c:v>0.96969067</c:v>
                </c:pt>
                <c:pt idx="81">
                  <c:v>0.96981533</c:v>
                </c:pt>
                <c:pt idx="82">
                  <c:v>0.97022567</c:v>
                </c:pt>
                <c:pt idx="83">
                  <c:v>0.970374</c:v>
                </c:pt>
                <c:pt idx="84">
                  <c:v>0.97040667</c:v>
                </c:pt>
                <c:pt idx="85">
                  <c:v>0.97042033</c:v>
                </c:pt>
                <c:pt idx="86">
                  <c:v>0.97042833</c:v>
                </c:pt>
                <c:pt idx="87">
                  <c:v>0.970799</c:v>
                </c:pt>
                <c:pt idx="88">
                  <c:v>0.97090467</c:v>
                </c:pt>
                <c:pt idx="89">
                  <c:v>0.97091867</c:v>
                </c:pt>
                <c:pt idx="90">
                  <c:v>0.97092</c:v>
                </c:pt>
                <c:pt idx="91">
                  <c:v>0.970923</c:v>
                </c:pt>
                <c:pt idx="92">
                  <c:v>0.971277</c:v>
                </c:pt>
                <c:pt idx="93">
                  <c:v>0.97137233</c:v>
                </c:pt>
                <c:pt idx="94">
                  <c:v>0.971382</c:v>
                </c:pt>
                <c:pt idx="95">
                  <c:v>0.97138233</c:v>
                </c:pt>
                <c:pt idx="96">
                  <c:v>0.97142133</c:v>
                </c:pt>
                <c:pt idx="97">
                  <c:v>0.977872</c:v>
                </c:pt>
                <c:pt idx="98">
                  <c:v>0.97980867</c:v>
                </c:pt>
                <c:pt idx="99">
                  <c:v>0.979978</c:v>
                </c:pt>
                <c:pt idx="100">
                  <c:v>0.97998567</c:v>
                </c:pt>
                <c:pt idx="101">
                  <c:v>0.97998633</c:v>
                </c:pt>
                <c:pt idx="102">
                  <c:v>0.97998633</c:v>
                </c:pt>
                <c:pt idx="103">
                  <c:v>0.979987</c:v>
                </c:pt>
                <c:pt idx="104">
                  <c:v>0.97998733</c:v>
                </c:pt>
                <c:pt idx="105">
                  <c:v>0.97998733</c:v>
                </c:pt>
                <c:pt idx="106">
                  <c:v>0.97998733</c:v>
                </c:pt>
                <c:pt idx="107">
                  <c:v>0.97998733</c:v>
                </c:pt>
                <c:pt idx="108">
                  <c:v>0.97998733</c:v>
                </c:pt>
                <c:pt idx="109">
                  <c:v>0.97998767</c:v>
                </c:pt>
                <c:pt idx="110">
                  <c:v>0.97998767</c:v>
                </c:pt>
                <c:pt idx="111">
                  <c:v>0.97998767</c:v>
                </c:pt>
                <c:pt idx="112">
                  <c:v>0.97998767</c:v>
                </c:pt>
                <c:pt idx="113">
                  <c:v>0.97998767</c:v>
                </c:pt>
                <c:pt idx="114">
                  <c:v>0.97998767</c:v>
                </c:pt>
                <c:pt idx="115">
                  <c:v>0.97998767</c:v>
                </c:pt>
                <c:pt idx="116">
                  <c:v>0.97998767</c:v>
                </c:pt>
                <c:pt idx="117">
                  <c:v>0.97998767</c:v>
                </c:pt>
                <c:pt idx="118">
                  <c:v>0.97999</c:v>
                </c:pt>
                <c:pt idx="119">
                  <c:v>1.0</c:v>
                </c:pt>
                <c:pt idx="120">
                  <c:v>1.0</c:v>
                </c:pt>
                <c:pt idx="121">
                  <c:v>1.0</c:v>
                </c:pt>
                <c:pt idx="122">
                  <c:v>1.0</c:v>
                </c:pt>
                <c:pt idx="123">
                  <c:v>1.0</c:v>
                </c:pt>
                <c:pt idx="124">
                  <c:v>1.0</c:v>
                </c:pt>
                <c:pt idx="125">
                  <c:v>1.0</c:v>
                </c:pt>
                <c:pt idx="126">
                  <c:v>1.0</c:v>
                </c:pt>
                <c:pt idx="127">
                  <c:v>1.0</c:v>
                </c:pt>
                <c:pt idx="128">
                  <c:v>1.0</c:v>
                </c:pt>
                <c:pt idx="129">
                  <c:v>1.0</c:v>
                </c:pt>
                <c:pt idx="130">
                  <c:v>1.0</c:v>
                </c:pt>
                <c:pt idx="131">
                  <c:v>1.0</c:v>
                </c:pt>
                <c:pt idx="132">
                  <c:v>1.0</c:v>
                </c:pt>
                <c:pt idx="133">
                  <c:v>1.0</c:v>
                </c:pt>
                <c:pt idx="134">
                  <c:v>1.0</c:v>
                </c:pt>
                <c:pt idx="135">
                  <c:v>1.0</c:v>
                </c:pt>
                <c:pt idx="136">
                  <c:v>1.0</c:v>
                </c:pt>
                <c:pt idx="137">
                  <c:v>1.0</c:v>
                </c:pt>
                <c:pt idx="138">
                  <c:v>1.0</c:v>
                </c:pt>
                <c:pt idx="139">
                  <c:v>1.0</c:v>
                </c:pt>
                <c:pt idx="140">
                  <c:v>1.0</c:v>
                </c:pt>
                <c:pt idx="141">
                  <c:v>1.0</c:v>
                </c:pt>
                <c:pt idx="142">
                  <c:v>1.0</c:v>
                </c:pt>
                <c:pt idx="143">
                  <c:v>1.0</c:v>
                </c:pt>
                <c:pt idx="144">
                  <c:v>1.0</c:v>
                </c:pt>
                <c:pt idx="145">
                  <c:v>1.0</c:v>
                </c:pt>
                <c:pt idx="146">
                  <c:v>1.0</c:v>
                </c:pt>
                <c:pt idx="147">
                  <c:v>1.0</c:v>
                </c:pt>
                <c:pt idx="148">
                  <c:v>1.0</c:v>
                </c:pt>
                <c:pt idx="149">
                  <c:v>1.0</c:v>
                </c:pt>
                <c:pt idx="150">
                  <c:v>1.0</c:v>
                </c:pt>
                <c:pt idx="151">
                  <c:v>1.0</c:v>
                </c:pt>
                <c:pt idx="152">
                  <c:v>1.0</c:v>
                </c:pt>
                <c:pt idx="153">
                  <c:v>1.0</c:v>
                </c:pt>
                <c:pt idx="154">
                  <c:v>1.0</c:v>
                </c:pt>
                <c:pt idx="155">
                  <c:v>1.0</c:v>
                </c:pt>
                <c:pt idx="156">
                  <c:v>1.0</c:v>
                </c:pt>
                <c:pt idx="157">
                  <c:v>1.0</c:v>
                </c:pt>
                <c:pt idx="158">
                  <c:v>1.0</c:v>
                </c:pt>
                <c:pt idx="159">
                  <c:v>1.0</c:v>
                </c:pt>
                <c:pt idx="160">
                  <c:v>1.0</c:v>
                </c:pt>
                <c:pt idx="161">
                  <c:v>1.0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09032304"/>
        <c:axId val="-2041639120"/>
      </c:scatterChart>
      <c:valAx>
        <c:axId val="-2009032304"/>
        <c:scaling>
          <c:orientation val="minMax"/>
          <c:max val="140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Latency (ms)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41639120"/>
        <c:crosses val="autoZero"/>
        <c:crossBetween val="midCat"/>
      </c:valAx>
      <c:valAx>
        <c:axId val="-2041639120"/>
        <c:scaling>
          <c:orientation val="minMax"/>
          <c:max val="1.0"/>
          <c:min val="0.0"/>
        </c:scaling>
        <c:delete val="0"/>
        <c:axPos val="l"/>
        <c:majorGridlines>
          <c:spPr>
            <a:ln>
              <a:solidFill>
                <a:sysClr val="windowText" lastClr="000000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Cumulative </a:t>
                </a:r>
                <a:r>
                  <a:rPr lang="en-US" dirty="0"/>
                  <a:t>percentile of </a:t>
                </a:r>
                <a:r>
                  <a:rPr lang="en-US" dirty="0" smtClean="0"/>
                  <a:t>sub-queries</a:t>
                </a:r>
                <a:endParaRPr lang="en-US" dirty="0"/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-2009032304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legend>
      <c:legendPos val="tr"/>
      <c:layout>
        <c:manualLayout>
          <c:xMode val="edge"/>
          <c:yMode val="edge"/>
          <c:x val="0.514428267221314"/>
          <c:y val="0.368213787729659"/>
          <c:w val="0.431044244469441"/>
          <c:h val="0.309491264763779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6B600-F24D-4281-A2CE-48B9DD77548C}" type="datetimeFigureOut">
              <a:rPr lang="en-US" smtClean="0"/>
              <a:pPr/>
              <a:t>12/14/15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0117D-CF98-417B-BB1F-F20089ADE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99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61A6D-37D9-47B7-BCD0-B0CC97918285}" type="datetimeFigureOut">
              <a:rPr lang="en-US" smtClean="0"/>
              <a:pPr/>
              <a:t>12/14/15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0881C-E6E6-40AF-91B7-185081FB28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7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36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49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02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70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4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10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94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39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67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019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45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8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36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26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9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8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78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17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49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45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48727"/>
            <a:ext cx="7772400" cy="2709338"/>
          </a:xfrm>
          <a:noFill/>
        </p:spPr>
        <p:txBody>
          <a:bodyPr/>
          <a:lstStyle>
            <a:lvl1pPr algn="l">
              <a:defRPr sz="4800" baseline="0">
                <a:solidFill>
                  <a:srgbClr val="DF4141"/>
                </a:solidFill>
                <a:latin typeface="+mj-lt"/>
              </a:defRPr>
            </a:lvl1pPr>
          </a:lstStyle>
          <a:p>
            <a:r>
              <a:rPr lang="en-US" dirty="0" smtClean="0"/>
              <a:t>Mechanisms for Network Management and Low Latency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479807"/>
            <a:ext cx="3962400" cy="609600"/>
          </a:xfrm>
          <a:solidFill>
            <a:schemeClr val="bg1">
              <a:alpha val="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4000" b="1" kern="1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Balajee Vamanan</a:t>
            </a:r>
            <a:endParaRPr lang="en-US" dirty="0"/>
          </a:p>
        </p:txBody>
      </p:sp>
      <p:pic>
        <p:nvPicPr>
          <p:cNvPr id="9" name="Picture 8" descr="belltowerDay.jpg"/>
          <p:cNvPicPr>
            <a:picLocks noChangeAspect="1"/>
          </p:cNvPicPr>
          <p:nvPr userDrawn="1"/>
        </p:nvPicPr>
        <p:blipFill rotWithShape="1">
          <a:blip r:embed="rId2" cstate="print"/>
          <a:srcRect l="20791" t="3846" r="20093"/>
          <a:stretch/>
        </p:blipFill>
        <p:spPr>
          <a:xfrm>
            <a:off x="7941724" y="3429000"/>
            <a:ext cx="1202677" cy="286351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-1" y="6336630"/>
            <a:ext cx="9144001" cy="521369"/>
          </a:xfrm>
          <a:prstGeom prst="rect">
            <a:avLst/>
          </a:prstGeom>
          <a:solidFill>
            <a:srgbClr val="DF4141"/>
          </a:solidFill>
          <a:ln w="15875" cap="flat" cmpd="sng" algn="ctr">
            <a:noFill/>
            <a:prstDash val="solid"/>
          </a:ln>
          <a:effectLst/>
        </p:spPr>
      </p:sp>
      <p:pic>
        <p:nvPicPr>
          <p:cNvPr id="7" name="Picture 6" descr="PU_sig13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931" y="4877167"/>
            <a:ext cx="2947533" cy="11482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80" y="4540556"/>
            <a:ext cx="1821495" cy="18214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07" y="5035230"/>
            <a:ext cx="2498939" cy="83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84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48"/>
            <a:ext cx="9144000" cy="777240"/>
          </a:xfrm>
        </p:spPr>
        <p:txBody>
          <a:bodyPr/>
          <a:lstStyle>
            <a:lvl1pPr>
              <a:defRPr>
                <a:solidFill>
                  <a:srgbClr val="DF414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5901271"/>
            <a:ext cx="9144000" cy="60960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>
              <a:defRPr kumimoji="0" lang="en-US" sz="2800" b="1" dirty="0" smtClean="0">
                <a:solidFill>
                  <a:srgbClr val="DF414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9233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98"/>
            <a:ext cx="9144000" cy="777240"/>
          </a:xfrm>
        </p:spPr>
        <p:txBody>
          <a:bodyPr/>
          <a:lstStyle>
            <a:lvl1pPr>
              <a:defRPr>
                <a:solidFill>
                  <a:srgbClr val="DF414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5901271"/>
            <a:ext cx="9144000" cy="60960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>
              <a:defRPr kumimoji="0" lang="en-US" sz="2800" b="1" dirty="0" smtClean="0">
                <a:solidFill>
                  <a:srgbClr val="DF4141"/>
                </a:solidFill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2505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927" y="0"/>
            <a:ext cx="9144000" cy="777240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39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7240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40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Book Antiqua" charset="0"/>
                <a:ea typeface="Book Antiqua" charset="0"/>
                <a:cs typeface="Book Antiqu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BC357-27DD-42D3-B494-5469385DA5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31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77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50" y="6400800"/>
            <a:ext cx="438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BC357-27DD-42D3-B494-5469385DA5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02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93" r:id="rId2"/>
    <p:sldLayoutId id="2147483697" r:id="rId3"/>
    <p:sldLayoutId id="2147483696" r:id="rId4"/>
    <p:sldLayoutId id="2147483695" r:id="rId5"/>
    <p:sldLayoutId id="2147483698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414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chart" Target="../charts/chart1.xml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5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chart" Target="../charts/chart2.xml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chart" Target="../charts/chart3.xml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chart" Target="../charts/chart4.xml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8001000" cy="1014250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Balajee Vamanan</a:t>
            </a:r>
            <a:r>
              <a:rPr lang="en-US" sz="2800" b="0" dirty="0" smtClean="0">
                <a:latin typeface="+mn-lt"/>
              </a:rPr>
              <a:t>, Hamza Bin Sohail, Jahangir Hasan, and T. N. Vijaykumar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8727"/>
            <a:ext cx="7772400" cy="191347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/>
              <a:t>TimeTrader: Exploiting Latency Tail to Save Datacenter Energy for </a:t>
            </a:r>
            <a:br>
              <a:rPr lang="en-US" sz="4000" dirty="0"/>
            </a:br>
            <a:r>
              <a:rPr lang="en-US" sz="4000" dirty="0"/>
              <a:t>Online Search</a:t>
            </a:r>
          </a:p>
        </p:txBody>
      </p:sp>
    </p:spTree>
    <p:extLst>
      <p:ext uri="{BB962C8B-B14F-4D97-AF65-F5344CB8AC3E}">
        <p14:creationId xmlns:p14="http://schemas.microsoft.com/office/powerpoint/2010/main" val="220800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813"/>
    </mc:Choice>
    <mc:Fallback xmlns="">
      <p:transition advTm="2081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OLS</a:t>
            </a:r>
            <a:r>
              <a:rPr lang="en-US" dirty="0" smtClean="0">
                <a:latin typeface="Amaranth" pitchFamily="2" charset="0"/>
                <a:cs typeface="Aharoni" pitchFamily="2" charset="-79"/>
              </a:rPr>
              <a:t> </a:t>
            </a:r>
            <a:r>
              <a:rPr lang="en-US" dirty="0" smtClean="0"/>
              <a:t>tail latencies and SLA budgets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4415" y="838201"/>
            <a:ext cx="8819522" cy="5689600"/>
          </a:xfrm>
        </p:spPr>
        <p:txBody>
          <a:bodyPr>
            <a:noAutofit/>
          </a:bodyPr>
          <a:lstStyle/>
          <a:p>
            <a:pPr marL="112713" indent="-225425">
              <a:spcBef>
                <a:spcPts val="600"/>
              </a:spcBef>
            </a:pPr>
            <a:r>
              <a:rPr lang="en-US" dirty="0" smtClean="0"/>
              <a:t>Missed replies due to tail latency affect </a:t>
            </a:r>
            <a:r>
              <a:rPr lang="en-US" dirty="0"/>
              <a:t>quality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dirty="0"/>
              <a:t>e.g., SLA of 1% missed </a:t>
            </a:r>
            <a:r>
              <a:rPr lang="en-US" dirty="0" smtClean="0"/>
              <a:t>deadlines</a:t>
            </a:r>
            <a:endParaRPr lang="en-US" dirty="0">
              <a:sym typeface="Wingdings" pitchFamily="2" charset="2"/>
            </a:endParaRPr>
          </a:p>
          <a:p>
            <a:pPr marL="569913" lvl="1" indent="-225425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Time budgets based on 99</a:t>
            </a:r>
            <a:r>
              <a:rPr lang="en-US" baseline="30000" dirty="0" smtClean="0">
                <a:sym typeface="Wingdings" pitchFamily="2" charset="2"/>
              </a:rPr>
              <a:t>th</a:t>
            </a:r>
            <a:r>
              <a:rPr lang="en-US" dirty="0" smtClean="0">
                <a:sym typeface="Wingdings" pitchFamily="2" charset="2"/>
              </a:rPr>
              <a:t> %-</a:t>
            </a:r>
            <a:r>
              <a:rPr lang="en-US" dirty="0" err="1" smtClean="0">
                <a:sym typeface="Wingdings" pitchFamily="2" charset="2"/>
              </a:rPr>
              <a:t>ile</a:t>
            </a:r>
            <a:r>
              <a:rPr lang="en-US" dirty="0" smtClean="0">
                <a:sym typeface="Wingdings" pitchFamily="2" charset="2"/>
              </a:rPr>
              <a:t> latency of sub-queries</a:t>
            </a:r>
            <a:endParaRPr lang="en-US" u="sng" dirty="0" smtClean="0">
              <a:sym typeface="Wingdings" pitchFamily="2" charset="2"/>
            </a:endParaRPr>
          </a:p>
          <a:p>
            <a:pPr>
              <a:spcBef>
                <a:spcPts val="600"/>
              </a:spcBef>
            </a:pPr>
            <a:endParaRPr lang="en-US" sz="2600" u="sng" dirty="0" smtClean="0">
              <a:sym typeface="Wingdings" pitchFamily="2" charset="2"/>
            </a:endParaRPr>
          </a:p>
          <a:p>
            <a:pPr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To optimize network and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compute separately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Split budget into network and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compute</a:t>
            </a:r>
            <a:endParaRPr lang="en-US" sz="2600" dirty="0" smtClean="0">
              <a:sym typeface="Wingdings" pitchFamily="2" charset="2"/>
            </a:endParaRPr>
          </a:p>
          <a:p>
            <a:pPr marL="569913" lvl="1" indent="-225425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e.g</a:t>
            </a:r>
            <a:r>
              <a:rPr lang="en-US" sz="2600" dirty="0">
                <a:sym typeface="Wingdings" pitchFamily="2" charset="2"/>
              </a:rPr>
              <a:t>., total = </a:t>
            </a:r>
            <a:r>
              <a:rPr lang="en-US" sz="2600" dirty="0" smtClean="0">
                <a:sym typeface="Wingdings" pitchFamily="2" charset="2"/>
              </a:rPr>
              <a:t>250 ms </a:t>
            </a:r>
            <a:br>
              <a:rPr lang="en-US" sz="2600" dirty="0" smtClean="0">
                <a:sym typeface="Wingdings" pitchFamily="2" charset="2"/>
              </a:rPr>
            </a:br>
            <a:r>
              <a:rPr lang="en-US" sz="2600" dirty="0" smtClean="0">
                <a:sym typeface="Wingdings" pitchFamily="2" charset="2"/>
              </a:rPr>
              <a:t> flow deadlines 25 ms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477892" y="2197413"/>
            <a:ext cx="3560053" cy="2879212"/>
            <a:chOff x="5477892" y="2197413"/>
            <a:chExt cx="3560053" cy="2879212"/>
          </a:xfrm>
        </p:grpSpPr>
        <p:grpSp>
          <p:nvGrpSpPr>
            <p:cNvPr id="5" name="Group 4"/>
            <p:cNvGrpSpPr/>
            <p:nvPr/>
          </p:nvGrpSpPr>
          <p:grpSpPr>
            <a:xfrm>
              <a:off x="5477892" y="2262529"/>
              <a:ext cx="3560053" cy="2814096"/>
              <a:chOff x="5477892" y="2262529"/>
              <a:chExt cx="3560053" cy="2814096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6697287" y="2782044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937883" y="3594627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477892" y="4393787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9" name="Straight Connector 58"/>
              <p:cNvCxnSpPr>
                <a:stCxn id="39" idx="3"/>
                <a:endCxn id="53" idx="0"/>
              </p:cNvCxnSpPr>
              <p:nvPr/>
            </p:nvCxnSpPr>
            <p:spPr>
              <a:xfrm flipH="1">
                <a:off x="5692484" y="3946043"/>
                <a:ext cx="308252" cy="4477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39" idx="5"/>
                <a:endCxn id="67" idx="0"/>
              </p:cNvCxnSpPr>
              <p:nvPr/>
            </p:nvCxnSpPr>
            <p:spPr>
              <a:xfrm>
                <a:off x="6304214" y="3946043"/>
                <a:ext cx="213193" cy="4477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/>
              <p:nvPr/>
            </p:nvSpPr>
            <p:spPr>
              <a:xfrm>
                <a:off x="6302815" y="4393787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9" name="Straight Connector 48"/>
              <p:cNvCxnSpPr>
                <a:stCxn id="18" idx="3"/>
                <a:endCxn id="39" idx="0"/>
              </p:cNvCxnSpPr>
              <p:nvPr/>
            </p:nvCxnSpPr>
            <p:spPr>
              <a:xfrm flipH="1">
                <a:off x="6152475" y="3133460"/>
                <a:ext cx="607665" cy="46116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/>
              <p:cNvSpPr/>
              <p:nvPr/>
            </p:nvSpPr>
            <p:spPr>
              <a:xfrm>
                <a:off x="7543510" y="3594627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8" name="Straight Connector 77"/>
              <p:cNvCxnSpPr>
                <a:stCxn id="18" idx="5"/>
                <a:endCxn id="80" idx="0"/>
              </p:cNvCxnSpPr>
              <p:nvPr/>
            </p:nvCxnSpPr>
            <p:spPr>
              <a:xfrm>
                <a:off x="7063618" y="3133460"/>
                <a:ext cx="694484" cy="46116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Oval 81"/>
              <p:cNvSpPr/>
              <p:nvPr/>
            </p:nvSpPr>
            <p:spPr>
              <a:xfrm>
                <a:off x="7173784" y="4393786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972694" y="4393786"/>
                <a:ext cx="429184" cy="411709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Straight Connector 84"/>
              <p:cNvCxnSpPr>
                <a:stCxn id="80" idx="3"/>
                <a:endCxn id="82" idx="0"/>
              </p:cNvCxnSpPr>
              <p:nvPr/>
            </p:nvCxnSpPr>
            <p:spPr>
              <a:xfrm flipH="1">
                <a:off x="7388376" y="3946043"/>
                <a:ext cx="217987" cy="4477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0" idx="5"/>
                <a:endCxn id="83" idx="0"/>
              </p:cNvCxnSpPr>
              <p:nvPr/>
            </p:nvCxnSpPr>
            <p:spPr>
              <a:xfrm>
                <a:off x="7909841" y="3946043"/>
                <a:ext cx="277445" cy="4477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Arrow Connector 96"/>
              <p:cNvCxnSpPr/>
              <p:nvPr/>
            </p:nvCxnSpPr>
            <p:spPr>
              <a:xfrm flipH="1">
                <a:off x="6152475" y="3133460"/>
                <a:ext cx="364932" cy="305688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/>
              <p:nvPr/>
            </p:nvCxnSpPr>
            <p:spPr>
              <a:xfrm flipH="1">
                <a:off x="5588378" y="3946043"/>
                <a:ext cx="250446" cy="331305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/>
              <p:cNvCxnSpPr/>
              <p:nvPr/>
            </p:nvCxnSpPr>
            <p:spPr>
              <a:xfrm>
                <a:off x="6442457" y="3886083"/>
                <a:ext cx="214592" cy="447743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/>
              <p:nvPr/>
            </p:nvCxnSpPr>
            <p:spPr>
              <a:xfrm flipV="1">
                <a:off x="5862106" y="4021326"/>
                <a:ext cx="245399" cy="387450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/>
              <p:cNvCxnSpPr/>
              <p:nvPr/>
            </p:nvCxnSpPr>
            <p:spPr>
              <a:xfrm flipH="1" flipV="1">
                <a:off x="6182455" y="4021326"/>
                <a:ext cx="184612" cy="387450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/>
              <p:cNvCxnSpPr/>
              <p:nvPr/>
            </p:nvCxnSpPr>
            <p:spPr>
              <a:xfrm>
                <a:off x="7173784" y="3058148"/>
                <a:ext cx="584318" cy="381000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/>
              <p:cNvCxnSpPr/>
              <p:nvPr/>
            </p:nvCxnSpPr>
            <p:spPr>
              <a:xfrm flipH="1">
                <a:off x="7233744" y="3905412"/>
                <a:ext cx="249806" cy="443404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/>
              <p:nvPr/>
            </p:nvCxnSpPr>
            <p:spPr>
              <a:xfrm>
                <a:off x="8041285" y="3871093"/>
                <a:ext cx="315623" cy="447743"/>
              </a:xfrm>
              <a:prstGeom prst="straightConnector1">
                <a:avLst/>
              </a:prstGeom>
              <a:ln w="127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Arrow Connector 123"/>
              <p:cNvCxnSpPr/>
              <p:nvPr/>
            </p:nvCxnSpPr>
            <p:spPr>
              <a:xfrm flipV="1">
                <a:off x="7510135" y="4059506"/>
                <a:ext cx="180484" cy="334613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/>
              <p:nvPr/>
            </p:nvCxnSpPr>
            <p:spPr>
              <a:xfrm flipH="1" flipV="1">
                <a:off x="7819659" y="4048749"/>
                <a:ext cx="213538" cy="330047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/>
              <p:cNvCxnSpPr/>
              <p:nvPr/>
            </p:nvCxnSpPr>
            <p:spPr>
              <a:xfrm flipV="1">
                <a:off x="6367066" y="3269036"/>
                <a:ext cx="426449" cy="325592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/>
              <p:cNvCxnSpPr/>
              <p:nvPr/>
            </p:nvCxnSpPr>
            <p:spPr>
              <a:xfrm flipH="1" flipV="1">
                <a:off x="6974728" y="3220805"/>
                <a:ext cx="535407" cy="373822"/>
              </a:xfrm>
              <a:prstGeom prst="straightConnector1">
                <a:avLst/>
              </a:prstGeom>
              <a:ln w="127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ectangle 142"/>
              <p:cNvSpPr/>
              <p:nvPr/>
            </p:nvSpPr>
            <p:spPr>
              <a:xfrm rot="3127344">
                <a:off x="6268581" y="3152376"/>
                <a:ext cx="2814096" cy="103440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Oval Callout 143"/>
              <p:cNvSpPr/>
              <p:nvPr/>
            </p:nvSpPr>
            <p:spPr>
              <a:xfrm>
                <a:off x="7300275" y="2661429"/>
                <a:ext cx="675979" cy="597835"/>
              </a:xfrm>
              <a:prstGeom prst="wedgeEllipseCallou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25</a:t>
                </a:r>
                <a:r>
                  <a:rPr lang="en-US" dirty="0" smtClean="0">
                    <a:solidFill>
                      <a:schemeClr val="tx1"/>
                    </a:solidFill>
                  </a:rPr>
                  <a:t/>
                </a:r>
                <a:br>
                  <a:rPr lang="en-US" dirty="0" smtClean="0">
                    <a:solidFill>
                      <a:schemeClr val="tx1"/>
                    </a:solidFill>
                  </a:rPr>
                </a:br>
                <a:r>
                  <a:rPr lang="en-US" dirty="0" smtClean="0">
                    <a:solidFill>
                      <a:srgbClr val="00B050"/>
                    </a:solidFill>
                  </a:rPr>
                  <a:t>25</a:t>
                </a:r>
                <a:endParaRPr lang="en-US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45" name="Oval Callout 144"/>
              <p:cNvSpPr/>
              <p:nvPr/>
            </p:nvSpPr>
            <p:spPr>
              <a:xfrm>
                <a:off x="8157739" y="3593836"/>
                <a:ext cx="644840" cy="557698"/>
              </a:xfrm>
              <a:prstGeom prst="wedgeEllipseCallou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25</a:t>
                </a:r>
                <a:br>
                  <a:rPr lang="en-US" dirty="0" smtClean="0">
                    <a:solidFill>
                      <a:srgbClr val="FF0000"/>
                    </a:solidFill>
                  </a:rPr>
                </a:br>
                <a:r>
                  <a:rPr lang="en-US" dirty="0" smtClean="0">
                    <a:solidFill>
                      <a:srgbClr val="00B050"/>
                    </a:solidFill>
                  </a:rPr>
                  <a:t>25</a:t>
                </a:r>
                <a:endParaRPr lang="en-US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46" name="Oval Callout 145"/>
              <p:cNvSpPr/>
              <p:nvPr/>
            </p:nvSpPr>
            <p:spPr>
              <a:xfrm>
                <a:off x="6852197" y="2349165"/>
                <a:ext cx="612648" cy="381000"/>
              </a:xfrm>
              <a:prstGeom prst="wedgeEllipseCallou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50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Oval Callout 146"/>
              <p:cNvSpPr/>
              <p:nvPr/>
            </p:nvSpPr>
            <p:spPr>
              <a:xfrm>
                <a:off x="7805415" y="3233224"/>
                <a:ext cx="612648" cy="353050"/>
              </a:xfrm>
              <a:prstGeom prst="wedgeEllipseCallou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25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Oval Callout 147"/>
              <p:cNvSpPr/>
              <p:nvPr/>
            </p:nvSpPr>
            <p:spPr>
              <a:xfrm>
                <a:off x="8425297" y="4210024"/>
                <a:ext cx="612648" cy="353050"/>
              </a:xfrm>
              <a:prstGeom prst="wedgeEllipseCallou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75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0" name="TextBox 149"/>
            <p:cNvSpPr txBox="1"/>
            <p:nvPr/>
          </p:nvSpPr>
          <p:spPr>
            <a:xfrm rot="19590797">
              <a:off x="6370404" y="2197413"/>
              <a:ext cx="674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250</a:t>
              </a:r>
              <a:endParaRPr lang="en-US" dirty="0"/>
            </a:p>
          </p:txBody>
        </p:sp>
      </p:grpSp>
      <p:sp>
        <p:nvSpPr>
          <p:cNvPr id="4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5818296"/>
            <a:ext cx="9144000" cy="5697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80% of </a:t>
            </a:r>
            <a:r>
              <a:rPr lang="en-US" dirty="0" smtClean="0"/>
              <a:t>sub-queries complete within 20</a:t>
            </a:r>
            <a:r>
              <a:rPr lang="en-US" dirty="0"/>
              <a:t>% of </a:t>
            </a:r>
            <a:r>
              <a:rPr lang="en-US" dirty="0" smtClean="0"/>
              <a:t>budget </a:t>
            </a:r>
            <a:r>
              <a:rPr lang="en-US" dirty="0" smtClean="0">
                <a:sym typeface="Wingdings"/>
              </a:rPr>
              <a:t> slack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83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0801"/>
    </mc:Choice>
    <mc:Fallback xmlns="">
      <p:transition advTm="708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461002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Background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TimeTrader’s design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Key ideas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Determining slack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Slowing down based on slack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EDF</a:t>
            </a:r>
          </a:p>
          <a:p>
            <a:r>
              <a:rPr lang="en-US" dirty="0" smtClean="0"/>
              <a:t>Methodology </a:t>
            </a:r>
          </a:p>
          <a:p>
            <a:r>
              <a:rPr lang="en-US" dirty="0" smtClean="0"/>
              <a:t>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7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91"/>
    </mc:Choice>
    <mc:Fallback xmlns="">
      <p:transition advTm="319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TimeTrader: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81271"/>
            <a:ext cx="8458200" cy="481754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TimeTrader </a:t>
            </a:r>
            <a:r>
              <a:rPr lang="en-US" dirty="0"/>
              <a:t>exploits </a:t>
            </a:r>
            <a:r>
              <a:rPr lang="en-US" dirty="0" smtClean="0"/>
              <a:t>per-sub-query slack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 smtClean="0"/>
              <a:t>Sources of slack</a:t>
            </a:r>
            <a:endParaRPr lang="en-US" dirty="0"/>
          </a:p>
          <a:p>
            <a:pPr lvl="2">
              <a:spcBef>
                <a:spcPts val="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dirty="0" smtClean="0"/>
              <a:t>Network</a:t>
            </a:r>
          </a:p>
          <a:p>
            <a:pPr lvl="3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Request</a:t>
            </a:r>
          </a:p>
          <a:p>
            <a:pPr lvl="3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Reply (after compute, unpredictable)</a:t>
            </a:r>
          </a:p>
          <a:p>
            <a:pPr lvl="2">
              <a:spcBef>
                <a:spcPts val="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dirty="0" smtClean="0"/>
              <a:t>Compute</a:t>
            </a:r>
          </a:p>
          <a:p>
            <a:pPr lvl="3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Actual compute (query dependent)</a:t>
            </a:r>
          </a:p>
          <a:p>
            <a:pPr lvl="3">
              <a:spcBef>
                <a:spcPts val="0"/>
              </a:spcBef>
              <a:buClr>
                <a:srgbClr val="00B050"/>
              </a:buClr>
              <a:buFont typeface="Wingdings" charset="2"/>
              <a:buChar char="ü"/>
            </a:pPr>
            <a:r>
              <a:rPr lang="en-US" dirty="0" smtClean="0"/>
              <a:t>Queuing (due to local load variations)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(a) request slack and (b) compute slack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Slow down based on slack and load</a:t>
            </a: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Shield critical sub-queries from slowed down sub-queries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EDF implementation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Intel’s Running Avg. Power Limit (RAPL) to set power states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2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0354"/>
    </mc:Choice>
    <mc:Fallback xmlns="">
      <p:transition advTm="803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1(a): Determine request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562601"/>
          </a:xfrm>
        </p:spPr>
        <p:txBody>
          <a:bodyPr/>
          <a:lstStyle/>
          <a:p>
            <a:r>
              <a:rPr lang="en-US" dirty="0" smtClean="0"/>
              <a:t>Requests traverse network from root </a:t>
            </a:r>
            <a:r>
              <a:rPr lang="en-US" dirty="0" smtClean="0">
                <a:sym typeface="Wingdings"/>
              </a:rPr>
              <a:t>to leaf</a:t>
            </a:r>
            <a:endParaRPr lang="en-US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 Timestamp at parent and leaf?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Clock skew ≈ slack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 Estimate based on already-available </a:t>
            </a:r>
            <a:r>
              <a:rPr lang="en-US" dirty="0"/>
              <a:t>network </a:t>
            </a:r>
            <a:r>
              <a:rPr lang="en-US" dirty="0" smtClean="0"/>
              <a:t>signals</a:t>
            </a:r>
          </a:p>
          <a:p>
            <a:pPr lvl="2">
              <a:buClr>
                <a:schemeClr val="tx1"/>
              </a:buClr>
            </a:pPr>
            <a:r>
              <a:rPr lang="en-US" dirty="0" smtClean="0"/>
              <a:t>e.g., Explicit Congestion Notification (ECN) marks, </a:t>
            </a:r>
            <a:br>
              <a:rPr lang="en-US" dirty="0" smtClean="0"/>
            </a:br>
            <a:r>
              <a:rPr lang="en-US" dirty="0" smtClean="0"/>
              <a:t>TCP timeouts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a leaf doesn’t see either ECN or Timeouts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Request Slack = Network Budget – Median Latency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Else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Request </a:t>
            </a:r>
            <a:r>
              <a:rPr lang="en-US" sz="2400" b="1" i="1" dirty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Slack =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750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7778"/>
    </mc:Choice>
    <mc:Fallback xmlns="">
      <p:transition advTm="477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1(b): Determine compute-queuing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013" y="1083128"/>
            <a:ext cx="8557260" cy="5257801"/>
          </a:xfrm>
        </p:spPr>
        <p:txBody>
          <a:bodyPr/>
          <a:lstStyle/>
          <a:p>
            <a:pPr marL="457200" lvl="1">
              <a:spcBef>
                <a:spcPts val="0"/>
              </a:spcBef>
            </a:pPr>
            <a:r>
              <a:rPr lang="en-US" dirty="0" smtClean="0"/>
              <a:t>Exploit local load variations in each leaf server</a:t>
            </a:r>
          </a:p>
          <a:p>
            <a:pPr marL="457200" lvl="1">
              <a:spcBef>
                <a:spcPts val="0"/>
              </a:spcBef>
            </a:pPr>
            <a:r>
              <a:rPr lang="en-US" dirty="0"/>
              <a:t>Slack calculation </a:t>
            </a:r>
          </a:p>
          <a:p>
            <a:pPr marL="914400" lvl="2"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Details in the paper</a:t>
            </a:r>
          </a:p>
          <a:p>
            <a:pPr marL="473075" lvl="2" indent="0">
              <a:spcBef>
                <a:spcPts val="600"/>
              </a:spcBef>
              <a:buNone/>
            </a:pPr>
            <a:endParaRPr lang="en-US" sz="2400" b="1" i="1" dirty="0" smtClean="0">
              <a:solidFill>
                <a:srgbClr val="DF4141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473075" lvl="2" indent="0">
              <a:spcBef>
                <a:spcPts val="600"/>
              </a:spcBef>
              <a:buNone/>
            </a:pP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Total Slack </a:t>
            </a:r>
            <a:r>
              <a:rPr lang="en-US" sz="2400" b="1" i="1" dirty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= </a:t>
            </a: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Request Slack + Compute-Queuing Slack </a:t>
            </a:r>
          </a:p>
          <a:p>
            <a:pPr marL="473075" lvl="2" indent="0">
              <a:spcBef>
                <a:spcPts val="1200"/>
              </a:spcBef>
              <a:buNone/>
            </a:pPr>
            <a:endParaRPr lang="en-US" dirty="0" smtClean="0"/>
          </a:p>
          <a:p>
            <a:pPr marL="0" lvl="1" indent="0">
              <a:spcBef>
                <a:spcPts val="1200"/>
              </a:spcBef>
              <a:buNone/>
            </a:pPr>
            <a:endParaRPr lang="en-US" sz="2200" b="1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None/>
            </a:pPr>
            <a:endParaRPr lang="en-US" sz="22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753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446"/>
    </mc:Choice>
    <mc:Fallback xmlns="">
      <p:transition advTm="4044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2: Slow down based on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78873"/>
            <a:ext cx="8686800" cy="556260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Given the slack, calculate slow down factor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As a fraction of compute budget </a:t>
            </a:r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But not all of the slack can be used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Slack calculation assumes no queuing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Need to scale slack based on load</a:t>
            </a:r>
          </a:p>
          <a:p>
            <a:pPr marL="0" indent="0">
              <a:spcBef>
                <a:spcPts val="600"/>
              </a:spcBef>
              <a:buNone/>
            </a:pPr>
            <a:endParaRPr lang="en-US" sz="2400" b="1" i="1" dirty="0" smtClean="0">
              <a:solidFill>
                <a:srgbClr val="DF4141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  Slowdown factor </a:t>
            </a:r>
            <a:r>
              <a:rPr lang="en-US" sz="2400" b="1" i="1" dirty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= Total Slack * Scale / Compute </a:t>
            </a: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Budget</a:t>
            </a:r>
            <a:endParaRPr lang="en-US" sz="2400" b="1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 b="1" i="1" dirty="0" smtClean="0">
                <a:solidFill>
                  <a:srgbClr val="DF4141"/>
                </a:solidFill>
                <a:latin typeface="Book Antiqua" charset="0"/>
                <a:ea typeface="Book Antiqua" charset="0"/>
                <a:cs typeface="Book Antiqua" charset="0"/>
              </a:rPr>
              <a:t>Scale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depends on load </a:t>
            </a:r>
            <a:endParaRPr lang="en-US" dirty="0">
              <a:sym typeface="Wingdings" panose="05000000000000000000" pitchFamily="2" charset="2"/>
            </a:endParaRPr>
          </a:p>
          <a:p>
            <a:pPr lvl="1">
              <a:spcBef>
                <a:spcPts val="600"/>
              </a:spcBef>
            </a:pPr>
            <a:r>
              <a:rPr lang="en-US" dirty="0" smtClean="0"/>
              <a:t>Feedback controller (</a:t>
            </a:r>
            <a:r>
              <a:rPr lang="en-US" dirty="0" smtClean="0">
                <a:solidFill>
                  <a:srgbClr val="00B050"/>
                </a:solidFill>
              </a:rPr>
              <a:t>details in the paper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13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2265"/>
    </mc:Choice>
    <mc:Fallback xmlns="">
      <p:transition advTm="422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3: Shield critical sub-queries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Earliest Deadline First (EDF)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Implementation details in the paper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7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spd="slow" advTm="11247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461002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Background 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TimeTrader’s design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Methodology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08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91"/>
    </mc:Choice>
    <mc:Fallback xmlns="">
      <p:transition advTm="319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8"/>
            <a:ext cx="8458200" cy="556260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u="sng" dirty="0" smtClean="0"/>
              <a:t>C</a:t>
            </a:r>
            <a:r>
              <a:rPr lang="en-US" u="sng" dirty="0" smtClean="0">
                <a:sym typeface="Wingdings" panose="05000000000000000000" pitchFamily="2" charset="2"/>
              </a:rPr>
              <a:t>ompute</a:t>
            </a:r>
            <a:endParaRPr lang="en-US" dirty="0" smtClean="0">
              <a:sym typeface="Wingdings" panose="05000000000000000000" pitchFamily="2" charset="2"/>
            </a:endParaRP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Real measurements for service time, power</a:t>
            </a:r>
          </a:p>
          <a:p>
            <a:pPr>
              <a:spcBef>
                <a:spcPts val="600"/>
              </a:spcBef>
            </a:pPr>
            <a:r>
              <a:rPr lang="en-US" u="sng" dirty="0" smtClean="0">
                <a:sym typeface="Wingdings" panose="05000000000000000000" pitchFamily="2" charset="2"/>
              </a:rPr>
              <a:t>Network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Real </a:t>
            </a:r>
            <a:r>
              <a:rPr lang="en-US" dirty="0">
                <a:sym typeface="Wingdings" panose="05000000000000000000" pitchFamily="2" charset="2"/>
              </a:rPr>
              <a:t>measurements </a:t>
            </a:r>
            <a:r>
              <a:rPr lang="en-US" dirty="0" smtClean="0">
                <a:sym typeface="Wingdings" panose="05000000000000000000" pitchFamily="2" charset="2"/>
              </a:rPr>
              <a:t>at </a:t>
            </a:r>
            <a:r>
              <a:rPr lang="en-US" dirty="0">
                <a:sym typeface="Wingdings" panose="05000000000000000000" pitchFamily="2" charset="2"/>
              </a:rPr>
              <a:t>a small </a:t>
            </a:r>
            <a:r>
              <a:rPr lang="en-US" dirty="0" smtClean="0">
                <a:sym typeface="Wingdings" panose="05000000000000000000" pitchFamily="2" charset="2"/>
              </a:rPr>
              <a:t>scale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ym typeface="Wingdings" panose="05000000000000000000" pitchFamily="2" charset="2"/>
              </a:rPr>
              <a:t>Tails effects only in large clusters  simulate with </a:t>
            </a:r>
            <a:r>
              <a:rPr lang="en-US" dirty="0" smtClean="0">
                <a:sym typeface="Wingdings" panose="05000000000000000000" pitchFamily="2" charset="2"/>
              </a:rPr>
              <a:t>ns-3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u="sng" dirty="0" smtClean="0"/>
              <a:t>Workload</a:t>
            </a:r>
            <a:r>
              <a:rPr lang="en-US" dirty="0"/>
              <a:t>: Web Search (Search) from CloudSuite 2.0 </a:t>
            </a:r>
          </a:p>
          <a:p>
            <a:pPr>
              <a:spcBef>
                <a:spcPts val="600"/>
              </a:spcBef>
            </a:pPr>
            <a:r>
              <a:rPr lang="en-US" dirty="0"/>
              <a:t>Search index from Wikipedia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3000 queries/s at peak load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90% load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Deadline </a:t>
            </a:r>
            <a:r>
              <a:rPr lang="en-US" dirty="0"/>
              <a:t>budget: Overall 125 ms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Network (request/reply): 25 ms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Compute: 75 </a:t>
            </a:r>
            <a:r>
              <a:rPr lang="en-US" dirty="0" smtClean="0"/>
              <a:t>ms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SLA of 1</a:t>
            </a:r>
            <a:r>
              <a:rPr lang="en-US" dirty="0"/>
              <a:t>% missed </a:t>
            </a:r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807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7437"/>
    </mc:Choice>
    <mc:Fallback xmlns="">
      <p:transition advTm="674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Idle and Active Energy Savings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5486400"/>
            <a:ext cx="9144000" cy="102447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TimeTrader saves 15% - 40% energy over </a:t>
            </a:r>
            <a:r>
              <a:rPr lang="en-US" smtClean="0"/>
              <a:t>baseline </a:t>
            </a:r>
            <a:br>
              <a:rPr lang="en-US" smtClean="0"/>
            </a:br>
            <a:r>
              <a:rPr lang="en-US" smtClean="0"/>
              <a:t>(</a:t>
            </a:r>
            <a:r>
              <a:rPr lang="en-US" dirty="0" smtClean="0"/>
              <a:t>17% over Pegasus at 30% load)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34520444"/>
              </p:ext>
            </p:extLst>
          </p:nvPr>
        </p:nvGraphicFramePr>
        <p:xfrm>
          <a:off x="838200" y="1066800"/>
          <a:ext cx="7467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8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7760"/>
    </mc:Choice>
    <mc:Fallback xmlns="">
      <p:transition advTm="677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Graphic spid="5" grpId="0" uiExpand="1">
        <p:bldSub>
          <a:bldChart bld="category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"/>
            <a:ext cx="9144000" cy="777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Searching large data is becoming prevalent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77697"/>
            <a:ext cx="8458200" cy="575010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</a:t>
            </a:r>
            <a:r>
              <a:rPr lang="en-US" dirty="0" smtClean="0"/>
              <a:t>ata is growing exponentially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Online Search (OLS)</a:t>
            </a:r>
            <a:r>
              <a:rPr lang="en-US" dirty="0" smtClean="0"/>
              <a:t>: </a:t>
            </a:r>
            <a:r>
              <a:rPr lang="en-US" b="1" dirty="0" smtClean="0"/>
              <a:t>Interactively</a:t>
            </a:r>
            <a:r>
              <a:rPr lang="en-US" dirty="0" smtClean="0"/>
              <a:t> query and access data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 smtClean="0"/>
              <a:t>Key component of many web applications,</a:t>
            </a:r>
            <a:r>
              <a:rPr lang="en-US" dirty="0"/>
              <a:t> </a:t>
            </a:r>
            <a:r>
              <a:rPr lang="en-US" b="1" dirty="0" smtClean="0"/>
              <a:t>not only </a:t>
            </a:r>
            <a:r>
              <a:rPr lang="en-US" i="1" dirty="0" smtClean="0"/>
              <a:t>Web Search</a:t>
            </a:r>
            <a:r>
              <a:rPr lang="en-US" dirty="0" smtClean="0"/>
              <a:t> (</a:t>
            </a:r>
            <a:r>
              <a:rPr lang="en-US" i="1" dirty="0" smtClean="0"/>
              <a:t>e</a:t>
            </a:r>
            <a:r>
              <a:rPr lang="en-US" dirty="0" smtClean="0"/>
              <a:t>.g., Facebook, Twitter, advertisements)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752600" y="1371600"/>
            <a:ext cx="5408055" cy="3524442"/>
            <a:chOff x="255586" y="1462087"/>
            <a:chExt cx="5992813" cy="3948113"/>
          </a:xfrm>
        </p:grpSpPr>
        <p:pic>
          <p:nvPicPr>
            <p:cNvPr id="12" name="Picture 9" descr="data-graph.gif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33" b="9843"/>
            <a:stretch>
              <a:fillRect/>
            </a:stretch>
          </p:blipFill>
          <p:spPr bwMode="auto">
            <a:xfrm>
              <a:off x="255586" y="1462087"/>
              <a:ext cx="5992813" cy="39481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3" name="Straight Arrow Connector 12"/>
            <p:cNvCxnSpPr/>
            <p:nvPr/>
          </p:nvCxnSpPr>
          <p:spPr>
            <a:xfrm>
              <a:off x="4751387" y="2517775"/>
              <a:ext cx="984013" cy="356114"/>
            </a:xfrm>
            <a:prstGeom prst="straightConnector1">
              <a:avLst/>
            </a:prstGeom>
            <a:ln w="19050">
              <a:solidFill>
                <a:srgbClr val="F1672A"/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21"/>
            <p:cNvSpPr txBox="1">
              <a:spLocks noChangeArrowheads="1"/>
            </p:cNvSpPr>
            <p:nvPr/>
          </p:nvSpPr>
          <p:spPr bwMode="auto">
            <a:xfrm>
              <a:off x="2741284" y="2147887"/>
              <a:ext cx="2544762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dirty="0">
                  <a:latin typeface="Segoe UI" pitchFamily="34" charset="0"/>
                </a:rPr>
                <a:t>Complex, Unstructured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2008187" y="4052887"/>
              <a:ext cx="846893" cy="621202"/>
            </a:xfrm>
            <a:prstGeom prst="straightConnector1">
              <a:avLst/>
            </a:prstGeom>
            <a:ln w="19050">
              <a:solidFill>
                <a:srgbClr val="0096D7"/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20"/>
            <p:cNvSpPr txBox="1">
              <a:spLocks noChangeArrowheads="1"/>
            </p:cNvSpPr>
            <p:nvPr/>
          </p:nvSpPr>
          <p:spPr bwMode="auto">
            <a:xfrm>
              <a:off x="1055331" y="3683000"/>
              <a:ext cx="121126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dirty="0">
                  <a:latin typeface="Segoe UI" pitchFamily="34" charset="0"/>
                </a:rPr>
                <a:t>Relational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0390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125"/>
    </mc:Choice>
    <mc:Fallback xmlns="">
      <p:transition advTm="50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time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82134"/>
              </p:ext>
            </p:extLst>
          </p:nvPr>
        </p:nvGraphicFramePr>
        <p:xfrm>
          <a:off x="533400" y="990600"/>
          <a:ext cx="8077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694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1841"/>
    </mc:Choice>
    <mc:Fallback xmlns="">
      <p:transition advTm="718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 animBg="0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time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890698"/>
              </p:ext>
            </p:extLst>
          </p:nvPr>
        </p:nvGraphicFramePr>
        <p:xfrm>
          <a:off x="533400" y="990600"/>
          <a:ext cx="8077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Oval 8"/>
          <p:cNvSpPr/>
          <p:nvPr/>
        </p:nvSpPr>
        <p:spPr>
          <a:xfrm>
            <a:off x="1447800" y="3733800"/>
            <a:ext cx="1117796" cy="838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977462"/>
            <a:ext cx="1117796" cy="838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1841"/>
    </mc:Choice>
    <mc:Fallback xmlns="">
      <p:transition advTm="718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time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5848263"/>
            <a:ext cx="9144000" cy="95385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TimeTrader reshapes distribution at all loads; </a:t>
            </a:r>
            <a:br>
              <a:rPr lang="en-US" dirty="0" smtClean="0"/>
            </a:br>
            <a:r>
              <a:rPr lang="en-US" dirty="0" smtClean="0"/>
              <a:t>Slows ~80% of requests at all loads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533400" y="990600"/>
          <a:ext cx="8077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/>
          <p:cNvSpPr/>
          <p:nvPr/>
        </p:nvSpPr>
        <p:spPr>
          <a:xfrm>
            <a:off x="6934200" y="868934"/>
            <a:ext cx="1117796" cy="838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480480" y="1704506"/>
            <a:ext cx="1117796" cy="838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842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1841"/>
    </mc:Choice>
    <mc:Fallback xmlns="">
      <p:transition advTm="718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3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TimeTrader</a:t>
            </a:r>
            <a:r>
              <a:rPr lang="is-IS" dirty="0" smtClean="0"/>
              <a:t>…</a:t>
            </a:r>
            <a:endParaRPr lang="en-US" dirty="0" smtClean="0"/>
          </a:p>
          <a:p>
            <a:r>
              <a:rPr lang="en-US" dirty="0" smtClean="0"/>
              <a:t>Exploits sub-query slack</a:t>
            </a:r>
          </a:p>
          <a:p>
            <a:r>
              <a:rPr lang="en-US" dirty="0" smtClean="0"/>
              <a:t>Reshapes response time distribution at </a:t>
            </a:r>
            <a:r>
              <a:rPr lang="en-US" i="1" dirty="0" smtClean="0"/>
              <a:t>all</a:t>
            </a:r>
            <a:r>
              <a:rPr lang="en-US" dirty="0" smtClean="0"/>
              <a:t> loads</a:t>
            </a:r>
          </a:p>
          <a:p>
            <a:pPr lvl="1"/>
            <a:r>
              <a:rPr lang="en-US" dirty="0" smtClean="0"/>
              <a:t>Saves 15% energy at peak, 40% energy at 30% load</a:t>
            </a:r>
          </a:p>
          <a:p>
            <a:r>
              <a:rPr lang="en-US" dirty="0" smtClean="0"/>
              <a:t>Leverages network signals to estimate slack </a:t>
            </a:r>
          </a:p>
          <a:p>
            <a:r>
              <a:rPr lang="en-US" dirty="0" smtClean="0"/>
              <a:t>Employs EDF to decouple critical sub-queries from sub-critical </a:t>
            </a:r>
            <a:r>
              <a:rPr lang="en-US" dirty="0"/>
              <a:t>sub-queries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5638800"/>
            <a:ext cx="9144000" cy="87207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TimeTrader </a:t>
            </a:r>
            <a:r>
              <a:rPr lang="en-US" dirty="0"/>
              <a:t>converts </a:t>
            </a:r>
            <a:r>
              <a:rPr lang="en-US" dirty="0" smtClean="0"/>
              <a:t>the </a:t>
            </a:r>
            <a:r>
              <a:rPr lang="en-US" dirty="0"/>
              <a:t>performance disadvantage of latency </a:t>
            </a:r>
            <a:r>
              <a:rPr lang="en-US" dirty="0" smtClean="0"/>
              <a:t>tail </a:t>
            </a:r>
            <a:r>
              <a:rPr lang="en-US" dirty="0"/>
              <a:t>into an energy </a:t>
            </a:r>
            <a:r>
              <a:rPr lang="en-US" dirty="0" smtClean="0"/>
              <a:t>advantage!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17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558"/>
    </mc:Choice>
    <mc:Fallback xmlns="">
      <p:transition advTm="365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"/>
            <a:ext cx="9144000" cy="777240"/>
          </a:xfrm>
        </p:spPr>
        <p:txBody>
          <a:bodyPr>
            <a:normAutofit/>
          </a:bodyPr>
          <a:lstStyle/>
          <a:p>
            <a:r>
              <a:rPr lang="en-US" dirty="0" smtClean="0"/>
              <a:t>Energy management for OLS is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2999"/>
            <a:ext cx="8458200" cy="4416843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/>
              <a:t>Traditional energy management does not </a:t>
            </a:r>
            <a:r>
              <a:rPr lang="en-US" sz="2600" b="1" dirty="0" smtClean="0"/>
              <a:t>work</a:t>
            </a: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Interactive, </a:t>
            </a:r>
            <a:r>
              <a:rPr lang="en-US" sz="2600" dirty="0" smtClean="0">
                <a:sym typeface="Wingdings" panose="05000000000000000000" pitchFamily="2" charset="2"/>
              </a:rPr>
              <a:t>strict </a:t>
            </a:r>
            <a:r>
              <a:rPr lang="en-US" sz="2600" dirty="0">
                <a:sym typeface="Wingdings" panose="05000000000000000000" pitchFamily="2" charset="2"/>
              </a:rPr>
              <a:t>service-level agreements (SLAs)</a:t>
            </a:r>
          </a:p>
          <a:p>
            <a:pPr lvl="1"/>
            <a:r>
              <a:rPr lang="en-US" sz="2600" b="1" dirty="0" smtClean="0"/>
              <a:t>Cannot </a:t>
            </a:r>
            <a:r>
              <a:rPr lang="en-US" sz="2600" b="1" dirty="0"/>
              <a:t>batch</a:t>
            </a:r>
            <a:endParaRPr lang="en-US" sz="2600" b="1" dirty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ym typeface="Wingdings" panose="05000000000000000000" pitchFamily="2" charset="2"/>
              </a:rPr>
              <a:t>Short </a:t>
            </a:r>
            <a:r>
              <a:rPr lang="en-US" sz="2600" dirty="0">
                <a:sym typeface="Wingdings" panose="05000000000000000000" pitchFamily="2" charset="2"/>
              </a:rPr>
              <a:t>response times and inter-arrival times (e.g., </a:t>
            </a:r>
            <a:br>
              <a:rPr lang="en-US" sz="2600" dirty="0">
                <a:sym typeface="Wingdings" panose="05000000000000000000" pitchFamily="2" charset="2"/>
              </a:rPr>
            </a:br>
            <a:r>
              <a:rPr lang="en-US" sz="2600" dirty="0">
                <a:sym typeface="Wingdings" panose="05000000000000000000" pitchFamily="2" charset="2"/>
              </a:rPr>
              <a:t>200 ms and </a:t>
            </a:r>
            <a:r>
              <a:rPr lang="en-US" dirty="0"/>
              <a:t>≈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>
                <a:sym typeface="Wingdings" panose="05000000000000000000" pitchFamily="2" charset="2"/>
              </a:rPr>
              <a:t>1 ms for Web </a:t>
            </a:r>
            <a:r>
              <a:rPr lang="en-US" sz="2600" dirty="0" smtClean="0">
                <a:sym typeface="Wingdings" panose="05000000000000000000" pitchFamily="2" charset="2"/>
              </a:rPr>
              <a:t>Search)</a:t>
            </a:r>
            <a:endParaRPr lang="en-US" sz="2600" dirty="0"/>
          </a:p>
          <a:p>
            <a:pPr lvl="1"/>
            <a:r>
              <a:rPr lang="en-US" sz="2600" b="1" dirty="0"/>
              <a:t>Low-power </a:t>
            </a:r>
            <a:r>
              <a:rPr lang="en-US" sz="2600" b="1" dirty="0" smtClean="0"/>
              <a:t>modes (e.g., p-states) </a:t>
            </a:r>
            <a:r>
              <a:rPr lang="en-US" sz="2600" b="1" dirty="0"/>
              <a:t>not </a:t>
            </a:r>
            <a:r>
              <a:rPr lang="en-US" sz="2600" b="1" dirty="0" smtClean="0"/>
              <a:t>applicable</a:t>
            </a: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Shard data </a:t>
            </a:r>
            <a:r>
              <a:rPr lang="en-US" sz="2600" dirty="0"/>
              <a:t>over 1000s of servers </a:t>
            </a:r>
            <a:r>
              <a:rPr lang="en-US" sz="2600" dirty="0">
                <a:sym typeface="Wingdings" panose="05000000000000000000" pitchFamily="2" charset="2"/>
              </a:rPr>
              <a:t> each </a:t>
            </a:r>
            <a:r>
              <a:rPr lang="en-US" sz="2600" dirty="0" smtClean="0">
                <a:sym typeface="Wingdings" panose="05000000000000000000" pitchFamily="2" charset="2"/>
              </a:rPr>
              <a:t>query </a:t>
            </a:r>
            <a:r>
              <a:rPr lang="en-US" sz="2600" dirty="0">
                <a:sym typeface="Wingdings" panose="05000000000000000000" pitchFamily="2" charset="2"/>
              </a:rPr>
              <a:t>searches </a:t>
            </a:r>
            <a:r>
              <a:rPr lang="en-US" sz="2600" i="1" dirty="0">
                <a:sym typeface="Wingdings" panose="05000000000000000000" pitchFamily="2" charset="2"/>
              </a:rPr>
              <a:t>all</a:t>
            </a:r>
            <a:r>
              <a:rPr lang="en-US" sz="2600" dirty="0">
                <a:sym typeface="Wingdings" panose="05000000000000000000" pitchFamily="2" charset="2"/>
              </a:rPr>
              <a:t> servers</a:t>
            </a:r>
          </a:p>
          <a:p>
            <a:pPr lvl="1"/>
            <a:r>
              <a:rPr lang="en-US" sz="2600" b="1" dirty="0"/>
              <a:t>Cannot consolidate workload to fewer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5334000"/>
            <a:ext cx="9144000" cy="1014341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dirty="0" smtClean="0">
                <a:solidFill>
                  <a:srgbClr val="DF4141"/>
                </a:solidFill>
                <a:ea typeface="+mj-ea"/>
                <a:cs typeface="+mj-cs"/>
              </a:rPr>
              <a:t>Carefully slow down (not turn off) </a:t>
            </a:r>
            <a:r>
              <a:rPr lang="en-US" dirty="0">
                <a:solidFill>
                  <a:srgbClr val="DF4141"/>
                </a:solidFill>
                <a:ea typeface="+mj-ea"/>
                <a:cs typeface="+mj-cs"/>
              </a:rPr>
              <a:t>servers </a:t>
            </a:r>
            <a:endParaRPr lang="en-US" dirty="0" smtClean="0">
              <a:solidFill>
                <a:srgbClr val="DF4141"/>
              </a:solidFill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dirty="0" smtClean="0">
                <a:solidFill>
                  <a:srgbClr val="DF4141"/>
                </a:solidFill>
                <a:ea typeface="+mj-ea"/>
                <a:cs typeface="+mj-cs"/>
              </a:rPr>
              <a:t>without </a:t>
            </a:r>
            <a:r>
              <a:rPr lang="en-US" dirty="0">
                <a:solidFill>
                  <a:srgbClr val="DF4141"/>
                </a:solidFill>
                <a:ea typeface="+mj-ea"/>
                <a:cs typeface="+mj-cs"/>
              </a:rPr>
              <a:t>violating SLAs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553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1594"/>
    </mc:Choice>
    <mc:Fallback xmlns="">
      <p:transition advTm="715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066799"/>
            <a:ext cx="8763000" cy="4572001"/>
          </a:xfrm>
        </p:spPr>
        <p:txBody>
          <a:bodyPr/>
          <a:lstStyle/>
          <a:p>
            <a:r>
              <a:rPr lang="en-US" sz="2600" b="1" i="1" dirty="0"/>
              <a:t>Pegasus </a:t>
            </a:r>
            <a:r>
              <a:rPr lang="en-US" sz="2600" i="1" dirty="0"/>
              <a:t>[ISCA’14</a:t>
            </a:r>
            <a:r>
              <a:rPr lang="en-US" sz="2600" i="1" dirty="0" smtClean="0"/>
              <a:t>]: </a:t>
            </a:r>
            <a:r>
              <a:rPr lang="en-US" dirty="0"/>
              <a:t>Achieves load-proportional </a:t>
            </a:r>
            <a:r>
              <a:rPr lang="en-US" dirty="0" smtClean="0"/>
              <a:t>energy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sz="2600" dirty="0" smtClean="0"/>
              <a:t>Uses (global) </a:t>
            </a:r>
            <a:r>
              <a:rPr lang="en-US" sz="2600" b="1" dirty="0" smtClean="0"/>
              <a:t>datacenter-wide </a:t>
            </a:r>
            <a:r>
              <a:rPr lang="en-US" sz="2600" dirty="0" smtClean="0"/>
              <a:t>response times</a:t>
            </a:r>
          </a:p>
          <a:p>
            <a:pPr lvl="2">
              <a:spcBef>
                <a:spcPts val="0"/>
              </a:spcBef>
            </a:pPr>
            <a:r>
              <a:rPr lang="en-US" b="1" dirty="0" smtClean="0"/>
              <a:t>Shifts</a:t>
            </a:r>
            <a:r>
              <a:rPr lang="en-US" dirty="0" smtClean="0"/>
              <a:t> latency </a:t>
            </a:r>
            <a:r>
              <a:rPr lang="en-US" dirty="0"/>
              <a:t>distribution at </a:t>
            </a:r>
            <a:r>
              <a:rPr lang="en-US" i="1" dirty="0" smtClean="0"/>
              <a:t>low</a:t>
            </a:r>
            <a:r>
              <a:rPr lang="en-US" dirty="0" smtClean="0"/>
              <a:t> loads </a:t>
            </a:r>
            <a:endParaRPr lang="en-US" dirty="0"/>
          </a:p>
          <a:p>
            <a:pPr>
              <a:buClr>
                <a:srgbClr val="00B050"/>
              </a:buClr>
              <a:buFont typeface="Wingdings" charset="2"/>
              <a:buChar char="ü"/>
            </a:pPr>
            <a:r>
              <a:rPr lang="en-US" dirty="0" smtClean="0"/>
              <a:t>Saves </a:t>
            </a:r>
            <a:r>
              <a:rPr lang="en-US" dirty="0"/>
              <a:t>energy at </a:t>
            </a:r>
            <a:r>
              <a:rPr lang="en-US" dirty="0" smtClean="0"/>
              <a:t>low </a:t>
            </a:r>
            <a:r>
              <a:rPr lang="en-US" dirty="0"/>
              <a:t>loads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Does </a:t>
            </a:r>
            <a:r>
              <a:rPr lang="en-US" dirty="0"/>
              <a:t>not save </a:t>
            </a:r>
            <a:r>
              <a:rPr lang="en-US" dirty="0" smtClean="0"/>
              <a:t>much </a:t>
            </a:r>
            <a:r>
              <a:rPr lang="en-US" dirty="0"/>
              <a:t>at </a:t>
            </a:r>
            <a:r>
              <a:rPr lang="en-US" dirty="0" smtClean="0"/>
              <a:t>high </a:t>
            </a:r>
            <a:r>
              <a:rPr lang="en-US" dirty="0"/>
              <a:t>loads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Saves 0% at </a:t>
            </a:r>
            <a:r>
              <a:rPr lang="en-US" dirty="0" smtClean="0"/>
              <a:t>peak load</a:t>
            </a:r>
            <a:endParaRPr lang="en-US" dirty="0"/>
          </a:p>
          <a:p>
            <a:pPr lvl="1">
              <a:spcBef>
                <a:spcPts val="1200"/>
              </a:spcBef>
            </a:pPr>
            <a:r>
              <a:rPr lang="en-US" dirty="0"/>
              <a:t>Datacenters operate at moderate-peak during the day (diurnal pattern</a:t>
            </a:r>
            <a:r>
              <a:rPr lang="en-US" dirty="0" smtClean="0"/>
              <a:t>) </a:t>
            </a:r>
            <a:r>
              <a:rPr lang="en-US" dirty="0" smtClean="0">
                <a:sym typeface="Wingdings" panose="05000000000000000000" pitchFamily="2" charset="2"/>
              </a:rPr>
              <a:t> savings desired at high loads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5614219"/>
            <a:ext cx="9144000" cy="872071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dirty="0">
                <a:solidFill>
                  <a:srgbClr val="DF4141"/>
                </a:solidFill>
                <a:ea typeface="+mj-ea"/>
                <a:cs typeface="+mj-cs"/>
              </a:rPr>
              <a:t>Pegasus saves </a:t>
            </a:r>
            <a:r>
              <a:rPr lang="en-US" dirty="0" smtClean="0">
                <a:solidFill>
                  <a:srgbClr val="DF4141"/>
                </a:solidFill>
                <a:ea typeface="+mj-ea"/>
                <a:cs typeface="+mj-cs"/>
              </a:rPr>
              <a:t>energy </a:t>
            </a:r>
            <a:r>
              <a:rPr lang="en-US" dirty="0">
                <a:solidFill>
                  <a:srgbClr val="DF4141"/>
                </a:solidFill>
                <a:ea typeface="+mj-ea"/>
                <a:cs typeface="+mj-cs"/>
              </a:rPr>
              <a:t>at low loads but limited savings at high loads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758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3372"/>
    </mc:Choice>
    <mc:Fallback xmlns="">
      <p:transition advTm="533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TimeTrader: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270" y="988844"/>
            <a:ext cx="8633460" cy="53340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Each query leads to 1000s of sub-queries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/>
              <a:t>Each query’s budget set to accommodate 99</a:t>
            </a:r>
            <a:r>
              <a:rPr lang="en-US" baseline="30000" dirty="0" smtClean="0"/>
              <a:t>th</a:t>
            </a:r>
            <a:r>
              <a:rPr lang="en-US" dirty="0" smtClean="0"/>
              <a:t> %-</a:t>
            </a:r>
            <a:r>
              <a:rPr lang="en-US" dirty="0" err="1" smtClean="0"/>
              <a:t>ile</a:t>
            </a:r>
            <a:r>
              <a:rPr lang="en-US" dirty="0" smtClean="0"/>
              <a:t> sub-query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In both network and compute parts</a:t>
            </a:r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Key observation: 80% sub-queries complete in 20% of budget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TimeTrader exploits </a:t>
            </a:r>
            <a:r>
              <a:rPr lang="en-US" i="1" dirty="0"/>
              <a:t>both</a:t>
            </a:r>
            <a:r>
              <a:rPr lang="en-US" dirty="0"/>
              <a:t> network and compute </a:t>
            </a:r>
            <a:r>
              <a:rPr lang="en-US" dirty="0" smtClean="0"/>
              <a:t>slack to </a:t>
            </a:r>
            <a:r>
              <a:rPr lang="en-US" dirty="0"/>
              <a:t>save </a:t>
            </a:r>
            <a:r>
              <a:rPr lang="en-US" dirty="0" smtClean="0"/>
              <a:t>energy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79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1484"/>
    </mc:Choice>
    <mc:Fallback xmlns="">
      <p:transition advTm="414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TimeTrader: contributions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64962"/>
            <a:ext cx="8557260" cy="4702512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en-US" dirty="0" smtClean="0"/>
              <a:t>Uses</a:t>
            </a:r>
            <a:r>
              <a:rPr lang="en-US" b="1" dirty="0" smtClean="0"/>
              <a:t> </a:t>
            </a:r>
            <a:r>
              <a:rPr lang="en-US" dirty="0" smtClean="0"/>
              <a:t>(local) </a:t>
            </a:r>
            <a:r>
              <a:rPr lang="en-US" b="1" dirty="0" smtClean="0"/>
              <a:t>per-sub-query </a:t>
            </a:r>
            <a:r>
              <a:rPr lang="en-US" dirty="0" smtClean="0"/>
              <a:t>latencies </a:t>
            </a:r>
            <a:r>
              <a:rPr lang="en-US" dirty="0" smtClean="0">
                <a:sym typeface="Wingdings"/>
              </a:rPr>
              <a:t>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 smtClean="0"/>
              <a:t>reshapes</a:t>
            </a:r>
            <a:r>
              <a:rPr lang="en-US" dirty="0" smtClean="0"/>
              <a:t> sub-query response time distribution at </a:t>
            </a:r>
            <a:r>
              <a:rPr lang="en-US" i="1" dirty="0" smtClean="0"/>
              <a:t>all</a:t>
            </a:r>
            <a:r>
              <a:rPr lang="en-US" dirty="0" smtClean="0"/>
              <a:t> loads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4396" y="6360343"/>
            <a:ext cx="733864" cy="274320"/>
          </a:xfrm>
        </p:spPr>
        <p:txBody>
          <a:bodyPr/>
          <a:lstStyle/>
          <a:p>
            <a:fld id="{2C38BF32-2C11-4173-9832-E24DA40AA87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 Box 997"/>
          <p:cNvSpPr txBox="1">
            <a:spLocks noChangeArrowheads="1"/>
          </p:cNvSpPr>
          <p:nvPr/>
        </p:nvSpPr>
        <p:spPr bwMode="auto">
          <a:xfrm>
            <a:off x="4528418" y="1927041"/>
            <a:ext cx="2560753" cy="451498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Pegasus (low load)  </a:t>
            </a:r>
          </a:p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</p:txBody>
      </p:sp>
      <p:sp>
        <p:nvSpPr>
          <p:cNvPr id="10" name="Text Box 995"/>
          <p:cNvSpPr txBox="1">
            <a:spLocks noChangeArrowheads="1"/>
          </p:cNvSpPr>
          <p:nvPr/>
        </p:nvSpPr>
        <p:spPr bwMode="auto">
          <a:xfrm>
            <a:off x="1442521" y="2282679"/>
            <a:ext cx="2637901" cy="451498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Baseline low load</a:t>
            </a:r>
          </a:p>
        </p:txBody>
      </p:sp>
      <p:sp>
        <p:nvSpPr>
          <p:cNvPr id="11" name="Text Box 999"/>
          <p:cNvSpPr txBox="1">
            <a:spLocks noChangeArrowheads="1"/>
          </p:cNvSpPr>
          <p:nvPr/>
        </p:nvSpPr>
        <p:spPr bwMode="auto">
          <a:xfrm>
            <a:off x="4366003" y="2283487"/>
            <a:ext cx="2490373" cy="451498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TimeTrader 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(all load)                  </a:t>
            </a:r>
          </a:p>
        </p:txBody>
      </p:sp>
      <p:sp>
        <p:nvSpPr>
          <p:cNvPr id="18" name="Text Box 993"/>
          <p:cNvSpPr txBox="1">
            <a:spLocks noChangeArrowheads="1"/>
          </p:cNvSpPr>
          <p:nvPr/>
        </p:nvSpPr>
        <p:spPr bwMode="auto">
          <a:xfrm>
            <a:off x="1462823" y="1927041"/>
            <a:ext cx="2225094" cy="366451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Baseline peak load </a:t>
            </a:r>
          </a:p>
        </p:txBody>
      </p:sp>
      <p:sp>
        <p:nvSpPr>
          <p:cNvPr id="31" name="Text Box 973"/>
          <p:cNvSpPr txBox="1">
            <a:spLocks noChangeArrowheads="1"/>
          </p:cNvSpPr>
          <p:nvPr/>
        </p:nvSpPr>
        <p:spPr bwMode="auto">
          <a:xfrm>
            <a:off x="1214271" y="5933722"/>
            <a:ext cx="7033966" cy="444178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median baseline at </a:t>
            </a:r>
            <a:r>
              <a:rPr lang="en-US" sz="20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low </a:t>
            </a:r>
            <a:r>
              <a:rPr lang="en-US" sz="200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en-US" sz="200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000" b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99% 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baseline at </a:t>
            </a:r>
            <a:r>
              <a:rPr lang="en-US" sz="200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low load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8" name="Straight Arrow Connector 7"/>
          <p:cNvCxnSpPr>
            <a:cxnSpLocks noChangeShapeType="1"/>
          </p:cNvCxnSpPr>
          <p:nvPr/>
        </p:nvCxnSpPr>
        <p:spPr bwMode="auto">
          <a:xfrm>
            <a:off x="5408362" y="4877428"/>
            <a:ext cx="1197103" cy="0"/>
          </a:xfrm>
          <a:prstGeom prst="straightConnector1">
            <a:avLst/>
          </a:prstGeom>
          <a:noFill/>
          <a:ln w="9525">
            <a:solidFill>
              <a:srgbClr val="0070C0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 Box 968"/>
          <p:cNvSpPr txBox="1">
            <a:spLocks noChangeArrowheads="1"/>
          </p:cNvSpPr>
          <p:nvPr/>
        </p:nvSpPr>
        <p:spPr bwMode="auto">
          <a:xfrm>
            <a:off x="2103868" y="2558532"/>
            <a:ext cx="539323" cy="256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l">
              <a:spcBef>
                <a:spcPts val="0"/>
              </a:spcBef>
              <a:spcAft>
                <a:spcPts val="400"/>
              </a:spcAf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Fraction of </a:t>
            </a:r>
            <a:r>
              <a:rPr lang="en-US" sz="20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sub-queries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 Box 967"/>
          <p:cNvSpPr txBox="1">
            <a:spLocks noChangeArrowheads="1"/>
          </p:cNvSpPr>
          <p:nvPr/>
        </p:nvSpPr>
        <p:spPr bwMode="auto">
          <a:xfrm>
            <a:off x="3971699" y="4543490"/>
            <a:ext cx="1262875" cy="360421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Latency</a:t>
            </a:r>
            <a:endParaRPr lang="en-US" sz="200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705856" y="2805042"/>
            <a:ext cx="2692945" cy="1683883"/>
          </a:xfrm>
          <a:custGeom>
            <a:avLst/>
            <a:gdLst>
              <a:gd name="T0" fmla="*/ 0 w 4295775"/>
              <a:gd name="T1" fmla="*/ 0 h 3333750"/>
              <a:gd name="T2" fmla="*/ 522306 w 4295775"/>
              <a:gd name="T3" fmla="*/ 1568019 h 3333750"/>
              <a:gd name="T4" fmla="*/ 3020001 w 4295775"/>
              <a:gd name="T5" fmla="*/ 1981251 h 33337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95775" h="3333750">
                <a:moveTo>
                  <a:pt x="0" y="0"/>
                </a:moveTo>
                <a:cubicBezTo>
                  <a:pt x="13494" y="1041400"/>
                  <a:pt x="26988" y="2082800"/>
                  <a:pt x="742950" y="2638425"/>
                </a:cubicBezTo>
                <a:cubicBezTo>
                  <a:pt x="1458912" y="3194050"/>
                  <a:pt x="2877343" y="3263900"/>
                  <a:pt x="4295775" y="3333750"/>
                </a:cubicBezTo>
              </a:path>
            </a:pathLst>
          </a:custGeom>
          <a:noFill/>
          <a:ln w="2857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US" sz="200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421037" y="2820400"/>
            <a:ext cx="3171691" cy="1550323"/>
          </a:xfrm>
          <a:custGeom>
            <a:avLst/>
            <a:gdLst>
              <a:gd name="T0" fmla="*/ 9825 w 4414452"/>
              <a:gd name="T1" fmla="*/ 0 h 3114675"/>
              <a:gd name="T2" fmla="*/ 481061 w 4414452"/>
              <a:gd name="T3" fmla="*/ 1328321 h 3114675"/>
              <a:gd name="T4" fmla="*/ 3119981 w 4414452"/>
              <a:gd name="T5" fmla="*/ 1794880 h 3114675"/>
              <a:gd name="T6" fmla="*/ 3119981 w 4414452"/>
              <a:gd name="T7" fmla="*/ 1794880 h 311467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14452" h="3114675">
                <a:moveTo>
                  <a:pt x="13902" y="0"/>
                </a:moveTo>
                <a:cubicBezTo>
                  <a:pt x="-19436" y="892969"/>
                  <a:pt x="-52773" y="1785938"/>
                  <a:pt x="680652" y="2305050"/>
                </a:cubicBezTo>
                <a:cubicBezTo>
                  <a:pt x="1414077" y="2824162"/>
                  <a:pt x="4414452" y="3114675"/>
                  <a:pt x="4414452" y="3114675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200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311009" y="2820400"/>
            <a:ext cx="3273056" cy="1554432"/>
          </a:xfrm>
          <a:custGeom>
            <a:avLst/>
            <a:gdLst>
              <a:gd name="T0" fmla="*/ 6050 w 4590220"/>
              <a:gd name="T1" fmla="*/ 0 h 3162300"/>
              <a:gd name="T2" fmla="*/ 503101 w 4590220"/>
              <a:gd name="T3" fmla="*/ 1446652 h 3162300"/>
              <a:gd name="T4" fmla="*/ 3193805 w 4590220"/>
              <a:gd name="T5" fmla="*/ 1778846 h 31623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590220" h="3162300">
                <a:moveTo>
                  <a:pt x="8695" y="0"/>
                </a:moveTo>
                <a:cubicBezTo>
                  <a:pt x="-15911" y="1022350"/>
                  <a:pt x="-40517" y="2044700"/>
                  <a:pt x="723070" y="2571750"/>
                </a:cubicBezTo>
                <a:cubicBezTo>
                  <a:pt x="1486657" y="3098800"/>
                  <a:pt x="3945695" y="3073400"/>
                  <a:pt x="4590220" y="3162300"/>
                </a:cubicBezTo>
              </a:path>
            </a:pathLst>
          </a:custGeom>
          <a:noFill/>
          <a:ln w="28575">
            <a:solidFill>
              <a:schemeClr val="accent1">
                <a:lumMod val="7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US" sz="2000"/>
          </a:p>
        </p:txBody>
      </p:sp>
      <p:sp>
        <p:nvSpPr>
          <p:cNvPr id="17" name="Arc 1377"/>
          <p:cNvSpPr>
            <a:spLocks/>
          </p:cNvSpPr>
          <p:nvPr/>
        </p:nvSpPr>
        <p:spPr bwMode="auto">
          <a:xfrm flipH="1" flipV="1">
            <a:off x="5804973" y="2820400"/>
            <a:ext cx="743765" cy="152258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408"/>
              <a:gd name="T2" fmla="*/ 21524 w 21600"/>
              <a:gd name="T3" fmla="*/ 23408 h 23408"/>
              <a:gd name="T4" fmla="*/ 0 w 21600"/>
              <a:gd name="T5" fmla="*/ 21600 h 23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40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03"/>
                  <a:pt x="21574" y="22806"/>
                  <a:pt x="21524" y="23408"/>
                </a:cubicBezTo>
              </a:path>
              <a:path w="21600" h="2340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03"/>
                  <a:pt x="21574" y="22806"/>
                  <a:pt x="21524" y="23408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US" sz="2000"/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 flipV="1">
            <a:off x="2595828" y="2743606"/>
            <a:ext cx="0" cy="181949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>
            <a:off x="2795420" y="5446243"/>
            <a:ext cx="3794760" cy="0"/>
          </a:xfrm>
          <a:prstGeom prst="straightConnector1">
            <a:avLst/>
          </a:prstGeom>
          <a:noFill/>
          <a:ln w="9525">
            <a:solidFill>
              <a:srgbClr val="00B050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2595828" y="4571311"/>
            <a:ext cx="4270852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Oval 22"/>
          <p:cNvSpPr/>
          <p:nvPr/>
        </p:nvSpPr>
        <p:spPr>
          <a:xfrm>
            <a:off x="5328185" y="4525235"/>
            <a:ext cx="123231" cy="10034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000"/>
          </a:p>
        </p:txBody>
      </p:sp>
      <p:sp>
        <p:nvSpPr>
          <p:cNvPr id="24" name="Oval 23"/>
          <p:cNvSpPr/>
          <p:nvPr/>
        </p:nvSpPr>
        <p:spPr>
          <a:xfrm>
            <a:off x="6520153" y="4525235"/>
            <a:ext cx="123231" cy="10034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000"/>
          </a:p>
        </p:txBody>
      </p:sp>
      <p:sp>
        <p:nvSpPr>
          <p:cNvPr id="25" name="Oval 24"/>
          <p:cNvSpPr/>
          <p:nvPr/>
        </p:nvSpPr>
        <p:spPr>
          <a:xfrm>
            <a:off x="2776661" y="4509875"/>
            <a:ext cx="123231" cy="10034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000"/>
          </a:p>
        </p:txBody>
      </p:sp>
      <p:sp>
        <p:nvSpPr>
          <p:cNvPr id="26" name="Text Box 970"/>
          <p:cNvSpPr txBox="1">
            <a:spLocks noChangeArrowheads="1"/>
          </p:cNvSpPr>
          <p:nvPr/>
        </p:nvSpPr>
        <p:spPr bwMode="auto">
          <a:xfrm>
            <a:off x="6006689" y="2789682"/>
            <a:ext cx="2651760" cy="32970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Deadline (99% at peak)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970"/>
          <p:cNvSpPr txBox="1">
            <a:spLocks noChangeArrowheads="1"/>
          </p:cNvSpPr>
          <p:nvPr/>
        </p:nvSpPr>
        <p:spPr bwMode="auto">
          <a:xfrm>
            <a:off x="2830097" y="4211063"/>
            <a:ext cx="495125" cy="329703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970"/>
          <p:cNvSpPr txBox="1">
            <a:spLocks noChangeArrowheads="1"/>
          </p:cNvSpPr>
          <p:nvPr/>
        </p:nvSpPr>
        <p:spPr bwMode="auto">
          <a:xfrm>
            <a:off x="5328185" y="4230485"/>
            <a:ext cx="495125" cy="329703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970"/>
          <p:cNvSpPr txBox="1">
            <a:spLocks noChangeArrowheads="1"/>
          </p:cNvSpPr>
          <p:nvPr/>
        </p:nvSpPr>
        <p:spPr bwMode="auto">
          <a:xfrm>
            <a:off x="4794944" y="4912015"/>
            <a:ext cx="2560320" cy="37028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 smtClean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Pegasus’s opportunity</a:t>
            </a:r>
            <a:endParaRPr lang="en-US" sz="2000" dirty="0">
              <a:solidFill>
                <a:srgbClr val="0070C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 flipH="1">
            <a:off x="6593505" y="3112219"/>
            <a:ext cx="2445" cy="1474451"/>
          </a:xfrm>
          <a:prstGeom prst="line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/>
          <p:cNvCxnSpPr>
            <a:cxnSpLocks noChangeShapeType="1"/>
          </p:cNvCxnSpPr>
          <p:nvPr/>
        </p:nvCxnSpPr>
        <p:spPr bwMode="auto">
          <a:xfrm>
            <a:off x="5401537" y="3127577"/>
            <a:ext cx="3667" cy="1474451"/>
          </a:xfrm>
          <a:prstGeom prst="line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>
            <a:off x="2850011" y="3127577"/>
            <a:ext cx="0" cy="1422231"/>
          </a:xfrm>
          <a:prstGeom prst="line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 flipV="1">
            <a:off x="6710878" y="2133404"/>
            <a:ext cx="704088" cy="5003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>
            <a:off x="6710878" y="2489850"/>
            <a:ext cx="704088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38"/>
          <p:cNvCxnSpPr>
            <a:cxnSpLocks noChangeShapeType="1"/>
          </p:cNvCxnSpPr>
          <p:nvPr/>
        </p:nvCxnSpPr>
        <p:spPr bwMode="auto">
          <a:xfrm>
            <a:off x="3619655" y="2471090"/>
            <a:ext cx="704088" cy="0"/>
          </a:xfrm>
          <a:prstGeom prst="line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/>
          <p:cNvCxnSpPr/>
          <p:nvPr/>
        </p:nvCxnSpPr>
        <p:spPr>
          <a:xfrm>
            <a:off x="3620921" y="2171690"/>
            <a:ext cx="701557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 Box 970"/>
          <p:cNvSpPr txBox="1">
            <a:spLocks noChangeArrowheads="1"/>
          </p:cNvSpPr>
          <p:nvPr/>
        </p:nvSpPr>
        <p:spPr bwMode="auto">
          <a:xfrm>
            <a:off x="3272546" y="5488626"/>
            <a:ext cx="2926080" cy="33815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400"/>
              </a:spcAft>
            </a:pPr>
            <a:r>
              <a:rPr lang="en-US" sz="2000" b="1" dirty="0" smtClean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TimeTrader’s opportunity</a:t>
            </a:r>
            <a:endParaRPr lang="en-US" sz="20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98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2674"/>
    </mc:Choice>
    <mc:Fallback xmlns="">
      <p:transition advTm="9267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8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30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TimeTrader: </a:t>
            </a:r>
            <a:r>
              <a:rPr lang="en-US" dirty="0" smtClean="0"/>
              <a:t>contributions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799"/>
            <a:ext cx="8991600" cy="4817541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/>
              <a:t>Leverages network signals to determine slack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Does </a:t>
            </a:r>
            <a:r>
              <a:rPr lang="en-US" b="1" dirty="0"/>
              <a:t>not need fine-grained clock </a:t>
            </a:r>
            <a:r>
              <a:rPr lang="en-US" dirty="0"/>
              <a:t>synchronization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Employs Earliest Deadline First (EDF) </a:t>
            </a:r>
            <a:r>
              <a:rPr lang="en-US" dirty="0" smtClean="0"/>
              <a:t>scheduling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 smtClean="0"/>
              <a:t>Slowing down a sub-query affects other queued sub-queries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Critical sub-queries affected the most 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Allows critical sub-queries to bypass others</a:t>
            </a:r>
          </a:p>
          <a:p>
            <a:pPr lvl="1">
              <a:spcBef>
                <a:spcPts val="12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4648200"/>
            <a:ext cx="9144000" cy="151905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TimeTrader </a:t>
            </a:r>
            <a:r>
              <a:rPr lang="en-US" dirty="0" smtClean="0"/>
              <a:t>is the first to explore cross-layer optimization between network and architecture layers; </a:t>
            </a:r>
            <a:br>
              <a:rPr lang="en-US" dirty="0" smtClean="0"/>
            </a:br>
            <a:r>
              <a:rPr lang="en-US" dirty="0" smtClean="0"/>
              <a:t>saves 15% - 40% energy at peak - 30% loads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03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6168"/>
    </mc:Choice>
    <mc:Fallback xmlns="">
      <p:transition advTm="561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461002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Background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OLS architecture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Tail latencies and SLA budgets</a:t>
            </a:r>
          </a:p>
          <a:p>
            <a:r>
              <a:rPr lang="en-US" dirty="0" smtClean="0"/>
              <a:t>TimeTrader’s design </a:t>
            </a:r>
          </a:p>
          <a:p>
            <a:r>
              <a:rPr lang="en-US" dirty="0" smtClean="0"/>
              <a:t>Methodology </a:t>
            </a:r>
          </a:p>
          <a:p>
            <a:r>
              <a:rPr lang="en-US" dirty="0" smtClean="0"/>
              <a:t>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5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119"/>
    </mc:Choice>
    <mc:Fallback xmlns="">
      <p:transition advTm="13119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Background: OLS architecture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953846"/>
            <a:ext cx="8835736" cy="556260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600" dirty="0" smtClean="0"/>
              <a:t>P</a:t>
            </a:r>
            <a:r>
              <a:rPr lang="en-US" sz="2600" dirty="0" smtClean="0">
                <a:sym typeface="Wingdings" pitchFamily="2" charset="2"/>
              </a:rPr>
              <a:t>artition-aggregate </a:t>
            </a:r>
            <a:r>
              <a:rPr lang="en-US" sz="2600" dirty="0">
                <a:sym typeface="Wingdings" pitchFamily="2" charset="2"/>
              </a:rPr>
              <a:t>(tree)</a:t>
            </a:r>
            <a:r>
              <a:rPr lang="en-US" sz="2600" dirty="0"/>
              <a:t> </a:t>
            </a:r>
            <a:endParaRPr lang="en-US" sz="2600" u="sng" dirty="0" smtClean="0"/>
          </a:p>
          <a:p>
            <a:pPr>
              <a:spcBef>
                <a:spcPts val="600"/>
              </a:spcBef>
            </a:pPr>
            <a:r>
              <a:rPr lang="en-US" sz="2600" u="sng" dirty="0" smtClean="0"/>
              <a:t>Request-compute-reply</a:t>
            </a:r>
            <a:endParaRPr lang="en-US" sz="2600" u="sng" dirty="0"/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Request: </a:t>
            </a:r>
            <a:r>
              <a:rPr lang="en-US" dirty="0"/>
              <a:t>root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leaf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Compute: leaf node</a:t>
            </a:r>
            <a:endParaRPr lang="en-US" dirty="0"/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Reply: leaf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root</a:t>
            </a:r>
          </a:p>
          <a:p>
            <a:pPr marL="112713" indent="-225425">
              <a:spcBef>
                <a:spcPts val="600"/>
              </a:spcBef>
            </a:pPr>
            <a:endParaRPr lang="en-US" sz="2600" dirty="0" smtClean="0"/>
          </a:p>
          <a:p>
            <a:pPr marL="112713" indent="-225425">
              <a:spcBef>
                <a:spcPts val="600"/>
              </a:spcBef>
            </a:pPr>
            <a:endParaRPr lang="en-US" dirty="0"/>
          </a:p>
          <a:p>
            <a:pPr marL="112713" indent="-225425">
              <a:spcBef>
                <a:spcPts val="600"/>
              </a:spcBef>
            </a:pPr>
            <a:endParaRPr lang="en-US" sz="2600" dirty="0" smtClean="0"/>
          </a:p>
          <a:p>
            <a:pPr marL="112713" indent="-225425">
              <a:spcBef>
                <a:spcPts val="600"/>
              </a:spcBef>
            </a:pPr>
            <a:r>
              <a:rPr lang="en-US" sz="2600" dirty="0" smtClean="0"/>
              <a:t>Root waits until deadline </a:t>
            </a:r>
            <a:r>
              <a:rPr lang="en-US" sz="2600" dirty="0" smtClean="0">
                <a:sym typeface="Wingdings"/>
              </a:rPr>
              <a:t>to generate overall response</a:t>
            </a:r>
            <a:endParaRPr lang="en-US" sz="2600" dirty="0" smtClean="0"/>
          </a:p>
          <a:p>
            <a:pPr marL="569913" lvl="1" indent="-225425">
              <a:spcBef>
                <a:spcPts val="600"/>
              </a:spcBef>
            </a:pPr>
            <a:r>
              <a:rPr lang="en-US" dirty="0" smtClean="0">
                <a:sym typeface="Wingdings"/>
              </a:rPr>
              <a:t>Some replies may take </a:t>
            </a:r>
            <a:r>
              <a:rPr lang="en-US" dirty="0">
                <a:sym typeface="Wingdings"/>
              </a:rPr>
              <a:t>longer in network or </a:t>
            </a:r>
            <a:r>
              <a:rPr lang="en-US" dirty="0" smtClean="0">
                <a:sym typeface="Wingdings"/>
              </a:rPr>
              <a:t>compute</a:t>
            </a:r>
            <a:endParaRPr lang="en-US" dirty="0">
              <a:sym typeface="Wingdings"/>
            </a:endParaRPr>
          </a:p>
          <a:p>
            <a:pPr marL="1027113" lvl="2" indent="-225425">
              <a:spcBef>
                <a:spcPts val="600"/>
              </a:spcBef>
            </a:pPr>
            <a:r>
              <a:rPr lang="en-US" dirty="0">
                <a:sym typeface="Wingdings"/>
              </a:rPr>
              <a:t>Collisions in network  TCP retransmit </a:t>
            </a:r>
            <a:endParaRPr lang="en-US" dirty="0" smtClean="0">
              <a:sym typeface="Wingdings"/>
            </a:endParaRPr>
          </a:p>
          <a:p>
            <a:pPr marL="1027113" lvl="2" indent="-225425">
              <a:spcBef>
                <a:spcPts val="600"/>
              </a:spcBef>
            </a:pPr>
            <a:r>
              <a:rPr lang="en-US" dirty="0" smtClean="0">
                <a:sym typeface="Wingdings"/>
              </a:rPr>
              <a:t>Imperfect sharding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 disproportionately large compute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dirty="0" smtClean="0">
                <a:sym typeface="Wingdings"/>
              </a:rPr>
              <a:t>Long tails  </a:t>
            </a:r>
            <a:r>
              <a:rPr lang="en-US" dirty="0" smtClean="0">
                <a:solidFill>
                  <a:srgbClr val="DF4141"/>
                </a:solidFill>
                <a:sym typeface="Wingdings"/>
              </a:rPr>
              <a:t>tail latency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6797672" y="2002628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6038268" y="281521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578277" y="361437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>
            <a:stCxn id="53" idx="3"/>
            <a:endCxn id="54" idx="0"/>
          </p:cNvCxnSpPr>
          <p:nvPr/>
        </p:nvCxnSpPr>
        <p:spPr>
          <a:xfrm flipH="1">
            <a:off x="5792869" y="3166627"/>
            <a:ext cx="308252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3" idx="5"/>
            <a:endCxn id="57" idx="0"/>
          </p:cNvCxnSpPr>
          <p:nvPr/>
        </p:nvCxnSpPr>
        <p:spPr>
          <a:xfrm>
            <a:off x="6404599" y="3166627"/>
            <a:ext cx="400007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590014" y="361437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8" name="Straight Connector 57"/>
          <p:cNvCxnSpPr>
            <a:stCxn id="52" idx="3"/>
            <a:endCxn id="53" idx="0"/>
          </p:cNvCxnSpPr>
          <p:nvPr/>
        </p:nvCxnSpPr>
        <p:spPr>
          <a:xfrm flipH="1">
            <a:off x="6252860" y="2354044"/>
            <a:ext cx="607665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7643895" y="281521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>
            <a:stCxn id="52" idx="5"/>
            <a:endCxn id="59" idx="0"/>
          </p:cNvCxnSpPr>
          <p:nvPr/>
        </p:nvCxnSpPr>
        <p:spPr>
          <a:xfrm>
            <a:off x="7164003" y="2354044"/>
            <a:ext cx="694484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7195513" y="361437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8171399" y="361437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>
            <a:stCxn id="59" idx="3"/>
            <a:endCxn id="61" idx="0"/>
          </p:cNvCxnSpPr>
          <p:nvPr/>
        </p:nvCxnSpPr>
        <p:spPr>
          <a:xfrm flipH="1">
            <a:off x="7410105" y="3166627"/>
            <a:ext cx="296643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9" idx="5"/>
            <a:endCxn id="62" idx="0"/>
          </p:cNvCxnSpPr>
          <p:nvPr/>
        </p:nvCxnSpPr>
        <p:spPr>
          <a:xfrm>
            <a:off x="8010226" y="3166627"/>
            <a:ext cx="375765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6252860" y="2354044"/>
            <a:ext cx="364932" cy="30568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5688763" y="3166627"/>
            <a:ext cx="250446" cy="33130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6522917" y="3156167"/>
            <a:ext cx="308274" cy="35222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5962491" y="3241910"/>
            <a:ext cx="245399" cy="38745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6332001" y="3251742"/>
            <a:ext cx="300911" cy="341289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274169" y="2278732"/>
            <a:ext cx="584318" cy="3810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7362982" y="3167831"/>
            <a:ext cx="249806" cy="36666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8140901" y="3144725"/>
            <a:ext cx="289521" cy="33675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7583596" y="3228710"/>
            <a:ext cx="180484" cy="33461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 flipV="1">
            <a:off x="7948191" y="3249102"/>
            <a:ext cx="229542" cy="29376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6467451" y="2489620"/>
            <a:ext cx="426449" cy="32559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 flipV="1">
            <a:off x="7075113" y="2441389"/>
            <a:ext cx="535407" cy="37382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5434730" y="3980482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1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6476676" y="3980482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n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7101352" y="3980482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8071959" y="3980482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n</a:t>
            </a:r>
            <a:endParaRPr lang="en-US" dirty="0"/>
          </a:p>
        </p:txBody>
      </p:sp>
      <p:grpSp>
        <p:nvGrpSpPr>
          <p:cNvPr id="93" name="Group 92"/>
          <p:cNvGrpSpPr/>
          <p:nvPr/>
        </p:nvGrpSpPr>
        <p:grpSpPr>
          <a:xfrm>
            <a:off x="6838336" y="2947039"/>
            <a:ext cx="417446" cy="109728"/>
            <a:chOff x="6524810" y="4648199"/>
            <a:chExt cx="417446" cy="109728"/>
          </a:xfrm>
        </p:grpSpPr>
        <p:sp>
          <p:nvSpPr>
            <p:cNvPr id="90" name="Oval 89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076336" y="3785239"/>
            <a:ext cx="417446" cy="109728"/>
            <a:chOff x="6524810" y="4648199"/>
            <a:chExt cx="417446" cy="109728"/>
          </a:xfrm>
        </p:grpSpPr>
        <p:sp>
          <p:nvSpPr>
            <p:cNvPr id="98" name="Oval 97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696626" y="3787695"/>
            <a:ext cx="417446" cy="109728"/>
            <a:chOff x="6524810" y="4648199"/>
            <a:chExt cx="417446" cy="109728"/>
          </a:xfrm>
        </p:grpSpPr>
        <p:sp>
          <p:nvSpPr>
            <p:cNvPr id="108" name="Oval 107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5380911" y="2824395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8032112" y="2813421"/>
            <a:ext cx="7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r>
              <a:rPr lang="en-US" dirty="0" smtClean="0"/>
              <a:t> m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699486" y="1636676"/>
            <a:ext cx="625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439534" y="1624527"/>
            <a:ext cx="1095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Request</a:t>
            </a:r>
          </a:p>
          <a:p>
            <a:r>
              <a:rPr lang="en-US" dirty="0" smtClean="0"/>
              <a:t>Response</a:t>
            </a:r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8506692" y="1828543"/>
            <a:ext cx="54864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8506692" y="2101390"/>
            <a:ext cx="548640" cy="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Arc 119"/>
          <p:cNvSpPr/>
          <p:nvPr/>
        </p:nvSpPr>
        <p:spPr>
          <a:xfrm>
            <a:off x="8289342" y="3735147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Arc 120"/>
          <p:cNvSpPr/>
          <p:nvPr/>
        </p:nvSpPr>
        <p:spPr>
          <a:xfrm>
            <a:off x="7303669" y="3755026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Arc 122"/>
          <p:cNvSpPr/>
          <p:nvPr/>
        </p:nvSpPr>
        <p:spPr>
          <a:xfrm>
            <a:off x="5698086" y="3763977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/>
          <p:cNvSpPr/>
          <p:nvPr/>
        </p:nvSpPr>
        <p:spPr>
          <a:xfrm>
            <a:off x="6704607" y="3749996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09088" y="990600"/>
            <a:ext cx="0" cy="61218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015380" y="891418"/>
            <a:ext cx="82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241398" y="891418"/>
            <a:ext cx="15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 result</a:t>
            </a:r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7162800" y="990600"/>
            <a:ext cx="0" cy="612181"/>
          </a:xfrm>
          <a:prstGeom prst="straightConnector1">
            <a:avLst/>
          </a:prstGeom>
          <a:ln w="5715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6084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99"/>
    </mc:Choice>
    <mc:Fallback xmlns="">
      <p:transition advTm="591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7" grpId="0" animBg="1"/>
      <p:bldP spid="59" grpId="0" animBg="1"/>
      <p:bldP spid="61" grpId="0" animBg="1"/>
      <p:bldP spid="62" grpId="0" animBg="1"/>
      <p:bldP spid="84" grpId="0"/>
      <p:bldP spid="85" grpId="0"/>
      <p:bldP spid="86" grpId="0"/>
      <p:bldP spid="87" grpId="0"/>
      <p:bldP spid="111" grpId="0"/>
      <p:bldP spid="112" grpId="0"/>
      <p:bldP spid="113" grpId="0"/>
      <p:bldP spid="114" grpId="0"/>
      <p:bldP spid="120" grpId="0" animBg="1"/>
      <p:bldP spid="121" grpId="0" animBg="1"/>
      <p:bldP spid="123" grpId="0" animBg="1"/>
      <p:bldP spid="124" grpId="0" animBg="1"/>
      <p:bldP spid="77" grpId="1"/>
      <p:bldP spid="7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5.6|9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5.4|5.7|5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4.5|7.4|6|6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5.5|5.3|3.4|4|4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0.6|0.4|0.3|18.9|17|16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1|28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14.5|30.3|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14.5|30.3|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14.5|30.3|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.4|8.9|2.1|7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1.2|2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2.5|7.1|6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24.4|52.8|9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6|43.4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6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9|0.4|8.8|6.6|2.4|11.4|5.1|7.2|7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6|28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6.8|13.6|18.5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30400</TotalTime>
  <Words>978</Words>
  <Application>Microsoft Macintosh PowerPoint</Application>
  <PresentationFormat>On-screen Show (4:3)</PresentationFormat>
  <Paragraphs>253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Aharoni</vt:lpstr>
      <vt:lpstr>Amaranth</vt:lpstr>
      <vt:lpstr>Arial</vt:lpstr>
      <vt:lpstr>Book Antiqua</vt:lpstr>
      <vt:lpstr>Calibri</vt:lpstr>
      <vt:lpstr>Calibri Light</vt:lpstr>
      <vt:lpstr>Courier New</vt:lpstr>
      <vt:lpstr>Segoe UI</vt:lpstr>
      <vt:lpstr>Times New Roman</vt:lpstr>
      <vt:lpstr>Wingdings</vt:lpstr>
      <vt:lpstr>Custom Design</vt:lpstr>
      <vt:lpstr>TimeTrader: Exploiting Latency Tail to Save Datacenter Energy for  Online Search</vt:lpstr>
      <vt:lpstr>Searching large data is becoming prevalent</vt:lpstr>
      <vt:lpstr>Energy management for OLS is hard</vt:lpstr>
      <vt:lpstr>Previous work</vt:lpstr>
      <vt:lpstr>TimeTrader: contributions</vt:lpstr>
      <vt:lpstr>TimeTrader: contributions (cont.)</vt:lpstr>
      <vt:lpstr>TimeTrader: contributions (cont.)</vt:lpstr>
      <vt:lpstr>Outline</vt:lpstr>
      <vt:lpstr>Background: OLS architecture </vt:lpstr>
      <vt:lpstr>OLS tail latencies and SLA budgets</vt:lpstr>
      <vt:lpstr>Outline</vt:lpstr>
      <vt:lpstr>TimeTrader: design</vt:lpstr>
      <vt:lpstr>1(a): Determine request slack</vt:lpstr>
      <vt:lpstr>1(b): Determine compute-queuing slack</vt:lpstr>
      <vt:lpstr>2: Slow down based on slack</vt:lpstr>
      <vt:lpstr>3: Shield critical sub-queries</vt:lpstr>
      <vt:lpstr>Outline</vt:lpstr>
      <vt:lpstr>Methodology</vt:lpstr>
      <vt:lpstr>Idle and Active Energy Savings</vt:lpstr>
      <vt:lpstr>Response time distribution</vt:lpstr>
      <vt:lpstr>Response time distribution</vt:lpstr>
      <vt:lpstr>Response time distribution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Balajee Vamanan</dc:creator>
  <cp:lastModifiedBy>Balajee Vamanan</cp:lastModifiedBy>
  <cp:revision>1709</cp:revision>
  <dcterms:created xsi:type="dcterms:W3CDTF">2013-04-15T19:57:38Z</dcterms:created>
  <dcterms:modified xsi:type="dcterms:W3CDTF">2015-12-14T18:44:04Z</dcterms:modified>
</cp:coreProperties>
</file>