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5"/>
  </p:notesMasterIdLst>
  <p:handoutMasterIdLst>
    <p:handoutMasterId r:id="rId26"/>
  </p:handoutMasterIdLst>
  <p:sldIdLst>
    <p:sldId id="413" r:id="rId2"/>
    <p:sldId id="415" r:id="rId3"/>
    <p:sldId id="416" r:id="rId4"/>
    <p:sldId id="417" r:id="rId5"/>
    <p:sldId id="418" r:id="rId6"/>
    <p:sldId id="419" r:id="rId7"/>
    <p:sldId id="420" r:id="rId8"/>
    <p:sldId id="438" r:id="rId9"/>
    <p:sldId id="434" r:id="rId10"/>
    <p:sldId id="468" r:id="rId11"/>
    <p:sldId id="385" r:id="rId12"/>
    <p:sldId id="386" r:id="rId13"/>
    <p:sldId id="446" r:id="rId14"/>
    <p:sldId id="392" r:id="rId15"/>
    <p:sldId id="431" r:id="rId16"/>
    <p:sldId id="432" r:id="rId17"/>
    <p:sldId id="412" r:id="rId18"/>
    <p:sldId id="447" r:id="rId19"/>
    <p:sldId id="396" r:id="rId20"/>
    <p:sldId id="397" r:id="rId21"/>
    <p:sldId id="398" r:id="rId22"/>
    <p:sldId id="430" r:id="rId23"/>
    <p:sldId id="400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A6D4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59136" autoAdjust="0"/>
  </p:normalViewPr>
  <p:slideViewPr>
    <p:cSldViewPr snapToGrid="0">
      <p:cViewPr varScale="1">
        <p:scale>
          <a:sx n="41" d="100"/>
          <a:sy n="41" d="100"/>
        </p:scale>
        <p:origin x="-19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"/>
    </p:cViewPr>
  </p:sorterViewPr>
  <p:notesViewPr>
    <p:cSldViewPr snapToGrid="0">
      <p:cViewPr>
        <p:scale>
          <a:sx n="120" d="100"/>
          <a:sy n="120" d="100"/>
        </p:scale>
        <p:origin x="-1122" y="332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vamanan\Desktop\Graph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1384951881014835"/>
          <c:y val="5.1784412365121123E-2"/>
          <c:w val="0.85559492563429573"/>
          <c:h val="0.77558126777560787"/>
        </c:manualLayout>
      </c:layout>
      <c:barChart>
        <c:barDir val="col"/>
        <c:grouping val="clustered"/>
        <c:ser>
          <c:idx val="0"/>
          <c:order val="0"/>
          <c:tx>
            <c:v>EffiCuts</c:v>
          </c:tx>
          <c:val>
            <c:numRef>
              <c:f>Graph1!$C$1:$C$6</c:f>
              <c:numCache>
                <c:formatCode>General</c:formatCode>
                <c:ptCount val="6"/>
                <c:pt idx="0">
                  <c:v>55</c:v>
                </c:pt>
                <c:pt idx="1">
                  <c:v>93</c:v>
                </c:pt>
                <c:pt idx="2">
                  <c:v>49</c:v>
                </c:pt>
                <c:pt idx="3">
                  <c:v>72</c:v>
                </c:pt>
                <c:pt idx="4">
                  <c:v>102</c:v>
                </c:pt>
                <c:pt idx="5">
                  <c:v>63</c:v>
                </c:pt>
              </c:numCache>
            </c:numRef>
          </c:val>
        </c:ser>
        <c:ser>
          <c:idx val="1"/>
          <c:order val="1"/>
          <c:tx>
            <c:v>Unopt. TCAM</c:v>
          </c:tx>
          <c:val>
            <c:numRef>
              <c:f>Graph1!$D$1:$D$6</c:f>
              <c:numCache>
                <c:formatCode>General</c:formatCode>
                <c:ptCount val="6"/>
                <c:pt idx="0">
                  <c:v>5</c:v>
                </c:pt>
                <c:pt idx="1">
                  <c:v>23</c:v>
                </c:pt>
                <c:pt idx="2">
                  <c:v>5</c:v>
                </c:pt>
                <c:pt idx="3">
                  <c:v>44</c:v>
                </c:pt>
                <c:pt idx="4">
                  <c:v>4</c:v>
                </c:pt>
                <c:pt idx="5">
                  <c:v>34</c:v>
                </c:pt>
              </c:numCache>
            </c:numRef>
          </c:val>
        </c:ser>
        <c:ser>
          <c:idx val="2"/>
          <c:order val="2"/>
          <c:tx>
            <c:v>Extended TCAM</c:v>
          </c:tx>
          <c:val>
            <c:numRef>
              <c:f>Graph1!$E$1:$E$6</c:f>
              <c:numCache>
                <c:formatCode>General</c:formatCode>
                <c:ptCount val="6"/>
                <c:pt idx="0">
                  <c:v>2</c:v>
                </c:pt>
                <c:pt idx="1">
                  <c:v>5</c:v>
                </c:pt>
                <c:pt idx="2">
                  <c:v>2</c:v>
                </c:pt>
                <c:pt idx="3">
                  <c:v>6</c:v>
                </c:pt>
                <c:pt idx="4">
                  <c:v>3</c:v>
                </c:pt>
                <c:pt idx="5">
                  <c:v>5</c:v>
                </c:pt>
              </c:numCache>
            </c:numRef>
          </c:val>
        </c:ser>
        <c:ser>
          <c:idx val="3"/>
          <c:order val="3"/>
          <c:tx>
            <c:v>TreeCAM</c:v>
          </c:tx>
          <c:val>
            <c:numRef>
              <c:f>Graph1!$F$1:$F$6</c:f>
              <c:numCache>
                <c:formatCode>General</c:formatCode>
                <c:ptCount val="6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6</c:v>
                </c:pt>
                <c:pt idx="4">
                  <c:v>4</c:v>
                </c:pt>
                <c:pt idx="5">
                  <c:v>6</c:v>
                </c:pt>
              </c:numCache>
            </c:numRef>
          </c:val>
        </c:ser>
        <c:axId val="49318528"/>
        <c:axId val="50705152"/>
      </c:barChart>
      <c:catAx>
        <c:axId val="49318528"/>
        <c:scaling>
          <c:orientation val="minMax"/>
        </c:scaling>
        <c:axPos val="b"/>
        <c:title>
          <c:tx>
            <c:rich>
              <a:bodyPr anchor="t" anchorCtr="0"/>
              <a:lstStyle/>
              <a:p>
                <a:pPr algn="l">
                  <a:defRPr sz="1800">
                    <a:latin typeface="Calibri" pitchFamily="34" charset="0"/>
                  </a:defRPr>
                </a:pPr>
                <a:r>
                  <a:rPr lang="en-US" sz="1800" baseline="0">
                    <a:latin typeface="Calibri" pitchFamily="34" charset="0"/>
                  </a:rPr>
                  <a:t> </a:t>
                </a:r>
                <a:r>
                  <a:rPr lang="en-US" sz="1800">
                    <a:latin typeface="Calibri" pitchFamily="34" charset="0"/>
                  </a:rPr>
                  <a:t>10K               100K </a:t>
                </a:r>
                <a:r>
                  <a:rPr lang="en-US" sz="1800" b="1" i="0" u="none" strike="noStrike" baseline="0">
                    <a:latin typeface="Calibri" pitchFamily="34" charset="0"/>
                  </a:rPr>
                  <a:t>              </a:t>
                </a:r>
                <a:r>
                  <a:rPr lang="en-US" sz="1800">
                    <a:latin typeface="Calibri" pitchFamily="34" charset="0"/>
                  </a:rPr>
                  <a:t>10K </a:t>
                </a:r>
                <a:r>
                  <a:rPr lang="en-US" sz="1800" b="1" i="0" u="none" strike="noStrike" baseline="0">
                    <a:latin typeface="Calibri" pitchFamily="34" charset="0"/>
                  </a:rPr>
                  <a:t>          </a:t>
                </a:r>
                <a:r>
                  <a:rPr lang="en-US" sz="1800">
                    <a:latin typeface="Calibri" pitchFamily="34" charset="0"/>
                  </a:rPr>
                  <a:t>     100K   </a:t>
                </a:r>
                <a:r>
                  <a:rPr lang="en-US" sz="1800" b="1" i="0" u="none" strike="noStrike" baseline="0">
                    <a:latin typeface="Calibri" pitchFamily="34" charset="0"/>
                  </a:rPr>
                  <a:t>          10K </a:t>
                </a:r>
                <a:r>
                  <a:rPr lang="en-US" sz="1800" baseline="0">
                    <a:latin typeface="Calibri" pitchFamily="34" charset="0"/>
                  </a:rPr>
                  <a:t>               100K</a:t>
                </a:r>
              </a:p>
              <a:p>
                <a:pPr algn="l">
                  <a:defRPr sz="1800">
                    <a:latin typeface="Calibri" pitchFamily="34" charset="0"/>
                  </a:defRPr>
                </a:pPr>
                <a:r>
                  <a:rPr lang="en-US" sz="1800" baseline="0">
                    <a:latin typeface="Calibri" pitchFamily="34" charset="0"/>
                  </a:rPr>
                  <a:t>             ACL                                    FW                                         IPC  </a:t>
                </a:r>
                <a:endParaRPr lang="en-US" sz="1800"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0.14279965004374454"/>
              <c:y val="0.83016060291498961"/>
            </c:manualLayout>
          </c:layout>
        </c:title>
        <c:majorTickMark val="none"/>
        <c:tickLblPos val="none"/>
        <c:crossAx val="50705152"/>
        <c:crosses val="autoZero"/>
        <c:auto val="1"/>
        <c:lblAlgn val="ctr"/>
        <c:lblOffset val="100"/>
      </c:catAx>
      <c:valAx>
        <c:axId val="5070515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400">
                    <a:latin typeface="Calibri" pitchFamily="34" charset="0"/>
                  </a:defRPr>
                </a:pPr>
                <a:r>
                  <a:rPr lang="en-US" sz="2400" dirty="0" smtClean="0">
                    <a:latin typeface="Calibri" pitchFamily="34" charset="0"/>
                  </a:rPr>
                  <a:t>Accesses per Lookup</a:t>
                </a:r>
                <a:endParaRPr lang="en-US" sz="2400" dirty="0">
                  <a:latin typeface="Calibri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>
                <a:latin typeface="Calibri" pitchFamily="34" charset="0"/>
              </a:defRPr>
            </a:pPr>
            <a:endParaRPr lang="en-US"/>
          </a:p>
        </c:txPr>
        <c:crossAx val="49318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2306977252843489"/>
          <c:y val="7.4074074074074084E-2"/>
          <c:w val="0.77664348206474465"/>
          <c:h val="7.7525888042129801E-2"/>
        </c:manualLayout>
      </c:layout>
      <c:txPr>
        <a:bodyPr/>
        <a:lstStyle/>
        <a:p>
          <a:pPr>
            <a:defRPr sz="2000">
              <a:latin typeface="Calibri" pitchFamily="34" charset="0"/>
            </a:defRPr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06BA2F7-6D72-49F1-ADA9-FFB72533FBEB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AF39CFE-6D84-496D-A51C-AEBF61C876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E035BED-D2BF-4B4A-84F8-FACF1E8783FE}" type="datetimeFigureOut">
              <a:rPr lang="en-US" smtClean="0"/>
              <a:pPr/>
              <a:t>12/9/2011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6E86D03-917C-4450-A1C8-91FE2E505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66612"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E86D03-917C-4450-A1C8-91FE2E505CF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Gwendolyn Voskuilen et al.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Punch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4800600"/>
          </a:xfrm>
        </p:spPr>
        <p:txBody>
          <a:bodyPr/>
          <a:lstStyle>
            <a:lvl1pPr>
              <a:spcBef>
                <a:spcPts val="1200"/>
              </a:spcBef>
              <a:defRPr sz="2600"/>
            </a:lvl1pPr>
            <a:lvl2pPr>
              <a:defRPr sz="24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81000" y="5791200"/>
            <a:ext cx="8458200" cy="609600"/>
          </a:xfrm>
          <a:solidFill>
            <a:schemeClr val="tx1"/>
          </a:solidFill>
        </p:spPr>
        <p:txBody>
          <a:bodyPr anchor="ctr" anchorCtr="0"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28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Calibri" pitchFamily="34" charset="0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73152"/>
            <a:ext cx="8473440" cy="758952"/>
          </a:xfrm>
        </p:spPr>
        <p:txBody>
          <a:bodyPr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5410200"/>
          </a:xfrm>
        </p:spPr>
        <p:txBody>
          <a:bodyPr/>
          <a:lstStyle>
            <a:lvl1pPr>
              <a:spcBef>
                <a:spcPts val="1800"/>
              </a:spcBef>
              <a:defRPr sz="2600"/>
            </a:lvl1pPr>
            <a:lvl2pPr>
              <a:defRPr sz="2400"/>
            </a:lvl2pPr>
            <a:lvl3pPr>
              <a:defRPr sz="2400"/>
            </a:lvl3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254752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2547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0375" y="1066800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28800"/>
            <a:ext cx="4040188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066800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28800"/>
            <a:ext cx="4041775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913356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9143999" cy="9144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76200"/>
            <a:ext cx="8397240" cy="76200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990600"/>
            <a:ext cx="8412480" cy="5410201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C38BF32-2C11-4173-9832-E24DA40AA8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Balajee Vamanan et al.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8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1200"/>
        </a:spcBef>
        <a:buClr>
          <a:schemeClr val="accent1"/>
        </a:buClr>
        <a:buSzPct val="80000"/>
        <a:buFont typeface="Wingdings 2"/>
        <a:buChar char=""/>
        <a:defRPr kumimoji="0" sz="26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2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2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0"/>
            <a:ext cx="8610600" cy="1524000"/>
          </a:xfrm>
        </p:spPr>
        <p:txBody>
          <a:bodyPr lIns="182880" anchor="t" anchorCtr="0">
            <a:noAutofit/>
          </a:bodyPr>
          <a:lstStyle/>
          <a:p>
            <a:r>
              <a:rPr lang="en-US" sz="4000" dirty="0" smtClean="0"/>
              <a:t>TreeCAM: </a:t>
            </a:r>
            <a:r>
              <a:rPr lang="en-US" sz="4000" i="1" dirty="0" smtClean="0"/>
              <a:t>Decoupling Updates and Lookups in Packet Classification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133600"/>
            <a:ext cx="8305800" cy="2743200"/>
          </a:xfrm>
        </p:spPr>
        <p:txBody>
          <a:bodyPr lIns="182880" anchor="t" anchorCtr="0"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sz="2800" dirty="0" smtClean="0"/>
              <a:t>Balajee Vamanan and T. N. Vijaykumar</a:t>
            </a:r>
          </a:p>
          <a:p>
            <a:pPr>
              <a:spcBef>
                <a:spcPts val="600"/>
              </a:spcBef>
            </a:pPr>
            <a:r>
              <a:rPr lang="en-US" sz="2800" dirty="0" smtClean="0"/>
              <a:t>School of Electrical &amp; Computer Engineering</a:t>
            </a:r>
          </a:p>
          <a:p>
            <a:pPr>
              <a:spcBef>
                <a:spcPts val="600"/>
              </a:spcBef>
            </a:pPr>
            <a:endParaRPr lang="en-US" sz="2800" b="1" dirty="0" smtClean="0">
              <a:solidFill>
                <a:schemeClr val="accent1">
                  <a:satMod val="150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en-US" sz="2800" b="1" dirty="0" smtClean="0">
              <a:solidFill>
                <a:schemeClr val="accent1">
                  <a:satMod val="150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en-US" sz="2800" b="1" dirty="0" smtClean="0">
              <a:solidFill>
                <a:schemeClr val="accent1">
                  <a:satMod val="1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en-US" sz="3200" b="1" dirty="0" smtClean="0">
                <a:solidFill>
                  <a:schemeClr val="accent1">
                    <a:satMod val="150000"/>
                  </a:schemeClr>
                </a:solidFill>
              </a:rPr>
              <a:t>CoNEXT 2011</a:t>
            </a:r>
            <a:endParaRPr lang="en-US" sz="2800" b="1" dirty="0" smtClean="0">
              <a:solidFill>
                <a:schemeClr val="accent1">
                  <a:satMod val="150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en-US" sz="2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921126"/>
            <a:ext cx="2667000" cy="117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Background: Decision Trees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Dual tree versions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/>
              <a:t>Coarse Tree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/>
              <a:t>Fine Tree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Updates using Interleaved Layout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Path-by-path updates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Results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90625" y="2239104"/>
            <a:ext cx="776175" cy="46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TreeCAM</a:t>
            </a:r>
            <a:r>
              <a:rPr lang="en-US" dirty="0" smtClean="0"/>
              <a:t>  Coarse Tree (Version#1 for lookups)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334000" cy="4953000"/>
          </a:xfrm>
        </p:spPr>
        <p:txBody>
          <a:bodyPr tIns="0" bIns="0">
            <a:noAutofit/>
          </a:bodyPr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0000"/>
                </a:solidFill>
              </a:rPr>
              <a:t>Idea</a:t>
            </a:r>
            <a:r>
              <a:rPr lang="en-US" dirty="0" smtClean="0"/>
              <a:t>: partition rules among TCAM subarrays using decision trees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4k-entry subarrays </a:t>
            </a:r>
            <a:r>
              <a:rPr lang="en-US" dirty="0" smtClean="0">
                <a:sym typeface="Wingdings" pitchFamily="2" charset="2"/>
              </a:rPr>
              <a:t> coarse tree with each leaf in a subarray</a:t>
            </a:r>
          </a:p>
          <a:p>
            <a:pPr lvl="1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2-deep tree  fast lookup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Packets traverse subarrays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Previous heuristics complicated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We propose simple sort heuristic</a:t>
            </a:r>
          </a:p>
          <a:p>
            <a:pPr lvl="1">
              <a:spcBef>
                <a:spcPts val="600"/>
              </a:spcBef>
            </a:pPr>
            <a:r>
              <a:rPr lang="en-US" sz="2600" dirty="0" smtClean="0"/>
              <a:t>Sort rules &amp; cut equally</a:t>
            </a:r>
          </a:p>
          <a:p>
            <a:pPr lvl="2">
              <a:spcBef>
                <a:spcPts val="600"/>
              </a:spcBef>
            </a:pPr>
            <a:r>
              <a:rPr lang="en-US" sz="2600" i="1" dirty="0" smtClean="0"/>
              <a:t>EffiCuts </a:t>
            </a:r>
            <a:r>
              <a:rPr lang="en-US" sz="2600" i="1" dirty="0" smtClean="0">
                <a:sym typeface="Wingdings" pitchFamily="2" charset="2"/>
              </a:rPr>
              <a:t> </a:t>
            </a:r>
            <a:r>
              <a:rPr lang="en-US" sz="2600" dirty="0" smtClean="0">
                <a:sym typeface="Wingdings" pitchFamily="2" charset="2"/>
              </a:rPr>
              <a:t>min. rule </a:t>
            </a:r>
            <a:r>
              <a:rPr lang="en-US" sz="2600" dirty="0" smtClean="0"/>
              <a:t>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38BF32-2C11-4173-9832-E24DA40AA87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9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9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160655" y="1095104"/>
            <a:ext cx="2850078" cy="1341481"/>
          </a:xfrm>
          <a:prstGeom prst="rect">
            <a:avLst/>
          </a:prstGeom>
          <a:ln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436905" y="1295401"/>
            <a:ext cx="409879" cy="88802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78996" y="2065540"/>
            <a:ext cx="377783" cy="27256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rot="5400000">
            <a:off x="5705229" y="2356778"/>
            <a:ext cx="556568" cy="0"/>
          </a:xfrm>
          <a:prstGeom prst="line">
            <a:avLst/>
          </a:prstGeom>
          <a:ln cmpd="sng">
            <a:headEnd type="arrow"/>
            <a:tailEnd type="non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971449" y="2630678"/>
            <a:ext cx="823356" cy="0"/>
          </a:xfrm>
          <a:prstGeom prst="line">
            <a:avLst/>
          </a:prstGeom>
          <a:ln cmpd="sng">
            <a:headEnd type="none"/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3" name="TextBox 52"/>
          <p:cNvSpPr txBox="1"/>
          <p:nvPr/>
        </p:nvSpPr>
        <p:spPr>
          <a:xfrm>
            <a:off x="6736669" y="2432605"/>
            <a:ext cx="190005" cy="29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X</a:t>
            </a:r>
            <a:endParaRPr lang="en-US" sz="2400" b="1" dirty="0" smtClean="0"/>
          </a:p>
        </p:txBody>
      </p:sp>
      <p:sp>
        <p:nvSpPr>
          <p:cNvPr id="54" name="TextBox 53"/>
          <p:cNvSpPr txBox="1"/>
          <p:nvPr/>
        </p:nvSpPr>
        <p:spPr>
          <a:xfrm>
            <a:off x="5817242" y="1765143"/>
            <a:ext cx="190005" cy="292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</a:t>
            </a:r>
            <a:endParaRPr lang="en-US" sz="2400" b="1" dirty="0" smtClean="0"/>
          </a:p>
        </p:txBody>
      </p:sp>
      <p:sp>
        <p:nvSpPr>
          <p:cNvPr id="55" name="Rectangle 54"/>
          <p:cNvSpPr/>
          <p:nvPr/>
        </p:nvSpPr>
        <p:spPr>
          <a:xfrm>
            <a:off x="7089569" y="1599024"/>
            <a:ext cx="409879" cy="763176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922903" y="1434764"/>
            <a:ext cx="377783" cy="27256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564582" y="1219200"/>
            <a:ext cx="409879" cy="837363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881257" y="1371601"/>
            <a:ext cx="377783" cy="945244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382000" y="1543367"/>
            <a:ext cx="352482" cy="742633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8577943" y="1219201"/>
            <a:ext cx="380010" cy="533400"/>
          </a:xfrm>
          <a:prstGeom prst="rect">
            <a:avLst/>
          </a:prstGeom>
          <a:solidFill>
            <a:schemeClr val="accent5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>
            <a:off x="7549647" y="1095104"/>
            <a:ext cx="0" cy="1341481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5791200" y="2730711"/>
            <a:ext cx="3251200" cy="2374689"/>
            <a:chOff x="5791200" y="2730711"/>
            <a:chExt cx="3251200" cy="2374689"/>
          </a:xfrm>
        </p:grpSpPr>
        <p:sp>
          <p:nvSpPr>
            <p:cNvPr id="64" name="Oval 63"/>
            <p:cNvSpPr/>
            <p:nvPr/>
          </p:nvSpPr>
          <p:spPr>
            <a:xfrm>
              <a:off x="7585694" y="3769637"/>
              <a:ext cx="1456706" cy="1280106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  <a:p>
              <a:endParaRPr lang="en-US" sz="2000" dirty="0" smtClean="0">
                <a:solidFill>
                  <a:schemeClr val="tx1"/>
                </a:solidFill>
              </a:endParaRPr>
            </a:p>
            <a:p>
              <a:endParaRPr lang="en-US" sz="2000" dirty="0" smtClean="0">
                <a:solidFill>
                  <a:schemeClr val="tx1"/>
                </a:solidFill>
              </a:endParaRPr>
            </a:p>
            <a:p>
              <a:r>
                <a:rPr lang="en-US" sz="2000" dirty="0" smtClean="0">
                  <a:solidFill>
                    <a:schemeClr val="tx1"/>
                  </a:solidFill>
                </a:rPr>
                <a:t>  Leaf 2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5791200" y="3772600"/>
              <a:ext cx="1456706" cy="133280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pPr algn="ctr"/>
              <a:endParaRPr lang="en-US" sz="2000" dirty="0" smtClean="0">
                <a:solidFill>
                  <a:schemeClr val="tx1"/>
                </a:solidFill>
              </a:endParaRPr>
            </a:p>
            <a:p>
              <a:r>
                <a:rPr lang="en-US" sz="2000" dirty="0" smtClean="0">
                  <a:solidFill>
                    <a:schemeClr val="tx1"/>
                  </a:solidFill>
                </a:rPr>
                <a:t>   Leaf1</a:t>
              </a:r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6656779" y="2730711"/>
              <a:ext cx="1266701" cy="603413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Root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107875" y="3962400"/>
              <a:ext cx="216725" cy="502947"/>
            </a:xfrm>
            <a:prstGeom prst="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917870" y="4412400"/>
              <a:ext cx="314448" cy="164261"/>
            </a:xfrm>
            <a:prstGeom prst="rect">
              <a:avLst/>
            </a:prstGeom>
            <a:solidFill>
              <a:srgbClr val="C00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705600" y="4191000"/>
              <a:ext cx="304800" cy="533400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629400" y="4038600"/>
              <a:ext cx="316675" cy="222627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791719" y="4038600"/>
              <a:ext cx="209282" cy="404612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933386" y="4191000"/>
              <a:ext cx="207135" cy="509789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458200" y="4266992"/>
              <a:ext cx="299882" cy="533608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577943" y="4043966"/>
              <a:ext cx="343065" cy="334339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latin typeface="Calibri" pitchFamily="34" charset="0"/>
                </a:rPr>
                <a:t>      </a:t>
              </a:r>
              <a:endParaRPr lang="en-US" sz="2200" dirty="0">
                <a:latin typeface="Calibri" pitchFamily="34" charset="0"/>
              </a:endParaRPr>
            </a:p>
          </p:txBody>
        </p:sp>
        <p:cxnSp>
          <p:nvCxnSpPr>
            <p:cNvPr id="81" name="Straight Connector 80"/>
            <p:cNvCxnSpPr>
              <a:stCxn id="70" idx="4"/>
              <a:endCxn id="69" idx="7"/>
            </p:cNvCxnSpPr>
            <p:nvPr/>
          </p:nvCxnSpPr>
          <p:spPr>
            <a:xfrm flipH="1">
              <a:off x="7034576" y="3334124"/>
              <a:ext cx="255554" cy="633659"/>
            </a:xfrm>
            <a:prstGeom prst="line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stCxn id="70" idx="4"/>
              <a:endCxn id="64" idx="1"/>
            </p:cNvCxnSpPr>
            <p:nvPr/>
          </p:nvCxnSpPr>
          <p:spPr>
            <a:xfrm>
              <a:off x="7290130" y="3334124"/>
              <a:ext cx="508894" cy="622981"/>
            </a:xfrm>
            <a:prstGeom prst="straightConnector1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638800" y="5129790"/>
            <a:ext cx="3276600" cy="1423134"/>
            <a:chOff x="5638800" y="5256790"/>
            <a:chExt cx="3276600" cy="1423134"/>
          </a:xfrm>
        </p:grpSpPr>
        <p:sp>
          <p:nvSpPr>
            <p:cNvPr id="41" name="TextBox 40"/>
            <p:cNvSpPr txBox="1"/>
            <p:nvPr/>
          </p:nvSpPr>
          <p:spPr>
            <a:xfrm>
              <a:off x="5726628" y="6341370"/>
              <a:ext cx="109837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Subarray 2</a:t>
              </a:r>
              <a:endParaRPr lang="en-US" sz="1600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5638800" y="5256790"/>
              <a:ext cx="3276600" cy="1372610"/>
              <a:chOff x="5638800" y="5256790"/>
              <a:chExt cx="3276600" cy="137261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5638800" y="5334000"/>
                <a:ext cx="3276600" cy="1295400"/>
              </a:xfrm>
              <a:prstGeom prst="rect">
                <a:avLst/>
              </a:prstGeom>
              <a:noFill/>
              <a:ln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r"/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dirty="0" smtClean="0">
                    <a:solidFill>
                      <a:schemeClr val="tx1"/>
                    </a:solidFill>
                  </a:rPr>
                  <a:t>                                               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TCAM 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en-US" dirty="0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5791200" y="5562600"/>
                <a:ext cx="990600" cy="304800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Root</a:t>
                </a:r>
                <a:r>
                  <a:rPr lang="en-US" dirty="0" err="1" smtClean="0">
                    <a:latin typeface="Arial" pitchFamily="34" charset="0"/>
                    <a:cs typeface="Arial" pitchFamily="34" charset="0"/>
                  </a:rPr>
                  <a:t>ot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791200" y="6096000"/>
                <a:ext cx="990600" cy="304800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Leaf 1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7086600" y="5562600"/>
                <a:ext cx="990600" cy="304800"/>
              </a:xfrm>
              <a:prstGeom prst="rect">
                <a:avLst/>
              </a:prstGeom>
              <a:noFill/>
              <a:ln w="28575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Leaf 2</a:t>
                </a:r>
                <a:endParaRPr lang="en-US" dirty="0"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7" name="Straight Arrow Connector 36"/>
              <p:cNvCxnSpPr>
                <a:stCxn id="68" idx="3"/>
                <a:endCxn id="72" idx="1"/>
              </p:cNvCxnSpPr>
              <p:nvPr/>
            </p:nvCxnSpPr>
            <p:spPr>
              <a:xfrm>
                <a:off x="6781800" y="5715000"/>
                <a:ext cx="304800" cy="0"/>
              </a:xfrm>
              <a:prstGeom prst="straightConnector1">
                <a:avLst/>
              </a:prstGeom>
              <a:noFill/>
              <a:ln w="28575" cmpd="sng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9" name="Straight Arrow Connector 38"/>
              <p:cNvCxnSpPr>
                <a:stCxn id="68" idx="2"/>
                <a:endCxn id="71" idx="0"/>
              </p:cNvCxnSpPr>
              <p:nvPr/>
            </p:nvCxnSpPr>
            <p:spPr>
              <a:xfrm>
                <a:off x="6286500" y="5867400"/>
                <a:ext cx="0" cy="228600"/>
              </a:xfrm>
              <a:prstGeom prst="straightConnector1">
                <a:avLst/>
              </a:prstGeom>
              <a:noFill/>
              <a:ln w="28575" cmpd="sng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40" name="TextBox 39"/>
              <p:cNvSpPr txBox="1"/>
              <p:nvPr/>
            </p:nvSpPr>
            <p:spPr>
              <a:xfrm>
                <a:off x="5713710" y="5276018"/>
                <a:ext cx="10855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Subarray 1</a:t>
                </a:r>
                <a:endParaRPr lang="en-US" sz="1600" dirty="0"/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7041378" y="5256790"/>
                <a:ext cx="10871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Subarray 3</a:t>
                </a:r>
                <a:endParaRPr lang="en-US" sz="1600" dirty="0"/>
              </a:p>
            </p:txBody>
          </p:sp>
        </p:grpSp>
      </p:grpSp>
      <p:sp>
        <p:nvSpPr>
          <p:cNvPr id="4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5791200"/>
            <a:ext cx="5562600" cy="914400"/>
          </a:xfrm>
          <a:solidFill>
            <a:schemeClr val="bg1"/>
          </a:solidFill>
        </p:spPr>
        <p:txBody>
          <a:bodyPr lIns="0" tIns="0" rIns="0" bIns="0" anchor="t" anchorCtr="0">
            <a:noAutofit/>
          </a:bodyPr>
          <a:lstStyle/>
          <a:p>
            <a:pPr marL="0" indent="0"/>
            <a:r>
              <a:rPr lang="en-US" i="1" dirty="0" smtClean="0">
                <a:solidFill>
                  <a:srgbClr val="002060"/>
                </a:solidFill>
              </a:rPr>
              <a:t>Coarse Trees  </a:t>
            </a:r>
            <a:r>
              <a:rPr lang="en-US" i="1" dirty="0" smtClean="0">
                <a:solidFill>
                  <a:srgbClr val="002060"/>
                </a:solidFill>
                <a:sym typeface="Wingdings" pitchFamily="2" charset="2"/>
              </a:rPr>
              <a:t> </a:t>
            </a:r>
            <a:r>
              <a:rPr lang="en-US" i="1" dirty="0" smtClean="0">
                <a:solidFill>
                  <a:srgbClr val="002060"/>
                </a:solidFill>
              </a:rPr>
              <a:t>Search Pruning (trees) + Parallel Search (TCAM)</a:t>
            </a:r>
            <a:endParaRPr lang="en-US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5918200"/>
            <a:ext cx="5562600" cy="685800"/>
          </a:xfrm>
          <a:solidFill>
            <a:schemeClr val="bg1"/>
          </a:solidFill>
        </p:spPr>
        <p:txBody>
          <a:bodyPr lIns="0" tIns="0" rIns="0" bIns="0" anchor="t" anchorCtr="0">
            <a:noAutofit/>
          </a:bodyPr>
          <a:lstStyle/>
          <a:p>
            <a:pPr marL="0" indent="0"/>
            <a:r>
              <a:rPr lang="en-US" i="1" dirty="0" smtClean="0">
                <a:solidFill>
                  <a:srgbClr val="002060"/>
                </a:solidFill>
              </a:rPr>
              <a:t>Fine Trees: Small binth, reduced ordering effort in TCAM</a:t>
            </a:r>
            <a:endParaRPr lang="en-US" i="1" dirty="0">
              <a:solidFill>
                <a:srgbClr val="002060"/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5207000" y="4204336"/>
            <a:ext cx="3759200" cy="2044064"/>
            <a:chOff x="5207000" y="4204336"/>
            <a:chExt cx="3759200" cy="2044064"/>
          </a:xfrm>
        </p:grpSpPr>
        <p:sp>
          <p:nvSpPr>
            <p:cNvPr id="27" name="Oval 26"/>
            <p:cNvSpPr/>
            <p:nvPr/>
          </p:nvSpPr>
          <p:spPr>
            <a:xfrm>
              <a:off x="5207000" y="5181600"/>
              <a:ext cx="762000" cy="1066800"/>
            </a:xfrm>
            <a:prstGeom prst="ellipse">
              <a:avLst/>
            </a:prstGeom>
            <a:ln w="28575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6032500" y="5181600"/>
              <a:ext cx="774700" cy="1066800"/>
            </a:xfrm>
            <a:prstGeom prst="ellipse">
              <a:avLst/>
            </a:prstGeom>
            <a:ln w="28575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7442200" y="5105400"/>
              <a:ext cx="723900" cy="1066800"/>
            </a:xfrm>
            <a:prstGeom prst="ellipse">
              <a:avLst/>
            </a:prstGeom>
            <a:ln w="28575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8255000" y="5105400"/>
              <a:ext cx="711200" cy="1066800"/>
            </a:xfrm>
            <a:prstGeom prst="ellipse">
              <a:avLst/>
            </a:prstGeom>
            <a:ln w="28575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 smtClean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1" name="Straight Arrow Connector 40"/>
            <p:cNvCxnSpPr>
              <a:stCxn id="26" idx="4"/>
              <a:endCxn id="27" idx="0"/>
            </p:cNvCxnSpPr>
            <p:nvPr/>
          </p:nvCxnSpPr>
          <p:spPr>
            <a:xfrm flipH="1">
              <a:off x="5588000" y="4204336"/>
              <a:ext cx="1346200" cy="97726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26" idx="4"/>
              <a:endCxn id="28" idx="0"/>
            </p:cNvCxnSpPr>
            <p:nvPr/>
          </p:nvCxnSpPr>
          <p:spPr>
            <a:xfrm flipH="1">
              <a:off x="6419850" y="4204336"/>
              <a:ext cx="514350" cy="97726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26" idx="4"/>
              <a:endCxn id="33" idx="0"/>
            </p:cNvCxnSpPr>
            <p:nvPr/>
          </p:nvCxnSpPr>
          <p:spPr>
            <a:xfrm>
              <a:off x="6934200" y="4204336"/>
              <a:ext cx="869950" cy="90106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26" idx="4"/>
              <a:endCxn id="34" idx="0"/>
            </p:cNvCxnSpPr>
            <p:nvPr/>
          </p:nvCxnSpPr>
          <p:spPr>
            <a:xfrm>
              <a:off x="6934200" y="4204336"/>
              <a:ext cx="1676400" cy="901064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TreeCAM</a:t>
            </a:r>
            <a:r>
              <a:rPr lang="en-US" dirty="0" smtClean="0"/>
              <a:t>  Fine Tree (Version#2 for updates)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5425440" cy="58674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Key observation</a:t>
            </a:r>
            <a:r>
              <a:rPr lang="en-US" dirty="0" smtClean="0">
                <a:sym typeface="Wingdings" pitchFamily="2" charset="2"/>
              </a:rPr>
              <a:t>: A packet cannot match multiple leaves 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only</a:t>
            </a:r>
            <a:r>
              <a:rPr lang="en-US" dirty="0" smtClean="0">
                <a:sym typeface="Wingdings" pitchFamily="2" charset="2"/>
              </a:rPr>
              <a:t> rules within the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same leaf</a:t>
            </a:r>
            <a:r>
              <a:rPr lang="en-US" dirty="0" smtClean="0">
                <a:sym typeface="Wingdings" pitchFamily="2" charset="2"/>
              </a:rPr>
              <a:t> need ordering 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Reduce update effort  </a:t>
            </a:r>
            <a:r>
              <a:rPr lang="en-US" sz="2600" dirty="0" smtClean="0">
                <a:sym typeface="Wingdings" pitchFamily="2" charset="2"/>
              </a:rPr>
              <a:t>Tree with small binth – </a:t>
            </a:r>
            <a:r>
              <a:rPr lang="en-US" sz="2600" i="1" dirty="0" smtClean="0">
                <a:sym typeface="Wingdings" pitchFamily="2" charset="2"/>
              </a:rPr>
              <a:t>fine tree</a:t>
            </a:r>
          </a:p>
          <a:p>
            <a:pPr lvl="2">
              <a:spcBef>
                <a:spcPts val="600"/>
              </a:spcBef>
            </a:pPr>
            <a:r>
              <a:rPr lang="en-US" sz="2600" dirty="0" smtClean="0">
                <a:sym typeface="Wingdings" pitchFamily="2" charset="2"/>
              </a:rPr>
              <a:t>Not real, just annotations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One </a:t>
            </a:r>
            <a:r>
              <a:rPr lang="en-US" i="1" dirty="0" smtClean="0">
                <a:sym typeface="Wingdings" pitchFamily="2" charset="2"/>
              </a:rPr>
              <a:t>coarse-tree</a:t>
            </a:r>
            <a:r>
              <a:rPr lang="en-US" dirty="0" smtClean="0">
                <a:sym typeface="Wingdings" pitchFamily="2" charset="2"/>
              </a:rPr>
              <a:t> leaf contains some contiguous fine-tree leaves</a:t>
            </a:r>
          </a:p>
          <a:p>
            <a:pPr lvl="2"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Both trees kept consistent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ym typeface="Wingdings" pitchFamily="2" charset="2"/>
              </a:rPr>
              <a:t>Updates slow  store </a:t>
            </a:r>
            <a:r>
              <a:rPr lang="en-US" i="1" dirty="0" smtClean="0">
                <a:sym typeface="Wingdings" pitchFamily="2" charset="2"/>
              </a:rPr>
              <a:t>fine tree</a:t>
            </a:r>
            <a:r>
              <a:rPr lang="en-US" dirty="0" smtClean="0">
                <a:sym typeface="Wingdings" pitchFamily="2" charset="2"/>
              </a:rPr>
              <a:t> in control memory </a:t>
            </a:r>
          </a:p>
          <a:p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5130800" y="3378200"/>
            <a:ext cx="3911600" cy="3251200"/>
            <a:chOff x="5130800" y="3378200"/>
            <a:chExt cx="3911600" cy="3251200"/>
          </a:xfrm>
        </p:grpSpPr>
        <p:sp>
          <p:nvSpPr>
            <p:cNvPr id="29" name="Rectangle 28"/>
            <p:cNvSpPr/>
            <p:nvPr/>
          </p:nvSpPr>
          <p:spPr>
            <a:xfrm>
              <a:off x="5562600" y="5334000"/>
              <a:ext cx="254000" cy="419100"/>
            </a:xfrm>
            <a:prstGeom prst="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283200" y="5680610"/>
              <a:ext cx="378320" cy="224890"/>
            </a:xfrm>
            <a:prstGeom prst="rect">
              <a:avLst/>
            </a:prstGeom>
            <a:solidFill>
              <a:srgbClr val="C00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413678" y="5422006"/>
              <a:ext cx="266521" cy="579549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310648" y="5318974"/>
              <a:ext cx="293351" cy="244700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531100" y="5257800"/>
              <a:ext cx="286376" cy="550572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765960" y="5383367"/>
              <a:ext cx="272782" cy="643945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331199" y="5481530"/>
              <a:ext cx="355601" cy="462070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610600" y="5334000"/>
              <a:ext cx="285750" cy="299930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latin typeface="Calibri" pitchFamily="34" charset="0"/>
                </a:rPr>
                <a:t>      </a:t>
              </a: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5130800" y="3378200"/>
              <a:ext cx="3911600" cy="3251200"/>
              <a:chOff x="5130800" y="3378200"/>
              <a:chExt cx="3911600" cy="3251200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7289800" y="4800600"/>
                <a:ext cx="1752600" cy="17526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>
                  <a:solidFill>
                    <a:schemeClr val="lt1"/>
                  </a:solidFill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5130800" y="4804656"/>
                <a:ext cx="1752600" cy="1824744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>
                  <a:solidFill>
                    <a:schemeClr val="lt1"/>
                  </a:solidFill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6172200" y="3378200"/>
                <a:ext cx="1524000" cy="826136"/>
              </a:xfrm>
              <a:prstGeom prst="ellipse">
                <a:avLst/>
              </a:prstGeom>
              <a:noFill/>
              <a:ln cmpd="sng">
                <a:solidFill>
                  <a:schemeClr val="tx1"/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Root</a:t>
                </a:r>
              </a:p>
            </p:txBody>
          </p:sp>
          <p:cxnSp>
            <p:nvCxnSpPr>
              <p:cNvPr id="39" name="Straight Connector 38"/>
              <p:cNvCxnSpPr>
                <a:stCxn id="26" idx="4"/>
                <a:endCxn id="25" idx="7"/>
              </p:cNvCxnSpPr>
              <p:nvPr/>
            </p:nvCxnSpPr>
            <p:spPr>
              <a:xfrm flipH="1">
                <a:off x="6626737" y="4204336"/>
                <a:ext cx="307463" cy="867547"/>
              </a:xfrm>
              <a:prstGeom prst="line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26" idx="4"/>
                <a:endCxn id="24" idx="1"/>
              </p:cNvCxnSpPr>
              <p:nvPr/>
            </p:nvCxnSpPr>
            <p:spPr>
              <a:xfrm>
                <a:off x="6934200" y="4204336"/>
                <a:ext cx="612263" cy="852926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8" name="Group 67"/>
          <p:cNvGrpSpPr/>
          <p:nvPr/>
        </p:nvGrpSpPr>
        <p:grpSpPr>
          <a:xfrm>
            <a:off x="5244573" y="1138880"/>
            <a:ext cx="3759727" cy="2497455"/>
            <a:chOff x="5244573" y="1138880"/>
            <a:chExt cx="3759727" cy="2497455"/>
          </a:xfrm>
        </p:grpSpPr>
        <p:grpSp>
          <p:nvGrpSpPr>
            <p:cNvPr id="47" name="Group 46"/>
            <p:cNvGrpSpPr/>
            <p:nvPr/>
          </p:nvGrpSpPr>
          <p:grpSpPr>
            <a:xfrm>
              <a:off x="5244573" y="1138880"/>
              <a:ext cx="3759727" cy="2209839"/>
              <a:chOff x="5244573" y="1138880"/>
              <a:chExt cx="3759727" cy="2209839"/>
            </a:xfrm>
          </p:grpSpPr>
          <p:grpSp>
            <p:nvGrpSpPr>
              <p:cNvPr id="10" name="Group 64"/>
              <p:cNvGrpSpPr/>
              <p:nvPr/>
            </p:nvGrpSpPr>
            <p:grpSpPr>
              <a:xfrm>
                <a:off x="5244573" y="2162326"/>
                <a:ext cx="1076987" cy="1186393"/>
                <a:chOff x="4465281" y="2601709"/>
                <a:chExt cx="1076987" cy="1186393"/>
              </a:xfrm>
            </p:grpSpPr>
            <p:cxnSp>
              <p:nvCxnSpPr>
                <p:cNvPr id="11" name="Straight Connector 10"/>
                <p:cNvCxnSpPr/>
                <p:nvPr/>
              </p:nvCxnSpPr>
              <p:spPr>
                <a:xfrm>
                  <a:off x="4646679" y="2924628"/>
                  <a:ext cx="17899" cy="715155"/>
                </a:xfrm>
                <a:prstGeom prst="line">
                  <a:avLst/>
                </a:prstGeom>
                <a:ln cmpd="sng">
                  <a:headEnd type="arrow"/>
                  <a:tailEnd type="none"/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</p:cxnSp>
            <p:sp>
              <p:nvSpPr>
                <p:cNvPr id="13" name="TextBox 12"/>
                <p:cNvSpPr txBox="1"/>
                <p:nvPr/>
              </p:nvSpPr>
              <p:spPr>
                <a:xfrm>
                  <a:off x="5313668" y="3387992"/>
                  <a:ext cx="2286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/>
                    <a:t>X</a:t>
                  </a:r>
                  <a:endParaRPr lang="en-US" sz="2400" b="1" dirty="0" smtClean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4465281" y="2601709"/>
                  <a:ext cx="2286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/>
                    <a:t>Y</a:t>
                  </a:r>
                  <a:endParaRPr lang="en-US" sz="2400" b="1" dirty="0" smtClean="0"/>
                </a:p>
              </p:txBody>
            </p:sp>
          </p:grpSp>
          <p:grpSp>
            <p:nvGrpSpPr>
              <p:cNvPr id="46" name="Group 45"/>
              <p:cNvGrpSpPr/>
              <p:nvPr/>
            </p:nvGrpSpPr>
            <p:grpSpPr>
              <a:xfrm>
                <a:off x="5575300" y="1138880"/>
                <a:ext cx="3429000" cy="1858320"/>
                <a:chOff x="5575300" y="1138880"/>
                <a:chExt cx="3429000" cy="1858320"/>
              </a:xfrm>
            </p:grpSpPr>
            <p:sp>
              <p:nvSpPr>
                <p:cNvPr id="5" name="Rectangle 4"/>
                <p:cNvSpPr/>
                <p:nvPr/>
              </p:nvSpPr>
              <p:spPr>
                <a:xfrm>
                  <a:off x="5575300" y="1138880"/>
                  <a:ext cx="3429000" cy="1836630"/>
                </a:xfrm>
                <a:prstGeom prst="rect">
                  <a:avLst/>
                </a:prstGeom>
                <a:ln cmpd="sng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5907664" y="1447800"/>
                  <a:ext cx="493136" cy="1181100"/>
                </a:xfrm>
                <a:prstGeom prst="rect">
                  <a:avLst/>
                </a:prstGeom>
                <a:solidFill>
                  <a:srgbClr val="00B050"/>
                </a:solidFill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200" dirty="0" smtClean="0">
                      <a:latin typeface="Calibri" pitchFamily="34" charset="0"/>
                    </a:rPr>
                    <a:t>          </a:t>
                  </a:r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9" name="Rectangle 8"/>
                <p:cNvSpPr/>
                <p:nvPr/>
              </p:nvSpPr>
              <p:spPr>
                <a:xfrm>
                  <a:off x="5717680" y="2467510"/>
                  <a:ext cx="454520" cy="373170"/>
                </a:xfrm>
                <a:prstGeom prst="rect">
                  <a:avLst/>
                </a:prstGeom>
                <a:solidFill>
                  <a:srgbClr val="C00000"/>
                </a:solidFill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6692900" y="1828800"/>
                  <a:ext cx="493136" cy="990600"/>
                </a:xfrm>
                <a:prstGeom prst="rect">
                  <a:avLst/>
                </a:prstGeom>
                <a:solidFill>
                  <a:srgbClr val="002060"/>
                </a:solidFill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200" dirty="0" smtClean="0">
                      <a:latin typeface="Calibri" pitchFamily="34" charset="0"/>
                    </a:rPr>
                    <a:t>          </a:t>
                  </a:r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6492380" y="1603910"/>
                  <a:ext cx="454520" cy="373170"/>
                </a:xfrm>
                <a:prstGeom prst="rect">
                  <a:avLst/>
                </a:prstGeom>
                <a:solidFill>
                  <a:srgbClr val="FFC000"/>
                </a:solidFill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17" name="Rectangle 16"/>
                <p:cNvSpPr/>
                <p:nvPr/>
              </p:nvSpPr>
              <p:spPr>
                <a:xfrm>
                  <a:off x="7264400" y="1447800"/>
                  <a:ext cx="493136" cy="1007420"/>
                </a:xfrm>
                <a:prstGeom prst="rect">
                  <a:avLst/>
                </a:prstGeom>
                <a:solidFill>
                  <a:srgbClr val="92D050"/>
                </a:solidFill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200" dirty="0" smtClean="0">
                      <a:latin typeface="Calibri" pitchFamily="34" charset="0"/>
                    </a:rPr>
                    <a:t>          </a:t>
                  </a:r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7645400" y="1600200"/>
                  <a:ext cx="454520" cy="1211370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0">
                  <a:schemeClr val="accent6"/>
                </a:lnRef>
                <a:fillRef idx="3">
                  <a:schemeClr val="accent6"/>
                </a:fillRef>
                <a:effectRef idx="3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8178800" y="1752600"/>
                  <a:ext cx="493136" cy="990600"/>
                </a:xfrm>
                <a:prstGeom prst="rect">
                  <a:avLst/>
                </a:prstGeom>
                <a:solidFill>
                  <a:srgbClr val="7030A0"/>
                </a:solidFill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200" dirty="0" smtClean="0">
                      <a:latin typeface="Calibri" pitchFamily="34" charset="0"/>
                    </a:rPr>
                    <a:t>          </a:t>
                  </a:r>
                  <a:endParaRPr lang="en-US" sz="2200" dirty="0">
                    <a:latin typeface="Calibri" pitchFamily="34" charset="0"/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8483600" y="1295400"/>
                  <a:ext cx="457200" cy="838200"/>
                </a:xfrm>
                <a:prstGeom prst="rect">
                  <a:avLst/>
                </a:prstGeom>
                <a:solidFill>
                  <a:schemeClr val="accent5"/>
                </a:solidFill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r>
                    <a:rPr lang="en-US" sz="2200" dirty="0" smtClean="0">
                      <a:latin typeface="Calibri" pitchFamily="34" charset="0"/>
                    </a:rPr>
                    <a:t>      </a:t>
                  </a:r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7246432" y="1138880"/>
                  <a:ext cx="0" cy="1836630"/>
                </a:xfrm>
                <a:prstGeom prst="line">
                  <a:avLst/>
                </a:prstGeom>
                <a:ln>
                  <a:prstDash val="sysDash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6477000" y="1143000"/>
                  <a:ext cx="0" cy="18288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8153400" y="1168400"/>
                  <a:ext cx="0" cy="18288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  <a:prstDash val="sysDash"/>
                  <a:headEnd type="none" w="med" len="med"/>
                  <a:tailEnd type="none" w="med" len="me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>
                  <a:off x="7239000" y="1143000"/>
                  <a:ext cx="0" cy="1836630"/>
                </a:xfrm>
                <a:prstGeom prst="line">
                  <a:avLst/>
                </a:prstGeom>
                <a:ln>
                  <a:solidFill>
                    <a:schemeClr val="tx1"/>
                  </a:solidFill>
                  <a:prstDash val="sysDash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66" name="Straight Connector 65"/>
            <p:cNvCxnSpPr/>
            <p:nvPr/>
          </p:nvCxnSpPr>
          <p:spPr>
            <a:xfrm>
              <a:off x="5918611" y="2921180"/>
              <a:ext cx="17899" cy="715155"/>
            </a:xfrm>
            <a:prstGeom prst="line">
              <a:avLst/>
            </a:prstGeom>
            <a:ln cmpd="sng">
              <a:headEnd type="arrow"/>
              <a:tailEnd type="none"/>
            </a:ln>
            <a:scene3d>
              <a:camera prst="orthographicFront">
                <a:rot lat="0" lon="0" rev="16200000"/>
              </a:camera>
              <a:lightRig rig="threePt" dir="t"/>
            </a:scene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Background: Decision Trees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Dual tree versions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>
                <a:solidFill>
                  <a:schemeClr val="bg2">
                    <a:lumMod val="75000"/>
                  </a:schemeClr>
                </a:solidFill>
              </a:rPr>
              <a:t>Coarse Tree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>
                <a:solidFill>
                  <a:schemeClr val="bg2">
                    <a:lumMod val="75000"/>
                  </a:schemeClr>
                </a:solidFill>
              </a:rPr>
              <a:t>Fine Tree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Updates using Interleaved Layout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Path-by-path updates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Results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90625" y="3858425"/>
            <a:ext cx="776175" cy="46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Oval 44"/>
          <p:cNvSpPr/>
          <p:nvPr/>
        </p:nvSpPr>
        <p:spPr>
          <a:xfrm>
            <a:off x="5843600" y="2111106"/>
            <a:ext cx="1344600" cy="1097280"/>
          </a:xfrm>
          <a:prstGeom prst="ellipse">
            <a:avLst/>
          </a:prstGeom>
          <a:ln w="28575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Leaf 1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7340599" y="2111106"/>
            <a:ext cx="1344168" cy="1097280"/>
          </a:xfrm>
          <a:prstGeom prst="ellipse">
            <a:avLst/>
          </a:prstGeom>
          <a:ln w="28575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Leaf 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7825630" y="2359161"/>
            <a:ext cx="329184" cy="283464"/>
          </a:xfrm>
          <a:prstGeom prst="rect">
            <a:avLst/>
          </a:prstGeom>
          <a:solidFill>
            <a:srgbClr val="00B0F0"/>
          </a:solidFill>
          <a:ln w="0">
            <a:noFill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054230" y="2282961"/>
            <a:ext cx="329184" cy="283464"/>
          </a:xfrm>
          <a:prstGeom prst="rect">
            <a:avLst/>
          </a:prstGeom>
          <a:solidFill>
            <a:srgbClr val="7030A0"/>
          </a:solidFill>
          <a:ln w="0">
            <a:noFill/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</a:rPr>
              <a:t>      </a:t>
            </a:r>
            <a:endParaRPr lang="en-US" sz="22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6245352" y="3378200"/>
            <a:ext cx="1984248" cy="32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565899" y="2263506"/>
            <a:ext cx="329184" cy="283464"/>
          </a:xfrm>
          <a:prstGeom prst="rect">
            <a:avLst/>
          </a:prstGeom>
          <a:solidFill>
            <a:srgbClr val="002060"/>
          </a:solidFill>
          <a:ln w="0">
            <a:noFill/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4953000" cy="5638800"/>
          </a:xfrm>
        </p:spPr>
        <p:txBody>
          <a:bodyPr lIns="0" tIns="0" rIns="0" bIns="0">
            <a:noAutofit/>
          </a:bodyPr>
          <a:lstStyle/>
          <a:p>
            <a:r>
              <a:rPr lang="en-US" sz="2800" dirty="0" smtClean="0"/>
              <a:t>Add a rule</a:t>
            </a:r>
            <a:endParaRPr lang="en-US" sz="2800" strike="sngStrike" dirty="0" smtClean="0"/>
          </a:p>
          <a:p>
            <a:pPr lvl="1"/>
            <a:r>
              <a:rPr lang="en-US" sz="2800" dirty="0" smtClean="0"/>
              <a:t>Create empty space at right priority level via repeated swaps</a:t>
            </a:r>
          </a:p>
          <a:p>
            <a:pPr lvl="1"/>
            <a:r>
              <a:rPr lang="en-US" sz="2800" dirty="0" smtClean="0"/>
              <a:t>With naïve, contiguous layout of leaves, requires 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many</a:t>
            </a:r>
            <a:r>
              <a:rPr lang="en-US" sz="2800" dirty="0" smtClean="0">
                <a:sym typeface="Wingdings" pitchFamily="2" charset="2"/>
              </a:rPr>
              <a:t> repeated swaps</a:t>
            </a:r>
          </a:p>
          <a:p>
            <a:pPr lvl="2"/>
            <a:r>
              <a:rPr lang="en-US" sz="2600" dirty="0" smtClean="0">
                <a:sym typeface="Wingdings" pitchFamily="2" charset="2"/>
              </a:rPr>
              <a:t>As many swaps as #rules</a:t>
            </a:r>
          </a:p>
          <a:p>
            <a:r>
              <a:rPr lang="en-US" sz="2800" dirty="0" smtClean="0">
                <a:sym typeface="Wingdings" pitchFamily="2" charset="2"/>
              </a:rPr>
              <a:t>Observation: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Only</a:t>
            </a:r>
            <a:r>
              <a:rPr lang="en-US" sz="2800" dirty="0" smtClean="0">
                <a:sym typeface="Wingdings" pitchFamily="2" charset="2"/>
              </a:rPr>
              <a:t> overlapping rules need ordering per priority </a:t>
            </a:r>
          </a:p>
          <a:p>
            <a:pPr lvl="1"/>
            <a:r>
              <a:rPr lang="en-US" sz="2800" dirty="0" smtClean="0">
                <a:sym typeface="Wingdings" pitchFamily="2" charset="2"/>
              </a:rPr>
              <a:t>Too hard in full generality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565899" y="2263506"/>
            <a:ext cx="329184" cy="283464"/>
          </a:xfrm>
          <a:prstGeom prst="rect">
            <a:avLst/>
          </a:prstGeom>
          <a:solidFill>
            <a:srgbClr val="002060"/>
          </a:solidFill>
          <a:ln w="0">
            <a:noFill/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8054230" y="2282961"/>
            <a:ext cx="329184" cy="283464"/>
          </a:xfrm>
          <a:prstGeom prst="rect">
            <a:avLst/>
          </a:prstGeom>
          <a:solidFill>
            <a:srgbClr val="7030A0"/>
          </a:solidFill>
          <a:ln w="0">
            <a:noFill/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solidFill>
                  <a:srgbClr val="FFFF00"/>
                </a:solidFill>
                <a:latin typeface="Calibri" pitchFamily="34" charset="0"/>
              </a:rPr>
              <a:t>      </a:t>
            </a:r>
            <a:endParaRPr lang="en-US" sz="2200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825630" y="2359161"/>
            <a:ext cx="329184" cy="283464"/>
          </a:xfrm>
          <a:prstGeom prst="rect">
            <a:avLst/>
          </a:prstGeom>
          <a:solidFill>
            <a:srgbClr val="00B0F0"/>
          </a:solidFill>
          <a:ln w="0">
            <a:noFill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413498" y="2415906"/>
            <a:ext cx="329184" cy="283464"/>
          </a:xfrm>
          <a:prstGeom prst="rect">
            <a:avLst/>
          </a:prstGeom>
          <a:solidFill>
            <a:srgbClr val="00B050"/>
          </a:solidFill>
          <a:ln w="0"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597030" y="2435361"/>
            <a:ext cx="329184" cy="283464"/>
          </a:xfrm>
          <a:prstGeom prst="rect">
            <a:avLst/>
          </a:prstGeom>
          <a:solidFill>
            <a:srgbClr val="FFFF00"/>
          </a:solidFill>
          <a:ln w="0"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6432756" y="1019330"/>
            <a:ext cx="1524000" cy="826136"/>
          </a:xfrm>
          <a:prstGeom prst="ellipse">
            <a:avLst/>
          </a:prstGeom>
          <a:noFill/>
          <a:ln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Root</a:t>
            </a:r>
          </a:p>
        </p:txBody>
      </p:sp>
      <p:cxnSp>
        <p:nvCxnSpPr>
          <p:cNvPr id="64" name="Straight Arrow Connector 63"/>
          <p:cNvCxnSpPr>
            <a:endCxn id="45" idx="0"/>
          </p:cNvCxnSpPr>
          <p:nvPr/>
        </p:nvCxnSpPr>
        <p:spPr>
          <a:xfrm flipH="1">
            <a:off x="6515900" y="1857530"/>
            <a:ext cx="621500" cy="253576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63" idx="4"/>
            <a:endCxn id="46" idx="0"/>
          </p:cNvCxnSpPr>
          <p:nvPr/>
        </p:nvCxnSpPr>
        <p:spPr>
          <a:xfrm>
            <a:off x="7194756" y="1845466"/>
            <a:ext cx="817927" cy="26564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413498" y="2415906"/>
            <a:ext cx="329184" cy="283464"/>
          </a:xfrm>
          <a:prstGeom prst="rect">
            <a:avLst/>
          </a:prstGeom>
          <a:solidFill>
            <a:srgbClr val="00B050"/>
          </a:solidFill>
          <a:ln w="0"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597030" y="2435361"/>
            <a:ext cx="329184" cy="283464"/>
          </a:xfrm>
          <a:prstGeom prst="rect">
            <a:avLst/>
          </a:prstGeom>
          <a:solidFill>
            <a:srgbClr val="FFFF00"/>
          </a:solidFill>
          <a:ln w="0">
            <a:noFill/>
          </a:ln>
          <a:effec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/>
          <a:p>
            <a:fld id="{2C38BF32-2C11-4173-9832-E24DA40AA87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452724" y="6302460"/>
            <a:ext cx="152798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Empty Entries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6248400" y="3733800"/>
            <a:ext cx="1981200" cy="36576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6248400" y="4114800"/>
            <a:ext cx="198120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/>
          <p:cNvSpPr/>
          <p:nvPr/>
        </p:nvSpPr>
        <p:spPr>
          <a:xfrm>
            <a:off x="6248400" y="4495800"/>
            <a:ext cx="1981200" cy="3657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6248400" y="4876800"/>
            <a:ext cx="1981200" cy="36576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6248400" y="5278334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8229601" y="5105400"/>
            <a:ext cx="304800" cy="393895"/>
          </a:xfrm>
          <a:custGeom>
            <a:avLst/>
            <a:gdLst>
              <a:gd name="connsiteX0" fmla="*/ 2345 w 466579"/>
              <a:gd name="connsiteY0" fmla="*/ 492369 h 492369"/>
              <a:gd name="connsiteX1" fmla="*/ 466579 w 466579"/>
              <a:gd name="connsiteY1" fmla="*/ 267286 h 492369"/>
              <a:gd name="connsiteX2" fmla="*/ 2345 w 466579"/>
              <a:gd name="connsiteY2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579" h="492369">
                <a:moveTo>
                  <a:pt x="2345" y="492369"/>
                </a:moveTo>
                <a:cubicBezTo>
                  <a:pt x="234462" y="420858"/>
                  <a:pt x="466579" y="349347"/>
                  <a:pt x="466579" y="267286"/>
                </a:cubicBezTo>
                <a:cubicBezTo>
                  <a:pt x="466579" y="185225"/>
                  <a:pt x="0" y="53926"/>
                  <a:pt x="2345" y="0"/>
                </a:cubicBezTo>
              </a:path>
            </a:pathLst>
          </a:cu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8229600" y="4711505"/>
            <a:ext cx="304800" cy="393895"/>
          </a:xfrm>
          <a:custGeom>
            <a:avLst/>
            <a:gdLst>
              <a:gd name="connsiteX0" fmla="*/ 2345 w 466579"/>
              <a:gd name="connsiteY0" fmla="*/ 492369 h 492369"/>
              <a:gd name="connsiteX1" fmla="*/ 466579 w 466579"/>
              <a:gd name="connsiteY1" fmla="*/ 267286 h 492369"/>
              <a:gd name="connsiteX2" fmla="*/ 2345 w 466579"/>
              <a:gd name="connsiteY2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579" h="492369">
                <a:moveTo>
                  <a:pt x="2345" y="492369"/>
                </a:moveTo>
                <a:cubicBezTo>
                  <a:pt x="234462" y="420858"/>
                  <a:pt x="466579" y="349347"/>
                  <a:pt x="466579" y="267286"/>
                </a:cubicBezTo>
                <a:cubicBezTo>
                  <a:pt x="466579" y="185225"/>
                  <a:pt x="0" y="53926"/>
                  <a:pt x="2345" y="0"/>
                </a:cubicBezTo>
              </a:path>
            </a:pathLst>
          </a:cu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8229600" y="4330505"/>
            <a:ext cx="304800" cy="393895"/>
          </a:xfrm>
          <a:custGeom>
            <a:avLst/>
            <a:gdLst>
              <a:gd name="connsiteX0" fmla="*/ 2345 w 466579"/>
              <a:gd name="connsiteY0" fmla="*/ 492369 h 492369"/>
              <a:gd name="connsiteX1" fmla="*/ 466579 w 466579"/>
              <a:gd name="connsiteY1" fmla="*/ 267286 h 492369"/>
              <a:gd name="connsiteX2" fmla="*/ 2345 w 466579"/>
              <a:gd name="connsiteY2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579" h="492369">
                <a:moveTo>
                  <a:pt x="2345" y="492369"/>
                </a:moveTo>
                <a:cubicBezTo>
                  <a:pt x="234462" y="420858"/>
                  <a:pt x="466579" y="349347"/>
                  <a:pt x="466579" y="267286"/>
                </a:cubicBezTo>
                <a:cubicBezTo>
                  <a:pt x="466579" y="185225"/>
                  <a:pt x="0" y="53926"/>
                  <a:pt x="2345" y="0"/>
                </a:cubicBezTo>
              </a:path>
            </a:pathLst>
          </a:cu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8229600" y="3962400"/>
            <a:ext cx="304800" cy="393895"/>
          </a:xfrm>
          <a:custGeom>
            <a:avLst/>
            <a:gdLst>
              <a:gd name="connsiteX0" fmla="*/ 2345 w 466579"/>
              <a:gd name="connsiteY0" fmla="*/ 492369 h 492369"/>
              <a:gd name="connsiteX1" fmla="*/ 466579 w 466579"/>
              <a:gd name="connsiteY1" fmla="*/ 267286 h 492369"/>
              <a:gd name="connsiteX2" fmla="*/ 2345 w 466579"/>
              <a:gd name="connsiteY2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579" h="492369">
                <a:moveTo>
                  <a:pt x="2345" y="492369"/>
                </a:moveTo>
                <a:cubicBezTo>
                  <a:pt x="234462" y="420858"/>
                  <a:pt x="466579" y="349347"/>
                  <a:pt x="466579" y="267286"/>
                </a:cubicBezTo>
                <a:cubicBezTo>
                  <a:pt x="466579" y="185225"/>
                  <a:pt x="0" y="53926"/>
                  <a:pt x="2345" y="0"/>
                </a:cubicBezTo>
              </a:path>
            </a:pathLst>
          </a:cu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Freeform 30"/>
          <p:cNvSpPr/>
          <p:nvPr/>
        </p:nvSpPr>
        <p:spPr>
          <a:xfrm>
            <a:off x="8229600" y="3568505"/>
            <a:ext cx="304800" cy="393895"/>
          </a:xfrm>
          <a:custGeom>
            <a:avLst/>
            <a:gdLst>
              <a:gd name="connsiteX0" fmla="*/ 2345 w 466579"/>
              <a:gd name="connsiteY0" fmla="*/ 492369 h 492369"/>
              <a:gd name="connsiteX1" fmla="*/ 466579 w 466579"/>
              <a:gd name="connsiteY1" fmla="*/ 267286 h 492369"/>
              <a:gd name="connsiteX2" fmla="*/ 2345 w 466579"/>
              <a:gd name="connsiteY2" fmla="*/ 0 h 492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579" h="492369">
                <a:moveTo>
                  <a:pt x="2345" y="492369"/>
                </a:moveTo>
                <a:cubicBezTo>
                  <a:pt x="234462" y="420858"/>
                  <a:pt x="466579" y="349347"/>
                  <a:pt x="466579" y="267286"/>
                </a:cubicBezTo>
                <a:cubicBezTo>
                  <a:pt x="466579" y="185225"/>
                  <a:pt x="0" y="53926"/>
                  <a:pt x="2345" y="0"/>
                </a:cubicBezTo>
              </a:path>
            </a:pathLst>
          </a:cu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248400" y="3367088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6248400" y="373380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248400" y="411480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6248400" y="449580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248400" y="487680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638800" y="3352800"/>
            <a:ext cx="330200" cy="2267287"/>
          </a:xfrm>
          <a:prstGeom prst="rect">
            <a:avLst/>
          </a:prstGeom>
          <a:noFill/>
        </p:spPr>
        <p:txBody>
          <a:bodyPr vert="horz" wrap="square" lIns="0" rIns="0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6195140" y="2524062"/>
            <a:ext cx="329184" cy="283464"/>
          </a:xfrm>
          <a:prstGeom prst="rect">
            <a:avLst/>
          </a:prstGeom>
          <a:solidFill>
            <a:srgbClr val="C00000"/>
          </a:solidFill>
          <a:ln w="0">
            <a:noFill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US" sz="2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6195140" y="2524062"/>
            <a:ext cx="329184" cy="283464"/>
          </a:xfrm>
          <a:prstGeom prst="rect">
            <a:avLst/>
          </a:prstGeom>
          <a:solidFill>
            <a:srgbClr val="C00000"/>
          </a:solidFill>
          <a:ln w="0">
            <a:noFill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US" sz="2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114255" y="2950535"/>
            <a:ext cx="125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Priority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6248400" y="3367088"/>
            <a:ext cx="1981200" cy="3657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5638800" y="3352800"/>
            <a:ext cx="330200" cy="2267287"/>
          </a:xfrm>
          <a:prstGeom prst="rect">
            <a:avLst/>
          </a:prstGeom>
          <a:noFill/>
        </p:spPr>
        <p:txBody>
          <a:bodyPr vert="horz" wrap="square" lIns="0" rIns="0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4.69501E-6 L 0.05 0.1474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" y="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8928E-6 L 0.05955 0.22088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" y="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112E-17 L -0.0651 0.25185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73013E-7 L -0.09496 0.31978 " pathEditMode="relative" rAng="0" ptsTypes="AA">
                                      <p:cBhvr>
                                        <p:cTn id="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" y="1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4603E-6 L -0.14583 0.3847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1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34273E-6 L 0.02951 0.13335 " pathEditMode="relative" rAng="0" ptsTypes="AA">
                                      <p:cBhvr>
                                        <p:cTn id="1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1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4" grpId="0" animBg="1"/>
      <p:bldP spid="50" grpId="0" animBg="1"/>
      <p:bldP spid="55" grpId="0" animBg="1"/>
      <p:bldP spid="70" grpId="0" animBg="1"/>
      <p:bldP spid="71" grpId="0" animBg="1"/>
      <p:bldP spid="72" grpId="0" animBg="1"/>
      <p:bldP spid="73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9" grpId="0"/>
      <p:bldP spid="39" grpId="1"/>
      <p:bldP spid="51" grpId="0" animBg="1"/>
      <p:bldP spid="59" grpId="0" animBg="1"/>
      <p:bldP spid="59" grpId="1" animBg="1"/>
      <p:bldP spid="41" grpId="0"/>
      <p:bldP spid="69" grpId="0" animBg="1"/>
      <p:bldP spid="4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al 25"/>
          <p:cNvSpPr/>
          <p:nvPr/>
        </p:nvSpPr>
        <p:spPr>
          <a:xfrm>
            <a:off x="5875216" y="2096116"/>
            <a:ext cx="1344168" cy="1097280"/>
          </a:xfrm>
          <a:prstGeom prst="ellipse">
            <a:avLst/>
          </a:prstGeom>
          <a:ln w="28575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Leaf 1</a:t>
            </a:r>
          </a:p>
        </p:txBody>
      </p:sp>
      <p:sp>
        <p:nvSpPr>
          <p:cNvPr id="27" name="Oval 26"/>
          <p:cNvSpPr/>
          <p:nvPr/>
        </p:nvSpPr>
        <p:spPr>
          <a:xfrm>
            <a:off x="7340600" y="2096116"/>
            <a:ext cx="1344168" cy="1097280"/>
          </a:xfrm>
          <a:prstGeom prst="ellipse">
            <a:avLst/>
          </a:prstGeom>
          <a:ln w="28575" cmpd="sng"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Leaf 2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393858" y="2400916"/>
            <a:ext cx="329184" cy="283464"/>
          </a:xfrm>
          <a:prstGeom prst="rect">
            <a:avLst/>
          </a:prstGeom>
          <a:solidFill>
            <a:srgbClr val="00B050"/>
          </a:solidFill>
          <a:ln w="28575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546258" y="2227918"/>
            <a:ext cx="329184" cy="283464"/>
          </a:xfrm>
          <a:prstGeom prst="rect">
            <a:avLst/>
          </a:prstGeom>
          <a:solidFill>
            <a:srgbClr val="002060"/>
          </a:solidFill>
          <a:ln w="28575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8073685" y="2333176"/>
            <a:ext cx="329184" cy="283464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7845085" y="2409376"/>
            <a:ext cx="329184" cy="283464"/>
          </a:xfrm>
          <a:prstGeom prst="rect">
            <a:avLst/>
          </a:prstGeom>
          <a:solidFill>
            <a:srgbClr val="00B0F0"/>
          </a:solidFill>
          <a:ln w="28575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Interleaved Layout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5562600" cy="5638800"/>
          </a:xfrm>
        </p:spPr>
        <p:txBody>
          <a:bodyPr lIns="0" tIns="0" rIns="0" bIns="0"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Insight</a:t>
            </a:r>
            <a:r>
              <a:rPr lang="en-US" dirty="0" smtClean="0">
                <a:sym typeface="Wingdings" pitchFamily="2" charset="2"/>
              </a:rPr>
              <a:t>: Leaves are naturally non-overlapping 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only</a:t>
            </a:r>
            <a:r>
              <a:rPr lang="en-US" dirty="0" smtClean="0">
                <a:sym typeface="Wingdings" pitchFamily="2" charset="2"/>
              </a:rPr>
              <a:t> rules in a leaf need to be ordered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Trivial unlike general overlap</a:t>
            </a:r>
          </a:p>
          <a:p>
            <a:r>
              <a:rPr lang="en-US" i="1" dirty="0" smtClean="0">
                <a:sym typeface="Wingdings" pitchFamily="2" charset="2"/>
              </a:rPr>
              <a:t>Interleave</a:t>
            </a:r>
            <a:r>
              <a:rPr lang="en-US" dirty="0" smtClean="0">
                <a:sym typeface="Wingdings" pitchFamily="2" charset="2"/>
              </a:rPr>
              <a:t> rules across all leaves </a:t>
            </a:r>
          </a:p>
          <a:p>
            <a:pPr lvl="1"/>
            <a:r>
              <a:rPr lang="en-US" sz="2600" dirty="0" smtClean="0">
                <a:sym typeface="Wingdings" pitchFamily="2" charset="2"/>
              </a:rPr>
              <a:t>Contiguously place same priority-level rules  from all leaves </a:t>
            </a:r>
          </a:p>
          <a:p>
            <a:pPr lvl="1"/>
            <a:r>
              <a:rPr lang="en-US" sz="2600" dirty="0" smtClean="0">
                <a:sym typeface="Wingdings" pitchFamily="2" charset="2"/>
              </a:rPr>
              <a:t>Order only across priority levels</a:t>
            </a:r>
          </a:p>
          <a:p>
            <a:pPr lvl="1"/>
            <a:r>
              <a:rPr lang="en-US" sz="2600" dirty="0" smtClean="0">
                <a:sym typeface="Wingdings" pitchFamily="2" charset="2"/>
              </a:rPr>
              <a:t>Move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at most one </a:t>
            </a:r>
            <a:r>
              <a:rPr lang="en-US" sz="2600" dirty="0" smtClean="0">
                <a:sym typeface="Wingdings" pitchFamily="2" charset="2"/>
              </a:rPr>
              <a:t>rule per level</a:t>
            </a:r>
          </a:p>
          <a:p>
            <a:pPr lvl="2"/>
            <a:r>
              <a:rPr lang="en-US" sz="2600" dirty="0" smtClean="0">
                <a:sym typeface="Wingdings" pitchFamily="2" charset="2"/>
              </a:rPr>
              <a:t>binth levels  small for fine tree</a:t>
            </a:r>
          </a:p>
          <a:p>
            <a:pPr lvl="2"/>
            <a:r>
              <a:rPr lang="en-US" sz="2600" dirty="0" smtClean="0">
                <a:sym typeface="Wingdings" pitchFamily="2" charset="2"/>
              </a:rPr>
              <a:t>Update effort </a:t>
            </a:r>
            <a:r>
              <a:rPr lang="en-US" sz="2800" dirty="0" smtClean="0"/>
              <a:t>≈</a:t>
            </a:r>
            <a:r>
              <a:rPr lang="en-US" sz="2600" dirty="0" smtClean="0">
                <a:sym typeface="Wingdings" pitchFamily="2" charset="2"/>
              </a:rPr>
              <a:t> binth swaps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546258" y="2227918"/>
            <a:ext cx="329184" cy="283464"/>
          </a:xfrm>
          <a:prstGeom prst="rect">
            <a:avLst/>
          </a:prstGeom>
          <a:solidFill>
            <a:srgbClr val="002060"/>
          </a:solidFill>
          <a:ln w="28575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073685" y="2333176"/>
            <a:ext cx="329184" cy="283464"/>
          </a:xfrm>
          <a:prstGeom prst="rect">
            <a:avLst/>
          </a:prstGeom>
          <a:solidFill>
            <a:srgbClr val="7030A0"/>
          </a:solidFill>
          <a:ln w="28575"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845085" y="2409376"/>
            <a:ext cx="329184" cy="283464"/>
          </a:xfrm>
          <a:prstGeom prst="rect">
            <a:avLst/>
          </a:prstGeom>
          <a:solidFill>
            <a:srgbClr val="00B0F0"/>
          </a:solidFill>
          <a:ln w="28575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93858" y="2400916"/>
            <a:ext cx="329184" cy="283464"/>
          </a:xfrm>
          <a:prstGeom prst="rect">
            <a:avLst/>
          </a:prstGeom>
          <a:solidFill>
            <a:srgbClr val="00B050"/>
          </a:solidFill>
          <a:ln w="28575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101758" y="2553316"/>
            <a:ext cx="329184" cy="283464"/>
          </a:xfrm>
          <a:prstGeom prst="rect">
            <a:avLst/>
          </a:prstGeom>
          <a:solidFill>
            <a:srgbClr val="C00000"/>
          </a:solidFill>
          <a:ln w="28575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616485" y="2485576"/>
            <a:ext cx="329184" cy="283464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321552" y="3378200"/>
            <a:ext cx="1984248" cy="32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6432756" y="1004340"/>
            <a:ext cx="1524000" cy="826136"/>
          </a:xfrm>
          <a:prstGeom prst="ellipse">
            <a:avLst/>
          </a:prstGeom>
          <a:noFill/>
          <a:ln cmpd="sng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Root</a:t>
            </a:r>
          </a:p>
        </p:txBody>
      </p:sp>
      <p:cxnSp>
        <p:nvCxnSpPr>
          <p:cNvPr id="37" name="Straight Arrow Connector 36"/>
          <p:cNvCxnSpPr>
            <a:stCxn id="36" idx="4"/>
            <a:endCxn id="26" idx="0"/>
          </p:cNvCxnSpPr>
          <p:nvPr/>
        </p:nvCxnSpPr>
        <p:spPr>
          <a:xfrm flipH="1">
            <a:off x="6547300" y="1830476"/>
            <a:ext cx="647456" cy="26564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6" idx="4"/>
            <a:endCxn id="27" idx="0"/>
          </p:cNvCxnSpPr>
          <p:nvPr/>
        </p:nvCxnSpPr>
        <p:spPr>
          <a:xfrm>
            <a:off x="7194756" y="1830476"/>
            <a:ext cx="817928" cy="26564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6101758" y="2553316"/>
            <a:ext cx="329184" cy="283464"/>
          </a:xfrm>
          <a:prstGeom prst="rect">
            <a:avLst/>
          </a:prstGeom>
          <a:solidFill>
            <a:srgbClr val="C00000"/>
          </a:solidFill>
          <a:ln w="28575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842000" y="3403600"/>
            <a:ext cx="330200" cy="2267287"/>
          </a:xfrm>
          <a:prstGeom prst="rect">
            <a:avLst/>
          </a:prstGeom>
          <a:noFill/>
        </p:spPr>
        <p:txBody>
          <a:bodyPr vert="horz" wrap="square" lIns="0" rIns="0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616485" y="2485576"/>
            <a:ext cx="329184" cy="283464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538452" y="6302460"/>
            <a:ext cx="1527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Empty Entries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6324600" y="3382296"/>
            <a:ext cx="1981200" cy="3657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6324600" y="3749040"/>
            <a:ext cx="1981200" cy="36576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324600" y="4114800"/>
            <a:ext cx="1981200" cy="365760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6324600" y="4525296"/>
            <a:ext cx="1981200" cy="3657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6324600" y="4892040"/>
            <a:ext cx="1981200" cy="36576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6324600" y="5287296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6324600" y="5668296"/>
            <a:ext cx="19812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Curved Connector 45"/>
          <p:cNvCxnSpPr/>
          <p:nvPr/>
        </p:nvCxnSpPr>
        <p:spPr>
          <a:xfrm flipV="1">
            <a:off x="8305800" y="4337256"/>
            <a:ext cx="12700" cy="1140540"/>
          </a:xfrm>
          <a:prstGeom prst="curvedConnector3">
            <a:avLst>
              <a:gd name="adj1" fmla="val 2686150"/>
            </a:avLst>
          </a:pr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48" name="Curved Connector 47"/>
          <p:cNvCxnSpPr/>
          <p:nvPr/>
        </p:nvCxnSpPr>
        <p:spPr>
          <a:xfrm flipV="1">
            <a:off x="8305800" y="3572796"/>
            <a:ext cx="12700" cy="764460"/>
          </a:xfrm>
          <a:prstGeom prst="curvedConnector3">
            <a:avLst>
              <a:gd name="adj1" fmla="val 2575379"/>
            </a:avLst>
          </a:prstGeom>
          <a:ln w="50800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60" name="Rectangle 59"/>
          <p:cNvSpPr/>
          <p:nvPr/>
        </p:nvSpPr>
        <p:spPr>
          <a:xfrm>
            <a:off x="6324600" y="489204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324600" y="4525296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6324600" y="411480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ectangle 62"/>
          <p:cNvSpPr/>
          <p:nvPr/>
        </p:nvSpPr>
        <p:spPr>
          <a:xfrm>
            <a:off x="6324600" y="3749040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tangle 63"/>
          <p:cNvSpPr/>
          <p:nvPr/>
        </p:nvSpPr>
        <p:spPr>
          <a:xfrm>
            <a:off x="6324600" y="3382296"/>
            <a:ext cx="1981200" cy="3657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263110" y="3044455"/>
            <a:ext cx="12515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libri" pitchFamily="34" charset="0"/>
              </a:rPr>
              <a:t>Priority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842000" y="3403600"/>
            <a:ext cx="330200" cy="2267287"/>
          </a:xfrm>
          <a:prstGeom prst="rect">
            <a:avLst/>
          </a:prstGeom>
          <a:noFill/>
        </p:spPr>
        <p:txBody>
          <a:bodyPr vert="horz" wrap="square" lIns="0" rIns="0" rtlCol="0">
            <a:spAutoFit/>
          </a:bodyPr>
          <a:lstStyle/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1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2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</a:p>
          <a:p>
            <a:pPr>
              <a:spcBef>
                <a:spcPts val="800"/>
              </a:spcBef>
            </a:pPr>
            <a:r>
              <a:rPr lang="en-US" dirty="0" smtClean="0">
                <a:latin typeface="Calibri" pitchFamily="34" charset="0"/>
              </a:rPr>
              <a:t>3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18 0.02564 L 0.04826 0.15157 " pathEditMode="relative" ptsTypes="AA">
                                      <p:cBhvr>
                                        <p:cTn id="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1.85185E-6 L -0.08577 0.19167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97782E-6 L 0.07309 0.2876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71 0.02361 L -0.11788 0.31829 " pathEditMode="relative" ptsTypes="AA"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14 0.02407 L -0.11702 0.38102 " pathEditMode="relative" ptsTypes="AA">
                                      <p:cBhvr>
                                        <p:cTn id="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2060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0.04687 0.13542 " pathEditMode="relative" rAng="0" ptsTypes="AA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4" grpId="0" animBg="1"/>
      <p:bldP spid="53" grpId="0" animBg="1"/>
      <p:bldP spid="32" grpId="0" animBg="1"/>
      <p:bldP spid="51" grpId="1" animBg="1"/>
      <p:bldP spid="51" grpId="2" animBg="1"/>
      <p:bldP spid="57" grpId="0"/>
      <p:bldP spid="57" grpId="1"/>
      <p:bldP spid="52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7" grpId="0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with interleaved layout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73440" cy="5486400"/>
          </a:xfrm>
        </p:spPr>
        <p:txBody>
          <a:bodyPr lIns="0" tIns="0" rIns="0" bIns="0">
            <a:normAutofit/>
          </a:bodyPr>
          <a:lstStyle/>
          <a:p>
            <a:r>
              <a:rPr lang="en-US" dirty="0" smtClean="0"/>
              <a:t>Paper breaks down into detailed cases</a:t>
            </a:r>
          </a:p>
          <a:p>
            <a:r>
              <a:rPr lang="en-US" dirty="0" smtClean="0"/>
              <a:t>Worst case where rules move across TCAM subarrays</a:t>
            </a:r>
          </a:p>
          <a:p>
            <a:pPr lvl="1"/>
            <a:r>
              <a:rPr lang="en-US" dirty="0" smtClean="0"/>
              <a:t>Interleaved layout effort ≈ 3*binth *#subarrays  swaps</a:t>
            </a:r>
          </a:p>
          <a:p>
            <a:pPr lvl="2"/>
            <a:r>
              <a:rPr lang="en-US" dirty="0" smtClean="0"/>
              <a:t>≈ 3*8*25 ≈ 600 swaps (100K rules and 4K rules/subarray) </a:t>
            </a:r>
          </a:p>
          <a:p>
            <a:pPr lvl="1"/>
            <a:r>
              <a:rPr lang="en-US" dirty="0" smtClean="0"/>
              <a:t>Contiguous layout effort ≈ #rules</a:t>
            </a:r>
          </a:p>
          <a:p>
            <a:pPr lvl="2"/>
            <a:r>
              <a:rPr lang="en-US" dirty="0" smtClean="0"/>
              <a:t>≈ 100K swaps (100K rules)</a:t>
            </a:r>
          </a:p>
          <a:p>
            <a:pPr lvl="1"/>
            <a:endParaRPr lang="en-US" sz="2800" dirty="0" smtClean="0"/>
          </a:p>
          <a:p>
            <a:r>
              <a:rPr lang="en-US" sz="2800" dirty="0" smtClean="0"/>
              <a:t>Details in the paper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Path-by-path Updates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Problem: Update moves hold up memory for long</a:t>
            </a:r>
          </a:p>
          <a:p>
            <a:r>
              <a:rPr lang="en-US" sz="2800" dirty="0" smtClean="0"/>
              <a:t>Make updates non-atomic</a:t>
            </a:r>
          </a:p>
          <a:p>
            <a:pPr lvl="1"/>
            <a:r>
              <a:rPr lang="en-US" sz="2800" dirty="0" smtClean="0"/>
              <a:t>Packet lookups can be interspersed between updates</a:t>
            </a:r>
          </a:p>
          <a:p>
            <a:pPr lvl="1">
              <a:buNone/>
            </a:pPr>
            <a:endParaRPr lang="en-US" sz="2800" dirty="0" smtClean="0"/>
          </a:p>
          <a:p>
            <a:r>
              <a:rPr lang="en-US" sz="2800" dirty="0" smtClean="0"/>
              <a:t>Details in the paper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Background: Decision Trees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Dual tree versions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>
                <a:solidFill>
                  <a:schemeClr val="bg2">
                    <a:lumMod val="75000"/>
                  </a:schemeClr>
                </a:solidFill>
              </a:rPr>
              <a:t>Coarse Tree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>
                <a:solidFill>
                  <a:schemeClr val="bg2">
                    <a:lumMod val="75000"/>
                  </a:schemeClr>
                </a:solidFill>
              </a:rPr>
              <a:t>Fine Tree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Updates using Interleaved Layout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Path-by-path updates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Results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90625" y="4973085"/>
            <a:ext cx="776175" cy="46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5486400"/>
          </a:xfrm>
        </p:spPr>
        <p:txBody>
          <a:bodyPr>
            <a:noAutofit/>
          </a:bodyPr>
          <a:lstStyle/>
          <a:p>
            <a:r>
              <a:rPr lang="en-US" dirty="0" smtClean="0"/>
              <a:t>Key metrics: Lookups &amp; Updates</a:t>
            </a:r>
          </a:p>
          <a:p>
            <a:pPr lvl="1"/>
            <a:r>
              <a:rPr lang="en-US" sz="2600" dirty="0" smtClean="0"/>
              <a:t>Lookup accesses: #accesses per packet match</a:t>
            </a:r>
          </a:p>
          <a:p>
            <a:pPr lvl="1"/>
            <a:r>
              <a:rPr lang="en-US" sz="2600" dirty="0" smtClean="0"/>
              <a:t>Update effort: #accesses per </a:t>
            </a:r>
            <a:r>
              <a:rPr lang="en-US" sz="2600" smtClean="0"/>
              <a:t>one-rule addition</a:t>
            </a:r>
            <a:endParaRPr lang="en-US" sz="2600" dirty="0" smtClean="0"/>
          </a:p>
          <a:p>
            <a:r>
              <a:rPr lang="en-US" dirty="0" smtClean="0"/>
              <a:t>Software simulator</a:t>
            </a:r>
          </a:p>
          <a:p>
            <a:r>
              <a:rPr lang="en-US" dirty="0" smtClean="0"/>
              <a:t>EffiCuts, TCAM, and TreeCAM</a:t>
            </a:r>
          </a:p>
          <a:p>
            <a:pPr lvl="1"/>
            <a:r>
              <a:rPr lang="en-US" dirty="0" smtClean="0"/>
              <a:t>TCAM: Unoptimized &amp; Partitioned TCAM (Extended TCAM)</a:t>
            </a:r>
          </a:p>
          <a:p>
            <a:pPr lvl="2"/>
            <a:r>
              <a:rPr lang="en-US" dirty="0" smtClean="0"/>
              <a:t>4K subarrays</a:t>
            </a:r>
          </a:p>
          <a:p>
            <a:pPr lvl="1"/>
            <a:r>
              <a:rPr lang="en-US" dirty="0" smtClean="0"/>
              <a:t>Decision tree algorithm (EffiCuts)</a:t>
            </a:r>
          </a:p>
          <a:p>
            <a:pPr lvl="1"/>
            <a:r>
              <a:rPr lang="en-US" dirty="0" smtClean="0"/>
              <a:t>Tree/TCAM hybrid (TreeCAM) </a:t>
            </a:r>
          </a:p>
          <a:p>
            <a:pPr lvl="2"/>
            <a:r>
              <a:rPr lang="en-US" dirty="0" smtClean="0"/>
              <a:t>Coarse tree binth = 4K, Fine tree binth = 8</a:t>
            </a:r>
          </a:p>
          <a:p>
            <a:r>
              <a:rPr lang="en-US" dirty="0" smtClean="0"/>
              <a:t>ClassBench generated classifiers – ACL, FW and IPC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chemeClr val="accent1"/>
                </a:solidFill>
              </a:rPr>
              <a:t>Packet Classification:</a:t>
            </a:r>
            <a:r>
              <a:rPr lang="en-US" sz="2800" dirty="0" smtClean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n-US" sz="2800" dirty="0" smtClean="0"/>
              <a:t>Find highest-priority rule that matches a packet</a:t>
            </a:r>
          </a:p>
          <a:p>
            <a:r>
              <a:rPr lang="en-US" sz="2800" dirty="0" smtClean="0"/>
              <a:t>Packet classification is key for </a:t>
            </a:r>
          </a:p>
          <a:p>
            <a:pPr lvl="1"/>
            <a:r>
              <a:rPr lang="en-US" sz="2800" dirty="0" smtClean="0"/>
              <a:t>Security, traffic monitoring/analysis, </a:t>
            </a:r>
            <a:r>
              <a:rPr lang="en-US" sz="2800" dirty="0" err="1" smtClean="0"/>
              <a:t>QoS</a:t>
            </a:r>
            <a:endParaRPr lang="en-US" sz="2800" b="1" i="1" dirty="0" smtClean="0">
              <a:solidFill>
                <a:schemeClr val="accent1"/>
              </a:solidFill>
            </a:endParaRPr>
          </a:p>
          <a:p>
            <a:r>
              <a:rPr lang="en-US" sz="2800" b="1" i="1" dirty="0" smtClean="0">
                <a:solidFill>
                  <a:schemeClr val="accent1"/>
                </a:solidFill>
              </a:rPr>
              <a:t>Classifier: </a:t>
            </a:r>
            <a:r>
              <a:rPr lang="en-US" sz="2800" dirty="0" smtClean="0"/>
              <a:t>a set of rules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0" y="5975904"/>
            <a:ext cx="9144000" cy="882096"/>
          </a:xfrm>
        </p:spPr>
        <p:txBody>
          <a:bodyPr lIns="0" tIns="0" rIns="0" bIns="0">
            <a:noAutofit/>
          </a:bodyPr>
          <a:lstStyle/>
          <a:p>
            <a:r>
              <a:rPr lang="en-US" sz="3200" dirty="0" smtClean="0"/>
              <a:t>Packet classification prevalent in modern routers</a:t>
            </a:r>
            <a:endParaRPr lang="en-US" sz="3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8600" y="3962400"/>
          <a:ext cx="8610601" cy="17373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24000"/>
                <a:gridCol w="1676400"/>
                <a:gridCol w="1494294"/>
                <a:gridCol w="1248906"/>
                <a:gridCol w="1494294"/>
                <a:gridCol w="11727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Source</a:t>
                      </a:r>
                      <a:r>
                        <a:rPr lang="en-US" sz="2400" baseline="0" dirty="0" smtClean="0">
                          <a:latin typeface="Calibri" pitchFamily="34" charset="0"/>
                        </a:rPr>
                        <a:t> IP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Destination IP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Source Port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Calibri" pitchFamily="34" charset="0"/>
                        </a:rPr>
                        <a:t>Dest</a:t>
                      </a:r>
                      <a:r>
                        <a:rPr lang="en-US" sz="2400" dirty="0" smtClean="0">
                          <a:latin typeface="Calibri" pitchFamily="34" charset="0"/>
                        </a:rPr>
                        <a:t>. Port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Protocol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Action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120…0/24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198...0/2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0:65535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11:17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0xFF/0xFF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Accept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138…1/0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174…0/8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50:10000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0:65535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0x06/0xFF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libri" pitchFamily="34" charset="0"/>
                        </a:rPr>
                        <a:t>Deny</a:t>
                      </a:r>
                      <a:endParaRPr lang="en-US" sz="2400" dirty="0">
                        <a:latin typeface="Calibri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Accesses per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65760" y="4648200"/>
            <a:ext cx="841248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EffiCuts require many more SRAM accesses than TCAMs</a:t>
            </a:r>
          </a:p>
          <a:p>
            <a:r>
              <a:rPr lang="en-US" dirty="0" smtClean="0"/>
              <a:t>Extended TCAM and TreeCAM require only at most 8 accesses even for 100,000 rule classifiers</a:t>
            </a:r>
          </a:p>
          <a:p>
            <a:pPr lvl="1"/>
            <a:r>
              <a:rPr lang="en-US" dirty="0" smtClean="0"/>
              <a:t>Extended TCAM does not handle updates</a:t>
            </a: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365125" y="990600"/>
          <a:ext cx="841375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355360" y="3962400"/>
            <a:ext cx="7162800" cy="0"/>
          </a:xfrm>
          <a:prstGeom prst="line">
            <a:avLst/>
          </a:prstGeom>
          <a:ln w="508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Effort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12480" cy="5410200"/>
          </a:xfrm>
        </p:spPr>
        <p:txBody>
          <a:bodyPr>
            <a:normAutofit/>
          </a:bodyPr>
          <a:lstStyle/>
          <a:p>
            <a:r>
              <a:rPr lang="en-US" dirty="0" smtClean="0"/>
              <a:t>Compare TCAM-basic, TCAM-ideal and </a:t>
            </a:r>
            <a:r>
              <a:rPr lang="en-US" dirty="0" err="1" smtClean="0"/>
              <a:t>TreeCAM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EffiCuts</a:t>
            </a:r>
            <a:r>
              <a:rPr lang="en-US" dirty="0" smtClean="0"/>
              <a:t> and Extended TCAM do not discuss updates</a:t>
            </a:r>
          </a:p>
          <a:p>
            <a:r>
              <a:rPr lang="en-US" dirty="0" smtClean="0"/>
              <a:t>TCAM-basic: </a:t>
            </a:r>
            <a:r>
              <a:rPr lang="en-US" dirty="0" smtClean="0">
                <a:sym typeface="Wingdings" pitchFamily="2" charset="2"/>
              </a:rPr>
              <a:t>periodic </a:t>
            </a:r>
            <a:r>
              <a:rPr lang="en-US" dirty="0" smtClean="0"/>
              <a:t>empty entries</a:t>
            </a:r>
          </a:p>
          <a:p>
            <a:r>
              <a:rPr lang="en-US" dirty="0" smtClean="0"/>
              <a:t>TCAM-Ideal: Adapt existing work on longest prefix match for packet classification</a:t>
            </a:r>
          </a:p>
          <a:p>
            <a:pPr lvl="1"/>
            <a:r>
              <a:rPr lang="en-US" dirty="0" smtClean="0"/>
              <a:t>Identify groups of overlapping rules, and ideally assume </a:t>
            </a:r>
          </a:p>
          <a:p>
            <a:pPr lvl="2"/>
            <a:r>
              <a:rPr lang="en-US" dirty="0" smtClean="0"/>
              <a:t>Enough empty entries at the end of every group</a:t>
            </a:r>
          </a:p>
          <a:p>
            <a:pPr lvl="2"/>
            <a:r>
              <a:rPr lang="en-US" dirty="0" smtClean="0"/>
              <a:t>Two groups of overlapping rules DO NOT merge (</a:t>
            </a:r>
            <a:r>
              <a:rPr lang="en-US" i="1" dirty="0" smtClean="0">
                <a:solidFill>
                  <a:srgbClr val="FF0000"/>
                </a:solidFill>
              </a:rPr>
              <a:t>ideal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generate worst case update stream for each scheme</a:t>
            </a:r>
          </a:p>
          <a:p>
            <a:pPr lvl="1"/>
            <a:r>
              <a:rPr lang="en-US" dirty="0" smtClean="0"/>
              <a:t>Details in the paper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Worst-case Update Effort (cont.)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52400" y="990600"/>
          <a:ext cx="8610600" cy="4542691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01675"/>
                <a:gridCol w="822325"/>
                <a:gridCol w="914400"/>
                <a:gridCol w="1295400"/>
                <a:gridCol w="1371600"/>
                <a:gridCol w="1295400"/>
                <a:gridCol w="914400"/>
                <a:gridCol w="1295400"/>
              </a:tblGrid>
              <a:tr h="75986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Classifier Type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Classifier Size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 vert="vert27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TCAM-basic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TCAM-ideal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TreeCAM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9580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Empty Slots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Max # TCAM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Ops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Max. Overlaps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Max # TCAM Ops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#Sub-arrays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Max # TCAM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Ops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ACL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44K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30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67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134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91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60K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276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166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332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19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684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FW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68K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64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90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180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3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112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82K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567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295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590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29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1069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IPC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43K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22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62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124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24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470788">
                <a:tc vMerge="1">
                  <a:txBody>
                    <a:bodyPr/>
                    <a:lstStyle/>
                    <a:p>
                      <a:endParaRPr lang="en-US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100K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46K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236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K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137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274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itchFamily="34" charset="0"/>
                        </a:rPr>
                        <a:t>11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itchFamily="34" charset="0"/>
                        </a:rPr>
                        <a:t>385</a:t>
                      </a:r>
                      <a:endParaRPr lang="en-US" sz="2000" b="1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695730" y="2590800"/>
            <a:ext cx="1074290" cy="29659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02710" y="2590800"/>
            <a:ext cx="1074290" cy="29659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612510" y="2590800"/>
            <a:ext cx="1074290" cy="29659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5720862"/>
            <a:ext cx="9144000" cy="1148858"/>
          </a:xfrm>
        </p:spPr>
        <p:txBody>
          <a:bodyPr>
            <a:normAutofit/>
          </a:bodyPr>
          <a:lstStyle/>
          <a:p>
            <a:r>
              <a:rPr lang="en-US" dirty="0" smtClean="0"/>
              <a:t>TreeCAM is close to Ideal and two orders of magnitude better than TCAM-basic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4724400"/>
          </a:xfrm>
        </p:spPr>
        <p:txBody>
          <a:bodyPr/>
          <a:lstStyle/>
          <a:p>
            <a:r>
              <a:rPr lang="en-US" dirty="0" smtClean="0"/>
              <a:t>Previous schemes do not perform well in both lookups and updates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TreeCAM</a:t>
            </a:r>
            <a:r>
              <a:rPr lang="en-US" dirty="0" smtClean="0"/>
              <a:t> uses three techniques to address this challenge: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Dual tree versions: </a:t>
            </a:r>
            <a:r>
              <a:rPr lang="en-US" dirty="0" smtClean="0"/>
              <a:t>Decouples lookups and updates</a:t>
            </a:r>
          </a:p>
          <a:p>
            <a:pPr lvl="2"/>
            <a:r>
              <a:rPr lang="en-US" i="1" dirty="0" smtClean="0"/>
              <a:t>Coarse trees</a:t>
            </a:r>
            <a:r>
              <a:rPr lang="en-US" dirty="0" smtClean="0"/>
              <a:t> for lookups and </a:t>
            </a:r>
            <a:r>
              <a:rPr lang="en-US" i="1" dirty="0" smtClean="0"/>
              <a:t>fine trees</a:t>
            </a:r>
            <a:r>
              <a:rPr lang="en-US" dirty="0" smtClean="0"/>
              <a:t> for updates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Interleaved layout </a:t>
            </a:r>
            <a:r>
              <a:rPr lang="en-US" dirty="0" smtClean="0"/>
              <a:t>bounds the update effort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Path-by-path update </a:t>
            </a:r>
            <a:r>
              <a:rPr lang="en-US" dirty="0" smtClean="0"/>
              <a:t>enables non-atomic updates which can be interspersed with packet lookups</a:t>
            </a:r>
          </a:p>
          <a:p>
            <a:r>
              <a:rPr lang="en-US" dirty="0" smtClean="0"/>
              <a:t>TreeCAM achieves 6 – 8 lookup accesses and close to ideal TCAM for updates, even for large classifiers (100K rules)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0" y="5562600"/>
            <a:ext cx="9144000" cy="1295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TreeCAM</a:t>
            </a:r>
            <a:r>
              <a:rPr lang="en-US" dirty="0"/>
              <a:t> </a:t>
            </a:r>
            <a:r>
              <a:rPr lang="en-US" dirty="0" smtClean="0"/>
              <a:t>scales well with classifier size, line rate, and update rate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Trends in Packet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Line rates increasing (40 </a:t>
            </a:r>
            <a:r>
              <a:rPr lang="en-US" sz="2800" dirty="0" err="1" smtClean="0"/>
              <a:t>Gbps</a:t>
            </a:r>
            <a:r>
              <a:rPr lang="en-US" sz="2800" dirty="0" smtClean="0"/>
              <a:t> now, 160 </a:t>
            </a:r>
            <a:r>
              <a:rPr lang="en-US" sz="2800" dirty="0" err="1" smtClean="0"/>
              <a:t>Gbps</a:t>
            </a:r>
            <a:r>
              <a:rPr lang="en-US" sz="2800" dirty="0" smtClean="0"/>
              <a:t> soon)</a:t>
            </a:r>
          </a:p>
          <a:p>
            <a:r>
              <a:rPr lang="en-US" sz="2800" dirty="0" smtClean="0"/>
              <a:t>Classifier size (number of rules) increasing</a:t>
            </a:r>
          </a:p>
          <a:p>
            <a:pPr lvl="1"/>
            <a:r>
              <a:rPr lang="en-US" sz="2800" dirty="0" smtClean="0"/>
              <a:t>Custom rules for VPNs, </a:t>
            </a:r>
            <a:r>
              <a:rPr lang="en-US" sz="2800" dirty="0" err="1" smtClean="0"/>
              <a:t>QoS</a:t>
            </a:r>
            <a:endParaRPr lang="en-US" sz="2800" dirty="0" smtClean="0"/>
          </a:p>
          <a:p>
            <a:r>
              <a:rPr lang="en-US" sz="2800" dirty="0" smtClean="0"/>
              <a:t>Rules are getting more dynamic too </a:t>
            </a:r>
          </a:p>
          <a:p>
            <a:pPr>
              <a:buNone/>
            </a:pPr>
            <a:r>
              <a:rPr lang="en-US" sz="3000" dirty="0" smtClean="0">
                <a:sym typeface="Wingdings" pitchFamily="2" charset="2"/>
              </a:rPr>
              <a:t>       </a:t>
            </a:r>
            <a:r>
              <a:rPr lang="en-US" sz="3000" dirty="0" smtClean="0"/>
              <a:t>Larger classifiers at faster lookup &amp; update rates</a:t>
            </a:r>
          </a:p>
          <a:p>
            <a:endParaRPr lang="en-US" sz="2800" dirty="0" smtClean="0"/>
          </a:p>
          <a:p>
            <a:r>
              <a:rPr lang="en-US" sz="2800" dirty="0" smtClean="0"/>
              <a:t>Much work on lookups, but not on updates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0" y="5947194"/>
            <a:ext cx="9144000" cy="910806"/>
          </a:xfrm>
        </p:spPr>
        <p:txBody>
          <a:bodyPr lIns="0" tIns="0" rIns="0" bIns="0" anchor="ctr" anchorCtr="0">
            <a:noAutofit/>
          </a:bodyPr>
          <a:lstStyle/>
          <a:p>
            <a:r>
              <a:rPr lang="en-US" dirty="0" smtClean="0"/>
              <a:t>Must perform well in lookups and updates at low power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90625" y="3352800"/>
            <a:ext cx="776175" cy="46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updates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62584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sz="2700" dirty="0" smtClean="0"/>
              <a:t>Two flavors</a:t>
            </a:r>
          </a:p>
          <a:p>
            <a:pPr lvl="1"/>
            <a:r>
              <a:rPr lang="en-US" sz="2700" dirty="0" smtClean="0"/>
              <a:t>Virtual interfaces: </a:t>
            </a:r>
            <a:r>
              <a:rPr lang="en-US" sz="2700" dirty="0" smtClean="0">
                <a:sym typeface="Wingdings" pitchFamily="2" charset="2"/>
              </a:rPr>
              <a:t>add/remove 10,000s </a:t>
            </a:r>
            <a:r>
              <a:rPr lang="en-US" sz="2700" dirty="0" smtClean="0"/>
              <a:t>rules per minute</a:t>
            </a:r>
          </a:p>
          <a:p>
            <a:pPr lvl="1"/>
            <a:r>
              <a:rPr lang="en-US" sz="2700" dirty="0" err="1" smtClean="0"/>
              <a:t>QoS</a:t>
            </a:r>
            <a:r>
              <a:rPr lang="en-US" sz="2700" dirty="0" smtClean="0"/>
              <a:t>: </a:t>
            </a:r>
            <a:r>
              <a:rPr lang="en-US" sz="2700" dirty="0" smtClean="0">
                <a:sym typeface="Wingdings" pitchFamily="2" charset="2"/>
              </a:rPr>
              <a:t> update </a:t>
            </a:r>
            <a:r>
              <a:rPr lang="en-US" sz="2700" dirty="0" smtClean="0"/>
              <a:t>10s of rules per flow (milliseconds)</a:t>
            </a:r>
          </a:p>
          <a:p>
            <a:pPr lvl="1"/>
            <a:r>
              <a:rPr lang="en-US" sz="2700" dirty="0" smtClean="0"/>
              <a:t>For either flavor, update rate (1/ms)  &lt;&lt; packet rate (1/ns)</a:t>
            </a:r>
          </a:p>
          <a:p>
            <a:r>
              <a:rPr lang="en-US" sz="2700" dirty="0" smtClean="0">
                <a:sym typeface="Wingdings" pitchFamily="2" charset="2"/>
              </a:rPr>
              <a:t>Current approaches</a:t>
            </a:r>
          </a:p>
          <a:p>
            <a:pPr lvl="1"/>
            <a:r>
              <a:rPr lang="en-US" sz="2700" dirty="0" smtClean="0">
                <a:sym typeface="Wingdings" pitchFamily="2" charset="2"/>
              </a:rPr>
              <a:t>Either incur high update effort despite </a:t>
            </a:r>
            <a:r>
              <a:rPr lang="en-US" sz="2700" dirty="0" smtClean="0"/>
              <a:t>low update rates</a:t>
            </a:r>
          </a:p>
          <a:p>
            <a:pPr lvl="2"/>
            <a:r>
              <a:rPr lang="en-US" sz="2700" dirty="0" smtClean="0"/>
              <a:t>Eat up memory bandwidth</a:t>
            </a:r>
          </a:p>
          <a:p>
            <a:pPr lvl="2"/>
            <a:r>
              <a:rPr lang="en-US" sz="2700" dirty="0" smtClean="0"/>
              <a:t>Hold-up memory for long </a:t>
            </a:r>
          </a:p>
          <a:p>
            <a:pPr lvl="3"/>
            <a:r>
              <a:rPr lang="en-US" sz="2700" dirty="0" smtClean="0">
                <a:sym typeface="Wingdings" pitchFamily="2" charset="2"/>
              </a:rPr>
              <a:t> packet drops, buffering complexity, missed deadlines </a:t>
            </a:r>
          </a:p>
          <a:p>
            <a:pPr lvl="1"/>
            <a:r>
              <a:rPr lang="en-US" sz="2700" dirty="0" smtClean="0">
                <a:sym typeface="Wingdings" pitchFamily="2" charset="2"/>
              </a:rPr>
              <a:t>Or do not address updates</a:t>
            </a:r>
          </a:p>
          <a:p>
            <a:r>
              <a:rPr lang="en-US" sz="2900" dirty="0" smtClean="0"/>
              <a:t>Recent </a:t>
            </a:r>
            <a:r>
              <a:rPr lang="en-US" sz="2900" dirty="0" err="1" smtClean="0"/>
              <a:t>OpenFlow</a:t>
            </a:r>
            <a:r>
              <a:rPr lang="en-US" sz="2900" dirty="0" smtClean="0"/>
              <a:t>, online classification </a:t>
            </a:r>
            <a:r>
              <a:rPr lang="en-US" sz="2900" dirty="0" smtClean="0">
                <a:sym typeface="Wingdings" pitchFamily="2" charset="2"/>
              </a:rPr>
              <a:t> faster updates</a:t>
            </a:r>
          </a:p>
          <a:p>
            <a:pPr lvl="1"/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6104712"/>
            <a:ext cx="9144000" cy="753288"/>
          </a:xfrm>
        </p:spPr>
        <p:txBody>
          <a:bodyPr lIns="0" tIns="0" rIns="0" bIns="0">
            <a:normAutofit/>
          </a:bodyPr>
          <a:lstStyle/>
          <a:p>
            <a:r>
              <a:rPr lang="en-US" sz="3200" dirty="0" smtClean="0"/>
              <a:t>Updates remain a key problem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TCAM</a:t>
            </a:r>
          </a:p>
          <a:p>
            <a:pPr lvl="1"/>
            <a:r>
              <a:rPr lang="en-US" dirty="0" err="1" smtClean="0">
                <a:sym typeface="Wingdings" pitchFamily="2" charset="2"/>
              </a:rPr>
              <a:t>Unoptimized</a:t>
            </a:r>
            <a:r>
              <a:rPr lang="en-US" dirty="0" smtClean="0">
                <a:sym typeface="Wingdings" pitchFamily="2" charset="2"/>
              </a:rPr>
              <a:t> TCAMs search all rules per lookup  high power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Modern partitioned TCAMs prune search  reduce power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Extended TCAMs [</a:t>
            </a:r>
            <a:r>
              <a:rPr lang="en-US" i="1" dirty="0" smtClean="0"/>
              <a:t>ICNP 2003</a:t>
            </a:r>
            <a:r>
              <a:rPr lang="en-US" dirty="0" smtClean="0">
                <a:sym typeface="Wingdings" pitchFamily="2" charset="2"/>
              </a:rPr>
              <a:t>]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Physically order rules per priority for fast highest-priority match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This ordering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fundamentally</a:t>
            </a:r>
            <a:r>
              <a:rPr lang="en-US" dirty="0" smtClean="0">
                <a:sym typeface="Wingdings" pitchFamily="2" charset="2"/>
              </a:rPr>
              <a:t> affects update effort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Updates move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many</a:t>
            </a:r>
            <a:r>
              <a:rPr lang="en-US" dirty="0" smtClean="0">
                <a:sym typeface="Wingdings" pitchFamily="2" charset="2"/>
              </a:rPr>
              <a:t> rules to maintain order</a:t>
            </a:r>
          </a:p>
          <a:p>
            <a:pPr lvl="2"/>
            <a:r>
              <a:rPr lang="en-US" dirty="0" smtClean="0"/>
              <a:t>E.g., updates 10 per ms; lookups 1 per 10 ns; 100,000 rules</a:t>
            </a:r>
          </a:p>
          <a:p>
            <a:pPr lvl="2"/>
            <a:r>
              <a:rPr lang="en-US" dirty="0" smtClean="0"/>
              <a:t>If 10 % updates move (</a:t>
            </a:r>
            <a:r>
              <a:rPr lang="en-US" dirty="0" err="1" smtClean="0"/>
              <a:t>read+write</a:t>
            </a:r>
            <a:r>
              <a:rPr lang="en-US" dirty="0" smtClean="0"/>
              <a:t>) 10 % rules</a:t>
            </a:r>
          </a:p>
          <a:p>
            <a:pPr lvl="3"/>
            <a:r>
              <a:rPr lang="en-US" dirty="0" smtClean="0">
                <a:sym typeface="Wingdings" pitchFamily="2" charset="2"/>
              </a:rPr>
              <a:t>Updates need 2</a:t>
            </a:r>
            <a:r>
              <a:rPr lang="en-US" dirty="0" smtClean="0"/>
              <a:t>0,000 ops/ms = 0.2 op per 10  ns </a:t>
            </a:r>
          </a:p>
          <a:p>
            <a:pPr lvl="3"/>
            <a:r>
              <a:rPr lang="en-US" dirty="0" smtClean="0">
                <a:sym typeface="Wingdings" pitchFamily="2" charset="2"/>
              </a:rPr>
              <a:t> 20% </a:t>
            </a:r>
            <a:r>
              <a:rPr lang="en-US" dirty="0" smtClean="0"/>
              <a:t>bandwidth overhead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5791200"/>
            <a:ext cx="9144000" cy="1066800"/>
          </a:xfrm>
        </p:spPr>
        <p:txBody>
          <a:bodyPr>
            <a:noAutofit/>
          </a:bodyPr>
          <a:lstStyle/>
          <a:p>
            <a:r>
              <a:rPr lang="en-US" i="1" dirty="0" smtClean="0"/>
              <a:t>High-effort </a:t>
            </a:r>
            <a:r>
              <a:rPr lang="en-US" dirty="0" smtClean="0">
                <a:sym typeface="Wingdings" pitchFamily="2" charset="2"/>
              </a:rPr>
              <a:t>updates in TCAM</a:t>
            </a:r>
            <a:r>
              <a:rPr lang="en-US" i="1" dirty="0" smtClean="0">
                <a:sym typeface="Wingdings" pitchFamily="2" charset="2"/>
              </a:rPr>
              <a:t> degrade throughput &amp; latency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Approaches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77824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Decision Trees:</a:t>
            </a:r>
          </a:p>
          <a:p>
            <a:pPr lvl="1"/>
            <a:r>
              <a:rPr lang="en-US" sz="2800" dirty="0" smtClean="0"/>
              <a:t>Build decision trees to prune search per lookup</a:t>
            </a:r>
          </a:p>
          <a:p>
            <a:pPr lvl="1"/>
            <a:r>
              <a:rPr lang="en-US" sz="2800" dirty="0" smtClean="0"/>
              <a:t>Do not address updates</a:t>
            </a:r>
          </a:p>
          <a:p>
            <a:pPr lvl="1"/>
            <a:endParaRPr lang="en-US" sz="2800" dirty="0" smtClean="0"/>
          </a:p>
          <a:p>
            <a:pPr lvl="1"/>
            <a:r>
              <a:rPr lang="en-US" sz="2800" dirty="0" smtClean="0"/>
              <a:t>No ordering like TCAMs but updates may cause tree imbalance </a:t>
            </a:r>
          </a:p>
          <a:p>
            <a:pPr lvl="2"/>
            <a:r>
              <a:rPr lang="en-US" sz="2800" dirty="0" smtClean="0"/>
              <a:t>Imbalance increase lookup accesses</a:t>
            </a:r>
          </a:p>
          <a:p>
            <a:pPr lvl="2"/>
            <a:r>
              <a:rPr lang="en-US" sz="2800" dirty="0" smtClean="0"/>
              <a:t>Re-balancing is costly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0" y="5791200"/>
            <a:ext cx="9144000" cy="1066800"/>
          </a:xfrm>
        </p:spPr>
        <p:txBody>
          <a:bodyPr>
            <a:noAutofit/>
          </a:bodyPr>
          <a:lstStyle/>
          <a:p>
            <a:r>
              <a:rPr lang="en-US" i="1" dirty="0" smtClean="0"/>
              <a:t>Previous schemes are not good in both lookups and updates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990600"/>
            <a:ext cx="8412480" cy="5410200"/>
          </a:xfrm>
        </p:spPr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TreeCAM</a:t>
            </a:r>
            <a:r>
              <a:rPr lang="en-US" dirty="0" smtClean="0"/>
              <a:t>: Three </a:t>
            </a:r>
            <a:r>
              <a:rPr lang="en-US" i="1" dirty="0" smtClean="0"/>
              <a:t>novel ideas</a:t>
            </a:r>
          </a:p>
          <a:p>
            <a:pPr lvl="1"/>
            <a:r>
              <a:rPr lang="en-US" sz="2600" i="1" dirty="0" smtClean="0">
                <a:solidFill>
                  <a:srgbClr val="FF0000"/>
                </a:solidFill>
              </a:rPr>
              <a:t>Dual tree versions</a:t>
            </a:r>
            <a:r>
              <a:rPr lang="en-US" sz="2600" i="1" dirty="0" smtClean="0"/>
              <a:t> </a:t>
            </a:r>
            <a:r>
              <a:rPr lang="en-US" sz="2600" dirty="0" smtClean="0"/>
              <a:t>to decouple lookups and updates</a:t>
            </a:r>
          </a:p>
          <a:p>
            <a:pPr lvl="2"/>
            <a:r>
              <a:rPr lang="en-US" sz="2600" i="1" dirty="0" smtClean="0">
                <a:solidFill>
                  <a:srgbClr val="FF0000"/>
                </a:solidFill>
              </a:rPr>
              <a:t>coarse tree </a:t>
            </a:r>
            <a:r>
              <a:rPr lang="en-US" sz="2600" dirty="0" smtClean="0"/>
              <a:t>in TCAM </a:t>
            </a:r>
            <a:r>
              <a:rPr lang="en-US" sz="2600" dirty="0" smtClean="0">
                <a:sym typeface="Wingdings" pitchFamily="2" charset="2"/>
              </a:rPr>
              <a:t> </a:t>
            </a:r>
            <a:r>
              <a:rPr lang="en-US" sz="2600" dirty="0" smtClean="0"/>
              <a:t> reduce lookup accesses</a:t>
            </a:r>
          </a:p>
          <a:p>
            <a:pPr lvl="3"/>
            <a:r>
              <a:rPr lang="en-US" sz="2600" dirty="0" smtClean="0"/>
              <a:t>Tree/TCAM hybrid</a:t>
            </a:r>
          </a:p>
          <a:p>
            <a:pPr lvl="2"/>
            <a:r>
              <a:rPr lang="en-US" sz="2600" i="1" dirty="0" smtClean="0">
                <a:solidFill>
                  <a:srgbClr val="FF0000"/>
                </a:solidFill>
              </a:rPr>
              <a:t>fine tree </a:t>
            </a:r>
            <a:r>
              <a:rPr lang="en-US" sz="2600" dirty="0" smtClean="0"/>
              <a:t>in control memory </a:t>
            </a:r>
            <a:r>
              <a:rPr lang="en-US" sz="2600" dirty="0" smtClean="0">
                <a:sym typeface="Wingdings" pitchFamily="2" charset="2"/>
              </a:rPr>
              <a:t> </a:t>
            </a:r>
            <a:r>
              <a:rPr lang="en-US" sz="2600" dirty="0" smtClean="0"/>
              <a:t> reduce update effort</a:t>
            </a:r>
          </a:p>
          <a:p>
            <a:pPr lvl="1"/>
            <a:r>
              <a:rPr lang="en-US" sz="2600" i="1" dirty="0" smtClean="0">
                <a:solidFill>
                  <a:srgbClr val="FF0000"/>
                </a:solidFill>
              </a:rPr>
              <a:t>Interleaved layout</a:t>
            </a:r>
            <a:r>
              <a:rPr lang="en-US" sz="2600" i="1" dirty="0" smtClean="0"/>
              <a:t>  </a:t>
            </a:r>
            <a:r>
              <a:rPr lang="en-US" sz="2600" dirty="0" smtClean="0"/>
              <a:t>of leaves to cut ordering effort</a:t>
            </a:r>
          </a:p>
          <a:p>
            <a:pPr lvl="1"/>
            <a:r>
              <a:rPr lang="en-US" sz="2600" i="1" dirty="0" smtClean="0">
                <a:solidFill>
                  <a:srgbClr val="FF0000"/>
                </a:solidFill>
              </a:rPr>
              <a:t>Path-by-path updates</a:t>
            </a:r>
            <a:r>
              <a:rPr lang="en-US" sz="2600" i="1" dirty="0" smtClean="0"/>
              <a:t> </a:t>
            </a:r>
            <a:r>
              <a:rPr lang="en-US" sz="2600" dirty="0" smtClean="0"/>
              <a:t>to avoid hold-up of memory</a:t>
            </a:r>
          </a:p>
          <a:p>
            <a:pPr lvl="2"/>
            <a:r>
              <a:rPr lang="en-US" sz="2600" dirty="0" smtClean="0"/>
              <a:t>Allow non-atomic updates interspersed with lookups </a:t>
            </a:r>
          </a:p>
          <a:p>
            <a:r>
              <a:rPr lang="en-US" dirty="0" smtClean="0"/>
              <a:t>Performs well in lookups and updates</a:t>
            </a:r>
          </a:p>
          <a:p>
            <a:pPr lvl="1"/>
            <a:r>
              <a:rPr lang="en-US" sz="2600" dirty="0" smtClean="0"/>
              <a:t>6-8 TCAM accesses for lookups </a:t>
            </a:r>
          </a:p>
          <a:p>
            <a:pPr lvl="1"/>
            <a:r>
              <a:rPr lang="en-US" sz="2600" dirty="0" smtClean="0"/>
              <a:t>Close to </a:t>
            </a:r>
            <a:r>
              <a:rPr lang="en-US" sz="2600" dirty="0" smtClean="0">
                <a:solidFill>
                  <a:srgbClr val="FF0000"/>
                </a:solidFill>
              </a:rPr>
              <a:t>ideal</a:t>
            </a:r>
            <a:r>
              <a:rPr lang="en-US" sz="2600" dirty="0" smtClean="0"/>
              <a:t> TCAM for updates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914400" indent="-795338">
              <a:spcBef>
                <a:spcPts val="600"/>
              </a:spcBef>
            </a:pPr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Introduction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Background: Decision Trees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Dual tree versions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/>
              <a:t>Coarse Tree</a:t>
            </a:r>
          </a:p>
          <a:p>
            <a:pPr marL="1133856" lvl="3" indent="-795338">
              <a:spcBef>
                <a:spcPts val="600"/>
              </a:spcBef>
            </a:pPr>
            <a:r>
              <a:rPr lang="en-US" sz="3000" dirty="0" smtClean="0"/>
              <a:t>Fine Tree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Updates using Interleaved Layout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Path-by-path updates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Results</a:t>
            </a:r>
          </a:p>
          <a:p>
            <a:pPr marL="914400" indent="-795338">
              <a:spcBef>
                <a:spcPts val="600"/>
              </a:spcBef>
            </a:pPr>
            <a:r>
              <a:rPr lang="en-US" sz="3200" dirty="0" smtClean="0"/>
              <a:t>Conclusion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8BF32-2C11-4173-9832-E24DA40AA87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90625" y="1676400"/>
            <a:ext cx="776175" cy="4625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Decision Trees</a:t>
            </a:r>
            <a:endParaRPr lang="en-US" dirty="0"/>
          </a:p>
        </p:txBody>
      </p:sp>
      <p:sp>
        <p:nvSpPr>
          <p:cNvPr id="23" name="Content Placeholder 22"/>
          <p:cNvSpPr>
            <a:spLocks noGrp="1"/>
          </p:cNvSpPr>
          <p:nvPr>
            <p:ph idx="1"/>
          </p:nvPr>
        </p:nvSpPr>
        <p:spPr>
          <a:xfrm>
            <a:off x="152400" y="990600"/>
            <a:ext cx="5867400" cy="5486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Rules are hypercubes in rule space</a:t>
            </a:r>
          </a:p>
          <a:p>
            <a:r>
              <a:rPr lang="en-US" sz="2800" dirty="0" smtClean="0"/>
              <a:t>Builds decision tree by cutting rule space to separate rules into smaller subspaces (child nodes)</a:t>
            </a:r>
          </a:p>
          <a:p>
            <a:r>
              <a:rPr lang="en-US" sz="2800" dirty="0" smtClean="0"/>
              <a:t>Stop when a small number of rules at a leaf called </a:t>
            </a:r>
            <a:r>
              <a:rPr lang="en-US" sz="2800" dirty="0" smtClean="0">
                <a:solidFill>
                  <a:srgbClr val="FF0000"/>
                </a:solidFill>
              </a:rPr>
              <a:t>binth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(e.g., 16</a:t>
            </a:r>
            <a:r>
              <a:rPr lang="en-US" sz="2800" dirty="0" smtClean="0"/>
              <a:t>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/>
              <a:t>Packets traverse tree </a:t>
            </a:r>
          </a:p>
          <a:p>
            <a:pPr marL="438150" indent="-317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800" dirty="0" smtClean="0"/>
              <a:t>during classification</a:t>
            </a:r>
          </a:p>
          <a:p>
            <a:r>
              <a:rPr lang="en-US" sz="2800" dirty="0" smtClean="0"/>
              <a:t>Many heuristics</a:t>
            </a:r>
          </a:p>
          <a:p>
            <a:pPr lvl="1"/>
            <a:r>
              <a:rPr lang="en-US" sz="2800" dirty="0" smtClean="0"/>
              <a:t>Dimension, number of cuts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04316" y="6476999"/>
            <a:ext cx="733864" cy="274320"/>
          </a:xfrm>
        </p:spPr>
        <p:txBody>
          <a:bodyPr/>
          <a:lstStyle/>
          <a:p>
            <a:fld id="{2C38BF32-2C11-4173-9832-E24DA40AA87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160655" y="1095104"/>
            <a:ext cx="2850078" cy="1886231"/>
          </a:xfrm>
          <a:prstGeom prst="rect">
            <a:avLst/>
          </a:prstGeom>
          <a:ln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436905" y="1219200"/>
            <a:ext cx="409879" cy="1406165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278996" y="2459616"/>
            <a:ext cx="377783" cy="383248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983513" y="2477829"/>
            <a:ext cx="18702" cy="687405"/>
          </a:xfrm>
          <a:prstGeom prst="line">
            <a:avLst/>
          </a:prstGeom>
          <a:ln cmpd="sng">
            <a:headEnd type="arrow"/>
            <a:tailEnd type="non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991780" y="3160461"/>
            <a:ext cx="823356" cy="0"/>
          </a:xfrm>
          <a:prstGeom prst="line">
            <a:avLst/>
          </a:prstGeom>
          <a:ln cmpd="sng">
            <a:headEnd type="none"/>
            <a:tailEnd type="arrow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37" name="TextBox 36"/>
          <p:cNvSpPr txBox="1"/>
          <p:nvPr/>
        </p:nvSpPr>
        <p:spPr>
          <a:xfrm>
            <a:off x="6767665" y="2945674"/>
            <a:ext cx="190005" cy="410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X</a:t>
            </a:r>
            <a:endParaRPr lang="en-US" sz="2400" b="1" dirty="0" smtClean="0"/>
          </a:p>
        </p:txBody>
      </p:sp>
      <p:sp>
        <p:nvSpPr>
          <p:cNvPr id="38" name="TextBox 37"/>
          <p:cNvSpPr txBox="1"/>
          <p:nvPr/>
        </p:nvSpPr>
        <p:spPr>
          <a:xfrm>
            <a:off x="5832740" y="2146190"/>
            <a:ext cx="190005" cy="410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Y</a:t>
            </a:r>
            <a:endParaRPr lang="en-US" sz="2400" b="1" dirty="0" smtClean="0"/>
          </a:p>
        </p:txBody>
      </p:sp>
      <p:sp>
        <p:nvSpPr>
          <p:cNvPr id="39" name="Rectangle 38"/>
          <p:cNvSpPr/>
          <p:nvPr/>
        </p:nvSpPr>
        <p:spPr>
          <a:xfrm>
            <a:off x="7089569" y="1803656"/>
            <a:ext cx="409879" cy="939544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22903" y="1572693"/>
            <a:ext cx="377783" cy="383248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564582" y="1219200"/>
            <a:ext cx="409879" cy="1227794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772400" y="1676400"/>
            <a:ext cx="381000" cy="1219200"/>
          </a:xfrm>
          <a:prstGeom prst="rect">
            <a:avLst/>
          </a:prstGeom>
          <a:solidFill>
            <a:srgbClr val="00B0F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8229601" y="1725398"/>
            <a:ext cx="504882" cy="941602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latin typeface="Calibri" pitchFamily="34" charset="0"/>
              </a:rPr>
              <a:t>          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382000" y="1219201"/>
            <a:ext cx="575953" cy="662714"/>
          </a:xfrm>
          <a:prstGeom prst="rect">
            <a:avLst/>
          </a:prstGeom>
          <a:solidFill>
            <a:schemeClr val="accent5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200" dirty="0" smtClean="0">
                <a:latin typeface="Calibri" pitchFamily="34" charset="0"/>
              </a:rPr>
              <a:t>      </a:t>
            </a:r>
            <a:endParaRPr lang="en-US" sz="2200" dirty="0">
              <a:latin typeface="Calibri" pitchFamily="34" charset="0"/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7549647" y="1095104"/>
            <a:ext cx="0" cy="1886231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5455242" y="3394901"/>
            <a:ext cx="3224240" cy="1939099"/>
            <a:chOff x="5291120" y="3394901"/>
            <a:chExt cx="3224240" cy="1939099"/>
          </a:xfrm>
        </p:grpSpPr>
        <p:sp>
          <p:nvSpPr>
            <p:cNvPr id="46" name="Oval 45"/>
            <p:cNvSpPr/>
            <p:nvPr/>
          </p:nvSpPr>
          <p:spPr>
            <a:xfrm>
              <a:off x="7257070" y="4369922"/>
              <a:ext cx="1258290" cy="964078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5291120" y="4374088"/>
              <a:ext cx="1262080" cy="93132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156699" y="3394901"/>
              <a:ext cx="1266701" cy="56750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Root</a:t>
              </a: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582036" y="4468969"/>
              <a:ext cx="294034" cy="508332"/>
            </a:xfrm>
            <a:prstGeom prst="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417790" y="4830217"/>
              <a:ext cx="311219" cy="290398"/>
            </a:xfrm>
            <a:prstGeom prst="rect">
              <a:avLst/>
            </a:prstGeom>
            <a:solidFill>
              <a:srgbClr val="C00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6160477" y="4636394"/>
              <a:ext cx="230747" cy="476519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6005488" y="4494726"/>
              <a:ext cx="231190" cy="276416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7418019" y="4546242"/>
              <a:ext cx="240701" cy="366680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502870" y="4710557"/>
              <a:ext cx="227758" cy="453870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7913078" y="4754906"/>
              <a:ext cx="330636" cy="426694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8020033" y="4610073"/>
              <a:ext cx="386608" cy="301350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latin typeface="Calibri" pitchFamily="34" charset="0"/>
                </a:rPr>
                <a:t>      </a:t>
              </a:r>
              <a:endParaRPr lang="en-US" sz="2200" dirty="0">
                <a:latin typeface="Calibri" pitchFamily="34" charset="0"/>
              </a:endParaRPr>
            </a:p>
          </p:txBody>
        </p:sp>
        <p:cxnSp>
          <p:nvCxnSpPr>
            <p:cNvPr id="57" name="Straight Connector 56"/>
            <p:cNvCxnSpPr>
              <a:stCxn id="48" idx="4"/>
              <a:endCxn id="47" idx="0"/>
            </p:cNvCxnSpPr>
            <p:nvPr/>
          </p:nvCxnSpPr>
          <p:spPr>
            <a:xfrm flipH="1">
              <a:off x="5922160" y="3962401"/>
              <a:ext cx="867890" cy="411687"/>
            </a:xfrm>
            <a:prstGeom prst="line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8" idx="4"/>
              <a:endCxn id="46" idx="0"/>
            </p:cNvCxnSpPr>
            <p:nvPr/>
          </p:nvCxnSpPr>
          <p:spPr>
            <a:xfrm>
              <a:off x="6790050" y="3962401"/>
              <a:ext cx="1096165" cy="407521"/>
            </a:xfrm>
            <a:prstGeom prst="straightConnector1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107570" y="5305408"/>
            <a:ext cx="3948120" cy="1171592"/>
            <a:chOff x="4943448" y="5305408"/>
            <a:chExt cx="3948120" cy="1171592"/>
          </a:xfrm>
        </p:grpSpPr>
        <p:cxnSp>
          <p:nvCxnSpPr>
            <p:cNvPr id="70" name="Straight Arrow Connector 69"/>
            <p:cNvCxnSpPr>
              <a:stCxn id="47" idx="4"/>
              <a:endCxn id="71" idx="0"/>
            </p:cNvCxnSpPr>
            <p:nvPr/>
          </p:nvCxnSpPr>
          <p:spPr>
            <a:xfrm flipH="1">
              <a:off x="5400648" y="5305408"/>
              <a:ext cx="498066" cy="219088"/>
            </a:xfrm>
            <a:prstGeom prst="straightConnector1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47" idx="4"/>
              <a:endCxn id="75" idx="0"/>
            </p:cNvCxnSpPr>
            <p:nvPr/>
          </p:nvCxnSpPr>
          <p:spPr>
            <a:xfrm>
              <a:off x="5898714" y="5305408"/>
              <a:ext cx="578262" cy="233376"/>
            </a:xfrm>
            <a:prstGeom prst="line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4943448" y="5524496"/>
              <a:ext cx="914400" cy="93132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5322279" y="5615190"/>
              <a:ext cx="296213" cy="502234"/>
            </a:xfrm>
            <a:prstGeom prst="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167885" y="5996098"/>
              <a:ext cx="311219" cy="290398"/>
            </a:xfrm>
            <a:prstGeom prst="rect">
              <a:avLst/>
            </a:prstGeom>
            <a:solidFill>
              <a:srgbClr val="C00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019776" y="5538784"/>
              <a:ext cx="914400" cy="93132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6455620" y="5806259"/>
              <a:ext cx="244698" cy="517268"/>
            </a:xfrm>
            <a:prstGeom prst="rect">
              <a:avLst/>
            </a:prstGeom>
            <a:solidFill>
              <a:srgbClr val="00206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6313951" y="5653383"/>
              <a:ext cx="280791" cy="270900"/>
            </a:xfrm>
            <a:prstGeom prst="rect">
              <a:avLst/>
            </a:prstGeom>
            <a:solidFill>
              <a:srgbClr val="FFC00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957992" y="5531392"/>
              <a:ext cx="914400" cy="93132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7977168" y="5545680"/>
              <a:ext cx="914400" cy="931320"/>
            </a:xfrm>
            <a:prstGeom prst="ellipse">
              <a:avLst/>
            </a:prstGeom>
            <a:noFill/>
            <a:ln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lt1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137043" y="5715000"/>
              <a:ext cx="216877" cy="428616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234774" y="5847009"/>
              <a:ext cx="251156" cy="463640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8153400" y="5936034"/>
              <a:ext cx="376082" cy="388566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 smtClean="0">
                  <a:latin typeface="Calibri" pitchFamily="34" charset="0"/>
                </a:rPr>
                <a:t>          </a:t>
              </a:r>
              <a:endParaRPr lang="en-US" sz="2200" dirty="0">
                <a:latin typeface="Calibri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8305801" y="5791201"/>
              <a:ext cx="386608" cy="301350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200" dirty="0" smtClean="0">
                  <a:latin typeface="Calibri" pitchFamily="34" charset="0"/>
                </a:rPr>
                <a:t>      </a:t>
              </a:r>
              <a:endParaRPr lang="en-US" sz="2200" dirty="0">
                <a:latin typeface="Calibri" pitchFamily="34" charset="0"/>
              </a:endParaRPr>
            </a:p>
          </p:txBody>
        </p:sp>
        <p:cxnSp>
          <p:nvCxnSpPr>
            <p:cNvPr id="98" name="Straight Connector 97"/>
            <p:cNvCxnSpPr>
              <a:stCxn id="46" idx="4"/>
              <a:endCxn id="81" idx="0"/>
            </p:cNvCxnSpPr>
            <p:nvPr/>
          </p:nvCxnSpPr>
          <p:spPr>
            <a:xfrm flipH="1">
              <a:off x="7415192" y="5334000"/>
              <a:ext cx="447577" cy="197392"/>
            </a:xfrm>
            <a:prstGeom prst="line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46" idx="4"/>
              <a:endCxn id="84" idx="0"/>
            </p:cNvCxnSpPr>
            <p:nvPr/>
          </p:nvCxnSpPr>
          <p:spPr>
            <a:xfrm>
              <a:off x="7862769" y="5334000"/>
              <a:ext cx="571599" cy="211680"/>
            </a:xfrm>
            <a:prstGeom prst="line">
              <a:avLst/>
            </a:prstGeom>
            <a:ln cmpd="sng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>
            <a:off x="6934200" y="1066800"/>
            <a:ext cx="0" cy="1886231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229600" y="1066800"/>
            <a:ext cx="0" cy="1886231"/>
          </a:xfrm>
          <a:prstGeom prst="line">
            <a:avLst/>
          </a:prstGeom>
          <a:ln cmpd="sng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8514</TotalTime>
  <Words>1465</Words>
  <Application>Microsoft Office PowerPoint</Application>
  <PresentationFormat>On-screen Show (4:3)</PresentationFormat>
  <Paragraphs>452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Module</vt:lpstr>
      <vt:lpstr>TreeCAM: Decoupling Updates and Lookups in Packet Classification</vt:lpstr>
      <vt:lpstr>Packet Classification</vt:lpstr>
      <vt:lpstr>Trends in Packet Classification</vt:lpstr>
      <vt:lpstr>Characteristics of updates </vt:lpstr>
      <vt:lpstr>Current Approaches</vt:lpstr>
      <vt:lpstr>Current Approaches (Contd.)</vt:lpstr>
      <vt:lpstr>Our Contributions</vt:lpstr>
      <vt:lpstr>Outline</vt:lpstr>
      <vt:lpstr>Background: Decision Trees</vt:lpstr>
      <vt:lpstr>Outline</vt:lpstr>
      <vt:lpstr>TreeCAM  Coarse Tree (Version#1 for lookups) </vt:lpstr>
      <vt:lpstr>TreeCAM  Fine Tree (Version#2 for updates)</vt:lpstr>
      <vt:lpstr>Outline</vt:lpstr>
      <vt:lpstr>Updates</vt:lpstr>
      <vt:lpstr>Interleaved Layout </vt:lpstr>
      <vt:lpstr>Updates with interleaved layout (cont.)</vt:lpstr>
      <vt:lpstr>Path-by-path Updates </vt:lpstr>
      <vt:lpstr>Outline</vt:lpstr>
      <vt:lpstr>Experimental Methodology</vt:lpstr>
      <vt:lpstr>Accesses per Lookup</vt:lpstr>
      <vt:lpstr>Update Effort</vt:lpstr>
      <vt:lpstr>Worst-case Update Effort (cont.)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TreeCAM</dc:title>
  <dc:subject>Packet Classification - Updates</dc:subject>
  <dc:creator>Balajee Vamanan</dc:creator>
  <cp:lastModifiedBy>bvamanan</cp:lastModifiedBy>
  <cp:revision>2419</cp:revision>
  <dcterms:created xsi:type="dcterms:W3CDTF">2010-05-24T01:53:12Z</dcterms:created>
  <dcterms:modified xsi:type="dcterms:W3CDTF">2011-12-09T09:51:18Z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-2014343851</vt:i4>
  </property>
  <property fmtid="{D5CDD505-2E9C-101B-9397-08002B2CF9AE}" pid="3" name="_NewReviewCycle">
    <vt:lpwstr/>
  </property>
  <property fmtid="{D5CDD505-2E9C-101B-9397-08002B2CF9AE}" pid="4" name="_EmailSubject">
    <vt:lpwstr/>
  </property>
  <property fmtid="{D5CDD505-2E9C-101B-9397-08002B2CF9AE}" pid="5" name="_AuthorEmail">
    <vt:lpwstr>BVamanan@nvidia.com</vt:lpwstr>
  </property>
  <property fmtid="{D5CDD505-2E9C-101B-9397-08002B2CF9AE}" pid="6" name="_AuthorEmailDisplayName">
    <vt:lpwstr>Balajee Vamanan</vt:lpwstr>
  </property>
</Properties>
</file>