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439" r:id="rId2"/>
    <p:sldId id="487" r:id="rId3"/>
    <p:sldId id="490" r:id="rId4"/>
    <p:sldId id="442" r:id="rId5"/>
    <p:sldId id="464" r:id="rId6"/>
    <p:sldId id="480" r:id="rId7"/>
    <p:sldId id="492" r:id="rId8"/>
    <p:sldId id="430" r:id="rId9"/>
    <p:sldId id="469" r:id="rId10"/>
    <p:sldId id="441" r:id="rId11"/>
    <p:sldId id="493" r:id="rId12"/>
    <p:sldId id="486" r:id="rId13"/>
    <p:sldId id="359" r:id="rId14"/>
    <p:sldId id="482" r:id="rId15"/>
    <p:sldId id="479" r:id="rId16"/>
    <p:sldId id="470" r:id="rId17"/>
    <p:sldId id="450" r:id="rId18"/>
    <p:sldId id="496" r:id="rId19"/>
    <p:sldId id="455" r:id="rId20"/>
    <p:sldId id="472" r:id="rId21"/>
    <p:sldId id="494" r:id="rId22"/>
    <p:sldId id="497" r:id="rId23"/>
    <p:sldId id="417" r:id="rId24"/>
    <p:sldId id="476" r:id="rId25"/>
    <p:sldId id="428" r:id="rId26"/>
    <p:sldId id="495" r:id="rId27"/>
    <p:sldId id="418" r:id="rId28"/>
    <p:sldId id="457" r:id="rId29"/>
    <p:sldId id="419" r:id="rId30"/>
    <p:sldId id="485" r:id="rId31"/>
    <p:sldId id="461" r:id="rId32"/>
    <p:sldId id="481" r:id="rId33"/>
    <p:sldId id="463" r:id="rId34"/>
    <p:sldId id="467" r:id="rId35"/>
    <p:sldId id="484" r:id="rId36"/>
    <p:sldId id="316" r:id="rId37"/>
    <p:sldId id="307" r:id="rId38"/>
    <p:sldId id="423" r:id="rId39"/>
    <p:sldId id="382" r:id="rId40"/>
    <p:sldId id="42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wift" initials="MS" lastIdx="36" clrIdx="0">
    <p:extLst>
      <p:ext uri="{19B8F6BF-5375-455C-9EA6-DF929625EA0E}">
        <p15:presenceInfo xmlns:p15="http://schemas.microsoft.com/office/powerpoint/2012/main" userId="5a8a9be1ad3e6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37373"/>
    <a:srgbClr val="525252"/>
    <a:srgbClr val="FFDF66"/>
    <a:srgbClr val="FFE02C"/>
    <a:srgbClr val="FFEE58"/>
    <a:srgbClr val="FFED35"/>
    <a:srgbClr val="FFE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1"/>
    <p:restoredTop sz="81947"/>
  </p:normalViewPr>
  <p:slideViewPr>
    <p:cSldViewPr snapToGrid="0" snapToObjects="1">
      <p:cViewPr varScale="1">
        <p:scale>
          <a:sx n="70" d="100"/>
          <a:sy n="70" d="100"/>
        </p:scale>
        <p:origin x="192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90th Percentile Latency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Loom</c:v>
                </c:pt>
                <c:pt idx="1">
                  <c:v>Linux (MQ)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4-304E-B117-CF9C662CF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90th Percentile Latency2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Loom</c:v>
                </c:pt>
                <c:pt idx="1">
                  <c:v>Linux (MQ)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3646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4-304E-B117-CF9C662CF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354288"/>
        <c:axId val="310971840"/>
      </c:barChart>
      <c:catAx>
        <c:axId val="32035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71840"/>
        <c:crosses val="autoZero"/>
        <c:auto val="1"/>
        <c:lblAlgn val="ctr"/>
        <c:lblOffset val="100"/>
        <c:noMultiLvlLbl val="0"/>
      </c:catAx>
      <c:valAx>
        <c:axId val="31097184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chemeClr val="tx2"/>
                    </a:solidFill>
                  </a:rPr>
                  <a:t>90</a:t>
                </a:r>
                <a:r>
                  <a:rPr lang="en-US" sz="2800" baseline="30000" dirty="0">
                    <a:solidFill>
                      <a:schemeClr val="tx2"/>
                    </a:solidFill>
                  </a:rPr>
                  <a:t>th</a:t>
                </a:r>
                <a:r>
                  <a:rPr lang="en-US" sz="2800" dirty="0">
                    <a:solidFill>
                      <a:schemeClr val="tx2"/>
                    </a:solidFill>
                  </a:rPr>
                  <a:t> Percentile</a:t>
                </a:r>
                <a:r>
                  <a:rPr lang="en-US" sz="2800" baseline="0" dirty="0">
                    <a:solidFill>
                      <a:schemeClr val="tx2"/>
                    </a:solidFill>
                  </a:rPr>
                  <a:t> Latency (us)</a:t>
                </a:r>
                <a:endParaRPr lang="en-US" sz="2800" dirty="0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35428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1T16:28:06.631" idx="19">
    <p:pos x="10" y="10"/>
    <p:text>I think there are two problems:: Scheduling in the OS doesn't scale to multiple cores and multi-gigabit speeds, and that NICs have the performance but are inflexible and inefficient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1T16:53:40.498" idx="36">
    <p:pos x="10" y="10"/>
    <p:text>Animations are stoo small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A8AB5-69CF-4F36-B27E-A37D7ABEE1C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12E9BF-2000-4FCB-BCDB-C9360240BE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Intro: Loom is a new NIC design that moves all per-flow scheduling decisions out of the OS and into the NIC</a:t>
          </a:r>
        </a:p>
      </dgm:t>
    </dgm:pt>
    <dgm:pt modelId="{B1A195F5-C14B-4556-A683-04646E5B0956}" type="parTrans" cxnId="{758FAD29-881E-451B-B319-878F0271B0B4}">
      <dgm:prSet/>
      <dgm:spPr/>
      <dgm:t>
        <a:bodyPr/>
        <a:lstStyle/>
        <a:p>
          <a:endParaRPr lang="en-US"/>
        </a:p>
      </dgm:t>
    </dgm:pt>
    <dgm:pt modelId="{13FBE5ED-9618-454B-A145-B41FF88C0A9D}" type="sibTrans" cxnId="{758FAD29-881E-451B-B319-878F0271B0B4}">
      <dgm:prSet/>
      <dgm:spPr/>
      <dgm:t>
        <a:bodyPr/>
        <a:lstStyle/>
        <a:p>
          <a:endParaRPr lang="en-US"/>
        </a:p>
      </dgm:t>
    </dgm:pt>
    <dgm:pt modelId="{F6C44A6F-425D-419A-B5E6-5767664DA2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Contributions:</a:t>
          </a:r>
        </a:p>
      </dgm:t>
    </dgm:pt>
    <dgm:pt modelId="{F22B4929-3B7C-4C2B-BA50-BF857A877FFC}" type="parTrans" cxnId="{A6DA7D3A-1211-4CF7-983B-AA2C1DCDB8F3}">
      <dgm:prSet/>
      <dgm:spPr/>
      <dgm:t>
        <a:bodyPr/>
        <a:lstStyle/>
        <a:p>
          <a:endParaRPr lang="en-US"/>
        </a:p>
      </dgm:t>
    </dgm:pt>
    <dgm:pt modelId="{F1D4A7EC-44E5-4AEF-8326-0113ABCA7DEE}" type="sibTrans" cxnId="{A6DA7D3A-1211-4CF7-983B-AA2C1DCDB8F3}">
      <dgm:prSet/>
      <dgm:spPr/>
      <dgm:t>
        <a:bodyPr/>
        <a:lstStyle/>
        <a:p>
          <a:endParaRPr lang="en-US"/>
        </a:p>
      </dgm:t>
    </dgm:pt>
    <dgm:pt modelId="{761EBDDE-9D55-42F2-986C-8B779E283B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Specification: A new network policy abstraction: restricted directed acyclic graphs (DAGs)</a:t>
          </a:r>
        </a:p>
      </dgm:t>
    </dgm:pt>
    <dgm:pt modelId="{F22E2E54-B1E2-4BEE-8BA7-DB3E7E6E63E3}" type="parTrans" cxnId="{A7CA4614-6ABC-470A-8420-63DDF5576F25}">
      <dgm:prSet/>
      <dgm:spPr/>
      <dgm:t>
        <a:bodyPr/>
        <a:lstStyle/>
        <a:p>
          <a:endParaRPr lang="en-US"/>
        </a:p>
      </dgm:t>
    </dgm:pt>
    <dgm:pt modelId="{E19568A1-829F-4A3E-BED2-D7CC9339A514}" type="sibTrans" cxnId="{A7CA4614-6ABC-470A-8420-63DDF5576F25}">
      <dgm:prSet/>
      <dgm:spPr/>
      <dgm:t>
        <a:bodyPr/>
        <a:lstStyle/>
        <a:p>
          <a:endParaRPr lang="en-US"/>
        </a:p>
      </dgm:t>
    </dgm:pt>
    <dgm:pt modelId="{E415BAD1-F23A-4532-98D4-C8AAB3CA33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Enforcement: A new programmable packet scheduling hierarchy designed for NICs</a:t>
          </a:r>
        </a:p>
      </dgm:t>
    </dgm:pt>
    <dgm:pt modelId="{B05281F0-8AAB-4195-A01B-B2B2FE668DB2}" type="parTrans" cxnId="{0EEE30FD-73C2-4285-B405-9660759D486C}">
      <dgm:prSet/>
      <dgm:spPr/>
      <dgm:t>
        <a:bodyPr/>
        <a:lstStyle/>
        <a:p>
          <a:endParaRPr lang="en-US"/>
        </a:p>
      </dgm:t>
    </dgm:pt>
    <dgm:pt modelId="{CFDEAA05-F651-47F5-92B6-3BBEAB2BBCE1}" type="sibTrans" cxnId="{0EEE30FD-73C2-4285-B405-9660759D486C}">
      <dgm:prSet/>
      <dgm:spPr/>
      <dgm:t>
        <a:bodyPr/>
        <a:lstStyle/>
        <a:p>
          <a:endParaRPr lang="en-US"/>
        </a:p>
      </dgm:t>
    </dgm:pt>
    <dgm:pt modelId="{4CD09403-9A1A-4EF0-8467-2DFBCF62AE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Updating: A new expressive and efficient OS/NIC interface</a:t>
          </a:r>
        </a:p>
      </dgm:t>
    </dgm:pt>
    <dgm:pt modelId="{524BF7F2-0638-4BDE-BCDE-F1D4ADF018A4}" type="parTrans" cxnId="{4B9CA806-3279-44F9-89E1-CDCD36DA6AE4}">
      <dgm:prSet/>
      <dgm:spPr/>
      <dgm:t>
        <a:bodyPr/>
        <a:lstStyle/>
        <a:p>
          <a:endParaRPr lang="en-US"/>
        </a:p>
      </dgm:t>
    </dgm:pt>
    <dgm:pt modelId="{5FC71F62-066A-4B03-955E-A95FB21F2510}" type="sibTrans" cxnId="{4B9CA806-3279-44F9-89E1-CDCD36DA6AE4}">
      <dgm:prSet/>
      <dgm:spPr/>
      <dgm:t>
        <a:bodyPr/>
        <a:lstStyle/>
        <a:p>
          <a:endParaRPr lang="en-US"/>
        </a:p>
      </dgm:t>
    </dgm:pt>
    <dgm:pt modelId="{3CCD606F-1A9A-4AF1-81FA-24306292A4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Implementation and Evaluation: BESS prototype and </a:t>
          </a:r>
          <a:r>
            <a:rPr lang="en-US" dirty="0" err="1"/>
            <a:t>CloudLab</a:t>
          </a:r>
          <a:endParaRPr lang="en-US" dirty="0"/>
        </a:p>
      </dgm:t>
    </dgm:pt>
    <dgm:pt modelId="{705786F9-72BA-468C-977B-BE12122FE1F3}" type="parTrans" cxnId="{84D396B9-A631-404B-89AD-30B3B8EDD67F}">
      <dgm:prSet/>
      <dgm:spPr/>
      <dgm:t>
        <a:bodyPr/>
        <a:lstStyle/>
        <a:p>
          <a:endParaRPr lang="en-US"/>
        </a:p>
      </dgm:t>
    </dgm:pt>
    <dgm:pt modelId="{9E132ACD-C383-4CF6-9807-D05C447DEBD3}" type="sibTrans" cxnId="{84D396B9-A631-404B-89AD-30B3B8EDD67F}">
      <dgm:prSet/>
      <dgm:spPr/>
      <dgm:t>
        <a:bodyPr/>
        <a:lstStyle/>
        <a:p>
          <a:endParaRPr lang="en-US"/>
        </a:p>
      </dgm:t>
    </dgm:pt>
    <dgm:pt modelId="{5D0661C1-0F34-49C9-8EF0-A47BDBF16BF6}" type="pres">
      <dgm:prSet presAssocID="{D49A8AB5-69CF-4F36-B27E-A37D7ABEE1C9}" presName="root" presStyleCnt="0">
        <dgm:presLayoutVars>
          <dgm:dir/>
          <dgm:resizeHandles val="exact"/>
        </dgm:presLayoutVars>
      </dgm:prSet>
      <dgm:spPr/>
    </dgm:pt>
    <dgm:pt modelId="{D1DA92D9-3959-4C53-9205-2B45AB4FB384}" type="pres">
      <dgm:prSet presAssocID="{C112E9BF-2000-4FCB-BCDB-C9360240BEBE}" presName="compNode" presStyleCnt="0"/>
      <dgm:spPr/>
    </dgm:pt>
    <dgm:pt modelId="{27CD120D-4DEE-462C-955A-BD07FD6873DC}" type="pres">
      <dgm:prSet presAssocID="{C112E9BF-2000-4FCB-BCDB-C9360240BEBE}" presName="bgRect" presStyleLbl="bgShp" presStyleIdx="0" presStyleCnt="3" custScaleY="125980"/>
      <dgm:spPr/>
    </dgm:pt>
    <dgm:pt modelId="{A06F1E95-EECF-4623-BAD9-1BDBF76F6C3D}" type="pres">
      <dgm:prSet presAssocID="{C112E9BF-2000-4FCB-BCDB-C9360240BE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7A303C-0DED-4D63-A969-85C7889DCD6B}" type="pres">
      <dgm:prSet presAssocID="{C112E9BF-2000-4FCB-BCDB-C9360240BEBE}" presName="spaceRect" presStyleCnt="0"/>
      <dgm:spPr/>
    </dgm:pt>
    <dgm:pt modelId="{5297EBD2-F23B-43A3-8C1A-AF0B5ECCCB46}" type="pres">
      <dgm:prSet presAssocID="{C112E9BF-2000-4FCB-BCDB-C9360240BEBE}" presName="parTx" presStyleLbl="revTx" presStyleIdx="0" presStyleCnt="4">
        <dgm:presLayoutVars>
          <dgm:chMax val="0"/>
          <dgm:chPref val="0"/>
        </dgm:presLayoutVars>
      </dgm:prSet>
      <dgm:spPr/>
    </dgm:pt>
    <dgm:pt modelId="{CBDCE941-FE83-4759-845B-EF6D8DE2EB4C}" type="pres">
      <dgm:prSet presAssocID="{13FBE5ED-9618-454B-A145-B41FF88C0A9D}" presName="sibTrans" presStyleCnt="0"/>
      <dgm:spPr/>
    </dgm:pt>
    <dgm:pt modelId="{AE4F629A-DEFC-4993-9964-6EC569C7195A}" type="pres">
      <dgm:prSet presAssocID="{F6C44A6F-425D-419A-B5E6-5767664DA22E}" presName="compNode" presStyleCnt="0"/>
      <dgm:spPr/>
    </dgm:pt>
    <dgm:pt modelId="{FDAD234E-3CB7-41DD-97A5-8521933D320A}" type="pres">
      <dgm:prSet presAssocID="{F6C44A6F-425D-419A-B5E6-5767664DA22E}" presName="bgRect" presStyleLbl="bgShp" presStyleIdx="1" presStyleCnt="3" custScaleY="490434"/>
      <dgm:spPr>
        <a:solidFill>
          <a:schemeClr val="accent6"/>
        </a:solidFill>
      </dgm:spPr>
    </dgm:pt>
    <dgm:pt modelId="{A09261A2-234B-4CBD-AF33-7A62A55D01A3}" type="pres">
      <dgm:prSet presAssocID="{F6C44A6F-425D-419A-B5E6-5767664DA2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2C3C903-718A-4A5E-8DE0-862EA06A1C24}" type="pres">
      <dgm:prSet presAssocID="{F6C44A6F-425D-419A-B5E6-5767664DA22E}" presName="spaceRect" presStyleCnt="0"/>
      <dgm:spPr/>
    </dgm:pt>
    <dgm:pt modelId="{C046E686-88F8-42BF-912B-429F414AF9C0}" type="pres">
      <dgm:prSet presAssocID="{F6C44A6F-425D-419A-B5E6-5767664DA22E}" presName="parTx" presStyleLbl="revTx" presStyleIdx="1" presStyleCnt="4">
        <dgm:presLayoutVars>
          <dgm:chMax val="0"/>
          <dgm:chPref val="0"/>
        </dgm:presLayoutVars>
      </dgm:prSet>
      <dgm:spPr/>
    </dgm:pt>
    <dgm:pt modelId="{E34338A1-6C9D-45A6-9005-A98986F3B476}" type="pres">
      <dgm:prSet presAssocID="{F6C44A6F-425D-419A-B5E6-5767664DA22E}" presName="desTx" presStyleLbl="revTx" presStyleIdx="2" presStyleCnt="4" custScaleX="145281" custScaleY="469131" custLinFactNeighborX="-23096" custLinFactNeighborY="-4640">
        <dgm:presLayoutVars/>
      </dgm:prSet>
      <dgm:spPr/>
    </dgm:pt>
    <dgm:pt modelId="{43C7249B-CEA2-4614-A5E6-57FDBD6ED98B}" type="pres">
      <dgm:prSet presAssocID="{F1D4A7EC-44E5-4AEF-8326-0113ABCA7DEE}" presName="sibTrans" presStyleCnt="0"/>
      <dgm:spPr/>
    </dgm:pt>
    <dgm:pt modelId="{95D4E5A5-F54D-44ED-B5BF-BC629E359972}" type="pres">
      <dgm:prSet presAssocID="{3CCD606F-1A9A-4AF1-81FA-24306292A4D5}" presName="compNode" presStyleCnt="0"/>
      <dgm:spPr/>
    </dgm:pt>
    <dgm:pt modelId="{FBBD070D-1266-4F83-8325-A0B313A8DA75}" type="pres">
      <dgm:prSet presAssocID="{3CCD606F-1A9A-4AF1-81FA-24306292A4D5}" presName="bgRect" presStyleLbl="bgShp" presStyleIdx="2" presStyleCnt="3"/>
      <dgm:spPr/>
    </dgm:pt>
    <dgm:pt modelId="{6E12FCB9-028C-4954-A3BB-4958E8E09D8F}" type="pres">
      <dgm:prSet presAssocID="{3CCD606F-1A9A-4AF1-81FA-24306292A4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F55CC66-0BC3-452E-AFAB-6D5D5AC22794}" type="pres">
      <dgm:prSet presAssocID="{3CCD606F-1A9A-4AF1-81FA-24306292A4D5}" presName="spaceRect" presStyleCnt="0"/>
      <dgm:spPr/>
    </dgm:pt>
    <dgm:pt modelId="{6218DD73-6285-4236-8A8F-CF9E08DBB2A7}" type="pres">
      <dgm:prSet presAssocID="{3CCD606F-1A9A-4AF1-81FA-24306292A4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B9CA806-3279-44F9-89E1-CDCD36DA6AE4}" srcId="{F6C44A6F-425D-419A-B5E6-5767664DA22E}" destId="{4CD09403-9A1A-4EF0-8467-2DFBCF62AE63}" srcOrd="2" destOrd="0" parTransId="{524BF7F2-0638-4BDE-BCDE-F1D4ADF018A4}" sibTransId="{5FC71F62-066A-4B03-955E-A95FB21F2510}"/>
    <dgm:cxn modelId="{2337DC08-91BE-468C-BCC3-CB44C00C1FFE}" type="presOf" srcId="{3CCD606F-1A9A-4AF1-81FA-24306292A4D5}" destId="{6218DD73-6285-4236-8A8F-CF9E08DBB2A7}" srcOrd="0" destOrd="0" presId="urn:microsoft.com/office/officeart/2018/2/layout/IconVerticalSolidList"/>
    <dgm:cxn modelId="{5A44A013-19D2-42F0-BB93-49CE9412BC36}" type="presOf" srcId="{C112E9BF-2000-4FCB-BCDB-C9360240BEBE}" destId="{5297EBD2-F23B-43A3-8C1A-AF0B5ECCCB46}" srcOrd="0" destOrd="0" presId="urn:microsoft.com/office/officeart/2018/2/layout/IconVerticalSolidList"/>
    <dgm:cxn modelId="{A7CA4614-6ABC-470A-8420-63DDF5576F25}" srcId="{F6C44A6F-425D-419A-B5E6-5767664DA22E}" destId="{761EBDDE-9D55-42F2-986C-8B779E283B38}" srcOrd="0" destOrd="0" parTransId="{F22E2E54-B1E2-4BEE-8BA7-DB3E7E6E63E3}" sibTransId="{E19568A1-829F-4A3E-BED2-D7CC9339A514}"/>
    <dgm:cxn modelId="{758FAD29-881E-451B-B319-878F0271B0B4}" srcId="{D49A8AB5-69CF-4F36-B27E-A37D7ABEE1C9}" destId="{C112E9BF-2000-4FCB-BCDB-C9360240BEBE}" srcOrd="0" destOrd="0" parTransId="{B1A195F5-C14B-4556-A683-04646E5B0956}" sibTransId="{13FBE5ED-9618-454B-A145-B41FF88C0A9D}"/>
    <dgm:cxn modelId="{A6DA7D3A-1211-4CF7-983B-AA2C1DCDB8F3}" srcId="{D49A8AB5-69CF-4F36-B27E-A37D7ABEE1C9}" destId="{F6C44A6F-425D-419A-B5E6-5767664DA22E}" srcOrd="1" destOrd="0" parTransId="{F22B4929-3B7C-4C2B-BA50-BF857A877FFC}" sibTransId="{F1D4A7EC-44E5-4AEF-8326-0113ABCA7DEE}"/>
    <dgm:cxn modelId="{D49A4B47-FC6E-4843-9E58-74BD7F8079A2}" type="presOf" srcId="{F6C44A6F-425D-419A-B5E6-5767664DA22E}" destId="{C046E686-88F8-42BF-912B-429F414AF9C0}" srcOrd="0" destOrd="0" presId="urn:microsoft.com/office/officeart/2018/2/layout/IconVerticalSolidList"/>
    <dgm:cxn modelId="{2D12E74F-57BF-4439-B91A-D072EB623556}" type="presOf" srcId="{761EBDDE-9D55-42F2-986C-8B779E283B38}" destId="{E34338A1-6C9D-45A6-9005-A98986F3B476}" srcOrd="0" destOrd="0" presId="urn:microsoft.com/office/officeart/2018/2/layout/IconVerticalSolidList"/>
    <dgm:cxn modelId="{24964E86-1A45-4242-823E-C6652B461D36}" type="presOf" srcId="{4CD09403-9A1A-4EF0-8467-2DFBCF62AE63}" destId="{E34338A1-6C9D-45A6-9005-A98986F3B476}" srcOrd="0" destOrd="2" presId="urn:microsoft.com/office/officeart/2018/2/layout/IconVerticalSolidList"/>
    <dgm:cxn modelId="{655E899A-A457-48C6-BBB3-AA322F5F8189}" type="presOf" srcId="{D49A8AB5-69CF-4F36-B27E-A37D7ABEE1C9}" destId="{5D0661C1-0F34-49C9-8EF0-A47BDBF16BF6}" srcOrd="0" destOrd="0" presId="urn:microsoft.com/office/officeart/2018/2/layout/IconVerticalSolidList"/>
    <dgm:cxn modelId="{84D396B9-A631-404B-89AD-30B3B8EDD67F}" srcId="{D49A8AB5-69CF-4F36-B27E-A37D7ABEE1C9}" destId="{3CCD606F-1A9A-4AF1-81FA-24306292A4D5}" srcOrd="2" destOrd="0" parTransId="{705786F9-72BA-468C-977B-BE12122FE1F3}" sibTransId="{9E132ACD-C383-4CF6-9807-D05C447DEBD3}"/>
    <dgm:cxn modelId="{197390D3-BACC-46FF-BA65-9B1C289442E4}" type="presOf" srcId="{E415BAD1-F23A-4532-98D4-C8AAB3CA33D8}" destId="{E34338A1-6C9D-45A6-9005-A98986F3B476}" srcOrd="0" destOrd="1" presId="urn:microsoft.com/office/officeart/2018/2/layout/IconVerticalSolidList"/>
    <dgm:cxn modelId="{0EEE30FD-73C2-4285-B405-9660759D486C}" srcId="{F6C44A6F-425D-419A-B5E6-5767664DA22E}" destId="{E415BAD1-F23A-4532-98D4-C8AAB3CA33D8}" srcOrd="1" destOrd="0" parTransId="{B05281F0-8AAB-4195-A01B-B2B2FE668DB2}" sibTransId="{CFDEAA05-F651-47F5-92B6-3BBEAB2BBCE1}"/>
    <dgm:cxn modelId="{C688B501-09D1-42BF-8E63-7D04E32BA727}" type="presParOf" srcId="{5D0661C1-0F34-49C9-8EF0-A47BDBF16BF6}" destId="{D1DA92D9-3959-4C53-9205-2B45AB4FB384}" srcOrd="0" destOrd="0" presId="urn:microsoft.com/office/officeart/2018/2/layout/IconVerticalSolidList"/>
    <dgm:cxn modelId="{11A1F2DE-5684-49E4-AA79-4A02B5DD1BA4}" type="presParOf" srcId="{D1DA92D9-3959-4C53-9205-2B45AB4FB384}" destId="{27CD120D-4DEE-462C-955A-BD07FD6873DC}" srcOrd="0" destOrd="0" presId="urn:microsoft.com/office/officeart/2018/2/layout/IconVerticalSolidList"/>
    <dgm:cxn modelId="{AC1491F0-8FD5-4FE4-9C50-3C5E77EBBD2A}" type="presParOf" srcId="{D1DA92D9-3959-4C53-9205-2B45AB4FB384}" destId="{A06F1E95-EECF-4623-BAD9-1BDBF76F6C3D}" srcOrd="1" destOrd="0" presId="urn:microsoft.com/office/officeart/2018/2/layout/IconVerticalSolidList"/>
    <dgm:cxn modelId="{5054EB78-9873-4DC2-87A8-3448A0F6C10D}" type="presParOf" srcId="{D1DA92D9-3959-4C53-9205-2B45AB4FB384}" destId="{437A303C-0DED-4D63-A969-85C7889DCD6B}" srcOrd="2" destOrd="0" presId="urn:microsoft.com/office/officeart/2018/2/layout/IconVerticalSolidList"/>
    <dgm:cxn modelId="{DF9641CA-1C69-47D6-9623-CD480ACD1A92}" type="presParOf" srcId="{D1DA92D9-3959-4C53-9205-2B45AB4FB384}" destId="{5297EBD2-F23B-43A3-8C1A-AF0B5ECCCB46}" srcOrd="3" destOrd="0" presId="urn:microsoft.com/office/officeart/2018/2/layout/IconVerticalSolidList"/>
    <dgm:cxn modelId="{CFEEBD8B-3FEB-439A-8CCF-ECA198AB16AF}" type="presParOf" srcId="{5D0661C1-0F34-49C9-8EF0-A47BDBF16BF6}" destId="{CBDCE941-FE83-4759-845B-EF6D8DE2EB4C}" srcOrd="1" destOrd="0" presId="urn:microsoft.com/office/officeart/2018/2/layout/IconVerticalSolidList"/>
    <dgm:cxn modelId="{DEE7935D-7FF6-4052-A272-B778112AC525}" type="presParOf" srcId="{5D0661C1-0F34-49C9-8EF0-A47BDBF16BF6}" destId="{AE4F629A-DEFC-4993-9964-6EC569C7195A}" srcOrd="2" destOrd="0" presId="urn:microsoft.com/office/officeart/2018/2/layout/IconVerticalSolidList"/>
    <dgm:cxn modelId="{938CE1C2-42C6-46D4-8327-7E439A6B935A}" type="presParOf" srcId="{AE4F629A-DEFC-4993-9964-6EC569C7195A}" destId="{FDAD234E-3CB7-41DD-97A5-8521933D320A}" srcOrd="0" destOrd="0" presId="urn:microsoft.com/office/officeart/2018/2/layout/IconVerticalSolidList"/>
    <dgm:cxn modelId="{909D2D82-778C-432B-A8FE-3458407A08A2}" type="presParOf" srcId="{AE4F629A-DEFC-4993-9964-6EC569C7195A}" destId="{A09261A2-234B-4CBD-AF33-7A62A55D01A3}" srcOrd="1" destOrd="0" presId="urn:microsoft.com/office/officeart/2018/2/layout/IconVerticalSolidList"/>
    <dgm:cxn modelId="{C4ADDE01-2769-421B-9FFD-84D00F4059CA}" type="presParOf" srcId="{AE4F629A-DEFC-4993-9964-6EC569C7195A}" destId="{02C3C903-718A-4A5E-8DE0-862EA06A1C24}" srcOrd="2" destOrd="0" presId="urn:microsoft.com/office/officeart/2018/2/layout/IconVerticalSolidList"/>
    <dgm:cxn modelId="{35033031-DB4F-4BB3-8515-096FC0AB66DF}" type="presParOf" srcId="{AE4F629A-DEFC-4993-9964-6EC569C7195A}" destId="{C046E686-88F8-42BF-912B-429F414AF9C0}" srcOrd="3" destOrd="0" presId="urn:microsoft.com/office/officeart/2018/2/layout/IconVerticalSolidList"/>
    <dgm:cxn modelId="{AEE175A4-75DA-4418-84CE-E025ECCA3CB8}" type="presParOf" srcId="{AE4F629A-DEFC-4993-9964-6EC569C7195A}" destId="{E34338A1-6C9D-45A6-9005-A98986F3B476}" srcOrd="4" destOrd="0" presId="urn:microsoft.com/office/officeart/2018/2/layout/IconVerticalSolidList"/>
    <dgm:cxn modelId="{A4173AD7-E718-48E2-85D0-D6BA6C31133E}" type="presParOf" srcId="{5D0661C1-0F34-49C9-8EF0-A47BDBF16BF6}" destId="{43C7249B-CEA2-4614-A5E6-57FDBD6ED98B}" srcOrd="3" destOrd="0" presId="urn:microsoft.com/office/officeart/2018/2/layout/IconVerticalSolidList"/>
    <dgm:cxn modelId="{E7170C3A-4110-44C8-AB81-4713A1854DD8}" type="presParOf" srcId="{5D0661C1-0F34-49C9-8EF0-A47BDBF16BF6}" destId="{95D4E5A5-F54D-44ED-B5BF-BC629E359972}" srcOrd="4" destOrd="0" presId="urn:microsoft.com/office/officeart/2018/2/layout/IconVerticalSolidList"/>
    <dgm:cxn modelId="{489D4A5D-A1A7-4B8A-833B-CD971E795360}" type="presParOf" srcId="{95D4E5A5-F54D-44ED-B5BF-BC629E359972}" destId="{FBBD070D-1266-4F83-8325-A0B313A8DA75}" srcOrd="0" destOrd="0" presId="urn:microsoft.com/office/officeart/2018/2/layout/IconVerticalSolidList"/>
    <dgm:cxn modelId="{A02FDDB4-E75B-44EA-8D33-815829D53F41}" type="presParOf" srcId="{95D4E5A5-F54D-44ED-B5BF-BC629E359972}" destId="{6E12FCB9-028C-4954-A3BB-4958E8E09D8F}" srcOrd="1" destOrd="0" presId="urn:microsoft.com/office/officeart/2018/2/layout/IconVerticalSolidList"/>
    <dgm:cxn modelId="{CC257710-8779-43B3-8744-6FD08CD6474C}" type="presParOf" srcId="{95D4E5A5-F54D-44ED-B5BF-BC629E359972}" destId="{2F55CC66-0BC3-452E-AFAB-6D5D5AC22794}" srcOrd="2" destOrd="0" presId="urn:microsoft.com/office/officeart/2018/2/layout/IconVerticalSolidList"/>
    <dgm:cxn modelId="{2234F364-97F0-4E4B-BEA7-F6F0581C1AAB}" type="presParOf" srcId="{95D4E5A5-F54D-44ED-B5BF-BC629E359972}" destId="{6218DD73-6285-4236-8A8F-CF9E08DBB2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A7C37-23E6-4B00-950A-CED06859889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133C28-E306-405C-A74D-1E5E187E98C0}">
      <dgm:prSet/>
      <dgm:spPr/>
      <dgm:t>
        <a:bodyPr/>
        <a:lstStyle/>
        <a:p>
          <a:r>
            <a:rPr lang="en-US"/>
            <a:t>Can Loom drive line rate?  Can Loom enforce network policies?</a:t>
          </a:r>
        </a:p>
      </dgm:t>
    </dgm:pt>
    <dgm:pt modelId="{FF6A1B5F-CE26-4336-B18C-AAEF57265058}" type="parTrans" cxnId="{9E4AE565-D0BE-4214-96B3-D4CDD60C7AC4}">
      <dgm:prSet/>
      <dgm:spPr/>
      <dgm:t>
        <a:bodyPr/>
        <a:lstStyle/>
        <a:p>
          <a:endParaRPr lang="en-US"/>
        </a:p>
      </dgm:t>
    </dgm:pt>
    <dgm:pt modelId="{55AFC837-1C05-4044-91B4-24FA83465C4B}" type="sibTrans" cxnId="{9E4AE565-D0BE-4214-96B3-D4CDD60C7AC4}">
      <dgm:prSet/>
      <dgm:spPr/>
      <dgm:t>
        <a:bodyPr/>
        <a:lstStyle/>
        <a:p>
          <a:endParaRPr lang="en-US"/>
        </a:p>
      </dgm:t>
    </dgm:pt>
    <dgm:pt modelId="{3877CB3E-E4C6-4FFB-8F06-4E8BD9656115}">
      <dgm:prSet/>
      <dgm:spPr/>
      <dgm:t>
        <a:bodyPr/>
        <a:lstStyle/>
        <a:p>
          <a:r>
            <a:rPr lang="en-US"/>
            <a:t>Experiment: Microbenchmarks with iPerf</a:t>
          </a:r>
        </a:p>
      </dgm:t>
    </dgm:pt>
    <dgm:pt modelId="{D82E92EF-61B7-4804-9621-B4E4F9562EE2}" type="parTrans" cxnId="{2A1D8DE0-4EAE-41B9-A475-C29D6CA71AAF}">
      <dgm:prSet/>
      <dgm:spPr/>
      <dgm:t>
        <a:bodyPr/>
        <a:lstStyle/>
        <a:p>
          <a:endParaRPr lang="en-US"/>
        </a:p>
      </dgm:t>
    </dgm:pt>
    <dgm:pt modelId="{8D6458D6-4E73-4701-9914-48FDC51F3681}" type="sibTrans" cxnId="{2A1D8DE0-4EAE-41B9-A475-C29D6CA71AAF}">
      <dgm:prSet/>
      <dgm:spPr/>
      <dgm:t>
        <a:bodyPr/>
        <a:lstStyle/>
        <a:p>
          <a:endParaRPr lang="en-US"/>
        </a:p>
      </dgm:t>
    </dgm:pt>
    <dgm:pt modelId="{725C5F6E-4F0F-4CE8-89E4-C542C435765D}">
      <dgm:prSet/>
      <dgm:spPr/>
      <dgm:t>
        <a:bodyPr/>
        <a:lstStyle/>
        <a:p>
          <a:r>
            <a:rPr lang="en-US"/>
            <a:t>Can Loom isolate real applications?</a:t>
          </a:r>
        </a:p>
      </dgm:t>
    </dgm:pt>
    <dgm:pt modelId="{89B967BF-D99F-44D5-A6FE-465B31B53423}" type="parTrans" cxnId="{D20213F8-5052-4904-BBBE-C53E4D6B28CA}">
      <dgm:prSet/>
      <dgm:spPr/>
      <dgm:t>
        <a:bodyPr/>
        <a:lstStyle/>
        <a:p>
          <a:endParaRPr lang="en-US"/>
        </a:p>
      </dgm:t>
    </dgm:pt>
    <dgm:pt modelId="{072104BB-05C1-4E65-AA69-85EBAA1803E9}" type="sibTrans" cxnId="{D20213F8-5052-4904-BBBE-C53E4D6B28CA}">
      <dgm:prSet/>
      <dgm:spPr/>
      <dgm:t>
        <a:bodyPr/>
        <a:lstStyle/>
        <a:p>
          <a:endParaRPr lang="en-US"/>
        </a:p>
      </dgm:t>
    </dgm:pt>
    <dgm:pt modelId="{A3B2133F-C08E-48DA-8377-2E0EE7B9B39A}">
      <dgm:prSet/>
      <dgm:spPr/>
      <dgm:t>
        <a:bodyPr/>
        <a:lstStyle/>
        <a:p>
          <a:r>
            <a:rPr lang="en-US"/>
            <a:t>Experiment: CloudLab experiments with memcached and Spark</a:t>
          </a:r>
        </a:p>
      </dgm:t>
    </dgm:pt>
    <dgm:pt modelId="{C18F49C4-BDF8-4223-AF16-B2F70DB152AD}" type="parTrans" cxnId="{D4536B69-1B51-42C7-8AB9-B9C6F76811F3}">
      <dgm:prSet/>
      <dgm:spPr/>
      <dgm:t>
        <a:bodyPr/>
        <a:lstStyle/>
        <a:p>
          <a:endParaRPr lang="en-US"/>
        </a:p>
      </dgm:t>
    </dgm:pt>
    <dgm:pt modelId="{AABF7200-8C54-402E-A3AE-6991E80196A7}" type="sibTrans" cxnId="{D4536B69-1B51-42C7-8AB9-B9C6F76811F3}">
      <dgm:prSet/>
      <dgm:spPr/>
      <dgm:t>
        <a:bodyPr/>
        <a:lstStyle/>
        <a:p>
          <a:endParaRPr lang="en-US"/>
        </a:p>
      </dgm:t>
    </dgm:pt>
    <dgm:pt modelId="{CFB50F0F-CCFC-49D0-8C07-F6EA52A9B165}">
      <dgm:prSet/>
      <dgm:spPr/>
      <dgm:t>
        <a:bodyPr/>
        <a:lstStyle/>
        <a:p>
          <a:r>
            <a:rPr lang="en-US"/>
            <a:t>How effective is Loom’s efficient OS/NIC interface?</a:t>
          </a:r>
        </a:p>
      </dgm:t>
    </dgm:pt>
    <dgm:pt modelId="{2C2251D6-19F3-431F-A951-D5FA95CFECE1}" type="parTrans" cxnId="{70E4D1CD-7E3A-4D46-B78B-0EF9AD4969AA}">
      <dgm:prSet/>
      <dgm:spPr/>
      <dgm:t>
        <a:bodyPr/>
        <a:lstStyle/>
        <a:p>
          <a:endParaRPr lang="en-US"/>
        </a:p>
      </dgm:t>
    </dgm:pt>
    <dgm:pt modelId="{EB12310B-C2A5-45AC-B18C-2BD344E6D555}" type="sibTrans" cxnId="{70E4D1CD-7E3A-4D46-B78B-0EF9AD4969AA}">
      <dgm:prSet/>
      <dgm:spPr/>
      <dgm:t>
        <a:bodyPr/>
        <a:lstStyle/>
        <a:p>
          <a:endParaRPr lang="en-US"/>
        </a:p>
      </dgm:t>
    </dgm:pt>
    <dgm:pt modelId="{4CD7AD63-BEB7-4D74-9C49-915A102DF845}">
      <dgm:prSet/>
      <dgm:spPr/>
      <dgm:t>
        <a:bodyPr/>
        <a:lstStyle/>
        <a:p>
          <a:r>
            <a:rPr lang="en-US"/>
            <a:t>Experiment: Analysis of PCIe writes in Linux (QPF) versus Loom</a:t>
          </a:r>
        </a:p>
      </dgm:t>
    </dgm:pt>
    <dgm:pt modelId="{22EFDDC2-9DD8-4A1C-A36B-751E94C6C82A}" type="parTrans" cxnId="{3B1F9614-D22E-4172-ADA7-AB8D7BC41F45}">
      <dgm:prSet/>
      <dgm:spPr/>
      <dgm:t>
        <a:bodyPr/>
        <a:lstStyle/>
        <a:p>
          <a:endParaRPr lang="en-US"/>
        </a:p>
      </dgm:t>
    </dgm:pt>
    <dgm:pt modelId="{6D92CC58-25EB-485A-8006-3952F9352AF3}" type="sibTrans" cxnId="{3B1F9614-D22E-4172-ADA7-AB8D7BC41F45}">
      <dgm:prSet/>
      <dgm:spPr/>
      <dgm:t>
        <a:bodyPr/>
        <a:lstStyle/>
        <a:p>
          <a:endParaRPr lang="en-US"/>
        </a:p>
      </dgm:t>
    </dgm:pt>
    <dgm:pt modelId="{8D142D91-D751-4BF9-9B45-758F95BD178E}" type="pres">
      <dgm:prSet presAssocID="{138A7C37-23E6-4B00-950A-CED068598894}" presName="root" presStyleCnt="0">
        <dgm:presLayoutVars>
          <dgm:dir/>
          <dgm:resizeHandles val="exact"/>
        </dgm:presLayoutVars>
      </dgm:prSet>
      <dgm:spPr/>
    </dgm:pt>
    <dgm:pt modelId="{74AD9E97-7CF2-4F3F-9C62-DBEDC2162B52}" type="pres">
      <dgm:prSet presAssocID="{81133C28-E306-405C-A74D-1E5E187E98C0}" presName="compNode" presStyleCnt="0"/>
      <dgm:spPr/>
    </dgm:pt>
    <dgm:pt modelId="{8FC3C89F-076F-4E99-8DA5-10D1EE56C5AA}" type="pres">
      <dgm:prSet presAssocID="{81133C28-E306-405C-A74D-1E5E187E98C0}" presName="bgRect" presStyleLbl="bgShp" presStyleIdx="0" presStyleCnt="3"/>
      <dgm:spPr/>
    </dgm:pt>
    <dgm:pt modelId="{B092D8F1-413A-42CF-9AFA-F2F22BCF8D80}" type="pres">
      <dgm:prSet presAssocID="{81133C28-E306-405C-A74D-1E5E187E98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F9B595D-2347-49A1-9A94-BD05677AC282}" type="pres">
      <dgm:prSet presAssocID="{81133C28-E306-405C-A74D-1E5E187E98C0}" presName="spaceRect" presStyleCnt="0"/>
      <dgm:spPr/>
    </dgm:pt>
    <dgm:pt modelId="{274EFF0E-C64A-434D-A9D5-645C232EDB53}" type="pres">
      <dgm:prSet presAssocID="{81133C28-E306-405C-A74D-1E5E187E98C0}" presName="parTx" presStyleLbl="revTx" presStyleIdx="0" presStyleCnt="6">
        <dgm:presLayoutVars>
          <dgm:chMax val="0"/>
          <dgm:chPref val="0"/>
        </dgm:presLayoutVars>
      </dgm:prSet>
      <dgm:spPr/>
    </dgm:pt>
    <dgm:pt modelId="{D560B231-0D71-4D5B-8774-0D5940A05FF2}" type="pres">
      <dgm:prSet presAssocID="{81133C28-E306-405C-A74D-1E5E187E98C0}" presName="desTx" presStyleLbl="revTx" presStyleIdx="1" presStyleCnt="6">
        <dgm:presLayoutVars/>
      </dgm:prSet>
      <dgm:spPr/>
    </dgm:pt>
    <dgm:pt modelId="{9CCE9349-AE7E-47EF-9671-6C6421C8F99D}" type="pres">
      <dgm:prSet presAssocID="{55AFC837-1C05-4044-91B4-24FA83465C4B}" presName="sibTrans" presStyleCnt="0"/>
      <dgm:spPr/>
    </dgm:pt>
    <dgm:pt modelId="{29800E9C-BC8C-4ED5-9B57-1BCC2407F41E}" type="pres">
      <dgm:prSet presAssocID="{725C5F6E-4F0F-4CE8-89E4-C542C435765D}" presName="compNode" presStyleCnt="0"/>
      <dgm:spPr/>
    </dgm:pt>
    <dgm:pt modelId="{0A4DF6B7-8147-4B3D-9C32-6AA52D805801}" type="pres">
      <dgm:prSet presAssocID="{725C5F6E-4F0F-4CE8-89E4-C542C435765D}" presName="bgRect" presStyleLbl="bgShp" presStyleIdx="1" presStyleCnt="3"/>
      <dgm:spPr/>
    </dgm:pt>
    <dgm:pt modelId="{4BE7F391-E699-4BB1-86D8-1442F2238CB1}" type="pres">
      <dgm:prSet presAssocID="{725C5F6E-4F0F-4CE8-89E4-C542C43576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9353D98-B097-4670-98A3-424739A0532B}" type="pres">
      <dgm:prSet presAssocID="{725C5F6E-4F0F-4CE8-89E4-C542C435765D}" presName="spaceRect" presStyleCnt="0"/>
      <dgm:spPr/>
    </dgm:pt>
    <dgm:pt modelId="{67570BED-F53C-40A6-9035-2026D4D29F8D}" type="pres">
      <dgm:prSet presAssocID="{725C5F6E-4F0F-4CE8-89E4-C542C435765D}" presName="parTx" presStyleLbl="revTx" presStyleIdx="2" presStyleCnt="6">
        <dgm:presLayoutVars>
          <dgm:chMax val="0"/>
          <dgm:chPref val="0"/>
        </dgm:presLayoutVars>
      </dgm:prSet>
      <dgm:spPr/>
    </dgm:pt>
    <dgm:pt modelId="{C94198F8-2C70-4262-A6DB-6891EDE89CB5}" type="pres">
      <dgm:prSet presAssocID="{725C5F6E-4F0F-4CE8-89E4-C542C435765D}" presName="desTx" presStyleLbl="revTx" presStyleIdx="3" presStyleCnt="6">
        <dgm:presLayoutVars/>
      </dgm:prSet>
      <dgm:spPr/>
    </dgm:pt>
    <dgm:pt modelId="{468F524C-4A0F-4FE9-81B3-E2E6A66CFEBF}" type="pres">
      <dgm:prSet presAssocID="{072104BB-05C1-4E65-AA69-85EBAA1803E9}" presName="sibTrans" presStyleCnt="0"/>
      <dgm:spPr/>
    </dgm:pt>
    <dgm:pt modelId="{7D302760-5CF2-4247-A459-4C9125C33224}" type="pres">
      <dgm:prSet presAssocID="{CFB50F0F-CCFC-49D0-8C07-F6EA52A9B165}" presName="compNode" presStyleCnt="0"/>
      <dgm:spPr/>
    </dgm:pt>
    <dgm:pt modelId="{2DA2F9F4-97A8-4564-BD99-18B285C53580}" type="pres">
      <dgm:prSet presAssocID="{CFB50F0F-CCFC-49D0-8C07-F6EA52A9B165}" presName="bgRect" presStyleLbl="bgShp" presStyleIdx="2" presStyleCnt="3"/>
      <dgm:spPr/>
    </dgm:pt>
    <dgm:pt modelId="{9A284894-BA84-46F7-A3E7-43FD04844B38}" type="pres">
      <dgm:prSet presAssocID="{CFB50F0F-CCFC-49D0-8C07-F6EA52A9B1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F71542A-8B6F-42D3-A3C9-F4AEFBBEB1D7}" type="pres">
      <dgm:prSet presAssocID="{CFB50F0F-CCFC-49D0-8C07-F6EA52A9B165}" presName="spaceRect" presStyleCnt="0"/>
      <dgm:spPr/>
    </dgm:pt>
    <dgm:pt modelId="{07C7D7A5-AEFB-4C83-B24E-D345EFF7BA44}" type="pres">
      <dgm:prSet presAssocID="{CFB50F0F-CCFC-49D0-8C07-F6EA52A9B165}" presName="parTx" presStyleLbl="revTx" presStyleIdx="4" presStyleCnt="6">
        <dgm:presLayoutVars>
          <dgm:chMax val="0"/>
          <dgm:chPref val="0"/>
        </dgm:presLayoutVars>
      </dgm:prSet>
      <dgm:spPr/>
    </dgm:pt>
    <dgm:pt modelId="{C3065D63-C515-47F6-9F1E-8A347242778F}" type="pres">
      <dgm:prSet presAssocID="{CFB50F0F-CCFC-49D0-8C07-F6EA52A9B165}" presName="desTx" presStyleLbl="revTx" presStyleIdx="5" presStyleCnt="6">
        <dgm:presLayoutVars/>
      </dgm:prSet>
      <dgm:spPr/>
    </dgm:pt>
  </dgm:ptLst>
  <dgm:cxnLst>
    <dgm:cxn modelId="{2733460D-BA22-46BC-B866-0E6DB469FD65}" type="presOf" srcId="{3877CB3E-E4C6-4FFB-8F06-4E8BD9656115}" destId="{D560B231-0D71-4D5B-8774-0D5940A05FF2}" srcOrd="0" destOrd="0" presId="urn:microsoft.com/office/officeart/2018/2/layout/IconVerticalSolidList"/>
    <dgm:cxn modelId="{3B1F9614-D22E-4172-ADA7-AB8D7BC41F45}" srcId="{CFB50F0F-CCFC-49D0-8C07-F6EA52A9B165}" destId="{4CD7AD63-BEB7-4D74-9C49-915A102DF845}" srcOrd="0" destOrd="0" parTransId="{22EFDDC2-9DD8-4A1C-A36B-751E94C6C82A}" sibTransId="{6D92CC58-25EB-485A-8006-3952F9352AF3}"/>
    <dgm:cxn modelId="{60344D1C-562A-421E-9948-3F1B235560BE}" type="presOf" srcId="{81133C28-E306-405C-A74D-1E5E187E98C0}" destId="{274EFF0E-C64A-434D-A9D5-645C232EDB53}" srcOrd="0" destOrd="0" presId="urn:microsoft.com/office/officeart/2018/2/layout/IconVerticalSolidList"/>
    <dgm:cxn modelId="{DFF9201D-8B29-4CAB-B10D-E9BCE75DB42A}" type="presOf" srcId="{4CD7AD63-BEB7-4D74-9C49-915A102DF845}" destId="{C3065D63-C515-47F6-9F1E-8A347242778F}" srcOrd="0" destOrd="0" presId="urn:microsoft.com/office/officeart/2018/2/layout/IconVerticalSolidList"/>
    <dgm:cxn modelId="{9E4AE565-D0BE-4214-96B3-D4CDD60C7AC4}" srcId="{138A7C37-23E6-4B00-950A-CED068598894}" destId="{81133C28-E306-405C-A74D-1E5E187E98C0}" srcOrd="0" destOrd="0" parTransId="{FF6A1B5F-CE26-4336-B18C-AAEF57265058}" sibTransId="{55AFC837-1C05-4044-91B4-24FA83465C4B}"/>
    <dgm:cxn modelId="{D4536B69-1B51-42C7-8AB9-B9C6F76811F3}" srcId="{725C5F6E-4F0F-4CE8-89E4-C542C435765D}" destId="{A3B2133F-C08E-48DA-8377-2E0EE7B9B39A}" srcOrd="0" destOrd="0" parTransId="{C18F49C4-BDF8-4223-AF16-B2F70DB152AD}" sibTransId="{AABF7200-8C54-402E-A3AE-6991E80196A7}"/>
    <dgm:cxn modelId="{00B206CD-6CBD-4089-8F66-9B5FE2CFA166}" type="presOf" srcId="{725C5F6E-4F0F-4CE8-89E4-C542C435765D}" destId="{67570BED-F53C-40A6-9035-2026D4D29F8D}" srcOrd="0" destOrd="0" presId="urn:microsoft.com/office/officeart/2018/2/layout/IconVerticalSolidList"/>
    <dgm:cxn modelId="{70E4D1CD-7E3A-4D46-B78B-0EF9AD4969AA}" srcId="{138A7C37-23E6-4B00-950A-CED068598894}" destId="{CFB50F0F-CCFC-49D0-8C07-F6EA52A9B165}" srcOrd="2" destOrd="0" parTransId="{2C2251D6-19F3-431F-A951-D5FA95CFECE1}" sibTransId="{EB12310B-C2A5-45AC-B18C-2BD344E6D555}"/>
    <dgm:cxn modelId="{6F7885DC-D86C-4BCF-AB14-6A94E91052A7}" type="presOf" srcId="{A3B2133F-C08E-48DA-8377-2E0EE7B9B39A}" destId="{C94198F8-2C70-4262-A6DB-6891EDE89CB5}" srcOrd="0" destOrd="0" presId="urn:microsoft.com/office/officeart/2018/2/layout/IconVerticalSolidList"/>
    <dgm:cxn modelId="{2A1D8DE0-4EAE-41B9-A475-C29D6CA71AAF}" srcId="{81133C28-E306-405C-A74D-1E5E187E98C0}" destId="{3877CB3E-E4C6-4FFB-8F06-4E8BD9656115}" srcOrd="0" destOrd="0" parTransId="{D82E92EF-61B7-4804-9621-B4E4F9562EE2}" sibTransId="{8D6458D6-4E73-4701-9914-48FDC51F3681}"/>
    <dgm:cxn modelId="{E9787BE9-0BAE-4C1C-94B9-0616D309C38F}" type="presOf" srcId="{CFB50F0F-CCFC-49D0-8C07-F6EA52A9B165}" destId="{07C7D7A5-AEFB-4C83-B24E-D345EFF7BA44}" srcOrd="0" destOrd="0" presId="urn:microsoft.com/office/officeart/2018/2/layout/IconVerticalSolidList"/>
    <dgm:cxn modelId="{D20213F8-5052-4904-BBBE-C53E4D6B28CA}" srcId="{138A7C37-23E6-4B00-950A-CED068598894}" destId="{725C5F6E-4F0F-4CE8-89E4-C542C435765D}" srcOrd="1" destOrd="0" parTransId="{89B967BF-D99F-44D5-A6FE-465B31B53423}" sibTransId="{072104BB-05C1-4E65-AA69-85EBAA1803E9}"/>
    <dgm:cxn modelId="{E5F77CFB-B58D-4C1B-9BC4-2DC36167498C}" type="presOf" srcId="{138A7C37-23E6-4B00-950A-CED068598894}" destId="{8D142D91-D751-4BF9-9B45-758F95BD178E}" srcOrd="0" destOrd="0" presId="urn:microsoft.com/office/officeart/2018/2/layout/IconVerticalSolidList"/>
    <dgm:cxn modelId="{B8F42A4F-BDFB-4718-97BD-38040AAD44DA}" type="presParOf" srcId="{8D142D91-D751-4BF9-9B45-758F95BD178E}" destId="{74AD9E97-7CF2-4F3F-9C62-DBEDC2162B52}" srcOrd="0" destOrd="0" presId="urn:microsoft.com/office/officeart/2018/2/layout/IconVerticalSolidList"/>
    <dgm:cxn modelId="{E5A5933B-BA30-4A87-BB7B-72FBD8C436CC}" type="presParOf" srcId="{74AD9E97-7CF2-4F3F-9C62-DBEDC2162B52}" destId="{8FC3C89F-076F-4E99-8DA5-10D1EE56C5AA}" srcOrd="0" destOrd="0" presId="urn:microsoft.com/office/officeart/2018/2/layout/IconVerticalSolidList"/>
    <dgm:cxn modelId="{FB3974A6-A43E-432F-83C6-9216368BD885}" type="presParOf" srcId="{74AD9E97-7CF2-4F3F-9C62-DBEDC2162B52}" destId="{B092D8F1-413A-42CF-9AFA-F2F22BCF8D80}" srcOrd="1" destOrd="0" presId="urn:microsoft.com/office/officeart/2018/2/layout/IconVerticalSolidList"/>
    <dgm:cxn modelId="{846BDE46-2838-4591-A015-BEE4CC6B27D6}" type="presParOf" srcId="{74AD9E97-7CF2-4F3F-9C62-DBEDC2162B52}" destId="{8F9B595D-2347-49A1-9A94-BD05677AC282}" srcOrd="2" destOrd="0" presId="urn:microsoft.com/office/officeart/2018/2/layout/IconVerticalSolidList"/>
    <dgm:cxn modelId="{A714B6F7-4150-43D7-A387-47EAC2994868}" type="presParOf" srcId="{74AD9E97-7CF2-4F3F-9C62-DBEDC2162B52}" destId="{274EFF0E-C64A-434D-A9D5-645C232EDB53}" srcOrd="3" destOrd="0" presId="urn:microsoft.com/office/officeart/2018/2/layout/IconVerticalSolidList"/>
    <dgm:cxn modelId="{3C13D8B9-D6F9-4621-97F9-7E1E18FF691A}" type="presParOf" srcId="{74AD9E97-7CF2-4F3F-9C62-DBEDC2162B52}" destId="{D560B231-0D71-4D5B-8774-0D5940A05FF2}" srcOrd="4" destOrd="0" presId="urn:microsoft.com/office/officeart/2018/2/layout/IconVerticalSolidList"/>
    <dgm:cxn modelId="{0AD61AD5-B298-43A9-A98B-A14D0A2D9F9A}" type="presParOf" srcId="{8D142D91-D751-4BF9-9B45-758F95BD178E}" destId="{9CCE9349-AE7E-47EF-9671-6C6421C8F99D}" srcOrd="1" destOrd="0" presId="urn:microsoft.com/office/officeart/2018/2/layout/IconVerticalSolidList"/>
    <dgm:cxn modelId="{4E559C86-F75D-440D-B8BA-A633D760FF5C}" type="presParOf" srcId="{8D142D91-D751-4BF9-9B45-758F95BD178E}" destId="{29800E9C-BC8C-4ED5-9B57-1BCC2407F41E}" srcOrd="2" destOrd="0" presId="urn:microsoft.com/office/officeart/2018/2/layout/IconVerticalSolidList"/>
    <dgm:cxn modelId="{B4D8A63E-0C53-49D3-B159-391BF22F5BCE}" type="presParOf" srcId="{29800E9C-BC8C-4ED5-9B57-1BCC2407F41E}" destId="{0A4DF6B7-8147-4B3D-9C32-6AA52D805801}" srcOrd="0" destOrd="0" presId="urn:microsoft.com/office/officeart/2018/2/layout/IconVerticalSolidList"/>
    <dgm:cxn modelId="{75EC429D-5A16-4ED4-B89A-2DDDB3A97FD1}" type="presParOf" srcId="{29800E9C-BC8C-4ED5-9B57-1BCC2407F41E}" destId="{4BE7F391-E699-4BB1-86D8-1442F2238CB1}" srcOrd="1" destOrd="0" presId="urn:microsoft.com/office/officeart/2018/2/layout/IconVerticalSolidList"/>
    <dgm:cxn modelId="{3BD5892D-762E-46BD-B184-60D793F90CBA}" type="presParOf" srcId="{29800E9C-BC8C-4ED5-9B57-1BCC2407F41E}" destId="{99353D98-B097-4670-98A3-424739A0532B}" srcOrd="2" destOrd="0" presId="urn:microsoft.com/office/officeart/2018/2/layout/IconVerticalSolidList"/>
    <dgm:cxn modelId="{BA808231-9A5E-4254-94CA-D28C7F9A8829}" type="presParOf" srcId="{29800E9C-BC8C-4ED5-9B57-1BCC2407F41E}" destId="{67570BED-F53C-40A6-9035-2026D4D29F8D}" srcOrd="3" destOrd="0" presId="urn:microsoft.com/office/officeart/2018/2/layout/IconVerticalSolidList"/>
    <dgm:cxn modelId="{7B99435F-B34C-4135-92CC-08A934BEED83}" type="presParOf" srcId="{29800E9C-BC8C-4ED5-9B57-1BCC2407F41E}" destId="{C94198F8-2C70-4262-A6DB-6891EDE89CB5}" srcOrd="4" destOrd="0" presId="urn:microsoft.com/office/officeart/2018/2/layout/IconVerticalSolidList"/>
    <dgm:cxn modelId="{59FC544C-5303-4CAA-B68B-01428F91286C}" type="presParOf" srcId="{8D142D91-D751-4BF9-9B45-758F95BD178E}" destId="{468F524C-4A0F-4FE9-81B3-E2E6A66CFEBF}" srcOrd="3" destOrd="0" presId="urn:microsoft.com/office/officeart/2018/2/layout/IconVerticalSolidList"/>
    <dgm:cxn modelId="{8C0BA57C-C61A-427B-BD99-01DD40028B17}" type="presParOf" srcId="{8D142D91-D751-4BF9-9B45-758F95BD178E}" destId="{7D302760-5CF2-4247-A459-4C9125C33224}" srcOrd="4" destOrd="0" presId="urn:microsoft.com/office/officeart/2018/2/layout/IconVerticalSolidList"/>
    <dgm:cxn modelId="{B285A588-5E61-4ECD-BA1F-B9B24A93D324}" type="presParOf" srcId="{7D302760-5CF2-4247-A459-4C9125C33224}" destId="{2DA2F9F4-97A8-4564-BD99-18B285C53580}" srcOrd="0" destOrd="0" presId="urn:microsoft.com/office/officeart/2018/2/layout/IconVerticalSolidList"/>
    <dgm:cxn modelId="{89EF26F4-AAAF-409C-A883-98814AF76F4C}" type="presParOf" srcId="{7D302760-5CF2-4247-A459-4C9125C33224}" destId="{9A284894-BA84-46F7-A3E7-43FD04844B38}" srcOrd="1" destOrd="0" presId="urn:microsoft.com/office/officeart/2018/2/layout/IconVerticalSolidList"/>
    <dgm:cxn modelId="{A8331E26-11B7-47C0-BB9F-1133C72ACA03}" type="presParOf" srcId="{7D302760-5CF2-4247-A459-4C9125C33224}" destId="{BF71542A-8B6F-42D3-A3C9-F4AEFBBEB1D7}" srcOrd="2" destOrd="0" presId="urn:microsoft.com/office/officeart/2018/2/layout/IconVerticalSolidList"/>
    <dgm:cxn modelId="{17144C5E-BDB1-4F53-9F2B-42FDE580FEB3}" type="presParOf" srcId="{7D302760-5CF2-4247-A459-4C9125C33224}" destId="{07C7D7A5-AEFB-4C83-B24E-D345EFF7BA44}" srcOrd="3" destOrd="0" presId="urn:microsoft.com/office/officeart/2018/2/layout/IconVerticalSolidList"/>
    <dgm:cxn modelId="{5D161FA7-5A16-4E38-8B7C-CD6CAC642007}" type="presParOf" srcId="{7D302760-5CF2-4247-A459-4C9125C33224}" destId="{C3065D63-C515-47F6-9F1E-8A347242778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D120D-4DEE-462C-955A-BD07FD6873DC}">
      <dsp:nvSpPr>
        <dsp:cNvPr id="0" name=""/>
        <dsp:cNvSpPr/>
      </dsp:nvSpPr>
      <dsp:spPr>
        <a:xfrm>
          <a:off x="-560495" y="132952"/>
          <a:ext cx="10793506" cy="719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F1E95-EECF-4623-BAD9-1BDBF76F6C3D}">
      <dsp:nvSpPr>
        <dsp:cNvPr id="0" name=""/>
        <dsp:cNvSpPr/>
      </dsp:nvSpPr>
      <dsp:spPr>
        <a:xfrm>
          <a:off x="-387799" y="335562"/>
          <a:ext cx="314605" cy="313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7EBD2-F23B-43A3-8C1A-AF0B5ECCCB46}">
      <dsp:nvSpPr>
        <dsp:cNvPr id="0" name=""/>
        <dsp:cNvSpPr/>
      </dsp:nvSpPr>
      <dsp:spPr>
        <a:xfrm>
          <a:off x="99500" y="207111"/>
          <a:ext cx="10073480" cy="67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8" tIns="71748" rIns="71748" bIns="7174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Intro: Loom is a new NIC design that moves all per-flow scheduling decisions out of the OS and into the NIC</a:t>
          </a:r>
        </a:p>
      </dsp:txBody>
      <dsp:txXfrm>
        <a:off x="99500" y="207111"/>
        <a:ext cx="10073480" cy="677935"/>
      </dsp:txXfrm>
    </dsp:sp>
    <dsp:sp modelId="{FDAD234E-3CB7-41DD-97A5-8521933D320A}">
      <dsp:nvSpPr>
        <dsp:cNvPr id="0" name=""/>
        <dsp:cNvSpPr/>
      </dsp:nvSpPr>
      <dsp:spPr>
        <a:xfrm>
          <a:off x="-560495" y="1191286"/>
          <a:ext cx="10793506" cy="279985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261A2-234B-4CBD-AF33-7A62A55D01A3}">
      <dsp:nvSpPr>
        <dsp:cNvPr id="0" name=""/>
        <dsp:cNvSpPr/>
      </dsp:nvSpPr>
      <dsp:spPr>
        <a:xfrm>
          <a:off x="-387799" y="2434218"/>
          <a:ext cx="314605" cy="313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6E686-88F8-42BF-912B-429F414AF9C0}">
      <dsp:nvSpPr>
        <dsp:cNvPr id="0" name=""/>
        <dsp:cNvSpPr/>
      </dsp:nvSpPr>
      <dsp:spPr>
        <a:xfrm>
          <a:off x="99500" y="2305767"/>
          <a:ext cx="4857077" cy="67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8" tIns="71748" rIns="71748" bIns="7174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Contributions:</a:t>
          </a:r>
        </a:p>
      </dsp:txBody>
      <dsp:txXfrm>
        <a:off x="99500" y="2305767"/>
        <a:ext cx="4857077" cy="677935"/>
      </dsp:txXfrm>
    </dsp:sp>
    <dsp:sp modelId="{E34338A1-6C9D-45A6-9005-A98986F3B476}">
      <dsp:nvSpPr>
        <dsp:cNvPr id="0" name=""/>
        <dsp:cNvSpPr/>
      </dsp:nvSpPr>
      <dsp:spPr>
        <a:xfrm>
          <a:off x="2570778" y="1023075"/>
          <a:ext cx="7578442" cy="318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8" tIns="71748" rIns="71748" bIns="717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Specification: A new network policy abstraction: restricted directed acyclic graphs (DAGs)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Enforcement: A new programmable packet scheduling hierarchy designed for NICs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Updating: A new expressive and efficient OS/NIC interface</a:t>
          </a:r>
        </a:p>
      </dsp:txBody>
      <dsp:txXfrm>
        <a:off x="2570778" y="1023075"/>
        <a:ext cx="7578442" cy="3180407"/>
      </dsp:txXfrm>
    </dsp:sp>
    <dsp:sp modelId="{FBBD070D-1266-4F83-8325-A0B313A8DA75}">
      <dsp:nvSpPr>
        <dsp:cNvPr id="0" name=""/>
        <dsp:cNvSpPr/>
      </dsp:nvSpPr>
      <dsp:spPr>
        <a:xfrm>
          <a:off x="-560495" y="4404423"/>
          <a:ext cx="10793506" cy="570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2FCB9-028C-4954-A3BB-4958E8E09D8F}">
      <dsp:nvSpPr>
        <dsp:cNvPr id="0" name=""/>
        <dsp:cNvSpPr/>
      </dsp:nvSpPr>
      <dsp:spPr>
        <a:xfrm>
          <a:off x="-387799" y="4532874"/>
          <a:ext cx="314605" cy="313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8DD73-6285-4236-8A8F-CF9E08DBB2A7}">
      <dsp:nvSpPr>
        <dsp:cNvPr id="0" name=""/>
        <dsp:cNvSpPr/>
      </dsp:nvSpPr>
      <dsp:spPr>
        <a:xfrm>
          <a:off x="99500" y="4404423"/>
          <a:ext cx="10073480" cy="67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48" tIns="71748" rIns="71748" bIns="717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and Evaluation: BESS prototype and </a:t>
          </a:r>
          <a:r>
            <a:rPr lang="en-US" sz="2500" kern="1200" dirty="0" err="1"/>
            <a:t>CloudLab</a:t>
          </a:r>
          <a:endParaRPr lang="en-US" sz="2500" kern="1200" dirty="0"/>
        </a:p>
      </dsp:txBody>
      <dsp:txXfrm>
        <a:off x="99500" y="4404423"/>
        <a:ext cx="10073480" cy="677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3C89F-076F-4E99-8DA5-10D1EE56C5AA}">
      <dsp:nvSpPr>
        <dsp:cNvPr id="0" name=""/>
        <dsp:cNvSpPr/>
      </dsp:nvSpPr>
      <dsp:spPr>
        <a:xfrm>
          <a:off x="0" y="718"/>
          <a:ext cx="8001318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92D8F1-413A-42CF-9AFA-F2F22BCF8D8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EFF0E-C64A-434D-A9D5-645C232EDB53}">
      <dsp:nvSpPr>
        <dsp:cNvPr id="0" name=""/>
        <dsp:cNvSpPr/>
      </dsp:nvSpPr>
      <dsp:spPr>
        <a:xfrm>
          <a:off x="1941716" y="718"/>
          <a:ext cx="360059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Loom drive line rate?  Can Loom enforce network policies?</a:t>
          </a:r>
        </a:p>
      </dsp:txBody>
      <dsp:txXfrm>
        <a:off x="1941716" y="718"/>
        <a:ext cx="3600593" cy="1681139"/>
      </dsp:txXfrm>
    </dsp:sp>
    <dsp:sp modelId="{D560B231-0D71-4D5B-8774-0D5940A05FF2}">
      <dsp:nvSpPr>
        <dsp:cNvPr id="0" name=""/>
        <dsp:cNvSpPr/>
      </dsp:nvSpPr>
      <dsp:spPr>
        <a:xfrm>
          <a:off x="5542309" y="718"/>
          <a:ext cx="2459008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Experiment: Microbenchmarks with iPerf</a:t>
          </a:r>
        </a:p>
      </dsp:txBody>
      <dsp:txXfrm>
        <a:off x="5542309" y="718"/>
        <a:ext cx="2459008" cy="1681139"/>
      </dsp:txXfrm>
    </dsp:sp>
    <dsp:sp modelId="{0A4DF6B7-8147-4B3D-9C32-6AA52D805801}">
      <dsp:nvSpPr>
        <dsp:cNvPr id="0" name=""/>
        <dsp:cNvSpPr/>
      </dsp:nvSpPr>
      <dsp:spPr>
        <a:xfrm>
          <a:off x="0" y="2102143"/>
          <a:ext cx="8001318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7F391-E699-4BB1-86D8-1442F2238CB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70BED-F53C-40A6-9035-2026D4D29F8D}">
      <dsp:nvSpPr>
        <dsp:cNvPr id="0" name=""/>
        <dsp:cNvSpPr/>
      </dsp:nvSpPr>
      <dsp:spPr>
        <a:xfrm>
          <a:off x="1941716" y="2102143"/>
          <a:ext cx="360059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Loom isolate real applications?</a:t>
          </a:r>
        </a:p>
      </dsp:txBody>
      <dsp:txXfrm>
        <a:off x="1941716" y="2102143"/>
        <a:ext cx="3600593" cy="1681139"/>
      </dsp:txXfrm>
    </dsp:sp>
    <dsp:sp modelId="{C94198F8-2C70-4262-A6DB-6891EDE89CB5}">
      <dsp:nvSpPr>
        <dsp:cNvPr id="0" name=""/>
        <dsp:cNvSpPr/>
      </dsp:nvSpPr>
      <dsp:spPr>
        <a:xfrm>
          <a:off x="5542309" y="2102143"/>
          <a:ext cx="2459008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Experiment: CloudLab experiments with memcached and Spark</a:t>
          </a:r>
        </a:p>
      </dsp:txBody>
      <dsp:txXfrm>
        <a:off x="5542309" y="2102143"/>
        <a:ext cx="2459008" cy="1681139"/>
      </dsp:txXfrm>
    </dsp:sp>
    <dsp:sp modelId="{2DA2F9F4-97A8-4564-BD99-18B285C53580}">
      <dsp:nvSpPr>
        <dsp:cNvPr id="0" name=""/>
        <dsp:cNvSpPr/>
      </dsp:nvSpPr>
      <dsp:spPr>
        <a:xfrm>
          <a:off x="0" y="4203567"/>
          <a:ext cx="8001318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284894-BA84-46F7-A3E7-43FD04844B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7D7A5-AEFB-4C83-B24E-D345EFF7BA44}">
      <dsp:nvSpPr>
        <dsp:cNvPr id="0" name=""/>
        <dsp:cNvSpPr/>
      </dsp:nvSpPr>
      <dsp:spPr>
        <a:xfrm>
          <a:off x="1941716" y="4203567"/>
          <a:ext cx="3600593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effective is Loom’s efficient OS/NIC interface?</a:t>
          </a:r>
        </a:p>
      </dsp:txBody>
      <dsp:txXfrm>
        <a:off x="1941716" y="4203567"/>
        <a:ext cx="3600593" cy="1681139"/>
      </dsp:txXfrm>
    </dsp:sp>
    <dsp:sp modelId="{C3065D63-C515-47F6-9F1E-8A347242778F}">
      <dsp:nvSpPr>
        <dsp:cNvPr id="0" name=""/>
        <dsp:cNvSpPr/>
      </dsp:nvSpPr>
      <dsp:spPr>
        <a:xfrm>
          <a:off x="5542309" y="4203567"/>
          <a:ext cx="2459008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Experiment: Analysis of PCIe writes in Linux (QPF) versus Loom</a:t>
          </a:r>
        </a:p>
      </dsp:txBody>
      <dsp:txXfrm>
        <a:off x="5542309" y="4203567"/>
        <a:ext cx="2459008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D3E94-8D8C-6743-BC61-DE160C06D6F4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974D-A80D-C94E-A97F-2DA1295B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talk, we will be continuing on from our previous talk with more scheduling.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work comes from a design philosophy that any time there are competing accesses contending for a shared resource, we need scheduling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packets from competing applications are contending for the network inside the NIC, so I am here to argue that we need flexible and efficient packet scheduling inside the 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1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Link to a bunch of paper titles to motivate the need for shaping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off with existing </a:t>
            </a:r>
            <a:r>
              <a:rPr lang="en-US" dirty="0" err="1"/>
              <a:t>hiearchy</a:t>
            </a:r>
            <a:r>
              <a:rPr lang="en-US" dirty="0"/>
              <a:t>. Then bring in DAG nodes to show more power -- explain what you want, then bring in nodes and show how they help.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Description of shaping vs ordering too complicated. Perhaps start with a simple example with two endpoints and one node.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So: build this up from simple mem/spark by adding new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should be 4-5 slides, not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9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1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5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2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17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holds even if every flow is new and if the scheduler is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5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holds even if every flow is new and if the scheduler is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0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data center applications are distributed.  Network performance is a key aspect of overall application performance.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text out if I’m going to say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 density of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0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Take out dotted lines.  Smooth the data some more. Start the data at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data center applications are distributed.  Network performance is a key aspect of overall application performance.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text out if I’m going to say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 density of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0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holds even if every flow is new and if the scheduler is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off with existing </a:t>
            </a:r>
            <a:r>
              <a:rPr lang="en-US" dirty="0" err="1"/>
              <a:t>hiearchy</a:t>
            </a:r>
            <a:r>
              <a:rPr lang="en-US" dirty="0"/>
              <a:t>. Then bring in DAG nodes to show more power -- explain what you want, then bring in nodes and show how they help.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Description of shaping vs ordering too complicated. Perhaps start with a simple example with two endpoints and one node.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So: build this up from simple mem/spark by adding new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should be 4-5 slides, not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0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slide (or perhaps say on the next slide) "My work addresses this at X layers of the network. Within a host, ..." Want a good preview, concise statement of what you have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0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off with existing </a:t>
            </a:r>
            <a:r>
              <a:rPr lang="en-US" dirty="0" err="1"/>
              <a:t>hiearchy</a:t>
            </a:r>
            <a:r>
              <a:rPr lang="en-US" dirty="0"/>
              <a:t>. Then bring in DAG nodes to show more power -- explain what you want, then bring in nodes and show how they help.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Description of shaping vs ordering too complicated. Perhaps start with a simple example with two endpoints and one node.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So: build this up from simple mem/spark by adding new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should be 4-5 slides, not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4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off with existing </a:t>
            </a:r>
            <a:r>
              <a:rPr lang="en-US" dirty="0" err="1"/>
              <a:t>hiearchy</a:t>
            </a:r>
            <a:r>
              <a:rPr lang="en-US" dirty="0"/>
              <a:t>. Then bring in DAG nodes to show more power -- explain what you want, then bring in nodes and show how they help.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Description of shaping vs ordering too complicated. Perhaps start with a simple example with two endpoints and one node.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So: build this up from simple mem/spark by adding new pieces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should be 4-5 slides, not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0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974D-A80D-C94E-A97F-2DA1295B17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C358-037A-4F40-B011-E86060081FEB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7F8B-55FE-C84E-8176-4A59D9774698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B662-D86D-6F42-A00F-7FBC8B58979F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E8B4-DC66-4E48-AD95-8BC69A758889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5E98-28C2-7149-9156-8D904AD8744B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983-6449-2848-B43E-AC60295F971F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976D-C9F6-0247-B7AE-596A72CBFA76}" type="datetime1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B9E4-3995-294F-A374-77AF63B95295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7C63-0546-9C44-B30B-A0B9A16B98FE}" type="datetime1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E20-7B85-1E4B-942A-D51E7F049B19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CD1A-D45D-A24F-8E93-9182972254AD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805B-8692-0642-A73B-0550095C0A17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EE2C-47D4-3F46-A04F-0D663FFE62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://github.com/bestephe/loom" TargetMode="Externa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(null)"/><Relationship Id="rId4" Type="http://schemas.openxmlformats.org/officeDocument/2006/relationships/image" Target="../media/image38.(null)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926" y="4635016"/>
            <a:ext cx="6206837" cy="972592"/>
          </a:xfrm>
        </p:spPr>
        <p:txBody>
          <a:bodyPr>
            <a:normAutofit/>
          </a:bodyPr>
          <a:lstStyle/>
          <a:p>
            <a:r>
              <a:rPr lang="en-US" sz="3600" b="1" dirty="0"/>
              <a:t>Brent Stephens</a:t>
            </a:r>
          </a:p>
        </p:txBody>
      </p:sp>
      <p:pic>
        <p:nvPicPr>
          <p:cNvPr id="4" name="UW-Madison-Logo.jpg" descr="UW-Madison-Logo.jpg"/>
          <p:cNvPicPr>
            <a:picLocks noChangeAspect="1"/>
          </p:cNvPicPr>
          <p:nvPr/>
        </p:nvPicPr>
        <p:blipFill>
          <a:blip r:embed="rId3">
            <a:extLst/>
          </a:blip>
          <a:srcRect t="2" r="1714" b="6"/>
          <a:stretch>
            <a:fillRect/>
          </a:stretch>
        </p:blipFill>
        <p:spPr>
          <a:xfrm>
            <a:off x="7535843" y="5301590"/>
            <a:ext cx="3299436" cy="1465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183" extrusionOk="0">
                <a:moveTo>
                  <a:pt x="0" y="0"/>
                </a:moveTo>
                <a:lnTo>
                  <a:pt x="0" y="21183"/>
                </a:lnTo>
                <a:lnTo>
                  <a:pt x="809" y="21183"/>
                </a:lnTo>
                <a:lnTo>
                  <a:pt x="809" y="15181"/>
                </a:lnTo>
                <a:cubicBezTo>
                  <a:pt x="961" y="15340"/>
                  <a:pt x="996" y="15103"/>
                  <a:pt x="993" y="14832"/>
                </a:cubicBezTo>
                <a:cubicBezTo>
                  <a:pt x="1007" y="14967"/>
                  <a:pt x="1001" y="14960"/>
                  <a:pt x="1029" y="15181"/>
                </a:cubicBezTo>
                <a:cubicBezTo>
                  <a:pt x="1659" y="15550"/>
                  <a:pt x="2386" y="15184"/>
                  <a:pt x="1840" y="17348"/>
                </a:cubicBezTo>
                <a:cubicBezTo>
                  <a:pt x="2134" y="16913"/>
                  <a:pt x="1403" y="19108"/>
                  <a:pt x="2134" y="18850"/>
                </a:cubicBezTo>
                <a:cubicBezTo>
                  <a:pt x="1891" y="19932"/>
                  <a:pt x="2734" y="18933"/>
                  <a:pt x="2576" y="19852"/>
                </a:cubicBezTo>
                <a:cubicBezTo>
                  <a:pt x="2868" y="19456"/>
                  <a:pt x="3773" y="19631"/>
                  <a:pt x="3458" y="20684"/>
                </a:cubicBezTo>
                <a:cubicBezTo>
                  <a:pt x="3872" y="19991"/>
                  <a:pt x="4856" y="21200"/>
                  <a:pt x="5150" y="20185"/>
                </a:cubicBezTo>
                <a:cubicBezTo>
                  <a:pt x="5987" y="20308"/>
                  <a:pt x="5103" y="18813"/>
                  <a:pt x="5223" y="18180"/>
                </a:cubicBezTo>
                <a:cubicBezTo>
                  <a:pt x="4335" y="17714"/>
                  <a:pt x="6359" y="17355"/>
                  <a:pt x="4561" y="17514"/>
                </a:cubicBezTo>
                <a:cubicBezTo>
                  <a:pt x="4300" y="16578"/>
                  <a:pt x="5381" y="16713"/>
                  <a:pt x="5223" y="15680"/>
                </a:cubicBezTo>
                <a:cubicBezTo>
                  <a:pt x="6381" y="17070"/>
                  <a:pt x="5082" y="12659"/>
                  <a:pt x="6327" y="14511"/>
                </a:cubicBezTo>
                <a:cubicBezTo>
                  <a:pt x="6016" y="15438"/>
                  <a:pt x="6957" y="14824"/>
                  <a:pt x="6621" y="15347"/>
                </a:cubicBezTo>
                <a:cubicBezTo>
                  <a:pt x="7195" y="16312"/>
                  <a:pt x="6998" y="14544"/>
                  <a:pt x="7380" y="14619"/>
                </a:cubicBezTo>
                <a:cubicBezTo>
                  <a:pt x="7288" y="14419"/>
                  <a:pt x="7613" y="13789"/>
                  <a:pt x="7579" y="14511"/>
                </a:cubicBezTo>
                <a:cubicBezTo>
                  <a:pt x="8387" y="13522"/>
                  <a:pt x="9830" y="14680"/>
                  <a:pt x="10815" y="14345"/>
                </a:cubicBezTo>
                <a:lnTo>
                  <a:pt x="10888" y="16849"/>
                </a:lnTo>
                <a:cubicBezTo>
                  <a:pt x="10944" y="16849"/>
                  <a:pt x="10981" y="16811"/>
                  <a:pt x="10991" y="16770"/>
                </a:cubicBezTo>
                <a:cubicBezTo>
                  <a:pt x="11247" y="17503"/>
                  <a:pt x="11675" y="14723"/>
                  <a:pt x="11477" y="16512"/>
                </a:cubicBezTo>
                <a:cubicBezTo>
                  <a:pt x="11839" y="16940"/>
                  <a:pt x="11579" y="15118"/>
                  <a:pt x="12066" y="15514"/>
                </a:cubicBezTo>
                <a:cubicBezTo>
                  <a:pt x="11459" y="16141"/>
                  <a:pt x="12333" y="16822"/>
                  <a:pt x="12139" y="16013"/>
                </a:cubicBezTo>
                <a:cubicBezTo>
                  <a:pt x="12604" y="15941"/>
                  <a:pt x="12572" y="16879"/>
                  <a:pt x="12948" y="16013"/>
                </a:cubicBezTo>
                <a:cubicBezTo>
                  <a:pt x="13159" y="13297"/>
                  <a:pt x="12818" y="16453"/>
                  <a:pt x="13244" y="15846"/>
                </a:cubicBezTo>
                <a:cubicBezTo>
                  <a:pt x="12772" y="16834"/>
                  <a:pt x="13780" y="16825"/>
                  <a:pt x="13611" y="16013"/>
                </a:cubicBezTo>
                <a:cubicBezTo>
                  <a:pt x="14084" y="15212"/>
                  <a:pt x="14122" y="16018"/>
                  <a:pt x="13979" y="14678"/>
                </a:cubicBezTo>
                <a:cubicBezTo>
                  <a:pt x="14643" y="14577"/>
                  <a:pt x="13852" y="17148"/>
                  <a:pt x="14568" y="16512"/>
                </a:cubicBezTo>
                <a:cubicBezTo>
                  <a:pt x="14312" y="15587"/>
                  <a:pt x="14639" y="16697"/>
                  <a:pt x="14715" y="15514"/>
                </a:cubicBezTo>
                <a:cubicBezTo>
                  <a:pt x="15086" y="15458"/>
                  <a:pt x="14626" y="16829"/>
                  <a:pt x="15009" y="16512"/>
                </a:cubicBezTo>
                <a:cubicBezTo>
                  <a:pt x="14486" y="16709"/>
                  <a:pt x="15545" y="17328"/>
                  <a:pt x="15229" y="16346"/>
                </a:cubicBezTo>
                <a:cubicBezTo>
                  <a:pt x="15793" y="17574"/>
                  <a:pt x="15355" y="12512"/>
                  <a:pt x="15598" y="15010"/>
                </a:cubicBezTo>
                <a:cubicBezTo>
                  <a:pt x="16063" y="14963"/>
                  <a:pt x="15565" y="14951"/>
                  <a:pt x="15818" y="15680"/>
                </a:cubicBezTo>
                <a:cubicBezTo>
                  <a:pt x="16484" y="15786"/>
                  <a:pt x="15499" y="17592"/>
                  <a:pt x="16553" y="16849"/>
                </a:cubicBezTo>
                <a:cubicBezTo>
                  <a:pt x="16685" y="14324"/>
                  <a:pt x="16667" y="16164"/>
                  <a:pt x="17142" y="16179"/>
                </a:cubicBezTo>
                <a:cubicBezTo>
                  <a:pt x="17577" y="18702"/>
                  <a:pt x="17981" y="14897"/>
                  <a:pt x="17731" y="14511"/>
                </a:cubicBezTo>
                <a:lnTo>
                  <a:pt x="20821" y="14345"/>
                </a:lnTo>
                <a:cubicBezTo>
                  <a:pt x="20821" y="14011"/>
                  <a:pt x="20969" y="13232"/>
                  <a:pt x="21043" y="13176"/>
                </a:cubicBezTo>
                <a:cubicBezTo>
                  <a:pt x="20273" y="13585"/>
                  <a:pt x="20949" y="11571"/>
                  <a:pt x="20527" y="11009"/>
                </a:cubicBezTo>
                <a:cubicBezTo>
                  <a:pt x="21095" y="10734"/>
                  <a:pt x="20352" y="9324"/>
                  <a:pt x="20674" y="9341"/>
                </a:cubicBezTo>
                <a:cubicBezTo>
                  <a:pt x="20433" y="7596"/>
                  <a:pt x="19937" y="9778"/>
                  <a:pt x="19938" y="9009"/>
                </a:cubicBezTo>
                <a:cubicBezTo>
                  <a:pt x="18221" y="8990"/>
                  <a:pt x="16503" y="9090"/>
                  <a:pt x="14788" y="8838"/>
                </a:cubicBezTo>
                <a:cubicBezTo>
                  <a:pt x="15215" y="9072"/>
                  <a:pt x="14465" y="7071"/>
                  <a:pt x="14935" y="8173"/>
                </a:cubicBezTo>
                <a:lnTo>
                  <a:pt x="20600" y="8173"/>
                </a:lnTo>
                <a:cubicBezTo>
                  <a:pt x="20600" y="8284"/>
                  <a:pt x="20649" y="8284"/>
                  <a:pt x="20674" y="8173"/>
                </a:cubicBezTo>
                <a:cubicBezTo>
                  <a:pt x="21600" y="6309"/>
                  <a:pt x="19706" y="7533"/>
                  <a:pt x="19423" y="7170"/>
                </a:cubicBezTo>
                <a:lnTo>
                  <a:pt x="20600" y="7004"/>
                </a:lnTo>
                <a:lnTo>
                  <a:pt x="19496" y="6837"/>
                </a:lnTo>
                <a:cubicBezTo>
                  <a:pt x="19776" y="4857"/>
                  <a:pt x="19053" y="7124"/>
                  <a:pt x="19496" y="5336"/>
                </a:cubicBezTo>
                <a:lnTo>
                  <a:pt x="16480" y="5170"/>
                </a:lnTo>
                <a:cubicBezTo>
                  <a:pt x="15623" y="3409"/>
                  <a:pt x="16027" y="8447"/>
                  <a:pt x="15818" y="5336"/>
                </a:cubicBezTo>
                <a:lnTo>
                  <a:pt x="12066" y="5170"/>
                </a:lnTo>
                <a:cubicBezTo>
                  <a:pt x="12022" y="5948"/>
                  <a:pt x="12150" y="7252"/>
                  <a:pt x="11550" y="6338"/>
                </a:cubicBezTo>
                <a:cubicBezTo>
                  <a:pt x="11942" y="4399"/>
                  <a:pt x="10783" y="5731"/>
                  <a:pt x="10521" y="5170"/>
                </a:cubicBezTo>
                <a:cubicBezTo>
                  <a:pt x="10463" y="5937"/>
                  <a:pt x="8636" y="3742"/>
                  <a:pt x="9197" y="6505"/>
                </a:cubicBezTo>
                <a:cubicBezTo>
                  <a:pt x="9647" y="6979"/>
                  <a:pt x="9388" y="7034"/>
                  <a:pt x="8999" y="6983"/>
                </a:cubicBezTo>
                <a:lnTo>
                  <a:pt x="9123" y="7004"/>
                </a:lnTo>
                <a:cubicBezTo>
                  <a:pt x="8513" y="7208"/>
                  <a:pt x="7606" y="7020"/>
                  <a:pt x="7430" y="8173"/>
                </a:cubicBezTo>
                <a:cubicBezTo>
                  <a:pt x="8413" y="6995"/>
                  <a:pt x="7357" y="9736"/>
                  <a:pt x="8019" y="9175"/>
                </a:cubicBezTo>
                <a:cubicBezTo>
                  <a:pt x="7644" y="10120"/>
                  <a:pt x="8474" y="10755"/>
                  <a:pt x="7946" y="11675"/>
                </a:cubicBezTo>
                <a:cubicBezTo>
                  <a:pt x="9204" y="11255"/>
                  <a:pt x="8428" y="14130"/>
                  <a:pt x="7652" y="13010"/>
                </a:cubicBezTo>
                <a:cubicBezTo>
                  <a:pt x="7434" y="12229"/>
                  <a:pt x="7530" y="11208"/>
                  <a:pt x="7505" y="10340"/>
                </a:cubicBezTo>
                <a:cubicBezTo>
                  <a:pt x="6740" y="12060"/>
                  <a:pt x="6837" y="6342"/>
                  <a:pt x="6843" y="8838"/>
                </a:cubicBezTo>
                <a:cubicBezTo>
                  <a:pt x="5555" y="8724"/>
                  <a:pt x="7663" y="7441"/>
                  <a:pt x="6401" y="7840"/>
                </a:cubicBezTo>
                <a:cubicBezTo>
                  <a:pt x="6370" y="6505"/>
                  <a:pt x="5751" y="8824"/>
                  <a:pt x="5959" y="6505"/>
                </a:cubicBezTo>
                <a:cubicBezTo>
                  <a:pt x="6663" y="7390"/>
                  <a:pt x="6078" y="4813"/>
                  <a:pt x="6843" y="5502"/>
                </a:cubicBezTo>
                <a:cubicBezTo>
                  <a:pt x="6530" y="4582"/>
                  <a:pt x="7674" y="3099"/>
                  <a:pt x="6621" y="2836"/>
                </a:cubicBezTo>
                <a:cubicBezTo>
                  <a:pt x="7097" y="1691"/>
                  <a:pt x="5489" y="2217"/>
                  <a:pt x="6327" y="665"/>
                </a:cubicBezTo>
                <a:cubicBezTo>
                  <a:pt x="5083" y="625"/>
                  <a:pt x="3884" y="538"/>
                  <a:pt x="2649" y="831"/>
                </a:cubicBezTo>
                <a:cubicBezTo>
                  <a:pt x="2621" y="1950"/>
                  <a:pt x="1570" y="-342"/>
                  <a:pt x="1691" y="1168"/>
                </a:cubicBezTo>
                <a:cubicBezTo>
                  <a:pt x="915" y="-400"/>
                  <a:pt x="1341" y="3686"/>
                  <a:pt x="1178" y="4338"/>
                </a:cubicBezTo>
                <a:cubicBezTo>
                  <a:pt x="948" y="3869"/>
                  <a:pt x="964" y="5321"/>
                  <a:pt x="1104" y="4670"/>
                </a:cubicBezTo>
                <a:cubicBezTo>
                  <a:pt x="1116" y="7187"/>
                  <a:pt x="1218" y="3770"/>
                  <a:pt x="1471" y="5669"/>
                </a:cubicBezTo>
                <a:cubicBezTo>
                  <a:pt x="1165" y="6954"/>
                  <a:pt x="2586" y="6128"/>
                  <a:pt x="1987" y="6671"/>
                </a:cubicBezTo>
                <a:cubicBezTo>
                  <a:pt x="2296" y="8103"/>
                  <a:pt x="1170" y="7774"/>
                  <a:pt x="809" y="7840"/>
                </a:cubicBezTo>
                <a:lnTo>
                  <a:pt x="882" y="5003"/>
                </a:lnTo>
                <a:cubicBezTo>
                  <a:pt x="731" y="3692"/>
                  <a:pt x="1194" y="4010"/>
                  <a:pt x="809" y="4001"/>
                </a:cubicBezTo>
                <a:cubicBezTo>
                  <a:pt x="664" y="2827"/>
                  <a:pt x="1036" y="659"/>
                  <a:pt x="703" y="0"/>
                </a:cubicBezTo>
                <a:lnTo>
                  <a:pt x="0" y="0"/>
                </a:lnTo>
                <a:close/>
                <a:moveTo>
                  <a:pt x="8999" y="6983"/>
                </a:moveTo>
                <a:cubicBezTo>
                  <a:pt x="8609" y="6932"/>
                  <a:pt x="8088" y="6775"/>
                  <a:pt x="8019" y="6837"/>
                </a:cubicBezTo>
                <a:lnTo>
                  <a:pt x="8999" y="6983"/>
                </a:lnTo>
                <a:close/>
                <a:moveTo>
                  <a:pt x="7380" y="14619"/>
                </a:moveTo>
                <a:cubicBezTo>
                  <a:pt x="7401" y="14664"/>
                  <a:pt x="7435" y="14695"/>
                  <a:pt x="7505" y="14678"/>
                </a:cubicBezTo>
                <a:cubicBezTo>
                  <a:pt x="7455" y="14630"/>
                  <a:pt x="7418" y="14627"/>
                  <a:pt x="7380" y="1461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0" y="41777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C7204-D71D-AC40-B84B-F3BF52CE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07" y="5301590"/>
            <a:ext cx="4695674" cy="111637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E775FEB-5719-954C-AD25-9A9E1518504D}"/>
              </a:ext>
            </a:extLst>
          </p:cNvPr>
          <p:cNvSpPr txBox="1">
            <a:spLocks/>
          </p:cNvSpPr>
          <p:nvPr/>
        </p:nvSpPr>
        <p:spPr>
          <a:xfrm>
            <a:off x="6082143" y="4635016"/>
            <a:ext cx="6206837" cy="99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Aditya </a:t>
            </a:r>
            <a:r>
              <a:rPr lang="en-US" sz="3600" dirty="0" err="1"/>
              <a:t>Akella</a:t>
            </a:r>
            <a:r>
              <a:rPr lang="en-US" sz="3600" dirty="0"/>
              <a:t>, Mike Swift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DC3C830-0AC6-6141-A4D4-594A98FE544E}"/>
              </a:ext>
            </a:extLst>
          </p:cNvPr>
          <p:cNvSpPr txBox="1">
            <a:spLocks/>
          </p:cNvSpPr>
          <p:nvPr/>
        </p:nvSpPr>
        <p:spPr>
          <a:xfrm>
            <a:off x="2992581" y="3489272"/>
            <a:ext cx="6206837" cy="80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NSDI 2019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473828-6DE1-5C41-B901-1AF7F2B148B9}"/>
              </a:ext>
            </a:extLst>
          </p:cNvPr>
          <p:cNvSpPr txBox="1">
            <a:spLocks/>
          </p:cNvSpPr>
          <p:nvPr/>
        </p:nvSpPr>
        <p:spPr>
          <a:xfrm>
            <a:off x="1702903" y="927178"/>
            <a:ext cx="8786192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Loom: Flexible and Efficient NIC Packet Scheduling</a:t>
            </a:r>
          </a:p>
        </p:txBody>
      </p:sp>
    </p:spTree>
    <p:extLst>
      <p:ext uri="{BB962C8B-B14F-4D97-AF65-F5344CB8AC3E}">
        <p14:creationId xmlns:p14="http://schemas.microsoft.com/office/powerpoint/2010/main" val="4914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0A7E936-B191-E94A-860E-43B979C0165C}"/>
              </a:ext>
            </a:extLst>
          </p:cNvPr>
          <p:cNvSpPr/>
          <p:nvPr/>
        </p:nvSpPr>
        <p:spPr>
          <a:xfrm>
            <a:off x="1395289" y="5486731"/>
            <a:ext cx="4548310" cy="123474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7847B-3DE1-F947-B1D9-1ADBF777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 Scheduler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02066-52F7-0846-8370-6970F6A8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6CEEAD-FEC2-4243-AECD-A0D35F4C56EC}"/>
              </a:ext>
            </a:extLst>
          </p:cNvPr>
          <p:cNvSpPr/>
          <p:nvPr/>
        </p:nvSpPr>
        <p:spPr>
          <a:xfrm>
            <a:off x="390939" y="2851530"/>
            <a:ext cx="894522" cy="75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CPU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281D6D-A490-C54C-BB50-CDDCA09B624B}"/>
              </a:ext>
            </a:extLst>
          </p:cNvPr>
          <p:cNvSpPr/>
          <p:nvPr/>
        </p:nvSpPr>
        <p:spPr>
          <a:xfrm>
            <a:off x="219981" y="4056208"/>
            <a:ext cx="1567069" cy="11128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NIC </a:t>
            </a:r>
            <a:r>
              <a:rPr lang="en-US" sz="1600" dirty="0"/>
              <a:t>(Network Interface Card)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531221-8160-4E4F-BB77-C1C145E7DA4B}"/>
              </a:ext>
            </a:extLst>
          </p:cNvPr>
          <p:cNvCxnSpPr>
            <a:cxnSpLocks/>
          </p:cNvCxnSpPr>
          <p:nvPr/>
        </p:nvCxnSpPr>
        <p:spPr>
          <a:xfrm>
            <a:off x="1570383" y="6206126"/>
            <a:ext cx="4205332" cy="0"/>
          </a:xfrm>
          <a:prstGeom prst="straightConnector1">
            <a:avLst/>
          </a:prstGeom>
          <a:ln w="508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73560E-B47B-064A-BF87-D077A89DE624}"/>
              </a:ext>
            </a:extLst>
          </p:cNvPr>
          <p:cNvSpPr txBox="1"/>
          <p:nvPr/>
        </p:nvSpPr>
        <p:spPr>
          <a:xfrm>
            <a:off x="2906989" y="6246524"/>
            <a:ext cx="154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Time (t)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08540-78C7-5546-9EE6-E37F66AF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77" y="1395632"/>
            <a:ext cx="1044425" cy="1044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5C38A-B6A0-424D-B322-CA3E2A2B3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52" y="1427275"/>
            <a:ext cx="1077472" cy="10774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6FBC41-50EF-0447-839B-AC5FF1717EC2}"/>
              </a:ext>
            </a:extLst>
          </p:cNvPr>
          <p:cNvGrpSpPr/>
          <p:nvPr/>
        </p:nvGrpSpPr>
        <p:grpSpPr>
          <a:xfrm>
            <a:off x="1902819" y="2746470"/>
            <a:ext cx="803229" cy="773769"/>
            <a:chOff x="1902819" y="2746470"/>
            <a:chExt cx="803229" cy="7737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2D869-FF2A-C54C-A9A3-8F618512169F}"/>
                </a:ext>
              </a:extLst>
            </p:cNvPr>
            <p:cNvSpPr/>
            <p:nvPr/>
          </p:nvSpPr>
          <p:spPr>
            <a:xfrm>
              <a:off x="1962980" y="2765575"/>
              <a:ext cx="680830" cy="75466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4F56C0-994C-E14B-B25D-EBB287FF8D8C}"/>
                </a:ext>
              </a:extLst>
            </p:cNvPr>
            <p:cNvSpPr/>
            <p:nvPr/>
          </p:nvSpPr>
          <p:spPr>
            <a:xfrm>
              <a:off x="1902819" y="2746470"/>
              <a:ext cx="80322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B33E56-358F-8E4B-B508-D70278C8001D}"/>
              </a:ext>
            </a:extLst>
          </p:cNvPr>
          <p:cNvSpPr/>
          <p:nvPr/>
        </p:nvSpPr>
        <p:spPr>
          <a:xfrm>
            <a:off x="7994269" y="2132170"/>
            <a:ext cx="3808594" cy="3393759"/>
          </a:xfrm>
          <a:prstGeom prst="roundRect">
            <a:avLst>
              <a:gd name="adj" fmla="val 6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Naïve NIC packet scheduling prevents colocation!</a:t>
            </a:r>
          </a:p>
          <a:p>
            <a:endParaRPr lang="en-US" sz="2800" dirty="0"/>
          </a:p>
          <a:p>
            <a:r>
              <a:rPr lang="en-US" sz="2800" dirty="0"/>
              <a:t>It leads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Unfair and variable throughput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72D6D0-2694-9D4D-B92D-061EC5300BD3}"/>
              </a:ext>
            </a:extLst>
          </p:cNvPr>
          <p:cNvGrpSpPr/>
          <p:nvPr/>
        </p:nvGrpSpPr>
        <p:grpSpPr>
          <a:xfrm>
            <a:off x="3748329" y="2739843"/>
            <a:ext cx="803229" cy="773769"/>
            <a:chOff x="1902819" y="2746470"/>
            <a:chExt cx="803229" cy="7737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BC1992-A940-7944-A26F-F1C58B6CF210}"/>
                </a:ext>
              </a:extLst>
            </p:cNvPr>
            <p:cNvSpPr/>
            <p:nvPr/>
          </p:nvSpPr>
          <p:spPr>
            <a:xfrm>
              <a:off x="1962980" y="2765575"/>
              <a:ext cx="680830" cy="75466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28B3CA-29A0-684A-9C8B-F86402FC123B}"/>
                </a:ext>
              </a:extLst>
            </p:cNvPr>
            <p:cNvSpPr/>
            <p:nvPr/>
          </p:nvSpPr>
          <p:spPr>
            <a:xfrm>
              <a:off x="1902819" y="2746470"/>
              <a:ext cx="80322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174D5-906C-9B48-8036-24564AA07760}"/>
              </a:ext>
            </a:extLst>
          </p:cNvPr>
          <p:cNvGrpSpPr/>
          <p:nvPr/>
        </p:nvGrpSpPr>
        <p:grpSpPr>
          <a:xfrm>
            <a:off x="4732316" y="2739843"/>
            <a:ext cx="803229" cy="773769"/>
            <a:chOff x="1902819" y="2746470"/>
            <a:chExt cx="803229" cy="7737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64742C-C6B6-EA4F-B9B5-9BDC2CF87B45}"/>
                </a:ext>
              </a:extLst>
            </p:cNvPr>
            <p:cNvSpPr/>
            <p:nvPr/>
          </p:nvSpPr>
          <p:spPr>
            <a:xfrm>
              <a:off x="1962980" y="2765575"/>
              <a:ext cx="680830" cy="75466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9E7E47-BF83-0F4C-BD92-279540AFF9B7}"/>
                </a:ext>
              </a:extLst>
            </p:cNvPr>
            <p:cNvSpPr/>
            <p:nvPr/>
          </p:nvSpPr>
          <p:spPr>
            <a:xfrm>
              <a:off x="1902819" y="2746470"/>
              <a:ext cx="80322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E14EDC-6388-6440-B215-214A539F0924}"/>
              </a:ext>
            </a:extLst>
          </p:cNvPr>
          <p:cNvGrpSpPr/>
          <p:nvPr/>
        </p:nvGrpSpPr>
        <p:grpSpPr>
          <a:xfrm>
            <a:off x="5705288" y="2739843"/>
            <a:ext cx="803229" cy="773769"/>
            <a:chOff x="1902819" y="2746470"/>
            <a:chExt cx="803229" cy="7737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F27701-7D48-C543-AC74-7B5489D38855}"/>
                </a:ext>
              </a:extLst>
            </p:cNvPr>
            <p:cNvSpPr/>
            <p:nvPr/>
          </p:nvSpPr>
          <p:spPr>
            <a:xfrm>
              <a:off x="1962980" y="2765575"/>
              <a:ext cx="680830" cy="75466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84BA8-74C1-CC47-BE4B-C9806EBF3DE0}"/>
                </a:ext>
              </a:extLst>
            </p:cNvPr>
            <p:cNvSpPr/>
            <p:nvPr/>
          </p:nvSpPr>
          <p:spPr>
            <a:xfrm>
              <a:off x="1902819" y="2746470"/>
              <a:ext cx="80322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CDB167-FCDF-C94C-961C-C29B4D070873}"/>
              </a:ext>
            </a:extLst>
          </p:cNvPr>
          <p:cNvGrpSpPr/>
          <p:nvPr/>
        </p:nvGrpSpPr>
        <p:grpSpPr>
          <a:xfrm>
            <a:off x="6585434" y="2746470"/>
            <a:ext cx="803229" cy="773769"/>
            <a:chOff x="1902819" y="2746470"/>
            <a:chExt cx="803229" cy="7737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176862-3A45-5342-B35B-89F6B28C8D4B}"/>
                </a:ext>
              </a:extLst>
            </p:cNvPr>
            <p:cNvSpPr/>
            <p:nvPr/>
          </p:nvSpPr>
          <p:spPr>
            <a:xfrm>
              <a:off x="1962980" y="2765575"/>
              <a:ext cx="680830" cy="75466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F16851-DED0-E643-8F37-BC44F2394FAE}"/>
                </a:ext>
              </a:extLst>
            </p:cNvPr>
            <p:cNvSpPr/>
            <p:nvPr/>
          </p:nvSpPr>
          <p:spPr>
            <a:xfrm>
              <a:off x="1902819" y="2746470"/>
              <a:ext cx="80322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28DAA8-8FEE-A546-B646-FD16A9572D08}"/>
              </a:ext>
            </a:extLst>
          </p:cNvPr>
          <p:cNvGrpSpPr/>
          <p:nvPr/>
        </p:nvGrpSpPr>
        <p:grpSpPr>
          <a:xfrm>
            <a:off x="1962980" y="4118156"/>
            <a:ext cx="5425683" cy="523221"/>
            <a:chOff x="1962980" y="4118156"/>
            <a:chExt cx="5425683" cy="523221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F0B387DF-C89E-B140-82C9-82D0E79008D3}"/>
                </a:ext>
              </a:extLst>
            </p:cNvPr>
            <p:cNvSpPr/>
            <p:nvPr/>
          </p:nvSpPr>
          <p:spPr>
            <a:xfrm rot="10800000">
              <a:off x="1962980" y="4118156"/>
              <a:ext cx="5425683" cy="516835"/>
            </a:xfrm>
            <a:prstGeom prst="trapezoid">
              <a:avLst>
                <a:gd name="adj" fmla="val 148077"/>
              </a:avLst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253F65-29DC-774B-980E-E95F96245598}"/>
                </a:ext>
              </a:extLst>
            </p:cNvPr>
            <p:cNvSpPr txBox="1"/>
            <p:nvPr/>
          </p:nvSpPr>
          <p:spPr>
            <a:xfrm>
              <a:off x="2766208" y="4118157"/>
              <a:ext cx="3819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Packet Scheduler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49D01E-EC5C-7043-B75A-EEAC02C1A48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303395" y="3520239"/>
            <a:ext cx="0" cy="59128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EBF203-2BE0-8D4F-99DA-0A7B5EA0FB3A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148905" y="3513612"/>
            <a:ext cx="0" cy="6045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4E79699-3D01-F04F-BBD5-E46265B5EB7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132892" y="3513612"/>
            <a:ext cx="0" cy="6111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C93472-715B-FE46-9F7E-F76390CF87C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105864" y="3513612"/>
            <a:ext cx="0" cy="59791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78C875-8445-9540-88F9-4DCA7E855B2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986010" y="3520239"/>
            <a:ext cx="0" cy="59128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74A336-DA61-4144-9C9B-7E0C56A37615}"/>
              </a:ext>
            </a:extLst>
          </p:cNvPr>
          <p:cNvCxnSpPr>
            <a:cxnSpLocks/>
          </p:cNvCxnSpPr>
          <p:nvPr/>
        </p:nvCxnSpPr>
        <p:spPr>
          <a:xfrm>
            <a:off x="4675821" y="4641377"/>
            <a:ext cx="0" cy="36533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18A0395-284D-7348-A379-9D2BE0481A25}"/>
              </a:ext>
            </a:extLst>
          </p:cNvPr>
          <p:cNvSpPr/>
          <p:nvPr/>
        </p:nvSpPr>
        <p:spPr>
          <a:xfrm>
            <a:off x="1962978" y="3332480"/>
            <a:ext cx="685800" cy="18288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9655B4-E06B-0B4A-A339-EBCACF76BF8C}"/>
              </a:ext>
            </a:extLst>
          </p:cNvPr>
          <p:cNvSpPr/>
          <p:nvPr/>
        </p:nvSpPr>
        <p:spPr>
          <a:xfrm>
            <a:off x="3813510" y="3332480"/>
            <a:ext cx="685800" cy="182880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ABF9259-0686-474F-872C-94B34EE1B5C7}"/>
              </a:ext>
            </a:extLst>
          </p:cNvPr>
          <p:cNvGrpSpPr/>
          <p:nvPr/>
        </p:nvGrpSpPr>
        <p:grpSpPr>
          <a:xfrm>
            <a:off x="3813510" y="2758252"/>
            <a:ext cx="685800" cy="564676"/>
            <a:chOff x="3813510" y="2758252"/>
            <a:chExt cx="685800" cy="56467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616903B-5AA5-A746-97BD-8682389C8575}"/>
                </a:ext>
              </a:extLst>
            </p:cNvPr>
            <p:cNvSpPr/>
            <p:nvPr/>
          </p:nvSpPr>
          <p:spPr>
            <a:xfrm>
              <a:off x="3813510" y="3140048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3E627A5-77A3-F74A-A487-87D614A94243}"/>
                </a:ext>
              </a:extLst>
            </p:cNvPr>
            <p:cNvSpPr/>
            <p:nvPr/>
          </p:nvSpPr>
          <p:spPr>
            <a:xfrm>
              <a:off x="3813510" y="2944877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D1D7825-3AD9-6640-BC43-55F03141493C}"/>
                </a:ext>
              </a:extLst>
            </p:cNvPr>
            <p:cNvSpPr/>
            <p:nvPr/>
          </p:nvSpPr>
          <p:spPr>
            <a:xfrm>
              <a:off x="3813510" y="2758252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3992A06-EA57-6D46-BF82-8F095F6893B0}"/>
              </a:ext>
            </a:extLst>
          </p:cNvPr>
          <p:cNvSpPr/>
          <p:nvPr/>
        </p:nvSpPr>
        <p:spPr>
          <a:xfrm>
            <a:off x="4798306" y="3332480"/>
            <a:ext cx="685800" cy="182880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77BD2E-F383-8C49-A651-3A6A574432E4}"/>
              </a:ext>
            </a:extLst>
          </p:cNvPr>
          <p:cNvGrpSpPr/>
          <p:nvPr/>
        </p:nvGrpSpPr>
        <p:grpSpPr>
          <a:xfrm>
            <a:off x="4798306" y="2758252"/>
            <a:ext cx="685800" cy="564676"/>
            <a:chOff x="4798306" y="2758252"/>
            <a:chExt cx="685800" cy="564676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F737CD41-F17E-554C-B2A7-D88000FAC876}"/>
                </a:ext>
              </a:extLst>
            </p:cNvPr>
            <p:cNvSpPr/>
            <p:nvPr/>
          </p:nvSpPr>
          <p:spPr>
            <a:xfrm>
              <a:off x="4798306" y="3140048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AE9D066-5D66-F943-86C4-DD3FA75875E3}"/>
                </a:ext>
              </a:extLst>
            </p:cNvPr>
            <p:cNvSpPr/>
            <p:nvPr/>
          </p:nvSpPr>
          <p:spPr>
            <a:xfrm>
              <a:off x="4798306" y="2944877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D448219-35C1-4347-9B88-6CBD22B69422}"/>
                </a:ext>
              </a:extLst>
            </p:cNvPr>
            <p:cNvSpPr/>
            <p:nvPr/>
          </p:nvSpPr>
          <p:spPr>
            <a:xfrm>
              <a:off x="4798306" y="2758252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3347821-573A-E046-B6C9-54D8D776D6FF}"/>
              </a:ext>
            </a:extLst>
          </p:cNvPr>
          <p:cNvSpPr/>
          <p:nvPr/>
        </p:nvSpPr>
        <p:spPr>
          <a:xfrm>
            <a:off x="5775715" y="3332480"/>
            <a:ext cx="685800" cy="182880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2B504C-1664-B140-B74B-54337A758A47}"/>
              </a:ext>
            </a:extLst>
          </p:cNvPr>
          <p:cNvGrpSpPr/>
          <p:nvPr/>
        </p:nvGrpSpPr>
        <p:grpSpPr>
          <a:xfrm>
            <a:off x="5775715" y="2758252"/>
            <a:ext cx="685800" cy="564676"/>
            <a:chOff x="5775715" y="2758252"/>
            <a:chExt cx="685800" cy="564676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BE164612-2235-CE45-B492-342A492482DA}"/>
                </a:ext>
              </a:extLst>
            </p:cNvPr>
            <p:cNvSpPr/>
            <p:nvPr/>
          </p:nvSpPr>
          <p:spPr>
            <a:xfrm>
              <a:off x="5775715" y="3140048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475BF24E-2C04-244F-93E1-D92916B17C03}"/>
                </a:ext>
              </a:extLst>
            </p:cNvPr>
            <p:cNvSpPr/>
            <p:nvPr/>
          </p:nvSpPr>
          <p:spPr>
            <a:xfrm>
              <a:off x="5775715" y="2944877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D2BEB9E-EC53-CA42-96BB-3A4439D34E88}"/>
                </a:ext>
              </a:extLst>
            </p:cNvPr>
            <p:cNvSpPr/>
            <p:nvPr/>
          </p:nvSpPr>
          <p:spPr>
            <a:xfrm>
              <a:off x="5775715" y="2758252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C60D446-333B-514B-A96D-DE4148098F2A}"/>
              </a:ext>
            </a:extLst>
          </p:cNvPr>
          <p:cNvSpPr/>
          <p:nvPr/>
        </p:nvSpPr>
        <p:spPr>
          <a:xfrm>
            <a:off x="6645595" y="3327704"/>
            <a:ext cx="685800" cy="182880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93EE548-7EE0-FF43-B446-D4283FFCEAF8}"/>
              </a:ext>
            </a:extLst>
          </p:cNvPr>
          <p:cNvGrpSpPr/>
          <p:nvPr/>
        </p:nvGrpSpPr>
        <p:grpSpPr>
          <a:xfrm>
            <a:off x="6645595" y="2744930"/>
            <a:ext cx="685800" cy="573222"/>
            <a:chOff x="6645595" y="2744930"/>
            <a:chExt cx="685800" cy="573222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A4333D9D-7305-DE46-B687-7293050176E2}"/>
                </a:ext>
              </a:extLst>
            </p:cNvPr>
            <p:cNvSpPr/>
            <p:nvPr/>
          </p:nvSpPr>
          <p:spPr>
            <a:xfrm>
              <a:off x="6645595" y="3135272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ECA108D-C840-8D4C-826D-9C4A04C875D1}"/>
                </a:ext>
              </a:extLst>
            </p:cNvPr>
            <p:cNvSpPr/>
            <p:nvPr/>
          </p:nvSpPr>
          <p:spPr>
            <a:xfrm>
              <a:off x="6645595" y="2940101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66FFFA4-76EB-F946-8F0B-6E5DC6074DC0}"/>
                </a:ext>
              </a:extLst>
            </p:cNvPr>
            <p:cNvSpPr/>
            <p:nvPr/>
          </p:nvSpPr>
          <p:spPr>
            <a:xfrm>
              <a:off x="6645595" y="2744930"/>
              <a:ext cx="685800" cy="18288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BC891B5-18B4-5D4C-89DD-67808BF739A7}"/>
              </a:ext>
            </a:extLst>
          </p:cNvPr>
          <p:cNvCxnSpPr/>
          <p:nvPr/>
        </p:nvCxnSpPr>
        <p:spPr>
          <a:xfrm>
            <a:off x="390939" y="3829050"/>
            <a:ext cx="7362411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3 L -0.17982 0.37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0066 0.025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2 0.3777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88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00078 0.0314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21914 0.3770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188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00104 0.0268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22956 0.3784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189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0104 0.0266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2155 0.3777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5" grpId="0" animBg="1"/>
      <p:bldP spid="60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9843"/>
            <a:ext cx="10268541" cy="15583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should </a:t>
            </a:r>
            <a:r>
              <a:rPr lang="en-US" sz="4800" i="1" dirty="0"/>
              <a:t>all </a:t>
            </a:r>
            <a:r>
              <a:rPr lang="en-US" sz="4800" dirty="0"/>
              <a:t>packet scheduling be offloaded to the NIC?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78C10-3055-854A-9AD8-821075E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12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85C3EDC-59B9-7246-B4E9-B18DC8D5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38"/>
            <a:ext cx="1117450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Where to divide labor between the OS and NIC?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2D190C-7E39-D74E-8FFB-771D54871418}"/>
              </a:ext>
            </a:extLst>
          </p:cNvPr>
          <p:cNvCxnSpPr>
            <a:cxnSpLocks/>
          </p:cNvCxnSpPr>
          <p:nvPr/>
        </p:nvCxnSpPr>
        <p:spPr>
          <a:xfrm>
            <a:off x="6096000" y="2833561"/>
            <a:ext cx="536448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174110D-7D1E-C145-92FC-CC9E0D98D83D}"/>
              </a:ext>
            </a:extLst>
          </p:cNvPr>
          <p:cNvSpPr txBox="1"/>
          <p:nvPr/>
        </p:nvSpPr>
        <p:spPr>
          <a:xfrm>
            <a:off x="7596241" y="1782187"/>
            <a:ext cx="42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B711CA0-6181-D240-901F-FBB633AF4E22}"/>
              </a:ext>
            </a:extLst>
          </p:cNvPr>
          <p:cNvSpPr txBox="1"/>
          <p:nvPr/>
        </p:nvSpPr>
        <p:spPr>
          <a:xfrm>
            <a:off x="8827669" y="5518004"/>
            <a:ext cx="166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NIC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7F08660-3576-6742-9C2A-9427F7D0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91" y="5391165"/>
            <a:ext cx="1363295" cy="90001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BC186FB-ADD4-514D-94D3-DB1A71BA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86" y="1662291"/>
            <a:ext cx="1086923" cy="815192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76924C4-CF38-7540-9F1E-CBA2874CFEA5}"/>
              </a:ext>
            </a:extLst>
          </p:cNvPr>
          <p:cNvSpPr txBox="1">
            <a:spLocks/>
          </p:cNvSpPr>
          <p:nvPr/>
        </p:nvSpPr>
        <p:spPr>
          <a:xfrm>
            <a:off x="246496" y="2693580"/>
            <a:ext cx="4715437" cy="622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F55756-F78F-D043-9C1D-CBB1F7C0A4C7}"/>
              </a:ext>
            </a:extLst>
          </p:cNvPr>
          <p:cNvCxnSpPr>
            <a:cxnSpLocks/>
          </p:cNvCxnSpPr>
          <p:nvPr/>
        </p:nvCxnSpPr>
        <p:spPr>
          <a:xfrm>
            <a:off x="6096000" y="4089315"/>
            <a:ext cx="536448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DB7538-3387-B148-A71E-095D47F91379}"/>
              </a:ext>
            </a:extLst>
          </p:cNvPr>
          <p:cNvCxnSpPr>
            <a:cxnSpLocks/>
          </p:cNvCxnSpPr>
          <p:nvPr/>
        </p:nvCxnSpPr>
        <p:spPr>
          <a:xfrm>
            <a:off x="6145426" y="5997116"/>
            <a:ext cx="2881779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AA01F5A-17AA-A740-B8E3-4C40EF33740F}"/>
              </a:ext>
            </a:extLst>
          </p:cNvPr>
          <p:cNvSpPr txBox="1">
            <a:spLocks/>
          </p:cNvSpPr>
          <p:nvPr/>
        </p:nvSpPr>
        <p:spPr>
          <a:xfrm>
            <a:off x="859603" y="5390377"/>
            <a:ext cx="4096904" cy="100490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Option 1: Single Queue (SQ)</a:t>
            </a:r>
          </a:p>
          <a:p>
            <a:r>
              <a:rPr lang="en-US" dirty="0">
                <a:solidFill>
                  <a:schemeClr val="bg1"/>
                </a:solidFill>
              </a:rPr>
              <a:t>Enforce entire policy in software</a:t>
            </a:r>
          </a:p>
          <a:p>
            <a:r>
              <a:rPr lang="en-US" b="1" dirty="0">
                <a:solidFill>
                  <a:schemeClr val="bg1"/>
                </a:solidFill>
              </a:rPr>
              <a:t>Low </a:t>
            </a:r>
            <a:r>
              <a:rPr lang="en-US" b="1" dirty="0" err="1">
                <a:solidFill>
                  <a:schemeClr val="bg1"/>
                </a:solidFill>
              </a:rPr>
              <a:t>Tput</a:t>
            </a:r>
            <a:r>
              <a:rPr lang="en-US" b="1" dirty="0">
                <a:solidFill>
                  <a:schemeClr val="bg1"/>
                </a:solidFill>
              </a:rPr>
              <a:t>/High CPU Utilization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3F2E980-514C-D742-9423-7FCC45DA4716}"/>
              </a:ext>
            </a:extLst>
          </p:cNvPr>
          <p:cNvSpPr txBox="1">
            <a:spLocks/>
          </p:cNvSpPr>
          <p:nvPr/>
        </p:nvSpPr>
        <p:spPr>
          <a:xfrm>
            <a:off x="859603" y="3738527"/>
            <a:ext cx="4096904" cy="1373167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Option 2: Multi Queue (MQ)</a:t>
            </a:r>
          </a:p>
          <a:p>
            <a:r>
              <a:rPr lang="en-US" dirty="0">
                <a:solidFill>
                  <a:schemeClr val="bg1"/>
                </a:solidFill>
              </a:rPr>
              <a:t>Every core </a:t>
            </a:r>
            <a:r>
              <a:rPr lang="en-US" i="1" dirty="0">
                <a:solidFill>
                  <a:schemeClr val="bg1"/>
                </a:solidFill>
              </a:rPr>
              <a:t>independently</a:t>
            </a:r>
            <a:r>
              <a:rPr lang="en-US" dirty="0">
                <a:solidFill>
                  <a:schemeClr val="bg1"/>
                </a:solidFill>
              </a:rPr>
              <a:t> enforces policy on local traffic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Cannot ensure polices are enforced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AFC8B6B-C380-AF48-AC30-446FA52FEC2C}"/>
              </a:ext>
            </a:extLst>
          </p:cNvPr>
          <p:cNvSpPr txBox="1">
            <a:spLocks/>
          </p:cNvSpPr>
          <p:nvPr/>
        </p:nvSpPr>
        <p:spPr>
          <a:xfrm>
            <a:off x="859603" y="1928406"/>
            <a:ext cx="4096904" cy="1500594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Option 3: Loom</a:t>
            </a:r>
          </a:p>
          <a:p>
            <a:r>
              <a:rPr lang="en-US" dirty="0">
                <a:solidFill>
                  <a:schemeClr val="bg1"/>
                </a:solidFill>
              </a:rPr>
              <a:t>Every flow uses its own queue</a:t>
            </a:r>
          </a:p>
          <a:p>
            <a:r>
              <a:rPr lang="en-US" dirty="0">
                <a:solidFill>
                  <a:schemeClr val="bg1"/>
                </a:solidFill>
              </a:rPr>
              <a:t>All policy enforcement is offloaded to the NIC</a:t>
            </a:r>
          </a:p>
          <a:p>
            <a:r>
              <a:rPr lang="en-US" dirty="0">
                <a:solidFill>
                  <a:schemeClr val="bg1"/>
                </a:solidFill>
              </a:rPr>
              <a:t>Precise policy + low CPU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91C538-199C-2640-B22A-646784EFA849}"/>
              </a:ext>
            </a:extLst>
          </p:cNvPr>
          <p:cNvSpPr txBox="1"/>
          <p:nvPr/>
        </p:nvSpPr>
        <p:spPr>
          <a:xfrm>
            <a:off x="8379386" y="5954431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Wire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FBDBAC-A6AD-194E-86E0-7B2B96B59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75" y="2424863"/>
            <a:ext cx="685800" cy="685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4BA883-E7BB-0245-80B7-FF2DD0445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806" y="2437299"/>
            <a:ext cx="685800" cy="685800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225805-4D40-3D4B-B280-A4577EF4A93D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8367951" y="5979555"/>
            <a:ext cx="0" cy="27150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A636E4-3EE8-0848-92DE-3C9C7AF22ED2}"/>
              </a:ext>
            </a:extLst>
          </p:cNvPr>
          <p:cNvCxnSpPr>
            <a:cxnSpLocks/>
            <a:stCxn id="54" idx="2"/>
            <a:endCxn id="53" idx="7"/>
          </p:cNvCxnSpPr>
          <p:nvPr/>
        </p:nvCxnSpPr>
        <p:spPr>
          <a:xfrm flipH="1">
            <a:off x="8592564" y="3136249"/>
            <a:ext cx="155800" cy="231681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B201129-D3FD-8F46-A268-8DD84A089CB9}"/>
              </a:ext>
            </a:extLst>
          </p:cNvPr>
          <p:cNvSpPr/>
          <p:nvPr/>
        </p:nvSpPr>
        <p:spPr>
          <a:xfrm>
            <a:off x="8050300" y="5362727"/>
            <a:ext cx="635302" cy="61682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Fair_1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81BA0D2-5413-7B4E-91E9-1D6903B7A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464" y="2450449"/>
            <a:ext cx="685800" cy="68580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C354DED9-6659-B144-A66F-9E1B16386AB0}"/>
              </a:ext>
            </a:extLst>
          </p:cNvPr>
          <p:cNvSpPr>
            <a:spLocks noChangeAspect="1"/>
          </p:cNvSpPr>
          <p:nvPr/>
        </p:nvSpPr>
        <p:spPr>
          <a:xfrm>
            <a:off x="6881088" y="3436748"/>
            <a:ext cx="595718" cy="5957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Pri_1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C523EF-4304-4E44-B29F-E3C786B78734}"/>
              </a:ext>
            </a:extLst>
          </p:cNvPr>
          <p:cNvCxnSpPr>
            <a:cxnSpLocks/>
            <a:stCxn id="49" idx="2"/>
            <a:endCxn id="56" idx="1"/>
          </p:cNvCxnSpPr>
          <p:nvPr/>
        </p:nvCxnSpPr>
        <p:spPr>
          <a:xfrm>
            <a:off x="6874375" y="3110663"/>
            <a:ext cx="93954" cy="41332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7DB678-1ABC-7E45-B4F4-A265CDEE48F6}"/>
              </a:ext>
            </a:extLst>
          </p:cNvPr>
          <p:cNvCxnSpPr>
            <a:cxnSpLocks/>
            <a:stCxn id="50" idx="2"/>
            <a:endCxn id="56" idx="7"/>
          </p:cNvCxnSpPr>
          <p:nvPr/>
        </p:nvCxnSpPr>
        <p:spPr>
          <a:xfrm flipH="1">
            <a:off x="7389565" y="3123099"/>
            <a:ext cx="430141" cy="40089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9A6837C-E6F2-B647-97AB-52ED4D7A99BD}"/>
              </a:ext>
            </a:extLst>
          </p:cNvPr>
          <p:cNvSpPr txBox="1">
            <a:spLocks/>
          </p:cNvSpPr>
          <p:nvPr/>
        </p:nvSpPr>
        <p:spPr>
          <a:xfrm>
            <a:off x="7272360" y="2115965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VM1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B4BC6AD-D0E3-DF4E-B3A4-F31C7E307BFC}"/>
              </a:ext>
            </a:extLst>
          </p:cNvPr>
          <p:cNvSpPr txBox="1">
            <a:spLocks/>
          </p:cNvSpPr>
          <p:nvPr/>
        </p:nvSpPr>
        <p:spPr>
          <a:xfrm>
            <a:off x="8205928" y="2135568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VM2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ACC8818-0B4A-2247-A508-5C659125D394}"/>
              </a:ext>
            </a:extLst>
          </p:cNvPr>
          <p:cNvSpPr txBox="1">
            <a:spLocks/>
          </p:cNvSpPr>
          <p:nvPr/>
        </p:nvSpPr>
        <p:spPr>
          <a:xfrm>
            <a:off x="6278132" y="2112171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VM1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FC895F8-BE42-C049-9E71-1B9157C9E7DB}"/>
              </a:ext>
            </a:extLst>
          </p:cNvPr>
          <p:cNvGrpSpPr/>
          <p:nvPr/>
        </p:nvGrpSpPr>
        <p:grpSpPr>
          <a:xfrm>
            <a:off x="6015719" y="3943537"/>
            <a:ext cx="2250452" cy="1727604"/>
            <a:chOff x="6808429" y="3513086"/>
            <a:chExt cx="2250452" cy="172760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AFF1522-2283-B440-B36C-5E52653C3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497" y="3513086"/>
              <a:ext cx="438025" cy="28818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3C7B3FC-9026-C942-B717-F2670E71B716}"/>
                </a:ext>
              </a:extLst>
            </p:cNvPr>
            <p:cNvCxnSpPr>
              <a:cxnSpLocks/>
              <a:stCxn id="79" idx="5"/>
              <a:endCxn id="53" idx="2"/>
            </p:cNvCxnSpPr>
            <p:nvPr/>
          </p:nvCxnSpPr>
          <p:spPr>
            <a:xfrm>
              <a:off x="8385733" y="5086933"/>
              <a:ext cx="457277" cy="15375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6193C6-287D-6E40-930E-0ECB650995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4945" y="4578456"/>
              <a:ext cx="762445" cy="59571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FIFO_1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059D8C2-CE94-3142-B4D1-AAA0680619C6}"/>
                </a:ext>
              </a:extLst>
            </p:cNvPr>
            <p:cNvCxnSpPr>
              <a:cxnSpLocks/>
              <a:stCxn id="84" idx="2"/>
              <a:endCxn id="79" idx="7"/>
            </p:cNvCxnSpPr>
            <p:nvPr/>
          </p:nvCxnSpPr>
          <p:spPr>
            <a:xfrm flipH="1">
              <a:off x="8385733" y="4296060"/>
              <a:ext cx="215948" cy="36963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86CC881-F301-EF46-8DAC-F36EFE4F829C}"/>
                </a:ext>
              </a:extLst>
            </p:cNvPr>
            <p:cNvCxnSpPr>
              <a:cxnSpLocks/>
              <a:stCxn id="83" idx="2"/>
              <a:endCxn id="79" idx="1"/>
            </p:cNvCxnSpPr>
            <p:nvPr/>
          </p:nvCxnSpPr>
          <p:spPr>
            <a:xfrm>
              <a:off x="7265629" y="4293882"/>
              <a:ext cx="580973" cy="37181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1197F47-EB2D-7E44-9680-0C470CAE9DA0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8192758" y="3513086"/>
              <a:ext cx="408923" cy="3010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CC33A0B-DF92-2B4E-BB38-EEA284BF095D}"/>
                </a:ext>
              </a:extLst>
            </p:cNvPr>
            <p:cNvSpPr/>
            <p:nvPr/>
          </p:nvSpPr>
          <p:spPr>
            <a:xfrm>
              <a:off x="6808429" y="3811922"/>
              <a:ext cx="914400" cy="48196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RL_WAN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C55221E-EDA7-6341-91B4-AA746E351B75}"/>
                </a:ext>
              </a:extLst>
            </p:cNvPr>
            <p:cNvSpPr/>
            <p:nvPr/>
          </p:nvSpPr>
          <p:spPr>
            <a:xfrm>
              <a:off x="8144481" y="3814100"/>
              <a:ext cx="914400" cy="48196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RL_None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5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9213D-9C8F-AC40-9E91-F9AAFDF7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65020-FB0B-3349-B4C6-D2DC41CA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758" y="2079281"/>
            <a:ext cx="2743200" cy="27232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757D9B-74B7-524A-BEE7-BF984EB043EA}"/>
              </a:ext>
            </a:extLst>
          </p:cNvPr>
          <p:cNvSpPr txBox="1">
            <a:spLocks/>
          </p:cNvSpPr>
          <p:nvPr/>
        </p:nvSpPr>
        <p:spPr>
          <a:xfrm>
            <a:off x="397566" y="2014536"/>
            <a:ext cx="8786192" cy="28527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Loom is a new NIC design that moves all per-flow scheduling decisions out of the OS and into the NIC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3F9E58-58E5-5A49-9115-58FC23215866}"/>
              </a:ext>
            </a:extLst>
          </p:cNvPr>
          <p:cNvSpPr/>
          <p:nvPr/>
        </p:nvSpPr>
        <p:spPr>
          <a:xfrm>
            <a:off x="397566" y="4657704"/>
            <a:ext cx="10956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Loom uses a queue per flow and offloads all packet scheduling to the NIC</a:t>
            </a:r>
          </a:p>
        </p:txBody>
      </p:sp>
    </p:spTree>
    <p:extLst>
      <p:ext uri="{BB962C8B-B14F-4D97-AF65-F5344CB8AC3E}">
        <p14:creationId xmlns:p14="http://schemas.microsoft.com/office/powerpoint/2010/main" val="284358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3703-EB04-C249-8D28-7DEB9E8C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533" y="795868"/>
            <a:ext cx="9465733" cy="227984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Core Problem: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0FCE3-E6F6-BC49-A876-A3C84AA357EE}"/>
              </a:ext>
            </a:extLst>
          </p:cNvPr>
          <p:cNvSpPr/>
          <p:nvPr/>
        </p:nvSpPr>
        <p:spPr>
          <a:xfrm>
            <a:off x="0" y="3230005"/>
            <a:ext cx="12192000" cy="362799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B288EC-F9FD-B140-8EBA-079E766AC87A}"/>
              </a:ext>
            </a:extLst>
          </p:cNvPr>
          <p:cNvSpPr txBox="1">
            <a:spLocks/>
          </p:cNvSpPr>
          <p:nvPr/>
        </p:nvSpPr>
        <p:spPr>
          <a:xfrm>
            <a:off x="1388534" y="3382405"/>
            <a:ext cx="9697226" cy="36279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It is not currently possible to offload all packet scheduling because NIC packet schedulers are </a:t>
            </a:r>
            <a:r>
              <a:rPr lang="en-US" sz="4000" b="1" dirty="0">
                <a:solidFill>
                  <a:schemeClr val="bg1"/>
                </a:solidFill>
              </a:rPr>
              <a:t>inflexible </a:t>
            </a:r>
            <a:r>
              <a:rPr lang="en-US" sz="4000" dirty="0">
                <a:solidFill>
                  <a:schemeClr val="bg1"/>
                </a:solidFill>
              </a:rPr>
              <a:t>and configuring them is </a:t>
            </a:r>
            <a:r>
              <a:rPr lang="en-US" sz="4000" b="1" dirty="0">
                <a:solidFill>
                  <a:schemeClr val="bg1"/>
                </a:solidFill>
              </a:rPr>
              <a:t>inefficient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50A86B-0DC7-F34F-90AF-CBC91CCA45F2}"/>
              </a:ext>
            </a:extLst>
          </p:cNvPr>
          <p:cNvSpPr/>
          <p:nvPr/>
        </p:nvSpPr>
        <p:spPr>
          <a:xfrm>
            <a:off x="1106241" y="5323808"/>
            <a:ext cx="10030316" cy="1102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 packet schedulers are currently standing in the way of performance isolation! </a:t>
            </a:r>
          </a:p>
        </p:txBody>
      </p:sp>
    </p:spTree>
    <p:extLst>
      <p:ext uri="{BB962C8B-B14F-4D97-AF65-F5344CB8AC3E}">
        <p14:creationId xmlns:p14="http://schemas.microsoft.com/office/powerpoint/2010/main" val="12183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E81EE2C-47D4-3F46-A04F-0D663FFE6240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5CDAEE-804B-4E2E-A25D-908CA90C4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08545"/>
              </p:ext>
            </p:extLst>
          </p:nvPr>
        </p:nvGraphicFramePr>
        <p:xfrm>
          <a:off x="1541929" y="1506163"/>
          <a:ext cx="10793506" cy="521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94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6128-232B-4342-9E0B-FB83F586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74" y="1027906"/>
            <a:ext cx="7099245" cy="5177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Contributions: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Specification: A new network policy abstraction: restricted directed acyclic graphs (DAGs)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Enforcement: A new programmable packet scheduling hierarchy designed for NICs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Updating: A new expressive and efficient OS/NIC interface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AF69-F5D3-0946-9474-25D2E15F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93" y="1059712"/>
            <a:ext cx="3416355" cy="49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014661"/>
          </a:xfrm>
        </p:spPr>
        <p:txBody>
          <a:bodyPr>
            <a:norm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What scheduling polices are needed for performance isolation?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should policies be specified?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0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8F7B-9794-3449-9007-644C08D1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75" y="343620"/>
            <a:ext cx="10515600" cy="1325563"/>
          </a:xfrm>
        </p:spPr>
        <p:txBody>
          <a:bodyPr/>
          <a:lstStyle/>
          <a:p>
            <a:r>
              <a:rPr lang="en-US" dirty="0"/>
              <a:t>Solution: Loom Policy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9055-217F-C048-8CCA-62535D63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085" y="669373"/>
            <a:ext cx="4521915" cy="12782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Two types of nodes: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7DC60-EBE6-3547-A8FF-6B66F0E8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538" y="6391187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DD830E-900C-B849-8A0F-46D0BEFC4836}"/>
              </a:ext>
            </a:extLst>
          </p:cNvPr>
          <p:cNvGrpSpPr/>
          <p:nvPr/>
        </p:nvGrpSpPr>
        <p:grpSpPr>
          <a:xfrm>
            <a:off x="8609510" y="2199204"/>
            <a:ext cx="3285564" cy="4315005"/>
            <a:chOff x="6808429" y="1680032"/>
            <a:chExt cx="3285564" cy="43150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129BAA-6E7F-1E4E-8370-D4A5930CDADA}"/>
                </a:ext>
              </a:extLst>
            </p:cNvPr>
            <p:cNvSpPr txBox="1"/>
            <p:nvPr/>
          </p:nvSpPr>
          <p:spPr>
            <a:xfrm>
              <a:off x="8473080" y="5625705"/>
              <a:ext cx="63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Wire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1F5193-48B0-C744-8235-E1F52D29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4668" y="1992724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7EFAFE-5972-B141-95E1-639C9E5F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9999" y="2005160"/>
              <a:ext cx="685800" cy="6858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B3B81B-476A-9743-A144-6D563F1DE661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9171144" y="5650408"/>
              <a:ext cx="0" cy="29755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2DEE87-5A4B-934D-BE3C-19A87E1F2D06}"/>
                </a:ext>
              </a:extLst>
            </p:cNvPr>
            <p:cNvCxnSpPr>
              <a:cxnSpLocks/>
              <a:stCxn id="12" idx="2"/>
              <a:endCxn id="11" idx="7"/>
            </p:cNvCxnSpPr>
            <p:nvPr/>
          </p:nvCxnSpPr>
          <p:spPr>
            <a:xfrm flipH="1">
              <a:off x="9395757" y="2704110"/>
              <a:ext cx="155800" cy="241980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A0792A-C31E-314A-9FF4-D591CA6BC450}"/>
                </a:ext>
              </a:extLst>
            </p:cNvPr>
            <p:cNvSpPr/>
            <p:nvPr/>
          </p:nvSpPr>
          <p:spPr>
            <a:xfrm>
              <a:off x="8853493" y="5033580"/>
              <a:ext cx="635302" cy="61682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Fair_1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C36922-2BD9-954A-9665-CCA4B7A2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8657" y="2018310"/>
              <a:ext cx="685800" cy="6858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CB73B2-01CD-0947-B968-21EB3EA8A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4281" y="3004609"/>
              <a:ext cx="595718" cy="59571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Pri_1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E6BA21-9513-9E47-9697-371E235FB107}"/>
                </a:ext>
              </a:extLst>
            </p:cNvPr>
            <p:cNvCxnSpPr>
              <a:cxnSpLocks/>
              <a:stCxn id="6" idx="2"/>
              <a:endCxn id="14" idx="1"/>
            </p:cNvCxnSpPr>
            <p:nvPr/>
          </p:nvCxnSpPr>
          <p:spPr>
            <a:xfrm>
              <a:off x="7677568" y="2678524"/>
              <a:ext cx="93954" cy="41332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99F2430-C7EF-A84D-B9F5-ABC53CBDAFB0}"/>
                </a:ext>
              </a:extLst>
            </p:cNvPr>
            <p:cNvCxnSpPr>
              <a:cxnSpLocks/>
              <a:stCxn id="7" idx="2"/>
              <a:endCxn id="14" idx="7"/>
            </p:cNvCxnSpPr>
            <p:nvPr/>
          </p:nvCxnSpPr>
          <p:spPr>
            <a:xfrm flipH="1">
              <a:off x="8192758" y="2690960"/>
              <a:ext cx="430141" cy="40089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6F082CCD-BC50-1341-9BF5-0C425CBD0BBD}"/>
                </a:ext>
              </a:extLst>
            </p:cNvPr>
            <p:cNvSpPr txBox="1">
              <a:spLocks/>
            </p:cNvSpPr>
            <p:nvPr/>
          </p:nvSpPr>
          <p:spPr>
            <a:xfrm>
              <a:off x="8075553" y="1683826"/>
              <a:ext cx="1084872" cy="6250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tx2"/>
                  </a:solidFill>
                </a:rPr>
                <a:t>VM1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AF62267-CA41-104C-9024-875E0D826C38}"/>
                </a:ext>
              </a:extLst>
            </p:cNvPr>
            <p:cNvSpPr txBox="1">
              <a:spLocks/>
            </p:cNvSpPr>
            <p:nvPr/>
          </p:nvSpPr>
          <p:spPr>
            <a:xfrm>
              <a:off x="9009121" y="1703429"/>
              <a:ext cx="1084872" cy="6250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tx2"/>
                  </a:solidFill>
                </a:rPr>
                <a:t>VM2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B4A08DD-9D72-CE44-BB6F-96D3D0D0E8D3}"/>
                </a:ext>
              </a:extLst>
            </p:cNvPr>
            <p:cNvSpPr txBox="1">
              <a:spLocks/>
            </p:cNvSpPr>
            <p:nvPr/>
          </p:nvSpPr>
          <p:spPr>
            <a:xfrm>
              <a:off x="7081325" y="1680032"/>
              <a:ext cx="1084872" cy="6250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tx2"/>
                  </a:solidFill>
                </a:rPr>
                <a:t>VM1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7BE2A7C-819D-334B-BB8C-12D8E3CB132F}"/>
                </a:ext>
              </a:extLst>
            </p:cNvPr>
            <p:cNvGrpSpPr/>
            <p:nvPr/>
          </p:nvGrpSpPr>
          <p:grpSpPr>
            <a:xfrm>
              <a:off x="6808429" y="3513086"/>
              <a:ext cx="2250452" cy="1828908"/>
              <a:chOff x="6808429" y="3513086"/>
              <a:chExt cx="2250452" cy="182890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E51DE19-A98C-A44F-852C-542600AE35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H="1">
                <a:off x="7333497" y="3513086"/>
                <a:ext cx="438025" cy="288181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2B8B262-CB55-AC48-A243-77533CB066AE}"/>
                  </a:ext>
                </a:extLst>
              </p:cNvPr>
              <p:cNvCxnSpPr>
                <a:cxnSpLocks/>
                <a:stCxn id="25" idx="5"/>
                <a:endCxn id="11" idx="2"/>
              </p:cNvCxnSpPr>
              <p:nvPr/>
            </p:nvCxnSpPr>
            <p:spPr>
              <a:xfrm>
                <a:off x="8385733" y="5086933"/>
                <a:ext cx="467760" cy="255061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BB9503-10AA-5F4E-9D4B-8568152DBC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34945" y="4578456"/>
                <a:ext cx="762445" cy="59571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FIFO_1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3BF2E1F-C4A3-BE47-8E63-6850F2C1B612}"/>
                  </a:ext>
                </a:extLst>
              </p:cNvPr>
              <p:cNvCxnSpPr>
                <a:cxnSpLocks/>
                <a:stCxn id="51" idx="2"/>
                <a:endCxn id="25" idx="7"/>
              </p:cNvCxnSpPr>
              <p:nvPr/>
            </p:nvCxnSpPr>
            <p:spPr>
              <a:xfrm flipH="1">
                <a:off x="8385733" y="4296060"/>
                <a:ext cx="215948" cy="369637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84FC69B-954E-3849-A52B-765EF6F6014B}"/>
                  </a:ext>
                </a:extLst>
              </p:cNvPr>
              <p:cNvCxnSpPr>
                <a:cxnSpLocks/>
                <a:stCxn id="50" idx="2"/>
                <a:endCxn id="25" idx="1"/>
              </p:cNvCxnSpPr>
              <p:nvPr/>
            </p:nvCxnSpPr>
            <p:spPr>
              <a:xfrm>
                <a:off x="7265629" y="4293882"/>
                <a:ext cx="580973" cy="371815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F68D3A-0407-3041-AF1F-CBA4E881144F}"/>
                  </a:ext>
                </a:extLst>
              </p:cNvPr>
              <p:cNvCxnSpPr>
                <a:cxnSpLocks/>
                <a:stCxn id="14" idx="5"/>
                <a:endCxn id="51" idx="0"/>
              </p:cNvCxnSpPr>
              <p:nvPr/>
            </p:nvCxnSpPr>
            <p:spPr>
              <a:xfrm>
                <a:off x="8192758" y="3513086"/>
                <a:ext cx="408923" cy="301014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3B92292-6457-654D-B468-E999863CEE09}"/>
                  </a:ext>
                </a:extLst>
              </p:cNvPr>
              <p:cNvSpPr/>
              <p:nvPr/>
            </p:nvSpPr>
            <p:spPr>
              <a:xfrm>
                <a:off x="6808429" y="3811922"/>
                <a:ext cx="914400" cy="481960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RL_WAN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A8553B-3943-9D40-8CDD-A7E0A7F4A1A1}"/>
                  </a:ext>
                </a:extLst>
              </p:cNvPr>
              <p:cNvSpPr/>
              <p:nvPr/>
            </p:nvSpPr>
            <p:spPr>
              <a:xfrm>
                <a:off x="8144481" y="3814100"/>
                <a:ext cx="914400" cy="481960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err="1">
                    <a:solidFill>
                      <a:schemeClr val="tx2"/>
                    </a:solidFill>
                  </a:rPr>
                  <a:t>RL_None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2B78993-A463-8B4A-84B3-BDB4D66495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889" r="75304" b="36378"/>
          <a:stretch/>
        </p:blipFill>
        <p:spPr>
          <a:xfrm>
            <a:off x="9677664" y="1145476"/>
            <a:ext cx="2150218" cy="78307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29F93AB-2825-CD43-B69A-BFC636F84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557" r="75304" b="9821"/>
          <a:stretch/>
        </p:blipFill>
        <p:spPr>
          <a:xfrm>
            <a:off x="7891564" y="1118615"/>
            <a:ext cx="2150218" cy="807314"/>
          </a:xfrm>
          <a:prstGeom prst="rect">
            <a:avLst/>
          </a:prstGeom>
        </p:spPr>
      </p:pic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D040C167-CB09-A642-A9B8-B08AAED8718D}"/>
              </a:ext>
            </a:extLst>
          </p:cNvPr>
          <p:cNvSpPr txBox="1">
            <a:spLocks/>
          </p:cNvSpPr>
          <p:nvPr/>
        </p:nvSpPr>
        <p:spPr>
          <a:xfrm>
            <a:off x="479982" y="1642874"/>
            <a:ext cx="7297779" cy="326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tx2"/>
                </a:solidFill>
              </a:rPr>
              <a:t>Scheduling nodes: Work-conserving policies for sharing 		       the local link bandwidth  </a:t>
            </a:r>
          </a:p>
          <a:p>
            <a:pPr marL="0" indent="0">
              <a:buFont typeface="Arial"/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tx2"/>
                </a:solidFill>
              </a:rPr>
              <a:t>Shaping nodes: Rate-limiting policies for sharing the 	               network core (WAN and DCN)</a:t>
            </a:r>
          </a:p>
          <a:p>
            <a:pPr marL="0" indent="0">
              <a:buFont typeface="Arial"/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tx2"/>
                </a:solidFill>
              </a:rPr>
              <a:t>Programmability: Every node is programmable with a 	              custom enqueue and dequeue function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4F4CE0D-BE2A-8341-9477-5338DB8AE3EE}"/>
              </a:ext>
            </a:extLst>
          </p:cNvPr>
          <p:cNvCxnSpPr>
            <a:cxnSpLocks/>
          </p:cNvCxnSpPr>
          <p:nvPr/>
        </p:nvCxnSpPr>
        <p:spPr>
          <a:xfrm>
            <a:off x="7670085" y="669373"/>
            <a:ext cx="0" cy="572181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A312328-8669-194B-8B3C-EB58AD1A34DC}"/>
              </a:ext>
            </a:extLst>
          </p:cNvPr>
          <p:cNvCxnSpPr>
            <a:cxnSpLocks/>
          </p:cNvCxnSpPr>
          <p:nvPr/>
        </p:nvCxnSpPr>
        <p:spPr>
          <a:xfrm flipH="1">
            <a:off x="7891564" y="1963831"/>
            <a:ext cx="3936319" cy="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DF24517-E4BE-464C-9AF1-C08C04C214FA}"/>
              </a:ext>
            </a:extLst>
          </p:cNvPr>
          <p:cNvSpPr/>
          <p:nvPr/>
        </p:nvSpPr>
        <p:spPr>
          <a:xfrm>
            <a:off x="518056" y="4897375"/>
            <a:ext cx="6899836" cy="733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Loom can express policies that cannot be expressed with either Linux Traffic Control (</a:t>
            </a:r>
            <a:r>
              <a:rPr lang="en-US" sz="2000" dirty="0" err="1"/>
              <a:t>Qdisc</a:t>
            </a:r>
            <a:r>
              <a:rPr lang="en-US" sz="2000" dirty="0"/>
              <a:t>) or with Domino (PIFO)!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4AF9DF2-E3D1-5840-B197-8AC2CFA4243F}"/>
              </a:ext>
            </a:extLst>
          </p:cNvPr>
          <p:cNvSpPr/>
          <p:nvPr/>
        </p:nvSpPr>
        <p:spPr>
          <a:xfrm>
            <a:off x="518056" y="5771872"/>
            <a:ext cx="6899836" cy="73339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Important systems like </a:t>
            </a:r>
            <a:r>
              <a:rPr lang="en-US" sz="2000" dirty="0" err="1"/>
              <a:t>BwE</a:t>
            </a:r>
            <a:r>
              <a:rPr lang="en-US" sz="2000" dirty="0"/>
              <a:t> (sharing the WAN) and </a:t>
            </a:r>
            <a:r>
              <a:rPr lang="en-US" sz="2000" dirty="0" err="1"/>
              <a:t>EyeQ</a:t>
            </a:r>
            <a:r>
              <a:rPr lang="en-US" sz="2000" dirty="0"/>
              <a:t> (sharing the DCN) require Loom’s policy DAG!</a:t>
            </a:r>
          </a:p>
        </p:txBody>
      </p:sp>
    </p:spTree>
    <p:extLst>
      <p:ext uri="{BB962C8B-B14F-4D97-AF65-F5344CB8AC3E}">
        <p14:creationId xmlns:p14="http://schemas.microsoft.com/office/powerpoint/2010/main" val="298071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400" dirty="0"/>
              <a:t>Types of Loom Scheduling Policies: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19</a:t>
            </a:fld>
            <a:endParaRPr lang="en-US"/>
          </a:p>
        </p:txBody>
      </p:sp>
      <p:sp>
        <p:nvSpPr>
          <p:cNvPr id="12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F5DE8A1E-590B-414B-AEA6-1298C76F91CD}"/>
              </a:ext>
            </a:extLst>
          </p:cNvPr>
          <p:cNvSpPr txBox="1">
            <a:spLocks/>
          </p:cNvSpPr>
          <p:nvPr/>
        </p:nvSpPr>
        <p:spPr>
          <a:xfrm>
            <a:off x="2666050" y="1933639"/>
            <a:ext cx="6420800" cy="235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Scheduling: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All of the flows from competing </a:t>
            </a:r>
            <a:r>
              <a:rPr lang="en-US" sz="3200" b="1" dirty="0"/>
              <a:t>Spark jobs J1 and J2 </a:t>
            </a:r>
            <a:r>
              <a:rPr lang="en-US" sz="3200" dirty="0"/>
              <a:t>in VM1 fairly share network bandwidth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2666049" y="3977837"/>
            <a:ext cx="71637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Shaping: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All of the flows from </a:t>
            </a:r>
            <a:r>
              <a:rPr lang="en-US" sz="3200" b="1" dirty="0"/>
              <a:t>VM1 to VM2 </a:t>
            </a:r>
            <a:r>
              <a:rPr lang="en-US" sz="3200" dirty="0"/>
              <a:t>are rate limited to 50Gbps</a:t>
            </a:r>
            <a:r>
              <a:rPr lang="en-US" sz="3200" b="1" dirty="0"/>
              <a:t>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B3ABB-ACEB-D444-A9A7-E35D7356438D}"/>
              </a:ext>
            </a:extLst>
          </p:cNvPr>
          <p:cNvGrpSpPr>
            <a:grpSpLocks noChangeAspect="1"/>
          </p:cNvGrpSpPr>
          <p:nvPr/>
        </p:nvGrpSpPr>
        <p:grpSpPr>
          <a:xfrm>
            <a:off x="648409" y="1969874"/>
            <a:ext cx="1371600" cy="1371600"/>
            <a:chOff x="603934" y="1728787"/>
            <a:chExt cx="1819656" cy="18196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208F1A-0F92-FC47-9C94-985815965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819" y="1728788"/>
              <a:ext cx="1759453" cy="175945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1FFCC5-9E35-9A44-ADE1-08393022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34" y="1728787"/>
              <a:ext cx="1819656" cy="181965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5CB085-5C1C-4344-B88D-D0302F17D82E}"/>
              </a:ext>
            </a:extLst>
          </p:cNvPr>
          <p:cNvGrpSpPr>
            <a:grpSpLocks noChangeAspect="1"/>
          </p:cNvGrpSpPr>
          <p:nvPr/>
        </p:nvGrpSpPr>
        <p:grpSpPr>
          <a:xfrm>
            <a:off x="625112" y="3848610"/>
            <a:ext cx="1394897" cy="1371600"/>
            <a:chOff x="603935" y="4396580"/>
            <a:chExt cx="1789338" cy="175945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09EB921-4433-1C41-B206-89B2028CC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820" y="4396580"/>
              <a:ext cx="1759453" cy="175945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5CF998-FF26-3D4B-854A-8F314D00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35" y="4396580"/>
              <a:ext cx="1759453" cy="175945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71F8BA4-6801-454E-A871-832A5B74FB2B}"/>
              </a:ext>
            </a:extLst>
          </p:cNvPr>
          <p:cNvSpPr/>
          <p:nvPr/>
        </p:nvSpPr>
        <p:spPr>
          <a:xfrm>
            <a:off x="3086100" y="2933701"/>
            <a:ext cx="3581400" cy="495299"/>
          </a:xfrm>
          <a:prstGeom prst="rect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F2C8D4-D1AE-2545-B137-23B77693EE5D}"/>
              </a:ext>
            </a:extLst>
          </p:cNvPr>
          <p:cNvSpPr/>
          <p:nvPr/>
        </p:nvSpPr>
        <p:spPr>
          <a:xfrm>
            <a:off x="6400800" y="4390893"/>
            <a:ext cx="2076450" cy="495299"/>
          </a:xfrm>
          <a:prstGeom prst="rect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11A5D49-9403-394B-B2E0-E1DAFAE7B8E3}"/>
              </a:ext>
            </a:extLst>
          </p:cNvPr>
          <p:cNvSpPr/>
          <p:nvPr/>
        </p:nvSpPr>
        <p:spPr>
          <a:xfrm>
            <a:off x="614613" y="5448145"/>
            <a:ext cx="10886453" cy="875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Because Scheduling and Shaping polices may aggregate flows differently, they cannot be expressed as a tree!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E23FA-0C04-DC4B-9F1F-E2C6CD847E5F}"/>
              </a:ext>
            </a:extLst>
          </p:cNvPr>
          <p:cNvGrpSpPr/>
          <p:nvPr/>
        </p:nvGrpSpPr>
        <p:grpSpPr>
          <a:xfrm>
            <a:off x="6667501" y="1768997"/>
            <a:ext cx="1943099" cy="787617"/>
            <a:chOff x="6667501" y="1768997"/>
            <a:chExt cx="1943099" cy="78761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5DF0ED7-61FF-3A49-9CFA-241F379354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7501" y="2103744"/>
              <a:ext cx="409160" cy="452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AAF3CC-2540-C24F-B78B-8B85C2D008FC}"/>
                </a:ext>
              </a:extLst>
            </p:cNvPr>
            <p:cNvSpPr txBox="1"/>
            <p:nvPr/>
          </p:nvSpPr>
          <p:spPr>
            <a:xfrm>
              <a:off x="6884102" y="1768997"/>
              <a:ext cx="1726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Group by source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8E7115-81CC-AE44-A66B-FDB7E1B134AD}"/>
              </a:ext>
            </a:extLst>
          </p:cNvPr>
          <p:cNvGrpSpPr/>
          <p:nvPr/>
        </p:nvGrpSpPr>
        <p:grpSpPr>
          <a:xfrm>
            <a:off x="7622811" y="3684400"/>
            <a:ext cx="2904182" cy="595957"/>
            <a:chOff x="7291304" y="6060528"/>
            <a:chExt cx="2904182" cy="59595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460325-5D70-7048-9EF3-F1F6C90D4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1304" y="6349813"/>
              <a:ext cx="742948" cy="306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6E26F-7DCA-D94D-AA62-FDF1FCC49049}"/>
                </a:ext>
              </a:extLst>
            </p:cNvPr>
            <p:cNvSpPr txBox="1"/>
            <p:nvPr/>
          </p:nvSpPr>
          <p:spPr>
            <a:xfrm>
              <a:off x="8034253" y="6060528"/>
              <a:ext cx="2161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Group by destination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8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82ABDBD-8245-6943-B685-39803A75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78" y="830841"/>
            <a:ext cx="6231014" cy="279012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Loom is a new Network Interface Card (NIC) </a:t>
            </a:r>
            <a:r>
              <a:rPr lang="en-US" sz="3200" i="1" dirty="0">
                <a:solidFill>
                  <a:srgbClr val="000000"/>
                </a:solidFill>
              </a:rPr>
              <a:t>design</a:t>
            </a:r>
            <a:r>
              <a:rPr lang="en-US" sz="3200" dirty="0">
                <a:solidFill>
                  <a:srgbClr val="000000"/>
                </a:solidFill>
              </a:rPr>
              <a:t> that offloads </a:t>
            </a:r>
            <a:r>
              <a:rPr lang="en-US" sz="3200" i="1" dirty="0">
                <a:solidFill>
                  <a:srgbClr val="000000"/>
                </a:solidFill>
              </a:rPr>
              <a:t>all</a:t>
            </a:r>
            <a:r>
              <a:rPr lang="en-US" sz="3200" dirty="0">
                <a:solidFill>
                  <a:srgbClr val="000000"/>
                </a:solidFill>
              </a:rPr>
              <a:t> per-flow scheduling decisions out of the OS and into the NIC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396B9-04A2-0943-8954-FBCE70B40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11598" r="1" b="19848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1B2BA0-3B64-A044-8C5C-0A76CCE1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3218366"/>
            <a:ext cx="6052108" cy="36392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Why is packet scheduling important?</a:t>
            </a:r>
          </a:p>
          <a:p>
            <a:r>
              <a:rPr lang="en-US" dirty="0">
                <a:solidFill>
                  <a:srgbClr val="000000"/>
                </a:solidFill>
              </a:rPr>
              <a:t>What is wrong with current NICs?</a:t>
            </a:r>
          </a:p>
          <a:p>
            <a:r>
              <a:rPr lang="en-US" dirty="0">
                <a:solidFill>
                  <a:srgbClr val="000000"/>
                </a:solidFill>
              </a:rPr>
              <a:t>Why should </a:t>
            </a:r>
            <a:r>
              <a:rPr lang="en-US" i="1" dirty="0">
                <a:solidFill>
                  <a:srgbClr val="000000"/>
                </a:solidFill>
              </a:rPr>
              <a:t>all</a:t>
            </a:r>
            <a:r>
              <a:rPr lang="en-US" dirty="0">
                <a:solidFill>
                  <a:srgbClr val="000000"/>
                </a:solidFill>
              </a:rPr>
              <a:t> packet scheduling be offloaded to the NIC?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9213D-9C8F-AC40-9E91-F9AAFDF7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81EE2C-47D4-3F46-A04F-0D663FFE6240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78C10-3055-854A-9AD8-821075E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20</a:t>
            </a:fld>
            <a:endParaRPr lang="en-US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85C3EDC-59B9-7246-B4E9-B18DC8D5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670" y="30381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Loom: Policy Abstraction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4D5FC5-39CB-8B4E-AC37-25AA2C6EA6E0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554747"/>
            <a:ext cx="914400" cy="914400"/>
            <a:chOff x="1175164" y="1880433"/>
            <a:chExt cx="2286000" cy="2286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9A7D70C-B9EC-9F40-8300-FB1A77A7695E}"/>
                </a:ext>
              </a:extLst>
            </p:cNvPr>
            <p:cNvSpPr/>
            <p:nvPr/>
          </p:nvSpPr>
          <p:spPr>
            <a:xfrm>
              <a:off x="1175164" y="1880433"/>
              <a:ext cx="2286000" cy="228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941A5D8-3D14-8349-85B4-6E122CD5F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229" y="2334011"/>
              <a:ext cx="1370494" cy="1370494"/>
            </a:xfrm>
            <a:prstGeom prst="rect">
              <a:avLst/>
            </a:prstGeom>
          </p:spPr>
        </p:pic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2A1BE6C-5C5B-0A41-AAAE-9E8150DDA6E5}"/>
              </a:ext>
            </a:extLst>
          </p:cNvPr>
          <p:cNvSpPr txBox="1">
            <a:spLocks/>
          </p:cNvSpPr>
          <p:nvPr/>
        </p:nvSpPr>
        <p:spPr>
          <a:xfrm>
            <a:off x="1701452" y="1385425"/>
            <a:ext cx="9109337" cy="672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Policies are expressed as </a:t>
            </a:r>
            <a:r>
              <a:rPr lang="en-US" i="1" dirty="0">
                <a:solidFill>
                  <a:schemeClr val="tx2"/>
                </a:solidFill>
              </a:rPr>
              <a:t>restricted </a:t>
            </a:r>
            <a:r>
              <a:rPr lang="en-US" dirty="0">
                <a:solidFill>
                  <a:schemeClr val="tx2"/>
                </a:solidFill>
              </a:rPr>
              <a:t>acyclic graphs (DAGs)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0B5E8-4842-7E46-AD82-D5B9034DA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11" y="1825137"/>
            <a:ext cx="8706863" cy="2725377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AED455A-93CB-F246-A27C-6379CBB2FF4A}"/>
              </a:ext>
            </a:extLst>
          </p:cNvPr>
          <p:cNvSpPr txBox="1">
            <a:spLocks/>
          </p:cNvSpPr>
          <p:nvPr/>
        </p:nvSpPr>
        <p:spPr>
          <a:xfrm>
            <a:off x="838200" y="4586043"/>
            <a:ext cx="10515600" cy="8024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DAG restriction: Scheduling nodes form a tree when the shaping nodes are removed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593DED2-0236-0F41-A3C2-3C55B9A6EAC0}"/>
              </a:ext>
            </a:extLst>
          </p:cNvPr>
          <p:cNvSpPr/>
          <p:nvPr/>
        </p:nvSpPr>
        <p:spPr>
          <a:xfrm>
            <a:off x="838200" y="5487529"/>
            <a:ext cx="10515599" cy="86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(b) And (d) are prevented because they allow parents to reorder packets that were already ordered by a child node.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A2EF1E2-A337-C44D-BAB3-38D344170FA3}"/>
              </a:ext>
            </a:extLst>
          </p:cNvPr>
          <p:cNvSpPr/>
          <p:nvPr/>
        </p:nvSpPr>
        <p:spPr>
          <a:xfrm>
            <a:off x="6873826" y="2045464"/>
            <a:ext cx="1416424" cy="2326286"/>
          </a:xfrm>
          <a:prstGeom prst="ellipse">
            <a:avLst/>
          </a:prstGeom>
          <a:noFill/>
          <a:ln w="635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6128-232B-4342-9E0B-FB83F586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74" y="1027906"/>
            <a:ext cx="7099245" cy="5177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Contributions: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Specification: A new network policy abstraction: restricted directed acyclic graphs (DAGs)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Enforcement: A new programmable packet scheduling hierarchy designed for NICs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Updating: A new expressive and efficient OS/NIC interface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AF69-F5D3-0946-9474-25D2E15F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93" y="1059712"/>
            <a:ext cx="3416355" cy="49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0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20979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dirty="0"/>
              <a:t>How do we build a NIC that can enforce Loom’s new DAG abstraction?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400" dirty="0"/>
              <a:t>Loom Enforcement Challenge</a:t>
            </a:r>
          </a:p>
        </p:txBody>
      </p:sp>
      <p:sp>
        <p:nvSpPr>
          <p:cNvPr id="12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F5DE8A1E-590B-414B-AEA6-1298C76F91CD}"/>
              </a:ext>
            </a:extLst>
          </p:cNvPr>
          <p:cNvSpPr txBox="1">
            <a:spLocks/>
          </p:cNvSpPr>
          <p:nvPr/>
        </p:nvSpPr>
        <p:spPr>
          <a:xfrm>
            <a:off x="838200" y="2025570"/>
            <a:ext cx="10515600" cy="77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existing hardware scheduler can efficiently enforce Loom Policy DAGs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73EB0-3116-6546-B459-E4C64E4377E4}"/>
              </a:ext>
            </a:extLst>
          </p:cNvPr>
          <p:cNvGrpSpPr/>
          <p:nvPr/>
        </p:nvGrpSpPr>
        <p:grpSpPr>
          <a:xfrm>
            <a:off x="1849583" y="3026077"/>
            <a:ext cx="2784763" cy="2053689"/>
            <a:chOff x="1205346" y="2933947"/>
            <a:chExt cx="2784763" cy="20536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DBF46A-0EBB-6D4F-BA79-96857715D8E8}"/>
                </a:ext>
              </a:extLst>
            </p:cNvPr>
            <p:cNvSpPr/>
            <p:nvPr/>
          </p:nvSpPr>
          <p:spPr>
            <a:xfrm>
              <a:off x="1205346" y="3429000"/>
              <a:ext cx="2784763" cy="155863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EE6F8E-8FA7-684D-A0A9-EBB01A5B8F9D}"/>
                </a:ext>
              </a:extLst>
            </p:cNvPr>
            <p:cNvGrpSpPr/>
            <p:nvPr/>
          </p:nvGrpSpPr>
          <p:grpSpPr>
            <a:xfrm>
              <a:off x="1232090" y="3468464"/>
              <a:ext cx="1365637" cy="1481548"/>
              <a:chOff x="9835668" y="4100990"/>
              <a:chExt cx="2383754" cy="266576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63F370-0DFF-634A-8ADE-BAFF47F1E15A}"/>
                  </a:ext>
                </a:extLst>
              </p:cNvPr>
              <p:cNvSpPr txBox="1"/>
              <p:nvPr/>
            </p:nvSpPr>
            <p:spPr>
              <a:xfrm>
                <a:off x="9835668" y="6102213"/>
                <a:ext cx="2383754" cy="66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Scheduling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D76431A-771D-E74D-B67A-E664469EE343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4930C22F-1513-9544-BDAA-9557D740941D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0A4B14-DE16-0C44-810B-3BEC459A5360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2E1D115-8201-934B-8E32-B991A3EC60D7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1C0264-2312-FC4A-93D5-48E1A32420B6}"/>
                </a:ext>
              </a:extLst>
            </p:cNvPr>
            <p:cNvSpPr txBox="1"/>
            <p:nvPr/>
          </p:nvSpPr>
          <p:spPr>
            <a:xfrm>
              <a:off x="1318113" y="2933947"/>
              <a:ext cx="2559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Domino PIFO Block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273F51-4366-D94A-82A2-DDA7D4006DC5}"/>
                </a:ext>
              </a:extLst>
            </p:cNvPr>
            <p:cNvSpPr txBox="1"/>
            <p:nvPr/>
          </p:nvSpPr>
          <p:spPr>
            <a:xfrm>
              <a:off x="1230084" y="3827781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1 x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E8C825-169B-9841-B741-01DA1B4A7F4F}"/>
                </a:ext>
              </a:extLst>
            </p:cNvPr>
            <p:cNvGrpSpPr/>
            <p:nvPr/>
          </p:nvGrpSpPr>
          <p:grpSpPr>
            <a:xfrm>
              <a:off x="2807334" y="3497637"/>
              <a:ext cx="1014705" cy="1276639"/>
              <a:chOff x="10188011" y="4100990"/>
              <a:chExt cx="1771193" cy="2297071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24CE11-FB7A-0346-B48E-5C2BFAC4B739}"/>
                  </a:ext>
                </a:extLst>
              </p:cNvPr>
              <p:cNvSpPr txBox="1"/>
              <p:nvPr/>
            </p:nvSpPr>
            <p:spPr>
              <a:xfrm>
                <a:off x="10188011" y="6028729"/>
                <a:ext cx="1771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Shaping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883371E-0F03-AB4E-91AA-DF6194F17EBC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026408E0-0F73-B740-AAB5-018E0DACFBE7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7AA48E-D7B8-3C45-A8C6-9B0E67D0458C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24A038B-58BF-C841-8DDB-759E3E05D91C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EAA8F9E-0C69-C74A-ADBA-FB4789E45150}"/>
                </a:ext>
              </a:extLst>
            </p:cNvPr>
            <p:cNvSpPr txBox="1"/>
            <p:nvPr/>
          </p:nvSpPr>
          <p:spPr>
            <a:xfrm>
              <a:off x="2570731" y="3827781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1 x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B9F1CD89-8196-6B48-9E44-6F1CC7F59680}"/>
              </a:ext>
            </a:extLst>
          </p:cNvPr>
          <p:cNvSpPr/>
          <p:nvPr/>
        </p:nvSpPr>
        <p:spPr>
          <a:xfrm>
            <a:off x="5181881" y="4105446"/>
            <a:ext cx="616527" cy="390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644BBA-6E16-DB40-8C13-3BD1FD66BFD8}"/>
              </a:ext>
            </a:extLst>
          </p:cNvPr>
          <p:cNvGrpSpPr/>
          <p:nvPr/>
        </p:nvGrpSpPr>
        <p:grpSpPr>
          <a:xfrm>
            <a:off x="6340389" y="2944687"/>
            <a:ext cx="4348393" cy="2135079"/>
            <a:chOff x="7005407" y="2944687"/>
            <a:chExt cx="4348393" cy="213507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E7DF3B6-B53D-0E44-85B4-19FC5F5BDD11}"/>
                </a:ext>
              </a:extLst>
            </p:cNvPr>
            <p:cNvSpPr/>
            <p:nvPr/>
          </p:nvSpPr>
          <p:spPr>
            <a:xfrm>
              <a:off x="7005407" y="3521130"/>
              <a:ext cx="4348393" cy="155863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96A5727-C834-9D49-8085-AF0A2F441D85}"/>
                </a:ext>
              </a:extLst>
            </p:cNvPr>
            <p:cNvGrpSpPr/>
            <p:nvPr/>
          </p:nvGrpSpPr>
          <p:grpSpPr>
            <a:xfrm>
              <a:off x="7032151" y="3560594"/>
              <a:ext cx="1365637" cy="1481548"/>
              <a:chOff x="9835668" y="4100990"/>
              <a:chExt cx="2383754" cy="266576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4FC4D95-4147-C140-8D3C-8DD75DFBB913}"/>
                  </a:ext>
                </a:extLst>
              </p:cNvPr>
              <p:cNvSpPr txBox="1"/>
              <p:nvPr/>
            </p:nvSpPr>
            <p:spPr>
              <a:xfrm>
                <a:off x="9835668" y="6102213"/>
                <a:ext cx="2383754" cy="66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Scheduling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5F640D0-73DE-464E-991C-A8DC2BA2BB1C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4D23E90F-F15B-2048-BCF1-D938A6C1CF29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4209A9-7EA1-4246-91B7-F19052F0028C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4CC099E-79E1-6447-906D-97C751FA9E38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1D0381-67B5-A54E-AB71-4A0AAFA1E387}"/>
                </a:ext>
              </a:extLst>
            </p:cNvPr>
            <p:cNvSpPr txBox="1"/>
            <p:nvPr/>
          </p:nvSpPr>
          <p:spPr>
            <a:xfrm>
              <a:off x="8163836" y="2944687"/>
              <a:ext cx="2282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New PIFO Block?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8B7ACB-749B-C84D-A721-E199389198C5}"/>
                </a:ext>
              </a:extLst>
            </p:cNvPr>
            <p:cNvSpPr txBox="1"/>
            <p:nvPr/>
          </p:nvSpPr>
          <p:spPr>
            <a:xfrm>
              <a:off x="7030145" y="3919911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1 x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AC025F3-C4D8-0040-BD41-136899BA2A1B}"/>
                </a:ext>
              </a:extLst>
            </p:cNvPr>
            <p:cNvSpPr txBox="1"/>
            <p:nvPr/>
          </p:nvSpPr>
          <p:spPr>
            <a:xfrm>
              <a:off x="9596476" y="4697315"/>
              <a:ext cx="1014705" cy="205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Shaping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24C0C5-FDCF-CE42-94D4-352E960DF1FB}"/>
                </a:ext>
              </a:extLst>
            </p:cNvPr>
            <p:cNvGrpSpPr/>
            <p:nvPr/>
          </p:nvGrpSpPr>
          <p:grpSpPr>
            <a:xfrm>
              <a:off x="8918301" y="3589767"/>
              <a:ext cx="392890" cy="1093145"/>
              <a:chOff x="8918301" y="3589767"/>
              <a:chExt cx="392890" cy="109314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AE775F9-255D-8441-B0E1-09BACECB65B6}"/>
                  </a:ext>
                </a:extLst>
              </p:cNvPr>
              <p:cNvGrpSpPr/>
              <p:nvPr/>
            </p:nvGrpSpPr>
            <p:grpSpPr>
              <a:xfrm>
                <a:off x="8918301" y="3589767"/>
                <a:ext cx="392890" cy="867161"/>
                <a:chOff x="7869947" y="1624813"/>
                <a:chExt cx="1169405" cy="3142940"/>
              </a:xfrm>
            </p:grpSpPr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C063DC2F-6BFF-1644-A44E-E6BA6FE272F2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6DB27CC-22C7-7541-8C10-CAC239496300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15C9ADCA-1F78-4142-B982-B5A0C9F73F6F}"/>
                  </a:ext>
                </a:extLst>
              </p:cNvPr>
              <p:cNvCxnSpPr/>
              <p:nvPr/>
            </p:nvCxnSpPr>
            <p:spPr>
              <a:xfrm>
                <a:off x="9110869" y="4456928"/>
                <a:ext cx="0" cy="225984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B79446C-E8F1-0945-85D5-AEB3E446E93D}"/>
                </a:ext>
              </a:extLst>
            </p:cNvPr>
            <p:cNvSpPr txBox="1"/>
            <p:nvPr/>
          </p:nvSpPr>
          <p:spPr>
            <a:xfrm>
              <a:off x="8329228" y="3919911"/>
              <a:ext cx="585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N x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305A621-72A6-7148-8F04-FB031EC64E29}"/>
                </a:ext>
              </a:extLst>
            </p:cNvPr>
            <p:cNvGrpSpPr/>
            <p:nvPr/>
          </p:nvGrpSpPr>
          <p:grpSpPr>
            <a:xfrm>
              <a:off x="9428824" y="3594228"/>
              <a:ext cx="392890" cy="1093144"/>
              <a:chOff x="10730708" y="4100990"/>
              <a:chExt cx="685800" cy="196690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FD73212-56CA-A041-AD7B-29B8C03231B5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5A9C8F3D-3988-4143-8349-2DBD0DF6B7E5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55891E7-FB92-BA40-AC72-90AF0D1FC641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B18D711-CB19-1040-AE25-104FA7AF0335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2A641D4-A83F-6044-B45F-0FC5285EE2BC}"/>
                </a:ext>
              </a:extLst>
            </p:cNvPr>
            <p:cNvGrpSpPr/>
            <p:nvPr/>
          </p:nvGrpSpPr>
          <p:grpSpPr>
            <a:xfrm>
              <a:off x="9934278" y="3604171"/>
              <a:ext cx="392890" cy="1093144"/>
              <a:chOff x="10730708" y="4100990"/>
              <a:chExt cx="685800" cy="1966907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9FBC0FD-CC31-9B46-9930-2A039D25A67F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D2B69A09-3C39-7B4F-A16F-44792F91745F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61DBB953-C889-0247-A3DE-CF63DB107017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854132BE-E1D5-3E4B-8F68-FA07B0B6736D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4FDD277-CE86-8F45-A492-984783521CE6}"/>
                </a:ext>
              </a:extLst>
            </p:cNvPr>
            <p:cNvGrpSpPr/>
            <p:nvPr/>
          </p:nvGrpSpPr>
          <p:grpSpPr>
            <a:xfrm>
              <a:off x="10429980" y="3592255"/>
              <a:ext cx="392890" cy="1093144"/>
              <a:chOff x="10730708" y="4100990"/>
              <a:chExt cx="685800" cy="1966907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9DC6A45-1F5C-8243-800E-91F2DCFC9ECD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99" name="Rounded Rectangle 98">
                  <a:extLst>
                    <a:ext uri="{FF2B5EF4-FFF2-40B4-BE49-F238E27FC236}">
                      <a16:creationId xmlns:a16="http://schemas.microsoft.com/office/drawing/2014/main" id="{A4547E33-5207-6449-B2E3-1C67609E660A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08946D4-FB99-F94F-9983-2CCFA579912B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1CB5030B-B88F-A443-B377-CBB1DF861709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B918243-3F9F-B549-9C11-A11940002983}"/>
                </a:ext>
              </a:extLst>
            </p:cNvPr>
            <p:cNvGrpSpPr/>
            <p:nvPr/>
          </p:nvGrpSpPr>
          <p:grpSpPr>
            <a:xfrm>
              <a:off x="10899201" y="3597044"/>
              <a:ext cx="392890" cy="1093144"/>
              <a:chOff x="10730708" y="4100990"/>
              <a:chExt cx="685800" cy="1966907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96AF49F-9BAC-C342-99EA-476F64D85FE5}"/>
                  </a:ext>
                </a:extLst>
              </p:cNvPr>
              <p:cNvGrpSpPr/>
              <p:nvPr/>
            </p:nvGrpSpPr>
            <p:grpSpPr>
              <a:xfrm>
                <a:off x="10730708" y="4100990"/>
                <a:ext cx="685800" cy="1560292"/>
                <a:chOff x="7869947" y="1624813"/>
                <a:chExt cx="1169405" cy="3142940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A34D9463-8AD9-5B44-85BC-6291D4A4B8CC}"/>
                    </a:ext>
                  </a:extLst>
                </p:cNvPr>
                <p:cNvSpPr/>
                <p:nvPr/>
              </p:nvSpPr>
              <p:spPr>
                <a:xfrm>
                  <a:off x="7888809" y="1867403"/>
                  <a:ext cx="1131682" cy="29003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BA0C13C-FDE9-4841-90E7-51B8D7C49759}"/>
                    </a:ext>
                  </a:extLst>
                </p:cNvPr>
                <p:cNvSpPr/>
                <p:nvPr/>
              </p:nvSpPr>
              <p:spPr>
                <a:xfrm>
                  <a:off x="7869947" y="1624813"/>
                  <a:ext cx="1169405" cy="3947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8E29F8D-7181-B14E-B078-A5236E1780F4}"/>
                  </a:ext>
                </a:extLst>
              </p:cNvPr>
              <p:cNvCxnSpPr/>
              <p:nvPr/>
            </p:nvCxnSpPr>
            <p:spPr>
              <a:xfrm>
                <a:off x="11066841" y="5661282"/>
                <a:ext cx="0" cy="406615"/>
              </a:xfrm>
              <a:prstGeom prst="straightConnector1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Slide Number Placeholder 3">
            <a:extLst>
              <a:ext uri="{FF2B5EF4-FFF2-40B4-BE49-F238E27FC236}">
                <a16:creationId xmlns:a16="http://schemas.microsoft.com/office/drawing/2014/main" id="{F48D4F2C-C2BE-874B-87C9-63660F61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23</a:t>
            </a:fld>
            <a:endParaRPr lang="en-US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859150AD-B91F-4E4B-896F-64217DE57C4D}"/>
              </a:ext>
            </a:extLst>
          </p:cNvPr>
          <p:cNvSpPr/>
          <p:nvPr/>
        </p:nvSpPr>
        <p:spPr>
          <a:xfrm>
            <a:off x="592282" y="5714657"/>
            <a:ext cx="11007436" cy="56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Requiring separate shaping queues for every shaping traffic class would be prohibitive!</a:t>
            </a:r>
          </a:p>
        </p:txBody>
      </p:sp>
    </p:spTree>
    <p:extLst>
      <p:ext uri="{BB962C8B-B14F-4D97-AF65-F5344CB8AC3E}">
        <p14:creationId xmlns:p14="http://schemas.microsoft.com/office/powerpoint/2010/main" val="112185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569"/>
            <a:ext cx="10515600" cy="23288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Insight: All shaping can be done with a single queue because all shaping can use wall clock time as a rank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77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dirty="0"/>
              <a:t>Loom </a:t>
            </a:r>
            <a:br>
              <a:rPr lang="en-US" sz="6400" dirty="0"/>
            </a:br>
            <a:r>
              <a:rPr lang="en-US" sz="6400" dirty="0"/>
              <a:t>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3221" y="6376076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838200" y="1968501"/>
            <a:ext cx="4767604" cy="1049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 Loom, scheduling and shaping queues are separate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3AD6E-473B-1D49-AB47-FB39CE3A0B39}"/>
              </a:ext>
            </a:extLst>
          </p:cNvPr>
          <p:cNvCxnSpPr>
            <a:cxnSpLocks/>
          </p:cNvCxnSpPr>
          <p:nvPr/>
        </p:nvCxnSpPr>
        <p:spPr>
          <a:xfrm>
            <a:off x="6096000" y="329443"/>
            <a:ext cx="0" cy="6209469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104F14EC-12D0-0A45-8292-106EBCD4CFD3}"/>
              </a:ext>
            </a:extLst>
          </p:cNvPr>
          <p:cNvSpPr txBox="1">
            <a:spLocks/>
          </p:cNvSpPr>
          <p:nvPr/>
        </p:nvSpPr>
        <p:spPr>
          <a:xfrm>
            <a:off x="838200" y="3324441"/>
            <a:ext cx="4767604" cy="3397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4000" dirty="0"/>
              <a:t>All traffic is first only placed in scheduling queues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/>
              <a:t>If a packet is </a:t>
            </a:r>
            <a:r>
              <a:rPr lang="en-US" sz="4000" dirty="0" err="1"/>
              <a:t>dequeued</a:t>
            </a:r>
            <a:r>
              <a:rPr lang="en-US" sz="4000" dirty="0"/>
              <a:t> before its shaping time, it is placed in a global shaping queue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/>
              <a:t>After shaping, the packet is placed back in scheduling queues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27540A-AD47-534A-BCCB-30ADD5A7F2C4}"/>
              </a:ext>
            </a:extLst>
          </p:cNvPr>
          <p:cNvCxnSpPr/>
          <p:nvPr/>
        </p:nvCxnSpPr>
        <p:spPr>
          <a:xfrm>
            <a:off x="7882115" y="6016991"/>
            <a:ext cx="0" cy="406615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437E7F5-F9ED-B04E-BE2B-88E7E20E36A5}"/>
              </a:ext>
            </a:extLst>
          </p:cNvPr>
          <p:cNvSpPr/>
          <p:nvPr/>
        </p:nvSpPr>
        <p:spPr>
          <a:xfrm>
            <a:off x="7154494" y="1376294"/>
            <a:ext cx="685800" cy="32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AFB4788-DE4C-2242-8E70-CB1E1486AF48}"/>
              </a:ext>
            </a:extLst>
          </p:cNvPr>
          <p:cNvSpPr/>
          <p:nvPr/>
        </p:nvSpPr>
        <p:spPr>
          <a:xfrm>
            <a:off x="7160543" y="871651"/>
            <a:ext cx="685800" cy="3200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B8514B-4F52-3D4C-8F19-0B0E2AA4676D}"/>
              </a:ext>
            </a:extLst>
          </p:cNvPr>
          <p:cNvSpPr/>
          <p:nvPr/>
        </p:nvSpPr>
        <p:spPr>
          <a:xfrm>
            <a:off x="7160543" y="370771"/>
            <a:ext cx="685800" cy="32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9B2E61-EA8A-BA4E-9E0E-96F7DD6212B2}"/>
              </a:ext>
            </a:extLst>
          </p:cNvPr>
          <p:cNvGrpSpPr/>
          <p:nvPr/>
        </p:nvGrpSpPr>
        <p:grpSpPr>
          <a:xfrm>
            <a:off x="10050101" y="329443"/>
            <a:ext cx="1490978" cy="1421998"/>
            <a:chOff x="7407131" y="1602545"/>
            <a:chExt cx="1490978" cy="142199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AA9B462-2DA1-194F-8849-DAFA6805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7131" y="1602545"/>
              <a:ext cx="685800" cy="6858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4FB5B82-FA95-274C-94D7-9089B321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2309" y="1602545"/>
              <a:ext cx="685800" cy="685800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0B96B76-9918-C245-92B8-9C4326503EA6}"/>
                </a:ext>
              </a:extLst>
            </p:cNvPr>
            <p:cNvGrpSpPr/>
            <p:nvPr/>
          </p:nvGrpSpPr>
          <p:grpSpPr>
            <a:xfrm>
              <a:off x="7750031" y="2288345"/>
              <a:ext cx="805178" cy="736198"/>
              <a:chOff x="7750031" y="2288345"/>
              <a:chExt cx="805178" cy="736198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35AB4D-895F-C740-85FA-C71DA94B07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10982" y="2335384"/>
                <a:ext cx="457200" cy="45720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err="1">
                    <a:solidFill>
                      <a:schemeClr val="tx2"/>
                    </a:solidFill>
                  </a:rPr>
                  <a:t>Pri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6D50F6B2-5EB4-5D43-B367-E3DF22A13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0031" y="2288345"/>
                <a:ext cx="222780" cy="106448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D45DA68-F8D0-0444-9179-BC933442EF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01227" y="2288345"/>
                <a:ext cx="253982" cy="113994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9FE9A0F8-F0B0-B84E-93AE-E850DD97C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6795" y="2802216"/>
                <a:ext cx="0" cy="222327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59C0ED-C9D6-DA4A-8562-9FEFE6394E63}"/>
              </a:ext>
            </a:extLst>
          </p:cNvPr>
          <p:cNvGrpSpPr/>
          <p:nvPr/>
        </p:nvGrpSpPr>
        <p:grpSpPr>
          <a:xfrm>
            <a:off x="7539215" y="4507605"/>
            <a:ext cx="685800" cy="1560292"/>
            <a:chOff x="7869947" y="1624813"/>
            <a:chExt cx="1169405" cy="314294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AADC2AE-5114-CE44-A0F2-1B5CDE37726A}"/>
                </a:ext>
              </a:extLst>
            </p:cNvPr>
            <p:cNvSpPr/>
            <p:nvPr/>
          </p:nvSpPr>
          <p:spPr>
            <a:xfrm>
              <a:off x="7888809" y="1867403"/>
              <a:ext cx="1131682" cy="2900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86D3600-FCCC-D248-935B-8126D9761FA4}"/>
                </a:ext>
              </a:extLst>
            </p:cNvPr>
            <p:cNvSpPr/>
            <p:nvPr/>
          </p:nvSpPr>
          <p:spPr>
            <a:xfrm>
              <a:off x="7869947" y="1624813"/>
              <a:ext cx="1169405" cy="394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2AD3871-8328-5A44-BA7B-BDDB2CBAFF22}"/>
              </a:ext>
            </a:extLst>
          </p:cNvPr>
          <p:cNvSpPr txBox="1"/>
          <p:nvPr/>
        </p:nvSpPr>
        <p:spPr>
          <a:xfrm>
            <a:off x="7980774" y="370771"/>
            <a:ext cx="20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 – 25Gbps RL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48AB25-871B-F547-8D14-8DC3C9255BF2}"/>
              </a:ext>
            </a:extLst>
          </p:cNvPr>
          <p:cNvSpPr txBox="1"/>
          <p:nvPr/>
        </p:nvSpPr>
        <p:spPr>
          <a:xfrm>
            <a:off x="7998718" y="850271"/>
            <a:ext cx="177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 – No RL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259416-A9C9-7F43-B498-F8CC971DE2A2}"/>
              </a:ext>
            </a:extLst>
          </p:cNvPr>
          <p:cNvSpPr txBox="1"/>
          <p:nvPr/>
        </p:nvSpPr>
        <p:spPr>
          <a:xfrm>
            <a:off x="7998717" y="1353719"/>
            <a:ext cx="177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Spark – No RL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E17390-82AC-EA4B-8DE6-71C142A1C8AB}"/>
              </a:ext>
            </a:extLst>
          </p:cNvPr>
          <p:cNvGrpSpPr/>
          <p:nvPr/>
        </p:nvGrpSpPr>
        <p:grpSpPr>
          <a:xfrm>
            <a:off x="7530391" y="5368196"/>
            <a:ext cx="689704" cy="685800"/>
            <a:chOff x="7531246" y="5037701"/>
            <a:chExt cx="689704" cy="685800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6AEAF47F-7592-1441-B8D1-7DD6728DDE26}"/>
                </a:ext>
              </a:extLst>
            </p:cNvPr>
            <p:cNvSpPr/>
            <p:nvPr/>
          </p:nvSpPr>
          <p:spPr>
            <a:xfrm>
              <a:off x="7531246" y="54949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CF34938-7E03-4641-B28D-8F3E67FF01F6}"/>
                </a:ext>
              </a:extLst>
            </p:cNvPr>
            <p:cNvSpPr/>
            <p:nvPr/>
          </p:nvSpPr>
          <p:spPr>
            <a:xfrm>
              <a:off x="7533198" y="52663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918D1F19-BC48-BC4A-8DBD-4649668C72A6}"/>
                </a:ext>
              </a:extLst>
            </p:cNvPr>
            <p:cNvSpPr/>
            <p:nvPr/>
          </p:nvSpPr>
          <p:spPr>
            <a:xfrm>
              <a:off x="7535150" y="50377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7A9DFF2-46E3-AC40-95EE-2531B0FE4027}"/>
              </a:ext>
            </a:extLst>
          </p:cNvPr>
          <p:cNvSpPr txBox="1"/>
          <p:nvPr/>
        </p:nvSpPr>
        <p:spPr>
          <a:xfrm>
            <a:off x="6989417" y="6300579"/>
            <a:ext cx="177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Scheduling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14B291-14F1-C44C-B91C-09C0D9171774}"/>
              </a:ext>
            </a:extLst>
          </p:cNvPr>
          <p:cNvGrpSpPr/>
          <p:nvPr/>
        </p:nvGrpSpPr>
        <p:grpSpPr>
          <a:xfrm>
            <a:off x="8221818" y="2759844"/>
            <a:ext cx="685800" cy="1560292"/>
            <a:chOff x="7869947" y="1624813"/>
            <a:chExt cx="1169405" cy="3142940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E94CD67D-E84F-A845-BBF2-425236711F3A}"/>
                </a:ext>
              </a:extLst>
            </p:cNvPr>
            <p:cNvSpPr/>
            <p:nvPr/>
          </p:nvSpPr>
          <p:spPr>
            <a:xfrm>
              <a:off x="7888809" y="1867403"/>
              <a:ext cx="1131682" cy="2900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C4C6642-32BF-9447-B8C5-D04FAC21B251}"/>
                </a:ext>
              </a:extLst>
            </p:cNvPr>
            <p:cNvSpPr/>
            <p:nvPr/>
          </p:nvSpPr>
          <p:spPr>
            <a:xfrm>
              <a:off x="7869947" y="1624813"/>
              <a:ext cx="1169405" cy="394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BC38BC-58D0-B34E-808C-DAB6B39D9779}"/>
              </a:ext>
            </a:extLst>
          </p:cNvPr>
          <p:cNvGrpSpPr/>
          <p:nvPr/>
        </p:nvGrpSpPr>
        <p:grpSpPr>
          <a:xfrm>
            <a:off x="6828371" y="2759844"/>
            <a:ext cx="685800" cy="1560292"/>
            <a:chOff x="7869947" y="1624813"/>
            <a:chExt cx="1169405" cy="3142940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13B1760C-39F9-F347-882A-86A677678981}"/>
                </a:ext>
              </a:extLst>
            </p:cNvPr>
            <p:cNvSpPr/>
            <p:nvPr/>
          </p:nvSpPr>
          <p:spPr>
            <a:xfrm>
              <a:off x="7888809" y="1867403"/>
              <a:ext cx="1131682" cy="2900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CC5761-7DAF-104D-9029-3DCA1DBD4091}"/>
                </a:ext>
              </a:extLst>
            </p:cNvPr>
            <p:cNvSpPr/>
            <p:nvPr/>
          </p:nvSpPr>
          <p:spPr>
            <a:xfrm>
              <a:off x="7869947" y="1624813"/>
              <a:ext cx="1169405" cy="394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BF98F8-F050-3248-9285-79693152EE7F}"/>
              </a:ext>
            </a:extLst>
          </p:cNvPr>
          <p:cNvGrpSpPr/>
          <p:nvPr/>
        </p:nvGrpSpPr>
        <p:grpSpPr>
          <a:xfrm>
            <a:off x="9447385" y="4424404"/>
            <a:ext cx="1771193" cy="2297071"/>
            <a:chOff x="10188011" y="4100990"/>
            <a:chExt cx="1771193" cy="2297071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1F3CDEF-C428-BF49-8947-8EF6DEC611A9}"/>
                </a:ext>
              </a:extLst>
            </p:cNvPr>
            <p:cNvSpPr txBox="1"/>
            <p:nvPr/>
          </p:nvSpPr>
          <p:spPr>
            <a:xfrm>
              <a:off x="10188011" y="6028729"/>
              <a:ext cx="1771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Shaping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7C828D7-9588-1640-8F07-2AC0D5CA7F6D}"/>
                </a:ext>
              </a:extLst>
            </p:cNvPr>
            <p:cNvGrpSpPr/>
            <p:nvPr/>
          </p:nvGrpSpPr>
          <p:grpSpPr>
            <a:xfrm>
              <a:off x="10730708" y="4100990"/>
              <a:ext cx="685800" cy="1560292"/>
              <a:chOff x="7869947" y="1624813"/>
              <a:chExt cx="1169405" cy="3142940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4D920711-D498-0544-A36E-F30E81AC32E4}"/>
                  </a:ext>
                </a:extLst>
              </p:cNvPr>
              <p:cNvSpPr/>
              <p:nvPr/>
            </p:nvSpPr>
            <p:spPr>
              <a:xfrm>
                <a:off x="7888809" y="1867403"/>
                <a:ext cx="1131682" cy="290035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99FC433-8C5B-0D43-87BD-6F65B96F16A0}"/>
                  </a:ext>
                </a:extLst>
              </p:cNvPr>
              <p:cNvSpPr/>
              <p:nvPr/>
            </p:nvSpPr>
            <p:spPr>
              <a:xfrm>
                <a:off x="7869947" y="1624813"/>
                <a:ext cx="1169405" cy="394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8D35869-3A0E-6242-B5D2-B216ADEC6A71}"/>
                </a:ext>
              </a:extLst>
            </p:cNvPr>
            <p:cNvCxnSpPr/>
            <p:nvPr/>
          </p:nvCxnSpPr>
          <p:spPr>
            <a:xfrm>
              <a:off x="11066841" y="5661282"/>
              <a:ext cx="0" cy="406615"/>
            </a:xfrm>
            <a:prstGeom prst="straightConnector1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1C79A6E-68F5-F04F-9156-C30E6AA56392}"/>
              </a:ext>
            </a:extLst>
          </p:cNvPr>
          <p:cNvCxnSpPr>
            <a:cxnSpLocks/>
          </p:cNvCxnSpPr>
          <p:nvPr/>
        </p:nvCxnSpPr>
        <p:spPr>
          <a:xfrm>
            <a:off x="6337738" y="1958826"/>
            <a:ext cx="562146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7A7307ED-4A0D-EA44-AEA3-2B0916B9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35" y="2423655"/>
            <a:ext cx="512765" cy="51276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E7615C4-6740-7D48-BA15-D45C9D22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191" y="2449936"/>
            <a:ext cx="445264" cy="445264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0D4FF385-5AED-D64C-B118-070A693AB82E}"/>
              </a:ext>
            </a:extLst>
          </p:cNvPr>
          <p:cNvGrpSpPr/>
          <p:nvPr/>
        </p:nvGrpSpPr>
        <p:grpSpPr>
          <a:xfrm>
            <a:off x="8206852" y="3623940"/>
            <a:ext cx="689704" cy="685800"/>
            <a:chOff x="7531246" y="5037701"/>
            <a:chExt cx="689704" cy="685800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5B312FF7-42BD-5B47-9ACA-53E63F71233A}"/>
                </a:ext>
              </a:extLst>
            </p:cNvPr>
            <p:cNvSpPr/>
            <p:nvPr/>
          </p:nvSpPr>
          <p:spPr>
            <a:xfrm>
              <a:off x="7531246" y="54949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F1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1F595247-1A4B-1D41-ABF4-2894695C459B}"/>
                </a:ext>
              </a:extLst>
            </p:cNvPr>
            <p:cNvSpPr/>
            <p:nvPr/>
          </p:nvSpPr>
          <p:spPr>
            <a:xfrm>
              <a:off x="7533198" y="52663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F1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3C4E44CB-2B2E-8F4C-8EFA-4969E39B4506}"/>
                </a:ext>
              </a:extLst>
            </p:cNvPr>
            <p:cNvSpPr/>
            <p:nvPr/>
          </p:nvSpPr>
          <p:spPr>
            <a:xfrm>
              <a:off x="7535150" y="5037701"/>
              <a:ext cx="6858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F1</a:t>
              </a:r>
            </a:p>
          </p:txBody>
        </p:sp>
      </p:grp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30481C8-95C3-7149-B620-E3EFE093F625}"/>
              </a:ext>
            </a:extLst>
          </p:cNvPr>
          <p:cNvSpPr/>
          <p:nvPr/>
        </p:nvSpPr>
        <p:spPr>
          <a:xfrm>
            <a:off x="7531367" y="5836203"/>
            <a:ext cx="685800" cy="228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A8744541-2866-8049-B61F-BB0E4B055C1F}"/>
              </a:ext>
            </a:extLst>
          </p:cNvPr>
          <p:cNvSpPr/>
          <p:nvPr/>
        </p:nvSpPr>
        <p:spPr>
          <a:xfrm>
            <a:off x="7531225" y="5603972"/>
            <a:ext cx="685800" cy="228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7735E6D-74DC-C64E-9F04-899C277892DB}"/>
              </a:ext>
            </a:extLst>
          </p:cNvPr>
          <p:cNvSpPr/>
          <p:nvPr/>
        </p:nvSpPr>
        <p:spPr>
          <a:xfrm>
            <a:off x="6826352" y="4100984"/>
            <a:ext cx="685800" cy="228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F2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701F61EB-1E52-794F-9B89-0EBBA91737BD}"/>
              </a:ext>
            </a:extLst>
          </p:cNvPr>
          <p:cNvSpPr/>
          <p:nvPr/>
        </p:nvSpPr>
        <p:spPr>
          <a:xfrm>
            <a:off x="9996955" y="5756096"/>
            <a:ext cx="685800" cy="228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3C61A1DA-3B2B-A14E-AAF8-E8F5E1DF11AA}"/>
              </a:ext>
            </a:extLst>
          </p:cNvPr>
          <p:cNvSpPr/>
          <p:nvPr/>
        </p:nvSpPr>
        <p:spPr>
          <a:xfrm>
            <a:off x="6826210" y="3868753"/>
            <a:ext cx="685800" cy="228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388F7C-5B5C-0A40-8E21-92C302B63A58}"/>
              </a:ext>
            </a:extLst>
          </p:cNvPr>
          <p:cNvSpPr/>
          <p:nvPr/>
        </p:nvSpPr>
        <p:spPr>
          <a:xfrm>
            <a:off x="6588393" y="2275658"/>
            <a:ext cx="2516200" cy="439424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9438CF-5234-854B-9D8B-99DB6AFB3267}"/>
              </a:ext>
            </a:extLst>
          </p:cNvPr>
          <p:cNvSpPr/>
          <p:nvPr/>
        </p:nvSpPr>
        <p:spPr>
          <a:xfrm>
            <a:off x="9503299" y="4403602"/>
            <a:ext cx="1507853" cy="227418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00144 -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0026 0.0787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5677 0.3365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168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6204 L 0.00026 -0.0328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95833E-6 0.0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1.04167E-6 0.033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338 L 0.00039 0.112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0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264 L 0.05807 0.3643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07 0.36551 L 0.25899 0.2712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20222 0.0115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3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0.27129 L 1.04167E-6 0.033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22 0.01157 L -0.20195 0.0902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93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032 L 0.05807 0.3620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2" grpId="2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13" grpId="0" animBg="1"/>
      <p:bldP spid="113" grpId="1" animBg="1"/>
      <p:bldP spid="113" grpId="2" animBg="1"/>
      <p:bldP spid="113" grpId="3" animBg="1"/>
      <p:bldP spid="113" grpId="4" animBg="1"/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6128-232B-4342-9E0B-FB83F586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74" y="1027906"/>
            <a:ext cx="7099245" cy="5177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Contributions: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Specification: A new network policy abstraction: restricted directed acyclic graphs (DAGs)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Enforcement: A new programmable packet scheduling hierarchy designed for NICs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Updating: A new expressive and efficient OS/NIC interface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AF69-F5D3-0946-9474-25D2E15F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93" y="1059712"/>
            <a:ext cx="3416355" cy="49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PCIe Limitations: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27</a:t>
            </a:fld>
            <a:endParaRPr lang="en-US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5465451" y="1469804"/>
            <a:ext cx="6564107" cy="62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NIC doorbell and update limitations:</a:t>
            </a:r>
            <a:r>
              <a:rPr lang="en-US" sz="3200" baseline="30000" dirty="0"/>
              <a:t>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3AD6E-473B-1D49-AB47-FB39CE3A0B39}"/>
              </a:ext>
            </a:extLst>
          </p:cNvPr>
          <p:cNvCxnSpPr>
            <a:cxnSpLocks/>
          </p:cNvCxnSpPr>
          <p:nvPr/>
        </p:nvCxnSpPr>
        <p:spPr>
          <a:xfrm>
            <a:off x="4791837" y="1735052"/>
            <a:ext cx="0" cy="384148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15116B-91BA-9A4C-825D-1D52838F0C72}"/>
              </a:ext>
            </a:extLst>
          </p:cNvPr>
          <p:cNvSpPr/>
          <p:nvPr/>
        </p:nvSpPr>
        <p:spPr>
          <a:xfrm>
            <a:off x="2427548" y="6013265"/>
            <a:ext cx="7336903" cy="55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Loom Goal: Less than 1Mops @ 100Gbps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F514C8A-584C-244F-B6B6-616431DE0207}"/>
              </a:ext>
            </a:extLst>
          </p:cNvPr>
          <p:cNvGrpSpPr/>
          <p:nvPr/>
        </p:nvGrpSpPr>
        <p:grpSpPr>
          <a:xfrm>
            <a:off x="689294" y="1690688"/>
            <a:ext cx="3395021" cy="4157220"/>
            <a:chOff x="689294" y="1690688"/>
            <a:chExt cx="3395021" cy="4157220"/>
          </a:xfrm>
        </p:grpSpPr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7D7B3537-5EA1-2744-B883-C391456A1D76}"/>
                </a:ext>
              </a:extLst>
            </p:cNvPr>
            <p:cNvSpPr/>
            <p:nvPr/>
          </p:nvSpPr>
          <p:spPr>
            <a:xfrm>
              <a:off x="704011" y="3820976"/>
              <a:ext cx="3336362" cy="16198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 anchorCtr="0">
              <a:norm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</a:rPr>
                <a:t>NIC</a:t>
              </a:r>
            </a:p>
          </p:txBody>
        </p: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4E2E8F7F-8363-2C42-80C5-3A72239C0182}"/>
                </a:ext>
              </a:extLst>
            </p:cNvPr>
            <p:cNvSpPr/>
            <p:nvPr/>
          </p:nvSpPr>
          <p:spPr>
            <a:xfrm>
              <a:off x="924351" y="3953352"/>
              <a:ext cx="2648580" cy="9703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>
              <a:normAutofit/>
            </a:bodyPr>
            <a:lstStyle/>
            <a:p>
              <a:pPr algn="r"/>
              <a:r>
                <a:rPr lang="en-US" dirty="0">
                  <a:solidFill>
                    <a:srgbClr val="525252"/>
                  </a:solidFill>
                </a:rPr>
                <a:t>PCIe</a:t>
              </a:r>
            </a:p>
            <a:p>
              <a:pPr algn="r"/>
              <a:r>
                <a:rPr lang="en-US" dirty="0">
                  <a:solidFill>
                    <a:srgbClr val="525252"/>
                  </a:solidFill>
                </a:rPr>
                <a:t>Engine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2E5D4BD-109D-934C-850A-9615648EB3C4}"/>
                </a:ext>
              </a:extLst>
            </p:cNvPr>
            <p:cNvCxnSpPr>
              <a:cxnSpLocks/>
            </p:cNvCxnSpPr>
            <p:nvPr/>
          </p:nvCxnSpPr>
          <p:spPr>
            <a:xfrm>
              <a:off x="1483404" y="3598845"/>
              <a:ext cx="2280522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08F0D5FD-0200-0A41-8A2E-D177E70F375C}"/>
                </a:ext>
              </a:extLst>
            </p:cNvPr>
            <p:cNvSpPr/>
            <p:nvPr/>
          </p:nvSpPr>
          <p:spPr>
            <a:xfrm>
              <a:off x="955673" y="2611811"/>
              <a:ext cx="2065007" cy="5449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r>
                <a:rPr lang="en-US" dirty="0">
                  <a:solidFill>
                    <a:srgbClr val="525252"/>
                  </a:solidFill>
                </a:rPr>
                <a:t>App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304BD029-A960-BD40-9A26-478E5E93F0DA}"/>
                </a:ext>
              </a:extLst>
            </p:cNvPr>
            <p:cNvSpPr/>
            <p:nvPr/>
          </p:nvSpPr>
          <p:spPr>
            <a:xfrm>
              <a:off x="689294" y="2002404"/>
              <a:ext cx="2726311" cy="1409148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C281582-CE6B-E142-9D79-889F9E6D6A1E}"/>
                </a:ext>
              </a:extLst>
            </p:cNvPr>
            <p:cNvSpPr txBox="1"/>
            <p:nvPr/>
          </p:nvSpPr>
          <p:spPr>
            <a:xfrm>
              <a:off x="1018665" y="2113432"/>
              <a:ext cx="206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37373"/>
                  </a:solidFill>
                </a:rPr>
                <a:t>Core</a:t>
              </a: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1B4C6943-D777-C64E-A59E-66340F133FE6}"/>
                </a:ext>
              </a:extLst>
            </p:cNvPr>
            <p:cNvSpPr/>
            <p:nvPr/>
          </p:nvSpPr>
          <p:spPr>
            <a:xfrm>
              <a:off x="1088819" y="4032503"/>
              <a:ext cx="392625" cy="336462"/>
            </a:xfrm>
            <a:prstGeom prst="roundRect">
              <a:avLst/>
            </a:prstGeom>
            <a:noFill/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rgbClr val="525252"/>
                  </a:solidFill>
                </a:rPr>
                <a:t>DB1</a:t>
              </a:r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883AD3D0-443E-7F4D-B50B-181050548A1B}"/>
                </a:ext>
              </a:extLst>
            </p:cNvPr>
            <p:cNvSpPr/>
            <p:nvPr/>
          </p:nvSpPr>
          <p:spPr>
            <a:xfrm>
              <a:off x="1646435" y="4021590"/>
              <a:ext cx="392625" cy="336462"/>
            </a:xfrm>
            <a:prstGeom prst="roundRect">
              <a:avLst/>
            </a:prstGeom>
            <a:noFill/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rgbClr val="525252"/>
                  </a:solidFill>
                </a:rPr>
                <a:t>DB2</a:t>
              </a:r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381FCF27-9509-7F40-918A-DA0F08547992}"/>
                </a:ext>
              </a:extLst>
            </p:cNvPr>
            <p:cNvSpPr/>
            <p:nvPr/>
          </p:nvSpPr>
          <p:spPr>
            <a:xfrm>
              <a:off x="2204052" y="4014240"/>
              <a:ext cx="392625" cy="336462"/>
            </a:xfrm>
            <a:prstGeom prst="roundRect">
              <a:avLst/>
            </a:prstGeom>
            <a:noFill/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rgbClr val="525252"/>
                  </a:solidFill>
                </a:rPr>
                <a:t>DB3</a:t>
              </a:r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37AB519-56C9-954D-8A80-A66DE34B4DB2}"/>
                </a:ext>
              </a:extLst>
            </p:cNvPr>
            <p:cNvSpPr/>
            <p:nvPr/>
          </p:nvSpPr>
          <p:spPr>
            <a:xfrm>
              <a:off x="1253811" y="4470731"/>
              <a:ext cx="392625" cy="336462"/>
            </a:xfrm>
            <a:prstGeom prst="roundRect">
              <a:avLst/>
            </a:prstGeom>
            <a:noFill/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rgbClr val="525252"/>
                  </a:solidFill>
                </a:rPr>
                <a:t>DB4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E50A81-0888-ED4E-A037-1FD7BFD95F0C}"/>
                </a:ext>
              </a:extLst>
            </p:cNvPr>
            <p:cNvSpPr txBox="1"/>
            <p:nvPr/>
          </p:nvSpPr>
          <p:spPr>
            <a:xfrm>
              <a:off x="1693623" y="4380722"/>
              <a:ext cx="352465" cy="49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…</a:t>
              </a: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859AC044-399D-BC4D-97BD-B043B044D3C2}"/>
                </a:ext>
              </a:extLst>
            </p:cNvPr>
            <p:cNvSpPr/>
            <p:nvPr/>
          </p:nvSpPr>
          <p:spPr>
            <a:xfrm>
              <a:off x="2021479" y="4472489"/>
              <a:ext cx="539960" cy="336462"/>
            </a:xfrm>
            <a:prstGeom prst="roundRect">
              <a:avLst/>
            </a:prstGeom>
            <a:noFill/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solidFill>
                    <a:srgbClr val="525252"/>
                  </a:solidFill>
                </a:rPr>
                <a:t>DB_F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07392E0-3D91-3543-9F11-166A17CBCB31}"/>
                </a:ext>
              </a:extLst>
            </p:cNvPr>
            <p:cNvSpPr/>
            <p:nvPr/>
          </p:nvSpPr>
          <p:spPr>
            <a:xfrm>
              <a:off x="3622441" y="1690688"/>
              <a:ext cx="461874" cy="4157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Down Arrow 159">
              <a:extLst>
                <a:ext uri="{FF2B5EF4-FFF2-40B4-BE49-F238E27FC236}">
                  <a16:creationId xmlns:a16="http://schemas.microsoft.com/office/drawing/2014/main" id="{3D2B2790-84ED-A347-AD29-DF8AADBFEF53}"/>
                </a:ext>
              </a:extLst>
            </p:cNvPr>
            <p:cNvSpPr/>
            <p:nvPr/>
          </p:nvSpPr>
          <p:spPr>
            <a:xfrm>
              <a:off x="1450123" y="3153619"/>
              <a:ext cx="1105607" cy="666662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rgbClr val="737373"/>
                  </a:solidFill>
                </a:rPr>
                <a:t>PCIe</a:t>
              </a: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D0795C5C-98E0-494C-AA4E-EBF5DD1D7EB5}"/>
              </a:ext>
            </a:extLst>
          </p:cNvPr>
          <p:cNvSpPr>
            <a:spLocks noChangeAspect="1"/>
          </p:cNvSpPr>
          <p:nvPr/>
        </p:nvSpPr>
        <p:spPr>
          <a:xfrm>
            <a:off x="2627670" y="329184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ED94A94-6D07-F040-8089-EF9B254935ED}"/>
              </a:ext>
            </a:extLst>
          </p:cNvPr>
          <p:cNvSpPr>
            <a:spLocks noChangeAspect="1"/>
          </p:cNvSpPr>
          <p:nvPr/>
        </p:nvSpPr>
        <p:spPr>
          <a:xfrm>
            <a:off x="3183422" y="4590093"/>
            <a:ext cx="274320" cy="2743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91BF29C-1685-CB43-936E-653DA4025AD2}"/>
              </a:ext>
            </a:extLst>
          </p:cNvPr>
          <p:cNvGrpSpPr/>
          <p:nvPr/>
        </p:nvGrpSpPr>
        <p:grpSpPr>
          <a:xfrm>
            <a:off x="5939110" y="2134741"/>
            <a:ext cx="4984782" cy="830997"/>
            <a:chOff x="7275198" y="2590564"/>
            <a:chExt cx="4984782" cy="830997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DA55492-A0AB-B943-BF57-7034D3F04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5198" y="2653462"/>
              <a:ext cx="456923" cy="4569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C561913-C314-7A4B-ADF2-5D39B1B72B84}"/>
                </a:ext>
              </a:extLst>
            </p:cNvPr>
            <p:cNvSpPr txBox="1"/>
            <p:nvPr/>
          </p:nvSpPr>
          <p:spPr>
            <a:xfrm>
              <a:off x="8083866" y="2590564"/>
              <a:ext cx="4176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Latency Limitations: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120-900ns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CA693EA-5420-8841-8BD1-AA0C6CABFC4F}"/>
              </a:ext>
            </a:extLst>
          </p:cNvPr>
          <p:cNvGrpSpPr/>
          <p:nvPr/>
        </p:nvGrpSpPr>
        <p:grpSpPr>
          <a:xfrm>
            <a:off x="5939110" y="3460546"/>
            <a:ext cx="6090443" cy="830997"/>
            <a:chOff x="7275198" y="2590564"/>
            <a:chExt cx="6090443" cy="830997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C62922A-F994-FB47-87D2-17FD5A446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5198" y="2653462"/>
              <a:ext cx="456923" cy="45692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29FB85F-2CEA-F44A-B5BE-31F281C80C14}"/>
                </a:ext>
              </a:extLst>
            </p:cNvPr>
            <p:cNvSpPr txBox="1"/>
            <p:nvPr/>
          </p:nvSpPr>
          <p:spPr>
            <a:xfrm>
              <a:off x="8083865" y="2590564"/>
              <a:ext cx="5281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Throughput Limitations: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~3Mops (Intel XL710 40Gbps)</a:t>
              </a:r>
            </a:p>
          </p:txBody>
        </p:sp>
      </p:grpSp>
      <p:pic>
        <p:nvPicPr>
          <p:cNvPr id="171" name="Picture 170">
            <a:extLst>
              <a:ext uri="{FF2B5EF4-FFF2-40B4-BE49-F238E27FC236}">
                <a16:creationId xmlns:a16="http://schemas.microsoft.com/office/drawing/2014/main" id="{8517E368-AFFB-7B40-B2E0-8EB98840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2" y="4701515"/>
            <a:ext cx="3933758" cy="784714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</p:pic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EC8A95E7-D484-3746-B605-B6987D9727EE}"/>
              </a:ext>
            </a:extLst>
          </p:cNvPr>
          <p:cNvSpPr/>
          <p:nvPr/>
        </p:nvSpPr>
        <p:spPr>
          <a:xfrm flipH="1">
            <a:off x="1277442" y="3084259"/>
            <a:ext cx="182880" cy="18288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84D7C603-4D56-8C45-97CD-740B2788FCDE}"/>
              </a:ext>
            </a:extLst>
          </p:cNvPr>
          <p:cNvSpPr txBox="1">
            <a:spLocks/>
          </p:cNvSpPr>
          <p:nvPr/>
        </p:nvSpPr>
        <p:spPr>
          <a:xfrm>
            <a:off x="5939110" y="4745349"/>
            <a:ext cx="363623" cy="62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aseline="30000" dirty="0"/>
              <a:t>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6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2.96296E-6 L 0.00143 0.1414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2" grpId="0" animBg="1"/>
      <p:bldP spid="172" grpId="1" animBg="1"/>
      <p:bldP spid="172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Loom Efficient Interface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28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3AD6E-473B-1D49-AB47-FB39CE3A0B39}"/>
              </a:ext>
            </a:extLst>
          </p:cNvPr>
          <p:cNvCxnSpPr>
            <a:cxnSpLocks/>
          </p:cNvCxnSpPr>
          <p:nvPr/>
        </p:nvCxnSpPr>
        <p:spPr>
          <a:xfrm>
            <a:off x="6161128" y="1838645"/>
            <a:ext cx="0" cy="384148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9120FC8-27D6-F94E-A081-BE21D56748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2024" y="5155828"/>
            <a:ext cx="1337047" cy="1337047"/>
          </a:xfrm>
          <a:prstGeom prst="rect">
            <a:avLst/>
          </a:prstGeom>
        </p:spPr>
      </p:pic>
      <p:sp>
        <p:nvSpPr>
          <p:cNvPr id="15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B79B57D0-5AF2-B048-9A51-70CCCA12A9F1}"/>
              </a:ext>
            </a:extLst>
          </p:cNvPr>
          <p:cNvSpPr txBox="1">
            <a:spLocks/>
          </p:cNvSpPr>
          <p:nvPr/>
        </p:nvSpPr>
        <p:spPr>
          <a:xfrm>
            <a:off x="6547907" y="1838645"/>
            <a:ext cx="4767604" cy="219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Insufficient data:</a:t>
            </a:r>
          </a:p>
          <a:p>
            <a:r>
              <a:rPr lang="en-US" sz="2800" dirty="0"/>
              <a:t>Before reading any packet data (headers), the NIC must schedule DMA reads for a queue</a:t>
            </a:r>
          </a:p>
        </p:txBody>
      </p:sp>
      <p:sp>
        <p:nvSpPr>
          <p:cNvPr id="7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DCE5160E-AD50-494D-89CA-E58F6763FE60}"/>
              </a:ext>
            </a:extLst>
          </p:cNvPr>
          <p:cNvSpPr txBox="1">
            <a:spLocks/>
          </p:cNvSpPr>
          <p:nvPr/>
        </p:nvSpPr>
        <p:spPr>
          <a:xfrm>
            <a:off x="1006746" y="1838645"/>
            <a:ext cx="4767604" cy="2801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Too many PCIe writes:</a:t>
            </a:r>
          </a:p>
          <a:p>
            <a:r>
              <a:rPr lang="en-US" sz="3000" dirty="0"/>
              <a:t>In the worst case (every packet is from a new flow), the OS must generate 2 PCIe writes per-packet</a:t>
            </a:r>
          </a:p>
          <a:p>
            <a:r>
              <a:rPr lang="en-US" sz="3000" i="1" dirty="0"/>
              <a:t>2 writes per 1500B packet at 100Gbps = 16.6 Mops!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1DB1B-1041-5A48-8C6A-B931D015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013" y="5155828"/>
            <a:ext cx="1392069" cy="13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Loom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29</a:t>
            </a:fld>
            <a:endParaRPr lang="en-US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2349477" y="1920489"/>
            <a:ext cx="7493046" cy="2193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Loom introduces a new efficient OS/NIC interface that reduces the number of PCIe writes through </a:t>
            </a:r>
            <a:r>
              <a:rPr lang="en-US" sz="4000" b="1" dirty="0"/>
              <a:t>batched updates </a:t>
            </a:r>
            <a:r>
              <a:rPr lang="en-US" sz="4000" dirty="0"/>
              <a:t>and </a:t>
            </a:r>
            <a:r>
              <a:rPr lang="en-US" sz="4000" b="1" dirty="0"/>
              <a:t>inline metadata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D7F11-800C-EC4E-80F6-969CFE47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82" y="3980639"/>
            <a:ext cx="2740836" cy="27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9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9843"/>
            <a:ext cx="10268541" cy="15583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is packet scheduling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Batched Doorbells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30</a:t>
            </a:fld>
            <a:endParaRPr lang="en-US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5474161" y="2469494"/>
            <a:ext cx="5879640" cy="15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Using on-NIC Doorbell FIFOs allows for updates to different queues (flows) to be </a:t>
            </a:r>
            <a:r>
              <a:rPr lang="en-US" sz="3200" b="1" dirty="0"/>
              <a:t>batched</a:t>
            </a:r>
            <a:endParaRPr lang="en-US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3AD6E-473B-1D49-AB47-FB39CE3A0B39}"/>
              </a:ext>
            </a:extLst>
          </p:cNvPr>
          <p:cNvCxnSpPr>
            <a:cxnSpLocks/>
          </p:cNvCxnSpPr>
          <p:nvPr/>
        </p:nvCxnSpPr>
        <p:spPr>
          <a:xfrm>
            <a:off x="4791837" y="1735052"/>
            <a:ext cx="0" cy="384148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7D7B3537-5EA1-2744-B883-C391456A1D76}"/>
              </a:ext>
            </a:extLst>
          </p:cNvPr>
          <p:cNvSpPr/>
          <p:nvPr/>
        </p:nvSpPr>
        <p:spPr>
          <a:xfrm>
            <a:off x="704011" y="3820976"/>
            <a:ext cx="3336362" cy="16198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 anchorCtr="0">
            <a:norm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NIC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4E2E8F7F-8363-2C42-80C5-3A72239C0182}"/>
              </a:ext>
            </a:extLst>
          </p:cNvPr>
          <p:cNvSpPr/>
          <p:nvPr/>
        </p:nvSpPr>
        <p:spPr>
          <a:xfrm>
            <a:off x="924351" y="3953352"/>
            <a:ext cx="2648580" cy="970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 lnSpcReduction="10000"/>
          </a:bodyPr>
          <a:lstStyle/>
          <a:p>
            <a:pPr algn="r"/>
            <a:r>
              <a:rPr lang="en-US" dirty="0">
                <a:solidFill>
                  <a:srgbClr val="525252"/>
                </a:solidFill>
              </a:rPr>
              <a:t>Per-core</a:t>
            </a:r>
          </a:p>
          <a:p>
            <a:pPr algn="r"/>
            <a:r>
              <a:rPr lang="en-US" dirty="0">
                <a:solidFill>
                  <a:srgbClr val="525252"/>
                </a:solidFill>
              </a:rPr>
              <a:t>Doorbell</a:t>
            </a:r>
          </a:p>
          <a:p>
            <a:pPr algn="r"/>
            <a:r>
              <a:rPr lang="en-US" dirty="0">
                <a:solidFill>
                  <a:srgbClr val="525252"/>
                </a:solidFill>
              </a:rPr>
              <a:t>FIFO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52E5D4BD-109D-934C-850A-9615648EB3C4}"/>
              </a:ext>
            </a:extLst>
          </p:cNvPr>
          <p:cNvCxnSpPr>
            <a:cxnSpLocks/>
          </p:cNvCxnSpPr>
          <p:nvPr/>
        </p:nvCxnSpPr>
        <p:spPr>
          <a:xfrm>
            <a:off x="1483404" y="3598845"/>
            <a:ext cx="228052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08F0D5FD-0200-0A41-8A2E-D177E70F375C}"/>
              </a:ext>
            </a:extLst>
          </p:cNvPr>
          <p:cNvSpPr/>
          <p:nvPr/>
        </p:nvSpPr>
        <p:spPr>
          <a:xfrm>
            <a:off x="955673" y="2611811"/>
            <a:ext cx="2065007" cy="5449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dirty="0">
                <a:solidFill>
                  <a:srgbClr val="525252"/>
                </a:solidFill>
              </a:rPr>
              <a:t>App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304BD029-A960-BD40-9A26-478E5E93F0DA}"/>
              </a:ext>
            </a:extLst>
          </p:cNvPr>
          <p:cNvSpPr/>
          <p:nvPr/>
        </p:nvSpPr>
        <p:spPr>
          <a:xfrm>
            <a:off x="689294" y="2002404"/>
            <a:ext cx="2726311" cy="140914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C281582-CE6B-E142-9D79-889F9E6D6A1E}"/>
              </a:ext>
            </a:extLst>
          </p:cNvPr>
          <p:cNvSpPr txBox="1"/>
          <p:nvPr/>
        </p:nvSpPr>
        <p:spPr>
          <a:xfrm>
            <a:off x="1018665" y="2113432"/>
            <a:ext cx="20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37373"/>
                </a:solidFill>
              </a:rPr>
              <a:t>Core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07392E0-3D91-3543-9F11-166A17CBCB31}"/>
              </a:ext>
            </a:extLst>
          </p:cNvPr>
          <p:cNvSpPr/>
          <p:nvPr/>
        </p:nvSpPr>
        <p:spPr>
          <a:xfrm>
            <a:off x="3622441" y="1690688"/>
            <a:ext cx="461874" cy="415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Down Arrow 159">
            <a:extLst>
              <a:ext uri="{FF2B5EF4-FFF2-40B4-BE49-F238E27FC236}">
                <a16:creationId xmlns:a16="http://schemas.microsoft.com/office/drawing/2014/main" id="{3D2B2790-84ED-A347-AD29-DF8AADBFEF53}"/>
              </a:ext>
            </a:extLst>
          </p:cNvPr>
          <p:cNvSpPr/>
          <p:nvPr/>
        </p:nvSpPr>
        <p:spPr>
          <a:xfrm>
            <a:off x="1450123" y="3153619"/>
            <a:ext cx="1105607" cy="66666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73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737373"/>
                </a:solidFill>
              </a:rPr>
              <a:t>PCIe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91BF29C-1685-CB43-936E-653DA4025AD2}"/>
              </a:ext>
            </a:extLst>
          </p:cNvPr>
          <p:cNvGrpSpPr/>
          <p:nvPr/>
        </p:nvGrpSpPr>
        <p:grpSpPr>
          <a:xfrm>
            <a:off x="5697121" y="3972787"/>
            <a:ext cx="4651825" cy="830997"/>
            <a:chOff x="7608155" y="2590564"/>
            <a:chExt cx="4651825" cy="830997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DA55492-A0AB-B943-BF57-7034D3F04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8155" y="2829725"/>
              <a:ext cx="280852" cy="280852"/>
            </a:xfrm>
            <a:prstGeom prst="ellipse">
              <a:avLst/>
            </a:prstGeom>
            <a:solidFill>
              <a:srgbClr val="7373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C561913-C314-7A4B-ADF2-5D39B1B72B84}"/>
                </a:ext>
              </a:extLst>
            </p:cNvPr>
            <p:cNvSpPr txBox="1"/>
            <p:nvPr/>
          </p:nvSpPr>
          <p:spPr>
            <a:xfrm>
              <a:off x="8083866" y="2590564"/>
              <a:ext cx="4176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Per-core FIFOs still enable parallelism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45B72F-31B0-E947-91CD-D2F11B6D7010}"/>
              </a:ext>
            </a:extLst>
          </p:cNvPr>
          <p:cNvGrpSpPr/>
          <p:nvPr/>
        </p:nvGrpSpPr>
        <p:grpSpPr>
          <a:xfrm>
            <a:off x="1257468" y="4205428"/>
            <a:ext cx="1307709" cy="383347"/>
            <a:chOff x="1257468" y="4205428"/>
            <a:chExt cx="1307709" cy="383347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815A52A-C385-AC43-9F58-73B91C7AF752}"/>
                </a:ext>
              </a:extLst>
            </p:cNvPr>
            <p:cNvSpPr/>
            <p:nvPr/>
          </p:nvSpPr>
          <p:spPr>
            <a:xfrm rot="16200000">
              <a:off x="1881288" y="3823374"/>
              <a:ext cx="125764" cy="1242014"/>
            </a:xfrm>
            <a:custGeom>
              <a:avLst/>
              <a:gdLst>
                <a:gd name="connsiteX0" fmla="*/ 10698 w 842489"/>
                <a:gd name="connsiteY0" fmla="*/ 0 h 1112178"/>
                <a:gd name="connsiteX1" fmla="*/ 831791 w 842489"/>
                <a:gd name="connsiteY1" fmla="*/ 0 h 1112178"/>
                <a:gd name="connsiteX2" fmla="*/ 842489 w 842489"/>
                <a:gd name="connsiteY2" fmla="*/ 52990 h 1112178"/>
                <a:gd name="connsiteX3" fmla="*/ 842489 w 842489"/>
                <a:gd name="connsiteY3" fmla="*/ 971760 h 1112178"/>
                <a:gd name="connsiteX4" fmla="*/ 702071 w 842489"/>
                <a:gd name="connsiteY4" fmla="*/ 1112178 h 1112178"/>
                <a:gd name="connsiteX5" fmla="*/ 140418 w 842489"/>
                <a:gd name="connsiteY5" fmla="*/ 1112178 h 1112178"/>
                <a:gd name="connsiteX6" fmla="*/ 0 w 842489"/>
                <a:gd name="connsiteY6" fmla="*/ 971760 h 1112178"/>
                <a:gd name="connsiteX7" fmla="*/ 0 w 842489"/>
                <a:gd name="connsiteY7" fmla="*/ 52990 h 11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489" h="1112178">
                  <a:moveTo>
                    <a:pt x="10698" y="0"/>
                  </a:moveTo>
                  <a:lnTo>
                    <a:pt x="831791" y="0"/>
                  </a:lnTo>
                  <a:lnTo>
                    <a:pt x="842489" y="52990"/>
                  </a:lnTo>
                  <a:lnTo>
                    <a:pt x="842489" y="971760"/>
                  </a:lnTo>
                  <a:cubicBezTo>
                    <a:pt x="842489" y="1049311"/>
                    <a:pt x="779622" y="1112178"/>
                    <a:pt x="702071" y="1112178"/>
                  </a:cubicBezTo>
                  <a:lnTo>
                    <a:pt x="140418" y="1112178"/>
                  </a:lnTo>
                  <a:cubicBezTo>
                    <a:pt x="62867" y="1112178"/>
                    <a:pt x="0" y="1049311"/>
                    <a:pt x="0" y="971760"/>
                  </a:cubicBezTo>
                  <a:lnTo>
                    <a:pt x="0" y="5299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551CEE-ED45-D743-ABBC-B3B88594832C}"/>
                </a:ext>
              </a:extLst>
            </p:cNvPr>
            <p:cNvSpPr/>
            <p:nvPr/>
          </p:nvSpPr>
          <p:spPr>
            <a:xfrm>
              <a:off x="1257468" y="4205428"/>
              <a:ext cx="180586" cy="383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EC8A95E7-D484-3746-B605-B6987D9727EE}"/>
              </a:ext>
            </a:extLst>
          </p:cNvPr>
          <p:cNvSpPr/>
          <p:nvPr/>
        </p:nvSpPr>
        <p:spPr>
          <a:xfrm flipH="1">
            <a:off x="1277442" y="3084259"/>
            <a:ext cx="137160" cy="13716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9CCC69DE-266E-B245-9F3F-05DC718FDA04}"/>
              </a:ext>
            </a:extLst>
          </p:cNvPr>
          <p:cNvSpPr/>
          <p:nvPr/>
        </p:nvSpPr>
        <p:spPr>
          <a:xfrm flipH="1">
            <a:off x="1340922" y="3084259"/>
            <a:ext cx="137160" cy="137160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7CC65923-DC7A-A840-850E-0501901646F0}"/>
              </a:ext>
            </a:extLst>
          </p:cNvPr>
          <p:cNvSpPr/>
          <p:nvPr/>
        </p:nvSpPr>
        <p:spPr>
          <a:xfrm flipH="1">
            <a:off x="1404403" y="3084209"/>
            <a:ext cx="137160" cy="13716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6510307A-97A4-DC42-B887-71F22F09EC6A}"/>
              </a:ext>
            </a:extLst>
          </p:cNvPr>
          <p:cNvSpPr/>
          <p:nvPr/>
        </p:nvSpPr>
        <p:spPr>
          <a:xfrm flipH="1">
            <a:off x="1460543" y="3080472"/>
            <a:ext cx="137160" cy="137160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1C6F0C88-0B84-1E40-8FD3-71BAA7901709}"/>
              </a:ext>
            </a:extLst>
          </p:cNvPr>
          <p:cNvSpPr/>
          <p:nvPr/>
        </p:nvSpPr>
        <p:spPr>
          <a:xfrm flipH="1">
            <a:off x="1516683" y="3081076"/>
            <a:ext cx="137160" cy="137160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2.22222E-6 L 0.08086 0.1923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96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7982 0.1932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96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2.22222E-6 L 0.07891 0.1932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9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2.22222E-6 L 0.07956 0.1939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96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39 L 0.08021 0.1937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2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6EA400-7B2D-B04D-85E9-06E4E99EDA85}"/>
              </a:ext>
            </a:extLst>
          </p:cNvPr>
          <p:cNvGrpSpPr/>
          <p:nvPr/>
        </p:nvGrpSpPr>
        <p:grpSpPr>
          <a:xfrm>
            <a:off x="985364" y="3496284"/>
            <a:ext cx="3072091" cy="3166135"/>
            <a:chOff x="871830" y="4103422"/>
            <a:chExt cx="3072091" cy="1193281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A46733E-7FAA-414C-8F4C-23C065CE73ED}"/>
                </a:ext>
              </a:extLst>
            </p:cNvPr>
            <p:cNvSpPr/>
            <p:nvPr/>
          </p:nvSpPr>
          <p:spPr>
            <a:xfrm>
              <a:off x="1031133" y="4159900"/>
              <a:ext cx="2912788" cy="6363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 anchorCtr="0">
              <a:norm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</a:rPr>
                <a:t>NIC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1339866-67F3-5B4E-BF09-3F6D055239F6}"/>
                </a:ext>
              </a:extLst>
            </p:cNvPr>
            <p:cNvSpPr/>
            <p:nvPr/>
          </p:nvSpPr>
          <p:spPr>
            <a:xfrm>
              <a:off x="871830" y="4103422"/>
              <a:ext cx="339132" cy="119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Inline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31</a:t>
            </a:fld>
            <a:endParaRPr lang="en-US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E771F6FE-A86C-B84E-9153-62585BE2BA6D}"/>
              </a:ext>
            </a:extLst>
          </p:cNvPr>
          <p:cNvSpPr txBox="1">
            <a:spLocks/>
          </p:cNvSpPr>
          <p:nvPr/>
        </p:nvSpPr>
        <p:spPr>
          <a:xfrm>
            <a:off x="5474161" y="2469494"/>
            <a:ext cx="5391057" cy="15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Scheduling metadata (traffic class and scheduling updates) is </a:t>
            </a:r>
            <a:r>
              <a:rPr lang="en-US" sz="3200" b="1" dirty="0" err="1"/>
              <a:t>inlined</a:t>
            </a:r>
            <a:r>
              <a:rPr lang="en-US" sz="3200" dirty="0"/>
              <a:t> to reduce PCIe writes</a:t>
            </a:r>
            <a:endParaRPr lang="en-US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3AD6E-473B-1D49-AB47-FB39CE3A0B39}"/>
              </a:ext>
            </a:extLst>
          </p:cNvPr>
          <p:cNvCxnSpPr>
            <a:cxnSpLocks/>
          </p:cNvCxnSpPr>
          <p:nvPr/>
        </p:nvCxnSpPr>
        <p:spPr>
          <a:xfrm>
            <a:off x="4791837" y="1735052"/>
            <a:ext cx="0" cy="384148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91BF29C-1685-CB43-936E-653DA4025AD2}"/>
              </a:ext>
            </a:extLst>
          </p:cNvPr>
          <p:cNvGrpSpPr/>
          <p:nvPr/>
        </p:nvGrpSpPr>
        <p:grpSpPr>
          <a:xfrm>
            <a:off x="5697121" y="3972787"/>
            <a:ext cx="4651825" cy="1200329"/>
            <a:chOff x="7608155" y="2590564"/>
            <a:chExt cx="4651825" cy="1200329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DA55492-A0AB-B943-BF57-7034D3F04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8155" y="2829725"/>
              <a:ext cx="280852" cy="280852"/>
            </a:xfrm>
            <a:prstGeom prst="ellipse">
              <a:avLst/>
            </a:prstGeom>
            <a:solidFill>
              <a:srgbClr val="7373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C561913-C314-7A4B-ADF2-5D39B1B72B84}"/>
                </a:ext>
              </a:extLst>
            </p:cNvPr>
            <p:cNvSpPr txBox="1"/>
            <p:nvPr/>
          </p:nvSpPr>
          <p:spPr>
            <a:xfrm>
              <a:off x="8083866" y="2590564"/>
              <a:ext cx="4176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Descriptor </a:t>
              </a:r>
              <a:r>
                <a:rPr lang="en-US" sz="2400" dirty="0" err="1">
                  <a:solidFill>
                    <a:schemeClr val="tx2"/>
                  </a:solidFill>
                </a:rPr>
                <a:t>inlining</a:t>
              </a:r>
              <a:r>
                <a:rPr lang="en-US" sz="2400" dirty="0">
                  <a:solidFill>
                    <a:schemeClr val="tx2"/>
                  </a:solidFill>
                </a:rPr>
                <a:t> allows for scheduling before reading packet data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7A583-FC8E-FC4A-9E4C-2189AAA38900}"/>
              </a:ext>
            </a:extLst>
          </p:cNvPr>
          <p:cNvCxnSpPr>
            <a:cxnSpLocks/>
          </p:cNvCxnSpPr>
          <p:nvPr/>
        </p:nvCxnSpPr>
        <p:spPr>
          <a:xfrm>
            <a:off x="1188552" y="3418365"/>
            <a:ext cx="2912788" cy="297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F01694-30B4-5D4B-BD50-DC07BA3480F4}"/>
              </a:ext>
            </a:extLst>
          </p:cNvPr>
          <p:cNvCxnSpPr/>
          <p:nvPr/>
        </p:nvCxnSpPr>
        <p:spPr>
          <a:xfrm>
            <a:off x="2665303" y="5357085"/>
            <a:ext cx="0" cy="406615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4E41F7-92ED-7846-BF24-AA2E7F7DE57F}"/>
              </a:ext>
            </a:extLst>
          </p:cNvPr>
          <p:cNvSpPr txBox="1"/>
          <p:nvPr/>
        </p:nvSpPr>
        <p:spPr>
          <a:xfrm>
            <a:off x="1570154" y="5752411"/>
            <a:ext cx="2190299" cy="47568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Wire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56520D3-949C-F848-86FB-15E04F6E2605}"/>
              </a:ext>
            </a:extLst>
          </p:cNvPr>
          <p:cNvSpPr/>
          <p:nvPr/>
        </p:nvSpPr>
        <p:spPr>
          <a:xfrm>
            <a:off x="1657708" y="3747745"/>
            <a:ext cx="2244969" cy="228042"/>
          </a:xfrm>
          <a:prstGeom prst="roundRect">
            <a:avLst/>
          </a:prstGeom>
          <a:noFill/>
          <a:ln w="38100">
            <a:solidFill>
              <a:srgbClr val="73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25252"/>
                </a:solidFill>
              </a:rPr>
              <a:t>DMA Engine</a:t>
            </a:r>
          </a:p>
        </p:txBody>
      </p:sp>
      <p:sp>
        <p:nvSpPr>
          <p:cNvPr id="77" name="Trapezoid 76">
            <a:extLst>
              <a:ext uri="{FF2B5EF4-FFF2-40B4-BE49-F238E27FC236}">
                <a16:creationId xmlns:a16="http://schemas.microsoft.com/office/drawing/2014/main" id="{2D88C6A8-ECFB-9A4C-BDD2-99850AD174F8}"/>
              </a:ext>
            </a:extLst>
          </p:cNvPr>
          <p:cNvSpPr/>
          <p:nvPr/>
        </p:nvSpPr>
        <p:spPr>
          <a:xfrm rot="10800000">
            <a:off x="1604211" y="4166376"/>
            <a:ext cx="2463753" cy="1006739"/>
          </a:xfrm>
          <a:prstGeom prst="trapezoid">
            <a:avLst>
              <a:gd name="adj" fmla="val 56230"/>
            </a:avLst>
          </a:prstGeom>
          <a:noFill/>
          <a:ln w="38100">
            <a:solidFill>
              <a:srgbClr val="73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829846-9FF9-3D45-AB2D-04A5FEE3E1A2}"/>
              </a:ext>
            </a:extLst>
          </p:cNvPr>
          <p:cNvSpPr txBox="1"/>
          <p:nvPr/>
        </p:nvSpPr>
        <p:spPr>
          <a:xfrm>
            <a:off x="1953502" y="4166396"/>
            <a:ext cx="1660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25252"/>
                </a:solidFill>
              </a:rPr>
              <a:t>PIFOs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32B236-9959-6449-8B12-51BEB96A4EC6}"/>
              </a:ext>
            </a:extLst>
          </p:cNvPr>
          <p:cNvCxnSpPr>
            <a:cxnSpLocks/>
          </p:cNvCxnSpPr>
          <p:nvPr/>
        </p:nvCxnSpPr>
        <p:spPr>
          <a:xfrm>
            <a:off x="2779262" y="3975787"/>
            <a:ext cx="6466" cy="18408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A6C24B-0228-234D-9F17-114D42D041DB}"/>
              </a:ext>
            </a:extLst>
          </p:cNvPr>
          <p:cNvCxnSpPr>
            <a:cxnSpLocks/>
            <a:stCxn id="77" idx="0"/>
            <a:endCxn id="30" idx="2"/>
          </p:cNvCxnSpPr>
          <p:nvPr/>
        </p:nvCxnSpPr>
        <p:spPr>
          <a:xfrm flipH="1">
            <a:off x="2601061" y="5173115"/>
            <a:ext cx="235026" cy="161499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36B4E77-B616-1340-AFB7-56BB6DA7981B}"/>
              </a:ext>
            </a:extLst>
          </p:cNvPr>
          <p:cNvSpPr/>
          <p:nvPr/>
        </p:nvSpPr>
        <p:spPr>
          <a:xfrm>
            <a:off x="1188552" y="1921496"/>
            <a:ext cx="2905278" cy="14194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Mem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CD4E69-21B7-3F47-BEC0-4B93B780BEEE}"/>
              </a:ext>
            </a:extLst>
          </p:cNvPr>
          <p:cNvGrpSpPr/>
          <p:nvPr/>
        </p:nvGrpSpPr>
        <p:grpSpPr>
          <a:xfrm>
            <a:off x="2547188" y="2663243"/>
            <a:ext cx="527358" cy="1052466"/>
            <a:chOff x="9144650" y="2851825"/>
            <a:chExt cx="527358" cy="105246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99B68E8-E53F-284C-9B54-9CB00A87A3E2}"/>
                </a:ext>
              </a:extLst>
            </p:cNvPr>
            <p:cNvGrpSpPr/>
            <p:nvPr/>
          </p:nvGrpSpPr>
          <p:grpSpPr>
            <a:xfrm>
              <a:off x="9195758" y="2998407"/>
              <a:ext cx="341363" cy="446363"/>
              <a:chOff x="2245020" y="2876127"/>
              <a:chExt cx="1133624" cy="120638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2DF504E-3084-C04B-A5DE-1E5DA0D3384E}"/>
                  </a:ext>
                </a:extLst>
              </p:cNvPr>
              <p:cNvSpPr/>
              <p:nvPr/>
            </p:nvSpPr>
            <p:spPr>
              <a:xfrm>
                <a:off x="2467545" y="2970330"/>
                <a:ext cx="842489" cy="1112177"/>
              </a:xfrm>
              <a:custGeom>
                <a:avLst/>
                <a:gdLst>
                  <a:gd name="connsiteX0" fmla="*/ 10698 w 842489"/>
                  <a:gd name="connsiteY0" fmla="*/ 0 h 1112178"/>
                  <a:gd name="connsiteX1" fmla="*/ 831791 w 842489"/>
                  <a:gd name="connsiteY1" fmla="*/ 0 h 1112178"/>
                  <a:gd name="connsiteX2" fmla="*/ 842489 w 842489"/>
                  <a:gd name="connsiteY2" fmla="*/ 52990 h 1112178"/>
                  <a:gd name="connsiteX3" fmla="*/ 842489 w 842489"/>
                  <a:gd name="connsiteY3" fmla="*/ 971760 h 1112178"/>
                  <a:gd name="connsiteX4" fmla="*/ 702071 w 842489"/>
                  <a:gd name="connsiteY4" fmla="*/ 1112178 h 1112178"/>
                  <a:gd name="connsiteX5" fmla="*/ 140418 w 842489"/>
                  <a:gd name="connsiteY5" fmla="*/ 1112178 h 1112178"/>
                  <a:gd name="connsiteX6" fmla="*/ 0 w 842489"/>
                  <a:gd name="connsiteY6" fmla="*/ 971760 h 1112178"/>
                  <a:gd name="connsiteX7" fmla="*/ 0 w 842489"/>
                  <a:gd name="connsiteY7" fmla="*/ 52990 h 111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489" h="1112178">
                    <a:moveTo>
                      <a:pt x="10698" y="0"/>
                    </a:moveTo>
                    <a:lnTo>
                      <a:pt x="831791" y="0"/>
                    </a:lnTo>
                    <a:lnTo>
                      <a:pt x="842489" y="52990"/>
                    </a:lnTo>
                    <a:lnTo>
                      <a:pt x="842489" y="971760"/>
                    </a:lnTo>
                    <a:cubicBezTo>
                      <a:pt x="842489" y="1049311"/>
                      <a:pt x="779622" y="1112178"/>
                      <a:pt x="702071" y="1112178"/>
                    </a:cubicBezTo>
                    <a:lnTo>
                      <a:pt x="140418" y="1112178"/>
                    </a:lnTo>
                    <a:cubicBezTo>
                      <a:pt x="62867" y="1112178"/>
                      <a:pt x="0" y="1049311"/>
                      <a:pt x="0" y="971760"/>
                    </a:cubicBezTo>
                    <a:lnTo>
                      <a:pt x="0" y="529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5BB54C2-9510-EC47-B4A8-7A59A559B1F5}"/>
                  </a:ext>
                </a:extLst>
              </p:cNvPr>
              <p:cNvSpPr/>
              <p:nvPr/>
            </p:nvSpPr>
            <p:spPr>
              <a:xfrm>
                <a:off x="2245020" y="2876127"/>
                <a:ext cx="1133624" cy="288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C50D9FA-2CC7-D14D-A26D-398003A1D8DF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29" y="3464208"/>
              <a:ext cx="4894" cy="440083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1CD5C5-9411-2D48-8C5E-569A75561FF5}"/>
                </a:ext>
              </a:extLst>
            </p:cNvPr>
            <p:cNvSpPr txBox="1"/>
            <p:nvPr/>
          </p:nvSpPr>
          <p:spPr>
            <a:xfrm>
              <a:off x="9144650" y="2851825"/>
              <a:ext cx="52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Q5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B6CBAF-5F26-0349-8D90-411FE0982FE7}"/>
              </a:ext>
            </a:extLst>
          </p:cNvPr>
          <p:cNvGrpSpPr/>
          <p:nvPr/>
        </p:nvGrpSpPr>
        <p:grpSpPr>
          <a:xfrm>
            <a:off x="3242735" y="2688131"/>
            <a:ext cx="527358" cy="1052466"/>
            <a:chOff x="9144650" y="2851825"/>
            <a:chExt cx="527358" cy="105246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0D63643-5E56-4B41-9D02-3B89EEB76502}"/>
                </a:ext>
              </a:extLst>
            </p:cNvPr>
            <p:cNvGrpSpPr/>
            <p:nvPr/>
          </p:nvGrpSpPr>
          <p:grpSpPr>
            <a:xfrm>
              <a:off x="9195758" y="2998407"/>
              <a:ext cx="341363" cy="446363"/>
              <a:chOff x="2245020" y="2876127"/>
              <a:chExt cx="1133624" cy="1206380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D2A9494-4E94-3546-B24F-C3888224D1C8}"/>
                  </a:ext>
                </a:extLst>
              </p:cNvPr>
              <p:cNvSpPr/>
              <p:nvPr/>
            </p:nvSpPr>
            <p:spPr>
              <a:xfrm>
                <a:off x="2467545" y="2970330"/>
                <a:ext cx="842489" cy="1112177"/>
              </a:xfrm>
              <a:custGeom>
                <a:avLst/>
                <a:gdLst>
                  <a:gd name="connsiteX0" fmla="*/ 10698 w 842489"/>
                  <a:gd name="connsiteY0" fmla="*/ 0 h 1112178"/>
                  <a:gd name="connsiteX1" fmla="*/ 831791 w 842489"/>
                  <a:gd name="connsiteY1" fmla="*/ 0 h 1112178"/>
                  <a:gd name="connsiteX2" fmla="*/ 842489 w 842489"/>
                  <a:gd name="connsiteY2" fmla="*/ 52990 h 1112178"/>
                  <a:gd name="connsiteX3" fmla="*/ 842489 w 842489"/>
                  <a:gd name="connsiteY3" fmla="*/ 971760 h 1112178"/>
                  <a:gd name="connsiteX4" fmla="*/ 702071 w 842489"/>
                  <a:gd name="connsiteY4" fmla="*/ 1112178 h 1112178"/>
                  <a:gd name="connsiteX5" fmla="*/ 140418 w 842489"/>
                  <a:gd name="connsiteY5" fmla="*/ 1112178 h 1112178"/>
                  <a:gd name="connsiteX6" fmla="*/ 0 w 842489"/>
                  <a:gd name="connsiteY6" fmla="*/ 971760 h 1112178"/>
                  <a:gd name="connsiteX7" fmla="*/ 0 w 842489"/>
                  <a:gd name="connsiteY7" fmla="*/ 52990 h 111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489" h="1112178">
                    <a:moveTo>
                      <a:pt x="10698" y="0"/>
                    </a:moveTo>
                    <a:lnTo>
                      <a:pt x="831791" y="0"/>
                    </a:lnTo>
                    <a:lnTo>
                      <a:pt x="842489" y="52990"/>
                    </a:lnTo>
                    <a:lnTo>
                      <a:pt x="842489" y="971760"/>
                    </a:lnTo>
                    <a:cubicBezTo>
                      <a:pt x="842489" y="1049311"/>
                      <a:pt x="779622" y="1112178"/>
                      <a:pt x="702071" y="1112178"/>
                    </a:cubicBezTo>
                    <a:lnTo>
                      <a:pt x="140418" y="1112178"/>
                    </a:lnTo>
                    <a:cubicBezTo>
                      <a:pt x="62867" y="1112178"/>
                      <a:pt x="0" y="1049311"/>
                      <a:pt x="0" y="971760"/>
                    </a:cubicBezTo>
                    <a:lnTo>
                      <a:pt x="0" y="529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919849F-E087-2C4D-8B8D-51B825EF7C56}"/>
                  </a:ext>
                </a:extLst>
              </p:cNvPr>
              <p:cNvSpPr/>
              <p:nvPr/>
            </p:nvSpPr>
            <p:spPr>
              <a:xfrm>
                <a:off x="2245020" y="2876127"/>
                <a:ext cx="1133624" cy="288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B88805A-5BC3-C24D-BB2F-E53E42614F05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29" y="3464208"/>
              <a:ext cx="4894" cy="440083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CE7BF0-0651-0D46-A8B3-443E21743853}"/>
                </a:ext>
              </a:extLst>
            </p:cNvPr>
            <p:cNvSpPr txBox="1"/>
            <p:nvPr/>
          </p:nvSpPr>
          <p:spPr>
            <a:xfrm>
              <a:off x="9144650" y="2851825"/>
              <a:ext cx="52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Q_F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ECC4094-6E5A-904B-A7E8-338F1D97DA6C}"/>
              </a:ext>
            </a:extLst>
          </p:cNvPr>
          <p:cNvSpPr txBox="1"/>
          <p:nvPr/>
        </p:nvSpPr>
        <p:spPr>
          <a:xfrm>
            <a:off x="3049217" y="2808313"/>
            <a:ext cx="238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25252"/>
                </a:solidFill>
              </a:rPr>
              <a:t>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E50B2F-D83F-0A46-AE88-DAF43BE8DB7E}"/>
              </a:ext>
            </a:extLst>
          </p:cNvPr>
          <p:cNvGrpSpPr/>
          <p:nvPr/>
        </p:nvGrpSpPr>
        <p:grpSpPr>
          <a:xfrm>
            <a:off x="2154591" y="2317601"/>
            <a:ext cx="527358" cy="1424473"/>
            <a:chOff x="9144650" y="2851825"/>
            <a:chExt cx="527358" cy="142447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1593A1-C108-9E4C-87C6-2524119E5703}"/>
                </a:ext>
              </a:extLst>
            </p:cNvPr>
            <p:cNvGrpSpPr/>
            <p:nvPr/>
          </p:nvGrpSpPr>
          <p:grpSpPr>
            <a:xfrm>
              <a:off x="9195758" y="2998407"/>
              <a:ext cx="341363" cy="446363"/>
              <a:chOff x="2245020" y="2876127"/>
              <a:chExt cx="1133624" cy="1206380"/>
            </a:xfrm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F3D00ECC-EBDB-7340-8B5C-D070A5138BB5}"/>
                  </a:ext>
                </a:extLst>
              </p:cNvPr>
              <p:cNvSpPr/>
              <p:nvPr/>
            </p:nvSpPr>
            <p:spPr>
              <a:xfrm>
                <a:off x="2467545" y="2970330"/>
                <a:ext cx="842489" cy="1112177"/>
              </a:xfrm>
              <a:custGeom>
                <a:avLst/>
                <a:gdLst>
                  <a:gd name="connsiteX0" fmla="*/ 10698 w 842489"/>
                  <a:gd name="connsiteY0" fmla="*/ 0 h 1112178"/>
                  <a:gd name="connsiteX1" fmla="*/ 831791 w 842489"/>
                  <a:gd name="connsiteY1" fmla="*/ 0 h 1112178"/>
                  <a:gd name="connsiteX2" fmla="*/ 842489 w 842489"/>
                  <a:gd name="connsiteY2" fmla="*/ 52990 h 1112178"/>
                  <a:gd name="connsiteX3" fmla="*/ 842489 w 842489"/>
                  <a:gd name="connsiteY3" fmla="*/ 971760 h 1112178"/>
                  <a:gd name="connsiteX4" fmla="*/ 702071 w 842489"/>
                  <a:gd name="connsiteY4" fmla="*/ 1112178 h 1112178"/>
                  <a:gd name="connsiteX5" fmla="*/ 140418 w 842489"/>
                  <a:gd name="connsiteY5" fmla="*/ 1112178 h 1112178"/>
                  <a:gd name="connsiteX6" fmla="*/ 0 w 842489"/>
                  <a:gd name="connsiteY6" fmla="*/ 971760 h 1112178"/>
                  <a:gd name="connsiteX7" fmla="*/ 0 w 842489"/>
                  <a:gd name="connsiteY7" fmla="*/ 52990 h 111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489" h="1112178">
                    <a:moveTo>
                      <a:pt x="10698" y="0"/>
                    </a:moveTo>
                    <a:lnTo>
                      <a:pt x="831791" y="0"/>
                    </a:lnTo>
                    <a:lnTo>
                      <a:pt x="842489" y="52990"/>
                    </a:lnTo>
                    <a:lnTo>
                      <a:pt x="842489" y="971760"/>
                    </a:lnTo>
                    <a:cubicBezTo>
                      <a:pt x="842489" y="1049311"/>
                      <a:pt x="779622" y="1112178"/>
                      <a:pt x="702071" y="1112178"/>
                    </a:cubicBezTo>
                    <a:lnTo>
                      <a:pt x="140418" y="1112178"/>
                    </a:lnTo>
                    <a:cubicBezTo>
                      <a:pt x="62867" y="1112178"/>
                      <a:pt x="0" y="1049311"/>
                      <a:pt x="0" y="971760"/>
                    </a:cubicBezTo>
                    <a:lnTo>
                      <a:pt x="0" y="529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A72007-7820-4245-A948-1E84EF56F367}"/>
                  </a:ext>
                </a:extLst>
              </p:cNvPr>
              <p:cNvSpPr/>
              <p:nvPr/>
            </p:nvSpPr>
            <p:spPr>
              <a:xfrm>
                <a:off x="2245020" y="2876127"/>
                <a:ext cx="1133624" cy="288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0F05740-C279-A243-9041-36C7B0F9F037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29" y="3464208"/>
              <a:ext cx="0" cy="812090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CB6577-C781-4D48-9719-384F8F881E43}"/>
                </a:ext>
              </a:extLst>
            </p:cNvPr>
            <p:cNvSpPr txBox="1"/>
            <p:nvPr/>
          </p:nvSpPr>
          <p:spPr>
            <a:xfrm>
              <a:off x="9144650" y="2851825"/>
              <a:ext cx="52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Q1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738D83-C012-FC47-A3A6-946039F5E4C7}"/>
              </a:ext>
            </a:extLst>
          </p:cNvPr>
          <p:cNvGrpSpPr/>
          <p:nvPr/>
        </p:nvGrpSpPr>
        <p:grpSpPr>
          <a:xfrm>
            <a:off x="2723118" y="2147240"/>
            <a:ext cx="527358" cy="1560912"/>
            <a:chOff x="9144650" y="2851825"/>
            <a:chExt cx="527358" cy="156091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7CF166F-1409-C349-8E39-F47B9C682147}"/>
                </a:ext>
              </a:extLst>
            </p:cNvPr>
            <p:cNvGrpSpPr/>
            <p:nvPr/>
          </p:nvGrpSpPr>
          <p:grpSpPr>
            <a:xfrm>
              <a:off x="9195758" y="2998407"/>
              <a:ext cx="341363" cy="446363"/>
              <a:chOff x="2245020" y="2876127"/>
              <a:chExt cx="1133624" cy="1206380"/>
            </a:xfrm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9B3DE44-3204-174E-AC24-6BB27D6980D8}"/>
                  </a:ext>
                </a:extLst>
              </p:cNvPr>
              <p:cNvSpPr/>
              <p:nvPr/>
            </p:nvSpPr>
            <p:spPr>
              <a:xfrm>
                <a:off x="2467545" y="2970330"/>
                <a:ext cx="842489" cy="1112177"/>
              </a:xfrm>
              <a:custGeom>
                <a:avLst/>
                <a:gdLst>
                  <a:gd name="connsiteX0" fmla="*/ 10698 w 842489"/>
                  <a:gd name="connsiteY0" fmla="*/ 0 h 1112178"/>
                  <a:gd name="connsiteX1" fmla="*/ 831791 w 842489"/>
                  <a:gd name="connsiteY1" fmla="*/ 0 h 1112178"/>
                  <a:gd name="connsiteX2" fmla="*/ 842489 w 842489"/>
                  <a:gd name="connsiteY2" fmla="*/ 52990 h 1112178"/>
                  <a:gd name="connsiteX3" fmla="*/ 842489 w 842489"/>
                  <a:gd name="connsiteY3" fmla="*/ 971760 h 1112178"/>
                  <a:gd name="connsiteX4" fmla="*/ 702071 w 842489"/>
                  <a:gd name="connsiteY4" fmla="*/ 1112178 h 1112178"/>
                  <a:gd name="connsiteX5" fmla="*/ 140418 w 842489"/>
                  <a:gd name="connsiteY5" fmla="*/ 1112178 h 1112178"/>
                  <a:gd name="connsiteX6" fmla="*/ 0 w 842489"/>
                  <a:gd name="connsiteY6" fmla="*/ 971760 h 1112178"/>
                  <a:gd name="connsiteX7" fmla="*/ 0 w 842489"/>
                  <a:gd name="connsiteY7" fmla="*/ 52990 h 111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489" h="1112178">
                    <a:moveTo>
                      <a:pt x="10698" y="0"/>
                    </a:moveTo>
                    <a:lnTo>
                      <a:pt x="831791" y="0"/>
                    </a:lnTo>
                    <a:lnTo>
                      <a:pt x="842489" y="52990"/>
                    </a:lnTo>
                    <a:lnTo>
                      <a:pt x="842489" y="971760"/>
                    </a:lnTo>
                    <a:cubicBezTo>
                      <a:pt x="842489" y="1049311"/>
                      <a:pt x="779622" y="1112178"/>
                      <a:pt x="702071" y="1112178"/>
                    </a:cubicBezTo>
                    <a:lnTo>
                      <a:pt x="140418" y="1112178"/>
                    </a:lnTo>
                    <a:cubicBezTo>
                      <a:pt x="62867" y="1112178"/>
                      <a:pt x="0" y="1049311"/>
                      <a:pt x="0" y="971760"/>
                    </a:cubicBezTo>
                    <a:lnTo>
                      <a:pt x="0" y="529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23A2A34-11F1-754A-A7A7-877314F63DF4}"/>
                  </a:ext>
                </a:extLst>
              </p:cNvPr>
              <p:cNvSpPr/>
              <p:nvPr/>
            </p:nvSpPr>
            <p:spPr>
              <a:xfrm>
                <a:off x="2245020" y="2876127"/>
                <a:ext cx="1133624" cy="288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2C15D39-EF1A-D14F-A392-499819B09E65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29" y="3464208"/>
              <a:ext cx="0" cy="948529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5A21686-0EC4-ED4B-ADFF-9FCD05E9EC7B}"/>
                </a:ext>
              </a:extLst>
            </p:cNvPr>
            <p:cNvSpPr txBox="1"/>
            <p:nvPr/>
          </p:nvSpPr>
          <p:spPr>
            <a:xfrm>
              <a:off x="9144650" y="2851825"/>
              <a:ext cx="52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Q2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194D8D4-91F3-4542-ADEB-FB49F6068043}"/>
              </a:ext>
            </a:extLst>
          </p:cNvPr>
          <p:cNvGrpSpPr/>
          <p:nvPr/>
        </p:nvGrpSpPr>
        <p:grpSpPr>
          <a:xfrm>
            <a:off x="3050204" y="2169376"/>
            <a:ext cx="527358" cy="1560912"/>
            <a:chOff x="9144650" y="2851825"/>
            <a:chExt cx="527358" cy="15609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40A939-CAED-9349-9968-DCEE090B8C26}"/>
                </a:ext>
              </a:extLst>
            </p:cNvPr>
            <p:cNvGrpSpPr/>
            <p:nvPr/>
          </p:nvGrpSpPr>
          <p:grpSpPr>
            <a:xfrm>
              <a:off x="9195758" y="2998407"/>
              <a:ext cx="341363" cy="446363"/>
              <a:chOff x="2245020" y="2876127"/>
              <a:chExt cx="1133624" cy="1206380"/>
            </a:xfrm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11AB2447-1981-4A41-BDC3-2BE00D604625}"/>
                  </a:ext>
                </a:extLst>
              </p:cNvPr>
              <p:cNvSpPr/>
              <p:nvPr/>
            </p:nvSpPr>
            <p:spPr>
              <a:xfrm>
                <a:off x="2467545" y="2970330"/>
                <a:ext cx="842489" cy="1112177"/>
              </a:xfrm>
              <a:custGeom>
                <a:avLst/>
                <a:gdLst>
                  <a:gd name="connsiteX0" fmla="*/ 10698 w 842489"/>
                  <a:gd name="connsiteY0" fmla="*/ 0 h 1112178"/>
                  <a:gd name="connsiteX1" fmla="*/ 831791 w 842489"/>
                  <a:gd name="connsiteY1" fmla="*/ 0 h 1112178"/>
                  <a:gd name="connsiteX2" fmla="*/ 842489 w 842489"/>
                  <a:gd name="connsiteY2" fmla="*/ 52990 h 1112178"/>
                  <a:gd name="connsiteX3" fmla="*/ 842489 w 842489"/>
                  <a:gd name="connsiteY3" fmla="*/ 971760 h 1112178"/>
                  <a:gd name="connsiteX4" fmla="*/ 702071 w 842489"/>
                  <a:gd name="connsiteY4" fmla="*/ 1112178 h 1112178"/>
                  <a:gd name="connsiteX5" fmla="*/ 140418 w 842489"/>
                  <a:gd name="connsiteY5" fmla="*/ 1112178 h 1112178"/>
                  <a:gd name="connsiteX6" fmla="*/ 0 w 842489"/>
                  <a:gd name="connsiteY6" fmla="*/ 971760 h 1112178"/>
                  <a:gd name="connsiteX7" fmla="*/ 0 w 842489"/>
                  <a:gd name="connsiteY7" fmla="*/ 52990 h 111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489" h="1112178">
                    <a:moveTo>
                      <a:pt x="10698" y="0"/>
                    </a:moveTo>
                    <a:lnTo>
                      <a:pt x="831791" y="0"/>
                    </a:lnTo>
                    <a:lnTo>
                      <a:pt x="842489" y="52990"/>
                    </a:lnTo>
                    <a:lnTo>
                      <a:pt x="842489" y="971760"/>
                    </a:lnTo>
                    <a:cubicBezTo>
                      <a:pt x="842489" y="1049311"/>
                      <a:pt x="779622" y="1112178"/>
                      <a:pt x="702071" y="1112178"/>
                    </a:cubicBezTo>
                    <a:lnTo>
                      <a:pt x="140418" y="1112178"/>
                    </a:lnTo>
                    <a:cubicBezTo>
                      <a:pt x="62867" y="1112178"/>
                      <a:pt x="0" y="1049311"/>
                      <a:pt x="0" y="971760"/>
                    </a:cubicBezTo>
                    <a:lnTo>
                      <a:pt x="0" y="5299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2238243-5E22-5545-AF43-E780F94F65FB}"/>
                  </a:ext>
                </a:extLst>
              </p:cNvPr>
              <p:cNvSpPr/>
              <p:nvPr/>
            </p:nvSpPr>
            <p:spPr>
              <a:xfrm>
                <a:off x="2245020" y="2876127"/>
                <a:ext cx="1133624" cy="288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128890D-4E5F-CD40-81FC-60F80C6203D3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29" y="3464208"/>
              <a:ext cx="0" cy="948529"/>
            </a:xfrm>
            <a:prstGeom prst="straightConnector1">
              <a:avLst/>
            </a:prstGeom>
            <a:ln w="127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D22E2B-F0FD-C64F-A7A1-62EF93968EF2}"/>
                </a:ext>
              </a:extLst>
            </p:cNvPr>
            <p:cNvSpPr txBox="1"/>
            <p:nvPr/>
          </p:nvSpPr>
          <p:spPr>
            <a:xfrm>
              <a:off x="9144650" y="2851825"/>
              <a:ext cx="527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5252"/>
                  </a:solidFill>
                </a:rPr>
                <a:t>Q3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E8EA43C-5B4D-5B47-814B-54D42D5C9BC7}"/>
              </a:ext>
            </a:extLst>
          </p:cNvPr>
          <p:cNvGrpSpPr/>
          <p:nvPr/>
        </p:nvGrpSpPr>
        <p:grpSpPr>
          <a:xfrm rot="5400000">
            <a:off x="2416862" y="4458985"/>
            <a:ext cx="676075" cy="578094"/>
            <a:chOff x="1265886" y="4308514"/>
            <a:chExt cx="1299291" cy="280261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1B24FE9-EB84-344D-9C7E-C1E1DDB34C73}"/>
                </a:ext>
              </a:extLst>
            </p:cNvPr>
            <p:cNvSpPr/>
            <p:nvPr/>
          </p:nvSpPr>
          <p:spPr>
            <a:xfrm rot="16200000">
              <a:off x="1881288" y="3823374"/>
              <a:ext cx="125764" cy="1242014"/>
            </a:xfrm>
            <a:custGeom>
              <a:avLst/>
              <a:gdLst>
                <a:gd name="connsiteX0" fmla="*/ 10698 w 842489"/>
                <a:gd name="connsiteY0" fmla="*/ 0 h 1112178"/>
                <a:gd name="connsiteX1" fmla="*/ 831791 w 842489"/>
                <a:gd name="connsiteY1" fmla="*/ 0 h 1112178"/>
                <a:gd name="connsiteX2" fmla="*/ 842489 w 842489"/>
                <a:gd name="connsiteY2" fmla="*/ 52990 h 1112178"/>
                <a:gd name="connsiteX3" fmla="*/ 842489 w 842489"/>
                <a:gd name="connsiteY3" fmla="*/ 971760 h 1112178"/>
                <a:gd name="connsiteX4" fmla="*/ 702071 w 842489"/>
                <a:gd name="connsiteY4" fmla="*/ 1112178 h 1112178"/>
                <a:gd name="connsiteX5" fmla="*/ 140418 w 842489"/>
                <a:gd name="connsiteY5" fmla="*/ 1112178 h 1112178"/>
                <a:gd name="connsiteX6" fmla="*/ 0 w 842489"/>
                <a:gd name="connsiteY6" fmla="*/ 971760 h 1112178"/>
                <a:gd name="connsiteX7" fmla="*/ 0 w 842489"/>
                <a:gd name="connsiteY7" fmla="*/ 52990 h 11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489" h="1112178">
                  <a:moveTo>
                    <a:pt x="10698" y="0"/>
                  </a:moveTo>
                  <a:lnTo>
                    <a:pt x="831791" y="0"/>
                  </a:lnTo>
                  <a:lnTo>
                    <a:pt x="842489" y="52990"/>
                  </a:lnTo>
                  <a:lnTo>
                    <a:pt x="842489" y="971760"/>
                  </a:lnTo>
                  <a:cubicBezTo>
                    <a:pt x="842489" y="1049311"/>
                    <a:pt x="779622" y="1112178"/>
                    <a:pt x="702071" y="1112178"/>
                  </a:cubicBezTo>
                  <a:lnTo>
                    <a:pt x="140418" y="1112178"/>
                  </a:lnTo>
                  <a:cubicBezTo>
                    <a:pt x="62867" y="1112178"/>
                    <a:pt x="0" y="1049311"/>
                    <a:pt x="0" y="971760"/>
                  </a:cubicBezTo>
                  <a:lnTo>
                    <a:pt x="0" y="5299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5422D0F-3F56-F64F-94F4-2CCC5ADDFF04}"/>
                </a:ext>
              </a:extLst>
            </p:cNvPr>
            <p:cNvSpPr/>
            <p:nvPr/>
          </p:nvSpPr>
          <p:spPr>
            <a:xfrm>
              <a:off x="1265886" y="4308514"/>
              <a:ext cx="172167" cy="280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A0E1D48E-B7B6-AA42-8227-31396C57D67C}"/>
              </a:ext>
            </a:extLst>
          </p:cNvPr>
          <p:cNvSpPr/>
          <p:nvPr/>
        </p:nvSpPr>
        <p:spPr>
          <a:xfrm flipH="1">
            <a:off x="2286324" y="2822728"/>
            <a:ext cx="235086" cy="64235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B989875-5EA9-F04C-A43E-6229209C5F02}"/>
              </a:ext>
            </a:extLst>
          </p:cNvPr>
          <p:cNvSpPr/>
          <p:nvPr/>
        </p:nvSpPr>
        <p:spPr>
          <a:xfrm flipH="1">
            <a:off x="2841231" y="2687224"/>
            <a:ext cx="260073" cy="68586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A469E3BD-DC46-BB48-8C0F-AFC14EC341CB}"/>
              </a:ext>
            </a:extLst>
          </p:cNvPr>
          <p:cNvSpPr/>
          <p:nvPr/>
        </p:nvSpPr>
        <p:spPr>
          <a:xfrm flipH="1">
            <a:off x="2659712" y="3189684"/>
            <a:ext cx="279326" cy="72175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53F2B73B-1A10-AF46-BD8C-1B53E9DB125D}"/>
              </a:ext>
            </a:extLst>
          </p:cNvPr>
          <p:cNvSpPr/>
          <p:nvPr/>
        </p:nvSpPr>
        <p:spPr>
          <a:xfrm flipH="1">
            <a:off x="3177232" y="2687839"/>
            <a:ext cx="247823" cy="63211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04EF7F5-06E3-AB4D-898C-FC069B78FCCA}"/>
              </a:ext>
            </a:extLst>
          </p:cNvPr>
          <p:cNvSpPr/>
          <p:nvPr/>
        </p:nvSpPr>
        <p:spPr>
          <a:xfrm flipH="1">
            <a:off x="3361852" y="3208411"/>
            <a:ext cx="255154" cy="66153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60D487B1-FED4-CF45-A2E9-BDEC4D23EC7E}"/>
              </a:ext>
            </a:extLst>
          </p:cNvPr>
          <p:cNvSpPr/>
          <p:nvPr/>
        </p:nvSpPr>
        <p:spPr>
          <a:xfrm flipH="1">
            <a:off x="1316481" y="2967171"/>
            <a:ext cx="292711" cy="126934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3C2A10AF-B28D-0142-B811-6AC2EE1ED893}"/>
              </a:ext>
            </a:extLst>
          </p:cNvPr>
          <p:cNvSpPr/>
          <p:nvPr/>
        </p:nvSpPr>
        <p:spPr>
          <a:xfrm flipH="1">
            <a:off x="1442351" y="3185703"/>
            <a:ext cx="127803" cy="69360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E8EE6632-6D5A-F948-92E7-E3C37BFAF65F}"/>
              </a:ext>
            </a:extLst>
          </p:cNvPr>
          <p:cNvSpPr/>
          <p:nvPr/>
        </p:nvSpPr>
        <p:spPr>
          <a:xfrm flipH="1">
            <a:off x="1616462" y="3193096"/>
            <a:ext cx="123207" cy="6936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8696FFA9-CF67-F242-922F-A472855C2872}"/>
              </a:ext>
            </a:extLst>
          </p:cNvPr>
          <p:cNvSpPr/>
          <p:nvPr/>
        </p:nvSpPr>
        <p:spPr>
          <a:xfrm flipH="1">
            <a:off x="1594875" y="2444593"/>
            <a:ext cx="243633" cy="4150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6DAB4D90-84BB-914C-8F7D-B14E085AE186}"/>
              </a:ext>
            </a:extLst>
          </p:cNvPr>
          <p:cNvSpPr/>
          <p:nvPr/>
        </p:nvSpPr>
        <p:spPr>
          <a:xfrm flipH="1">
            <a:off x="1881858" y="2440240"/>
            <a:ext cx="337449" cy="415008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3.7037E-6 L 0.02916 0.297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7.40741E-7 L -0.01719 0.3273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671 L -0.003 0.2645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2.22222E-6 L -0.04466 0.303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4.81481E-6 L -0.05925 0.2145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1.85185E-6 L 0.08138 0.363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9479 0.3650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85185E-6 L 0.09883 0.3886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4.07407E-6 L 0.07825 0.447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39 L 0.05625 0.4483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/>
      <p:bldP spid="111" grpId="2" animBg="1"/>
      <p:bldP spid="112" grpId="1" animBg="1"/>
      <p:bldP spid="112" grpId="2" animBg="1"/>
      <p:bldP spid="113" grpId="1" animBg="1"/>
      <p:bldP spid="113" grpId="2" animBg="1"/>
      <p:bldP spid="114" grpId="1" animBg="1"/>
      <p:bldP spid="114" grpId="2" animBg="1"/>
      <p:bldP spid="115" grpId="1" animBg="1"/>
      <p:bldP spid="115" grpId="2" animBg="1"/>
      <p:bldP spid="117" grpId="1" animBg="1"/>
      <p:bldP spid="117" grpId="2" animBg="1"/>
      <p:bldP spid="118" grpId="1" animBg="1"/>
      <p:bldP spid="118" grpId="2" animBg="1"/>
      <p:bldP spid="119" grpId="1" animBg="1"/>
      <p:bldP spid="119" grpId="2" animBg="1"/>
      <p:bldP spid="120" grpId="1" animBg="1"/>
      <p:bldP spid="120" grpId="2" animBg="1"/>
      <p:bldP spid="121" grpId="1" animBg="1"/>
      <p:bldP spid="121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6128-232B-4342-9E0B-FB83F586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74" y="1027906"/>
            <a:ext cx="7099245" cy="51771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Contributions: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 new network policy abstraction: restricted directed acyclic graphs (DAGs)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 new programmable packet scheduling hierarchy designed for NICs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 new expressive and efficient OS/NIC interface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Evaluation: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Implementation and Evaluation: BESS prototype and </a:t>
            </a:r>
            <a:r>
              <a:rPr lang="en-US" b="1" dirty="0" err="1">
                <a:solidFill>
                  <a:schemeClr val="tx2"/>
                </a:solidFill>
              </a:rPr>
              <a:t>CloudLab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AF69-F5D3-0946-9474-25D2E15F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93" y="1059712"/>
            <a:ext cx="3416355" cy="49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Loom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7165A-0F68-D444-9C4E-D7E42FAE4847}"/>
              </a:ext>
            </a:extLst>
          </p:cNvPr>
          <p:cNvSpPr txBox="1"/>
          <p:nvPr/>
        </p:nvSpPr>
        <p:spPr>
          <a:xfrm>
            <a:off x="1373791" y="1756564"/>
            <a:ext cx="644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Software prototype of Loom in Linux on the Berkeley Extensible Software Switch (BESS)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2365E-605B-E24C-947B-9DDB48AC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5198408"/>
            <a:ext cx="4468910" cy="10564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1C834-3F19-8640-9927-B43DF3651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44" y="5198407"/>
            <a:ext cx="4447278" cy="8703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9043AA-6BE3-A447-BD65-BC4E27918B35}"/>
              </a:ext>
            </a:extLst>
          </p:cNvPr>
          <p:cNvSpPr>
            <a:spLocks noChangeAspect="1"/>
          </p:cNvSpPr>
          <p:nvPr/>
        </p:nvSpPr>
        <p:spPr>
          <a:xfrm>
            <a:off x="838200" y="2103482"/>
            <a:ext cx="137160" cy="13716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60E1A-03D6-0A4D-A017-A105EE3979DA}"/>
              </a:ext>
            </a:extLst>
          </p:cNvPr>
          <p:cNvSpPr txBox="1"/>
          <p:nvPr/>
        </p:nvSpPr>
        <p:spPr>
          <a:xfrm>
            <a:off x="3088702" y="4384743"/>
            <a:ext cx="6014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http://github.com/bestephe/loom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32FC2-5DFD-584B-A874-360A8AA1F1F9}"/>
              </a:ext>
            </a:extLst>
          </p:cNvPr>
          <p:cNvSpPr txBox="1"/>
          <p:nvPr/>
        </p:nvSpPr>
        <p:spPr>
          <a:xfrm>
            <a:off x="1373791" y="2842373"/>
            <a:ext cx="644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C++ PIFO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implementation is used for scheduling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252862-C984-B642-9891-84188A308DCB}"/>
              </a:ext>
            </a:extLst>
          </p:cNvPr>
          <p:cNvSpPr>
            <a:spLocks noChangeAspect="1"/>
          </p:cNvSpPr>
          <p:nvPr/>
        </p:nvSpPr>
        <p:spPr>
          <a:xfrm>
            <a:off x="838200" y="3036406"/>
            <a:ext cx="137160" cy="13716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C250B-CDA7-954D-9E21-A4F0ABA3E66D}"/>
              </a:ext>
            </a:extLst>
          </p:cNvPr>
          <p:cNvSpPr txBox="1"/>
          <p:nvPr/>
        </p:nvSpPr>
        <p:spPr>
          <a:xfrm>
            <a:off x="1373791" y="3686499"/>
            <a:ext cx="644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10Gbps and 40Gbps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CloudLab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evaluation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ED1FB8-8140-FD4F-9B32-724CC5F561A0}"/>
              </a:ext>
            </a:extLst>
          </p:cNvPr>
          <p:cNvSpPr>
            <a:spLocks noChangeAspect="1"/>
          </p:cNvSpPr>
          <p:nvPr/>
        </p:nvSpPr>
        <p:spPr>
          <a:xfrm>
            <a:off x="845694" y="3848751"/>
            <a:ext cx="137160" cy="13716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DB8C25-440B-E84C-AF01-0DCAC5E13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658" y="1766824"/>
            <a:ext cx="2668974" cy="2668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2EC208-66EA-4044-96BE-F000E21BB0B9}"/>
              </a:ext>
            </a:extLst>
          </p:cNvPr>
          <p:cNvSpPr txBox="1"/>
          <p:nvPr/>
        </p:nvSpPr>
        <p:spPr>
          <a:xfrm>
            <a:off x="122841" y="5029130"/>
            <a:ext cx="30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4DFB77-A5E9-9142-B281-7E965E8F2AFC}"/>
              </a:ext>
            </a:extLst>
          </p:cNvPr>
          <p:cNvSpPr txBox="1"/>
          <p:nvPr/>
        </p:nvSpPr>
        <p:spPr>
          <a:xfrm>
            <a:off x="6096000" y="5030705"/>
            <a:ext cx="30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825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Loom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E81EE2C-47D4-3F46-A04F-0D663FFE624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A19CC-9909-F14E-838A-3BA48AFE1CB8}"/>
              </a:ext>
            </a:extLst>
          </p:cNvPr>
          <p:cNvSpPr/>
          <p:nvPr/>
        </p:nvSpPr>
        <p:spPr>
          <a:xfrm>
            <a:off x="3429000" y="342900"/>
            <a:ext cx="1796143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0F8B81F-D869-4C76-9CCC-F7D4D5964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885504"/>
              </p:ext>
            </p:extLst>
          </p:nvPr>
        </p:nvGraphicFramePr>
        <p:xfrm>
          <a:off x="3706586" y="470924"/>
          <a:ext cx="8001318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79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757A-E659-D642-A4CC-BE3D30F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9"/>
            <a:ext cx="10515600" cy="1325563"/>
          </a:xfrm>
        </p:spPr>
        <p:txBody>
          <a:bodyPr/>
          <a:lstStyle/>
          <a:p>
            <a:r>
              <a:rPr lang="en-US" dirty="0"/>
              <a:t>Loom 40Gbps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763D7-ACB5-D740-B80D-9E168124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9060" y="62420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35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139548-E4C0-0344-A95C-11F26A92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6" y="3755479"/>
            <a:ext cx="4035059" cy="2038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Setup: </a:t>
            </a:r>
          </a:p>
          <a:p>
            <a:r>
              <a:rPr lang="en-US" dirty="0">
                <a:solidFill>
                  <a:schemeClr val="tx2"/>
                </a:solidFill>
              </a:rPr>
              <a:t>Every 2s a new tenant starts or stops</a:t>
            </a:r>
          </a:p>
          <a:p>
            <a:r>
              <a:rPr lang="en-US" dirty="0">
                <a:solidFill>
                  <a:schemeClr val="tx2"/>
                </a:solidFill>
              </a:rPr>
              <a:t>Each tenant 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starts 4</a:t>
            </a:r>
            <a:r>
              <a:rPr lang="en-US" i="1" baseline="30000" dirty="0">
                <a:solidFill>
                  <a:schemeClr val="tx2"/>
                </a:solidFill>
              </a:rPr>
              <a:t>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flows (4-256 total flows)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6F3B18-38BE-6B48-A66A-0338E1751E50}"/>
              </a:ext>
            </a:extLst>
          </p:cNvPr>
          <p:cNvCxnSpPr>
            <a:cxnSpLocks/>
          </p:cNvCxnSpPr>
          <p:nvPr/>
        </p:nvCxnSpPr>
        <p:spPr>
          <a:xfrm>
            <a:off x="4960231" y="1491277"/>
            <a:ext cx="0" cy="411575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99D0F0-0BAF-864E-A29F-429A9EBB17AC}"/>
              </a:ext>
            </a:extLst>
          </p:cNvPr>
          <p:cNvGrpSpPr/>
          <p:nvPr/>
        </p:nvGrpSpPr>
        <p:grpSpPr>
          <a:xfrm>
            <a:off x="1572931" y="2355354"/>
            <a:ext cx="2296917" cy="1320613"/>
            <a:chOff x="1310792" y="1840030"/>
            <a:chExt cx="2296917" cy="13206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3826FC-317B-EE4F-B4F3-C7F6E7629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5187" y="2447956"/>
              <a:ext cx="457200" cy="457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Fair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416A24D-5B2D-734C-BDF3-990A7B31BCBA}"/>
                </a:ext>
              </a:extLst>
            </p:cNvPr>
            <p:cNvCxnSpPr>
              <a:cxnSpLocks/>
            </p:cNvCxnSpPr>
            <p:nvPr/>
          </p:nvCxnSpPr>
          <p:spPr>
            <a:xfrm>
              <a:off x="2148371" y="2271746"/>
              <a:ext cx="168645" cy="23561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2406D5B-4C1A-464D-9067-C6D16A48265A}"/>
                </a:ext>
              </a:extLst>
            </p:cNvPr>
            <p:cNvCxnSpPr>
              <a:cxnSpLocks/>
              <a:endCxn id="21" idx="7"/>
            </p:cNvCxnSpPr>
            <p:nvPr/>
          </p:nvCxnSpPr>
          <p:spPr>
            <a:xfrm flipH="1">
              <a:off x="2645432" y="2269549"/>
              <a:ext cx="109352" cy="24536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0F6CC-30F9-D84B-9A41-C7F10ED6D43C}"/>
                </a:ext>
              </a:extLst>
            </p:cNvPr>
            <p:cNvCxnSpPr>
              <a:cxnSpLocks/>
            </p:cNvCxnSpPr>
            <p:nvPr/>
          </p:nvCxnSpPr>
          <p:spPr>
            <a:xfrm>
              <a:off x="2481244" y="2894910"/>
              <a:ext cx="2543" cy="26573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EBF327E-3C25-5B43-9140-5E8CE530E26D}"/>
                </a:ext>
              </a:extLst>
            </p:cNvPr>
            <p:cNvSpPr/>
            <p:nvPr/>
          </p:nvSpPr>
          <p:spPr>
            <a:xfrm>
              <a:off x="1894785" y="1840030"/>
              <a:ext cx="457200" cy="46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T2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F8CF68-1367-C844-92CB-DA952D5A1F48}"/>
                </a:ext>
              </a:extLst>
            </p:cNvPr>
            <p:cNvSpPr/>
            <p:nvPr/>
          </p:nvSpPr>
          <p:spPr>
            <a:xfrm>
              <a:off x="1310792" y="1855521"/>
              <a:ext cx="457200" cy="466832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T1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9B870A0-9B3E-4344-A0BC-05D628B6B243}"/>
                </a:ext>
              </a:extLst>
            </p:cNvPr>
            <p:cNvCxnSpPr>
              <a:cxnSpLocks/>
              <a:stCxn id="27" idx="5"/>
              <a:endCxn id="21" idx="2"/>
            </p:cNvCxnSpPr>
            <p:nvPr/>
          </p:nvCxnSpPr>
          <p:spPr>
            <a:xfrm>
              <a:off x="1701037" y="2253987"/>
              <a:ext cx="554150" cy="42256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6DF91DC-5FBB-3146-8238-385D3A266D53}"/>
                </a:ext>
              </a:extLst>
            </p:cNvPr>
            <p:cNvSpPr/>
            <p:nvPr/>
          </p:nvSpPr>
          <p:spPr>
            <a:xfrm>
              <a:off x="2522548" y="1855521"/>
              <a:ext cx="457200" cy="4668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T3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6A6F4A-BD0E-4F46-9B4C-5264CCCEC890}"/>
                </a:ext>
              </a:extLst>
            </p:cNvPr>
            <p:cNvSpPr/>
            <p:nvPr/>
          </p:nvSpPr>
          <p:spPr>
            <a:xfrm>
              <a:off x="3150509" y="1859086"/>
              <a:ext cx="457200" cy="4668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T4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03310BA-5B03-6B47-BA48-D1535FBA99AC}"/>
                </a:ext>
              </a:extLst>
            </p:cNvPr>
            <p:cNvCxnSpPr>
              <a:cxnSpLocks/>
              <a:stCxn id="33" idx="3"/>
              <a:endCxn id="21" idx="6"/>
            </p:cNvCxnSpPr>
            <p:nvPr/>
          </p:nvCxnSpPr>
          <p:spPr>
            <a:xfrm flipH="1">
              <a:off x="2712387" y="2257552"/>
              <a:ext cx="505077" cy="41900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FD57C44-88B9-D244-B660-9CBB64815B3A}"/>
              </a:ext>
            </a:extLst>
          </p:cNvPr>
          <p:cNvSpPr txBox="1">
            <a:spLocks/>
          </p:cNvSpPr>
          <p:nvPr/>
        </p:nvSpPr>
        <p:spPr>
          <a:xfrm>
            <a:off x="703861" y="1421559"/>
            <a:ext cx="4035059" cy="203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tx2"/>
                </a:solidFill>
              </a:rPr>
              <a:t>Policy: All tenants should receive an equal share.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4EC56-099B-6743-AFF1-0F9DB079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54" y="762038"/>
            <a:ext cx="4146742" cy="184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5ED55-DE6A-8A4C-8B04-08F17BFA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43" y="2913019"/>
            <a:ext cx="4160520" cy="1849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12E15-D12A-9544-B029-BB080169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564" y="4952962"/>
            <a:ext cx="41148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8380A3-FFA4-BD44-8D2D-F3E3352AF376}"/>
              </a:ext>
            </a:extLst>
          </p:cNvPr>
          <p:cNvSpPr txBox="1"/>
          <p:nvPr/>
        </p:nvSpPr>
        <p:spPr>
          <a:xfrm>
            <a:off x="685903" y="5876514"/>
            <a:ext cx="1082019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Loom can drive line-rate and isolate competing tenants and flows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120FE3B-588D-AF44-88C2-5B56FEED23A8}"/>
              </a:ext>
            </a:extLst>
          </p:cNvPr>
          <p:cNvSpPr txBox="1">
            <a:spLocks/>
          </p:cNvSpPr>
          <p:nvPr/>
        </p:nvSpPr>
        <p:spPr>
          <a:xfrm>
            <a:off x="7173324" y="458266"/>
            <a:ext cx="403505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tx2"/>
                </a:solidFill>
              </a:rPr>
              <a:t>SQ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AFADD71-0E7A-514A-9250-E38A1216F23B}"/>
              </a:ext>
            </a:extLst>
          </p:cNvPr>
          <p:cNvSpPr txBox="1">
            <a:spLocks/>
          </p:cNvSpPr>
          <p:nvPr/>
        </p:nvSpPr>
        <p:spPr>
          <a:xfrm>
            <a:off x="7173323" y="2627545"/>
            <a:ext cx="403505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tx2"/>
                </a:solidFill>
              </a:rPr>
              <a:t>MQ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EB23BAD-7870-694F-8E50-F8DDF693CA00}"/>
              </a:ext>
            </a:extLst>
          </p:cNvPr>
          <p:cNvSpPr txBox="1">
            <a:spLocks/>
          </p:cNvSpPr>
          <p:nvPr/>
        </p:nvSpPr>
        <p:spPr>
          <a:xfrm>
            <a:off x="7219043" y="4759614"/>
            <a:ext cx="403505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tx2"/>
                </a:solidFill>
              </a:rPr>
              <a:t>Loom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6DD3B031-61A9-5B4F-8A95-9C5F2CCA0BCD}"/>
              </a:ext>
            </a:extLst>
          </p:cNvPr>
          <p:cNvSpPr txBox="1">
            <a:spLocks/>
          </p:cNvSpPr>
          <p:nvPr/>
        </p:nvSpPr>
        <p:spPr>
          <a:xfrm>
            <a:off x="9297532" y="6380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81EE2C-47D4-3F46-A04F-0D663FFE624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ACFF70-DDAF-094C-986F-D57B0128F67E}"/>
              </a:ext>
            </a:extLst>
          </p:cNvPr>
          <p:cNvCxnSpPr/>
          <p:nvPr/>
        </p:nvCxnSpPr>
        <p:spPr>
          <a:xfrm>
            <a:off x="4454696" y="1499484"/>
            <a:ext cx="0" cy="484822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70757A-E659-D642-A4CC-BE3D30F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Performance: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763D7-ACB5-D740-B80D-9E168124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BC6D2-9B84-8242-941E-58A3ADF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08" y="1683947"/>
            <a:ext cx="1022645" cy="1022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601F9D-4687-214C-9231-82789C754878}"/>
              </a:ext>
            </a:extLst>
          </p:cNvPr>
          <p:cNvSpPr txBox="1"/>
          <p:nvPr/>
        </p:nvSpPr>
        <p:spPr>
          <a:xfrm>
            <a:off x="1967046" y="1902881"/>
            <a:ext cx="56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vs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A37FD-4465-A449-AB24-B6BA60358C43}"/>
              </a:ext>
            </a:extLst>
          </p:cNvPr>
          <p:cNvSpPr txBox="1"/>
          <p:nvPr/>
        </p:nvSpPr>
        <p:spPr>
          <a:xfrm>
            <a:off x="1774585" y="2707289"/>
            <a:ext cx="264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Bandwidth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Hungry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098B7-004B-8A4A-B8DF-878E7531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2" y="1683947"/>
            <a:ext cx="1022645" cy="1022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5B1F95-00F2-CF42-A5A4-0F11F0779079}"/>
              </a:ext>
            </a:extLst>
          </p:cNvPr>
          <p:cNvSpPr txBox="1"/>
          <p:nvPr/>
        </p:nvSpPr>
        <p:spPr>
          <a:xfrm>
            <a:off x="-68861" y="2730780"/>
            <a:ext cx="264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Bandwidth 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Hungry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FCDF8E-1D01-5B4D-B028-7502D38B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38" y="4278659"/>
            <a:ext cx="2457016" cy="14828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Policy: Bandwidth is fairly shared between Spark jobs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330E8A-5B73-BB45-A795-A9F5D458DE2C}"/>
              </a:ext>
            </a:extLst>
          </p:cNvPr>
          <p:cNvGrpSpPr/>
          <p:nvPr/>
        </p:nvGrpSpPr>
        <p:grpSpPr>
          <a:xfrm>
            <a:off x="3099454" y="4208917"/>
            <a:ext cx="835013" cy="1300041"/>
            <a:chOff x="3679916" y="4364994"/>
            <a:chExt cx="835013" cy="130004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6BE109-264F-C340-B5B6-FF8B744C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7729" y="4364994"/>
              <a:ext cx="457200" cy="457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98C107-65AE-454A-8149-B339AC2E04D7}"/>
                </a:ext>
              </a:extLst>
            </p:cNvPr>
            <p:cNvGrpSpPr/>
            <p:nvPr/>
          </p:nvGrpSpPr>
          <p:grpSpPr>
            <a:xfrm>
              <a:off x="3679916" y="4822194"/>
              <a:ext cx="606413" cy="842841"/>
              <a:chOff x="7804166" y="2156977"/>
              <a:chExt cx="606413" cy="84284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D3E1B55-0338-1D46-B5AC-D2E197DBF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10982" y="2335384"/>
                <a:ext cx="457200" cy="45720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Fair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311D734-461A-BD45-AABB-B44EF072C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4166" y="2159174"/>
                <a:ext cx="168645" cy="235619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45A11C6-BABA-7F45-B20B-F6DE93F77264}"/>
                  </a:ext>
                </a:extLst>
              </p:cNvPr>
              <p:cNvCxnSpPr>
                <a:cxnSpLocks/>
                <a:stCxn id="21" idx="2"/>
                <a:endCxn id="23" idx="7"/>
              </p:cNvCxnSpPr>
              <p:nvPr/>
            </p:nvCxnSpPr>
            <p:spPr>
              <a:xfrm flipH="1">
                <a:off x="8301227" y="2156977"/>
                <a:ext cx="109352" cy="24536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9D8CCD9-694F-2D45-BD9E-3FE1F158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6795" y="2802216"/>
                <a:ext cx="5184" cy="197602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9F1106-CAD7-AB4C-9C1C-85CA407398A9}"/>
              </a:ext>
            </a:extLst>
          </p:cNvPr>
          <p:cNvCxnSpPr>
            <a:cxnSpLocks/>
          </p:cNvCxnSpPr>
          <p:nvPr/>
        </p:nvCxnSpPr>
        <p:spPr>
          <a:xfrm flipV="1">
            <a:off x="664680" y="3675902"/>
            <a:ext cx="3639288" cy="539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A505BB-D83C-4F4C-A35D-C1F3A20CC954}"/>
              </a:ext>
            </a:extLst>
          </p:cNvPr>
          <p:cNvSpPr txBox="1"/>
          <p:nvPr/>
        </p:nvSpPr>
        <p:spPr>
          <a:xfrm>
            <a:off x="685903" y="5618514"/>
            <a:ext cx="10820194" cy="99340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rmAutofit fontScale="85000" lnSpcReduction="2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Loom can ensure competing jobs share bandwidth even if they have different numbers of flows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48AA4BC-5EB2-7140-924F-0451EAA9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32" y="1823786"/>
            <a:ext cx="3429000" cy="3429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0B840B-7B37-4346-8222-A8B7F7C89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057" y="1823786"/>
            <a:ext cx="3429000" cy="3429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0D1A2D9-A062-2943-ADDD-A0B8DF14FFC6}"/>
              </a:ext>
            </a:extLst>
          </p:cNvPr>
          <p:cNvSpPr txBox="1"/>
          <p:nvPr/>
        </p:nvSpPr>
        <p:spPr>
          <a:xfrm>
            <a:off x="4951374" y="1523627"/>
            <a:ext cx="309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Linux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2750C1-04C3-3E43-8D49-B1592CE015E1}"/>
              </a:ext>
            </a:extLst>
          </p:cNvPr>
          <p:cNvSpPr txBox="1"/>
          <p:nvPr/>
        </p:nvSpPr>
        <p:spPr>
          <a:xfrm>
            <a:off x="8625361" y="1519136"/>
            <a:ext cx="309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Loom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6F35D1B-54E2-344D-960C-FF3D9837B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3" y="42229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96152-3BC9-304F-A6DE-FFA912546733}"/>
              </a:ext>
            </a:extLst>
          </p:cNvPr>
          <p:cNvCxnSpPr/>
          <p:nvPr/>
        </p:nvCxnSpPr>
        <p:spPr>
          <a:xfrm>
            <a:off x="6614287" y="1487663"/>
            <a:ext cx="0" cy="484822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70757A-E659-D642-A4CC-BE3D30F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Performance: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763D7-ACB5-D740-B80D-9E168124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BC6D2-9B84-8242-941E-58A3ADF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632210"/>
            <a:ext cx="1374371" cy="1374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BB221-7309-3448-9431-05C94374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16" y="1587242"/>
            <a:ext cx="1374670" cy="1374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601F9D-4687-214C-9231-82789C754878}"/>
              </a:ext>
            </a:extLst>
          </p:cNvPr>
          <p:cNvSpPr txBox="1"/>
          <p:nvPr/>
        </p:nvSpPr>
        <p:spPr>
          <a:xfrm>
            <a:off x="3138544" y="1988242"/>
            <a:ext cx="56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vs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CC1004-B4DD-454F-8BC4-54E1A1BD3676}"/>
              </a:ext>
            </a:extLst>
          </p:cNvPr>
          <p:cNvSpPr txBox="1"/>
          <p:nvPr/>
        </p:nvSpPr>
        <p:spPr>
          <a:xfrm>
            <a:off x="634933" y="2961912"/>
            <a:ext cx="235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Latency Sensitive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A37FD-4465-A449-AB24-B6BA60358C43}"/>
              </a:ext>
            </a:extLst>
          </p:cNvPr>
          <p:cNvSpPr txBox="1"/>
          <p:nvPr/>
        </p:nvSpPr>
        <p:spPr>
          <a:xfrm>
            <a:off x="3702565" y="2957773"/>
            <a:ext cx="264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Bandwidth Hungry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D8B974-5F9C-6B4A-B8DF-9740FD56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80" y="3911775"/>
            <a:ext cx="3545932" cy="2565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Setup: Linux software packet scheduling (</a:t>
            </a:r>
            <a:r>
              <a:rPr lang="en-US" sz="2400" dirty="0" err="1">
                <a:solidFill>
                  <a:schemeClr val="tx2"/>
                </a:solidFill>
              </a:rPr>
              <a:t>Qdisc</a:t>
            </a:r>
            <a:r>
              <a:rPr lang="en-US" sz="2400" dirty="0">
                <a:solidFill>
                  <a:schemeClr val="tx2"/>
                </a:solidFill>
              </a:rPr>
              <a:t>) is configured to prioritize </a:t>
            </a:r>
            <a:r>
              <a:rPr lang="en-US" sz="2400" dirty="0" err="1">
                <a:solidFill>
                  <a:schemeClr val="tx2"/>
                </a:solidFill>
              </a:rPr>
              <a:t>memcached</a:t>
            </a:r>
            <a:r>
              <a:rPr lang="en-US" sz="2400" dirty="0">
                <a:solidFill>
                  <a:schemeClr val="tx2"/>
                </a:solidFill>
              </a:rPr>
              <a:t> traffic over Spark traffic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C239B50-676D-3F4C-96FC-7FC512FA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57" y="4093955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C574B4-C2E3-CD45-9964-531EED6E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570" y="4091758"/>
            <a:ext cx="457200" cy="4572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4298AA2-93E2-A646-90BA-F700C058A1C4}"/>
              </a:ext>
            </a:extLst>
          </p:cNvPr>
          <p:cNvGrpSpPr/>
          <p:nvPr/>
        </p:nvGrpSpPr>
        <p:grpSpPr>
          <a:xfrm>
            <a:off x="4707757" y="4548958"/>
            <a:ext cx="606413" cy="913882"/>
            <a:chOff x="7844111" y="1652875"/>
            <a:chExt cx="606413" cy="91388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71AF83B-B9D8-1741-B53A-46A4E8D17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515" y="1870276"/>
              <a:ext cx="457200" cy="4572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Pri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3AE1ED9-652F-1742-9452-6E7BAE1D27B5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>
              <a:off x="7844111" y="1655072"/>
              <a:ext cx="168645" cy="23561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238677D-AF69-8142-A5A5-25647903E61D}"/>
                </a:ext>
              </a:extLst>
            </p:cNvPr>
            <p:cNvCxnSpPr>
              <a:cxnSpLocks/>
              <a:stCxn id="48" idx="2"/>
              <a:endCxn id="50" idx="7"/>
            </p:cNvCxnSpPr>
            <p:nvPr/>
          </p:nvCxnSpPr>
          <p:spPr>
            <a:xfrm flipH="1">
              <a:off x="8292760" y="1652875"/>
              <a:ext cx="157764" cy="28435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2950235-5846-6A45-A3C5-230B39407603}"/>
                </a:ext>
              </a:extLst>
            </p:cNvPr>
            <p:cNvCxnSpPr>
              <a:cxnSpLocks/>
            </p:cNvCxnSpPr>
            <p:nvPr/>
          </p:nvCxnSpPr>
          <p:spPr>
            <a:xfrm>
              <a:off x="8131115" y="2327476"/>
              <a:ext cx="0" cy="23928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FCDFF9-C9F1-4546-BB7C-3C574BD4DBE0}"/>
              </a:ext>
            </a:extLst>
          </p:cNvPr>
          <p:cNvCxnSpPr>
            <a:cxnSpLocks/>
          </p:cNvCxnSpPr>
          <p:nvPr/>
        </p:nvCxnSpPr>
        <p:spPr>
          <a:xfrm>
            <a:off x="664680" y="3681292"/>
            <a:ext cx="557359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DA41A1-D950-8E44-9CF9-5F17D3174957}"/>
              </a:ext>
            </a:extLst>
          </p:cNvPr>
          <p:cNvSpPr txBox="1"/>
          <p:nvPr/>
        </p:nvSpPr>
        <p:spPr>
          <a:xfrm>
            <a:off x="686053" y="5955639"/>
            <a:ext cx="1082019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MQ cannot isolate latency-sensitive applications!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0C8FABE-D4A2-6C44-9846-45EEA2B62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683811"/>
              </p:ext>
            </p:extLst>
          </p:nvPr>
        </p:nvGraphicFramePr>
        <p:xfrm>
          <a:off x="6555519" y="2179737"/>
          <a:ext cx="5002413" cy="36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97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Loom Interface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183500-4123-C244-9961-E0B772CEC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55481"/>
              </p:ext>
            </p:extLst>
          </p:nvPr>
        </p:nvGraphicFramePr>
        <p:xfrm>
          <a:off x="3822700" y="2799081"/>
          <a:ext cx="4546599" cy="311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533">
                  <a:extLst>
                    <a:ext uri="{9D8B030D-6E8A-4147-A177-3AD203B41FA5}">
                      <a16:colId xmlns:a16="http://schemas.microsoft.com/office/drawing/2014/main" val="640347908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249336241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675062869"/>
                    </a:ext>
                  </a:extLst>
                </a:gridCol>
              </a:tblGrid>
              <a:tr h="6470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Line-rate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Existing approaches:</a:t>
                      </a:r>
                      <a:b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</a:b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PCIe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 Writes per second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Loom:</a:t>
                      </a:r>
                      <a:b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</a:br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PCIe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Palatino" pitchFamily="2" charset="77"/>
                        </a:rPr>
                        <a:t> Writes per second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915971560"/>
                  </a:ext>
                </a:extLst>
              </a:tr>
              <a:tr h="6470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10 </a:t>
                      </a:r>
                      <a:r>
                        <a:rPr lang="en-US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Gbps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4141"/>
                          </a:solidFill>
                          <a:effectLst/>
                          <a:latin typeface="Palatino" pitchFamily="2" charset="77"/>
                        </a:rPr>
                        <a:t>833K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19K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244974930"/>
                  </a:ext>
                </a:extLst>
              </a:tr>
              <a:tr h="6470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40 </a:t>
                      </a:r>
                      <a:r>
                        <a:rPr lang="en-US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Gbps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4141"/>
                          </a:solidFill>
                          <a:effectLst/>
                          <a:latin typeface="Palatino" pitchFamily="2" charset="77"/>
                        </a:rPr>
                        <a:t>3.3M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76K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855085895"/>
                  </a:ext>
                </a:extLst>
              </a:tr>
              <a:tr h="6470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100 </a:t>
                      </a:r>
                      <a:r>
                        <a:rPr lang="en-US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Palatino" pitchFamily="2" charset="77"/>
                        </a:rPr>
                        <a:t>Gbps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4141"/>
                          </a:solidFill>
                          <a:effectLst/>
                          <a:latin typeface="Palatino" pitchFamily="2" charset="77"/>
                        </a:rPr>
                        <a:t>8.3M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191K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88731751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607165A-0F68-D444-9C4E-D7E42FAE4847}"/>
              </a:ext>
            </a:extLst>
          </p:cNvPr>
          <p:cNvSpPr txBox="1"/>
          <p:nvPr/>
        </p:nvSpPr>
        <p:spPr>
          <a:xfrm>
            <a:off x="3022710" y="1478985"/>
            <a:ext cx="614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Worse case scenario: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Packets are sent in 64KB batches and each packet is from a different flow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BAEDD5-5536-8F48-BA93-5D912765C818}"/>
              </a:ext>
            </a:extLst>
          </p:cNvPr>
          <p:cNvSpPr/>
          <p:nvPr/>
        </p:nvSpPr>
        <p:spPr>
          <a:xfrm>
            <a:off x="2427548" y="6033613"/>
            <a:ext cx="7336903" cy="68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Loom Goal: Less than 1Mops @ 100Gbps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4A8BF4-DF97-CA43-A3E1-BB67CEA37BEB}"/>
              </a:ext>
            </a:extLst>
          </p:cNvPr>
          <p:cNvSpPr/>
          <p:nvPr/>
        </p:nvSpPr>
        <p:spPr>
          <a:xfrm>
            <a:off x="6714945" y="5229086"/>
            <a:ext cx="1710337" cy="685794"/>
          </a:xfrm>
          <a:prstGeom prst="ellipse">
            <a:avLst/>
          </a:prstGeom>
          <a:noFill/>
          <a:ln w="635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2E9-4FB5-A449-8AAE-5E5EB753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7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1B387-5279-E846-ABA6-89FEE2F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39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0735F-D339-1546-9615-5DA23C021C2C}"/>
              </a:ext>
            </a:extLst>
          </p:cNvPr>
          <p:cNvSpPr txBox="1"/>
          <p:nvPr/>
        </p:nvSpPr>
        <p:spPr>
          <a:xfrm>
            <a:off x="821810" y="2933315"/>
            <a:ext cx="588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Loom is a new NIC design that completely offloads all packet scheduling to the NIC with low CPU overhead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B755E-63E2-1747-9BCA-D6C1A4E475F5}"/>
              </a:ext>
            </a:extLst>
          </p:cNvPr>
          <p:cNvSpPr txBox="1"/>
          <p:nvPr/>
        </p:nvSpPr>
        <p:spPr>
          <a:xfrm>
            <a:off x="639507" y="4734288"/>
            <a:ext cx="624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Loom’s benefits translate into reductions in latency, increases in throughput, and improvements in fairness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D22713-FCBB-7D4E-91EB-162FA5BD7782}"/>
              </a:ext>
            </a:extLst>
          </p:cNvPr>
          <p:cNvCxnSpPr/>
          <p:nvPr/>
        </p:nvCxnSpPr>
        <p:spPr>
          <a:xfrm>
            <a:off x="7500483" y="1508126"/>
            <a:ext cx="0" cy="484822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4906F50-CB28-2541-AF54-07A8981B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68" y="1337460"/>
            <a:ext cx="3375525" cy="4761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045EE-5938-6345-8D3C-EF58D0E0D4DE}"/>
              </a:ext>
            </a:extLst>
          </p:cNvPr>
          <p:cNvSpPr txBox="1"/>
          <p:nvPr/>
        </p:nvSpPr>
        <p:spPr>
          <a:xfrm>
            <a:off x="706902" y="1501673"/>
            <a:ext cx="624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Current NICs cannot ensure that competing applications are isolated</a:t>
            </a:r>
          </a:p>
        </p:txBody>
      </p:sp>
    </p:spTree>
    <p:extLst>
      <p:ext uri="{BB962C8B-B14F-4D97-AF65-F5344CB8AC3E}">
        <p14:creationId xmlns:p14="http://schemas.microsoft.com/office/powerpoint/2010/main" val="118638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1BA66C-327A-A74C-AF50-1AC65ED807D1}"/>
              </a:ext>
            </a:extLst>
          </p:cNvPr>
          <p:cNvSpPr/>
          <p:nvPr/>
        </p:nvSpPr>
        <p:spPr>
          <a:xfrm>
            <a:off x="1103821" y="4732734"/>
            <a:ext cx="4161183" cy="1786732"/>
          </a:xfrm>
          <a:prstGeom prst="roundRect">
            <a:avLst>
              <a:gd name="adj" fmla="val 3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B3A70E-2D95-134F-BA49-8191BE6CFA01}"/>
              </a:ext>
            </a:extLst>
          </p:cNvPr>
          <p:cNvSpPr/>
          <p:nvPr/>
        </p:nvSpPr>
        <p:spPr>
          <a:xfrm>
            <a:off x="1559345" y="5616575"/>
            <a:ext cx="3435704" cy="7429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5518FD-ED6B-B947-909D-7046CD5C7CD9}"/>
              </a:ext>
            </a:extLst>
          </p:cNvPr>
          <p:cNvSpPr/>
          <p:nvPr/>
        </p:nvSpPr>
        <p:spPr>
          <a:xfrm>
            <a:off x="1559345" y="4808934"/>
            <a:ext cx="3435704" cy="7429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7B858-31CA-DB43-9263-E0B9A40C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 (Application and Tenant) is Important for Infrastructure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4A8C4-8C3D-4B4B-9601-77AFF4AA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DB4320-7DC3-8047-8B34-864848EA3AF5}"/>
              </a:ext>
            </a:extLst>
          </p:cNvPr>
          <p:cNvSpPr/>
          <p:nvPr/>
        </p:nvSpPr>
        <p:spPr>
          <a:xfrm>
            <a:off x="1616495" y="4847034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7F2E2F-258A-4849-B53B-5C44B3FB1DAA}"/>
              </a:ext>
            </a:extLst>
          </p:cNvPr>
          <p:cNvSpPr/>
          <p:nvPr/>
        </p:nvSpPr>
        <p:spPr>
          <a:xfrm>
            <a:off x="2475421" y="4847034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81CBF4-E815-9240-B72D-002D21ACF6DA}"/>
              </a:ext>
            </a:extLst>
          </p:cNvPr>
          <p:cNvSpPr/>
          <p:nvPr/>
        </p:nvSpPr>
        <p:spPr>
          <a:xfrm>
            <a:off x="3334347" y="4847034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4B6B7-6E5C-AE49-8C71-405D6006A268}"/>
              </a:ext>
            </a:extLst>
          </p:cNvPr>
          <p:cNvSpPr/>
          <p:nvPr/>
        </p:nvSpPr>
        <p:spPr>
          <a:xfrm>
            <a:off x="4193273" y="4847034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3C8546-638A-144B-87CC-10581369A3BF}"/>
              </a:ext>
            </a:extLst>
          </p:cNvPr>
          <p:cNvSpPr/>
          <p:nvPr/>
        </p:nvSpPr>
        <p:spPr>
          <a:xfrm>
            <a:off x="1635545" y="5669516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1EE72B-3F64-6840-8100-4A703629BEAB}"/>
              </a:ext>
            </a:extLst>
          </p:cNvPr>
          <p:cNvSpPr/>
          <p:nvPr/>
        </p:nvSpPr>
        <p:spPr>
          <a:xfrm>
            <a:off x="2491118" y="566420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1977D2-A4FD-5946-84AF-181F40997FB5}"/>
              </a:ext>
            </a:extLst>
          </p:cNvPr>
          <p:cNvSpPr/>
          <p:nvPr/>
        </p:nvSpPr>
        <p:spPr>
          <a:xfrm>
            <a:off x="3346691" y="566420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06B8AF-BF55-A54D-AD1B-967E4272B845}"/>
              </a:ext>
            </a:extLst>
          </p:cNvPr>
          <p:cNvSpPr/>
          <p:nvPr/>
        </p:nvSpPr>
        <p:spPr>
          <a:xfrm>
            <a:off x="4202264" y="566420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583CE3A-795F-574F-8CCE-FEC72D0C0DA7}"/>
              </a:ext>
            </a:extLst>
          </p:cNvPr>
          <p:cNvSpPr/>
          <p:nvPr/>
        </p:nvSpPr>
        <p:spPr>
          <a:xfrm>
            <a:off x="468289" y="1955637"/>
            <a:ext cx="2649768" cy="20427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/>
              <a:t>Tenant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3A54FC-4335-3842-92AA-F6444C0AE64B}"/>
              </a:ext>
            </a:extLst>
          </p:cNvPr>
          <p:cNvCxnSpPr>
            <a:cxnSpLocks/>
          </p:cNvCxnSpPr>
          <p:nvPr/>
        </p:nvCxnSpPr>
        <p:spPr>
          <a:xfrm>
            <a:off x="6442837" y="2382838"/>
            <a:ext cx="0" cy="324326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141FD68-CE6B-A24E-B3A5-D2807AD04D36}"/>
              </a:ext>
            </a:extLst>
          </p:cNvPr>
          <p:cNvSpPr/>
          <p:nvPr/>
        </p:nvSpPr>
        <p:spPr>
          <a:xfrm>
            <a:off x="3345819" y="1952462"/>
            <a:ext cx="2649768" cy="20427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/>
              <a:t>Tenant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527D59-C028-944A-A278-6400DEE1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3" y="2672345"/>
            <a:ext cx="1044425" cy="1044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F43753-227E-8447-B33B-F0477A16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532" y="2629773"/>
            <a:ext cx="1077472" cy="10774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EEA779-02F0-B041-95F2-0AD7077FB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31" y="4846934"/>
            <a:ext cx="685800" cy="68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A46A37-0BC3-3A4A-812B-20D6A505C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21" y="4846934"/>
            <a:ext cx="685800" cy="68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07458F-6EF6-6442-BA14-17151954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7" y="4846934"/>
            <a:ext cx="685800" cy="68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54CCE5-EF0C-ED4F-965D-5775BC278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45" y="5683250"/>
            <a:ext cx="685800" cy="68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9ADB02-2345-6843-86D2-295300EA5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118" y="5664200"/>
            <a:ext cx="685800" cy="685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22C84C-FE84-B046-A124-909952E6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173" y="5667375"/>
            <a:ext cx="68580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431236-FCFD-C149-8A4E-E82D76527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841" y="5664200"/>
            <a:ext cx="68580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3B0656-0FB0-FC4A-B736-A740398D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920" y="2672345"/>
            <a:ext cx="1077472" cy="1077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CA7A20-A790-8F4F-9A63-E2997133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264" y="4846206"/>
            <a:ext cx="685800" cy="68580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2972284-0C0A-6045-A7EF-7CDE697E408C}"/>
              </a:ext>
            </a:extLst>
          </p:cNvPr>
          <p:cNvSpPr txBox="1">
            <a:spLocks/>
          </p:cNvSpPr>
          <p:nvPr/>
        </p:nvSpPr>
        <p:spPr>
          <a:xfrm>
            <a:off x="6956005" y="2254239"/>
            <a:ext cx="4715437" cy="622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CPU Isolation Policy: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1D8161A-EA4B-264A-905B-6863987DCE41}"/>
              </a:ext>
            </a:extLst>
          </p:cNvPr>
          <p:cNvSpPr txBox="1">
            <a:spLocks/>
          </p:cNvSpPr>
          <p:nvPr/>
        </p:nvSpPr>
        <p:spPr>
          <a:xfrm>
            <a:off x="7008274" y="2923883"/>
            <a:ext cx="4715437" cy="19474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Tenant 1: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Memcached: 3 cores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Spark: 1 core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Tenant 2: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Spark: 4 cores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1E02B7F8-D8FF-274F-A3F6-0CB5AF7AB876}"/>
              </a:ext>
            </a:extLst>
          </p:cNvPr>
          <p:cNvSpPr/>
          <p:nvPr/>
        </p:nvSpPr>
        <p:spPr>
          <a:xfrm>
            <a:off x="2981698" y="4155870"/>
            <a:ext cx="405427" cy="430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32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2A1DC-8395-FD40-8D78-493160AE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-136525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Related Work (</a:t>
            </a:r>
            <a:r>
              <a:rPr lang="en-US" sz="6600" dirty="0"/>
              <a:t>Eiffel)</a:t>
            </a:r>
            <a:r>
              <a:rPr lang="en-US" sz="6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40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5E5B8-4B8D-1145-A382-981A5BA38BBF}"/>
              </a:ext>
            </a:extLst>
          </p:cNvPr>
          <p:cNvSpPr txBox="1"/>
          <p:nvPr/>
        </p:nvSpPr>
        <p:spPr>
          <a:xfrm>
            <a:off x="6989044" y="5439687"/>
            <a:ext cx="4614711" cy="1281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Eiffel</a:t>
            </a:r>
          </a:p>
        </p:txBody>
      </p:sp>
      <p:sp>
        <p:nvSpPr>
          <p:cNvPr id="11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17EAE8F9-1254-E54F-9944-8C053A18F4E3}"/>
              </a:ext>
            </a:extLst>
          </p:cNvPr>
          <p:cNvSpPr txBox="1">
            <a:spLocks/>
          </p:cNvSpPr>
          <p:nvPr/>
        </p:nvSpPr>
        <p:spPr>
          <a:xfrm>
            <a:off x="1394460" y="2055124"/>
            <a:ext cx="6035040" cy="15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NIC Scheduling does not eliminate the need for software scheduling</a:t>
            </a:r>
            <a:endParaRPr lang="en-US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2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66DF39C2-951B-9A44-9E71-6B4050617834}"/>
              </a:ext>
            </a:extLst>
          </p:cNvPr>
          <p:cNvSpPr txBox="1">
            <a:spLocks/>
          </p:cNvSpPr>
          <p:nvPr/>
        </p:nvSpPr>
        <p:spPr>
          <a:xfrm>
            <a:off x="1394460" y="3633267"/>
            <a:ext cx="6035040" cy="15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Loom and Eiffel can be used together</a:t>
            </a:r>
            <a:endParaRPr lang="en-US" sz="3200" baseline="30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3" name="Enable applications to drive increasing line rates while still maintaining control over per-flow fair scheduling">
            <a:extLst>
              <a:ext uri="{FF2B5EF4-FFF2-40B4-BE49-F238E27FC236}">
                <a16:creationId xmlns:a16="http://schemas.microsoft.com/office/drawing/2014/main" id="{D8AA4424-FEC9-CC49-96EB-52BAB9AE66B3}"/>
              </a:ext>
            </a:extLst>
          </p:cNvPr>
          <p:cNvSpPr txBox="1">
            <a:spLocks/>
          </p:cNvSpPr>
          <p:nvPr/>
        </p:nvSpPr>
        <p:spPr>
          <a:xfrm>
            <a:off x="1394460" y="5211410"/>
            <a:ext cx="6035040" cy="15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Bucketed priority queues could be used to build efficient PIFOs</a:t>
            </a:r>
            <a:endParaRPr lang="en-US" sz="3200" baseline="30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01EBD8-5932-AC47-933A-9EC9ABC73281}"/>
              </a:ext>
            </a:extLst>
          </p:cNvPr>
          <p:cNvSpPr>
            <a:spLocks noChangeAspect="1"/>
          </p:cNvSpPr>
          <p:nvPr/>
        </p:nvSpPr>
        <p:spPr>
          <a:xfrm>
            <a:off x="876300" y="2381125"/>
            <a:ext cx="280852" cy="28085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77D637-B072-B943-9969-F6D99B00F697}"/>
              </a:ext>
            </a:extLst>
          </p:cNvPr>
          <p:cNvSpPr>
            <a:spLocks noChangeAspect="1"/>
          </p:cNvSpPr>
          <p:nvPr/>
        </p:nvSpPr>
        <p:spPr>
          <a:xfrm>
            <a:off x="876300" y="3915172"/>
            <a:ext cx="280852" cy="28085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506ED5-A25D-984D-A798-BC1797265837}"/>
              </a:ext>
            </a:extLst>
          </p:cNvPr>
          <p:cNvSpPr>
            <a:spLocks noChangeAspect="1"/>
          </p:cNvSpPr>
          <p:nvPr/>
        </p:nvSpPr>
        <p:spPr>
          <a:xfrm>
            <a:off x="876300" y="5561073"/>
            <a:ext cx="280852" cy="28085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8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78C10-3055-854A-9AD8-821075E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5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85C3EDC-59B9-7246-B4E9-B18DC8D5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38"/>
            <a:ext cx="10515600" cy="1325563"/>
          </a:xfrm>
        </p:spPr>
        <p:txBody>
          <a:bodyPr/>
          <a:lstStyle/>
          <a:p>
            <a:r>
              <a:rPr lang="en-US" dirty="0"/>
              <a:t>Network Performance Goals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2A1BE6C-5C5B-0A41-AAAE-9E8150DDA6E5}"/>
              </a:ext>
            </a:extLst>
          </p:cNvPr>
          <p:cNvSpPr txBox="1">
            <a:spLocks/>
          </p:cNvSpPr>
          <p:nvPr/>
        </p:nvSpPr>
        <p:spPr>
          <a:xfrm>
            <a:off x="840414" y="1678501"/>
            <a:ext cx="10513386" cy="6221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Different applications have differing network performance goals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B4A0BB7-594B-0C49-9C8B-03C69621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46" y="3194580"/>
            <a:ext cx="1600200" cy="1600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ADDBCA3-D46D-FD40-A795-9D200847B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10" y="3194580"/>
            <a:ext cx="1645920" cy="1645920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8171F2B-DE95-0243-AEF1-5B57D4389A4F}"/>
              </a:ext>
            </a:extLst>
          </p:cNvPr>
          <p:cNvSpPr txBox="1">
            <a:spLocks/>
          </p:cNvSpPr>
          <p:nvPr/>
        </p:nvSpPr>
        <p:spPr>
          <a:xfrm>
            <a:off x="2187992" y="4849037"/>
            <a:ext cx="2624908" cy="622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Low Latency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D0CAAF4-9183-5943-A76B-A29461BEB03E}"/>
              </a:ext>
            </a:extLst>
          </p:cNvPr>
          <p:cNvSpPr txBox="1">
            <a:spLocks/>
          </p:cNvSpPr>
          <p:nvPr/>
        </p:nvSpPr>
        <p:spPr>
          <a:xfrm>
            <a:off x="6554757" y="4849037"/>
            <a:ext cx="3542425" cy="778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High Throughput</a:t>
            </a:r>
          </a:p>
        </p:txBody>
      </p:sp>
    </p:spTree>
    <p:extLst>
      <p:ext uri="{BB962C8B-B14F-4D97-AF65-F5344CB8AC3E}">
        <p14:creationId xmlns:p14="http://schemas.microsoft.com/office/powerpoint/2010/main" val="112131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78C10-3055-854A-9AD8-821075E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E81EE2C-47D4-3F46-A04F-0D663FFE6240}" type="slidenum">
              <a:rPr lang="en-US" smtClean="0"/>
              <a:t>6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6DA9BA-B090-B045-98CB-64EC850DE6BB}"/>
              </a:ext>
            </a:extLst>
          </p:cNvPr>
          <p:cNvSpPr txBox="1"/>
          <p:nvPr/>
        </p:nvSpPr>
        <p:spPr>
          <a:xfrm>
            <a:off x="10112720" y="5227246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Wire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D302104-3D11-9640-B4A2-6739BBC57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504" y="1608676"/>
            <a:ext cx="685800" cy="6858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3447C92-FAA9-0540-B5F1-63FB0C53A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835" y="1621112"/>
            <a:ext cx="685800" cy="6858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285C3EDC-59B9-7246-B4E9-B18DC8D5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38"/>
            <a:ext cx="10515600" cy="1325563"/>
          </a:xfrm>
        </p:spPr>
        <p:txBody>
          <a:bodyPr/>
          <a:lstStyle/>
          <a:p>
            <a:r>
              <a:rPr lang="en-US" dirty="0"/>
              <a:t>Network Policies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2A1BE6C-5C5B-0A41-AAAE-9E8150DDA6E5}"/>
              </a:ext>
            </a:extLst>
          </p:cNvPr>
          <p:cNvSpPr txBox="1">
            <a:spLocks/>
          </p:cNvSpPr>
          <p:nvPr/>
        </p:nvSpPr>
        <p:spPr>
          <a:xfrm>
            <a:off x="1066758" y="5721669"/>
            <a:ext cx="10513385" cy="942104"/>
          </a:xfrm>
          <a:prstGeom prst="rect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Network operators must </a:t>
            </a:r>
            <a:r>
              <a:rPr lang="en-US" i="1" dirty="0">
                <a:solidFill>
                  <a:schemeClr val="bg1"/>
                </a:solidFill>
              </a:rPr>
              <a:t>specify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enforce</a:t>
            </a:r>
            <a:r>
              <a:rPr lang="en-US" dirty="0">
                <a:solidFill>
                  <a:schemeClr val="bg1"/>
                </a:solidFill>
              </a:rPr>
              <a:t> a network isolation policy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Enforcing a network isolation policy requires scheduling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B8E52D-408E-0543-ACB0-4CBEBEE8A00E}"/>
              </a:ext>
            </a:extLst>
          </p:cNvPr>
          <p:cNvGrpSpPr/>
          <p:nvPr/>
        </p:nvGrpSpPr>
        <p:grpSpPr>
          <a:xfrm>
            <a:off x="9726329" y="2320062"/>
            <a:ext cx="698064" cy="3212937"/>
            <a:chOff x="7786705" y="3128754"/>
            <a:chExt cx="698064" cy="321293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276DCB3-D993-4844-A7CB-7D3433723269}"/>
                </a:ext>
              </a:extLst>
            </p:cNvPr>
            <p:cNvCxnSpPr>
              <a:cxnSpLocks/>
              <a:stCxn id="45" idx="4"/>
            </p:cNvCxnSpPr>
            <p:nvPr/>
          </p:nvCxnSpPr>
          <p:spPr>
            <a:xfrm>
              <a:off x="8104356" y="6068491"/>
              <a:ext cx="0" cy="2732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F694217-9BE9-8F4D-8E74-893554DAA30C}"/>
                </a:ext>
              </a:extLst>
            </p:cNvPr>
            <p:cNvCxnSpPr>
              <a:cxnSpLocks/>
              <a:stCxn id="47" idx="2"/>
              <a:endCxn id="45" idx="7"/>
            </p:cNvCxnSpPr>
            <p:nvPr/>
          </p:nvCxnSpPr>
          <p:spPr>
            <a:xfrm flipH="1">
              <a:off x="8328969" y="3128754"/>
              <a:ext cx="155800" cy="241324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A382F6-1435-5D4E-9391-A7F95DECA1BE}"/>
                </a:ext>
              </a:extLst>
            </p:cNvPr>
            <p:cNvSpPr/>
            <p:nvPr/>
          </p:nvSpPr>
          <p:spPr>
            <a:xfrm>
              <a:off x="7786705" y="5451663"/>
              <a:ext cx="635302" cy="61682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Fair_1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09D42575-93EF-2249-B26F-6F6232A5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493" y="1634262"/>
            <a:ext cx="685800" cy="6858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1A5A7C4-4115-B349-AC8F-9B6814F20B01}"/>
              </a:ext>
            </a:extLst>
          </p:cNvPr>
          <p:cNvGrpSpPr/>
          <p:nvPr/>
        </p:nvGrpSpPr>
        <p:grpSpPr>
          <a:xfrm>
            <a:off x="8550404" y="2294476"/>
            <a:ext cx="966113" cy="902736"/>
            <a:chOff x="6700246" y="2294476"/>
            <a:chExt cx="966113" cy="90273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381BD40-AFDA-624B-B37E-0608CB221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0246" y="2601494"/>
              <a:ext cx="595718" cy="59571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Pri_1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C6BC563-ADAD-344A-AABE-E5C67203F7AA}"/>
                </a:ext>
              </a:extLst>
            </p:cNvPr>
            <p:cNvCxnSpPr>
              <a:cxnSpLocks/>
              <a:stCxn id="60" idx="2"/>
              <a:endCxn id="63" idx="1"/>
            </p:cNvCxnSpPr>
            <p:nvPr/>
          </p:nvCxnSpPr>
          <p:spPr>
            <a:xfrm>
              <a:off x="6721028" y="2294476"/>
              <a:ext cx="66459" cy="39425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C00044B-3FC0-C242-BA94-5717B19E8AB3}"/>
                </a:ext>
              </a:extLst>
            </p:cNvPr>
            <p:cNvCxnSpPr>
              <a:cxnSpLocks/>
              <a:stCxn id="62" idx="2"/>
              <a:endCxn id="63" idx="7"/>
            </p:cNvCxnSpPr>
            <p:nvPr/>
          </p:nvCxnSpPr>
          <p:spPr>
            <a:xfrm flipH="1">
              <a:off x="7208723" y="2306912"/>
              <a:ext cx="457636" cy="38182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6C6B7B7-E44F-584A-97F5-289857E8C0D0}"/>
              </a:ext>
            </a:extLst>
          </p:cNvPr>
          <p:cNvSpPr txBox="1">
            <a:spLocks/>
          </p:cNvSpPr>
          <p:nvPr/>
        </p:nvSpPr>
        <p:spPr>
          <a:xfrm>
            <a:off x="8948389" y="1299778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VM1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658F42A7-8DB8-CE48-9C00-3034AAC02CED}"/>
              </a:ext>
            </a:extLst>
          </p:cNvPr>
          <p:cNvSpPr txBox="1">
            <a:spLocks/>
          </p:cNvSpPr>
          <p:nvPr/>
        </p:nvSpPr>
        <p:spPr>
          <a:xfrm>
            <a:off x="9881957" y="1319381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VM2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BD903AAA-955A-2745-82E1-643320FFD789}"/>
              </a:ext>
            </a:extLst>
          </p:cNvPr>
          <p:cNvSpPr txBox="1">
            <a:spLocks/>
          </p:cNvSpPr>
          <p:nvPr/>
        </p:nvSpPr>
        <p:spPr>
          <a:xfrm>
            <a:off x="7954161" y="1295984"/>
            <a:ext cx="1084872" cy="625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VM1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76924C4-CF38-7540-9F1E-CBA2874CFEA5}"/>
              </a:ext>
            </a:extLst>
          </p:cNvPr>
          <p:cNvSpPr txBox="1">
            <a:spLocks/>
          </p:cNvSpPr>
          <p:nvPr/>
        </p:nvSpPr>
        <p:spPr>
          <a:xfrm>
            <a:off x="1313284" y="1485924"/>
            <a:ext cx="4715437" cy="622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Pseudocode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7C81939-52F0-714B-B6E2-68837FAD7EB8}"/>
              </a:ext>
            </a:extLst>
          </p:cNvPr>
          <p:cNvSpPr txBox="1">
            <a:spLocks/>
          </p:cNvSpPr>
          <p:nvPr/>
        </p:nvSpPr>
        <p:spPr>
          <a:xfrm>
            <a:off x="1053418" y="2214701"/>
            <a:ext cx="6164748" cy="32949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Tenant_1.Memcached -&gt; Pri_1:high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Tenant_1.Spark -&gt; Pri_1:low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Pri_1 -&gt; RL_WAN(</a:t>
            </a:r>
            <a:r>
              <a:rPr lang="en-US" sz="20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WAN: 15Gbps)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Pri_1 -&gt; </a:t>
            </a:r>
            <a:r>
              <a:rPr lang="en-US" sz="20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RL_None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 WAN: No Limit)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RL_WAN -&gt; FIFO_1; </a:t>
            </a:r>
            <a:r>
              <a:rPr lang="en-US" sz="20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RL_None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-&gt; FIFO_1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FIFO_1-&gt; Fair_1:w1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Tenants_2.Spark -&gt; Fair_1:w1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Fair_1 -&gt; Wire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68C71E-F3E0-1C45-8F98-FB719C667824}"/>
              </a:ext>
            </a:extLst>
          </p:cNvPr>
          <p:cNvGrpSpPr/>
          <p:nvPr/>
        </p:nvGrpSpPr>
        <p:grpSpPr>
          <a:xfrm>
            <a:off x="7695699" y="3108965"/>
            <a:ext cx="2250452" cy="1842420"/>
            <a:chOff x="6808429" y="3513086"/>
            <a:chExt cx="2250452" cy="1842420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3E92248-00CE-F14E-8BB2-6364E9F666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497" y="3513086"/>
              <a:ext cx="438025" cy="28818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9440B20-8C49-D645-9051-F65F0B19FF0D}"/>
                </a:ext>
              </a:extLst>
            </p:cNvPr>
            <p:cNvCxnSpPr>
              <a:cxnSpLocks/>
              <a:stCxn id="52" idx="4"/>
              <a:endCxn id="45" idx="2"/>
            </p:cNvCxnSpPr>
            <p:nvPr/>
          </p:nvCxnSpPr>
          <p:spPr>
            <a:xfrm>
              <a:off x="8116168" y="5174174"/>
              <a:ext cx="743673" cy="18133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470225-C1AE-C44C-922E-0F5228A9B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4945" y="4578456"/>
              <a:ext cx="762445" cy="59571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FIFO_1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CB5C8A0-EB08-7D42-A162-9A498149069B}"/>
                </a:ext>
              </a:extLst>
            </p:cNvPr>
            <p:cNvCxnSpPr>
              <a:cxnSpLocks/>
              <a:stCxn id="58" idx="2"/>
              <a:endCxn id="52" idx="7"/>
            </p:cNvCxnSpPr>
            <p:nvPr/>
          </p:nvCxnSpPr>
          <p:spPr>
            <a:xfrm flipH="1">
              <a:off x="8385733" y="4296060"/>
              <a:ext cx="215948" cy="36963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8B964F1-2F18-8F46-A7E3-D812ABBB8B6F}"/>
                </a:ext>
              </a:extLst>
            </p:cNvPr>
            <p:cNvCxnSpPr>
              <a:cxnSpLocks/>
              <a:stCxn id="57" idx="2"/>
              <a:endCxn id="52" idx="1"/>
            </p:cNvCxnSpPr>
            <p:nvPr/>
          </p:nvCxnSpPr>
          <p:spPr>
            <a:xfrm>
              <a:off x="7265629" y="4293882"/>
              <a:ext cx="580973" cy="37181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0225187-38B6-7148-B2B7-EF01A0E57A3B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>
              <a:off x="8192758" y="3513086"/>
              <a:ext cx="408923" cy="3010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1991C8D-0168-5145-9737-611A194A3565}"/>
                </a:ext>
              </a:extLst>
            </p:cNvPr>
            <p:cNvSpPr/>
            <p:nvPr/>
          </p:nvSpPr>
          <p:spPr>
            <a:xfrm>
              <a:off x="6808429" y="3811922"/>
              <a:ext cx="914400" cy="48196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RL_WAN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8CE2084-F68A-DA45-BB9A-C42A8627BAE2}"/>
                </a:ext>
              </a:extLst>
            </p:cNvPr>
            <p:cNvSpPr/>
            <p:nvPr/>
          </p:nvSpPr>
          <p:spPr>
            <a:xfrm>
              <a:off x="8144481" y="3814100"/>
              <a:ext cx="914400" cy="48196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RL_None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33DDF9D-03A4-3545-84B2-EEBEAE62EC3C}"/>
              </a:ext>
            </a:extLst>
          </p:cNvPr>
          <p:cNvCxnSpPr>
            <a:cxnSpLocks/>
          </p:cNvCxnSpPr>
          <p:nvPr/>
        </p:nvCxnSpPr>
        <p:spPr>
          <a:xfrm>
            <a:off x="6941600" y="1775515"/>
            <a:ext cx="0" cy="324326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489-5DEC-0A4D-A431-E6A0BC1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9843"/>
            <a:ext cx="10268541" cy="15583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is wrong with current NICs?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5659-EC1C-FF46-A1D2-38A93526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2479-CD44-004A-9302-1CEBF121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Single Queue Packet Scheduling Limitations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317B8-B026-B548-9C19-2D1CFF604F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Single core throughput is limited (although high with Eiffel)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Especially with very small packets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Energy-efficient architectures may prioritize scalability over single-core performance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Software scheduling consumes CPU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Core-to-core communication increases latency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81FC2-7C74-FD4D-86C7-690840B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8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F6C06A-4387-EF42-BF0C-4CCC1EC23309}"/>
              </a:ext>
            </a:extLst>
          </p:cNvPr>
          <p:cNvCxnSpPr>
            <a:cxnSpLocks/>
          </p:cNvCxnSpPr>
          <p:nvPr/>
        </p:nvCxnSpPr>
        <p:spPr>
          <a:xfrm>
            <a:off x="752898" y="4402481"/>
            <a:ext cx="340483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2C83FD-651C-B145-AFF5-B6324CAD0F1E}"/>
              </a:ext>
            </a:extLst>
          </p:cNvPr>
          <p:cNvSpPr txBox="1"/>
          <p:nvPr/>
        </p:nvSpPr>
        <p:spPr>
          <a:xfrm>
            <a:off x="1308865" y="3404534"/>
            <a:ext cx="42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8DCD2F-63C7-4C41-98E0-F8AE4AE4FC65}"/>
              </a:ext>
            </a:extLst>
          </p:cNvPr>
          <p:cNvSpPr txBox="1"/>
          <p:nvPr/>
        </p:nvSpPr>
        <p:spPr>
          <a:xfrm>
            <a:off x="1308866" y="4907093"/>
            <a:ext cx="42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NIC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437E2DB-3662-E045-A156-920ADF39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95" y="4773973"/>
            <a:ext cx="1363295" cy="900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46975A-14FF-6C4B-B6AD-D9D33DA6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80" y="3320103"/>
            <a:ext cx="1086923" cy="815192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3066CA6-A519-0E4B-81BA-D66F2FE905BE}"/>
              </a:ext>
            </a:extLst>
          </p:cNvPr>
          <p:cNvCxnSpPr/>
          <p:nvPr/>
        </p:nvCxnSpPr>
        <p:spPr>
          <a:xfrm>
            <a:off x="2184724" y="5850222"/>
            <a:ext cx="0" cy="406615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7A7921-FF04-A244-9CED-4EA661BBD448}"/>
              </a:ext>
            </a:extLst>
          </p:cNvPr>
          <p:cNvCxnSpPr>
            <a:cxnSpLocks/>
          </p:cNvCxnSpPr>
          <p:nvPr/>
        </p:nvCxnSpPr>
        <p:spPr>
          <a:xfrm>
            <a:off x="2225788" y="4082508"/>
            <a:ext cx="0" cy="54801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EA12C83-6C84-C34D-9126-FE9DAE9BD349}"/>
              </a:ext>
            </a:extLst>
          </p:cNvPr>
          <p:cNvSpPr txBox="1"/>
          <p:nvPr/>
        </p:nvSpPr>
        <p:spPr>
          <a:xfrm>
            <a:off x="1089575" y="6245548"/>
            <a:ext cx="2190299" cy="47568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Wire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97D085F-4055-E740-8A04-CDC5D2358A99}"/>
              </a:ext>
            </a:extLst>
          </p:cNvPr>
          <p:cNvSpPr/>
          <p:nvPr/>
        </p:nvSpPr>
        <p:spPr>
          <a:xfrm>
            <a:off x="517380" y="2045675"/>
            <a:ext cx="1399594" cy="462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App 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DDBCAB0-E2AF-544B-B585-F102603EDEAA}"/>
              </a:ext>
            </a:extLst>
          </p:cNvPr>
          <p:cNvSpPr/>
          <p:nvPr/>
        </p:nvSpPr>
        <p:spPr>
          <a:xfrm>
            <a:off x="2399939" y="2045675"/>
            <a:ext cx="1399594" cy="4623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App 2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F0CA1E-02FD-8347-A2E7-CED0F1CAA83C}"/>
              </a:ext>
            </a:extLst>
          </p:cNvPr>
          <p:cNvCxnSpPr/>
          <p:nvPr/>
        </p:nvCxnSpPr>
        <p:spPr>
          <a:xfrm flipH="1">
            <a:off x="2640962" y="2508002"/>
            <a:ext cx="458774" cy="358463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9AB33E-A3CD-CE4A-80D8-96EC7AB09459}"/>
              </a:ext>
            </a:extLst>
          </p:cNvPr>
          <p:cNvCxnSpPr/>
          <p:nvPr/>
        </p:nvCxnSpPr>
        <p:spPr>
          <a:xfrm>
            <a:off x="1217177" y="2508003"/>
            <a:ext cx="581296" cy="355903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2DBDA8-5545-D649-83A2-3797A388D244}"/>
              </a:ext>
            </a:extLst>
          </p:cNvPr>
          <p:cNvSpPr/>
          <p:nvPr/>
        </p:nvSpPr>
        <p:spPr>
          <a:xfrm>
            <a:off x="1764917" y="4630524"/>
            <a:ext cx="876046" cy="121969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15492-12DE-4A4A-A34C-728DF00EB8C3}"/>
              </a:ext>
            </a:extLst>
          </p:cNvPr>
          <p:cNvGrpSpPr/>
          <p:nvPr/>
        </p:nvGrpSpPr>
        <p:grpSpPr>
          <a:xfrm>
            <a:off x="1764916" y="2876127"/>
            <a:ext cx="920905" cy="1206381"/>
            <a:chOff x="2433988" y="2876127"/>
            <a:chExt cx="920905" cy="120638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290C14-0DBA-304B-A88B-053041767224}"/>
                </a:ext>
              </a:extLst>
            </p:cNvPr>
            <p:cNvSpPr/>
            <p:nvPr/>
          </p:nvSpPr>
          <p:spPr>
            <a:xfrm>
              <a:off x="2467545" y="2970330"/>
              <a:ext cx="842489" cy="1112178"/>
            </a:xfrm>
            <a:custGeom>
              <a:avLst/>
              <a:gdLst>
                <a:gd name="connsiteX0" fmla="*/ 10698 w 842489"/>
                <a:gd name="connsiteY0" fmla="*/ 0 h 1112178"/>
                <a:gd name="connsiteX1" fmla="*/ 831791 w 842489"/>
                <a:gd name="connsiteY1" fmla="*/ 0 h 1112178"/>
                <a:gd name="connsiteX2" fmla="*/ 842489 w 842489"/>
                <a:gd name="connsiteY2" fmla="*/ 52990 h 1112178"/>
                <a:gd name="connsiteX3" fmla="*/ 842489 w 842489"/>
                <a:gd name="connsiteY3" fmla="*/ 971760 h 1112178"/>
                <a:gd name="connsiteX4" fmla="*/ 702071 w 842489"/>
                <a:gd name="connsiteY4" fmla="*/ 1112178 h 1112178"/>
                <a:gd name="connsiteX5" fmla="*/ 140418 w 842489"/>
                <a:gd name="connsiteY5" fmla="*/ 1112178 h 1112178"/>
                <a:gd name="connsiteX6" fmla="*/ 0 w 842489"/>
                <a:gd name="connsiteY6" fmla="*/ 971760 h 1112178"/>
                <a:gd name="connsiteX7" fmla="*/ 0 w 842489"/>
                <a:gd name="connsiteY7" fmla="*/ 52990 h 11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489" h="1112178">
                  <a:moveTo>
                    <a:pt x="10698" y="0"/>
                  </a:moveTo>
                  <a:lnTo>
                    <a:pt x="831791" y="0"/>
                  </a:lnTo>
                  <a:lnTo>
                    <a:pt x="842489" y="52990"/>
                  </a:lnTo>
                  <a:lnTo>
                    <a:pt x="842489" y="971760"/>
                  </a:lnTo>
                  <a:cubicBezTo>
                    <a:pt x="842489" y="1049311"/>
                    <a:pt x="779622" y="1112178"/>
                    <a:pt x="702071" y="1112178"/>
                  </a:cubicBezTo>
                  <a:lnTo>
                    <a:pt x="140418" y="1112178"/>
                  </a:lnTo>
                  <a:cubicBezTo>
                    <a:pt x="62867" y="1112178"/>
                    <a:pt x="0" y="1049311"/>
                    <a:pt x="0" y="971760"/>
                  </a:cubicBezTo>
                  <a:lnTo>
                    <a:pt x="0" y="5299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1EA9CD-C761-204A-8D94-EA9AE9FAFA45}"/>
                </a:ext>
              </a:extLst>
            </p:cNvPr>
            <p:cNvSpPr/>
            <p:nvPr/>
          </p:nvSpPr>
          <p:spPr>
            <a:xfrm>
              <a:off x="2433988" y="2876127"/>
              <a:ext cx="920905" cy="170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8B865D-7561-204A-9AA7-FE489B7B7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55" y="2696778"/>
            <a:ext cx="508567" cy="50856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5BA40A-AB29-8840-BE8D-3F1778DE27EB}"/>
              </a:ext>
            </a:extLst>
          </p:cNvPr>
          <p:cNvSpPr txBox="1">
            <a:spLocks/>
          </p:cNvSpPr>
          <p:nvPr/>
        </p:nvSpPr>
        <p:spPr>
          <a:xfrm>
            <a:off x="3315829" y="6008280"/>
            <a:ext cx="5560342" cy="634164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SQ struggles to drive line-rate</a:t>
            </a:r>
          </a:p>
        </p:txBody>
      </p:sp>
    </p:spTree>
    <p:extLst>
      <p:ext uri="{BB962C8B-B14F-4D97-AF65-F5344CB8AC3E}">
        <p14:creationId xmlns:p14="http://schemas.microsoft.com/office/powerpoint/2010/main" val="230298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2479-CD44-004A-9302-1CEBF121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 Queue NIC Background and Limitations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B317B8-B026-B548-9C19-2D1CFF60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417870" cy="4652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Multi-queue NICs enable parallelism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Throughput can be scaled across many tens of cores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Multi-queue NICs have packet scheduler that chose which queue to send packets from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The one-queue-per-core multi-queue model (MQ) attempts to enforces the policy at every core </a:t>
            </a:r>
            <a:r>
              <a:rPr lang="en-US" i="1" dirty="0">
                <a:solidFill>
                  <a:schemeClr val="tx2"/>
                </a:solidFill>
              </a:rPr>
              <a:t>independently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This is the best possible without inter-core coordination, but it is not effective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81FC2-7C74-FD4D-86C7-690840B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EE2C-47D4-3F46-A04F-0D663FFE6240}" type="slidenum">
              <a:rPr lang="en-US" smtClean="0"/>
              <a:t>9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F6C06A-4387-EF42-BF0C-4CCC1EC23309}"/>
              </a:ext>
            </a:extLst>
          </p:cNvPr>
          <p:cNvCxnSpPr>
            <a:cxnSpLocks/>
          </p:cNvCxnSpPr>
          <p:nvPr/>
        </p:nvCxnSpPr>
        <p:spPr>
          <a:xfrm>
            <a:off x="752898" y="3726620"/>
            <a:ext cx="340483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2C83FD-651C-B145-AFF5-B6324CAD0F1E}"/>
              </a:ext>
            </a:extLst>
          </p:cNvPr>
          <p:cNvSpPr txBox="1"/>
          <p:nvPr/>
        </p:nvSpPr>
        <p:spPr>
          <a:xfrm>
            <a:off x="1308865" y="2728673"/>
            <a:ext cx="42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8DCD2F-63C7-4C41-98E0-F8AE4AE4FC65}"/>
              </a:ext>
            </a:extLst>
          </p:cNvPr>
          <p:cNvSpPr txBox="1"/>
          <p:nvPr/>
        </p:nvSpPr>
        <p:spPr>
          <a:xfrm>
            <a:off x="1308866" y="4231232"/>
            <a:ext cx="42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NIC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437E2DB-3662-E045-A156-920ADF39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95" y="4098112"/>
            <a:ext cx="1363295" cy="900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46975A-14FF-6C4B-B6AD-D9D33DA6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480" y="2644242"/>
            <a:ext cx="1086923" cy="815192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3066CA6-A519-0E4B-81BA-D66F2FE905BE}"/>
              </a:ext>
            </a:extLst>
          </p:cNvPr>
          <p:cNvCxnSpPr/>
          <p:nvPr/>
        </p:nvCxnSpPr>
        <p:spPr>
          <a:xfrm>
            <a:off x="1859604" y="5174361"/>
            <a:ext cx="0" cy="406615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7A7921-FF04-A244-9CED-4EA661BBD448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257491" y="3355129"/>
            <a:ext cx="620329" cy="599534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EA12C83-6C84-C34D-9126-FE9DAE9BD349}"/>
              </a:ext>
            </a:extLst>
          </p:cNvPr>
          <p:cNvSpPr txBox="1"/>
          <p:nvPr/>
        </p:nvSpPr>
        <p:spPr>
          <a:xfrm>
            <a:off x="764455" y="5569687"/>
            <a:ext cx="2190299" cy="47568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Wire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97D085F-4055-E740-8A04-CDC5D2358A99}"/>
              </a:ext>
            </a:extLst>
          </p:cNvPr>
          <p:cNvSpPr/>
          <p:nvPr/>
        </p:nvSpPr>
        <p:spPr>
          <a:xfrm>
            <a:off x="384885" y="1544321"/>
            <a:ext cx="1399594" cy="4623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App 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DDBCAB0-E2AF-544B-B585-F102603EDEAA}"/>
              </a:ext>
            </a:extLst>
          </p:cNvPr>
          <p:cNvSpPr/>
          <p:nvPr/>
        </p:nvSpPr>
        <p:spPr>
          <a:xfrm>
            <a:off x="2117900" y="1526231"/>
            <a:ext cx="1399594" cy="4623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App 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2DBDA8-5545-D649-83A2-3797A388D244}"/>
              </a:ext>
            </a:extLst>
          </p:cNvPr>
          <p:cNvSpPr/>
          <p:nvPr/>
        </p:nvSpPr>
        <p:spPr>
          <a:xfrm>
            <a:off x="1439797" y="3954663"/>
            <a:ext cx="876046" cy="121969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15492-12DE-4A4A-A34C-728DF00EB8C3}"/>
              </a:ext>
            </a:extLst>
          </p:cNvPr>
          <p:cNvGrpSpPr/>
          <p:nvPr/>
        </p:nvGrpSpPr>
        <p:grpSpPr>
          <a:xfrm>
            <a:off x="848412" y="2148748"/>
            <a:ext cx="920905" cy="1206381"/>
            <a:chOff x="2433988" y="2876127"/>
            <a:chExt cx="920905" cy="120638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290C14-0DBA-304B-A88B-053041767224}"/>
                </a:ext>
              </a:extLst>
            </p:cNvPr>
            <p:cNvSpPr/>
            <p:nvPr/>
          </p:nvSpPr>
          <p:spPr>
            <a:xfrm>
              <a:off x="2467545" y="2970330"/>
              <a:ext cx="842489" cy="1112178"/>
            </a:xfrm>
            <a:custGeom>
              <a:avLst/>
              <a:gdLst>
                <a:gd name="connsiteX0" fmla="*/ 10698 w 842489"/>
                <a:gd name="connsiteY0" fmla="*/ 0 h 1112178"/>
                <a:gd name="connsiteX1" fmla="*/ 831791 w 842489"/>
                <a:gd name="connsiteY1" fmla="*/ 0 h 1112178"/>
                <a:gd name="connsiteX2" fmla="*/ 842489 w 842489"/>
                <a:gd name="connsiteY2" fmla="*/ 52990 h 1112178"/>
                <a:gd name="connsiteX3" fmla="*/ 842489 w 842489"/>
                <a:gd name="connsiteY3" fmla="*/ 971760 h 1112178"/>
                <a:gd name="connsiteX4" fmla="*/ 702071 w 842489"/>
                <a:gd name="connsiteY4" fmla="*/ 1112178 h 1112178"/>
                <a:gd name="connsiteX5" fmla="*/ 140418 w 842489"/>
                <a:gd name="connsiteY5" fmla="*/ 1112178 h 1112178"/>
                <a:gd name="connsiteX6" fmla="*/ 0 w 842489"/>
                <a:gd name="connsiteY6" fmla="*/ 971760 h 1112178"/>
                <a:gd name="connsiteX7" fmla="*/ 0 w 842489"/>
                <a:gd name="connsiteY7" fmla="*/ 52990 h 11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489" h="1112178">
                  <a:moveTo>
                    <a:pt x="10698" y="0"/>
                  </a:moveTo>
                  <a:lnTo>
                    <a:pt x="831791" y="0"/>
                  </a:lnTo>
                  <a:lnTo>
                    <a:pt x="842489" y="52990"/>
                  </a:lnTo>
                  <a:lnTo>
                    <a:pt x="842489" y="971760"/>
                  </a:lnTo>
                  <a:cubicBezTo>
                    <a:pt x="842489" y="1049311"/>
                    <a:pt x="779622" y="1112178"/>
                    <a:pt x="702071" y="1112178"/>
                  </a:cubicBezTo>
                  <a:lnTo>
                    <a:pt x="140418" y="1112178"/>
                  </a:lnTo>
                  <a:cubicBezTo>
                    <a:pt x="62867" y="1112178"/>
                    <a:pt x="0" y="1049311"/>
                    <a:pt x="0" y="971760"/>
                  </a:cubicBezTo>
                  <a:lnTo>
                    <a:pt x="0" y="5299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1EA9CD-C761-204A-8D94-EA9AE9FAFA45}"/>
                </a:ext>
              </a:extLst>
            </p:cNvPr>
            <p:cNvSpPr/>
            <p:nvPr/>
          </p:nvSpPr>
          <p:spPr>
            <a:xfrm>
              <a:off x="2433988" y="2876127"/>
              <a:ext cx="920905" cy="170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54201-421B-8C4A-BD4F-CB9FC9B2068A}"/>
              </a:ext>
            </a:extLst>
          </p:cNvPr>
          <p:cNvGrpSpPr/>
          <p:nvPr/>
        </p:nvGrpSpPr>
        <p:grpSpPr>
          <a:xfrm>
            <a:off x="2117900" y="2211652"/>
            <a:ext cx="920905" cy="1206381"/>
            <a:chOff x="2433988" y="2876127"/>
            <a:chExt cx="920905" cy="1206381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1FEC17A-50F6-9E4C-B823-EDD760AA193E}"/>
                </a:ext>
              </a:extLst>
            </p:cNvPr>
            <p:cNvSpPr/>
            <p:nvPr/>
          </p:nvSpPr>
          <p:spPr>
            <a:xfrm>
              <a:off x="2467545" y="2970330"/>
              <a:ext cx="842489" cy="1112178"/>
            </a:xfrm>
            <a:custGeom>
              <a:avLst/>
              <a:gdLst>
                <a:gd name="connsiteX0" fmla="*/ 10698 w 842489"/>
                <a:gd name="connsiteY0" fmla="*/ 0 h 1112178"/>
                <a:gd name="connsiteX1" fmla="*/ 831791 w 842489"/>
                <a:gd name="connsiteY1" fmla="*/ 0 h 1112178"/>
                <a:gd name="connsiteX2" fmla="*/ 842489 w 842489"/>
                <a:gd name="connsiteY2" fmla="*/ 52990 h 1112178"/>
                <a:gd name="connsiteX3" fmla="*/ 842489 w 842489"/>
                <a:gd name="connsiteY3" fmla="*/ 971760 h 1112178"/>
                <a:gd name="connsiteX4" fmla="*/ 702071 w 842489"/>
                <a:gd name="connsiteY4" fmla="*/ 1112178 h 1112178"/>
                <a:gd name="connsiteX5" fmla="*/ 140418 w 842489"/>
                <a:gd name="connsiteY5" fmla="*/ 1112178 h 1112178"/>
                <a:gd name="connsiteX6" fmla="*/ 0 w 842489"/>
                <a:gd name="connsiteY6" fmla="*/ 971760 h 1112178"/>
                <a:gd name="connsiteX7" fmla="*/ 0 w 842489"/>
                <a:gd name="connsiteY7" fmla="*/ 52990 h 11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489" h="1112178">
                  <a:moveTo>
                    <a:pt x="10698" y="0"/>
                  </a:moveTo>
                  <a:lnTo>
                    <a:pt x="831791" y="0"/>
                  </a:lnTo>
                  <a:lnTo>
                    <a:pt x="842489" y="52990"/>
                  </a:lnTo>
                  <a:lnTo>
                    <a:pt x="842489" y="971760"/>
                  </a:lnTo>
                  <a:cubicBezTo>
                    <a:pt x="842489" y="1049311"/>
                    <a:pt x="779622" y="1112178"/>
                    <a:pt x="702071" y="1112178"/>
                  </a:cubicBezTo>
                  <a:lnTo>
                    <a:pt x="140418" y="1112178"/>
                  </a:lnTo>
                  <a:cubicBezTo>
                    <a:pt x="62867" y="1112178"/>
                    <a:pt x="0" y="1049311"/>
                    <a:pt x="0" y="971760"/>
                  </a:cubicBezTo>
                  <a:lnTo>
                    <a:pt x="0" y="5299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5FAE90-C45F-584E-9C49-2D16C7E0771F}"/>
                </a:ext>
              </a:extLst>
            </p:cNvPr>
            <p:cNvSpPr/>
            <p:nvPr/>
          </p:nvSpPr>
          <p:spPr>
            <a:xfrm>
              <a:off x="2433988" y="2876127"/>
              <a:ext cx="920905" cy="170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F0CA1E-02FD-8347-A2E7-CED0F1CAA83C}"/>
              </a:ext>
            </a:extLst>
          </p:cNvPr>
          <p:cNvCxnSpPr>
            <a:cxnSpLocks/>
            <a:stCxn id="58" idx="2"/>
            <a:endCxn id="26" idx="2"/>
          </p:cNvCxnSpPr>
          <p:nvPr/>
        </p:nvCxnSpPr>
        <p:spPr>
          <a:xfrm flipH="1">
            <a:off x="2578353" y="1988558"/>
            <a:ext cx="239344" cy="393765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59AB33E-A3CD-CE4A-80D8-96EC7AB09459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1084682" y="2006649"/>
            <a:ext cx="213124" cy="479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55FD46-A3D3-1947-B06F-DC771C361AA2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1877820" y="3418033"/>
            <a:ext cx="736465" cy="53663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9C31AE2-F6F0-8642-958E-BFDFE4A80314}"/>
              </a:ext>
            </a:extLst>
          </p:cNvPr>
          <p:cNvSpPr txBox="1">
            <a:spLocks/>
          </p:cNvSpPr>
          <p:nvPr/>
        </p:nvSpPr>
        <p:spPr>
          <a:xfrm>
            <a:off x="3350003" y="6005909"/>
            <a:ext cx="5491994" cy="634164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MQ struggles to enforce policies!</a:t>
            </a:r>
          </a:p>
        </p:txBody>
      </p:sp>
    </p:spTree>
    <p:extLst>
      <p:ext uri="{BB962C8B-B14F-4D97-AF65-F5344CB8AC3E}">
        <p14:creationId xmlns:p14="http://schemas.microsoft.com/office/powerpoint/2010/main" val="270796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AB3C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12523</TotalTime>
  <Words>2340</Words>
  <Application>Microsoft Macintosh PowerPoint</Application>
  <PresentationFormat>Widescreen</PresentationFormat>
  <Paragraphs>473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Palatino</vt:lpstr>
      <vt:lpstr>Office Theme</vt:lpstr>
      <vt:lpstr>PowerPoint Presentation</vt:lpstr>
      <vt:lpstr>Loom is a new Network Interface Card (NIC) design that offloads all per-flow scheduling decisions out of the OS and into the NIC</vt:lpstr>
      <vt:lpstr>Why is packet scheduling important?</vt:lpstr>
      <vt:lpstr>Collocation (Application and Tenant) is Important for Infrastructure Efficiency</vt:lpstr>
      <vt:lpstr>Network Performance Goals</vt:lpstr>
      <vt:lpstr>Network Policies</vt:lpstr>
      <vt:lpstr>What is wrong with current NICs?</vt:lpstr>
      <vt:lpstr>Single Queue Packet Scheduling Limitations</vt:lpstr>
      <vt:lpstr>Multi Queue NIC Background and Limitations</vt:lpstr>
      <vt:lpstr>MQ Scheduler Problems</vt:lpstr>
      <vt:lpstr>Why should all packet scheduling be offloaded to the NIC?</vt:lpstr>
      <vt:lpstr>Where to divide labor between the OS and NIC?</vt:lpstr>
      <vt:lpstr>PowerPoint Presentation</vt:lpstr>
      <vt:lpstr>Core Problem: </vt:lpstr>
      <vt:lpstr>Outline</vt:lpstr>
      <vt:lpstr>Outline</vt:lpstr>
      <vt:lpstr> What scheduling polices are needed for performance isolation?  How should policies be specified?</vt:lpstr>
      <vt:lpstr>Solution: Loom Policy DAG</vt:lpstr>
      <vt:lpstr>Types of Loom Scheduling Policies:</vt:lpstr>
      <vt:lpstr>Loom: Policy Abstraction</vt:lpstr>
      <vt:lpstr>Outline</vt:lpstr>
      <vt:lpstr>How do we build a NIC that can enforce Loom’s new DAG abstraction?</vt:lpstr>
      <vt:lpstr>Loom Enforcement Challenge</vt:lpstr>
      <vt:lpstr>Insight: All shaping can be done with a single queue because all shaping can use wall clock time as a rank</vt:lpstr>
      <vt:lpstr>Loom  Enforcement</vt:lpstr>
      <vt:lpstr>Outline</vt:lpstr>
      <vt:lpstr>PCIe Limitations:</vt:lpstr>
      <vt:lpstr>Loom Efficient Interface Challenges</vt:lpstr>
      <vt:lpstr>Loom Design</vt:lpstr>
      <vt:lpstr>Batched Doorbells</vt:lpstr>
      <vt:lpstr>Inline Metadata</vt:lpstr>
      <vt:lpstr>Outline</vt:lpstr>
      <vt:lpstr>Loom Implementation</vt:lpstr>
      <vt:lpstr>Loom Evaluation</vt:lpstr>
      <vt:lpstr>Loom 40Gbps Evaluation</vt:lpstr>
      <vt:lpstr>Application Performance: Fairness</vt:lpstr>
      <vt:lpstr>Application Performance: Latency</vt:lpstr>
      <vt:lpstr>Loom Interface Evaluation</vt:lpstr>
      <vt:lpstr>Conclusion</vt:lpstr>
      <vt:lpstr>Related Work (Eiffel)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E STEPHENS</dc:creator>
  <cp:lastModifiedBy>BRENT E STEPHENS</cp:lastModifiedBy>
  <cp:revision>99</cp:revision>
  <dcterms:created xsi:type="dcterms:W3CDTF">2019-02-24T04:20:56Z</dcterms:created>
  <dcterms:modified xsi:type="dcterms:W3CDTF">2019-03-04T21:55:08Z</dcterms:modified>
</cp:coreProperties>
</file>