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7" r:id="rId5"/>
    <p:sldId id="265" r:id="rId6"/>
    <p:sldId id="258" r:id="rId7"/>
    <p:sldId id="266" r:id="rId8"/>
    <p:sldId id="268" r:id="rId9"/>
    <p:sldId id="259" r:id="rId10"/>
    <p:sldId id="260" r:id="rId11"/>
    <p:sldId id="261" r:id="rId12"/>
    <p:sldId id="269" r:id="rId13"/>
    <p:sldId id="264" r:id="rId14"/>
    <p:sldId id="270" r:id="rId15"/>
    <p:sldId id="271" r:id="rId16"/>
    <p:sldId id="276" r:id="rId17"/>
    <p:sldId id="273" r:id="rId18"/>
    <p:sldId id="274" r:id="rId19"/>
    <p:sldId id="272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Algorithms, games, and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3"/>
            <a:ext cx="6498159" cy="846600"/>
          </a:xfrm>
        </p:spPr>
        <p:txBody>
          <a:bodyPr/>
          <a:lstStyle/>
          <a:p>
            <a:r>
              <a:rPr lang="en-US" dirty="0" smtClean="0"/>
              <a:t>Erick Chastain, Adi Livnat, Christos Papadimitriou, and Umesh Vazirani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2189" y="5079308"/>
            <a:ext cx="272662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Nasim Mobasheri </a:t>
            </a:r>
          </a:p>
          <a:p>
            <a:r>
              <a:rPr lang="en-US" b="1" dirty="0" smtClean="0"/>
              <a:t>     Spring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6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Population genetics under recombination and selection </a:t>
            </a:r>
            <a:r>
              <a:rPr lang="en-US" sz="3800" dirty="0" smtClean="0"/>
              <a:t>cont.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Bef>
                <a:spcPts val="20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How do the frequencies change from one generation to the next?</a:t>
            </a:r>
          </a:p>
          <a:p>
            <a:r>
              <a:rPr lang="en-US" dirty="0" smtClean="0"/>
              <a:t>Each pair </a:t>
            </a:r>
            <a:r>
              <a:rPr lang="en-US" dirty="0"/>
              <a:t>of genotypes mates with a probability determined by </a:t>
            </a:r>
            <a:r>
              <a:rPr lang="en-US" dirty="0" smtClean="0"/>
              <a:t>the frequencies </a:t>
            </a:r>
            <a:r>
              <a:rPr lang="en-US" dirty="0"/>
              <a:t>of those </a:t>
            </a:r>
            <a:r>
              <a:rPr lang="en-US" dirty="0" smtClean="0"/>
              <a:t>genotypes</a:t>
            </a:r>
          </a:p>
          <a:p>
            <a:r>
              <a:rPr lang="en-US" dirty="0"/>
              <a:t>recombines with </a:t>
            </a:r>
            <a:r>
              <a:rPr lang="en-US" dirty="0" smtClean="0"/>
              <a:t>probability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 </a:t>
            </a:r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expected frequency of genotype ij </a:t>
            </a:r>
            <a:r>
              <a:rPr lang="en-US" sz="2000" b="1" dirty="0" smtClean="0"/>
              <a:t>at generation t+1:</a:t>
            </a:r>
          </a:p>
          <a:p>
            <a:pPr marL="0" indent="0">
              <a:buNone/>
            </a:pPr>
            <a:endParaRPr lang="en-US" sz="2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71037"/>
              </p:ext>
            </p:extLst>
          </p:nvPr>
        </p:nvGraphicFramePr>
        <p:xfrm>
          <a:off x="5125547" y="3488363"/>
          <a:ext cx="1224124" cy="52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3" imgW="685800" imgH="292100" progId="Equation.3">
                  <p:embed/>
                </p:oleObj>
              </mc:Choice>
              <mc:Fallback>
                <p:oleObj name="Equation" r:id="rId3" imgW="685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547" y="3488363"/>
                        <a:ext cx="1224124" cy="521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16372"/>
              </p:ext>
            </p:extLst>
          </p:nvPr>
        </p:nvGraphicFramePr>
        <p:xfrm>
          <a:off x="2727531" y="4868359"/>
          <a:ext cx="3489381" cy="80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5" imgW="2082800" imgH="482600" progId="Equation.3">
                  <p:embed/>
                </p:oleObj>
              </mc:Choice>
              <mc:Fallback>
                <p:oleObj name="Equation" r:id="rId5" imgW="2082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531" y="4868359"/>
                        <a:ext cx="3489381" cy="808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7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Population genetics under recombination and selection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Linkage Equilibrium:</a:t>
            </a:r>
          </a:p>
          <a:p>
            <a:pPr marL="349250" lvl="1" indent="0">
              <a:buNone/>
            </a:pPr>
            <a:r>
              <a:rPr lang="en-US" dirty="0" smtClean="0"/>
              <a:t>Probability of occurrence of a genotype is the product of the probabilities of each of its alleles. </a:t>
            </a:r>
          </a:p>
          <a:p>
            <a:r>
              <a:rPr lang="en-US" dirty="0" smtClean="0"/>
              <a:t>Weak Selection:</a:t>
            </a:r>
          </a:p>
          <a:p>
            <a:pPr marL="349250" lvl="1" indent="0">
              <a:buNone/>
            </a:pPr>
            <a:r>
              <a:rPr lang="en-US" dirty="0" smtClean="0"/>
              <a:t>Assumes differences in fitness between genotypes are small. </a:t>
            </a:r>
          </a:p>
          <a:p>
            <a:pPr marL="349250" lvl="1" indent="0">
              <a:buNone/>
            </a:pPr>
            <a:r>
              <a:rPr lang="en-US" dirty="0" smtClean="0"/>
              <a:t> </a:t>
            </a:r>
          </a:p>
          <a:p>
            <a:pPr marL="349250" lvl="1" indent="0">
              <a:buNone/>
            </a:pPr>
            <a:r>
              <a:rPr lang="en-US" dirty="0" smtClean="0"/>
              <a:t>    </a:t>
            </a:r>
            <a:r>
              <a:rPr lang="en-US" b="1" dirty="0" smtClean="0"/>
              <a:t>All the      s lie within the interval [1-s 1+s] for</a:t>
            </a:r>
          </a:p>
          <a:p>
            <a:pPr marL="3492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 very small s &gt; 0.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48915"/>
              </p:ext>
            </p:extLst>
          </p:nvPr>
        </p:nvGraphicFramePr>
        <p:xfrm>
          <a:off x="2322709" y="4593784"/>
          <a:ext cx="553322" cy="6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" imgW="203200" imgH="317500" progId="Equation.3">
                  <p:embed/>
                </p:oleObj>
              </mc:Choice>
              <mc:Fallback>
                <p:oleObj name="Equation" r:id="rId3" imgW="203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2709" y="4593784"/>
                        <a:ext cx="553322" cy="63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8164"/>
          </a:xfrm>
        </p:spPr>
        <p:txBody>
          <a:bodyPr/>
          <a:lstStyle/>
          <a:p>
            <a:r>
              <a:rPr lang="en-US" sz="4400" dirty="0" smtClean="0"/>
              <a:t>Game theory and Evolution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6458"/>
            <a:ext cx="8042276" cy="5116656"/>
          </a:xfrm>
        </p:spPr>
        <p:txBody>
          <a:bodyPr/>
          <a:lstStyle/>
          <a:p>
            <a:r>
              <a:rPr lang="en-US" dirty="0" smtClean="0"/>
              <a:t>Evolution in a regime of weak selection can be formulated as a repeated game:</a:t>
            </a:r>
          </a:p>
          <a:p>
            <a:pPr lvl="1"/>
            <a:r>
              <a:rPr lang="en-US" dirty="0" smtClean="0"/>
              <a:t>Recombining loci are the players </a:t>
            </a:r>
          </a:p>
          <a:p>
            <a:pPr lvl="1"/>
            <a:r>
              <a:rPr lang="en-US" dirty="0" smtClean="0"/>
              <a:t>Alleles in those loci are the possible actions</a:t>
            </a:r>
          </a:p>
          <a:p>
            <a:pPr lvl="1"/>
            <a:r>
              <a:rPr lang="en-US" dirty="0" smtClean="0"/>
              <a:t>The expected payoff is the expected fitness of an organism across the genotypes in population.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4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Multiplicative </a:t>
            </a:r>
            <a:r>
              <a:rPr lang="en-US" sz="4000" dirty="0"/>
              <a:t>W</a:t>
            </a:r>
            <a:r>
              <a:rPr lang="en-US" sz="4000" dirty="0" smtClean="0"/>
              <a:t>eights </a:t>
            </a:r>
            <a:r>
              <a:rPr lang="en-US" sz="4000" dirty="0"/>
              <a:t>U</a:t>
            </a:r>
            <a:r>
              <a:rPr lang="en-US" sz="4000" dirty="0" smtClean="0"/>
              <a:t>pdate Algorithm (MWUA)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86282"/>
          </a:xfrm>
        </p:spPr>
        <p:txBody>
          <a:bodyPr/>
          <a:lstStyle/>
          <a:p>
            <a:r>
              <a:rPr lang="en-US" dirty="0" smtClean="0"/>
              <a:t>Very useful framework applicable to wide variety of learning and optimization problems. </a:t>
            </a:r>
          </a:p>
          <a:p>
            <a:r>
              <a:rPr lang="en-US" dirty="0" smtClean="0"/>
              <a:t>Maintain a probability distribution/weights over a certain set that is updated iteratively via a multiplicative rule.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Example: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Receiving advice from n financial advisers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Following the advice of adviser i in day t has a net gain:</a:t>
            </a:r>
          </a:p>
          <a:p>
            <a:pPr>
              <a:buFont typeface="Wingdings" charset="2"/>
              <a:buChar char="ü"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13337"/>
              </p:ext>
            </p:extLst>
          </p:nvPr>
        </p:nvGraphicFramePr>
        <p:xfrm>
          <a:off x="7832367" y="5045025"/>
          <a:ext cx="347509" cy="50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3" imgW="165100" imgH="241300" progId="Equation.3">
                  <p:embed/>
                </p:oleObj>
              </mc:Choice>
              <mc:Fallback>
                <p:oleObj name="Equation" r:id="rId3" imgW="165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2367" y="5045025"/>
                        <a:ext cx="347509" cy="507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19466"/>
              </p:ext>
            </p:extLst>
          </p:nvPr>
        </p:nvGraphicFramePr>
        <p:xfrm>
          <a:off x="3527543" y="5571597"/>
          <a:ext cx="1406407" cy="49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5" imgW="723900" imgH="254000" progId="Equation.3">
                  <p:embed/>
                </p:oleObj>
              </mc:Choice>
              <mc:Fallback>
                <p:oleObj name="Equation" r:id="rId5" imgW="723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7543" y="5571597"/>
                        <a:ext cx="1406407" cy="493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0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Multiplicative Weights Update Algorithm (MWUA</a:t>
            </a:r>
            <a:r>
              <a:rPr lang="en-US" sz="4000" dirty="0" smtClean="0"/>
              <a:t>) cont</a:t>
            </a:r>
            <a:r>
              <a:rPr lang="en-US" sz="40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36891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00"/>
                </a:solidFill>
              </a:rPr>
              <a:t>Cumulative gain: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00"/>
                </a:solidFill>
              </a:rPr>
              <a:t>Optimum expert   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Largest cumulative gain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 randomized algorithm for selecting an expert on each day so that the total gain is very close to largest cumulative gain 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35346"/>
              </p:ext>
            </p:extLst>
          </p:nvPr>
        </p:nvGraphicFramePr>
        <p:xfrm>
          <a:off x="784370" y="2210163"/>
          <a:ext cx="1173725" cy="86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3" imgW="622300" imgH="457200" progId="Equation.3">
                  <p:embed/>
                </p:oleObj>
              </mc:Choice>
              <mc:Fallback>
                <p:oleObj name="Equation" r:id="rId3" imgW="62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370" y="2210163"/>
                        <a:ext cx="1173725" cy="86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35335"/>
              </p:ext>
            </p:extLst>
          </p:nvPr>
        </p:nvGraphicFramePr>
        <p:xfrm>
          <a:off x="3421560" y="3514140"/>
          <a:ext cx="332188" cy="3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5" imgW="127000" imgH="203200" progId="Equation.3">
                  <p:embed/>
                </p:oleObj>
              </mc:Choice>
              <mc:Fallback>
                <p:oleObj name="Equation" r:id="rId5" imgW="127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1560" y="3514140"/>
                        <a:ext cx="332188" cy="3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73967"/>
              </p:ext>
            </p:extLst>
          </p:nvPr>
        </p:nvGraphicFramePr>
        <p:xfrm>
          <a:off x="7663913" y="3445972"/>
          <a:ext cx="441261" cy="45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7" imgW="203200" imgH="203200" progId="Equation.3">
                  <p:embed/>
                </p:oleObj>
              </mc:Choice>
              <mc:Fallback>
                <p:oleObj name="Equation" r:id="rId7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3913" y="3445972"/>
                        <a:ext cx="441261" cy="45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7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Multiplicative Weights Update Algorithm (MWUA)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MWUA: assign each day t, probability</a:t>
            </a:r>
          </a:p>
          <a:p>
            <a:pPr marL="0" indent="0">
              <a:buNone/>
            </a:pPr>
            <a:r>
              <a:rPr lang="en-US" dirty="0" smtClean="0"/>
              <a:t>Initially all weights are equal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Each day modify all weights as follows: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for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The total gain achieved by MWUA is at least 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061602"/>
              </p:ext>
            </p:extLst>
          </p:nvPr>
        </p:nvGraphicFramePr>
        <p:xfrm>
          <a:off x="7336019" y="1618875"/>
          <a:ext cx="862531" cy="5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3" imgW="406400" imgH="241300" progId="Equation.3">
                  <p:embed/>
                </p:oleObj>
              </mc:Choice>
              <mc:Fallback>
                <p:oleObj name="Equation" r:id="rId3" imgW="406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6019" y="1618875"/>
                        <a:ext cx="862531" cy="51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61256"/>
              </p:ext>
            </p:extLst>
          </p:nvPr>
        </p:nvGraphicFramePr>
        <p:xfrm>
          <a:off x="5800417" y="2168351"/>
          <a:ext cx="1109526" cy="63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5" imgW="508000" imgH="292100" progId="Equation.3">
                  <p:embed/>
                </p:oleObj>
              </mc:Choice>
              <mc:Fallback>
                <p:oleObj name="Equation" r:id="rId5" imgW="50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0417" y="2168351"/>
                        <a:ext cx="1109526" cy="637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75067"/>
              </p:ext>
            </p:extLst>
          </p:nvPr>
        </p:nvGraphicFramePr>
        <p:xfrm>
          <a:off x="1132586" y="3327914"/>
          <a:ext cx="2632200" cy="792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7" imgW="1308100" imgH="393700" progId="Equation.3">
                  <p:embed/>
                </p:oleObj>
              </mc:Choice>
              <mc:Fallback>
                <p:oleObj name="Equation" r:id="rId7" imgW="130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2586" y="3327914"/>
                        <a:ext cx="2632200" cy="792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17973"/>
              </p:ext>
            </p:extLst>
          </p:nvPr>
        </p:nvGraphicFramePr>
        <p:xfrm>
          <a:off x="5980845" y="3529372"/>
          <a:ext cx="476744" cy="38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9" imgW="330200" imgH="165100" progId="Equation.3">
                  <p:embed/>
                </p:oleObj>
              </mc:Choice>
              <mc:Fallback>
                <p:oleObj name="Equation" r:id="rId9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80845" y="3529372"/>
                        <a:ext cx="476744" cy="385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135284"/>
              </p:ext>
            </p:extLst>
          </p:nvPr>
        </p:nvGraphicFramePr>
        <p:xfrm>
          <a:off x="5404623" y="3877367"/>
          <a:ext cx="1931396" cy="72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11" imgW="1219200" imgH="457200" progId="Equation.3">
                  <p:embed/>
                </p:oleObj>
              </mc:Choice>
              <mc:Fallback>
                <p:oleObj name="Equation" r:id="rId11" imgW="1219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04623" y="3877367"/>
                        <a:ext cx="1931396" cy="724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75688"/>
              </p:ext>
            </p:extLst>
          </p:nvPr>
        </p:nvGraphicFramePr>
        <p:xfrm>
          <a:off x="888523" y="5194194"/>
          <a:ext cx="2286306" cy="4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13" imgW="1206500" imgH="228600" progId="Equation.3">
                  <p:embed/>
                </p:oleObj>
              </mc:Choice>
              <mc:Fallback>
                <p:oleObj name="Equation" r:id="rId13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8523" y="5194194"/>
                        <a:ext cx="2286306" cy="43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2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7446"/>
          </a:xfrm>
        </p:spPr>
        <p:txBody>
          <a:bodyPr/>
          <a:lstStyle/>
          <a:p>
            <a:r>
              <a:rPr lang="en-US" dirty="0" smtClean="0"/>
              <a:t>Coordination Game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3088"/>
            <a:ext cx="8042276" cy="4860513"/>
          </a:xfrm>
        </p:spPr>
        <p:txBody>
          <a:bodyPr/>
          <a:lstStyle/>
          <a:p>
            <a:pPr marL="355600" indent="-342900"/>
            <a:r>
              <a:rPr lang="en-US" dirty="0"/>
              <a:t>Coordination game:</a:t>
            </a:r>
          </a:p>
          <a:p>
            <a:pPr lvl="1">
              <a:buFont typeface="Courier New"/>
              <a:buChar char="o"/>
            </a:pPr>
            <a:r>
              <a:rPr lang="en-US" dirty="0"/>
              <a:t>All players have the same utility function and their interest are perfectly matched.</a:t>
            </a:r>
          </a:p>
          <a:p>
            <a:pPr lvl="1">
              <a:buFont typeface="Courier New"/>
              <a:buChar char="o"/>
            </a:pPr>
            <a:r>
              <a:rPr lang="en-US" dirty="0"/>
              <a:t>Players have to agree on a mutually beneficial action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</a:rPr>
              <a:t>How do players choose and adjust their actions over repeated plays?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MWUA adjusts the random strategy for player i in the next round as follows: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470019"/>
              </p:ext>
            </p:extLst>
          </p:nvPr>
        </p:nvGraphicFramePr>
        <p:xfrm>
          <a:off x="958688" y="4240541"/>
          <a:ext cx="2818439" cy="65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3" imgW="1701800" imgH="393700" progId="Equation.3">
                  <p:embed/>
                </p:oleObj>
              </mc:Choice>
              <mc:Fallback>
                <p:oleObj name="Equation" r:id="rId3" imgW="1701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688" y="4240541"/>
                        <a:ext cx="2818439" cy="65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1419"/>
          </a:xfrm>
        </p:spPr>
        <p:txBody>
          <a:bodyPr/>
          <a:lstStyle/>
          <a:p>
            <a:r>
              <a:rPr lang="en-US" sz="3600" dirty="0" smtClean="0"/>
              <a:t>Coordination games between genes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19920"/>
            <a:ext cx="8042276" cy="4923681"/>
          </a:xfrm>
        </p:spPr>
        <p:txBody>
          <a:bodyPr>
            <a:normAutofit/>
          </a:bodyPr>
          <a:lstStyle/>
          <a:p>
            <a:r>
              <a:rPr lang="en-US" dirty="0" smtClean="0"/>
              <a:t>We can write the population genetics dynamics with respect to linkage equilibrium as: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b="1" dirty="0"/>
              <a:t>D</a:t>
            </a:r>
            <a:r>
              <a:rPr lang="en-US" b="1" dirty="0" smtClean="0"/>
              <a:t>ifferential fitness landscape is a tensor where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write the population genetic dynamics as:</a:t>
            </a:r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36359"/>
              </p:ext>
            </p:extLst>
          </p:nvPr>
        </p:nvGraphicFramePr>
        <p:xfrm>
          <a:off x="905856" y="1687143"/>
          <a:ext cx="2061291" cy="83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5856" y="1687143"/>
                        <a:ext cx="2061291" cy="83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79920"/>
              </p:ext>
            </p:extLst>
          </p:nvPr>
        </p:nvGraphicFramePr>
        <p:xfrm>
          <a:off x="1023629" y="3324756"/>
          <a:ext cx="1593060" cy="60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3629" y="3324756"/>
                        <a:ext cx="1593060" cy="60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722362"/>
              </p:ext>
            </p:extLst>
          </p:nvPr>
        </p:nvGraphicFramePr>
        <p:xfrm>
          <a:off x="725652" y="5081492"/>
          <a:ext cx="3290608" cy="75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7" imgW="1727200" imgH="393700" progId="Equation.3">
                  <p:embed/>
                </p:oleObj>
              </mc:Choice>
              <mc:Fallback>
                <p:oleObj name="Equation" r:id="rId7" imgW="1727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5652" y="5081492"/>
                        <a:ext cx="3290608" cy="75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1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36947"/>
          </a:xfrm>
        </p:spPr>
        <p:txBody>
          <a:bodyPr/>
          <a:lstStyle/>
          <a:p>
            <a:r>
              <a:rPr lang="en-US" sz="4000" dirty="0"/>
              <a:t>Coordination games between genes </a:t>
            </a:r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 1: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Under </a:t>
            </a:r>
            <a:r>
              <a:rPr lang="en-US" dirty="0">
                <a:solidFill>
                  <a:srgbClr val="FF0000"/>
                </a:solidFill>
              </a:rPr>
              <a:t>weak selection with selection strength s, the population genetic dynamics is precisely the multiplicative update dynamics of a coordination game whose payoff matrix is the differential fitness landscape and 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=s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Optimization Interpretation of MWUA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MWUA can be a multistep optimization algorithm which, at each step, strives to optimize a convex combination:</a:t>
            </a:r>
          </a:p>
          <a:p>
            <a:pPr marL="863600" lvl="1" indent="-514350">
              <a:buFont typeface="+mj-lt"/>
              <a:buAutoNum type="romanLcPeriod"/>
            </a:pPr>
            <a:r>
              <a:rPr lang="en-US" dirty="0" smtClean="0"/>
              <a:t>The expected cumulative gain </a:t>
            </a:r>
          </a:p>
          <a:p>
            <a:pPr marL="863600" lvl="1" indent="-514350">
              <a:buFont typeface="+mj-lt"/>
              <a:buAutoNum type="romanLcPeriod"/>
            </a:pPr>
            <a:r>
              <a:rPr lang="en-US" dirty="0" smtClean="0"/>
              <a:t>The entropy of distributions</a:t>
            </a:r>
          </a:p>
          <a:p>
            <a:pPr marL="355600" indent="-342900"/>
            <a:r>
              <a:rPr lang="en-US" dirty="0" smtClean="0"/>
              <a:t>In game formulation, define cumulative utility of player i choosing strategy j as: </a:t>
            </a:r>
            <a:endParaRPr lang="en-US" dirty="0"/>
          </a:p>
          <a:p>
            <a:pPr marL="1270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97341"/>
              </p:ext>
            </p:extLst>
          </p:nvPr>
        </p:nvGraphicFramePr>
        <p:xfrm>
          <a:off x="1001214" y="4638291"/>
          <a:ext cx="1762763" cy="79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1214" y="4638291"/>
                        <a:ext cx="1762763" cy="793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7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Evolution 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Population Genetics 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Game Theory and Evolution </a:t>
            </a:r>
          </a:p>
          <a:p>
            <a:r>
              <a:rPr lang="en-US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MWUA</a:t>
            </a:r>
          </a:p>
          <a:p>
            <a:r>
              <a:rPr lang="en-US" sz="2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Coordination Game </a:t>
            </a:r>
            <a:endParaRPr lang="en-US" sz="2800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Optimization Interpretation of MWUA</a:t>
            </a:r>
          </a:p>
        </p:txBody>
      </p:sp>
    </p:spTree>
    <p:extLst>
      <p:ext uri="{BB962C8B-B14F-4D97-AF65-F5344CB8AC3E}">
        <p14:creationId xmlns:p14="http://schemas.microsoft.com/office/powerpoint/2010/main" val="32290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Optimization Interpretation of </a:t>
            </a:r>
            <a:r>
              <a:rPr lang="en-US" sz="4000" dirty="0" smtClean="0"/>
              <a:t>MWUA cont.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89304"/>
              </p:ext>
            </p:extLst>
          </p:nvPr>
        </p:nvGraphicFramePr>
        <p:xfrm>
          <a:off x="1028829" y="2173332"/>
          <a:ext cx="2986406" cy="68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" imgW="2006600" imgH="457200" progId="Equation.3">
                  <p:embed/>
                </p:oleObj>
              </mc:Choice>
              <mc:Fallback>
                <p:oleObj name="Equation" r:id="rId3" imgW="200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829" y="2173332"/>
                        <a:ext cx="2986406" cy="680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this quantity: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optimizing this quantity we can apply Kuhn-Tucker condition which will result in obtaining game coordination equation (MWUA).  </a:t>
            </a:r>
          </a:p>
          <a:p>
            <a:r>
              <a:rPr lang="en-US" dirty="0"/>
              <a:t>T</a:t>
            </a:r>
            <a:r>
              <a:rPr lang="en-US" dirty="0" smtClean="0"/>
              <a:t>heorem 1.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Optimization Interpretation of MWUA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Corollary: </a:t>
            </a:r>
          </a:p>
          <a:p>
            <a:pPr marL="0" indent="0">
              <a:buNone/>
            </a:pPr>
            <a:r>
              <a:rPr lang="en-US" dirty="0" smtClean="0"/>
              <a:t>Under weak selection with selection strength s, the population genetics dynamics is tantamount to each gene optimizing at generation t a quantity equal to the cumulative expected fitness over all generation up to t, plus 1/s times the negative entropy of the allele distribution of the gene at time t. </a:t>
            </a:r>
          </a:p>
          <a:p>
            <a:pPr>
              <a:buFont typeface="Wingdings" charset="2"/>
              <a:buChar char="ü"/>
            </a:pPr>
            <a:r>
              <a:rPr lang="en-US" sz="2200" b="1" dirty="0" smtClean="0"/>
              <a:t>Tradeoff between entropy and fitness maximization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62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1. Burger R (2000) The Mathematical Theory of Selection, Recombination, and Mutation </a:t>
            </a:r>
          </a:p>
          <a:p>
            <a:pPr marL="0" indent="0">
              <a:buNone/>
            </a:pPr>
            <a:r>
              <a:rPr lang="en-US" sz="1400" dirty="0" smtClean="0"/>
              <a:t>2. Nagylaki T (1993) The evolution of multi-locus systems under week selection. Genetics 134(2): 627-647 </a:t>
            </a:r>
          </a:p>
          <a:p>
            <a:pPr marL="0" indent="0">
              <a:buNone/>
            </a:pPr>
            <a:r>
              <a:rPr lang="en-US" sz="1400" dirty="0" smtClean="0"/>
              <a:t>3. Nei M (2005) Selectionism and neutralism in molecular evolution. Mol Biol Evol 22(12): 2318-2342</a:t>
            </a:r>
          </a:p>
          <a:p>
            <a:pPr marL="0" indent="0">
              <a:buNone/>
            </a:pPr>
            <a:r>
              <a:rPr lang="en-US" sz="1400" dirty="0" smtClean="0"/>
              <a:t>4. Nagylaki t, Hofbauer J, Brunovsky P (1999) Convergence of multi-locus systems under weak epistasis or weak selection. J Math Biol 38(2): 103-133</a:t>
            </a:r>
          </a:p>
          <a:p>
            <a:pPr marL="0" indent="0">
              <a:buNone/>
            </a:pPr>
            <a:r>
              <a:rPr lang="en-US" sz="1400" dirty="0" smtClean="0"/>
              <a:t>5. Arora S, Hazan E, Kale S (2012) The multiplicative weights update method. Theory Compute 8: 212-164</a:t>
            </a:r>
          </a:p>
          <a:p>
            <a:pPr marL="0" indent="0">
              <a:buNone/>
            </a:pPr>
            <a:r>
              <a:rPr lang="en-US" sz="1400" dirty="0" smtClean="0"/>
              <a:t>6. Maynard-Smith J (1982) Evolution and the Theory of Games</a:t>
            </a:r>
          </a:p>
          <a:p>
            <a:pPr marL="0" indent="0">
              <a:buNone/>
            </a:pPr>
            <a:r>
              <a:rPr lang="en-US" sz="1400" dirty="0" smtClean="0"/>
              <a:t>7. Weilbull JW (1995) Evolutionary Game Theory </a:t>
            </a:r>
          </a:p>
          <a:p>
            <a:pPr marL="0" indent="0">
              <a:buNone/>
            </a:pPr>
            <a:r>
              <a:rPr lang="en-US" sz="1400" dirty="0" smtClean="0"/>
              <a:t>8. Boyd SP, Vanderberghe L (2004) Convex Optimization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7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55077"/>
            <a:ext cx="8042276" cy="1666447"/>
          </a:xfrm>
        </p:spPr>
        <p:txBody>
          <a:bodyPr/>
          <a:lstStyle/>
          <a:p>
            <a:r>
              <a:rPr lang="en-US" dirty="0" smtClean="0"/>
              <a:t>Thank You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of heritable traits of biological populations over generations</a:t>
            </a:r>
          </a:p>
          <a:p>
            <a:r>
              <a:rPr lang="en-US" dirty="0" smtClean="0"/>
              <a:t>Sexual reproduction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Genetic Recombination 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Natural Selection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Traits that enhance survival and reproduction become more common in next generations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Fitness </a:t>
            </a:r>
          </a:p>
        </p:txBody>
      </p:sp>
    </p:spTree>
    <p:extLst>
      <p:ext uri="{BB962C8B-B14F-4D97-AF65-F5344CB8AC3E}">
        <p14:creationId xmlns:p14="http://schemas.microsoft.com/office/powerpoint/2010/main" val="23167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Dictionary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55" y="1600201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Locus: Specific location of a gene, DNA sequence, or position on chromosome. </a:t>
            </a:r>
          </a:p>
          <a:p>
            <a:r>
              <a:rPr lang="en-US" sz="2000" dirty="0" smtClean="0"/>
              <a:t>Allele: a variant form of a gene. Some genes have variety of different forms, which are located at the same position on a chromosome.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Haplotype: a collection of specific alleles in a cluster of tightly-linked genes that are likely to be inherited together. </a:t>
            </a:r>
            <a:endParaRPr lang="en-US" sz="2000" dirty="0"/>
          </a:p>
        </p:txBody>
      </p:sp>
      <p:pic>
        <p:nvPicPr>
          <p:cNvPr id="4" name="Picture 3" descr="allele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40" y="3271441"/>
            <a:ext cx="2122839" cy="16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4186"/>
          </a:xfrm>
        </p:spPr>
        <p:txBody>
          <a:bodyPr/>
          <a:lstStyle/>
          <a:p>
            <a:r>
              <a:rPr lang="en-US" dirty="0" smtClean="0"/>
              <a:t>Genetic Recombination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00545"/>
            <a:ext cx="8042276" cy="4543056"/>
          </a:xfrm>
        </p:spPr>
        <p:txBody>
          <a:bodyPr/>
          <a:lstStyle/>
          <a:p>
            <a:r>
              <a:rPr lang="en-US" dirty="0" smtClean="0"/>
              <a:t>The production of offspring with combination of traits that differ from those found in either parents. </a:t>
            </a:r>
            <a:endParaRPr lang="en-US" dirty="0"/>
          </a:p>
        </p:txBody>
      </p:sp>
      <p:pic>
        <p:nvPicPr>
          <p:cNvPr id="4" name="Picture 3" descr="2000px-Chromosomal_Recombination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9" y="2819762"/>
            <a:ext cx="4517686" cy="29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distribution and changes of allele frequency in a population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Weak Selection Regime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Linkage Equilibrium 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Linkage disequilibrium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 Disequilibrium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Measures the degree to which alleles at two loci are associated.</a:t>
            </a:r>
          </a:p>
          <a:p>
            <a:pPr lvl="1"/>
            <a:r>
              <a:rPr lang="en-US" sz="2000" dirty="0" smtClean="0"/>
              <a:t>The non-random association between alleles at two loci</a:t>
            </a:r>
          </a:p>
          <a:p>
            <a:pPr lvl="2"/>
            <a:r>
              <a:rPr lang="en-US" sz="2000" dirty="0" smtClean="0"/>
              <a:t>Based on expectations relative to allele frequencies at two loci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Consider the haplotypes for two loci A and B with two alleles: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82663"/>
              </p:ext>
            </p:extLst>
          </p:nvPr>
        </p:nvGraphicFramePr>
        <p:xfrm>
          <a:off x="961789" y="4232137"/>
          <a:ext cx="2175698" cy="180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849"/>
                <a:gridCol w="1087849"/>
              </a:tblGrid>
              <a:tr h="33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Haplotype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 </a:t>
                      </a:r>
                      <a:endParaRPr lang="en-US" sz="1400" dirty="0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6496"/>
              </p:ext>
            </p:extLst>
          </p:nvPr>
        </p:nvGraphicFramePr>
        <p:xfrm>
          <a:off x="2353065" y="4534243"/>
          <a:ext cx="396907" cy="396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" name="Equation" r:id="rId3" imgW="203200" imgH="203200" progId="Equation.3">
                  <p:embed/>
                </p:oleObj>
              </mc:Choice>
              <mc:Fallback>
                <p:oleObj name="Equation" r:id="rId3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3065" y="4534243"/>
                        <a:ext cx="396907" cy="396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77357"/>
              </p:ext>
            </p:extLst>
          </p:nvPr>
        </p:nvGraphicFramePr>
        <p:xfrm>
          <a:off x="2350522" y="4906460"/>
          <a:ext cx="394728" cy="39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0522" y="4906460"/>
                        <a:ext cx="394728" cy="39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56269"/>
              </p:ext>
            </p:extLst>
          </p:nvPr>
        </p:nvGraphicFramePr>
        <p:xfrm>
          <a:off x="2353065" y="5279900"/>
          <a:ext cx="403257" cy="37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" name="Equation" r:id="rId7" imgW="215900" imgH="203200" progId="Equation.3">
                  <p:embed/>
                </p:oleObj>
              </mc:Choice>
              <mc:Fallback>
                <p:oleObj name="Equation" r:id="rId7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3065" y="5279900"/>
                        <a:ext cx="403257" cy="379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91405"/>
              </p:ext>
            </p:extLst>
          </p:nvPr>
        </p:nvGraphicFramePr>
        <p:xfrm>
          <a:off x="2334985" y="5680324"/>
          <a:ext cx="428935" cy="40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" name="Equation" r:id="rId9" imgW="215900" imgH="203200" progId="Equation.3">
                  <p:embed/>
                </p:oleObj>
              </mc:Choice>
              <mc:Fallback>
                <p:oleObj name="Equation" r:id="rId9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4985" y="5680324"/>
                        <a:ext cx="428935" cy="40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18853"/>
              </p:ext>
            </p:extLst>
          </p:nvPr>
        </p:nvGraphicFramePr>
        <p:xfrm>
          <a:off x="5204127" y="4269195"/>
          <a:ext cx="2175698" cy="180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012"/>
                <a:gridCol w="1459686"/>
              </a:tblGrid>
              <a:tr h="33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Allele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 </a:t>
                      </a:r>
                      <a:endParaRPr lang="en-US" sz="1400" dirty="0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48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441299"/>
              </p:ext>
            </p:extLst>
          </p:nvPr>
        </p:nvGraphicFramePr>
        <p:xfrm>
          <a:off x="5940194" y="4634580"/>
          <a:ext cx="1458308" cy="33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" name="Equation" r:id="rId11" imgW="774700" imgH="203200" progId="Equation.3">
                  <p:embed/>
                </p:oleObj>
              </mc:Choice>
              <mc:Fallback>
                <p:oleObj name="Equation" r:id="rId11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0194" y="4634580"/>
                        <a:ext cx="1458308" cy="332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66603"/>
              </p:ext>
            </p:extLst>
          </p:nvPr>
        </p:nvGraphicFramePr>
        <p:xfrm>
          <a:off x="5944800" y="4967272"/>
          <a:ext cx="1424128" cy="35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" name="Equation" r:id="rId13" imgW="812800" imgH="203200" progId="Equation.3">
                  <p:embed/>
                </p:oleObj>
              </mc:Choice>
              <mc:Fallback>
                <p:oleObj name="Equation" r:id="rId13" imgW="81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44800" y="4967272"/>
                        <a:ext cx="1424128" cy="356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1516"/>
              </p:ext>
            </p:extLst>
          </p:nvPr>
        </p:nvGraphicFramePr>
        <p:xfrm>
          <a:off x="5965219" y="5325518"/>
          <a:ext cx="1317615" cy="35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Equation" r:id="rId15" imgW="762000" imgH="203200" progId="Equation.3">
                  <p:embed/>
                </p:oleObj>
              </mc:Choice>
              <mc:Fallback>
                <p:oleObj name="Equation" r:id="rId1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65219" y="5325518"/>
                        <a:ext cx="1317615" cy="351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90164"/>
              </p:ext>
            </p:extLst>
          </p:nvPr>
        </p:nvGraphicFramePr>
        <p:xfrm>
          <a:off x="5978203" y="5695558"/>
          <a:ext cx="1328347" cy="33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" name="Equation" r:id="rId17" imgW="800100" imgH="203200" progId="Equation.3">
                  <p:embed/>
                </p:oleObj>
              </mc:Choice>
              <mc:Fallback>
                <p:oleObj name="Equation" r:id="rId17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78203" y="5695558"/>
                        <a:ext cx="1328347" cy="337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7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Disequilibrium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deviation of the observed frequency from the expected is a quantity called linkage disequilibrium 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If D≠0, then the two loci are in linkage disequilibrium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If D=0, then the two loci are in linkage equilibrium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51395"/>
              </p:ext>
            </p:extLst>
          </p:nvPr>
        </p:nvGraphicFramePr>
        <p:xfrm>
          <a:off x="1061595" y="2950480"/>
          <a:ext cx="2205011" cy="54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1595" y="2950480"/>
                        <a:ext cx="2205011" cy="54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2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Population genetics under recombination and selection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Genotype population is infinite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Genotypes are haploid </a:t>
            </a:r>
            <a:endParaRPr lang="en-US" dirty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There’s no overlap between generations</a:t>
            </a:r>
          </a:p>
          <a:p>
            <a:pPr lvl="1"/>
            <a:r>
              <a:rPr lang="en-US" dirty="0" smtClean="0"/>
              <a:t>Genotypes are pair ij: </a:t>
            </a:r>
          </a:p>
          <a:p>
            <a:pPr lvl="2"/>
            <a:r>
              <a:rPr lang="en-US" dirty="0" smtClean="0"/>
              <a:t>      = genotype ij fitness value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= genotype ij frequency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= genotype ij frequency at generation t </a:t>
            </a:r>
          </a:p>
          <a:p>
            <a:pPr marL="685800" lvl="2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685800" lvl="2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How do the frequencies </a:t>
            </a:r>
            <a:r>
              <a:rPr lang="en-US" sz="1800" b="1" dirty="0">
                <a:solidFill>
                  <a:srgbClr val="FF0000"/>
                </a:solidFill>
              </a:rPr>
              <a:t>change from one generation to the </a:t>
            </a:r>
            <a:r>
              <a:rPr lang="en-US" sz="1800" b="1" dirty="0" smtClean="0">
                <a:solidFill>
                  <a:srgbClr val="FF0000"/>
                </a:solidFill>
              </a:rPr>
              <a:t>next?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2682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02213"/>
              </p:ext>
            </p:extLst>
          </p:nvPr>
        </p:nvGraphicFramePr>
        <p:xfrm>
          <a:off x="1594363" y="3734783"/>
          <a:ext cx="422586" cy="48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5" imgW="203200" imgH="317500" progId="Equation.3">
                  <p:embed/>
                </p:oleObj>
              </mc:Choice>
              <mc:Fallback>
                <p:oleObj name="Equation" r:id="rId5" imgW="203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4363" y="3734783"/>
                        <a:ext cx="422586" cy="48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82188"/>
              </p:ext>
            </p:extLst>
          </p:nvPr>
        </p:nvGraphicFramePr>
        <p:xfrm>
          <a:off x="1677311" y="4061652"/>
          <a:ext cx="339638" cy="40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7311" y="4061652"/>
                        <a:ext cx="339638" cy="407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99086"/>
              </p:ext>
            </p:extLst>
          </p:nvPr>
        </p:nvGraphicFramePr>
        <p:xfrm>
          <a:off x="1677311" y="4469218"/>
          <a:ext cx="339638" cy="37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9" imgW="190500" imgH="254000" progId="Equation.3">
                  <p:embed/>
                </p:oleObj>
              </mc:Choice>
              <mc:Fallback>
                <p:oleObj name="Equation" r:id="rId9" imgW="190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7311" y="4469218"/>
                        <a:ext cx="339638" cy="37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2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2174</TotalTime>
  <Words>1064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Courier New</vt:lpstr>
      <vt:lpstr>News Gothic MT</vt:lpstr>
      <vt:lpstr>Wingdings</vt:lpstr>
      <vt:lpstr>Wingdings 2</vt:lpstr>
      <vt:lpstr>Breeze</vt:lpstr>
      <vt:lpstr>Equation</vt:lpstr>
      <vt:lpstr>Algorithms, games, and evolution</vt:lpstr>
      <vt:lpstr>outline</vt:lpstr>
      <vt:lpstr>Evolution </vt:lpstr>
      <vt:lpstr>Genetic Dictionary </vt:lpstr>
      <vt:lpstr>Genetic Recombination </vt:lpstr>
      <vt:lpstr>Population Genetics </vt:lpstr>
      <vt:lpstr>Linkage Disequilibrium </vt:lpstr>
      <vt:lpstr>Linkage Disequilibrium  </vt:lpstr>
      <vt:lpstr>Population genetics under recombination and selection </vt:lpstr>
      <vt:lpstr>Population genetics under recombination and selection cont.</vt:lpstr>
      <vt:lpstr>Population genetics under recombination and selection cont.</vt:lpstr>
      <vt:lpstr>Game theory and Evolution  </vt:lpstr>
      <vt:lpstr>Multiplicative Weights Update Algorithm (MWUA)</vt:lpstr>
      <vt:lpstr>Multiplicative Weights Update Algorithm (MWUA) cont.</vt:lpstr>
      <vt:lpstr>Multiplicative Weights Update Algorithm (MWUA) cont.</vt:lpstr>
      <vt:lpstr>Coordination Game </vt:lpstr>
      <vt:lpstr>Coordination games between genes </vt:lpstr>
      <vt:lpstr>Coordination games between genes cont.</vt:lpstr>
      <vt:lpstr>Optimization Interpretation of MWUA</vt:lpstr>
      <vt:lpstr>Optimization Interpretation of MWUA cont.</vt:lpstr>
      <vt:lpstr>Optimization Interpretation of MWUA cont.</vt:lpstr>
      <vt:lpstr>References </vt:lpstr>
      <vt:lpstr>Thank You  </vt:lpstr>
    </vt:vector>
  </TitlesOfParts>
  <Company>UIC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games, and evolution</dc:title>
  <dc:creator>Nasim Mobasheri</dc:creator>
  <cp:lastModifiedBy>bdasgup</cp:lastModifiedBy>
  <cp:revision>76</cp:revision>
  <dcterms:created xsi:type="dcterms:W3CDTF">2015-03-18T05:37:14Z</dcterms:created>
  <dcterms:modified xsi:type="dcterms:W3CDTF">2015-04-07T23:40:47Z</dcterms:modified>
</cp:coreProperties>
</file>