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3" r:id="rId1"/>
  </p:sldMasterIdLst>
  <p:notesMasterIdLst>
    <p:notesMasterId r:id="rId27"/>
  </p:notesMasterIdLst>
  <p:handoutMasterIdLst>
    <p:handoutMasterId r:id="rId28"/>
  </p:handoutMasterIdLst>
  <p:sldIdLst>
    <p:sldId id="2687" r:id="rId2"/>
    <p:sldId id="736" r:id="rId3"/>
    <p:sldId id="701" r:id="rId4"/>
    <p:sldId id="702" r:id="rId5"/>
    <p:sldId id="704" r:id="rId6"/>
    <p:sldId id="705" r:id="rId7"/>
    <p:sldId id="706" r:id="rId8"/>
    <p:sldId id="2688" r:id="rId9"/>
    <p:sldId id="709" r:id="rId10"/>
    <p:sldId id="710" r:id="rId11"/>
    <p:sldId id="330" r:id="rId12"/>
    <p:sldId id="2690" r:id="rId13"/>
    <p:sldId id="2693" r:id="rId14"/>
    <p:sldId id="2691" r:id="rId15"/>
    <p:sldId id="350" r:id="rId16"/>
    <p:sldId id="2689" r:id="rId17"/>
    <p:sldId id="2692" r:id="rId18"/>
    <p:sldId id="367" r:id="rId19"/>
    <p:sldId id="384" r:id="rId20"/>
    <p:sldId id="2694" r:id="rId21"/>
    <p:sldId id="348" r:id="rId22"/>
    <p:sldId id="670" r:id="rId23"/>
    <p:sldId id="358" r:id="rId24"/>
    <p:sldId id="2695" r:id="rId25"/>
    <p:sldId id="2696" r:id="rId26"/>
  </p:sldIdLst>
  <p:sldSz cx="12192000" cy="6858000"/>
  <p:notesSz cx="6858000" cy="9296400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lr>
        <a:schemeClr val="accent1"/>
      </a:buClr>
      <a:buSzPct val="65000"/>
      <a:buFont typeface="Wingdings" pitchFamily="2" charset="2"/>
      <a:buChar char="n"/>
      <a:defRPr sz="3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chemeClr val="accent1"/>
      </a:buClr>
      <a:buSzPct val="65000"/>
      <a:buFont typeface="Wingdings" pitchFamily="2" charset="2"/>
      <a:buChar char="n"/>
      <a:defRPr sz="3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chemeClr val="accent1"/>
      </a:buClr>
      <a:buSzPct val="65000"/>
      <a:buFont typeface="Wingdings" pitchFamily="2" charset="2"/>
      <a:buChar char="n"/>
      <a:defRPr sz="3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chemeClr val="accent1"/>
      </a:buClr>
      <a:buSzPct val="65000"/>
      <a:buFont typeface="Wingdings" pitchFamily="2" charset="2"/>
      <a:buChar char="n"/>
      <a:defRPr sz="3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chemeClr val="accent1"/>
      </a:buClr>
      <a:buSzPct val="65000"/>
      <a:buFont typeface="Wingdings" pitchFamily="2" charset="2"/>
      <a:buChar char="n"/>
      <a:defRPr sz="3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4319" userDrawn="1">
          <p15:clr>
            <a:srgbClr val="A4A3A4"/>
          </p15:clr>
        </p15:guide>
        <p15:guide id="4" pos="7679" userDrawn="1">
          <p15:clr>
            <a:srgbClr val="A4A3A4"/>
          </p15:clr>
        </p15:guide>
        <p15:guide id="5" orient="horz" pos="2183" userDrawn="1">
          <p15:clr>
            <a:srgbClr val="A4A3A4"/>
          </p15:clr>
        </p15:guide>
        <p15:guide id="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rett Chen" initials="" lastIdx="5" clrIdx="0"/>
  <p:cmAuthor id="1" name="Brett Zhiyuan Chen" initials="" lastIdx="1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  <a:srgbClr val="FF6600"/>
    <a:srgbClr val="3366FF"/>
    <a:srgbClr val="00863D"/>
    <a:srgbClr val="700000"/>
    <a:srgbClr val="FF9900"/>
    <a:srgbClr val="5D2884"/>
    <a:srgbClr val="3333FF"/>
    <a:srgbClr val="FFFF00"/>
    <a:srgbClr val="290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49" autoAdjust="0"/>
    <p:restoredTop sz="93963" autoAdjust="0"/>
  </p:normalViewPr>
  <p:slideViewPr>
    <p:cSldViewPr>
      <p:cViewPr varScale="1">
        <p:scale>
          <a:sx n="65" d="100"/>
          <a:sy n="65" d="100"/>
        </p:scale>
        <p:origin x="620" y="24"/>
      </p:cViewPr>
      <p:guideLst>
        <p:guide orient="horz" pos="2160"/>
        <p:guide pos="3840"/>
        <p:guide orient="horz" pos="4319"/>
        <p:guide pos="7679"/>
        <p:guide orient="horz" pos="2183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340"/>
    </p:cViewPr>
  </p:sorterViewPr>
  <p:notesViewPr>
    <p:cSldViewPr>
      <p:cViewPr varScale="1">
        <p:scale>
          <a:sx n="105" d="100"/>
          <a:sy n="105" d="100"/>
        </p:scale>
        <p:origin x="-1440" y="-72"/>
      </p:cViewPr>
      <p:guideLst>
        <p:guide orient="horz" pos="2928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72098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4" tIns="46143" rIns="92284" bIns="46143" numCol="1" anchor="t" anchorCtr="0" compatLnSpc="1">
            <a:prstTxWarp prst="textNoShape">
              <a:avLst/>
            </a:prstTxWarp>
          </a:bodyPr>
          <a:lstStyle>
            <a:lvl1pPr defTabSz="92381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5903" y="1"/>
            <a:ext cx="2972097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4" tIns="46143" rIns="92284" bIns="46143" numCol="1" anchor="t" anchorCtr="0" compatLnSpc="1">
            <a:prstTxWarp prst="textNoShape">
              <a:avLst/>
            </a:prstTxWarp>
          </a:bodyPr>
          <a:lstStyle>
            <a:lvl1pPr algn="r" defTabSz="92381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195"/>
            <a:ext cx="2972098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4" tIns="46143" rIns="92284" bIns="46143" numCol="1" anchor="b" anchorCtr="0" compatLnSpc="1">
            <a:prstTxWarp prst="textNoShape">
              <a:avLst/>
            </a:prstTxWarp>
          </a:bodyPr>
          <a:lstStyle>
            <a:lvl1pPr defTabSz="92381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5903" y="8832195"/>
            <a:ext cx="2972097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4" tIns="46143" rIns="92284" bIns="46143" numCol="1" anchor="b" anchorCtr="0" compatLnSpc="1">
            <a:prstTxWarp prst="textNoShape">
              <a:avLst/>
            </a:prstTxWarp>
          </a:bodyPr>
          <a:lstStyle>
            <a:lvl1pPr algn="r" defTabSz="923810">
              <a:defRPr sz="1300">
                <a:latin typeface="Arial" charset="0"/>
              </a:defRPr>
            </a:lvl1pPr>
          </a:lstStyle>
          <a:p>
            <a:pPr>
              <a:defRPr/>
            </a:pPr>
            <a:fld id="{5DB034C7-4270-483D-8BDF-C000EEEF11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4262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72098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4" tIns="46143" rIns="92284" bIns="46143" numCol="1" anchor="t" anchorCtr="0" compatLnSpc="1">
            <a:prstTxWarp prst="textNoShape">
              <a:avLst/>
            </a:prstTxWarp>
          </a:bodyPr>
          <a:lstStyle>
            <a:lvl1pPr defTabSz="923810">
              <a:spcBef>
                <a:spcPct val="0"/>
              </a:spcBef>
              <a:buClrTx/>
              <a:buSzTx/>
              <a:buFontTx/>
              <a:buNone/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414" y="1"/>
            <a:ext cx="2972098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4" tIns="46143" rIns="92284" bIns="46143" numCol="1" anchor="t" anchorCtr="0" compatLnSpc="1">
            <a:prstTxWarp prst="textNoShape">
              <a:avLst/>
            </a:prstTxWarp>
          </a:bodyPr>
          <a:lstStyle>
            <a:lvl1pPr algn="r" defTabSz="923810">
              <a:spcBef>
                <a:spcPct val="0"/>
              </a:spcBef>
              <a:buClrTx/>
              <a:buSzTx/>
              <a:buFontTx/>
              <a:buNone/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1788" y="698500"/>
            <a:ext cx="6196012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6098" y="4416099"/>
            <a:ext cx="5485805" cy="4182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4" tIns="46143" rIns="92284" bIns="461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0659"/>
            <a:ext cx="2972098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4" tIns="46143" rIns="92284" bIns="46143" numCol="1" anchor="b" anchorCtr="0" compatLnSpc="1">
            <a:prstTxWarp prst="textNoShape">
              <a:avLst/>
            </a:prstTxWarp>
          </a:bodyPr>
          <a:lstStyle>
            <a:lvl1pPr defTabSz="923810">
              <a:spcBef>
                <a:spcPct val="0"/>
              </a:spcBef>
              <a:buClrTx/>
              <a:buSzTx/>
              <a:buFontTx/>
              <a:buNone/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414" y="8830659"/>
            <a:ext cx="2972098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4" tIns="46143" rIns="92284" bIns="46143" numCol="1" anchor="b" anchorCtr="0" compatLnSpc="1">
            <a:prstTxWarp prst="textNoShape">
              <a:avLst/>
            </a:prstTxWarp>
          </a:bodyPr>
          <a:lstStyle>
            <a:lvl1pPr algn="r" defTabSz="923810">
              <a:spcBef>
                <a:spcPct val="0"/>
              </a:spcBef>
              <a:buClrTx/>
              <a:buSzTx/>
              <a:buFontTx/>
              <a:buNone/>
              <a:defRPr sz="1300">
                <a:latin typeface="Arial" charset="0"/>
              </a:defRPr>
            </a:lvl1pPr>
          </a:lstStyle>
          <a:p>
            <a:pPr>
              <a:defRPr/>
            </a:pPr>
            <a:fld id="{22A3586C-3B7D-4147-9957-F8F486F8CC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061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Mountain road example: https://</a:t>
            </a:r>
            <a:r>
              <a:rPr lang="en-US" dirty="0" err="1"/>
              <a:t>www.wired.com</a:t>
            </a:r>
            <a:r>
              <a:rPr lang="en-US" dirty="0"/>
              <a:t>/2010/11/</a:t>
            </a:r>
            <a:r>
              <a:rPr lang="en-US" dirty="0" err="1"/>
              <a:t>audis</a:t>
            </a:r>
            <a:r>
              <a:rPr lang="en-US" dirty="0"/>
              <a:t>-robotic-car-climbs-pikes-peak/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63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812800" y="1219200"/>
            <a:ext cx="105664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2641601" y="3962400"/>
            <a:ext cx="8682567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1" y="1524000"/>
            <a:ext cx="10164233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41600" y="3962400"/>
            <a:ext cx="87376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914400" y="6243638"/>
            <a:ext cx="7112000" cy="4572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256F0-88B9-48EE-8C53-686074EE5B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1610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B803B-8952-402F-A71A-B244E00861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6456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F6302-11C0-4480-8196-146E016623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6483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00B96-E340-41E1-9073-CBBEAA7ABD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607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1CFDD-3C5F-4286-9C94-2AA788FC88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0874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9DA89E-531D-460B-A325-EE945A084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5564" y="410360"/>
            <a:ext cx="8662531" cy="1263801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4800" b="1">
                <a:solidFill>
                  <a:srgbClr val="0606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Title of the slide on two lines if necessary / Arial 48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12F3FC-84FC-4AAD-B554-F912A866951B}"/>
              </a:ext>
            </a:extLst>
          </p:cNvPr>
          <p:cNvSpPr/>
          <p:nvPr userDrawn="1"/>
        </p:nvSpPr>
        <p:spPr>
          <a:xfrm>
            <a:off x="0" y="1"/>
            <a:ext cx="751051" cy="750395"/>
          </a:xfrm>
          <a:prstGeom prst="rect">
            <a:avLst/>
          </a:prstGeom>
          <a:solidFill>
            <a:srgbClr val="FFC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00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B1DC64DE-99CD-41A4-9D73-AB2ECC4105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563" y="1983874"/>
            <a:ext cx="3616509" cy="584773"/>
          </a:xfrm>
          <a:prstGeom prst="rect">
            <a:avLst/>
          </a:prstGeom>
          <a:solidFill>
            <a:srgbClr val="060646"/>
          </a:solidFill>
        </p:spPr>
        <p:txBody>
          <a:bodyPr wrap="none" lIns="108000" rIns="108000"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Subtitle / Arial 32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3487C54C-48EC-4290-BD46-A253421C52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5563" y="2798381"/>
            <a:ext cx="10333003" cy="3649263"/>
          </a:xfrm>
          <a:prstGeom prst="rect">
            <a:avLst/>
          </a:prstGeom>
        </p:spPr>
        <p:txBody>
          <a:bodyPr lIns="108000" rIns="10800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rgbClr val="0040C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61942" indent="-36194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2400">
                <a:solidFill>
                  <a:srgbClr val="0040C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GB" noProof="0" dirty="0"/>
              <a:t>Your body text here / Arial 24.</a:t>
            </a:r>
          </a:p>
          <a:p>
            <a:pPr lvl="1"/>
            <a:r>
              <a:rPr lang="en-GB" noProof="0" dirty="0"/>
              <a:t>Your list here / Arial 24.</a:t>
            </a:r>
          </a:p>
        </p:txBody>
      </p:sp>
    </p:spTree>
    <p:extLst>
      <p:ext uri="{BB962C8B-B14F-4D97-AF65-F5344CB8AC3E}">
        <p14:creationId xmlns:p14="http://schemas.microsoft.com/office/powerpoint/2010/main" val="1595583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F91C3-4DC8-4412-86BD-7EDA41606D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2876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7D095-C475-468E-B55A-5AAB6E83C4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9437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2E54C-6748-4117-AA15-93F730709A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4215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FDE47E-5550-4E36-872B-CD1F66F30C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5486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41D7C-6881-4687-9E7E-EA249A2FAD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9933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6E2BA-9042-4BC0-B54D-BCD7452B86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5554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35FFE-4E95-41F7-8729-5E6E187272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6355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E552E-4478-4036-BA25-FF7ACAEFD2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8675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" y="6248400"/>
            <a:ext cx="741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>
                <a:latin typeface="+mj-lt"/>
              </a:defRPr>
            </a:lvl1pPr>
          </a:lstStyle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>
                <a:latin typeface="+mj-lt"/>
              </a:defRPr>
            </a:lvl1pPr>
          </a:lstStyle>
          <a:p>
            <a:pPr>
              <a:defRPr/>
            </a:pPr>
            <a:fld id="{87098A94-D482-4804-A3D4-A50318B202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0" name="Freeform 7"/>
          <p:cNvSpPr>
            <a:spLocks noChangeArrowheads="1"/>
          </p:cNvSpPr>
          <p:nvPr/>
        </p:nvSpPr>
        <p:spPr bwMode="auto">
          <a:xfrm>
            <a:off x="508000" y="228600"/>
            <a:ext cx="109728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1031" name="Line 8"/>
          <p:cNvSpPr>
            <a:spLocks noChangeShapeType="1"/>
          </p:cNvSpPr>
          <p:nvPr/>
        </p:nvSpPr>
        <p:spPr bwMode="auto">
          <a:xfrm>
            <a:off x="609600" y="6172200"/>
            <a:ext cx="109728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30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  <p:sldLayoutId id="2147484084" r:id="rId12"/>
    <p:sldLayoutId id="2147484085" r:id="rId13"/>
    <p:sldLayoutId id="2147484087" r:id="rId14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mailto:sesmae2@uic.edu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s.uic.edu/~liub/teach/cs411-spring-22/cs411.html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catalog.uic.edu/search/?P=CS%20251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en-US" dirty="0">
                <a:solidFill>
                  <a:srgbClr val="0000FF"/>
                </a:solidFill>
              </a:rPr>
              <a:t>Welcome to</a:t>
            </a:r>
            <a:br>
              <a:rPr lang="en-US" dirty="0"/>
            </a:br>
            <a:r>
              <a:rPr lang="en-US" dirty="0"/>
              <a:t>            CS411 - Artificial Intelligence 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79676" y="3962400"/>
            <a:ext cx="8199524" cy="1752600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635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55E0C960-C3D8-472B-A77B-45F41731378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438401" y="1708150"/>
            <a:ext cx="7623175" cy="1365250"/>
          </a:xfrm>
        </p:spPr>
        <p:txBody>
          <a:bodyPr/>
          <a:lstStyle/>
          <a:p>
            <a:pPr eaLnBrk="1" hangingPunct="1"/>
            <a:r>
              <a:rPr lang="en-US" altLang="en-US"/>
              <a:t>Introduction to the Course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CEADB753-5D22-47BF-8BA2-6E8AC4AC0E0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799856" y="6381328"/>
            <a:ext cx="6910784" cy="366700"/>
          </a:xfrm>
        </p:spPr>
        <p:txBody>
          <a:bodyPr/>
          <a:lstStyle/>
          <a:p>
            <a:pPr algn="r" eaLnBrk="1" hangingPunct="1"/>
            <a:r>
              <a:rPr lang="en-US" altLang="en-US" sz="1600" dirty="0"/>
              <a:t>Many slides are borrowed from </a:t>
            </a:r>
            <a:r>
              <a:rPr lang="en-US" sz="1600" b="1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Stuart Russell</a:t>
            </a:r>
            <a:r>
              <a:rPr lang="en-US" sz="160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, an author of </a:t>
            </a:r>
            <a:r>
              <a:rPr lang="en-US" sz="1600" dirty="0">
                <a:solidFill>
                  <a:srgbClr val="333333"/>
                </a:solidFill>
                <a:latin typeface="Lato" panose="020F0502020204030203" pitchFamily="34" charset="0"/>
              </a:rPr>
              <a:t>the text</a:t>
            </a:r>
            <a:r>
              <a:rPr lang="en-US" sz="160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book. </a:t>
            </a:r>
          </a:p>
          <a:p>
            <a:pPr algn="r" eaLnBrk="1" hangingPunct="1"/>
            <a:endParaRPr lang="en-US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What is artificial intelligence?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592796"/>
            <a:ext cx="10972800" cy="4525963"/>
          </a:xfrm>
        </p:spPr>
        <p:txBody>
          <a:bodyPr/>
          <a:lstStyle/>
          <a:p>
            <a:pPr eaLnBrk="1" hangingPunct="1"/>
            <a:endParaRPr lang="en-US" sz="800" dirty="0"/>
          </a:p>
          <a:p>
            <a:pPr eaLnBrk="1" hangingPunct="1"/>
            <a:r>
              <a:rPr lang="en-US" dirty="0"/>
              <a:t>What is artificial intelligence?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Past: how did the ideas in AI come about?</a:t>
            </a:r>
          </a:p>
          <a:p>
            <a:pPr eaLnBrk="1" hangingPunct="1"/>
            <a:r>
              <a:rPr lang="en-US" dirty="0"/>
              <a:t>Present: what is the state of the art?</a:t>
            </a:r>
          </a:p>
          <a:p>
            <a:pPr eaLnBrk="1" hangingPunct="1"/>
            <a:r>
              <a:rPr lang="en-US" dirty="0"/>
              <a:t>Future: will robots take over the world?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02EE5D-9DB3-4668-A797-BE743C7A67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81EA35-28AC-4055-9858-20B72B9FC6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891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What is artificial intelligence (AI)?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592796"/>
            <a:ext cx="11175032" cy="4525963"/>
          </a:xfrm>
        </p:spPr>
        <p:txBody>
          <a:bodyPr/>
          <a:lstStyle/>
          <a:p>
            <a:pPr eaLnBrk="1" hangingPunct="1"/>
            <a:endParaRPr lang="en-US" sz="800" dirty="0"/>
          </a:p>
          <a:p>
            <a:pPr eaLnBrk="1" hangingPunct="1"/>
            <a:r>
              <a:rPr lang="en-US" sz="2800" dirty="0"/>
              <a:t>AI aims to imitate human intelligence on computers. </a:t>
            </a:r>
          </a:p>
          <a:p>
            <a:pPr lvl="1" eaLnBrk="1" hangingPunct="1"/>
            <a:r>
              <a:rPr lang="en-US" sz="2400" dirty="0"/>
              <a:t>Thinking and acting like humans </a:t>
            </a:r>
          </a:p>
          <a:p>
            <a:pPr lvl="1" eaLnBrk="1" hangingPunct="1"/>
            <a:r>
              <a:rPr lang="en-US" sz="2400" dirty="0"/>
              <a:t>We often use an </a:t>
            </a:r>
            <a:r>
              <a:rPr lang="en-US" sz="2400" i="1" dirty="0"/>
              <a:t>AI agent </a:t>
            </a:r>
            <a:r>
              <a:rPr lang="en-US" sz="2400" dirty="0"/>
              <a:t>to refer to an AI system. </a:t>
            </a:r>
          </a:p>
          <a:p>
            <a:pPr lvl="1" eaLnBrk="1" hangingPunct="1"/>
            <a:r>
              <a:rPr lang="en-US" sz="2400" dirty="0"/>
              <a:t>AI has focused on the study and building of agents that do the right thing. </a:t>
            </a:r>
          </a:p>
          <a:p>
            <a:pPr eaLnBrk="1" hangingPunct="1"/>
            <a:r>
              <a:rPr lang="en-US" sz="2800" dirty="0"/>
              <a:t>Thinking rationally – right thinking. </a:t>
            </a:r>
          </a:p>
          <a:p>
            <a:pPr lvl="1" eaLnBrk="1" hangingPunct="1"/>
            <a:r>
              <a:rPr lang="en-US" sz="2400" dirty="0"/>
              <a:t>Based on logic and probability.</a:t>
            </a:r>
          </a:p>
          <a:p>
            <a:pPr eaLnBrk="1" hangingPunct="1"/>
            <a:r>
              <a:rPr lang="en-US" sz="2800" dirty="0"/>
              <a:t>Acting rationally: A rational agent acts so as to achieve the best outcome, or when there is uncertainty, the best expected outcome. </a:t>
            </a:r>
          </a:p>
          <a:p>
            <a:pPr eaLnBrk="1" hangingPunct="1"/>
            <a:r>
              <a:rPr lang="en-US" sz="2800" dirty="0"/>
              <a:t>Recently, sentiment and emotion are also being considered.  </a:t>
            </a:r>
          </a:p>
          <a:p>
            <a:pPr eaLnBrk="1" hangingPunct="1"/>
            <a:endParaRPr lang="en-US" i="1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AE6C0C-85BB-42F1-AF2E-27BA0FCC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2A011B-A645-4236-8A56-63D9D17616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8242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6FFC3-2622-4CE6-8541-F6449392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of intelligence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34E23-BAC6-4CED-8C77-2684E71127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is suggested by Alan Turing (1950). </a:t>
            </a:r>
          </a:p>
          <a:p>
            <a:pPr lvl="1"/>
            <a:r>
              <a:rPr lang="en-US" dirty="0"/>
              <a:t>Can machine think?</a:t>
            </a:r>
          </a:p>
          <a:p>
            <a:r>
              <a:rPr lang="en-US" dirty="0"/>
              <a:t>Turing test: </a:t>
            </a:r>
          </a:p>
          <a:p>
            <a:pPr lvl="1"/>
            <a:r>
              <a:rPr lang="en-US" dirty="0"/>
              <a:t>A computer passes the test if a human interrogator, after posing some written questions, cannot tell whether the written responses come from a person or from a computer. </a:t>
            </a:r>
          </a:p>
          <a:p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 annual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Loebner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Prize was for Turing tests (1991-2020).</a:t>
            </a:r>
          </a:p>
          <a:p>
            <a:pPr lvl="1"/>
            <a:r>
              <a:rPr lang="en-US" dirty="0"/>
              <a:t>But it is a </a:t>
            </a:r>
            <a:r>
              <a:rPr lang="en-US" dirty="0">
                <a:solidFill>
                  <a:srgbClr val="FF0000"/>
                </a:solidFill>
              </a:rPr>
              <a:t>controversial test </a:t>
            </a:r>
            <a:r>
              <a:rPr lang="en-US" dirty="0"/>
              <a:t>because 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competition entrants do not aim at understanding or intelligence but resort to </a:t>
            </a:r>
            <a:r>
              <a:rPr lang="en-US" b="0" i="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tricks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1A0AA-6118-44E5-9586-79903819DE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32224F-C9EE-4146-B36C-C1C03B7A09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6731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B3AE8-D567-47BD-AE17-DC905CD15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Areas of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49407-4A11-4CEE-BFEA-2C5FDCFAC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Search </a:t>
            </a:r>
          </a:p>
          <a:p>
            <a:r>
              <a:rPr lang="en-US" sz="2800" dirty="0"/>
              <a:t>Knowledge representation and reasoning</a:t>
            </a:r>
          </a:p>
          <a:p>
            <a:r>
              <a:rPr lang="en-US" sz="2800" dirty="0"/>
              <a:t>Automated planning</a:t>
            </a:r>
          </a:p>
          <a:p>
            <a:r>
              <a:rPr lang="en-US" sz="2800" dirty="0"/>
              <a:t>Machine learning</a:t>
            </a:r>
          </a:p>
          <a:p>
            <a:r>
              <a:rPr lang="en-US" sz="2800" dirty="0"/>
              <a:t>Natural language processing</a:t>
            </a:r>
          </a:p>
          <a:p>
            <a:r>
              <a:rPr lang="en-US" sz="2800" dirty="0"/>
              <a:t>Computer vision</a:t>
            </a:r>
          </a:p>
          <a:p>
            <a:r>
              <a:rPr lang="en-US" sz="2800" dirty="0"/>
              <a:t>Robotics</a:t>
            </a:r>
          </a:p>
          <a:p>
            <a:r>
              <a:rPr lang="en-US" sz="2800" dirty="0"/>
              <a:t>Cognitive science</a:t>
            </a:r>
          </a:p>
          <a:p>
            <a:r>
              <a:rPr lang="en-US" sz="2800" dirty="0"/>
              <a:t>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AB47D5-84A8-4AA0-A4B9-ADD4A8922D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4DBEEC-449A-4232-98BB-3B4C06F70B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8055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75620" y="1340768"/>
            <a:ext cx="9217891" cy="4052455"/>
          </a:xfrm>
        </p:spPr>
        <p:txBody>
          <a:bodyPr>
            <a:normAutofit/>
          </a:bodyPr>
          <a:lstStyle/>
          <a:p>
            <a:pPr marL="24382" indent="0">
              <a:buNone/>
            </a:pPr>
            <a:r>
              <a:rPr lang="en-US" dirty="0"/>
              <a:t>“An attempt will be made to find how to make machines use language, form abstractions and concepts, solve kinds of problems now reserved for humans, and improve themselves. </a:t>
            </a:r>
            <a:r>
              <a:rPr lang="en-US" b="1" i="1" dirty="0">
                <a:solidFill>
                  <a:srgbClr val="CC0000"/>
                </a:solidFill>
              </a:rPr>
              <a:t>We think that a significant advance can be made if we work on it together for a summer.”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1520788"/>
            <a:ext cx="1828800" cy="23168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3" y="3958285"/>
            <a:ext cx="1831123" cy="21472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46400" y="4546604"/>
            <a:ext cx="9245600" cy="1206478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r>
              <a:rPr lang="en-US" sz="3200" b="1" dirty="0">
                <a:solidFill>
                  <a:srgbClr val="008000"/>
                </a:solidFill>
              </a:rPr>
              <a:t> John McCarthy and Claude Shannon</a:t>
            </a:r>
          </a:p>
          <a:p>
            <a:r>
              <a:rPr lang="en-US" sz="3200" b="1" dirty="0">
                <a:solidFill>
                  <a:srgbClr val="008000"/>
                </a:solidFill>
              </a:rPr>
              <a:t> Dartmouth Workshop Proposal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87388" y="232499"/>
            <a:ext cx="10981220" cy="1143000"/>
          </a:xfrm>
        </p:spPr>
        <p:txBody>
          <a:bodyPr/>
          <a:lstStyle/>
          <a:p>
            <a:r>
              <a:rPr lang="en-US" dirty="0"/>
              <a:t>AI’s official birth: Dartmouth, 1956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4CB46F6-3DA1-4FB3-A9BE-5EA644563E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C2B513B-CBF7-4D73-A249-73B65C9DEE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8215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8C839-5B86-45C5-99FB-B8092650A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636"/>
            <a:ext cx="10972800" cy="1139825"/>
          </a:xfrm>
        </p:spPr>
        <p:txBody>
          <a:bodyPr/>
          <a:lstStyle/>
          <a:p>
            <a:r>
              <a:rPr lang="en-US" dirty="0"/>
              <a:t>A brief history of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4FF73-0A27-4E41-A613-84AC3DF09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44724"/>
            <a:ext cx="10972800" cy="5150198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0"/>
              </a:spcBef>
            </a:pPr>
            <a:r>
              <a:rPr lang="en-US" sz="2400" dirty="0"/>
              <a:t>1940-1950: Early days</a:t>
            </a:r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</a:pPr>
            <a:r>
              <a:rPr lang="en-US" sz="2000" dirty="0"/>
              <a:t>1943: </a:t>
            </a:r>
            <a:r>
              <a:rPr lang="en-US" sz="2000" dirty="0">
                <a:solidFill>
                  <a:srgbClr val="0000FF"/>
                </a:solidFill>
              </a:rPr>
              <a:t>McCulloch</a:t>
            </a:r>
            <a:r>
              <a:rPr lang="en-US" sz="2000" dirty="0"/>
              <a:t> &amp; Pitts: Boolean circuit model of brain – the birth of neural network</a:t>
            </a:r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</a:pPr>
            <a:r>
              <a:rPr lang="en-US" sz="2000" dirty="0"/>
              <a:t>1950: Turing's “Computing Machinery and Intelligence” (introduced Turing test)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</a:pPr>
            <a:r>
              <a:rPr lang="en-US" sz="2400" dirty="0"/>
              <a:t>1950—70: Excitement</a:t>
            </a:r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</a:pPr>
            <a:r>
              <a:rPr lang="en-US" sz="2000" dirty="0"/>
              <a:t>1950s: Early AI programs: chess, checkers, theorem proving</a:t>
            </a:r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</a:pPr>
            <a:r>
              <a:rPr lang="en-US" sz="2000" dirty="0"/>
              <a:t>1956: Dartmouth meeting: “Artificial Intelligence” adopted</a:t>
            </a:r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</a:pPr>
            <a:r>
              <a:rPr lang="en-US" sz="2000" dirty="0"/>
              <a:t>1965: Robinson's complete algorithm for logical reasoning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</a:pPr>
            <a:r>
              <a:rPr lang="en-US" sz="2400" dirty="0"/>
              <a:t>1970—90: Knowledge-based approaches</a:t>
            </a:r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</a:pPr>
            <a:r>
              <a:rPr lang="en-US" sz="2000" dirty="0"/>
              <a:t>1969—79: Early development of knowledge-based systems</a:t>
            </a:r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</a:pPr>
            <a:r>
              <a:rPr lang="en-US" sz="2000" dirty="0"/>
              <a:t>1980—88: Expert systems industry booms</a:t>
            </a:r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</a:pPr>
            <a:r>
              <a:rPr lang="en-US" sz="2000" dirty="0"/>
              <a:t>1988—93: Expert systems industry busts: “AI Winter”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</a:pPr>
            <a:r>
              <a:rPr lang="en-US" sz="2400" dirty="0"/>
              <a:t>1990— 2012: Statistical approaches + subfield expertise </a:t>
            </a:r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</a:pPr>
            <a:r>
              <a:rPr lang="en-US" sz="2000" dirty="0"/>
              <a:t>Resurgence of probability, focus on uncertainty</a:t>
            </a:r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</a:pPr>
            <a:r>
              <a:rPr lang="en-US" sz="2000" dirty="0"/>
              <a:t>General increase in technical depth</a:t>
            </a:r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</a:pPr>
            <a:r>
              <a:rPr lang="en-US" sz="2000" dirty="0"/>
              <a:t>Agents and learning systems… “AI Spring”?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</a:pPr>
            <a:r>
              <a:rPr lang="en-US" sz="2400" dirty="0"/>
              <a:t>2012 – </a:t>
            </a:r>
            <a:r>
              <a:rPr lang="en-US" sz="2400" b="1" dirty="0"/>
              <a:t>present</a:t>
            </a:r>
            <a:r>
              <a:rPr lang="en-US" sz="2400" dirty="0"/>
              <a:t>, Excitement again! </a:t>
            </a:r>
            <a:endParaRPr lang="en-US" sz="2400" dirty="0">
              <a:sym typeface="Wingdings" pitchFamily="2" charset="2"/>
            </a:endParaRPr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</a:pPr>
            <a:r>
              <a:rPr lang="en-US" sz="2000" dirty="0">
                <a:sym typeface="Wingdings" pitchFamily="2" charset="2"/>
              </a:rPr>
              <a:t>Big data, big compute, deep learning</a:t>
            </a:r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</a:pPr>
            <a:r>
              <a:rPr lang="en-US" sz="2000" dirty="0">
                <a:sym typeface="Wingdings" pitchFamily="2" charset="2"/>
              </a:rPr>
              <a:t>AI used in many industries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D1627A-81E6-48FE-BE4F-99E5EE84A7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21B03B-FFD0-4AB9-9588-C30487F50C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0180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10822-0AB3-4C18-A788-7AECD7BF3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state-of-the-art of AI 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79636-C8D5-421C-9C1A-00365F593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Big data, big compute, and deep learning. </a:t>
            </a:r>
          </a:p>
          <a:p>
            <a:r>
              <a:rPr lang="en-US" dirty="0"/>
              <a:t>We have seen a huge number of applications </a:t>
            </a:r>
          </a:p>
          <a:p>
            <a:r>
              <a:rPr lang="en-US" dirty="0"/>
              <a:t>Almost every country has one or more big programs for AI.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8A8F9-33E9-483A-B88D-2307F336D2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D259D1-62EF-4E09-AB44-506D2FB989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39D501-D576-4ED4-B1BB-A5A801883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3465004"/>
            <a:ext cx="2579195" cy="2304256"/>
          </a:xfrm>
          <a:prstGeom prst="rect">
            <a:avLst/>
          </a:prstGeom>
        </p:spPr>
      </p:pic>
      <p:pic>
        <p:nvPicPr>
          <p:cNvPr id="8" name="Picture 2" descr="obot teachers may one day be providing instruction in science to young  students –">
            <a:extLst>
              <a:ext uri="{FF2B5EF4-FFF2-40B4-BE49-F238E27FC236}">
                <a16:creationId xmlns:a16="http://schemas.microsoft.com/office/drawing/2014/main" id="{208CDAAE-96E8-464E-A012-7155E8DA0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756" y="3447439"/>
            <a:ext cx="3007053" cy="223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40C814-2E71-45E5-AA41-998DC7E98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2144" y="3430811"/>
            <a:ext cx="3587029" cy="223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653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gDo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5400"/>
            <a:ext cx="12192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8B14C7-D92C-4CE0-A920-8C6D33AD04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27B091-3C2C-43B5-B5DE-EFD26FF6C9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209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What can AI do?</a:t>
            </a:r>
          </a:p>
        </p:txBody>
      </p:sp>
      <p:sp>
        <p:nvSpPr>
          <p:cNvPr id="541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2800" y="1397001"/>
            <a:ext cx="10439401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Which of the following can be done at present?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200" dirty="0"/>
              <a:t>Play a decent game of table tennis?</a:t>
            </a:r>
          </a:p>
          <a:p>
            <a:pPr eaLnBrk="1" hangingPunct="1">
              <a:lnSpc>
                <a:spcPct val="80000"/>
              </a:lnSpc>
            </a:pPr>
            <a:r>
              <a:rPr lang="en-US" sz="2200" dirty="0"/>
              <a:t>Play a decent game of Jeopardy, or any chess or card game?</a:t>
            </a:r>
          </a:p>
          <a:p>
            <a:pPr eaLnBrk="1" hangingPunct="1">
              <a:lnSpc>
                <a:spcPct val="80000"/>
              </a:lnSpc>
            </a:pPr>
            <a:r>
              <a:rPr lang="en-US" sz="2200" dirty="0"/>
              <a:t>Drive safely along a curving mountain road?</a:t>
            </a:r>
          </a:p>
          <a:p>
            <a:pPr eaLnBrk="1" hangingPunct="1">
              <a:lnSpc>
                <a:spcPct val="80000"/>
              </a:lnSpc>
            </a:pPr>
            <a:r>
              <a:rPr lang="en-US" sz="2200" dirty="0"/>
              <a:t>Drive safely along in the Michigan Avenue?</a:t>
            </a:r>
          </a:p>
          <a:p>
            <a:pPr eaLnBrk="1" hangingPunct="1">
              <a:lnSpc>
                <a:spcPct val="80000"/>
              </a:lnSpc>
            </a:pPr>
            <a:r>
              <a:rPr lang="en-US" sz="2200" dirty="0"/>
              <a:t>Buy a week's worth of groceries on the web?</a:t>
            </a:r>
          </a:p>
          <a:p>
            <a:pPr eaLnBrk="1" hangingPunct="1">
              <a:lnSpc>
                <a:spcPct val="80000"/>
              </a:lnSpc>
            </a:pPr>
            <a:r>
              <a:rPr lang="en-US" sz="2200" dirty="0"/>
              <a:t>Buy a week's worth of groceries at Costco?</a:t>
            </a:r>
          </a:p>
          <a:p>
            <a:pPr eaLnBrk="1" hangingPunct="1">
              <a:lnSpc>
                <a:spcPct val="80000"/>
              </a:lnSpc>
            </a:pPr>
            <a:r>
              <a:rPr lang="en-US" sz="2200" dirty="0"/>
              <a:t>Discover and prove a new mathematical theorem?</a:t>
            </a:r>
          </a:p>
          <a:p>
            <a:pPr eaLnBrk="1" hangingPunct="1">
              <a:lnSpc>
                <a:spcPct val="80000"/>
              </a:lnSpc>
            </a:pPr>
            <a:r>
              <a:rPr lang="en-US" sz="2200" dirty="0"/>
              <a:t>Converse successfully with another person for an hour?</a:t>
            </a:r>
          </a:p>
          <a:p>
            <a:pPr eaLnBrk="1" hangingPunct="1">
              <a:lnSpc>
                <a:spcPct val="80000"/>
              </a:lnSpc>
            </a:pPr>
            <a:r>
              <a:rPr lang="en-US" sz="2200" dirty="0"/>
              <a:t>Perform a surgical operation?</a:t>
            </a:r>
          </a:p>
          <a:p>
            <a:pPr eaLnBrk="1" hangingPunct="1">
              <a:lnSpc>
                <a:spcPct val="80000"/>
              </a:lnSpc>
            </a:pPr>
            <a:r>
              <a:rPr lang="en-US" sz="2200" dirty="0"/>
              <a:t>Translate spoken Chinese into spoken English in real time?</a:t>
            </a:r>
          </a:p>
          <a:p>
            <a:pPr eaLnBrk="1" hangingPunct="1">
              <a:lnSpc>
                <a:spcPct val="80000"/>
              </a:lnSpc>
            </a:pPr>
            <a:r>
              <a:rPr lang="en-US" sz="2200" dirty="0"/>
              <a:t>Fold the laundry and put away the dishes?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200" b="1" dirty="0">
                <a:solidFill>
                  <a:srgbClr val="FF0000"/>
                </a:solidFill>
              </a:rPr>
              <a:t>X</a:t>
            </a:r>
            <a:r>
              <a:rPr lang="en-US" sz="2200" dirty="0"/>
              <a:t>  Write an intentionally funny story?</a:t>
            </a:r>
          </a:p>
        </p:txBody>
      </p:sp>
      <p:sp>
        <p:nvSpPr>
          <p:cNvPr id="541700" name="Freeform 4"/>
          <p:cNvSpPr>
            <a:spLocks/>
          </p:cNvSpPr>
          <p:nvPr/>
        </p:nvSpPr>
        <p:spPr bwMode="auto">
          <a:xfrm>
            <a:off x="812801" y="2006600"/>
            <a:ext cx="317500" cy="228600"/>
          </a:xfrm>
          <a:custGeom>
            <a:avLst/>
            <a:gdLst>
              <a:gd name="T0" fmla="*/ 2147483647 w 248"/>
              <a:gd name="T1" fmla="*/ 2147483647 h 144"/>
              <a:gd name="T2" fmla="*/ 2147483647 w 248"/>
              <a:gd name="T3" fmla="*/ 0 h 144"/>
              <a:gd name="T4" fmla="*/ 2147483647 w 248"/>
              <a:gd name="T5" fmla="*/ 2147483647 h 144"/>
              <a:gd name="T6" fmla="*/ 0 w 248"/>
              <a:gd name="T7" fmla="*/ 2147483647 h 144"/>
              <a:gd name="T8" fmla="*/ 2147483647 w 248"/>
              <a:gd name="T9" fmla="*/ 2147483647 h 1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8"/>
              <a:gd name="T16" fmla="*/ 0 h 144"/>
              <a:gd name="T17" fmla="*/ 248 w 248"/>
              <a:gd name="T18" fmla="*/ 144 h 1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8" h="144">
                <a:moveTo>
                  <a:pt x="77" y="144"/>
                </a:moveTo>
                <a:lnTo>
                  <a:pt x="248" y="0"/>
                </a:lnTo>
                <a:lnTo>
                  <a:pt x="86" y="94"/>
                </a:lnTo>
                <a:lnTo>
                  <a:pt x="0" y="51"/>
                </a:lnTo>
                <a:lnTo>
                  <a:pt x="77" y="144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9" tIns="45719" rIns="91439" bIns="45719"/>
          <a:lstStyle/>
          <a:p>
            <a:endParaRPr lang="en-US" sz="4000"/>
          </a:p>
        </p:txBody>
      </p:sp>
      <p:sp>
        <p:nvSpPr>
          <p:cNvPr id="541704" name="Freeform 8"/>
          <p:cNvSpPr>
            <a:spLocks/>
          </p:cNvSpPr>
          <p:nvPr/>
        </p:nvSpPr>
        <p:spPr bwMode="auto">
          <a:xfrm>
            <a:off x="838201" y="2616200"/>
            <a:ext cx="317500" cy="228600"/>
          </a:xfrm>
          <a:custGeom>
            <a:avLst/>
            <a:gdLst>
              <a:gd name="T0" fmla="*/ 2147483647 w 248"/>
              <a:gd name="T1" fmla="*/ 2147483647 h 144"/>
              <a:gd name="T2" fmla="*/ 2147483647 w 248"/>
              <a:gd name="T3" fmla="*/ 0 h 144"/>
              <a:gd name="T4" fmla="*/ 2147483647 w 248"/>
              <a:gd name="T5" fmla="*/ 2147483647 h 144"/>
              <a:gd name="T6" fmla="*/ 0 w 248"/>
              <a:gd name="T7" fmla="*/ 2147483647 h 144"/>
              <a:gd name="T8" fmla="*/ 2147483647 w 248"/>
              <a:gd name="T9" fmla="*/ 2147483647 h 1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8"/>
              <a:gd name="T16" fmla="*/ 0 h 144"/>
              <a:gd name="T17" fmla="*/ 248 w 248"/>
              <a:gd name="T18" fmla="*/ 144 h 1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8" h="144">
                <a:moveTo>
                  <a:pt x="77" y="144"/>
                </a:moveTo>
                <a:lnTo>
                  <a:pt x="248" y="0"/>
                </a:lnTo>
                <a:lnTo>
                  <a:pt x="86" y="94"/>
                </a:lnTo>
                <a:lnTo>
                  <a:pt x="0" y="51"/>
                </a:lnTo>
                <a:lnTo>
                  <a:pt x="77" y="144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9" tIns="45719" rIns="91439" bIns="45719"/>
          <a:lstStyle/>
          <a:p>
            <a:endParaRPr lang="en-US" sz="4000"/>
          </a:p>
        </p:txBody>
      </p:sp>
      <p:sp>
        <p:nvSpPr>
          <p:cNvPr id="541705" name="Freeform 9"/>
          <p:cNvSpPr>
            <a:spLocks/>
          </p:cNvSpPr>
          <p:nvPr/>
        </p:nvSpPr>
        <p:spPr bwMode="auto">
          <a:xfrm>
            <a:off x="825501" y="3225800"/>
            <a:ext cx="317500" cy="228600"/>
          </a:xfrm>
          <a:custGeom>
            <a:avLst/>
            <a:gdLst>
              <a:gd name="T0" fmla="*/ 2147483647 w 248"/>
              <a:gd name="T1" fmla="*/ 2147483647 h 144"/>
              <a:gd name="T2" fmla="*/ 2147483647 w 248"/>
              <a:gd name="T3" fmla="*/ 0 h 144"/>
              <a:gd name="T4" fmla="*/ 2147483647 w 248"/>
              <a:gd name="T5" fmla="*/ 2147483647 h 144"/>
              <a:gd name="T6" fmla="*/ 0 w 248"/>
              <a:gd name="T7" fmla="*/ 2147483647 h 144"/>
              <a:gd name="T8" fmla="*/ 2147483647 w 248"/>
              <a:gd name="T9" fmla="*/ 2147483647 h 1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8"/>
              <a:gd name="T16" fmla="*/ 0 h 144"/>
              <a:gd name="T17" fmla="*/ 248 w 248"/>
              <a:gd name="T18" fmla="*/ 144 h 1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8" h="144">
                <a:moveTo>
                  <a:pt x="77" y="144"/>
                </a:moveTo>
                <a:lnTo>
                  <a:pt x="248" y="0"/>
                </a:lnTo>
                <a:lnTo>
                  <a:pt x="86" y="94"/>
                </a:lnTo>
                <a:lnTo>
                  <a:pt x="0" y="51"/>
                </a:lnTo>
                <a:lnTo>
                  <a:pt x="77" y="144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9" tIns="45719" rIns="91439" bIns="45719"/>
          <a:lstStyle/>
          <a:p>
            <a:endParaRPr lang="en-US" sz="4000"/>
          </a:p>
        </p:txBody>
      </p:sp>
      <p:sp>
        <p:nvSpPr>
          <p:cNvPr id="541706" name="Freeform 10"/>
          <p:cNvSpPr>
            <a:spLocks/>
          </p:cNvSpPr>
          <p:nvPr/>
        </p:nvSpPr>
        <p:spPr bwMode="auto">
          <a:xfrm>
            <a:off x="825501" y="4768203"/>
            <a:ext cx="317500" cy="228600"/>
          </a:xfrm>
          <a:custGeom>
            <a:avLst/>
            <a:gdLst>
              <a:gd name="T0" fmla="*/ 2147483647 w 248"/>
              <a:gd name="T1" fmla="*/ 2147483647 h 144"/>
              <a:gd name="T2" fmla="*/ 2147483647 w 248"/>
              <a:gd name="T3" fmla="*/ 0 h 144"/>
              <a:gd name="T4" fmla="*/ 2147483647 w 248"/>
              <a:gd name="T5" fmla="*/ 2147483647 h 144"/>
              <a:gd name="T6" fmla="*/ 0 w 248"/>
              <a:gd name="T7" fmla="*/ 2147483647 h 144"/>
              <a:gd name="T8" fmla="*/ 2147483647 w 248"/>
              <a:gd name="T9" fmla="*/ 2147483647 h 1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8"/>
              <a:gd name="T16" fmla="*/ 0 h 144"/>
              <a:gd name="T17" fmla="*/ 248 w 248"/>
              <a:gd name="T18" fmla="*/ 144 h 1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8" h="144">
                <a:moveTo>
                  <a:pt x="77" y="144"/>
                </a:moveTo>
                <a:lnTo>
                  <a:pt x="248" y="0"/>
                </a:lnTo>
                <a:lnTo>
                  <a:pt x="86" y="94"/>
                </a:lnTo>
                <a:lnTo>
                  <a:pt x="0" y="51"/>
                </a:lnTo>
                <a:lnTo>
                  <a:pt x="77" y="144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9" tIns="45719" rIns="91439" bIns="45719"/>
          <a:lstStyle/>
          <a:p>
            <a:endParaRPr lang="en-US" sz="4000"/>
          </a:p>
        </p:txBody>
      </p:sp>
      <p:sp>
        <p:nvSpPr>
          <p:cNvPr id="541709" name="Freeform 13"/>
          <p:cNvSpPr>
            <a:spLocks/>
          </p:cNvSpPr>
          <p:nvPr/>
        </p:nvSpPr>
        <p:spPr bwMode="auto">
          <a:xfrm>
            <a:off x="838199" y="3530600"/>
            <a:ext cx="227013" cy="228600"/>
          </a:xfrm>
          <a:custGeom>
            <a:avLst/>
            <a:gdLst>
              <a:gd name="T0" fmla="*/ 0 w 409"/>
              <a:gd name="T1" fmla="*/ 2147483647 h 412"/>
              <a:gd name="T2" fmla="*/ 2147483647 w 409"/>
              <a:gd name="T3" fmla="*/ 2147483647 h 412"/>
              <a:gd name="T4" fmla="*/ 2147483647 w 409"/>
              <a:gd name="T5" fmla="*/ 2147483647 h 412"/>
              <a:gd name="T6" fmla="*/ 2147483647 w 409"/>
              <a:gd name="T7" fmla="*/ 2147483647 h 412"/>
              <a:gd name="T8" fmla="*/ 2147483647 w 409"/>
              <a:gd name="T9" fmla="*/ 2147483647 h 412"/>
              <a:gd name="T10" fmla="*/ 2147483647 w 409"/>
              <a:gd name="T11" fmla="*/ 2147483647 h 412"/>
              <a:gd name="T12" fmla="*/ 2147483647 w 409"/>
              <a:gd name="T13" fmla="*/ 2147483647 h 412"/>
              <a:gd name="T14" fmla="*/ 2147483647 w 409"/>
              <a:gd name="T15" fmla="*/ 2147483647 h 412"/>
              <a:gd name="T16" fmla="*/ 2147483647 w 409"/>
              <a:gd name="T17" fmla="*/ 2147483647 h 412"/>
              <a:gd name="T18" fmla="*/ 2147483647 w 409"/>
              <a:gd name="T19" fmla="*/ 0 h 412"/>
              <a:gd name="T20" fmla="*/ 2147483647 w 409"/>
              <a:gd name="T21" fmla="*/ 2147483647 h 412"/>
              <a:gd name="T22" fmla="*/ 2147483647 w 409"/>
              <a:gd name="T23" fmla="*/ 0 h 412"/>
              <a:gd name="T24" fmla="*/ 0 w 409"/>
              <a:gd name="T25" fmla="*/ 2147483647 h 4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09"/>
              <a:gd name="T40" fmla="*/ 0 h 412"/>
              <a:gd name="T41" fmla="*/ 409 w 409"/>
              <a:gd name="T42" fmla="*/ 412 h 4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09" h="412">
                <a:moveTo>
                  <a:pt x="0" y="59"/>
                </a:moveTo>
                <a:lnTo>
                  <a:pt x="160" y="220"/>
                </a:lnTo>
                <a:lnTo>
                  <a:pt x="16" y="364"/>
                </a:lnTo>
                <a:lnTo>
                  <a:pt x="64" y="412"/>
                </a:lnTo>
                <a:lnTo>
                  <a:pt x="208" y="268"/>
                </a:lnTo>
                <a:lnTo>
                  <a:pt x="352" y="412"/>
                </a:lnTo>
                <a:lnTo>
                  <a:pt x="400" y="364"/>
                </a:lnTo>
                <a:lnTo>
                  <a:pt x="256" y="220"/>
                </a:lnTo>
                <a:lnTo>
                  <a:pt x="409" y="59"/>
                </a:lnTo>
                <a:lnTo>
                  <a:pt x="355" y="0"/>
                </a:lnTo>
                <a:lnTo>
                  <a:pt x="208" y="172"/>
                </a:lnTo>
                <a:lnTo>
                  <a:pt x="54" y="0"/>
                </a:lnTo>
                <a:lnTo>
                  <a:pt x="0" y="59"/>
                </a:lnTo>
                <a:close/>
              </a:path>
            </a:pathLst>
          </a:cu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9" tIns="45719" rIns="91439" bIns="45719"/>
          <a:lstStyle/>
          <a:p>
            <a:endParaRPr lang="en-US" sz="4000"/>
          </a:p>
        </p:txBody>
      </p:sp>
      <p:sp>
        <p:nvSpPr>
          <p:cNvPr id="541710" name="Freeform 14"/>
          <p:cNvSpPr>
            <a:spLocks/>
          </p:cNvSpPr>
          <p:nvPr/>
        </p:nvSpPr>
        <p:spPr bwMode="auto">
          <a:xfrm>
            <a:off x="838199" y="4140200"/>
            <a:ext cx="227013" cy="228600"/>
          </a:xfrm>
          <a:custGeom>
            <a:avLst/>
            <a:gdLst>
              <a:gd name="T0" fmla="*/ 0 w 409"/>
              <a:gd name="T1" fmla="*/ 2147483647 h 412"/>
              <a:gd name="T2" fmla="*/ 2147483647 w 409"/>
              <a:gd name="T3" fmla="*/ 2147483647 h 412"/>
              <a:gd name="T4" fmla="*/ 2147483647 w 409"/>
              <a:gd name="T5" fmla="*/ 2147483647 h 412"/>
              <a:gd name="T6" fmla="*/ 2147483647 w 409"/>
              <a:gd name="T7" fmla="*/ 2147483647 h 412"/>
              <a:gd name="T8" fmla="*/ 2147483647 w 409"/>
              <a:gd name="T9" fmla="*/ 2147483647 h 412"/>
              <a:gd name="T10" fmla="*/ 2147483647 w 409"/>
              <a:gd name="T11" fmla="*/ 2147483647 h 412"/>
              <a:gd name="T12" fmla="*/ 2147483647 w 409"/>
              <a:gd name="T13" fmla="*/ 2147483647 h 412"/>
              <a:gd name="T14" fmla="*/ 2147483647 w 409"/>
              <a:gd name="T15" fmla="*/ 2147483647 h 412"/>
              <a:gd name="T16" fmla="*/ 2147483647 w 409"/>
              <a:gd name="T17" fmla="*/ 2147483647 h 412"/>
              <a:gd name="T18" fmla="*/ 2147483647 w 409"/>
              <a:gd name="T19" fmla="*/ 0 h 412"/>
              <a:gd name="T20" fmla="*/ 2147483647 w 409"/>
              <a:gd name="T21" fmla="*/ 2147483647 h 412"/>
              <a:gd name="T22" fmla="*/ 2147483647 w 409"/>
              <a:gd name="T23" fmla="*/ 0 h 412"/>
              <a:gd name="T24" fmla="*/ 0 w 409"/>
              <a:gd name="T25" fmla="*/ 2147483647 h 4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09"/>
              <a:gd name="T40" fmla="*/ 0 h 412"/>
              <a:gd name="T41" fmla="*/ 409 w 409"/>
              <a:gd name="T42" fmla="*/ 412 h 4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09" h="412">
                <a:moveTo>
                  <a:pt x="0" y="59"/>
                </a:moveTo>
                <a:lnTo>
                  <a:pt x="160" y="220"/>
                </a:lnTo>
                <a:lnTo>
                  <a:pt x="16" y="364"/>
                </a:lnTo>
                <a:lnTo>
                  <a:pt x="64" y="412"/>
                </a:lnTo>
                <a:lnTo>
                  <a:pt x="208" y="268"/>
                </a:lnTo>
                <a:lnTo>
                  <a:pt x="352" y="412"/>
                </a:lnTo>
                <a:lnTo>
                  <a:pt x="400" y="364"/>
                </a:lnTo>
                <a:lnTo>
                  <a:pt x="256" y="220"/>
                </a:lnTo>
                <a:lnTo>
                  <a:pt x="409" y="59"/>
                </a:lnTo>
                <a:lnTo>
                  <a:pt x="355" y="0"/>
                </a:lnTo>
                <a:lnTo>
                  <a:pt x="208" y="172"/>
                </a:lnTo>
                <a:lnTo>
                  <a:pt x="54" y="0"/>
                </a:lnTo>
                <a:lnTo>
                  <a:pt x="0" y="59"/>
                </a:lnTo>
                <a:close/>
              </a:path>
            </a:pathLst>
          </a:cu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9" tIns="45719" rIns="91439" bIns="45719"/>
          <a:lstStyle/>
          <a:p>
            <a:endParaRPr lang="en-US" sz="4000"/>
          </a:p>
        </p:txBody>
      </p:sp>
      <p:sp>
        <p:nvSpPr>
          <p:cNvPr id="541712" name="Freeform 16"/>
          <p:cNvSpPr>
            <a:spLocks/>
          </p:cNvSpPr>
          <p:nvPr/>
        </p:nvSpPr>
        <p:spPr bwMode="auto">
          <a:xfrm>
            <a:off x="838199" y="5359400"/>
            <a:ext cx="227013" cy="228600"/>
          </a:xfrm>
          <a:custGeom>
            <a:avLst/>
            <a:gdLst>
              <a:gd name="T0" fmla="*/ 0 w 409"/>
              <a:gd name="T1" fmla="*/ 2147483647 h 412"/>
              <a:gd name="T2" fmla="*/ 2147483647 w 409"/>
              <a:gd name="T3" fmla="*/ 2147483647 h 412"/>
              <a:gd name="T4" fmla="*/ 2147483647 w 409"/>
              <a:gd name="T5" fmla="*/ 2147483647 h 412"/>
              <a:gd name="T6" fmla="*/ 2147483647 w 409"/>
              <a:gd name="T7" fmla="*/ 2147483647 h 412"/>
              <a:gd name="T8" fmla="*/ 2147483647 w 409"/>
              <a:gd name="T9" fmla="*/ 2147483647 h 412"/>
              <a:gd name="T10" fmla="*/ 2147483647 w 409"/>
              <a:gd name="T11" fmla="*/ 2147483647 h 412"/>
              <a:gd name="T12" fmla="*/ 2147483647 w 409"/>
              <a:gd name="T13" fmla="*/ 2147483647 h 412"/>
              <a:gd name="T14" fmla="*/ 2147483647 w 409"/>
              <a:gd name="T15" fmla="*/ 2147483647 h 412"/>
              <a:gd name="T16" fmla="*/ 2147483647 w 409"/>
              <a:gd name="T17" fmla="*/ 2147483647 h 412"/>
              <a:gd name="T18" fmla="*/ 2147483647 w 409"/>
              <a:gd name="T19" fmla="*/ 0 h 412"/>
              <a:gd name="T20" fmla="*/ 2147483647 w 409"/>
              <a:gd name="T21" fmla="*/ 2147483647 h 412"/>
              <a:gd name="T22" fmla="*/ 2147483647 w 409"/>
              <a:gd name="T23" fmla="*/ 0 h 412"/>
              <a:gd name="T24" fmla="*/ 0 w 409"/>
              <a:gd name="T25" fmla="*/ 2147483647 h 4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09"/>
              <a:gd name="T40" fmla="*/ 0 h 412"/>
              <a:gd name="T41" fmla="*/ 409 w 409"/>
              <a:gd name="T42" fmla="*/ 412 h 4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09" h="412">
                <a:moveTo>
                  <a:pt x="0" y="59"/>
                </a:moveTo>
                <a:lnTo>
                  <a:pt x="160" y="220"/>
                </a:lnTo>
                <a:lnTo>
                  <a:pt x="16" y="364"/>
                </a:lnTo>
                <a:lnTo>
                  <a:pt x="64" y="412"/>
                </a:lnTo>
                <a:lnTo>
                  <a:pt x="208" y="268"/>
                </a:lnTo>
                <a:lnTo>
                  <a:pt x="352" y="412"/>
                </a:lnTo>
                <a:lnTo>
                  <a:pt x="400" y="364"/>
                </a:lnTo>
                <a:lnTo>
                  <a:pt x="256" y="220"/>
                </a:lnTo>
                <a:lnTo>
                  <a:pt x="409" y="59"/>
                </a:lnTo>
                <a:lnTo>
                  <a:pt x="355" y="0"/>
                </a:lnTo>
                <a:lnTo>
                  <a:pt x="208" y="172"/>
                </a:lnTo>
                <a:lnTo>
                  <a:pt x="54" y="0"/>
                </a:lnTo>
                <a:lnTo>
                  <a:pt x="0" y="59"/>
                </a:lnTo>
                <a:close/>
              </a:path>
            </a:pathLst>
          </a:cu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9" tIns="45719" rIns="91439" bIns="45719"/>
          <a:lstStyle/>
          <a:p>
            <a:endParaRPr lang="en-US" sz="4000"/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838199" y="3835400"/>
            <a:ext cx="304800" cy="228600"/>
            <a:chOff x="4896" y="2256"/>
            <a:chExt cx="432" cy="816"/>
          </a:xfrm>
        </p:grpSpPr>
        <p:sp>
          <p:nvSpPr>
            <p:cNvPr id="15380" name="Freeform 21"/>
            <p:cNvSpPr>
              <a:spLocks/>
            </p:cNvSpPr>
            <p:nvPr/>
          </p:nvSpPr>
          <p:spPr bwMode="auto">
            <a:xfrm>
              <a:off x="4896" y="2256"/>
              <a:ext cx="432" cy="624"/>
            </a:xfrm>
            <a:custGeom>
              <a:avLst/>
              <a:gdLst>
                <a:gd name="T0" fmla="*/ 0 w 432"/>
                <a:gd name="T1" fmla="*/ 192 h 624"/>
                <a:gd name="T2" fmla="*/ 96 w 432"/>
                <a:gd name="T3" fmla="*/ 0 h 624"/>
                <a:gd name="T4" fmla="*/ 336 w 432"/>
                <a:gd name="T5" fmla="*/ 0 h 624"/>
                <a:gd name="T6" fmla="*/ 432 w 432"/>
                <a:gd name="T7" fmla="*/ 192 h 624"/>
                <a:gd name="T8" fmla="*/ 336 w 432"/>
                <a:gd name="T9" fmla="*/ 384 h 624"/>
                <a:gd name="T10" fmla="*/ 240 w 432"/>
                <a:gd name="T11" fmla="*/ 432 h 624"/>
                <a:gd name="T12" fmla="*/ 240 w 432"/>
                <a:gd name="T13" fmla="*/ 624 h 624"/>
                <a:gd name="T14" fmla="*/ 144 w 432"/>
                <a:gd name="T15" fmla="*/ 624 h 624"/>
                <a:gd name="T16" fmla="*/ 144 w 432"/>
                <a:gd name="T17" fmla="*/ 384 h 624"/>
                <a:gd name="T18" fmla="*/ 288 w 432"/>
                <a:gd name="T19" fmla="*/ 288 h 624"/>
                <a:gd name="T20" fmla="*/ 336 w 432"/>
                <a:gd name="T21" fmla="*/ 192 h 624"/>
                <a:gd name="T22" fmla="*/ 288 w 432"/>
                <a:gd name="T23" fmla="*/ 96 h 624"/>
                <a:gd name="T24" fmla="*/ 144 w 432"/>
                <a:gd name="T25" fmla="*/ 96 h 624"/>
                <a:gd name="T26" fmla="*/ 96 w 432"/>
                <a:gd name="T27" fmla="*/ 240 h 624"/>
                <a:gd name="T28" fmla="*/ 0 w 432"/>
                <a:gd name="T29" fmla="*/ 192 h 6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32"/>
                <a:gd name="T46" fmla="*/ 0 h 624"/>
                <a:gd name="T47" fmla="*/ 432 w 432"/>
                <a:gd name="T48" fmla="*/ 624 h 6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32" h="624">
                  <a:moveTo>
                    <a:pt x="0" y="192"/>
                  </a:moveTo>
                  <a:lnTo>
                    <a:pt x="96" y="0"/>
                  </a:lnTo>
                  <a:lnTo>
                    <a:pt x="336" y="0"/>
                  </a:lnTo>
                  <a:lnTo>
                    <a:pt x="432" y="192"/>
                  </a:lnTo>
                  <a:lnTo>
                    <a:pt x="336" y="384"/>
                  </a:lnTo>
                  <a:lnTo>
                    <a:pt x="240" y="432"/>
                  </a:lnTo>
                  <a:lnTo>
                    <a:pt x="240" y="624"/>
                  </a:lnTo>
                  <a:lnTo>
                    <a:pt x="144" y="624"/>
                  </a:lnTo>
                  <a:lnTo>
                    <a:pt x="144" y="384"/>
                  </a:lnTo>
                  <a:lnTo>
                    <a:pt x="288" y="288"/>
                  </a:lnTo>
                  <a:lnTo>
                    <a:pt x="336" y="192"/>
                  </a:lnTo>
                  <a:lnTo>
                    <a:pt x="288" y="96"/>
                  </a:lnTo>
                  <a:lnTo>
                    <a:pt x="144" y="96"/>
                  </a:lnTo>
                  <a:lnTo>
                    <a:pt x="96" y="24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4000"/>
            </a:p>
          </p:txBody>
        </p:sp>
        <p:sp>
          <p:nvSpPr>
            <p:cNvPr id="15381" name="Freeform 22"/>
            <p:cNvSpPr>
              <a:spLocks/>
            </p:cNvSpPr>
            <p:nvPr/>
          </p:nvSpPr>
          <p:spPr bwMode="auto">
            <a:xfrm>
              <a:off x="5040" y="2976"/>
              <a:ext cx="96" cy="96"/>
            </a:xfrm>
            <a:custGeom>
              <a:avLst/>
              <a:gdLst>
                <a:gd name="T0" fmla="*/ 96 w 96"/>
                <a:gd name="T1" fmla="*/ 0 h 96"/>
                <a:gd name="T2" fmla="*/ 0 w 96"/>
                <a:gd name="T3" fmla="*/ 0 h 96"/>
                <a:gd name="T4" fmla="*/ 0 w 96"/>
                <a:gd name="T5" fmla="*/ 96 h 96"/>
                <a:gd name="T6" fmla="*/ 96 w 96"/>
                <a:gd name="T7" fmla="*/ 96 h 96"/>
                <a:gd name="T8" fmla="*/ 96 w 96"/>
                <a:gd name="T9" fmla="*/ 0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96"/>
                <a:gd name="T17" fmla="*/ 96 w 96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96">
                  <a:moveTo>
                    <a:pt x="96" y="0"/>
                  </a:moveTo>
                  <a:lnTo>
                    <a:pt x="0" y="0"/>
                  </a:lnTo>
                  <a:lnTo>
                    <a:pt x="0" y="96"/>
                  </a:lnTo>
                  <a:lnTo>
                    <a:pt x="9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4000"/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838199" y="4445000"/>
            <a:ext cx="304800" cy="228600"/>
            <a:chOff x="4896" y="2256"/>
            <a:chExt cx="432" cy="816"/>
          </a:xfrm>
        </p:grpSpPr>
        <p:sp>
          <p:nvSpPr>
            <p:cNvPr id="15378" name="Freeform 24"/>
            <p:cNvSpPr>
              <a:spLocks/>
            </p:cNvSpPr>
            <p:nvPr/>
          </p:nvSpPr>
          <p:spPr bwMode="auto">
            <a:xfrm>
              <a:off x="4896" y="2256"/>
              <a:ext cx="432" cy="624"/>
            </a:xfrm>
            <a:custGeom>
              <a:avLst/>
              <a:gdLst>
                <a:gd name="T0" fmla="*/ 0 w 432"/>
                <a:gd name="T1" fmla="*/ 192 h 624"/>
                <a:gd name="T2" fmla="*/ 96 w 432"/>
                <a:gd name="T3" fmla="*/ 0 h 624"/>
                <a:gd name="T4" fmla="*/ 336 w 432"/>
                <a:gd name="T5" fmla="*/ 0 h 624"/>
                <a:gd name="T6" fmla="*/ 432 w 432"/>
                <a:gd name="T7" fmla="*/ 192 h 624"/>
                <a:gd name="T8" fmla="*/ 336 w 432"/>
                <a:gd name="T9" fmla="*/ 384 h 624"/>
                <a:gd name="T10" fmla="*/ 240 w 432"/>
                <a:gd name="T11" fmla="*/ 432 h 624"/>
                <a:gd name="T12" fmla="*/ 240 w 432"/>
                <a:gd name="T13" fmla="*/ 624 h 624"/>
                <a:gd name="T14" fmla="*/ 144 w 432"/>
                <a:gd name="T15" fmla="*/ 624 h 624"/>
                <a:gd name="T16" fmla="*/ 144 w 432"/>
                <a:gd name="T17" fmla="*/ 384 h 624"/>
                <a:gd name="T18" fmla="*/ 288 w 432"/>
                <a:gd name="T19" fmla="*/ 288 h 624"/>
                <a:gd name="T20" fmla="*/ 336 w 432"/>
                <a:gd name="T21" fmla="*/ 192 h 624"/>
                <a:gd name="T22" fmla="*/ 288 w 432"/>
                <a:gd name="T23" fmla="*/ 96 h 624"/>
                <a:gd name="T24" fmla="*/ 144 w 432"/>
                <a:gd name="T25" fmla="*/ 96 h 624"/>
                <a:gd name="T26" fmla="*/ 96 w 432"/>
                <a:gd name="T27" fmla="*/ 240 h 624"/>
                <a:gd name="T28" fmla="*/ 0 w 432"/>
                <a:gd name="T29" fmla="*/ 192 h 6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32"/>
                <a:gd name="T46" fmla="*/ 0 h 624"/>
                <a:gd name="T47" fmla="*/ 432 w 432"/>
                <a:gd name="T48" fmla="*/ 624 h 6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32" h="624">
                  <a:moveTo>
                    <a:pt x="0" y="192"/>
                  </a:moveTo>
                  <a:lnTo>
                    <a:pt x="96" y="0"/>
                  </a:lnTo>
                  <a:lnTo>
                    <a:pt x="336" y="0"/>
                  </a:lnTo>
                  <a:lnTo>
                    <a:pt x="432" y="192"/>
                  </a:lnTo>
                  <a:lnTo>
                    <a:pt x="336" y="384"/>
                  </a:lnTo>
                  <a:lnTo>
                    <a:pt x="240" y="432"/>
                  </a:lnTo>
                  <a:lnTo>
                    <a:pt x="240" y="624"/>
                  </a:lnTo>
                  <a:lnTo>
                    <a:pt x="144" y="624"/>
                  </a:lnTo>
                  <a:lnTo>
                    <a:pt x="144" y="384"/>
                  </a:lnTo>
                  <a:lnTo>
                    <a:pt x="288" y="288"/>
                  </a:lnTo>
                  <a:lnTo>
                    <a:pt x="336" y="192"/>
                  </a:lnTo>
                  <a:lnTo>
                    <a:pt x="288" y="96"/>
                  </a:lnTo>
                  <a:lnTo>
                    <a:pt x="144" y="96"/>
                  </a:lnTo>
                  <a:lnTo>
                    <a:pt x="96" y="24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4000"/>
            </a:p>
          </p:txBody>
        </p:sp>
        <p:sp>
          <p:nvSpPr>
            <p:cNvPr id="15379" name="Freeform 25"/>
            <p:cNvSpPr>
              <a:spLocks/>
            </p:cNvSpPr>
            <p:nvPr/>
          </p:nvSpPr>
          <p:spPr bwMode="auto">
            <a:xfrm>
              <a:off x="5040" y="2976"/>
              <a:ext cx="96" cy="96"/>
            </a:xfrm>
            <a:custGeom>
              <a:avLst/>
              <a:gdLst>
                <a:gd name="T0" fmla="*/ 96 w 96"/>
                <a:gd name="T1" fmla="*/ 0 h 96"/>
                <a:gd name="T2" fmla="*/ 0 w 96"/>
                <a:gd name="T3" fmla="*/ 0 h 96"/>
                <a:gd name="T4" fmla="*/ 0 w 96"/>
                <a:gd name="T5" fmla="*/ 96 h 96"/>
                <a:gd name="T6" fmla="*/ 96 w 96"/>
                <a:gd name="T7" fmla="*/ 96 h 96"/>
                <a:gd name="T8" fmla="*/ 96 w 96"/>
                <a:gd name="T9" fmla="*/ 0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96"/>
                <a:gd name="T17" fmla="*/ 96 w 96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96">
                  <a:moveTo>
                    <a:pt x="96" y="0"/>
                  </a:moveTo>
                  <a:lnTo>
                    <a:pt x="0" y="0"/>
                  </a:lnTo>
                  <a:lnTo>
                    <a:pt x="0" y="96"/>
                  </a:lnTo>
                  <a:lnTo>
                    <a:pt x="9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4000"/>
            </a:p>
          </p:txBody>
        </p:sp>
      </p:grpSp>
      <p:sp>
        <p:nvSpPr>
          <p:cNvPr id="22" name="Freeform 4"/>
          <p:cNvSpPr>
            <a:spLocks/>
          </p:cNvSpPr>
          <p:nvPr/>
        </p:nvSpPr>
        <p:spPr bwMode="auto">
          <a:xfrm>
            <a:off x="825501" y="2311400"/>
            <a:ext cx="317500" cy="228600"/>
          </a:xfrm>
          <a:custGeom>
            <a:avLst/>
            <a:gdLst>
              <a:gd name="T0" fmla="*/ 2147483647 w 248"/>
              <a:gd name="T1" fmla="*/ 2147483647 h 144"/>
              <a:gd name="T2" fmla="*/ 2147483647 w 248"/>
              <a:gd name="T3" fmla="*/ 0 h 144"/>
              <a:gd name="T4" fmla="*/ 2147483647 w 248"/>
              <a:gd name="T5" fmla="*/ 2147483647 h 144"/>
              <a:gd name="T6" fmla="*/ 0 w 248"/>
              <a:gd name="T7" fmla="*/ 2147483647 h 144"/>
              <a:gd name="T8" fmla="*/ 2147483647 w 248"/>
              <a:gd name="T9" fmla="*/ 2147483647 h 1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8"/>
              <a:gd name="T16" fmla="*/ 0 h 144"/>
              <a:gd name="T17" fmla="*/ 248 w 248"/>
              <a:gd name="T18" fmla="*/ 144 h 1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8" h="144">
                <a:moveTo>
                  <a:pt x="77" y="144"/>
                </a:moveTo>
                <a:lnTo>
                  <a:pt x="248" y="0"/>
                </a:lnTo>
                <a:lnTo>
                  <a:pt x="86" y="94"/>
                </a:lnTo>
                <a:lnTo>
                  <a:pt x="0" y="51"/>
                </a:lnTo>
                <a:lnTo>
                  <a:pt x="77" y="144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9" tIns="45719" rIns="91439" bIns="45719"/>
          <a:lstStyle/>
          <a:p>
            <a:endParaRPr lang="en-US" sz="4000"/>
          </a:p>
        </p:txBody>
      </p:sp>
      <p:grpSp>
        <p:nvGrpSpPr>
          <p:cNvPr id="27" name="Group 23">
            <a:extLst>
              <a:ext uri="{FF2B5EF4-FFF2-40B4-BE49-F238E27FC236}">
                <a16:creationId xmlns:a16="http://schemas.microsoft.com/office/drawing/2014/main" id="{1A99008E-0CD4-764A-BA64-7B980EDC28B4}"/>
              </a:ext>
            </a:extLst>
          </p:cNvPr>
          <p:cNvGrpSpPr>
            <a:grpSpLocks/>
          </p:cNvGrpSpPr>
          <p:nvPr/>
        </p:nvGrpSpPr>
        <p:grpSpPr bwMode="auto">
          <a:xfrm>
            <a:off x="812800" y="5065228"/>
            <a:ext cx="304800" cy="228600"/>
            <a:chOff x="4896" y="2256"/>
            <a:chExt cx="432" cy="816"/>
          </a:xfrm>
        </p:grpSpPr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7BCA7538-D882-EA4B-8776-0DE282D8BE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" y="2256"/>
              <a:ext cx="432" cy="624"/>
            </a:xfrm>
            <a:custGeom>
              <a:avLst/>
              <a:gdLst>
                <a:gd name="T0" fmla="*/ 0 w 432"/>
                <a:gd name="T1" fmla="*/ 192 h 624"/>
                <a:gd name="T2" fmla="*/ 96 w 432"/>
                <a:gd name="T3" fmla="*/ 0 h 624"/>
                <a:gd name="T4" fmla="*/ 336 w 432"/>
                <a:gd name="T5" fmla="*/ 0 h 624"/>
                <a:gd name="T6" fmla="*/ 432 w 432"/>
                <a:gd name="T7" fmla="*/ 192 h 624"/>
                <a:gd name="T8" fmla="*/ 336 w 432"/>
                <a:gd name="T9" fmla="*/ 384 h 624"/>
                <a:gd name="T10" fmla="*/ 240 w 432"/>
                <a:gd name="T11" fmla="*/ 432 h 624"/>
                <a:gd name="T12" fmla="*/ 240 w 432"/>
                <a:gd name="T13" fmla="*/ 624 h 624"/>
                <a:gd name="T14" fmla="*/ 144 w 432"/>
                <a:gd name="T15" fmla="*/ 624 h 624"/>
                <a:gd name="T16" fmla="*/ 144 w 432"/>
                <a:gd name="T17" fmla="*/ 384 h 624"/>
                <a:gd name="T18" fmla="*/ 288 w 432"/>
                <a:gd name="T19" fmla="*/ 288 h 624"/>
                <a:gd name="T20" fmla="*/ 336 w 432"/>
                <a:gd name="T21" fmla="*/ 192 h 624"/>
                <a:gd name="T22" fmla="*/ 288 w 432"/>
                <a:gd name="T23" fmla="*/ 96 h 624"/>
                <a:gd name="T24" fmla="*/ 144 w 432"/>
                <a:gd name="T25" fmla="*/ 96 h 624"/>
                <a:gd name="T26" fmla="*/ 96 w 432"/>
                <a:gd name="T27" fmla="*/ 240 h 624"/>
                <a:gd name="T28" fmla="*/ 0 w 432"/>
                <a:gd name="T29" fmla="*/ 192 h 6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32"/>
                <a:gd name="T46" fmla="*/ 0 h 624"/>
                <a:gd name="T47" fmla="*/ 432 w 432"/>
                <a:gd name="T48" fmla="*/ 624 h 6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32" h="624">
                  <a:moveTo>
                    <a:pt x="0" y="192"/>
                  </a:moveTo>
                  <a:lnTo>
                    <a:pt x="96" y="0"/>
                  </a:lnTo>
                  <a:lnTo>
                    <a:pt x="336" y="0"/>
                  </a:lnTo>
                  <a:lnTo>
                    <a:pt x="432" y="192"/>
                  </a:lnTo>
                  <a:lnTo>
                    <a:pt x="336" y="384"/>
                  </a:lnTo>
                  <a:lnTo>
                    <a:pt x="240" y="432"/>
                  </a:lnTo>
                  <a:lnTo>
                    <a:pt x="240" y="624"/>
                  </a:lnTo>
                  <a:lnTo>
                    <a:pt x="144" y="624"/>
                  </a:lnTo>
                  <a:lnTo>
                    <a:pt x="144" y="384"/>
                  </a:lnTo>
                  <a:lnTo>
                    <a:pt x="288" y="288"/>
                  </a:lnTo>
                  <a:lnTo>
                    <a:pt x="336" y="192"/>
                  </a:lnTo>
                  <a:lnTo>
                    <a:pt x="288" y="96"/>
                  </a:lnTo>
                  <a:lnTo>
                    <a:pt x="144" y="96"/>
                  </a:lnTo>
                  <a:lnTo>
                    <a:pt x="96" y="24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4000"/>
            </a:p>
          </p:txBody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28D30A42-9913-8D4A-AD36-F4BFC31EAD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0" y="2976"/>
              <a:ext cx="96" cy="96"/>
            </a:xfrm>
            <a:custGeom>
              <a:avLst/>
              <a:gdLst>
                <a:gd name="T0" fmla="*/ 96 w 96"/>
                <a:gd name="T1" fmla="*/ 0 h 96"/>
                <a:gd name="T2" fmla="*/ 0 w 96"/>
                <a:gd name="T3" fmla="*/ 0 h 96"/>
                <a:gd name="T4" fmla="*/ 0 w 96"/>
                <a:gd name="T5" fmla="*/ 96 h 96"/>
                <a:gd name="T6" fmla="*/ 96 w 96"/>
                <a:gd name="T7" fmla="*/ 96 h 96"/>
                <a:gd name="T8" fmla="*/ 96 w 96"/>
                <a:gd name="T9" fmla="*/ 0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96"/>
                <a:gd name="T17" fmla="*/ 96 w 96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96">
                  <a:moveTo>
                    <a:pt x="96" y="0"/>
                  </a:moveTo>
                  <a:lnTo>
                    <a:pt x="0" y="0"/>
                  </a:lnTo>
                  <a:lnTo>
                    <a:pt x="0" y="96"/>
                  </a:lnTo>
                  <a:lnTo>
                    <a:pt x="9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4000"/>
            </a:p>
          </p:txBody>
        </p:sp>
      </p:grpSp>
      <p:sp>
        <p:nvSpPr>
          <p:cNvPr id="25" name="Freeform 13">
            <a:extLst>
              <a:ext uri="{FF2B5EF4-FFF2-40B4-BE49-F238E27FC236}">
                <a16:creationId xmlns:a16="http://schemas.microsoft.com/office/drawing/2014/main" id="{6D7C98C9-B036-1040-BE7B-036F99867A2A}"/>
              </a:ext>
            </a:extLst>
          </p:cNvPr>
          <p:cNvSpPr>
            <a:spLocks/>
          </p:cNvSpPr>
          <p:nvPr/>
        </p:nvSpPr>
        <p:spPr bwMode="auto">
          <a:xfrm>
            <a:off x="851694" y="2948820"/>
            <a:ext cx="227013" cy="228600"/>
          </a:xfrm>
          <a:custGeom>
            <a:avLst/>
            <a:gdLst>
              <a:gd name="T0" fmla="*/ 0 w 409"/>
              <a:gd name="T1" fmla="*/ 2147483647 h 412"/>
              <a:gd name="T2" fmla="*/ 2147483647 w 409"/>
              <a:gd name="T3" fmla="*/ 2147483647 h 412"/>
              <a:gd name="T4" fmla="*/ 2147483647 w 409"/>
              <a:gd name="T5" fmla="*/ 2147483647 h 412"/>
              <a:gd name="T6" fmla="*/ 2147483647 w 409"/>
              <a:gd name="T7" fmla="*/ 2147483647 h 412"/>
              <a:gd name="T8" fmla="*/ 2147483647 w 409"/>
              <a:gd name="T9" fmla="*/ 2147483647 h 412"/>
              <a:gd name="T10" fmla="*/ 2147483647 w 409"/>
              <a:gd name="T11" fmla="*/ 2147483647 h 412"/>
              <a:gd name="T12" fmla="*/ 2147483647 w 409"/>
              <a:gd name="T13" fmla="*/ 2147483647 h 412"/>
              <a:gd name="T14" fmla="*/ 2147483647 w 409"/>
              <a:gd name="T15" fmla="*/ 2147483647 h 412"/>
              <a:gd name="T16" fmla="*/ 2147483647 w 409"/>
              <a:gd name="T17" fmla="*/ 2147483647 h 412"/>
              <a:gd name="T18" fmla="*/ 2147483647 w 409"/>
              <a:gd name="T19" fmla="*/ 0 h 412"/>
              <a:gd name="T20" fmla="*/ 2147483647 w 409"/>
              <a:gd name="T21" fmla="*/ 2147483647 h 412"/>
              <a:gd name="T22" fmla="*/ 2147483647 w 409"/>
              <a:gd name="T23" fmla="*/ 0 h 412"/>
              <a:gd name="T24" fmla="*/ 0 w 409"/>
              <a:gd name="T25" fmla="*/ 2147483647 h 4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09"/>
              <a:gd name="T40" fmla="*/ 0 h 412"/>
              <a:gd name="T41" fmla="*/ 409 w 409"/>
              <a:gd name="T42" fmla="*/ 412 h 4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09" h="412">
                <a:moveTo>
                  <a:pt x="0" y="59"/>
                </a:moveTo>
                <a:lnTo>
                  <a:pt x="160" y="220"/>
                </a:lnTo>
                <a:lnTo>
                  <a:pt x="16" y="364"/>
                </a:lnTo>
                <a:lnTo>
                  <a:pt x="64" y="412"/>
                </a:lnTo>
                <a:lnTo>
                  <a:pt x="208" y="268"/>
                </a:lnTo>
                <a:lnTo>
                  <a:pt x="352" y="412"/>
                </a:lnTo>
                <a:lnTo>
                  <a:pt x="400" y="364"/>
                </a:lnTo>
                <a:lnTo>
                  <a:pt x="256" y="220"/>
                </a:lnTo>
                <a:lnTo>
                  <a:pt x="409" y="59"/>
                </a:lnTo>
                <a:lnTo>
                  <a:pt x="355" y="0"/>
                </a:lnTo>
                <a:lnTo>
                  <a:pt x="208" y="172"/>
                </a:lnTo>
                <a:lnTo>
                  <a:pt x="54" y="0"/>
                </a:lnTo>
                <a:lnTo>
                  <a:pt x="0" y="59"/>
                </a:lnTo>
                <a:close/>
              </a:path>
            </a:pathLst>
          </a:cu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9" tIns="45719" rIns="91439" bIns="45719"/>
          <a:lstStyle/>
          <a:p>
            <a:endParaRPr lang="en-US" sz="4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B1C41D-C0A8-4D1A-A0A5-6EBB7C417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304" y="2845480"/>
            <a:ext cx="3012935" cy="2037023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200B16-2222-45B9-9E6E-4132D6C7E5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F6C138-D287-4C0B-8229-E967F4AB75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678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6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6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1700" grpId="0" animBg="1"/>
      <p:bldP spid="541704" grpId="0" animBg="1"/>
      <p:bldP spid="541705" grpId="0" animBg="1"/>
      <p:bldP spid="541706" grpId="0" animBg="1"/>
      <p:bldP spid="541709" grpId="0" animBg="1"/>
      <p:bldP spid="541710" grpId="0" animBg="1"/>
      <p:bldP spid="541712" grpId="0" animBg="1"/>
      <p:bldP spid="22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FDCCE227-27AB-4658-9205-44F27BC53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About me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9313127F-AFFB-4C55-84FF-3A3535D57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17639"/>
            <a:ext cx="10972800" cy="4713287"/>
          </a:xfrm>
        </p:spPr>
        <p:txBody>
          <a:bodyPr/>
          <a:lstStyle/>
          <a:p>
            <a:r>
              <a:rPr lang="en-US" altLang="en-US" dirty="0">
                <a:solidFill>
                  <a:srgbClr val="3333CC"/>
                </a:solidFill>
              </a:rPr>
              <a:t>My name</a:t>
            </a:r>
            <a:r>
              <a:rPr lang="en-US" altLang="en-US" dirty="0"/>
              <a:t>: </a:t>
            </a:r>
            <a:r>
              <a:rPr lang="en-US" altLang="en-US" sz="2600" dirty="0"/>
              <a:t>Bing Liu</a:t>
            </a:r>
          </a:p>
          <a:p>
            <a:r>
              <a:rPr lang="en-US" altLang="en-US" dirty="0">
                <a:solidFill>
                  <a:srgbClr val="3333CC"/>
                </a:solidFill>
              </a:rPr>
              <a:t>Research interests</a:t>
            </a:r>
            <a:r>
              <a:rPr lang="en-US" altLang="en-US" dirty="0"/>
              <a:t>: </a:t>
            </a:r>
          </a:p>
          <a:p>
            <a:pPr lvl="1"/>
            <a:r>
              <a:rPr lang="en-US" altLang="en-US" dirty="0"/>
              <a:t>Lifelong and continual learning </a:t>
            </a:r>
          </a:p>
          <a:p>
            <a:pPr lvl="1"/>
            <a:r>
              <a:rPr lang="en-US" altLang="en-US" dirty="0"/>
              <a:t>Continuous learning dialogue systems</a:t>
            </a:r>
          </a:p>
          <a:p>
            <a:pPr lvl="1"/>
            <a:r>
              <a:rPr lang="en-US" altLang="en-US" dirty="0"/>
              <a:t>Sentiment analysis</a:t>
            </a:r>
          </a:p>
          <a:p>
            <a:pPr lvl="1"/>
            <a:r>
              <a:rPr lang="en-US" altLang="en-US" dirty="0"/>
              <a:t>Natural language processing (NLP) </a:t>
            </a:r>
          </a:p>
          <a:p>
            <a:pPr lvl="1"/>
            <a:r>
              <a:rPr lang="en-US" altLang="en-US" dirty="0"/>
              <a:t>Artificial Intelligence (AI). </a:t>
            </a:r>
          </a:p>
          <a:p>
            <a:r>
              <a:rPr lang="en-US" altLang="en-US" dirty="0">
                <a:solidFill>
                  <a:srgbClr val="3333CC"/>
                </a:solidFill>
              </a:rPr>
              <a:t>More about me</a:t>
            </a:r>
            <a:r>
              <a:rPr lang="en-US" altLang="en-US" dirty="0"/>
              <a:t>: </a:t>
            </a:r>
          </a:p>
          <a:p>
            <a:pPr lvl="1"/>
            <a:r>
              <a:rPr lang="en-US" altLang="en-US" dirty="0"/>
              <a:t>See my homepage: https://www.cs.uic.edu/~liub/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69DBD4-15B6-48A3-B972-7FC9FBDA72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</a:p>
        </p:txBody>
      </p:sp>
      <p:sp>
        <p:nvSpPr>
          <p:cNvPr id="6149" name="Slide Number Placeholder 4">
            <a:extLst>
              <a:ext uri="{FF2B5EF4-FFF2-40B4-BE49-F238E27FC236}">
                <a16:creationId xmlns:a16="http://schemas.microsoft.com/office/drawing/2014/main" id="{50DD8F71-DE28-4AF0-9BAA-09A6A98EA5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C25E60C-F47A-4572-93DA-15A8611FC020}" type="slidenum">
              <a:rPr lang="en-US" altLang="en-US" sz="1200">
                <a:latin typeface="Garamond" panose="02020404030301010803" pitchFamily="18" charset="0"/>
              </a:rPr>
              <a:pPr/>
              <a:t>2</a:t>
            </a:fld>
            <a:endParaRPr lang="en-US" altLang="en-US" sz="1200"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D0CD0-2374-4252-91BB-6B135BFC5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AI do?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3C446-FA9D-44BA-BAA0-403A3C8413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often </a:t>
            </a:r>
            <a:r>
              <a:rPr lang="en-US" b="1" dirty="0"/>
              <a:t>can do </a:t>
            </a:r>
            <a:r>
              <a:rPr lang="en-US" dirty="0"/>
              <a:t>(can be made to do) what we human consider to be very difficulty tasks that require strong intelligence</a:t>
            </a:r>
          </a:p>
          <a:p>
            <a:pPr lvl="1"/>
            <a:r>
              <a:rPr lang="en-US" dirty="0"/>
              <a:t>E.g., play chess and GO</a:t>
            </a:r>
          </a:p>
          <a:p>
            <a:pPr lvl="1"/>
            <a:r>
              <a:rPr lang="en-US" dirty="0"/>
              <a:t>Require heavy computation in highly restricted environments</a:t>
            </a:r>
          </a:p>
          <a:p>
            <a:r>
              <a:rPr lang="en-US" dirty="0"/>
              <a:t>But it has </a:t>
            </a:r>
            <a:r>
              <a:rPr lang="en-US" b="1" dirty="0"/>
              <a:t>great difficulty </a:t>
            </a:r>
            <a:r>
              <a:rPr lang="en-US" dirty="0"/>
              <a:t>to do what we consider very easy</a:t>
            </a:r>
          </a:p>
          <a:p>
            <a:pPr lvl="1"/>
            <a:r>
              <a:rPr lang="en-US" dirty="0"/>
              <a:t>E.g., get a cup of water, change a lightbulb, etc.</a:t>
            </a:r>
          </a:p>
          <a:p>
            <a:pPr lvl="1"/>
            <a:r>
              <a:rPr lang="en-US" dirty="0"/>
              <a:t>Requires a lot of commonsense knowledge.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A8CEAD-CF60-4FBC-BF40-7C8603590E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618353-E422-4D1A-B450-DE1BA3734A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854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are doing AI…</a:t>
            </a:r>
          </a:p>
          <a:p>
            <a:pPr lvl="1"/>
            <a:r>
              <a:rPr lang="en-US" dirty="0"/>
              <a:t>To create intelligent systems</a:t>
            </a:r>
          </a:p>
          <a:p>
            <a:pPr lvl="2"/>
            <a:r>
              <a:rPr lang="en-US" dirty="0"/>
              <a:t>To improve our quality of life</a:t>
            </a:r>
          </a:p>
          <a:p>
            <a:pPr lvl="2"/>
            <a:r>
              <a:rPr lang="en-US" dirty="0"/>
              <a:t>The more intelligent, the better</a:t>
            </a:r>
          </a:p>
          <a:p>
            <a:pPr lvl="1"/>
            <a:r>
              <a:rPr lang="en-US" dirty="0"/>
              <a:t>To gain a better </a:t>
            </a:r>
            <a:r>
              <a:rPr lang="en-US" dirty="0">
                <a:solidFill>
                  <a:srgbClr val="0000FF"/>
                </a:solidFill>
              </a:rPr>
              <a:t>understanding</a:t>
            </a:r>
            <a:r>
              <a:rPr lang="en-US" dirty="0"/>
              <a:t> of human intelligence</a:t>
            </a:r>
          </a:p>
          <a:p>
            <a:pPr lvl="2"/>
            <a:r>
              <a:rPr lang="en-US" dirty="0"/>
              <a:t>Unfortunately, the progress on this has been extremely slow. </a:t>
            </a:r>
          </a:p>
          <a:p>
            <a:pPr lvl="1"/>
            <a:r>
              <a:rPr lang="en-US" dirty="0"/>
              <a:t>To magnify those benefits that flow from it</a:t>
            </a:r>
          </a:p>
          <a:p>
            <a:pPr lvl="2"/>
            <a:r>
              <a:rPr lang="en-US" dirty="0"/>
              <a:t>Might help us avoid war and ecological catastrophes, achieve immortality and expand throughout the universe</a:t>
            </a:r>
          </a:p>
          <a:p>
            <a:r>
              <a:rPr lang="en-US" dirty="0"/>
              <a:t>What if we succeed?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4DA3F7-14B1-4DA5-803F-061BF4990E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EC8EA1-D963-45A5-A616-EA6F9C7388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470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468A8C-A496-5B40-82C9-5BAB8DAC6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770"/>
            <a:ext cx="12209417" cy="68482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90122B-C3B3-854D-8C08-C9364F0609C3}"/>
              </a:ext>
            </a:extLst>
          </p:cNvPr>
          <p:cNvSpPr txBox="1"/>
          <p:nvPr/>
        </p:nvSpPr>
        <p:spPr>
          <a:xfrm>
            <a:off x="1422400" y="2311400"/>
            <a:ext cx="987715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It seems probable that once the machine thinking method had started, it would not take long to outstrip our feeble powers. … At some stage therefore we should have to expect the machines to take control </a:t>
            </a:r>
          </a:p>
        </p:txBody>
      </p:sp>
    </p:spTree>
    <p:extLst>
      <p:ext uri="{BB962C8B-B14F-4D97-AF65-F5344CB8AC3E}">
        <p14:creationId xmlns:p14="http://schemas.microsoft.com/office/powerpoint/2010/main" val="422697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556792"/>
            <a:ext cx="11176000" cy="4536504"/>
          </a:xfrm>
        </p:spPr>
        <p:txBody>
          <a:bodyPr/>
          <a:lstStyle/>
          <a:p>
            <a:r>
              <a:rPr lang="en-US" dirty="0"/>
              <a:t>AI that is incredibly good at achieving something other than what we really want.</a:t>
            </a:r>
          </a:p>
          <a:p>
            <a:r>
              <a:rPr lang="en-US" dirty="0"/>
              <a:t>AI, economics, statistics, operations research, control theory all assume utility to be </a:t>
            </a:r>
            <a:r>
              <a:rPr lang="en-US" b="1" i="1" dirty="0">
                <a:solidFill>
                  <a:srgbClr val="FF0000"/>
                </a:solidFill>
              </a:rPr>
              <a:t>fixed, known</a:t>
            </a:r>
            <a:r>
              <a:rPr lang="en-US" dirty="0"/>
              <a:t>, and </a:t>
            </a:r>
            <a:r>
              <a:rPr lang="en-US" b="1" i="1" dirty="0">
                <a:solidFill>
                  <a:srgbClr val="FF0000"/>
                </a:solidFill>
              </a:rPr>
              <a:t>externally specified</a:t>
            </a:r>
          </a:p>
          <a:p>
            <a:pPr lvl="1"/>
            <a:r>
              <a:rPr lang="en-US" b="1" dirty="0">
                <a:solidFill>
                  <a:srgbClr val="0000FF"/>
                </a:solidFill>
              </a:rPr>
              <a:t>Bad: </a:t>
            </a:r>
            <a:r>
              <a:rPr lang="en-US" dirty="0">
                <a:solidFill>
                  <a:srgbClr val="FF6600"/>
                </a:solidFill>
              </a:rPr>
              <a:t>Machines</a:t>
            </a:r>
            <a:r>
              <a:rPr lang="en-US" dirty="0"/>
              <a:t> are intelligent to the extent that </a:t>
            </a:r>
            <a:r>
              <a:rPr lang="en-US" dirty="0">
                <a:solidFill>
                  <a:srgbClr val="FF6600"/>
                </a:solidFill>
              </a:rPr>
              <a:t>their</a:t>
            </a:r>
            <a:r>
              <a:rPr lang="en-US" dirty="0"/>
              <a:t> actions can be expected to achieve </a:t>
            </a:r>
            <a:r>
              <a:rPr lang="en-US" dirty="0">
                <a:solidFill>
                  <a:srgbClr val="FF6600"/>
                </a:solidFill>
              </a:rPr>
              <a:t>their</a:t>
            </a:r>
            <a:r>
              <a:rPr lang="en-US" dirty="0"/>
              <a:t> objectives.</a:t>
            </a:r>
          </a:p>
          <a:p>
            <a:pPr lvl="1"/>
            <a:r>
              <a:rPr lang="en-US" b="1" dirty="0">
                <a:solidFill>
                  <a:srgbClr val="0000FF"/>
                </a:solidFill>
              </a:rPr>
              <a:t>Good:</a:t>
            </a:r>
            <a:r>
              <a:rPr lang="en-US" dirty="0">
                <a:solidFill>
                  <a:srgbClr val="FF6600"/>
                </a:solidFill>
              </a:rPr>
              <a:t> Machines</a:t>
            </a:r>
            <a:r>
              <a:rPr lang="en-US" dirty="0"/>
              <a:t> are </a:t>
            </a:r>
            <a:r>
              <a:rPr lang="en-US" b="1" i="1" u="sng" dirty="0">
                <a:solidFill>
                  <a:srgbClr val="FF6600"/>
                </a:solidFill>
              </a:rPr>
              <a:t>beneficial</a:t>
            </a:r>
            <a:r>
              <a:rPr lang="en-US" dirty="0">
                <a:solidFill>
                  <a:srgbClr val="FF6600"/>
                </a:solidFill>
              </a:rPr>
              <a:t> </a:t>
            </a:r>
            <a:r>
              <a:rPr lang="en-US" dirty="0"/>
              <a:t>to the extent that </a:t>
            </a:r>
            <a:r>
              <a:rPr lang="en-US" b="1" i="1" u="sng" dirty="0">
                <a:solidFill>
                  <a:srgbClr val="FF6600"/>
                </a:solidFill>
              </a:rPr>
              <a:t>their</a:t>
            </a:r>
            <a:r>
              <a:rPr lang="en-US" dirty="0"/>
              <a:t> actions can be expected to achieve </a:t>
            </a:r>
            <a:r>
              <a:rPr lang="en-US" b="1" i="1" u="sng" dirty="0">
                <a:solidFill>
                  <a:srgbClr val="FC00F3"/>
                </a:solidFill>
              </a:rPr>
              <a:t>our</a:t>
            </a:r>
            <a:r>
              <a:rPr lang="en-US" dirty="0"/>
              <a:t> objectives</a:t>
            </a:r>
          </a:p>
          <a:p>
            <a:pPr lvl="1">
              <a:spcBef>
                <a:spcPts val="1800"/>
              </a:spcBef>
            </a:pPr>
            <a:r>
              <a:rPr lang="en-US" b="1" dirty="0">
                <a:solidFill>
                  <a:srgbClr val="FF0000"/>
                </a:solidFill>
              </a:rPr>
              <a:t>???: </a:t>
            </a:r>
            <a:r>
              <a:rPr lang="en-US" dirty="0"/>
              <a:t>What happens if machines become conscious?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0181"/>
            <a:ext cx="11176000" cy="914400"/>
          </a:xfrm>
        </p:spPr>
        <p:txBody>
          <a:bodyPr/>
          <a:lstStyle/>
          <a:p>
            <a:r>
              <a:rPr lang="en-US" dirty="0"/>
              <a:t>What’s bad about better AI?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0014AE6-28AA-4889-B087-6306D76592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8FC00A0-F561-4DFE-8CB9-0E99B7E930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546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D0FBE-235A-46EB-8B32-F5B7D54BE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new model for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20ED8-0EF6-495E-ABB6-C1503E1A8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pPr marL="481471" indent="-457200"/>
            <a:r>
              <a:rPr lang="en-US" dirty="0"/>
              <a:t>The machine’s </a:t>
            </a:r>
            <a:r>
              <a:rPr lang="en-US" dirty="0">
                <a:solidFill>
                  <a:srgbClr val="FF0000"/>
                </a:solidFill>
              </a:rPr>
              <a:t>only goal </a:t>
            </a:r>
            <a:r>
              <a:rPr lang="en-US" dirty="0"/>
              <a:t>is to maximize the realization of human preferences.</a:t>
            </a:r>
          </a:p>
          <a:p>
            <a:pPr marL="481471" indent="-457200"/>
            <a:r>
              <a:rPr lang="en-US" dirty="0"/>
              <a:t>The robot is initially uncertain about what those preferences are. </a:t>
            </a:r>
          </a:p>
          <a:p>
            <a:pPr marL="808496" lvl="1" indent="-457200"/>
            <a:r>
              <a:rPr lang="en-US" dirty="0"/>
              <a:t>Human behaviors provides evidence about human preferences and the robot can learn from them. </a:t>
            </a:r>
          </a:p>
          <a:p>
            <a:pPr marL="481471" indent="-457200"/>
            <a:endParaRPr lang="en-US" dirty="0"/>
          </a:p>
          <a:p>
            <a:pPr marL="481471" indent="-457200"/>
            <a:r>
              <a:rPr lang="en-US" dirty="0">
                <a:solidFill>
                  <a:srgbClr val="0000FF"/>
                </a:solidFill>
              </a:rPr>
              <a:t>Do we want AI to be emotional?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DBC4C2-9AC7-43FD-9267-39A019EAE0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A0A112-C4A8-4E9E-8E6A-BCECBBC3A5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71193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C02B3-4501-4CBA-BADA-D6AEAE2B0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topics are we going to study?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B2BDF-C450-4BEE-BB07-CF93F6970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Solving problems by searching</a:t>
            </a:r>
          </a:p>
          <a:p>
            <a:pPr>
              <a:spcBef>
                <a:spcPts val="0"/>
              </a:spcBef>
            </a:pP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Constraint satisfaction problem</a:t>
            </a:r>
          </a:p>
          <a:p>
            <a:pPr>
              <a:spcBef>
                <a:spcPts val="0"/>
              </a:spcBef>
            </a:pP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Game playing</a:t>
            </a:r>
          </a:p>
          <a:p>
            <a:pPr>
              <a:spcBef>
                <a:spcPts val="0"/>
              </a:spcBef>
            </a:pP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Propositional logic and reasoning</a:t>
            </a:r>
          </a:p>
          <a:p>
            <a:pPr>
              <a:spcBef>
                <a:spcPts val="0"/>
              </a:spcBef>
            </a:pP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First-order logic and reasoning</a:t>
            </a:r>
          </a:p>
          <a:p>
            <a:pPr>
              <a:spcBef>
                <a:spcPts val="0"/>
              </a:spcBef>
            </a:pP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Reasoning under uncertainty</a:t>
            </a:r>
          </a:p>
          <a:p>
            <a:pPr>
              <a:spcBef>
                <a:spcPts val="0"/>
              </a:spcBef>
            </a:pP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Supervised learning: decision tree and naive Bayes</a:t>
            </a:r>
          </a:p>
          <a:p>
            <a:pPr>
              <a:spcBef>
                <a:spcPts val="0"/>
              </a:spcBef>
            </a:pP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Supervised learning: linear regression and logistic regression</a:t>
            </a:r>
          </a:p>
          <a:p>
            <a:pPr>
              <a:spcBef>
                <a:spcPts val="0"/>
              </a:spcBef>
            </a:pP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Supervised learning: neural networks and deep learning</a:t>
            </a:r>
          </a:p>
          <a:p>
            <a:pPr>
              <a:spcBef>
                <a:spcPts val="0"/>
              </a:spcBef>
            </a:pP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Unsupervised learning</a:t>
            </a:r>
          </a:p>
          <a:p>
            <a:pPr>
              <a:spcBef>
                <a:spcPts val="0"/>
              </a:spcBef>
            </a:pP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Advanced topic: Introduction to sentiment and emotion analysis</a:t>
            </a:r>
          </a:p>
          <a:p>
            <a:pPr>
              <a:spcBef>
                <a:spcPts val="0"/>
              </a:spcBef>
            </a:pP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Advanced topic: Introduction to lifelong and continual learning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C96205-D88C-4096-A22E-19A2F0C345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76C050-97F0-409E-80E1-7678A0A87E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9359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BE626E-D222-4AF2-9749-189AECE0A7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</a:p>
        </p:txBody>
      </p:sp>
      <p:sp>
        <p:nvSpPr>
          <p:cNvPr id="8195" name="Slide Number Placeholder 4">
            <a:extLst>
              <a:ext uri="{FF2B5EF4-FFF2-40B4-BE49-F238E27FC236}">
                <a16:creationId xmlns:a16="http://schemas.microsoft.com/office/drawing/2014/main" id="{D8609C79-F384-4A3F-8CF5-8071BF4747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C7F8FC7-6F2F-4B00-A0AB-0E69497AF70C}" type="slidenum">
              <a:rPr lang="en-US" altLang="en-US" sz="120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en-US" altLang="en-US" sz="1200">
              <a:latin typeface="Garamond" panose="02020404030301010803" pitchFamily="18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85AF3FE-DE64-443B-9D29-51652681D6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60648"/>
            <a:ext cx="10972800" cy="1009650"/>
          </a:xfrm>
        </p:spPr>
        <p:txBody>
          <a:bodyPr/>
          <a:lstStyle/>
          <a:p>
            <a:pPr eaLnBrk="1" hangingPunct="1"/>
            <a:r>
              <a:rPr lang="en-US" altLang="en-US" dirty="0"/>
              <a:t>General information</a:t>
            </a:r>
          </a:p>
        </p:txBody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56900E2-BC18-44CC-8EF7-8A6EC7C6C7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520787"/>
            <a:ext cx="10972800" cy="45720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 dirty="0">
                <a:solidFill>
                  <a:srgbClr val="FF0000"/>
                </a:solidFill>
              </a:rPr>
              <a:t>Teaching mode</a:t>
            </a:r>
            <a:r>
              <a:rPr lang="en-US" altLang="en-US" sz="2800"/>
              <a:t>:  Weeks </a:t>
            </a:r>
            <a:r>
              <a:rPr lang="en-US" altLang="en-US" sz="2800" dirty="0"/>
              <a:t>1 &amp; 2, </a:t>
            </a:r>
            <a:r>
              <a:rPr lang="en-US" altLang="en-US" sz="2800" dirty="0">
                <a:solidFill>
                  <a:srgbClr val="0000FF"/>
                </a:solidFill>
              </a:rPr>
              <a:t>online</a:t>
            </a:r>
            <a:r>
              <a:rPr lang="en-US" altLang="en-US" sz="2800" dirty="0"/>
              <a:t>. After that, </a:t>
            </a:r>
            <a:r>
              <a:rPr lang="en-US" altLang="en-US" sz="2800" dirty="0">
                <a:solidFill>
                  <a:srgbClr val="0000FF"/>
                </a:solidFill>
              </a:rPr>
              <a:t>in-class/person</a:t>
            </a:r>
          </a:p>
          <a:p>
            <a:pPr eaLnBrk="1" hangingPunct="1"/>
            <a:r>
              <a:rPr lang="en-US" altLang="en-US" sz="2800" dirty="0">
                <a:solidFill>
                  <a:srgbClr val="FF0000"/>
                </a:solidFill>
              </a:rPr>
              <a:t>Instructor:</a:t>
            </a:r>
            <a:r>
              <a:rPr lang="en-US" altLang="en-US" sz="2800" dirty="0"/>
              <a:t> </a:t>
            </a:r>
            <a:r>
              <a:rPr lang="en-US" altLang="en-US" sz="2800" b="1" dirty="0">
                <a:solidFill>
                  <a:srgbClr val="3333CC"/>
                </a:solidFill>
              </a:rPr>
              <a:t>Bing Liu </a:t>
            </a:r>
          </a:p>
          <a:p>
            <a:pPr lvl="1" eaLnBrk="1" hangingPunct="1"/>
            <a:r>
              <a:rPr lang="en-US" altLang="en-US" sz="2400" dirty="0"/>
              <a:t>Email: liub@uic.edu</a:t>
            </a:r>
          </a:p>
          <a:p>
            <a:pPr eaLnBrk="1" hangingPunct="1"/>
            <a:r>
              <a:rPr lang="en-US" altLang="en-US" sz="2800" dirty="0">
                <a:solidFill>
                  <a:srgbClr val="FF0000"/>
                </a:solidFill>
              </a:rPr>
              <a:t>Lectures</a:t>
            </a:r>
          </a:p>
          <a:p>
            <a:pPr lvl="1" eaLnBrk="1" hangingPunct="1"/>
            <a:r>
              <a:rPr lang="en-US" sz="2400" dirty="0"/>
              <a:t>Tuesdays and Thursdays: 2:00pm - 3:15pm </a:t>
            </a:r>
          </a:p>
          <a:p>
            <a:pPr lvl="1" eaLnBrk="1" hangingPunct="1"/>
            <a:r>
              <a:rPr lang="en-US" sz="2400" dirty="0"/>
              <a:t>Room: TBH 180F</a:t>
            </a:r>
          </a:p>
          <a:p>
            <a:pPr eaLnBrk="1" hangingPunct="1"/>
            <a:r>
              <a:rPr lang="en-US" altLang="en-US" sz="2800" dirty="0">
                <a:solidFill>
                  <a:srgbClr val="FF0000"/>
                </a:solidFill>
              </a:rPr>
              <a:t>Instructor office hours</a:t>
            </a:r>
            <a:r>
              <a:rPr lang="en-US" altLang="en-US" sz="2800" dirty="0">
                <a:ea typeface="+mn-ea"/>
                <a:cs typeface="+mn-cs"/>
              </a:rPr>
              <a:t>: 10:30am-12:30pm Tuesdays</a:t>
            </a:r>
          </a:p>
          <a:p>
            <a:r>
              <a:rPr lang="en-US" altLang="en-US" sz="2800" dirty="0">
                <a:solidFill>
                  <a:srgbClr val="FF0000"/>
                </a:solidFill>
              </a:rPr>
              <a:t>TAs:</a:t>
            </a:r>
            <a:r>
              <a:rPr lang="en-US" altLang="en-US" sz="2800" dirty="0"/>
              <a:t> </a:t>
            </a:r>
            <a:r>
              <a:rPr lang="en-US" altLang="en-US" sz="2600" dirty="0"/>
              <a:t>(1) </a:t>
            </a:r>
            <a:r>
              <a:rPr lang="en-US" altLang="en-US" sz="2600" dirty="0">
                <a:solidFill>
                  <a:srgbClr val="3366FF"/>
                </a:solidFill>
              </a:rPr>
              <a:t>Jiangshu Du </a:t>
            </a:r>
            <a:r>
              <a:rPr lang="en-US" altLang="en-US" sz="2600" dirty="0"/>
              <a:t>and (2) </a:t>
            </a:r>
            <a:r>
              <a:rPr lang="en-US" sz="2600" dirty="0">
                <a:solidFill>
                  <a:srgbClr val="3366FF"/>
                </a:solidFill>
              </a:rPr>
              <a:t>Sepideh Esmaeilpourcharandabi</a:t>
            </a:r>
          </a:p>
          <a:p>
            <a:pPr lvl="1">
              <a:tabLst>
                <a:tab pos="2571750" algn="l"/>
                <a:tab pos="6400800" algn="l"/>
              </a:tabLst>
            </a:pPr>
            <a:r>
              <a:rPr lang="en-US" altLang="en-US" sz="2400" dirty="0">
                <a:ea typeface="+mn-ea"/>
                <a:cs typeface="+mn-cs"/>
              </a:rPr>
              <a:t>Email:           	(1) jdu25@uic.edu 	(2) </a:t>
            </a:r>
            <a:r>
              <a:rPr lang="en-US" sz="2400" dirty="0"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sesmae2@uic.edu</a:t>
            </a:r>
            <a:r>
              <a:rPr lang="en-US" sz="2400" dirty="0">
                <a:ea typeface="+mn-ea"/>
                <a:cs typeface="+mn-cs"/>
              </a:rPr>
              <a:t>; </a:t>
            </a:r>
            <a:endParaRPr lang="en-US" altLang="en-US" sz="2400" dirty="0">
              <a:ea typeface="+mn-ea"/>
              <a:cs typeface="+mn-cs"/>
            </a:endParaRPr>
          </a:p>
          <a:p>
            <a:pPr lvl="1">
              <a:tabLst>
                <a:tab pos="2571750" algn="l"/>
                <a:tab pos="6400800" algn="l"/>
              </a:tabLst>
            </a:pPr>
            <a:r>
              <a:rPr lang="en-US" altLang="en-US" sz="2400" dirty="0">
                <a:ea typeface="+mn-ea"/>
                <a:cs typeface="+mn-cs"/>
              </a:rPr>
              <a:t>Office hours: 	(1) </a:t>
            </a:r>
            <a:r>
              <a:rPr lang="en-US" sz="2400" dirty="0">
                <a:ea typeface="+mn-ea"/>
                <a:cs typeface="+mn-cs"/>
              </a:rPr>
              <a:t>3:00 - 4:00 pm, Wed. 	</a:t>
            </a:r>
            <a:r>
              <a:rPr lang="en-US" altLang="en-US" sz="2400" dirty="0">
                <a:ea typeface="+mn-ea"/>
                <a:cs typeface="+mn-cs"/>
              </a:rPr>
              <a:t>(2) </a:t>
            </a:r>
            <a:r>
              <a:rPr lang="en-US" sz="2400" dirty="0">
                <a:ea typeface="+mn-ea"/>
                <a:cs typeface="+mn-cs"/>
              </a:rPr>
              <a:t>11am-12pm, Wed.</a:t>
            </a:r>
            <a:endParaRPr lang="en-US" altLang="en-US" sz="2400" dirty="0"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FA5AA8-B7CB-4659-8136-92CF1DC55E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</a:p>
        </p:txBody>
      </p:sp>
      <p:sp>
        <p:nvSpPr>
          <p:cNvPr id="9219" name="Slide Number Placeholder 4">
            <a:extLst>
              <a:ext uri="{FF2B5EF4-FFF2-40B4-BE49-F238E27FC236}">
                <a16:creationId xmlns:a16="http://schemas.microsoft.com/office/drawing/2014/main" id="{FD4F506B-08F2-464D-A36C-133B1BE6E8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88668E6-71AA-4E7E-B802-4278F03D3B96}" type="slidenum">
              <a:rPr lang="en-US" altLang="en-US" sz="120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en-US" altLang="en-US" sz="1200">
              <a:latin typeface="Garamond" panose="02020404030301010803" pitchFamily="18" charset="0"/>
            </a:endParaRPr>
          </a:p>
        </p:txBody>
      </p:sp>
      <p:sp>
        <p:nvSpPr>
          <p:cNvPr id="9220" name="Rectangle 2">
            <a:extLst>
              <a:ext uri="{FF2B5EF4-FFF2-40B4-BE49-F238E27FC236}">
                <a16:creationId xmlns:a16="http://schemas.microsoft.com/office/drawing/2014/main" id="{914D3A29-76E2-4B55-A1BA-287B0407DC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1" y="260648"/>
            <a:ext cx="9585326" cy="955675"/>
          </a:xfrm>
        </p:spPr>
        <p:txBody>
          <a:bodyPr/>
          <a:lstStyle/>
          <a:p>
            <a:pPr eaLnBrk="1" hangingPunct="1"/>
            <a:r>
              <a:rPr lang="en-US" altLang="en-US" dirty="0"/>
              <a:t>Course structure</a:t>
            </a:r>
          </a:p>
        </p:txBody>
      </p:sp>
      <p:sp>
        <p:nvSpPr>
          <p:cNvPr id="7173" name="Rectangle 3">
            <a:extLst>
              <a:ext uri="{FF2B5EF4-FFF2-40B4-BE49-F238E27FC236}">
                <a16:creationId xmlns:a16="http://schemas.microsoft.com/office/drawing/2014/main" id="{46811932-42E6-4D72-AB6B-1B5E51FAA5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556792"/>
            <a:ext cx="10972800" cy="4536504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dirty="0"/>
              <a:t>Course webpage:</a:t>
            </a:r>
          </a:p>
          <a:p>
            <a:pPr lvl="2" eaLnBrk="1" hangingPunct="1">
              <a:defRPr/>
            </a:pPr>
            <a:r>
              <a:rPr lang="en-US" sz="2400" dirty="0">
                <a:hlinkClick r:id="rId2"/>
              </a:rPr>
              <a:t>https://www.cs.uic.edu/~liub/teach/cs411-spring-22/cs411.html</a:t>
            </a:r>
            <a:endParaRPr lang="en-GB" sz="2400" dirty="0"/>
          </a:p>
          <a:p>
            <a:pPr eaLnBrk="1" hangingPunct="1">
              <a:defRPr/>
            </a:pPr>
            <a:r>
              <a:rPr lang="en-GB" altLang="en-US" dirty="0"/>
              <a:t>The course consists of three main parts: </a:t>
            </a:r>
          </a:p>
          <a:p>
            <a:pPr lvl="1" eaLnBrk="1" hangingPunct="1">
              <a:defRPr/>
            </a:pPr>
            <a:r>
              <a:rPr lang="en-GB" altLang="en-US" b="1" dirty="0"/>
              <a:t>Lectures </a:t>
            </a:r>
            <a:r>
              <a:rPr lang="en-GB" altLang="en-US" sz="2400" dirty="0"/>
              <a:t>– teach each topic</a:t>
            </a:r>
            <a:r>
              <a:rPr lang="en-GB" altLang="en-US" sz="2400" b="1" dirty="0"/>
              <a:t> </a:t>
            </a:r>
            <a:endParaRPr lang="en-GB" altLang="en-US" sz="2400" dirty="0"/>
          </a:p>
          <a:p>
            <a:pPr lvl="1" eaLnBrk="1" hangingPunct="1">
              <a:defRPr/>
            </a:pPr>
            <a:r>
              <a:rPr lang="en-GB" altLang="en-US" b="1" dirty="0"/>
              <a:t>Homework and quizzes</a:t>
            </a:r>
            <a:r>
              <a:rPr lang="en-GB" altLang="en-US" dirty="0"/>
              <a:t> </a:t>
            </a:r>
          </a:p>
          <a:p>
            <a:pPr lvl="2" eaLnBrk="1" hangingPunct="1">
              <a:defRPr/>
            </a:pPr>
            <a:r>
              <a:rPr lang="en-GB" altLang="en-US" sz="2000" dirty="0"/>
              <a:t>No homework submission, but you will be tested on homework questions in quizzes</a:t>
            </a:r>
          </a:p>
          <a:p>
            <a:pPr lvl="1" eaLnBrk="1" hangingPunct="1">
              <a:defRPr/>
            </a:pPr>
            <a:r>
              <a:rPr lang="en-GB" altLang="en-US" b="1" dirty="0"/>
              <a:t>Programming assignments </a:t>
            </a:r>
            <a:r>
              <a:rPr lang="en-GB" altLang="en-US" sz="2400" dirty="0"/>
              <a:t>–</a:t>
            </a:r>
            <a:r>
              <a:rPr lang="en-GB" altLang="en-US" sz="2400" b="1" dirty="0"/>
              <a:t> </a:t>
            </a:r>
            <a:r>
              <a:rPr lang="en-GB" altLang="en-US" sz="2400" dirty="0"/>
              <a:t>assess your ability to solve problems </a:t>
            </a:r>
            <a:endParaRPr lang="en-GB" altLang="en-US" sz="2400" b="1" dirty="0"/>
          </a:p>
          <a:p>
            <a:pPr lvl="2" eaLnBrk="1" hangingPunct="1">
              <a:defRPr/>
            </a:pPr>
            <a:r>
              <a:rPr lang="en-GB" altLang="en-US" dirty="0"/>
              <a:t>Designing and implementing algorithms</a:t>
            </a:r>
          </a:p>
          <a:p>
            <a:pPr lvl="2" eaLnBrk="1" hangingPunct="1">
              <a:defRPr/>
            </a:pPr>
            <a:r>
              <a:rPr lang="en-US" altLang="en-US" dirty="0"/>
              <a:t>Done in groups of 2 students per group but you can do it alone </a:t>
            </a:r>
          </a:p>
          <a:p>
            <a:pPr lvl="3" eaLnBrk="1" hangingPunct="1">
              <a:defRPr/>
            </a:pPr>
            <a:r>
              <a:rPr lang="en-US" altLang="en-US" dirty="0"/>
              <a:t>Graded based on demo results + code submissions.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60E6A-21F4-47C6-9F16-A7813B50F7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</a:p>
        </p:txBody>
      </p:sp>
      <p:sp>
        <p:nvSpPr>
          <p:cNvPr id="10243" name="Slide Number Placeholder 4">
            <a:extLst>
              <a:ext uri="{FF2B5EF4-FFF2-40B4-BE49-F238E27FC236}">
                <a16:creationId xmlns:a16="http://schemas.microsoft.com/office/drawing/2014/main" id="{7D32984C-CE6B-4068-9837-6B44AE2120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B2425E2-6975-4D70-89E8-AECF902D5CFD}" type="slidenum">
              <a:rPr lang="en-US" altLang="en-US" sz="120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en-US" altLang="en-US" sz="1200">
              <a:latin typeface="Garamond" panose="02020404030301010803" pitchFamily="18" charset="0"/>
            </a:endParaRPr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962DAFB9-448A-4D3B-9CBB-3200390F6F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Assessment and grading</a:t>
            </a:r>
          </a:p>
        </p:txBody>
      </p:sp>
      <p:sp>
        <p:nvSpPr>
          <p:cNvPr id="10245" name="Rectangle 3">
            <a:extLst>
              <a:ext uri="{FF2B5EF4-FFF2-40B4-BE49-F238E27FC236}">
                <a16:creationId xmlns:a16="http://schemas.microsoft.com/office/drawing/2014/main" id="{FF3909FA-EEEE-4D31-8313-5D07103BBD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417638"/>
            <a:ext cx="10972799" cy="4826000"/>
          </a:xfrm>
        </p:spPr>
        <p:txBody>
          <a:bodyPr/>
          <a:lstStyle/>
          <a:p>
            <a:pPr eaLnBrk="1" hangingPunct="1"/>
            <a:r>
              <a:rPr lang="en-US" altLang="en-US" b="1" dirty="0"/>
              <a:t>Quizzes</a:t>
            </a:r>
            <a:r>
              <a:rPr lang="en-US" altLang="en-US" dirty="0"/>
              <a:t>: 20% </a:t>
            </a:r>
          </a:p>
          <a:p>
            <a:pPr lvl="1" eaLnBrk="1" hangingPunct="1"/>
            <a:r>
              <a:rPr lang="en-US" altLang="en-US" dirty="0"/>
              <a:t>Use the best </a:t>
            </a:r>
            <a:r>
              <a:rPr lang="en-US" altLang="en-US" i="1" dirty="0"/>
              <a:t>N</a:t>
            </a:r>
            <a:r>
              <a:rPr lang="en-US" altLang="en-US" dirty="0"/>
              <a:t> out of </a:t>
            </a:r>
            <a:r>
              <a:rPr lang="en-US" altLang="en-US" i="1" dirty="0"/>
              <a:t>N</a:t>
            </a:r>
            <a:r>
              <a:rPr lang="en-US" altLang="en-US" dirty="0"/>
              <a:t>+1 quizzes</a:t>
            </a:r>
          </a:p>
          <a:p>
            <a:pPr eaLnBrk="1" hangingPunct="1"/>
            <a:r>
              <a:rPr lang="en-US" altLang="en-US" b="1" dirty="0"/>
              <a:t>Programming assignments</a:t>
            </a:r>
            <a:r>
              <a:rPr lang="en-US" altLang="en-US" dirty="0"/>
              <a:t>: 20%</a:t>
            </a:r>
          </a:p>
          <a:p>
            <a:pPr eaLnBrk="1" hangingPunct="1"/>
            <a:r>
              <a:rPr lang="en-US" altLang="en-US" b="1" dirty="0"/>
              <a:t>Midterm exam:</a:t>
            </a:r>
            <a:r>
              <a:rPr lang="en-US" altLang="en-US" dirty="0"/>
              <a:t> 25%</a:t>
            </a:r>
          </a:p>
          <a:p>
            <a:pPr eaLnBrk="1" hangingPunct="1"/>
            <a:r>
              <a:rPr lang="en-US" altLang="en-US" b="1" dirty="0"/>
              <a:t>Final exam</a:t>
            </a:r>
            <a:r>
              <a:rPr lang="en-US" altLang="en-US" dirty="0"/>
              <a:t>: 35%</a:t>
            </a:r>
          </a:p>
          <a:p>
            <a:pPr eaLnBrk="1" hangingPunct="1">
              <a:spcBef>
                <a:spcPts val="1800"/>
              </a:spcBef>
            </a:pPr>
            <a:r>
              <a:rPr lang="en-US" dirty="0"/>
              <a:t>Conversion from final score to letter grade (subject to change)</a:t>
            </a:r>
          </a:p>
          <a:p>
            <a:pPr lvl="2" eaLnBrk="1" hangingPunct="1">
              <a:tabLst>
                <a:tab pos="4914900" algn="l"/>
              </a:tabLst>
            </a:pPr>
            <a:r>
              <a:rPr lang="en-US" b="1" dirty="0"/>
              <a:t>A</a:t>
            </a:r>
            <a:r>
              <a:rPr lang="en-US" dirty="0"/>
              <a:t>: 80 and above                       	</a:t>
            </a:r>
            <a:r>
              <a:rPr lang="en-US" b="1" dirty="0"/>
              <a:t>B</a:t>
            </a:r>
            <a:r>
              <a:rPr lang="en-US" dirty="0"/>
              <a:t>: 70 ~ 79 </a:t>
            </a:r>
          </a:p>
          <a:p>
            <a:pPr lvl="2" eaLnBrk="1" hangingPunct="1">
              <a:tabLst>
                <a:tab pos="4914900" algn="l"/>
              </a:tabLst>
            </a:pPr>
            <a:r>
              <a:rPr lang="en-US" b="1" dirty="0"/>
              <a:t>C</a:t>
            </a:r>
            <a:r>
              <a:rPr lang="en-US" dirty="0"/>
              <a:t>: 60 ~ 69                                 	</a:t>
            </a:r>
            <a:r>
              <a:rPr lang="en-US" b="1" dirty="0"/>
              <a:t>D</a:t>
            </a:r>
            <a:r>
              <a:rPr lang="en-US" dirty="0"/>
              <a:t>: 50 ~ 59 </a:t>
            </a:r>
          </a:p>
          <a:p>
            <a:pPr lvl="2" eaLnBrk="1" hangingPunct="1"/>
            <a:r>
              <a:rPr lang="en-US" b="1" dirty="0"/>
              <a:t>F</a:t>
            </a:r>
            <a:r>
              <a:rPr lang="en-US" dirty="0"/>
              <a:t>: 0 ~ 49</a:t>
            </a:r>
            <a:endParaRPr lang="en-US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9A1648-5D88-49BE-9BE5-79F13B65E3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</a:p>
        </p:txBody>
      </p:sp>
      <p:sp>
        <p:nvSpPr>
          <p:cNvPr id="11267" name="Slide Number Placeholder 4">
            <a:extLst>
              <a:ext uri="{FF2B5EF4-FFF2-40B4-BE49-F238E27FC236}">
                <a16:creationId xmlns:a16="http://schemas.microsoft.com/office/drawing/2014/main" id="{4039AFBA-B3C0-4AEB-969B-F1076EE093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CB7C10C-B658-4201-8838-7B6BC1BF53D3}" type="slidenum">
              <a:rPr lang="en-US" altLang="en-US" sz="120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en-US" altLang="en-US" sz="1200">
              <a:latin typeface="Garamond" panose="02020404030301010803" pitchFamily="18" charset="0"/>
            </a:endParaRPr>
          </a:p>
        </p:txBody>
      </p:sp>
      <p:sp>
        <p:nvSpPr>
          <p:cNvPr id="11268" name="Rectangle 2">
            <a:extLst>
              <a:ext uri="{FF2B5EF4-FFF2-40B4-BE49-F238E27FC236}">
                <a16:creationId xmlns:a16="http://schemas.microsoft.com/office/drawing/2014/main" id="{F6B7A6D3-B41B-47AA-8DA5-099A12022C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Prerequisites </a:t>
            </a:r>
          </a:p>
        </p:txBody>
      </p:sp>
      <p:sp>
        <p:nvSpPr>
          <p:cNvPr id="11269" name="Rectangle 3">
            <a:extLst>
              <a:ext uri="{FF2B5EF4-FFF2-40B4-BE49-F238E27FC236}">
                <a16:creationId xmlns:a16="http://schemas.microsoft.com/office/drawing/2014/main" id="{7A379E6F-552B-49C6-BC07-10F5112AC8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484784"/>
            <a:ext cx="10972800" cy="4687416"/>
          </a:xfrm>
        </p:spPr>
        <p:txBody>
          <a:bodyPr/>
          <a:lstStyle/>
          <a:p>
            <a:pPr eaLnBrk="1" hangingPunct="1"/>
            <a:r>
              <a:rPr lang="en-US" b="0" i="0" dirty="0">
                <a:solidFill>
                  <a:srgbClr val="363636"/>
                </a:solidFill>
                <a:effectLst/>
                <a:latin typeface="Theinhardt"/>
              </a:rPr>
              <a:t>Grade of C or better in </a:t>
            </a:r>
            <a:r>
              <a:rPr lang="en-US" b="0" i="0" dirty="0">
                <a:solidFill>
                  <a:srgbClr val="001E62"/>
                </a:solidFill>
                <a:effectLst/>
                <a:latin typeface="Theinhardt"/>
                <a:hlinkClick r:id="rId2" tooltip="CS 251"/>
              </a:rPr>
              <a:t>CS 251</a:t>
            </a:r>
            <a:r>
              <a:rPr lang="en-US" b="0" i="0" dirty="0">
                <a:solidFill>
                  <a:srgbClr val="363636"/>
                </a:solidFill>
                <a:effectLst/>
                <a:latin typeface="Theinhardt"/>
              </a:rPr>
              <a:t>.</a:t>
            </a:r>
            <a:endParaRPr lang="en-US" altLang="en-US" dirty="0"/>
          </a:p>
          <a:p>
            <a:pPr eaLnBrk="1" hangingPunct="1"/>
            <a:endParaRPr lang="en-US" alt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CEF092-2C30-46E9-9BD7-E38B1F6900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</a:p>
        </p:txBody>
      </p:sp>
      <p:sp>
        <p:nvSpPr>
          <p:cNvPr id="12291" name="Slide Number Placeholder 4">
            <a:extLst>
              <a:ext uri="{FF2B5EF4-FFF2-40B4-BE49-F238E27FC236}">
                <a16:creationId xmlns:a16="http://schemas.microsoft.com/office/drawing/2014/main" id="{E203EA03-B3AF-4426-B043-78FFAA35C4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094690F-3CF1-47E3-BE5B-E48A968EAE4F}" type="slidenum">
              <a:rPr lang="en-US" altLang="en-US" sz="120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en-US" altLang="en-US" sz="1200">
              <a:latin typeface="Garamond" panose="02020404030301010803" pitchFamily="18" charset="0"/>
            </a:endParaRPr>
          </a:p>
        </p:txBody>
      </p:sp>
      <p:sp>
        <p:nvSpPr>
          <p:cNvPr id="12292" name="Rectangle 2">
            <a:extLst>
              <a:ext uri="{FF2B5EF4-FFF2-40B4-BE49-F238E27FC236}">
                <a16:creationId xmlns:a16="http://schemas.microsoft.com/office/drawing/2014/main" id="{75C725CC-BB78-4615-924F-B86F36EC2E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1" y="296863"/>
            <a:ext cx="9102726" cy="914400"/>
          </a:xfrm>
        </p:spPr>
        <p:txBody>
          <a:bodyPr/>
          <a:lstStyle/>
          <a:p>
            <a:pPr eaLnBrk="1" hangingPunct="1"/>
            <a:r>
              <a:rPr lang="en-US" altLang="en-US" dirty="0"/>
              <a:t>Teaching materials </a:t>
            </a:r>
          </a:p>
        </p:txBody>
      </p:sp>
      <p:sp>
        <p:nvSpPr>
          <p:cNvPr id="12293" name="Rectangle 3">
            <a:extLst>
              <a:ext uri="{FF2B5EF4-FFF2-40B4-BE49-F238E27FC236}">
                <a16:creationId xmlns:a16="http://schemas.microsoft.com/office/drawing/2014/main" id="{788F854E-C794-46B0-8DB3-25292FE528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520788"/>
            <a:ext cx="10972800" cy="4535526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solidFill>
                  <a:srgbClr val="FF0000"/>
                </a:solidFill>
              </a:rPr>
              <a:t>Required text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rgbClr val="0000FF"/>
                </a:solidFill>
              </a:rPr>
              <a:t>Artificial Intelligence: A Modern Approach</a:t>
            </a:r>
            <a:r>
              <a:rPr lang="en-US" altLang="en-US" sz="2400" dirty="0"/>
              <a:t>. </a:t>
            </a:r>
            <a:r>
              <a:rPr lang="en-US" altLang="en-US" sz="2400" b="1" dirty="0"/>
              <a:t>Fourth edition</a:t>
            </a:r>
            <a:r>
              <a:rPr lang="en-US" altLang="en-US" sz="2400" dirty="0"/>
              <a:t>, </a:t>
            </a:r>
          </a:p>
          <a:p>
            <a:pPr marL="344487" lvl="1" indent="0" eaLnBrk="1" hangingPunct="1">
              <a:lnSpc>
                <a:spcPct val="90000"/>
              </a:lnSpc>
              <a:buNone/>
            </a:pPr>
            <a:r>
              <a:rPr lang="en-US" altLang="en-US" sz="2400" dirty="0"/>
              <a:t>    by </a:t>
            </a:r>
            <a:r>
              <a:rPr lang="en-US" altLang="en-US" sz="2400" i="1" dirty="0"/>
              <a:t>Stuart Russell </a:t>
            </a:r>
            <a:r>
              <a:rPr lang="en-US" altLang="en-US" sz="2400" dirty="0"/>
              <a:t>and </a:t>
            </a:r>
            <a:r>
              <a:rPr lang="en-US" altLang="en-US" sz="2400" i="1" dirty="0"/>
              <a:t>Peter Norvig</a:t>
            </a:r>
            <a:r>
              <a:rPr lang="en-US" altLang="en-US" sz="2400" dirty="0"/>
              <a:t>, </a:t>
            </a:r>
            <a:r>
              <a:rPr lang="en-US" sz="2400" dirty="0"/>
              <a:t>Pearson, 2020. </a:t>
            </a:r>
          </a:p>
          <a:p>
            <a:pPr marL="344487" lvl="1" indent="0" eaLnBrk="1" hangingPunct="1">
              <a:lnSpc>
                <a:spcPct val="90000"/>
              </a:lnSpc>
              <a:buNone/>
            </a:pPr>
            <a:r>
              <a:rPr lang="en-US" sz="2400" dirty="0"/>
              <a:t>    ISBN 978-0134610993.</a:t>
            </a:r>
            <a:endParaRPr lang="en-US" altLang="en-US" sz="2800" dirty="0"/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altLang="en-US" sz="2800" dirty="0">
                <a:solidFill>
                  <a:srgbClr val="FF6600"/>
                </a:solidFill>
              </a:rPr>
              <a:t>References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>
                <a:solidFill>
                  <a:srgbClr val="0000FF"/>
                </a:solidFill>
              </a:rPr>
              <a:t>Expert Systems: Principles and Programming. By </a:t>
            </a:r>
            <a:r>
              <a:rPr lang="en-US" sz="2000" dirty="0" err="1">
                <a:solidFill>
                  <a:srgbClr val="0000FF"/>
                </a:solidFill>
              </a:rPr>
              <a:t>Giarratano</a:t>
            </a:r>
            <a:r>
              <a:rPr lang="en-US" sz="2000" dirty="0">
                <a:solidFill>
                  <a:srgbClr val="0000FF"/>
                </a:solidFill>
              </a:rPr>
              <a:t> and Riley, ISBN 0-534-73744-6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rgbClr val="0000FF"/>
                </a:solidFill>
              </a:rPr>
              <a:t>Web Data Mining: Exploring Hyperlinks, Contents and Usage Data. Second Edition, by Bing Liu, Springer, ISBN 978-3-642-19459-7. 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dirty="0"/>
              <a:t>Lifelong Machine Learning. Second Edition, by Bing Liu, </a:t>
            </a:r>
            <a:r>
              <a:rPr lang="en-US" sz="2000" dirty="0"/>
              <a:t>Morgan &amp; Claypool Publishers, August 2018</a:t>
            </a:r>
            <a:endParaRPr lang="en-US" altLang="en-US" sz="2000" dirty="0"/>
          </a:p>
          <a:p>
            <a:pPr lvl="2" eaLnBrk="1" hangingPunct="1">
              <a:lnSpc>
                <a:spcPct val="90000"/>
              </a:lnSpc>
            </a:pPr>
            <a:r>
              <a:rPr lang="en-US" sz="2000" dirty="0"/>
              <a:t>Sentiment Analysis: mining sentiments, opinions, and emotions. Second Edition, by Bing Liu, Cambridge University Press, 2020</a:t>
            </a:r>
          </a:p>
          <a:p>
            <a:pPr lvl="1" eaLnBrk="1" hangingPunct="1">
              <a:lnSpc>
                <a:spcPct val="90000"/>
              </a:lnSpc>
            </a:pPr>
            <a:endParaRPr lang="en-US" sz="1600" b="1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alt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6E63D8-6C7F-42BC-86CD-587FB7C4D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887" y="872716"/>
            <a:ext cx="2295512" cy="280810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1BEE7-1A66-4F98-AB61-8F5ED9175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management tool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41235-F68A-4A2F-AB0F-80EB61AE4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0000FF"/>
                </a:solidFill>
              </a:rPr>
              <a:t>Blackboard</a:t>
            </a:r>
          </a:p>
          <a:p>
            <a:pPr lvl="1"/>
            <a:r>
              <a:rPr lang="en-US" sz="2400" dirty="0"/>
              <a:t>Slides can be downloaded from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the</a:t>
            </a:r>
            <a:r>
              <a:rPr lang="en-US" sz="2400" dirty="0">
                <a:solidFill>
                  <a:srgbClr val="FF0000"/>
                </a:solidFill>
              </a:rPr>
              <a:t> Slides </a:t>
            </a:r>
            <a:r>
              <a:rPr lang="en-US" sz="2400" dirty="0"/>
              <a:t>link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Source code </a:t>
            </a:r>
            <a:r>
              <a:rPr lang="en-US" sz="2400" dirty="0"/>
              <a:t>submissions should be uploaded to Blackboard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Quizzes </a:t>
            </a:r>
            <a:r>
              <a:rPr lang="en-US" sz="2400" dirty="0"/>
              <a:t>will be taken on Blackboard</a:t>
            </a:r>
          </a:p>
          <a:p>
            <a:pPr lvl="1"/>
            <a:r>
              <a:rPr lang="en-US" sz="2400" dirty="0"/>
              <a:t>Your grades for each assessment can be viewed on Blackboard</a:t>
            </a:r>
          </a:p>
          <a:p>
            <a:pPr lvl="1"/>
            <a:r>
              <a:rPr lang="en-US" altLang="en-US" sz="2400" dirty="0"/>
              <a:t>We will use </a:t>
            </a:r>
            <a:r>
              <a:rPr lang="en-US" altLang="en-US" sz="2400" dirty="0">
                <a:solidFill>
                  <a:srgbClr val="FF0000"/>
                </a:solidFill>
              </a:rPr>
              <a:t>Discussion Board </a:t>
            </a:r>
            <a:r>
              <a:rPr lang="en-US" altLang="en-US" sz="2400" dirty="0"/>
              <a:t>for discussions and for asking and answering questions.</a:t>
            </a:r>
            <a:endParaRPr lang="en-US" sz="2400" dirty="0"/>
          </a:p>
          <a:p>
            <a:pPr lvl="1"/>
            <a:r>
              <a:rPr lang="en-US" sz="2400" dirty="0"/>
              <a:t>I will create a forum for each topic. Please </a:t>
            </a:r>
            <a:r>
              <a:rPr lang="en-US" sz="2400" b="1" dirty="0"/>
              <a:t>subscribe</a:t>
            </a:r>
            <a:r>
              <a:rPr lang="en-US" sz="2400" dirty="0"/>
              <a:t> to them</a:t>
            </a:r>
          </a:p>
          <a:p>
            <a:pPr lvl="1"/>
            <a:r>
              <a:rPr lang="en-US" sz="2400" dirty="0"/>
              <a:t>You are encouraged to introduce yourself in the </a:t>
            </a:r>
            <a:r>
              <a:rPr lang="en-US" sz="2400" b="1" dirty="0">
                <a:solidFill>
                  <a:srgbClr val="00863D"/>
                </a:solidFill>
              </a:rPr>
              <a:t>Self-introduction</a:t>
            </a:r>
            <a:r>
              <a:rPr lang="en-US" sz="2400" dirty="0"/>
              <a:t> forum. </a:t>
            </a:r>
          </a:p>
          <a:p>
            <a:pPr lvl="1"/>
            <a:r>
              <a:rPr lang="en-US" altLang="en-US" sz="2400" dirty="0"/>
              <a:t>I will use the </a:t>
            </a:r>
            <a:r>
              <a:rPr lang="en-US" altLang="en-US" sz="2400" dirty="0">
                <a:solidFill>
                  <a:srgbClr val="FF0000"/>
                </a:solidFill>
              </a:rPr>
              <a:t>Announcements </a:t>
            </a:r>
            <a:r>
              <a:rPr lang="en-US" altLang="en-US" sz="2400" dirty="0"/>
              <a:t>tool to make course related announcements. 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888467-F7FE-4AB9-9E05-E53E8023D5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271605-BB9A-449B-B83D-5D570EED46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8269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42ED3D-32F1-4AE8-80B4-9E5A2227AB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</a:p>
        </p:txBody>
      </p:sp>
      <p:sp>
        <p:nvSpPr>
          <p:cNvPr id="14339" name="Slide Number Placeholder 4">
            <a:extLst>
              <a:ext uri="{FF2B5EF4-FFF2-40B4-BE49-F238E27FC236}">
                <a16:creationId xmlns:a16="http://schemas.microsoft.com/office/drawing/2014/main" id="{89FD5850-79BA-4D32-AAA8-366D305127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9BD56FA-9251-4385-8168-9F8A1EDCBC41}" type="slidenum">
              <a:rPr lang="en-US" altLang="en-US" sz="120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en-US" altLang="en-US" sz="1200">
              <a:latin typeface="Garamond" panose="02020404030301010803" pitchFamily="18" charset="0"/>
            </a:endParaRPr>
          </a:p>
        </p:txBody>
      </p:sp>
      <p:sp>
        <p:nvSpPr>
          <p:cNvPr id="14340" name="Rectangle 2">
            <a:extLst>
              <a:ext uri="{FF2B5EF4-FFF2-40B4-BE49-F238E27FC236}">
                <a16:creationId xmlns:a16="http://schemas.microsoft.com/office/drawing/2014/main" id="{77E0026D-6B95-4090-8E33-01A9FC9841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25425"/>
            <a:ext cx="9175751" cy="762000"/>
          </a:xfrm>
        </p:spPr>
        <p:txBody>
          <a:bodyPr/>
          <a:lstStyle/>
          <a:p>
            <a:pPr eaLnBrk="1" hangingPunct="1"/>
            <a:r>
              <a:rPr lang="en-US" altLang="en-US" dirty="0"/>
              <a:t>Rules and policies </a:t>
            </a:r>
          </a:p>
        </p:txBody>
      </p:sp>
      <p:sp>
        <p:nvSpPr>
          <p:cNvPr id="14341" name="Rectangle 3">
            <a:extLst>
              <a:ext uri="{FF2B5EF4-FFF2-40B4-BE49-F238E27FC236}">
                <a16:creationId xmlns:a16="http://schemas.microsoft.com/office/drawing/2014/main" id="{AC8B2B9F-E2B6-45C3-B554-E5B04035E3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160463"/>
            <a:ext cx="10972799" cy="5334000"/>
          </a:xfrm>
          <a:solidFill>
            <a:schemeClr val="bg1"/>
          </a:solidFill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altLang="en-US" sz="2600" b="1" dirty="0"/>
              <a:t>Statute of limitations</a:t>
            </a:r>
            <a:r>
              <a:rPr lang="en-US" altLang="en-US" sz="2600" dirty="0"/>
              <a:t>: No grading questions or complaints, no matter how justified, will only be listened to one week after the item in question has been returned. </a:t>
            </a:r>
            <a:endParaRPr lang="en-US" altLang="en-US" sz="2600" b="1" dirty="0"/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altLang="en-US" sz="2600" b="1" dirty="0"/>
              <a:t>Cheating</a:t>
            </a:r>
            <a:r>
              <a:rPr lang="en-US" altLang="en-US" sz="2600" dirty="0"/>
              <a:t>: Cheating will not be tolerated. </a:t>
            </a: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altLang="en-US" sz="2200" dirty="0"/>
              <a:t>All work you submitted must be entirely your own. </a:t>
            </a: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altLang="en-US" sz="2200" dirty="0"/>
              <a:t>Any suspicious similarities between students' work (</a:t>
            </a:r>
            <a:r>
              <a:rPr lang="en-US" altLang="en-US" sz="2200" b="1" dirty="0">
                <a:solidFill>
                  <a:srgbClr val="3333CC"/>
                </a:solidFill>
              </a:rPr>
              <a:t>including program code</a:t>
            </a:r>
            <a:r>
              <a:rPr lang="en-US" altLang="en-US" sz="2200" dirty="0"/>
              <a:t>) will be recorded and brought to the attention of the Dean. </a:t>
            </a: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altLang="en-US" sz="2200" dirty="0"/>
              <a:t>The MINIMUM penalty for any student found cheating will be to receive a 0 for the item in question and drop your final course grade by one letter. </a:t>
            </a: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altLang="en-US" sz="2200" dirty="0"/>
              <a:t>The MAXIMUM penalty will be expulsion from the University. 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altLang="en-US" sz="2600" b="1" dirty="0">
                <a:solidFill>
                  <a:srgbClr val="FF0000"/>
                </a:solidFill>
              </a:rPr>
              <a:t>Late submission</a:t>
            </a:r>
            <a:r>
              <a:rPr lang="en-US" altLang="en-US" sz="2600" dirty="0">
                <a:solidFill>
                  <a:srgbClr val="FF0000"/>
                </a:solidFill>
              </a:rPr>
              <a:t>: Late submission of assignments will not be accepted unless it is due to some extraordinary circumstances. I must be informed at least one day before the deadline. 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1"/>
          </a:buClr>
          <a:buSzPct val="65000"/>
          <a:buFont typeface="Wingdings" pitchFamily="2" charset="2"/>
          <a:buChar char="n"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1"/>
          </a:buClr>
          <a:buSzPct val="65000"/>
          <a:buFont typeface="Wingdings" pitchFamily="2" charset="2"/>
          <a:buChar char="n"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223800</TotalTime>
  <Words>1866</Words>
  <Application>Microsoft Office PowerPoint</Application>
  <PresentationFormat>Widescreen</PresentationFormat>
  <Paragraphs>240</Paragraphs>
  <Slides>25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Garamond</vt:lpstr>
      <vt:lpstr>Lato</vt:lpstr>
      <vt:lpstr>Theinhardt</vt:lpstr>
      <vt:lpstr>Times New Roman</vt:lpstr>
      <vt:lpstr>Wingdings</vt:lpstr>
      <vt:lpstr>Edge</vt:lpstr>
      <vt:lpstr>Welcome to             CS411 - Artificial Intelligence I</vt:lpstr>
      <vt:lpstr>About me</vt:lpstr>
      <vt:lpstr>General information</vt:lpstr>
      <vt:lpstr>Course structure</vt:lpstr>
      <vt:lpstr>Assessment and grading</vt:lpstr>
      <vt:lpstr>Prerequisites </vt:lpstr>
      <vt:lpstr>Teaching materials </vt:lpstr>
      <vt:lpstr>Course management tool</vt:lpstr>
      <vt:lpstr>Rules and policies </vt:lpstr>
      <vt:lpstr>Introduction to the Course</vt:lpstr>
      <vt:lpstr>What is artificial intelligence?</vt:lpstr>
      <vt:lpstr>What is artificial intelligence (AI)?</vt:lpstr>
      <vt:lpstr>Test of intelligence </vt:lpstr>
      <vt:lpstr>Areas of study</vt:lpstr>
      <vt:lpstr>AI’s official birth: Dartmouth, 1956</vt:lpstr>
      <vt:lpstr>A brief history of AI</vt:lpstr>
      <vt:lpstr>What is the state-of-the-art of AI now?</vt:lpstr>
      <vt:lpstr>PowerPoint Presentation</vt:lpstr>
      <vt:lpstr>What can AI do?</vt:lpstr>
      <vt:lpstr>What can AI do? (cont.)</vt:lpstr>
      <vt:lpstr>Future</vt:lpstr>
      <vt:lpstr>PowerPoint Presentation</vt:lpstr>
      <vt:lpstr>What’s bad about better AI?</vt:lpstr>
      <vt:lpstr>A new model for AI</vt:lpstr>
      <vt:lpstr>What topics are we going to study?</vt:lpstr>
    </vt:vector>
  </TitlesOfParts>
  <Company>NUS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Mining and Summarizing Customer Reviews</dc:title>
  <dc:creator>Preferred Customer</dc:creator>
  <cp:lastModifiedBy>Liu, Bing</cp:lastModifiedBy>
  <cp:revision>5907</cp:revision>
  <cp:lastPrinted>2015-07-21T14:54:29Z</cp:lastPrinted>
  <dcterms:created xsi:type="dcterms:W3CDTF">2004-06-21T03:23:40Z</dcterms:created>
  <dcterms:modified xsi:type="dcterms:W3CDTF">2022-01-11T17:09:47Z</dcterms:modified>
</cp:coreProperties>
</file>