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3" r:id="rId1"/>
  </p:sldMasterIdLst>
  <p:notesMasterIdLst>
    <p:notesMasterId r:id="rId66"/>
  </p:notesMasterIdLst>
  <p:handoutMasterIdLst>
    <p:handoutMasterId r:id="rId67"/>
  </p:handoutMasterIdLst>
  <p:sldIdLst>
    <p:sldId id="2687" r:id="rId2"/>
    <p:sldId id="2779" r:id="rId3"/>
    <p:sldId id="2811" r:id="rId4"/>
    <p:sldId id="2780" r:id="rId5"/>
    <p:sldId id="2782" r:id="rId6"/>
    <p:sldId id="2783" r:id="rId7"/>
    <p:sldId id="2847" r:id="rId8"/>
    <p:sldId id="2781" r:id="rId9"/>
    <p:sldId id="2784" r:id="rId10"/>
    <p:sldId id="2786" r:id="rId11"/>
    <p:sldId id="774" r:id="rId12"/>
    <p:sldId id="2787" r:id="rId13"/>
    <p:sldId id="2788" r:id="rId14"/>
    <p:sldId id="2789" r:id="rId15"/>
    <p:sldId id="2790" r:id="rId16"/>
    <p:sldId id="2791" r:id="rId17"/>
    <p:sldId id="2794" r:id="rId18"/>
    <p:sldId id="2792" r:id="rId19"/>
    <p:sldId id="2793" r:id="rId20"/>
    <p:sldId id="2846" r:id="rId21"/>
    <p:sldId id="2797" r:id="rId22"/>
    <p:sldId id="2799" r:id="rId23"/>
    <p:sldId id="2800" r:id="rId24"/>
    <p:sldId id="2801" r:id="rId25"/>
    <p:sldId id="2802" r:id="rId26"/>
    <p:sldId id="2803" r:id="rId27"/>
    <p:sldId id="2804" r:id="rId28"/>
    <p:sldId id="2845" r:id="rId29"/>
    <p:sldId id="2805" r:id="rId30"/>
    <p:sldId id="2806" r:id="rId31"/>
    <p:sldId id="2807" r:id="rId32"/>
    <p:sldId id="2808" r:id="rId33"/>
    <p:sldId id="2809" r:id="rId34"/>
    <p:sldId id="2810" r:id="rId35"/>
    <p:sldId id="2812" r:id="rId36"/>
    <p:sldId id="2813" r:id="rId37"/>
    <p:sldId id="2814" r:id="rId38"/>
    <p:sldId id="2844" r:id="rId39"/>
    <p:sldId id="2815" r:id="rId40"/>
    <p:sldId id="2796" r:id="rId41"/>
    <p:sldId id="2816" r:id="rId42"/>
    <p:sldId id="2817" r:id="rId43"/>
    <p:sldId id="2818" r:id="rId44"/>
    <p:sldId id="2819" r:id="rId45"/>
    <p:sldId id="2821" r:id="rId46"/>
    <p:sldId id="2822" r:id="rId47"/>
    <p:sldId id="2823" r:id="rId48"/>
    <p:sldId id="2824" r:id="rId49"/>
    <p:sldId id="2842" r:id="rId50"/>
    <p:sldId id="2820" r:id="rId51"/>
    <p:sldId id="2827" r:id="rId52"/>
    <p:sldId id="2826" r:id="rId53"/>
    <p:sldId id="2828" r:id="rId54"/>
    <p:sldId id="2829" r:id="rId55"/>
    <p:sldId id="2831" r:id="rId56"/>
    <p:sldId id="2832" r:id="rId57"/>
    <p:sldId id="2833" r:id="rId58"/>
    <p:sldId id="2834" r:id="rId59"/>
    <p:sldId id="2835" r:id="rId60"/>
    <p:sldId id="2836" r:id="rId61"/>
    <p:sldId id="2837" r:id="rId62"/>
    <p:sldId id="2843" r:id="rId63"/>
    <p:sldId id="2668" r:id="rId64"/>
    <p:sldId id="2795" r:id="rId65"/>
  </p:sldIdLst>
  <p:sldSz cx="12192000" cy="6858000"/>
  <p:notesSz cx="6858000" cy="9296400"/>
  <p:defaultTextStyle>
    <a:defPPr>
      <a:defRPr lang="en-US"/>
    </a:defPPr>
    <a:lvl1pPr algn="l" rtl="0" fontAlgn="base">
      <a:spcBef>
        <a:spcPct val="20000"/>
      </a:spcBef>
      <a:spcAft>
        <a:spcPct val="0"/>
      </a:spcAft>
      <a:buClr>
        <a:schemeClr val="accent1"/>
      </a:buClr>
      <a:buSzPct val="65000"/>
      <a:buFont typeface="Wingdings" pitchFamily="2" charset="2"/>
      <a:buChar char="n"/>
      <a:defRPr sz="3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chemeClr val="accent1"/>
      </a:buClr>
      <a:buSzPct val="65000"/>
      <a:buFont typeface="Wingdings" pitchFamily="2" charset="2"/>
      <a:buChar char="n"/>
      <a:defRPr sz="3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chemeClr val="accent1"/>
      </a:buClr>
      <a:buSzPct val="65000"/>
      <a:buFont typeface="Wingdings" pitchFamily="2" charset="2"/>
      <a:buChar char="n"/>
      <a:defRPr sz="3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chemeClr val="accent1"/>
      </a:buClr>
      <a:buSzPct val="65000"/>
      <a:buFont typeface="Wingdings" pitchFamily="2" charset="2"/>
      <a:buChar char="n"/>
      <a:defRPr sz="3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chemeClr val="accent1"/>
      </a:buClr>
      <a:buSzPct val="65000"/>
      <a:buFont typeface="Wingdings" pitchFamily="2" charset="2"/>
      <a:buChar char="n"/>
      <a:defRPr sz="3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4319" userDrawn="1">
          <p15:clr>
            <a:srgbClr val="A4A3A4"/>
          </p15:clr>
        </p15:guide>
        <p15:guide id="4" pos="7679" userDrawn="1">
          <p15:clr>
            <a:srgbClr val="A4A3A4"/>
          </p15:clr>
        </p15:guide>
        <p15:guide id="5" orient="horz" pos="2183" userDrawn="1">
          <p15:clr>
            <a:srgbClr val="A4A3A4"/>
          </p15:clr>
        </p15:guide>
        <p15:guide id="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rett Chen" initials="" lastIdx="5" clrIdx="0"/>
  <p:cmAuthor id="1" name="Brett Zhiyuan Chen" initials="" lastIdx="16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FF"/>
    <a:srgbClr val="CC6600"/>
    <a:srgbClr val="FF9900"/>
    <a:srgbClr val="00863D"/>
    <a:srgbClr val="FF6600"/>
    <a:srgbClr val="3366FF"/>
    <a:srgbClr val="700000"/>
    <a:srgbClr val="5D2884"/>
    <a:srgbClr val="3333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49" autoAdjust="0"/>
    <p:restoredTop sz="93963" autoAdjust="0"/>
  </p:normalViewPr>
  <p:slideViewPr>
    <p:cSldViewPr>
      <p:cViewPr varScale="1">
        <p:scale>
          <a:sx n="61" d="100"/>
          <a:sy n="61" d="100"/>
        </p:scale>
        <p:origin x="780" y="38"/>
      </p:cViewPr>
      <p:guideLst>
        <p:guide orient="horz" pos="2160"/>
        <p:guide pos="3840"/>
        <p:guide orient="horz" pos="4319"/>
        <p:guide pos="7679"/>
        <p:guide orient="horz" pos="2183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8322"/>
    </p:cViewPr>
  </p:sorterViewPr>
  <p:notesViewPr>
    <p:cSldViewPr>
      <p:cViewPr varScale="1">
        <p:scale>
          <a:sx n="105" d="100"/>
          <a:sy n="105" d="100"/>
        </p:scale>
        <p:origin x="-1440" y="-72"/>
      </p:cViewPr>
      <p:guideLst>
        <p:guide orient="horz" pos="2928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7.wmf"/><Relationship Id="rId1" Type="http://schemas.openxmlformats.org/officeDocument/2006/relationships/image" Target="../media/image96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5.wmf"/><Relationship Id="rId1" Type="http://schemas.openxmlformats.org/officeDocument/2006/relationships/image" Target="../media/image74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w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wmf"/><Relationship Id="rId1" Type="http://schemas.openxmlformats.org/officeDocument/2006/relationships/image" Target="../media/image107.wmf"/></Relationships>
</file>

<file path=ppt/drawings/_rels/vmlDrawing2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wmf"/><Relationship Id="rId1" Type="http://schemas.openxmlformats.org/officeDocument/2006/relationships/image" Target="../media/image109.w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wmf"/><Relationship Id="rId2" Type="http://schemas.openxmlformats.org/officeDocument/2006/relationships/image" Target="../media/image112.wmf"/><Relationship Id="rId1" Type="http://schemas.openxmlformats.org/officeDocument/2006/relationships/image" Target="../media/image111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7.wmf"/><Relationship Id="rId1" Type="http://schemas.openxmlformats.org/officeDocument/2006/relationships/image" Target="../media/image76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w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w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w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w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w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3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9.wmf"/><Relationship Id="rId1" Type="http://schemas.openxmlformats.org/officeDocument/2006/relationships/image" Target="../media/image78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image" Target="../media/image81.wmf"/><Relationship Id="rId1" Type="http://schemas.openxmlformats.org/officeDocument/2006/relationships/image" Target="../media/image80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image" Target="../media/image84.wmf"/><Relationship Id="rId1" Type="http://schemas.openxmlformats.org/officeDocument/2006/relationships/image" Target="../media/image83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2" Type="http://schemas.openxmlformats.org/officeDocument/2006/relationships/image" Target="../media/image88.wmf"/><Relationship Id="rId1" Type="http://schemas.openxmlformats.org/officeDocument/2006/relationships/image" Target="../media/image87.wmf"/><Relationship Id="rId4" Type="http://schemas.openxmlformats.org/officeDocument/2006/relationships/image" Target="../media/image9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72098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84" tIns="46143" rIns="92284" bIns="46143" numCol="1" anchor="t" anchorCtr="0" compatLnSpc="1">
            <a:prstTxWarp prst="textNoShape">
              <a:avLst/>
            </a:prstTxWarp>
          </a:bodyPr>
          <a:lstStyle>
            <a:lvl1pPr defTabSz="92381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5903" y="1"/>
            <a:ext cx="2972097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84" tIns="46143" rIns="92284" bIns="46143" numCol="1" anchor="t" anchorCtr="0" compatLnSpc="1">
            <a:prstTxWarp prst="textNoShape">
              <a:avLst/>
            </a:prstTxWarp>
          </a:bodyPr>
          <a:lstStyle>
            <a:lvl1pPr algn="r" defTabSz="92381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54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2195"/>
            <a:ext cx="2972098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84" tIns="46143" rIns="92284" bIns="46143" numCol="1" anchor="b" anchorCtr="0" compatLnSpc="1">
            <a:prstTxWarp prst="textNoShape">
              <a:avLst/>
            </a:prstTxWarp>
          </a:bodyPr>
          <a:lstStyle>
            <a:lvl1pPr defTabSz="92381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54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5903" y="8832195"/>
            <a:ext cx="2972097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84" tIns="46143" rIns="92284" bIns="46143" numCol="1" anchor="b" anchorCtr="0" compatLnSpc="1">
            <a:prstTxWarp prst="textNoShape">
              <a:avLst/>
            </a:prstTxWarp>
          </a:bodyPr>
          <a:lstStyle>
            <a:lvl1pPr algn="r" defTabSz="923810">
              <a:defRPr sz="1300">
                <a:latin typeface="Arial" charset="0"/>
              </a:defRPr>
            </a:lvl1pPr>
          </a:lstStyle>
          <a:p>
            <a:pPr>
              <a:defRPr/>
            </a:pPr>
            <a:fld id="{5DB034C7-4270-483D-8BDF-C000EEEF11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4262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72098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84" tIns="46143" rIns="92284" bIns="46143" numCol="1" anchor="t" anchorCtr="0" compatLnSpc="1">
            <a:prstTxWarp prst="textNoShape">
              <a:avLst/>
            </a:prstTxWarp>
          </a:bodyPr>
          <a:lstStyle>
            <a:lvl1pPr defTabSz="923810">
              <a:spcBef>
                <a:spcPct val="0"/>
              </a:spcBef>
              <a:buClrTx/>
              <a:buSzTx/>
              <a:buFontTx/>
              <a:buNone/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414" y="1"/>
            <a:ext cx="2972098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84" tIns="46143" rIns="92284" bIns="46143" numCol="1" anchor="t" anchorCtr="0" compatLnSpc="1">
            <a:prstTxWarp prst="textNoShape">
              <a:avLst/>
            </a:prstTxWarp>
          </a:bodyPr>
          <a:lstStyle>
            <a:lvl1pPr algn="r" defTabSz="923810">
              <a:spcBef>
                <a:spcPct val="0"/>
              </a:spcBef>
              <a:buClrTx/>
              <a:buSzTx/>
              <a:buFontTx/>
              <a:buNone/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1788" y="698500"/>
            <a:ext cx="6196012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6098" y="4416099"/>
            <a:ext cx="5485805" cy="4182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84" tIns="46143" rIns="92284" bIns="4614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0659"/>
            <a:ext cx="2972098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84" tIns="46143" rIns="92284" bIns="46143" numCol="1" anchor="b" anchorCtr="0" compatLnSpc="1">
            <a:prstTxWarp prst="textNoShape">
              <a:avLst/>
            </a:prstTxWarp>
          </a:bodyPr>
          <a:lstStyle>
            <a:lvl1pPr defTabSz="923810">
              <a:spcBef>
                <a:spcPct val="0"/>
              </a:spcBef>
              <a:buClrTx/>
              <a:buSzTx/>
              <a:buFontTx/>
              <a:buNone/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414" y="8830659"/>
            <a:ext cx="2972098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84" tIns="46143" rIns="92284" bIns="46143" numCol="1" anchor="b" anchorCtr="0" compatLnSpc="1">
            <a:prstTxWarp prst="textNoShape">
              <a:avLst/>
            </a:prstTxWarp>
          </a:bodyPr>
          <a:lstStyle>
            <a:lvl1pPr algn="r" defTabSz="923810">
              <a:spcBef>
                <a:spcPct val="0"/>
              </a:spcBef>
              <a:buClrTx/>
              <a:buSzTx/>
              <a:buFontTx/>
              <a:buNone/>
              <a:defRPr sz="1300">
                <a:latin typeface="Arial" charset="0"/>
              </a:defRPr>
            </a:lvl1pPr>
          </a:lstStyle>
          <a:p>
            <a:pPr>
              <a:defRPr/>
            </a:pPr>
            <a:fld id="{22A3586C-3B7D-4147-9957-F8F486F8CC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061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D48BE-267D-4B59-ADE4-43764D46B7C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220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812800" y="1219200"/>
            <a:ext cx="105664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3000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2641601" y="3962400"/>
            <a:ext cx="8682567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3000"/>
          </a:p>
        </p:txBody>
      </p:sp>
      <p:sp>
        <p:nvSpPr>
          <p:cNvPr id="54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9201" y="1524000"/>
            <a:ext cx="10164233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41600" y="3962400"/>
            <a:ext cx="87376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914400" y="6243638"/>
            <a:ext cx="7112000" cy="457200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256F0-88B9-48EE-8C53-686074EE5B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1610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B803B-8952-402F-A71A-B244E00861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6456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1F6302-11C0-4480-8196-146E016623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6483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00B96-E340-41E1-9073-CBBEAA7ABD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56076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C1CFDD-3C5F-4286-9C94-2AA788FC88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0874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F91C3-4DC8-4412-86BD-7EDA41606D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2876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7D095-C475-468E-B55A-5AAB6E83C4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9437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2E54C-6748-4117-AA15-93F730709A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4215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FDE47E-5550-4E36-872B-CD1F66F30C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5486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41D7C-6881-4687-9E7E-EA249A2FAD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9933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86E2BA-9042-4BC0-B54D-BCD7452B86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5554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35FFE-4E95-41F7-8729-5E6E187272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6355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E552E-4478-4036-BA25-FF7ACAEFD2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8675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9600" y="6248400"/>
            <a:ext cx="741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>
                <a:latin typeface="+mj-lt"/>
              </a:defRPr>
            </a:lvl1pPr>
          </a:lstStyle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>
                <a:latin typeface="+mj-lt"/>
              </a:defRPr>
            </a:lvl1pPr>
          </a:lstStyle>
          <a:p>
            <a:pPr>
              <a:defRPr/>
            </a:pPr>
            <a:fld id="{87098A94-D482-4804-A3D4-A50318B202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0" name="Freeform 7"/>
          <p:cNvSpPr>
            <a:spLocks noChangeArrowheads="1"/>
          </p:cNvSpPr>
          <p:nvPr/>
        </p:nvSpPr>
        <p:spPr bwMode="auto">
          <a:xfrm>
            <a:off x="508000" y="228600"/>
            <a:ext cx="10972800" cy="6096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3000"/>
          </a:p>
        </p:txBody>
      </p:sp>
      <p:sp>
        <p:nvSpPr>
          <p:cNvPr id="1031" name="Line 8"/>
          <p:cNvSpPr>
            <a:spLocks noChangeShapeType="1"/>
          </p:cNvSpPr>
          <p:nvPr/>
        </p:nvSpPr>
        <p:spPr bwMode="auto">
          <a:xfrm>
            <a:off x="609600" y="6172200"/>
            <a:ext cx="109728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30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74" r:id="rId2"/>
    <p:sldLayoutId id="2147484075" r:id="rId3"/>
    <p:sldLayoutId id="2147484076" r:id="rId4"/>
    <p:sldLayoutId id="2147484077" r:id="rId5"/>
    <p:sldLayoutId id="2147484078" r:id="rId6"/>
    <p:sldLayoutId id="2147484079" r:id="rId7"/>
    <p:sldLayoutId id="2147484080" r:id="rId8"/>
    <p:sldLayoutId id="2147484081" r:id="rId9"/>
    <p:sldLayoutId id="2147484082" r:id="rId10"/>
    <p:sldLayoutId id="2147484083" r:id="rId11"/>
    <p:sldLayoutId id="2147484084" r:id="rId12"/>
    <p:sldLayoutId id="2147484085" r:id="rId13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470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0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70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4.png"/><Relationship Id="rId3" Type="http://schemas.openxmlformats.org/officeDocument/2006/relationships/image" Target="../media/image74.png"/><Relationship Id="rId7" Type="http://schemas.openxmlformats.org/officeDocument/2006/relationships/image" Target="../media/image79.png"/><Relationship Id="rId12" Type="http://schemas.openxmlformats.org/officeDocument/2006/relationships/image" Target="../media/image8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77.png"/><Relationship Id="rId4" Type="http://schemas.openxmlformats.org/officeDocument/2006/relationships/image" Target="../media/image75.png"/><Relationship Id="rId9" Type="http://schemas.openxmlformats.org/officeDocument/2006/relationships/image" Target="../media/image81.png"/><Relationship Id="rId14" Type="http://schemas.openxmlformats.org/officeDocument/2006/relationships/image" Target="../media/image8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wmf"/><Relationship Id="rId3" Type="http://schemas.openxmlformats.org/officeDocument/2006/relationships/image" Target="../media/image88.pn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9.png"/><Relationship Id="rId5" Type="http://schemas.openxmlformats.org/officeDocument/2006/relationships/image" Target="../media/image74.w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4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7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76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9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78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w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81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80.w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image" Target="../media/image86.png"/><Relationship Id="rId7" Type="http://schemas.openxmlformats.org/officeDocument/2006/relationships/image" Target="../media/image8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83.wmf"/><Relationship Id="rId4" Type="http://schemas.openxmlformats.org/officeDocument/2006/relationships/oleObject" Target="../embeddings/oleObject13.bin"/><Relationship Id="rId9" Type="http://schemas.openxmlformats.org/officeDocument/2006/relationships/image" Target="../media/image85.w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wmf"/><Relationship Id="rId3" Type="http://schemas.openxmlformats.org/officeDocument/2006/relationships/oleObject" Target="../embeddings/oleObject16.bin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88.wmf"/><Relationship Id="rId5" Type="http://schemas.openxmlformats.org/officeDocument/2006/relationships/oleObject" Target="../embeddings/oleObject17.bin"/><Relationship Id="rId10" Type="http://schemas.openxmlformats.org/officeDocument/2006/relationships/image" Target="../media/image90.wmf"/><Relationship Id="rId4" Type="http://schemas.openxmlformats.org/officeDocument/2006/relationships/image" Target="../media/image87.wmf"/><Relationship Id="rId9" Type="http://schemas.openxmlformats.org/officeDocument/2006/relationships/oleObject" Target="../embeddings/oleObject19.bin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79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91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92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93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94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95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97.wmf"/><Relationship Id="rId5" Type="http://schemas.openxmlformats.org/officeDocument/2006/relationships/oleObject" Target="../embeddings/oleObject27.bin"/><Relationship Id="rId4" Type="http://schemas.openxmlformats.org/officeDocument/2006/relationships/image" Target="../media/image96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98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99.w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David_Rumelhart" TargetMode="External"/><Relationship Id="rId2" Type="http://schemas.openxmlformats.org/officeDocument/2006/relationships/hyperlink" Target="http://www.nature.com/nature/journal/v323/n6088/pdf/323533a0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n.wikipedia.org/wiki/Ronald_J._Williams" TargetMode="External"/><Relationship Id="rId4" Type="http://schemas.openxmlformats.org/officeDocument/2006/relationships/hyperlink" Target="http://www.cs.toronto.edu/~hinton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100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101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102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103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104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105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106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08.wmf"/><Relationship Id="rId5" Type="http://schemas.openxmlformats.org/officeDocument/2006/relationships/oleObject" Target="../embeddings/oleObject38.bin"/><Relationship Id="rId4" Type="http://schemas.openxmlformats.org/officeDocument/2006/relationships/image" Target="../media/image107.w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10.wmf"/><Relationship Id="rId5" Type="http://schemas.openxmlformats.org/officeDocument/2006/relationships/oleObject" Target="../embeddings/oleObject40.bin"/><Relationship Id="rId4" Type="http://schemas.openxmlformats.org/officeDocument/2006/relationships/image" Target="../media/image109.w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wmf"/><Relationship Id="rId3" Type="http://schemas.openxmlformats.org/officeDocument/2006/relationships/oleObject" Target="../embeddings/oleObject41.bin"/><Relationship Id="rId7" Type="http://schemas.openxmlformats.org/officeDocument/2006/relationships/oleObject" Target="../embeddings/oleObject4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12.wmf"/><Relationship Id="rId5" Type="http://schemas.openxmlformats.org/officeDocument/2006/relationships/oleObject" Target="../embeddings/oleObject42.bin"/><Relationship Id="rId4" Type="http://schemas.openxmlformats.org/officeDocument/2006/relationships/image" Target="../media/image111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114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115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4" Type="http://schemas.openxmlformats.org/officeDocument/2006/relationships/image" Target="../media/image116.w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0.vml"/><Relationship Id="rId4" Type="http://schemas.openxmlformats.org/officeDocument/2006/relationships/image" Target="../media/image117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Relationship Id="rId4" Type="http://schemas.openxmlformats.org/officeDocument/2006/relationships/image" Target="../media/image118.w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2.vml"/><Relationship Id="rId4" Type="http://schemas.openxmlformats.org/officeDocument/2006/relationships/image" Target="../media/image119.w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3.vml"/><Relationship Id="rId4" Type="http://schemas.openxmlformats.org/officeDocument/2006/relationships/image" Target="../media/image120.w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4.vml"/><Relationship Id="rId4" Type="http://schemas.openxmlformats.org/officeDocument/2006/relationships/image" Target="../media/image121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5.vml"/><Relationship Id="rId5" Type="http://schemas.openxmlformats.org/officeDocument/2006/relationships/image" Target="../media/image122.wmf"/><Relationship Id="rId4" Type="http://schemas.openxmlformats.org/officeDocument/2006/relationships/oleObject" Target="../embeddings/oleObject52.bin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6.vml"/><Relationship Id="rId4" Type="http://schemas.openxmlformats.org/officeDocument/2006/relationships/image" Target="../media/image123.w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0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Neural Networks and Deep Learning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79676" y="3962400"/>
            <a:ext cx="8199524" cy="1752600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635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B284B-364B-4EDD-8619-954D2782F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artificial neuron: a logistic unit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E7694F-353D-4686-BFC1-E00C742B0C1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599" y="1484784"/>
                <a:ext cx="5533152" cy="4680520"/>
              </a:xfrm>
            </p:spPr>
            <p:txBody>
              <a:bodyPr/>
              <a:lstStyle/>
              <a:p>
                <a:r>
                  <a:rPr lang="en-US" sz="2800" dirty="0"/>
                  <a:t>A neuron is a logistic unit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US" sz="24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0" dirty="0" smtClean="0">
                                <a:latin typeface="Cambria Math" panose="02040503050406030204" pitchFamily="18" charset="0"/>
                              </a:rPr>
                              <m:t>𝐰</m:t>
                            </m:r>
                          </m:e>
                          <m:sup>
                            <m:r>
                              <a:rPr lang="en-US" sz="2400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⊤</m:t>
                            </m:r>
                          </m:sup>
                        </m:sSup>
                        <m:r>
                          <a:rPr lang="en-US" sz="2400" b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</m:oMath>
                </a14:m>
                <a:r>
                  <a:rPr lang="en-US" sz="2400" dirty="0"/>
                  <a:t> is called </a:t>
                </a:r>
                <a:r>
                  <a:rPr lang="en-US" sz="2400" dirty="0">
                    <a:solidFill>
                      <a:srgbClr val="FF0000"/>
                    </a:solidFill>
                  </a:rPr>
                  <a:t>activation function</a:t>
                </a:r>
                <a:r>
                  <a:rPr lang="en-US" sz="2400" dirty="0"/>
                  <a:t>. </a:t>
                </a:r>
              </a:p>
              <a:p>
                <a:pPr lvl="1"/>
                <a:r>
                  <a:rPr lang="en-US" sz="2400" dirty="0">
                    <a:solidFill>
                      <a:srgbClr val="0000FF"/>
                    </a:solidFill>
                  </a:rPr>
                  <a:t>Activation function </a:t>
                </a:r>
                <a:r>
                  <a:rPr lang="en-US" sz="2400" dirty="0"/>
                  <a:t>does not have to be </a:t>
                </a:r>
                <a:r>
                  <a:rPr lang="en-US" sz="2400" dirty="0">
                    <a:solidFill>
                      <a:srgbClr val="C00000"/>
                    </a:solidFill>
                  </a:rPr>
                  <a:t>sigmoid</a:t>
                </a:r>
                <a:r>
                  <a:rPr lang="en-US" sz="2400" dirty="0"/>
                  <a:t>. </a:t>
                </a:r>
              </a:p>
              <a:p>
                <a:r>
                  <a:rPr lang="en-US" sz="2800" dirty="0"/>
                  <a:t>A neural network is a  composition of many logistic units organized in layers. </a:t>
                </a:r>
              </a:p>
              <a:p>
                <a:pPr lvl="1"/>
                <a:r>
                  <a:rPr lang="en-US" sz="2400" dirty="0"/>
                  <a:t>It can also be seen as a logistic regression model with one or more hidden layers. 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E7694F-353D-4686-BFC1-E00C742B0C1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599" y="1484784"/>
                <a:ext cx="5533152" cy="4680520"/>
              </a:xfrm>
              <a:blipFill>
                <a:blip r:embed="rId2"/>
                <a:stretch>
                  <a:fillRect l="-661" t="-1434" b="-4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8DE140-6CBB-4D4A-BD5B-EEB7447E3D8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D7B057-EA05-4054-A583-808F86D71F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64FDA38-4765-4538-8885-141AB68195AC}"/>
              </a:ext>
            </a:extLst>
          </p:cNvPr>
          <p:cNvGrpSpPr/>
          <p:nvPr/>
        </p:nvGrpSpPr>
        <p:grpSpPr>
          <a:xfrm>
            <a:off x="6301861" y="2096852"/>
            <a:ext cx="5410763" cy="2808312"/>
            <a:chOff x="740015" y="1690688"/>
            <a:chExt cx="9156804" cy="46164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17D6B66F-CB72-4E25-B2B4-91C54BA2242B}"/>
                    </a:ext>
                  </a:extLst>
                </p:cNvPr>
                <p:cNvSpPr/>
                <p:nvPr/>
              </p:nvSpPr>
              <p:spPr>
                <a:xfrm>
                  <a:off x="3093279" y="2885608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bSup>
                      </m:oMath>
                    </m:oMathPara>
                  </a14:m>
                  <a:endParaRPr lang="en-US" sz="2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17D6B66F-CB72-4E25-B2B4-91C54BA2242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3279" y="2885608"/>
                  <a:ext cx="1069394" cy="1069394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C89CD06D-5C76-409D-B100-5848B62B2DA2}"/>
                    </a:ext>
                  </a:extLst>
                </p:cNvPr>
                <p:cNvSpPr/>
                <p:nvPr/>
              </p:nvSpPr>
              <p:spPr>
                <a:xfrm>
                  <a:off x="3093278" y="4061667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bSup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C89CD06D-5C76-409D-B100-5848B62B2DA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3278" y="4061667"/>
                  <a:ext cx="1069394" cy="1069394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382A5D79-AD34-4B66-9960-3ABB73E2876F}"/>
                    </a:ext>
                  </a:extLst>
                </p:cNvPr>
                <p:cNvSpPr/>
                <p:nvPr/>
              </p:nvSpPr>
              <p:spPr>
                <a:xfrm>
                  <a:off x="3093278" y="5237726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bSup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382A5D79-AD34-4B66-9960-3ABB73E2876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3278" y="5237726"/>
                  <a:ext cx="1069394" cy="1069394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AEA1CA8C-5B27-453C-982A-FEE17E3390C5}"/>
                </a:ext>
              </a:extLst>
            </p:cNvPr>
            <p:cNvSpPr/>
            <p:nvPr/>
          </p:nvSpPr>
          <p:spPr>
            <a:xfrm>
              <a:off x="5967511" y="4068675"/>
              <a:ext cx="1069394" cy="106939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ysClr val="windowText" lastClr="00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4FB07F38-5065-43B1-AE77-A7B30E764F10}"/>
                    </a:ext>
                  </a:extLst>
                </p:cNvPr>
                <p:cNvSpPr/>
                <p:nvPr/>
              </p:nvSpPr>
              <p:spPr>
                <a:xfrm>
                  <a:off x="3093278" y="1703941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bSup>
                      </m:oMath>
                    </m:oMathPara>
                  </a14:m>
                  <a:endParaRPr lang="en-US" sz="2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4FB07F38-5065-43B1-AE77-A7B30E764F1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3278" y="1703941"/>
                  <a:ext cx="1069394" cy="1069394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2BE66BB3-C58F-4179-934A-4A10568A63C6}"/>
                </a:ext>
              </a:extLst>
            </p:cNvPr>
            <p:cNvCxnSpPr>
              <a:stCxn id="71" idx="6"/>
              <a:endCxn id="74" idx="2"/>
            </p:cNvCxnSpPr>
            <p:nvPr/>
          </p:nvCxnSpPr>
          <p:spPr>
            <a:xfrm>
              <a:off x="4162673" y="3420305"/>
              <a:ext cx="1804838" cy="1183067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E1A24BFC-2BEB-4502-ADDA-F13F55775092}"/>
                </a:ext>
              </a:extLst>
            </p:cNvPr>
            <p:cNvCxnSpPr>
              <a:stCxn id="72" idx="6"/>
              <a:endCxn id="74" idx="2"/>
            </p:cNvCxnSpPr>
            <p:nvPr/>
          </p:nvCxnSpPr>
          <p:spPr>
            <a:xfrm>
              <a:off x="4162672" y="4596365"/>
              <a:ext cx="1804839" cy="7008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9246B085-B113-4CC1-9DC1-3EDA20215BB3}"/>
                </a:ext>
              </a:extLst>
            </p:cNvPr>
            <p:cNvCxnSpPr>
              <a:stCxn id="73" idx="6"/>
              <a:endCxn id="74" idx="2"/>
            </p:cNvCxnSpPr>
            <p:nvPr/>
          </p:nvCxnSpPr>
          <p:spPr>
            <a:xfrm flipV="1">
              <a:off x="4162672" y="4603372"/>
              <a:ext cx="1804839" cy="1169051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ED80F0F4-421D-4CB5-A833-EE17BA7EBA21}"/>
                </a:ext>
              </a:extLst>
            </p:cNvPr>
            <p:cNvCxnSpPr>
              <a:stCxn id="75" idx="6"/>
              <a:endCxn id="74" idx="2"/>
            </p:cNvCxnSpPr>
            <p:nvPr/>
          </p:nvCxnSpPr>
          <p:spPr>
            <a:xfrm>
              <a:off x="4162672" y="2238639"/>
              <a:ext cx="1804839" cy="2364734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6317C75D-F344-4C6C-A73E-E74632B1FD9B}"/>
                </a:ext>
              </a:extLst>
            </p:cNvPr>
            <p:cNvCxnSpPr>
              <a:stCxn id="74" idx="6"/>
            </p:cNvCxnSpPr>
            <p:nvPr/>
          </p:nvCxnSpPr>
          <p:spPr>
            <a:xfrm>
              <a:off x="7036905" y="4603372"/>
              <a:ext cx="735444" cy="0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199800FE-388D-4828-9B06-51F1ADF2A42B}"/>
                    </a:ext>
                  </a:extLst>
                </p:cNvPr>
                <p:cNvSpPr/>
                <p:nvPr/>
              </p:nvSpPr>
              <p:spPr>
                <a:xfrm>
                  <a:off x="7597692" y="4201201"/>
                  <a:ext cx="2299127" cy="94114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3200" b="1" i="0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𝐰</m:t>
                            </m:r>
                          </m:sub>
                        </m:sSub>
                        <m:d>
                          <m:dPr>
                            <m:ctrlPr>
                              <a:rPr lang="en-US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0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199800FE-388D-4828-9B06-51F1ADF2A42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97692" y="4201201"/>
                  <a:ext cx="2299127" cy="94114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EDB1164F-4651-436D-A32A-C9AB3C290564}"/>
                    </a:ext>
                  </a:extLst>
                </p:cNvPr>
                <p:cNvSpPr/>
                <p:nvPr/>
              </p:nvSpPr>
              <p:spPr>
                <a:xfrm>
                  <a:off x="740016" y="2872355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EDB1164F-4651-436D-A32A-C9AB3C29056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016" y="2872355"/>
                  <a:ext cx="1069394" cy="1069394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7BD5388B-1B36-4777-A33B-55E108B33A8D}"/>
                    </a:ext>
                  </a:extLst>
                </p:cNvPr>
                <p:cNvSpPr/>
                <p:nvPr/>
              </p:nvSpPr>
              <p:spPr>
                <a:xfrm>
                  <a:off x="740015" y="4048414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7BD5388B-1B36-4777-A33B-55E108B33A8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015" y="4048414"/>
                  <a:ext cx="1069394" cy="1069394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0AF7F4E6-DFE1-4B5F-A039-0BD8DD4AFAF1}"/>
                    </a:ext>
                  </a:extLst>
                </p:cNvPr>
                <p:cNvSpPr/>
                <p:nvPr/>
              </p:nvSpPr>
              <p:spPr>
                <a:xfrm>
                  <a:off x="740015" y="5224473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0AF7F4E6-DFE1-4B5F-A039-0BD8DD4AFAF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015" y="5224473"/>
                  <a:ext cx="1069394" cy="1069394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FDE880EB-A262-49CB-9515-267300164779}"/>
                    </a:ext>
                  </a:extLst>
                </p:cNvPr>
                <p:cNvSpPr/>
                <p:nvPr/>
              </p:nvSpPr>
              <p:spPr>
                <a:xfrm>
                  <a:off x="740015" y="1690688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FDE880EB-A262-49CB-9515-26730016477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015" y="1690688"/>
                  <a:ext cx="1069394" cy="1069394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5BC19FEE-586E-45D0-B8C8-FBB3D73FC9F9}"/>
                </a:ext>
              </a:extLst>
            </p:cNvPr>
            <p:cNvCxnSpPr>
              <a:stCxn id="82" idx="6"/>
              <a:endCxn id="71" idx="2"/>
            </p:cNvCxnSpPr>
            <p:nvPr/>
          </p:nvCxnSpPr>
          <p:spPr>
            <a:xfrm>
              <a:off x="1809410" y="3407052"/>
              <a:ext cx="1283869" cy="13253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81224DE6-0545-4CC8-8F4D-CB36AD3399D8}"/>
                </a:ext>
              </a:extLst>
            </p:cNvPr>
            <p:cNvCxnSpPr>
              <a:stCxn id="83" idx="6"/>
              <a:endCxn id="72" idx="2"/>
            </p:cNvCxnSpPr>
            <p:nvPr/>
          </p:nvCxnSpPr>
          <p:spPr>
            <a:xfrm>
              <a:off x="1809409" y="4583111"/>
              <a:ext cx="1283869" cy="13253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3DF30D65-4EE5-42F2-85B6-6ECE479F280E}"/>
                </a:ext>
              </a:extLst>
            </p:cNvPr>
            <p:cNvCxnSpPr>
              <a:stCxn id="84" idx="6"/>
              <a:endCxn id="73" idx="2"/>
            </p:cNvCxnSpPr>
            <p:nvPr/>
          </p:nvCxnSpPr>
          <p:spPr>
            <a:xfrm>
              <a:off x="1809409" y="5759170"/>
              <a:ext cx="1283869" cy="13253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F7E1A7C7-FA64-4B4D-BEAA-4DBE4847D498}"/>
                </a:ext>
              </a:extLst>
            </p:cNvPr>
            <p:cNvCxnSpPr>
              <a:stCxn id="85" idx="6"/>
              <a:endCxn id="71" idx="2"/>
            </p:cNvCxnSpPr>
            <p:nvPr/>
          </p:nvCxnSpPr>
          <p:spPr>
            <a:xfrm>
              <a:off x="1809409" y="2225385"/>
              <a:ext cx="1283870" cy="1194920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A8DBE3DF-5053-4E5E-8104-3B85D94D99C8}"/>
                </a:ext>
              </a:extLst>
            </p:cNvPr>
            <p:cNvCxnSpPr>
              <a:stCxn id="85" idx="6"/>
              <a:endCxn id="72" idx="2"/>
            </p:cNvCxnSpPr>
            <p:nvPr/>
          </p:nvCxnSpPr>
          <p:spPr>
            <a:xfrm>
              <a:off x="1809409" y="2225385"/>
              <a:ext cx="1283869" cy="2370979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B2885A5F-2FEA-4C62-A83F-4E5CFEF01F45}"/>
                </a:ext>
              </a:extLst>
            </p:cNvPr>
            <p:cNvCxnSpPr>
              <a:stCxn id="85" idx="6"/>
              <a:endCxn id="73" idx="2"/>
            </p:cNvCxnSpPr>
            <p:nvPr/>
          </p:nvCxnSpPr>
          <p:spPr>
            <a:xfrm>
              <a:off x="1809409" y="2225385"/>
              <a:ext cx="1283869" cy="3547038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7376EC06-B8D5-432E-9D4F-37D0E6079342}"/>
                </a:ext>
              </a:extLst>
            </p:cNvPr>
            <p:cNvCxnSpPr>
              <a:stCxn id="84" idx="6"/>
              <a:endCxn id="72" idx="2"/>
            </p:cNvCxnSpPr>
            <p:nvPr/>
          </p:nvCxnSpPr>
          <p:spPr>
            <a:xfrm flipV="1">
              <a:off x="1809409" y="4596364"/>
              <a:ext cx="1283869" cy="1162806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8C5705FE-CAC1-4CDD-8FD6-EE12BBBB1E03}"/>
                </a:ext>
              </a:extLst>
            </p:cNvPr>
            <p:cNvCxnSpPr>
              <a:stCxn id="84" idx="6"/>
              <a:endCxn id="71" idx="2"/>
            </p:cNvCxnSpPr>
            <p:nvPr/>
          </p:nvCxnSpPr>
          <p:spPr>
            <a:xfrm flipV="1">
              <a:off x="1809409" y="3420305"/>
              <a:ext cx="1283870" cy="2338865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5234FD10-0833-46C6-ACED-612B09AF26B7}"/>
                </a:ext>
              </a:extLst>
            </p:cNvPr>
            <p:cNvCxnSpPr>
              <a:stCxn id="82" idx="6"/>
              <a:endCxn id="72" idx="2"/>
            </p:cNvCxnSpPr>
            <p:nvPr/>
          </p:nvCxnSpPr>
          <p:spPr>
            <a:xfrm>
              <a:off x="1809410" y="3407052"/>
              <a:ext cx="1283868" cy="1189312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560E8906-98A7-4840-AEA5-E1258D758506}"/>
                </a:ext>
              </a:extLst>
            </p:cNvPr>
            <p:cNvCxnSpPr>
              <a:stCxn id="82" idx="6"/>
              <a:endCxn id="73" idx="2"/>
            </p:cNvCxnSpPr>
            <p:nvPr/>
          </p:nvCxnSpPr>
          <p:spPr>
            <a:xfrm>
              <a:off x="1809410" y="3407052"/>
              <a:ext cx="1283868" cy="2365371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4E8C35E2-0180-4892-B5F6-C3D2C0BCE0B3}"/>
                </a:ext>
              </a:extLst>
            </p:cNvPr>
            <p:cNvCxnSpPr>
              <a:stCxn id="83" idx="6"/>
              <a:endCxn id="71" idx="2"/>
            </p:cNvCxnSpPr>
            <p:nvPr/>
          </p:nvCxnSpPr>
          <p:spPr>
            <a:xfrm flipV="1">
              <a:off x="1809409" y="3420305"/>
              <a:ext cx="1283870" cy="1162806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EDB96B76-3267-42DB-B35B-4E1AC5290DD1}"/>
                </a:ext>
              </a:extLst>
            </p:cNvPr>
            <p:cNvCxnSpPr>
              <a:stCxn id="83" idx="6"/>
              <a:endCxn id="73" idx="2"/>
            </p:cNvCxnSpPr>
            <p:nvPr/>
          </p:nvCxnSpPr>
          <p:spPr>
            <a:xfrm>
              <a:off x="1809409" y="4583111"/>
              <a:ext cx="1283869" cy="1189312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Rectangle 97">
            <a:extLst>
              <a:ext uri="{FF2B5EF4-FFF2-40B4-BE49-F238E27FC236}">
                <a16:creationId xmlns:a16="http://schemas.microsoft.com/office/drawing/2014/main" id="{BBADDA6A-4CE5-4CDE-82BF-2A260DAA4E3B}"/>
              </a:ext>
            </a:extLst>
          </p:cNvPr>
          <p:cNvSpPr/>
          <p:nvPr/>
        </p:nvSpPr>
        <p:spPr>
          <a:xfrm>
            <a:off x="6142752" y="4941156"/>
            <a:ext cx="40831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FF0000"/>
                </a:solidFill>
              </a:rPr>
              <a:t>Layer 1    layer 2 </a:t>
            </a:r>
            <a:r>
              <a:rPr lang="en-US" sz="2000" dirty="0">
                <a:solidFill>
                  <a:srgbClr val="0000FF"/>
                </a:solidFill>
              </a:rPr>
              <a:t>(hidden)</a:t>
            </a:r>
            <a:r>
              <a:rPr lang="en-US" sz="2000" dirty="0">
                <a:solidFill>
                  <a:srgbClr val="FF0000"/>
                </a:solidFill>
              </a:rPr>
              <a:t>   layer 3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6CA90409-25B7-44A9-8FCF-C5362773B65A}"/>
              </a:ext>
            </a:extLst>
          </p:cNvPr>
          <p:cNvSpPr/>
          <p:nvPr/>
        </p:nvSpPr>
        <p:spPr>
          <a:xfrm>
            <a:off x="9469437" y="3131016"/>
            <a:ext cx="8963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FF0000"/>
                </a:solidFill>
              </a:rPr>
              <a:t>output</a:t>
            </a:r>
          </a:p>
        </p:txBody>
      </p:sp>
    </p:spTree>
    <p:extLst>
      <p:ext uri="{BB962C8B-B14F-4D97-AF65-F5344CB8AC3E}">
        <p14:creationId xmlns:p14="http://schemas.microsoft.com/office/powerpoint/2010/main" val="208662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network: an example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98765" y="1474787"/>
            <a:ext cx="4716621" cy="2394847"/>
            <a:chOff x="740015" y="1690688"/>
            <a:chExt cx="9562911" cy="46164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Oval 35"/>
                <p:cNvSpPr/>
                <p:nvPr/>
              </p:nvSpPr>
              <p:spPr>
                <a:xfrm>
                  <a:off x="3093279" y="2885608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bSup>
                      </m:oMath>
                    </m:oMathPara>
                  </a14:m>
                  <a:endParaRPr lang="en-US" sz="2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Oval 3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3279" y="2885608"/>
                  <a:ext cx="1069394" cy="1069394"/>
                </a:xfrm>
                <a:prstGeom prst="ellipse">
                  <a:avLst/>
                </a:prstGeom>
                <a:blipFill>
                  <a:blip r:embed="rId3"/>
                  <a:stretch>
                    <a:fillRect l="-4348" r="-6522"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Oval 37"/>
                <p:cNvSpPr/>
                <p:nvPr/>
              </p:nvSpPr>
              <p:spPr>
                <a:xfrm>
                  <a:off x="3093278" y="4061667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bSup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Oval 3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3278" y="4061667"/>
                  <a:ext cx="1069394" cy="1069394"/>
                </a:xfrm>
                <a:prstGeom prst="ellipse">
                  <a:avLst/>
                </a:prstGeom>
                <a:blipFill>
                  <a:blip r:embed="rId4"/>
                  <a:stretch>
                    <a:fillRect l="-4348" r="-6522"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Oval 38"/>
                <p:cNvSpPr/>
                <p:nvPr/>
              </p:nvSpPr>
              <p:spPr>
                <a:xfrm>
                  <a:off x="3093278" y="5237726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bSup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9" name="Oval 3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3278" y="5237726"/>
                  <a:ext cx="1069394" cy="1069394"/>
                </a:xfrm>
                <a:prstGeom prst="ellipse">
                  <a:avLst/>
                </a:prstGeom>
                <a:blipFill>
                  <a:blip r:embed="rId5"/>
                  <a:stretch>
                    <a:fillRect l="-4348" r="-6522"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6" name="Oval 45"/>
            <p:cNvSpPr/>
            <p:nvPr/>
          </p:nvSpPr>
          <p:spPr>
            <a:xfrm>
              <a:off x="5967511" y="4068675"/>
              <a:ext cx="1069394" cy="106939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ysClr val="windowText" lastClr="00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Oval 54"/>
                <p:cNvSpPr/>
                <p:nvPr/>
              </p:nvSpPr>
              <p:spPr>
                <a:xfrm>
                  <a:off x="3093278" y="1703941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bSup>
                      </m:oMath>
                    </m:oMathPara>
                  </a14:m>
                  <a:endParaRPr lang="en-US" sz="2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55" name="Oval 5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3278" y="1703941"/>
                  <a:ext cx="1069394" cy="1069394"/>
                </a:xfrm>
                <a:prstGeom prst="ellipse">
                  <a:avLst/>
                </a:prstGeom>
                <a:blipFill>
                  <a:blip r:embed="rId6"/>
                  <a:stretch>
                    <a:fillRect l="-4348" r="-6522"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Straight Arrow Connector 19"/>
            <p:cNvCxnSpPr>
              <a:stCxn id="36" idx="6"/>
              <a:endCxn id="46" idx="2"/>
            </p:cNvCxnSpPr>
            <p:nvPr/>
          </p:nvCxnSpPr>
          <p:spPr>
            <a:xfrm>
              <a:off x="4162673" y="3420305"/>
              <a:ext cx="1804838" cy="1183067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38" idx="6"/>
              <a:endCxn id="46" idx="2"/>
            </p:cNvCxnSpPr>
            <p:nvPr/>
          </p:nvCxnSpPr>
          <p:spPr>
            <a:xfrm>
              <a:off x="4162672" y="4596365"/>
              <a:ext cx="1804839" cy="7008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39" idx="6"/>
              <a:endCxn id="46" idx="2"/>
            </p:cNvCxnSpPr>
            <p:nvPr/>
          </p:nvCxnSpPr>
          <p:spPr>
            <a:xfrm flipV="1">
              <a:off x="4162672" y="4603372"/>
              <a:ext cx="1804839" cy="1169051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>
              <a:stCxn id="55" idx="6"/>
              <a:endCxn id="46" idx="2"/>
            </p:cNvCxnSpPr>
            <p:nvPr/>
          </p:nvCxnSpPr>
          <p:spPr>
            <a:xfrm>
              <a:off x="4162672" y="2238639"/>
              <a:ext cx="1804839" cy="2364734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>
              <a:stCxn id="46" idx="6"/>
            </p:cNvCxnSpPr>
            <p:nvPr/>
          </p:nvCxnSpPr>
          <p:spPr>
            <a:xfrm>
              <a:off x="7036905" y="4603372"/>
              <a:ext cx="735444" cy="0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Rectangle 61"/>
                <p:cNvSpPr/>
                <p:nvPr/>
              </p:nvSpPr>
              <p:spPr>
                <a:xfrm>
                  <a:off x="7597692" y="4201200"/>
                  <a:ext cx="2705234" cy="106791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3200" b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𝐖</m:t>
                            </m:r>
                          </m:sub>
                        </m:sSub>
                        <m:d>
                          <m:dPr>
                            <m:ctrlPr>
                              <a:rPr lang="en-US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2" name="Rectangle 6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97692" y="4201200"/>
                  <a:ext cx="2705234" cy="106791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Oval 22"/>
                <p:cNvSpPr/>
                <p:nvPr/>
              </p:nvSpPr>
              <p:spPr>
                <a:xfrm>
                  <a:off x="740016" y="2872355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Oval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016" y="2872355"/>
                  <a:ext cx="1069394" cy="1069394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Oval 23"/>
                <p:cNvSpPr/>
                <p:nvPr/>
              </p:nvSpPr>
              <p:spPr>
                <a:xfrm>
                  <a:off x="740015" y="4048414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Oval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015" y="4048414"/>
                  <a:ext cx="1069394" cy="1069394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Oval 24"/>
                <p:cNvSpPr/>
                <p:nvPr/>
              </p:nvSpPr>
              <p:spPr>
                <a:xfrm>
                  <a:off x="740015" y="5224473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Oval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015" y="5224473"/>
                  <a:ext cx="1069394" cy="1069394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Oval 25"/>
                <p:cNvSpPr/>
                <p:nvPr/>
              </p:nvSpPr>
              <p:spPr>
                <a:xfrm>
                  <a:off x="740015" y="1690688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Oval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015" y="1690688"/>
                  <a:ext cx="1069394" cy="1069394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Straight Arrow Connector 28"/>
            <p:cNvCxnSpPr>
              <a:stCxn id="23" idx="6"/>
              <a:endCxn id="36" idx="2"/>
            </p:cNvCxnSpPr>
            <p:nvPr/>
          </p:nvCxnSpPr>
          <p:spPr>
            <a:xfrm>
              <a:off x="1809410" y="3407052"/>
              <a:ext cx="1283869" cy="13253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24" idx="6"/>
              <a:endCxn id="38" idx="2"/>
            </p:cNvCxnSpPr>
            <p:nvPr/>
          </p:nvCxnSpPr>
          <p:spPr>
            <a:xfrm>
              <a:off x="1809409" y="4583111"/>
              <a:ext cx="1283869" cy="13253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5" idx="6"/>
              <a:endCxn id="39" idx="2"/>
            </p:cNvCxnSpPr>
            <p:nvPr/>
          </p:nvCxnSpPr>
          <p:spPr>
            <a:xfrm>
              <a:off x="1809409" y="5759170"/>
              <a:ext cx="1283869" cy="13253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26" idx="6"/>
              <a:endCxn id="36" idx="2"/>
            </p:cNvCxnSpPr>
            <p:nvPr/>
          </p:nvCxnSpPr>
          <p:spPr>
            <a:xfrm>
              <a:off x="1809409" y="2225385"/>
              <a:ext cx="1283870" cy="1194920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26" idx="6"/>
              <a:endCxn id="38" idx="2"/>
            </p:cNvCxnSpPr>
            <p:nvPr/>
          </p:nvCxnSpPr>
          <p:spPr>
            <a:xfrm>
              <a:off x="1809409" y="2225385"/>
              <a:ext cx="1283869" cy="2370979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>
              <a:stCxn id="26" idx="6"/>
              <a:endCxn id="39" idx="2"/>
            </p:cNvCxnSpPr>
            <p:nvPr/>
          </p:nvCxnSpPr>
          <p:spPr>
            <a:xfrm>
              <a:off x="1809409" y="2225385"/>
              <a:ext cx="1283869" cy="3547038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stCxn id="25" idx="6"/>
              <a:endCxn id="38" idx="2"/>
            </p:cNvCxnSpPr>
            <p:nvPr/>
          </p:nvCxnSpPr>
          <p:spPr>
            <a:xfrm flipV="1">
              <a:off x="1809409" y="4596364"/>
              <a:ext cx="1283869" cy="1162806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>
              <a:stCxn id="25" idx="6"/>
              <a:endCxn id="36" idx="2"/>
            </p:cNvCxnSpPr>
            <p:nvPr/>
          </p:nvCxnSpPr>
          <p:spPr>
            <a:xfrm flipV="1">
              <a:off x="1809409" y="3420305"/>
              <a:ext cx="1283870" cy="2338865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>
              <a:stCxn id="23" idx="6"/>
              <a:endCxn id="38" idx="2"/>
            </p:cNvCxnSpPr>
            <p:nvPr/>
          </p:nvCxnSpPr>
          <p:spPr>
            <a:xfrm>
              <a:off x="1809410" y="3407052"/>
              <a:ext cx="1283868" cy="1189312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>
              <a:stCxn id="23" idx="6"/>
              <a:endCxn id="39" idx="2"/>
            </p:cNvCxnSpPr>
            <p:nvPr/>
          </p:nvCxnSpPr>
          <p:spPr>
            <a:xfrm>
              <a:off x="1809410" y="3407052"/>
              <a:ext cx="1283868" cy="2365371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>
              <a:stCxn id="24" idx="6"/>
              <a:endCxn id="36" idx="2"/>
            </p:cNvCxnSpPr>
            <p:nvPr/>
          </p:nvCxnSpPr>
          <p:spPr>
            <a:xfrm flipV="1">
              <a:off x="1809409" y="3420305"/>
              <a:ext cx="1283870" cy="1162806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>
              <a:stCxn id="24" idx="6"/>
              <a:endCxn id="39" idx="2"/>
            </p:cNvCxnSpPr>
            <p:nvPr/>
          </p:nvCxnSpPr>
          <p:spPr>
            <a:xfrm>
              <a:off x="1809409" y="4583111"/>
              <a:ext cx="1283869" cy="1189312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347913" y="1279296"/>
                <a:ext cx="6511078" cy="14288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60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6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6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6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6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6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en-US" sz="2600" b="0" i="1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600" dirty="0">
                    <a:solidFill>
                      <a:sysClr val="windowText" lastClr="000000"/>
                    </a:solidFill>
                  </a:rPr>
                  <a:t> “activation” of unit </a:t>
                </a:r>
                <a14:m>
                  <m:oMath xmlns:m="http://schemas.openxmlformats.org/officeDocument/2006/math">
                    <m:r>
                      <a:rPr lang="en-US" sz="2600" b="0" i="1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600" dirty="0">
                    <a:solidFill>
                      <a:sysClr val="windowText" lastClr="000000"/>
                    </a:solidFill>
                  </a:rPr>
                  <a:t> in layer </a:t>
                </a:r>
                <a14:m>
                  <m:oMath xmlns:m="http://schemas.openxmlformats.org/officeDocument/2006/math">
                    <m:r>
                      <a:rPr lang="en-US" sz="2600" b="0" i="1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endParaRPr lang="en-US" sz="2600" dirty="0">
                  <a:solidFill>
                    <a:sysClr val="windowText" lastClr="000000"/>
                  </a:solidFill>
                </a:endParaRPr>
              </a:p>
              <a:p>
                <a:pPr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6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b="1" i="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𝐖</m:t>
                        </m:r>
                      </m:e>
                      <m:sup>
                        <m:d>
                          <m:dPr>
                            <m:ctrlPr>
                              <a:rPr lang="en-US" sz="26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6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</m:d>
                      </m:sup>
                    </m:sSup>
                    <m:r>
                      <a:rPr lang="en-US" sz="2600" b="0" i="1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600" dirty="0">
                    <a:solidFill>
                      <a:sysClr val="windowText" lastClr="000000"/>
                    </a:solidFill>
                  </a:rPr>
                  <a:t> matrix of weights controlling </a:t>
                </a:r>
                <a:br>
                  <a:rPr lang="en-US" sz="2600" dirty="0">
                    <a:solidFill>
                      <a:sysClr val="windowText" lastClr="000000"/>
                    </a:solidFill>
                  </a:rPr>
                </a:br>
                <a:r>
                  <a:rPr lang="en-US" sz="2600" dirty="0">
                    <a:solidFill>
                      <a:sysClr val="windowText" lastClr="000000"/>
                    </a:solidFill>
                  </a:rPr>
                  <a:t>function mapping from layer </a:t>
                </a:r>
                <a14:m>
                  <m:oMath xmlns:m="http://schemas.openxmlformats.org/officeDocument/2006/math">
                    <m:r>
                      <a:rPr lang="en-US" sz="2600" b="0" i="1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2600" dirty="0">
                    <a:solidFill>
                      <a:sysClr val="windowText" lastClr="000000"/>
                    </a:solidFill>
                  </a:rPr>
                  <a:t> to layer </a:t>
                </a:r>
                <a14:m>
                  <m:oMath xmlns:m="http://schemas.openxmlformats.org/officeDocument/2006/math">
                    <m:r>
                      <a:rPr lang="en-US" sz="2600" i="1" dirty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600" b="0" i="1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endParaRPr lang="en-US" sz="26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7913" y="1279296"/>
                <a:ext cx="6511078" cy="1428853"/>
              </a:xfrm>
              <a:prstGeom prst="rect">
                <a:avLst/>
              </a:prstGeom>
              <a:blipFill>
                <a:blip r:embed="rId12"/>
                <a:stretch>
                  <a:fillRect l="-1685" b="-9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838200" y="3933056"/>
                <a:ext cx="7708329" cy="23031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sz="24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sub>
                            <m:sup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b="0" dirty="0">
                  <a:solidFill>
                    <a:sysClr val="windowText" lastClr="000000"/>
                  </a:solidFill>
                </a:endParaRP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bSup>
                      <m:r>
                        <a:rPr lang="en-US" sz="2400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>
                  <a:solidFill>
                    <a:sysClr val="windowText" lastClr="000000"/>
                  </a:solidFill>
                </a:endParaRP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bSup>
                      <m:r>
                        <a:rPr lang="en-US" sz="2400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>
                  <a:solidFill>
                    <a:sysClr val="windowText" lastClr="000000"/>
                  </a:solidFill>
                </a:endParaRP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  <m:r>
                        <a:rPr lang="en-US" sz="24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(2)</m:t>
                              </m:r>
                            </m:sup>
                          </m:sSubSup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(2)</m:t>
                              </m:r>
                            </m:sup>
                          </m:sSubSup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(2)</m:t>
                              </m:r>
                            </m:sup>
                          </m:sSubSup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(2)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933056"/>
                <a:ext cx="7708329" cy="230319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7873989" y="3230331"/>
                <a:ext cx="3708411" cy="10432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6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600" dirty="0"/>
                  <a:t> units in layer </a:t>
                </a:r>
                <a14:m>
                  <m:oMath xmlns:m="http://schemas.openxmlformats.org/officeDocument/2006/math">
                    <m:r>
                      <a:rPr lang="en-US" sz="2600" b="0" i="1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endParaRPr lang="en-US" sz="2600" b="0" dirty="0">
                  <a:solidFill>
                    <a:sysClr val="windowText" lastClr="000000"/>
                  </a:solidFill>
                </a:endParaRPr>
              </a:p>
              <a:p>
                <a:pPr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6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6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2600" dirty="0"/>
                  <a:t> units in layer </a:t>
                </a:r>
                <a14:m>
                  <m:oMath xmlns:m="http://schemas.openxmlformats.org/officeDocument/2006/math">
                    <m:r>
                      <a:rPr lang="en-US" sz="2600" b="0" i="1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600" b="0" i="1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endParaRPr lang="en-US" sz="2600" dirty="0"/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3989" y="3230331"/>
                <a:ext cx="3708411" cy="1043234"/>
              </a:xfrm>
              <a:prstGeom prst="rect">
                <a:avLst/>
              </a:prstGeom>
              <a:blipFill>
                <a:blip r:embed="rId14"/>
                <a:stretch>
                  <a:fillRect t="-5848" b="-9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956410" y="6492875"/>
            <a:ext cx="2235590" cy="365125"/>
          </a:xfrm>
        </p:spPr>
        <p:txBody>
          <a:bodyPr/>
          <a:lstStyle/>
          <a:p>
            <a:pPr>
              <a:defRPr/>
            </a:pPr>
            <a:r>
              <a:rPr lang="en-US" sz="1400">
                <a:solidFill>
                  <a:schemeClr val="tx1"/>
                </a:solidFill>
              </a:rPr>
              <a:t>CS411 - Artificial Intelligence I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E9C236-359A-4764-AF3F-4EFAABD554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863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3CED2-3341-4E93-B566-16E6480CD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network: an example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D59E18-2DE7-4C88-931B-87F35C8FD0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20619E-FFBD-44FF-80FC-4CF8CCED3E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5199ADA-4240-4AE5-859C-5E2FC9563BB7}"/>
              </a:ext>
            </a:extLst>
          </p:cNvPr>
          <p:cNvGrpSpPr/>
          <p:nvPr/>
        </p:nvGrpSpPr>
        <p:grpSpPr>
          <a:xfrm>
            <a:off x="898765" y="1474787"/>
            <a:ext cx="4711812" cy="2394847"/>
            <a:chOff x="740015" y="1690688"/>
            <a:chExt cx="9553161" cy="46164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3A35EB87-6BEE-47DB-ABEC-FEBE3BE0718B}"/>
                    </a:ext>
                  </a:extLst>
                </p:cNvPr>
                <p:cNvSpPr/>
                <p:nvPr/>
              </p:nvSpPr>
              <p:spPr>
                <a:xfrm>
                  <a:off x="3093279" y="2885608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bSup>
                      </m:oMath>
                    </m:oMathPara>
                  </a14:m>
                  <a:endParaRPr lang="en-US" sz="2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3A35EB87-6BEE-47DB-ABEC-FEBE3BE0718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3279" y="2885608"/>
                  <a:ext cx="1069394" cy="1069394"/>
                </a:xfrm>
                <a:prstGeom prst="ellipse">
                  <a:avLst/>
                </a:prstGeom>
                <a:blipFill>
                  <a:blip r:embed="rId2"/>
                  <a:stretch>
                    <a:fillRect l="-4348" r="-6522"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90DA0622-7A9C-4A77-831A-418315D635CE}"/>
                    </a:ext>
                  </a:extLst>
                </p:cNvPr>
                <p:cNvSpPr/>
                <p:nvPr/>
              </p:nvSpPr>
              <p:spPr>
                <a:xfrm>
                  <a:off x="3093278" y="4061667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bSup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90DA0622-7A9C-4A77-831A-418315D635C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3278" y="4061667"/>
                  <a:ext cx="1069394" cy="1069394"/>
                </a:xfrm>
                <a:prstGeom prst="ellipse">
                  <a:avLst/>
                </a:prstGeom>
                <a:blipFill>
                  <a:blip r:embed="rId3"/>
                  <a:stretch>
                    <a:fillRect l="-4348" r="-6522"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57B5582D-B9D3-46C9-A152-22E970591F4D}"/>
                    </a:ext>
                  </a:extLst>
                </p:cNvPr>
                <p:cNvSpPr/>
                <p:nvPr/>
              </p:nvSpPr>
              <p:spPr>
                <a:xfrm>
                  <a:off x="3093278" y="5237726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bSup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57B5582D-B9D3-46C9-A152-22E970591F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3278" y="5237726"/>
                  <a:ext cx="1069394" cy="1069394"/>
                </a:xfrm>
                <a:prstGeom prst="ellipse">
                  <a:avLst/>
                </a:prstGeom>
                <a:blipFill>
                  <a:blip r:embed="rId4"/>
                  <a:stretch>
                    <a:fillRect l="-4348" r="-6522"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A03BAA6F-DEB8-4AA1-9377-AC7A960379C0}"/>
                </a:ext>
              </a:extLst>
            </p:cNvPr>
            <p:cNvSpPr/>
            <p:nvPr/>
          </p:nvSpPr>
          <p:spPr>
            <a:xfrm>
              <a:off x="5967511" y="4068675"/>
              <a:ext cx="1069394" cy="106939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ysClr val="windowText" lastClr="00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EC090BFD-1763-4B9E-A671-6728B4FE582D}"/>
                    </a:ext>
                  </a:extLst>
                </p:cNvPr>
                <p:cNvSpPr/>
                <p:nvPr/>
              </p:nvSpPr>
              <p:spPr>
                <a:xfrm>
                  <a:off x="3093278" y="1703941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bSup>
                      </m:oMath>
                    </m:oMathPara>
                  </a14:m>
                  <a:endParaRPr lang="en-US" sz="2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EC090BFD-1763-4B9E-A671-6728B4FE582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3278" y="1703941"/>
                  <a:ext cx="1069394" cy="1069394"/>
                </a:xfrm>
                <a:prstGeom prst="ellipse">
                  <a:avLst/>
                </a:prstGeom>
                <a:blipFill>
                  <a:blip r:embed="rId5"/>
                  <a:stretch>
                    <a:fillRect l="-4348" r="-6522"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FAE71383-11D7-448D-9EDB-6FAD225600E5}"/>
                </a:ext>
              </a:extLst>
            </p:cNvPr>
            <p:cNvCxnSpPr>
              <a:stCxn id="38" idx="6"/>
              <a:endCxn id="41" idx="2"/>
            </p:cNvCxnSpPr>
            <p:nvPr/>
          </p:nvCxnSpPr>
          <p:spPr>
            <a:xfrm>
              <a:off x="4162673" y="3420305"/>
              <a:ext cx="1804838" cy="1183067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0BF68E9E-3B37-4183-A43D-1547BA6C1C35}"/>
                </a:ext>
              </a:extLst>
            </p:cNvPr>
            <p:cNvCxnSpPr>
              <a:stCxn id="39" idx="6"/>
              <a:endCxn id="41" idx="2"/>
            </p:cNvCxnSpPr>
            <p:nvPr/>
          </p:nvCxnSpPr>
          <p:spPr>
            <a:xfrm>
              <a:off x="4162672" y="4596365"/>
              <a:ext cx="1804839" cy="7008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9F1C7594-3FC9-4287-9AA9-0CABD8F6FEE4}"/>
                </a:ext>
              </a:extLst>
            </p:cNvPr>
            <p:cNvCxnSpPr>
              <a:stCxn id="40" idx="6"/>
              <a:endCxn id="41" idx="2"/>
            </p:cNvCxnSpPr>
            <p:nvPr/>
          </p:nvCxnSpPr>
          <p:spPr>
            <a:xfrm flipV="1">
              <a:off x="4162672" y="4603372"/>
              <a:ext cx="1804839" cy="1169051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E8C7E339-3E82-4B03-AD04-47E3396A853A}"/>
                </a:ext>
              </a:extLst>
            </p:cNvPr>
            <p:cNvCxnSpPr>
              <a:stCxn id="42" idx="6"/>
              <a:endCxn id="41" idx="2"/>
            </p:cNvCxnSpPr>
            <p:nvPr/>
          </p:nvCxnSpPr>
          <p:spPr>
            <a:xfrm>
              <a:off x="4162672" y="2238639"/>
              <a:ext cx="1804839" cy="2364734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F23BC54F-F435-4CE2-A71F-1CDA58218536}"/>
                </a:ext>
              </a:extLst>
            </p:cNvPr>
            <p:cNvCxnSpPr>
              <a:stCxn id="41" idx="6"/>
            </p:cNvCxnSpPr>
            <p:nvPr/>
          </p:nvCxnSpPr>
          <p:spPr>
            <a:xfrm>
              <a:off x="7036905" y="4603372"/>
              <a:ext cx="735444" cy="0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34E957C8-4AB4-4675-9189-F5FDCCFFF56F}"/>
                    </a:ext>
                  </a:extLst>
                </p:cNvPr>
                <p:cNvSpPr/>
                <p:nvPr/>
              </p:nvSpPr>
              <p:spPr>
                <a:xfrm>
                  <a:off x="7597692" y="4201200"/>
                  <a:ext cx="2695484" cy="106791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b="1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𝑾</m:t>
                            </m:r>
                          </m:sub>
                        </m:sSub>
                        <m:d>
                          <m:dPr>
                            <m:ctrlPr>
                              <a:rPr lang="en-US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34E957C8-4AB4-4675-9189-F5FDCCFFF56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97692" y="4201200"/>
                  <a:ext cx="2695484" cy="106791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172609DE-EAE1-4491-BC9E-5A56EDAD3806}"/>
                    </a:ext>
                  </a:extLst>
                </p:cNvPr>
                <p:cNvSpPr/>
                <p:nvPr/>
              </p:nvSpPr>
              <p:spPr>
                <a:xfrm>
                  <a:off x="740016" y="2872355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172609DE-EAE1-4491-BC9E-5A56EDAD380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016" y="2872355"/>
                  <a:ext cx="1069394" cy="1069394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B3B930E8-9177-4328-A6EF-B79F9CF26A02}"/>
                    </a:ext>
                  </a:extLst>
                </p:cNvPr>
                <p:cNvSpPr/>
                <p:nvPr/>
              </p:nvSpPr>
              <p:spPr>
                <a:xfrm>
                  <a:off x="740015" y="4048414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B3B930E8-9177-4328-A6EF-B79F9CF26A0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015" y="4048414"/>
                  <a:ext cx="1069394" cy="1069394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21B64D29-47D0-4CB9-9E9E-BEA163B74CFD}"/>
                    </a:ext>
                  </a:extLst>
                </p:cNvPr>
                <p:cNvSpPr/>
                <p:nvPr/>
              </p:nvSpPr>
              <p:spPr>
                <a:xfrm>
                  <a:off x="740015" y="5224473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21B64D29-47D0-4CB9-9E9E-BEA163B74CF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015" y="5224473"/>
                  <a:ext cx="1069394" cy="1069394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D6C7046C-87DD-44B1-A329-962257E31F81}"/>
                    </a:ext>
                  </a:extLst>
                </p:cNvPr>
                <p:cNvSpPr/>
                <p:nvPr/>
              </p:nvSpPr>
              <p:spPr>
                <a:xfrm>
                  <a:off x="740015" y="1690688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D6C7046C-87DD-44B1-A329-962257E31F8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015" y="1690688"/>
                  <a:ext cx="1069394" cy="1069394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2D651ADA-AB7E-4C28-BD76-8CFC3CB5274F}"/>
                </a:ext>
              </a:extLst>
            </p:cNvPr>
            <p:cNvCxnSpPr>
              <a:stCxn id="49" idx="6"/>
              <a:endCxn id="38" idx="2"/>
            </p:cNvCxnSpPr>
            <p:nvPr/>
          </p:nvCxnSpPr>
          <p:spPr>
            <a:xfrm>
              <a:off x="1809410" y="3407052"/>
              <a:ext cx="1283869" cy="13253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865A99E9-116C-4737-B31C-086E1430BFBB}"/>
                </a:ext>
              </a:extLst>
            </p:cNvPr>
            <p:cNvCxnSpPr>
              <a:stCxn id="50" idx="6"/>
              <a:endCxn id="39" idx="2"/>
            </p:cNvCxnSpPr>
            <p:nvPr/>
          </p:nvCxnSpPr>
          <p:spPr>
            <a:xfrm>
              <a:off x="1809409" y="4583111"/>
              <a:ext cx="1283869" cy="13253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1CE42D39-035D-46AD-84E9-B9AFED100948}"/>
                </a:ext>
              </a:extLst>
            </p:cNvPr>
            <p:cNvCxnSpPr>
              <a:stCxn id="51" idx="6"/>
              <a:endCxn id="40" idx="2"/>
            </p:cNvCxnSpPr>
            <p:nvPr/>
          </p:nvCxnSpPr>
          <p:spPr>
            <a:xfrm>
              <a:off x="1809409" y="5759170"/>
              <a:ext cx="1283869" cy="13253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1E30C8D4-0EA4-4C9D-8F27-57BB57CC1812}"/>
                </a:ext>
              </a:extLst>
            </p:cNvPr>
            <p:cNvCxnSpPr>
              <a:stCxn id="52" idx="6"/>
              <a:endCxn id="38" idx="2"/>
            </p:cNvCxnSpPr>
            <p:nvPr/>
          </p:nvCxnSpPr>
          <p:spPr>
            <a:xfrm>
              <a:off x="1809409" y="2225385"/>
              <a:ext cx="1283870" cy="1194920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80416A9F-0014-42F8-9167-8B3718B58608}"/>
                </a:ext>
              </a:extLst>
            </p:cNvPr>
            <p:cNvCxnSpPr>
              <a:stCxn id="52" idx="6"/>
              <a:endCxn id="39" idx="2"/>
            </p:cNvCxnSpPr>
            <p:nvPr/>
          </p:nvCxnSpPr>
          <p:spPr>
            <a:xfrm>
              <a:off x="1809409" y="2225385"/>
              <a:ext cx="1283869" cy="2370979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8C014308-2971-4519-8014-2113897D7982}"/>
                </a:ext>
              </a:extLst>
            </p:cNvPr>
            <p:cNvCxnSpPr>
              <a:stCxn id="52" idx="6"/>
              <a:endCxn id="40" idx="2"/>
            </p:cNvCxnSpPr>
            <p:nvPr/>
          </p:nvCxnSpPr>
          <p:spPr>
            <a:xfrm>
              <a:off x="1809409" y="2225385"/>
              <a:ext cx="1283869" cy="3547038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33CD7F08-508C-4906-A899-C833928C95C4}"/>
                </a:ext>
              </a:extLst>
            </p:cNvPr>
            <p:cNvCxnSpPr>
              <a:stCxn id="51" idx="6"/>
              <a:endCxn id="39" idx="2"/>
            </p:cNvCxnSpPr>
            <p:nvPr/>
          </p:nvCxnSpPr>
          <p:spPr>
            <a:xfrm flipV="1">
              <a:off x="1809409" y="4596364"/>
              <a:ext cx="1283869" cy="1162806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2E7ED031-2144-4077-B105-3816985C79C4}"/>
                </a:ext>
              </a:extLst>
            </p:cNvPr>
            <p:cNvCxnSpPr>
              <a:stCxn id="51" idx="6"/>
              <a:endCxn id="38" idx="2"/>
            </p:cNvCxnSpPr>
            <p:nvPr/>
          </p:nvCxnSpPr>
          <p:spPr>
            <a:xfrm flipV="1">
              <a:off x="1809409" y="3420305"/>
              <a:ext cx="1283870" cy="2338865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51F7851C-35BF-43FD-8AF0-DCC5168FC2F1}"/>
                </a:ext>
              </a:extLst>
            </p:cNvPr>
            <p:cNvCxnSpPr>
              <a:stCxn id="49" idx="6"/>
              <a:endCxn id="39" idx="2"/>
            </p:cNvCxnSpPr>
            <p:nvPr/>
          </p:nvCxnSpPr>
          <p:spPr>
            <a:xfrm>
              <a:off x="1809410" y="3407052"/>
              <a:ext cx="1283868" cy="1189312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F73461F8-8DF2-461E-B1D5-378A28503DDE}"/>
                </a:ext>
              </a:extLst>
            </p:cNvPr>
            <p:cNvCxnSpPr>
              <a:stCxn id="49" idx="6"/>
              <a:endCxn id="40" idx="2"/>
            </p:cNvCxnSpPr>
            <p:nvPr/>
          </p:nvCxnSpPr>
          <p:spPr>
            <a:xfrm>
              <a:off x="1809410" y="3407052"/>
              <a:ext cx="1283868" cy="2365371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D2A7E979-0A78-4512-B716-A41AC507EB9C}"/>
                </a:ext>
              </a:extLst>
            </p:cNvPr>
            <p:cNvCxnSpPr>
              <a:stCxn id="50" idx="6"/>
              <a:endCxn id="38" idx="2"/>
            </p:cNvCxnSpPr>
            <p:nvPr/>
          </p:nvCxnSpPr>
          <p:spPr>
            <a:xfrm flipV="1">
              <a:off x="1809409" y="3420305"/>
              <a:ext cx="1283870" cy="1162806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06F34149-356D-4CF3-AFAE-F7032843B606}"/>
                </a:ext>
              </a:extLst>
            </p:cNvPr>
            <p:cNvCxnSpPr>
              <a:stCxn id="50" idx="6"/>
              <a:endCxn id="40" idx="2"/>
            </p:cNvCxnSpPr>
            <p:nvPr/>
          </p:nvCxnSpPr>
          <p:spPr>
            <a:xfrm>
              <a:off x="1809409" y="4583111"/>
              <a:ext cx="1283869" cy="1189312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9A0861EF-4BD3-429F-B744-AA9108C72423}"/>
                  </a:ext>
                </a:extLst>
              </p:cNvPr>
              <p:cNvSpPr/>
              <p:nvPr/>
            </p:nvSpPr>
            <p:spPr>
              <a:xfrm>
                <a:off x="5612601" y="1647510"/>
                <a:ext cx="4547399" cy="18334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None/>
                </a:pP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eqArr>
                      </m:e>
                    </m:d>
                  </m:oMath>
                </a14:m>
                <a:r>
                  <a:rPr lang="en-US" sz="2800" dirty="0"/>
                  <a:t>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b="0" i="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p>
                        <m:r>
                          <a:rPr lang="en-US" sz="28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(2)</m:t>
                        </m:r>
                      </m:sup>
                    </m:sSup>
                    <m:r>
                      <a:rPr lang="en-US" sz="2800" i="1" dirty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Sup>
                              <m:sSubSupPr>
                                <m:ctrlPr>
                                  <a:rPr lang="en-US" sz="2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z</m:t>
                                </m:r>
                              </m:e>
                              <m:sub>
                                <m:r>
                                  <a:rPr lang="en-US" sz="2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(2)</m:t>
                                </m:r>
                              </m:sup>
                            </m:sSubSup>
                          </m:e>
                          <m:e>
                            <m:sSubSup>
                              <m:sSubSupPr>
                                <m:ctrlP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z</m:t>
                                </m:r>
                              </m:e>
                              <m:sub>
                                <m:r>
                                  <a:rPr lang="en-US" sz="2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(2)</m:t>
                                </m:r>
                              </m:sup>
                            </m:sSubSup>
                          </m:e>
                          <m:e>
                            <m:sSubSup>
                              <m:sSubSupPr>
                                <m:ctrlP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z</m:t>
                                </m:r>
                              </m:e>
                              <m:sub>
                                <m:r>
                                  <a:rPr lang="en-US" sz="2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  <m:sup>
                                <m: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(2)</m:t>
                                </m:r>
                              </m:sup>
                            </m:sSubSup>
                          </m:e>
                        </m:eqArr>
                      </m:e>
                    </m:d>
                  </m:oMath>
                </a14:m>
                <a:endParaRPr lang="en-US" sz="28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9A0861EF-4BD3-429F-B744-AA9108C724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2601" y="1647510"/>
                <a:ext cx="4547399" cy="183345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2511DD1E-390E-49C7-B540-42FF88566518}"/>
                  </a:ext>
                </a:extLst>
              </p:cNvPr>
              <p:cNvSpPr/>
              <p:nvPr/>
            </p:nvSpPr>
            <p:spPr>
              <a:xfrm>
                <a:off x="838200" y="4009441"/>
                <a:ext cx="9053504" cy="23031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sz="24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sub>
                            <m:sup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sz="24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sz="24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400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bSup>
                      <m:r>
                        <a:rPr lang="en-US" sz="24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b="0" dirty="0">
                  <a:solidFill>
                    <a:sysClr val="windowText" lastClr="000000"/>
                  </a:solidFill>
                </a:endParaRP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bSup>
                      <m:r>
                        <a:rPr lang="en-US" sz="2400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sz="2400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sz="2400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400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bSup>
                      <m:r>
                        <a:rPr lang="en-US" sz="2400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ysClr val="windowText" lastClr="000000"/>
                  </a:solidFill>
                </a:endParaRP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bSup>
                      <m:r>
                        <a:rPr lang="en-US" sz="2400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sz="24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sz="2400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400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bSup>
                      <m:r>
                        <a:rPr lang="en-US" sz="2400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ysClr val="windowText" lastClr="000000"/>
                  </a:solidFill>
                </a:endParaRP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  <m:d>
                        <m:dPr>
                          <m:ctrlP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2400" b="0" i="1" dirty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dirty="0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bSup>
                          <m:sSubSup>
                            <m:sSubSupPr>
                              <m:ctrlP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2400" b="0" i="1" dirty="0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dirty="0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2400" i="1" dirty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dirty="0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bSup>
                          <m:sSubSup>
                            <m:sSubSup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2400" i="1" dirty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 dirty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2400" i="1" dirty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dirty="0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bSup>
                          <m:sSubSup>
                            <m:sSubSup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2400" i="1" dirty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 dirty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2400" i="1" dirty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dirty="0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bSup>
                          <m:sSubSup>
                            <m:sSubSup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2400" i="1" dirty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 dirty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  <m:r>
                        <a:rPr lang="en-US" sz="24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sz="24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(3)</m:t>
                          </m:r>
                        </m:sup>
                      </m:sSup>
                      <m:r>
                        <a:rPr lang="en-US" sz="24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2511DD1E-390E-49C7-B540-42FF885665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009441"/>
                <a:ext cx="9053504" cy="230319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Rectangle 66">
            <a:extLst>
              <a:ext uri="{FF2B5EF4-FFF2-40B4-BE49-F238E27FC236}">
                <a16:creationId xmlns:a16="http://schemas.microsoft.com/office/drawing/2014/main" id="{DD1BCEA7-F924-4DF2-AE3E-8797E0F7D917}"/>
              </a:ext>
            </a:extLst>
          </p:cNvPr>
          <p:cNvSpPr/>
          <p:nvPr/>
        </p:nvSpPr>
        <p:spPr>
          <a:xfrm>
            <a:off x="8682669" y="1317131"/>
            <a:ext cx="262443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200" dirty="0">
                <a:solidFill>
                  <a:srgbClr val="FF0000"/>
                </a:solidFill>
              </a:rPr>
              <a:t>“Pre-activation”</a:t>
            </a:r>
          </a:p>
        </p:txBody>
      </p:sp>
    </p:spTree>
    <p:extLst>
      <p:ext uri="{BB962C8B-B14F-4D97-AF65-F5344CB8AC3E}">
        <p14:creationId xmlns:p14="http://schemas.microsoft.com/office/powerpoint/2010/main" val="2737439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3CED2-3341-4E93-B566-16E6480CD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network: an example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D59E18-2DE7-4C88-931B-87F35C8FD0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20619E-FFBD-44FF-80FC-4CF8CCED3E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5199ADA-4240-4AE5-859C-5E2FC9563BB7}"/>
              </a:ext>
            </a:extLst>
          </p:cNvPr>
          <p:cNvGrpSpPr/>
          <p:nvPr/>
        </p:nvGrpSpPr>
        <p:grpSpPr>
          <a:xfrm>
            <a:off x="898765" y="1474787"/>
            <a:ext cx="4716621" cy="2394847"/>
            <a:chOff x="740015" y="1690688"/>
            <a:chExt cx="9562911" cy="46164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3A35EB87-6BEE-47DB-ABEC-FEBE3BE0718B}"/>
                    </a:ext>
                  </a:extLst>
                </p:cNvPr>
                <p:cNvSpPr/>
                <p:nvPr/>
              </p:nvSpPr>
              <p:spPr>
                <a:xfrm>
                  <a:off x="3093279" y="2885608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bSup>
                      </m:oMath>
                    </m:oMathPara>
                  </a14:m>
                  <a:endParaRPr lang="en-US" sz="2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3A35EB87-6BEE-47DB-ABEC-FEBE3BE0718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3279" y="2885608"/>
                  <a:ext cx="1069394" cy="1069394"/>
                </a:xfrm>
                <a:prstGeom prst="ellipse">
                  <a:avLst/>
                </a:prstGeom>
                <a:blipFill>
                  <a:blip r:embed="rId2"/>
                  <a:stretch>
                    <a:fillRect l="-4348" r="-6522"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90DA0622-7A9C-4A77-831A-418315D635CE}"/>
                    </a:ext>
                  </a:extLst>
                </p:cNvPr>
                <p:cNvSpPr/>
                <p:nvPr/>
              </p:nvSpPr>
              <p:spPr>
                <a:xfrm>
                  <a:off x="3093278" y="4061667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bSup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90DA0622-7A9C-4A77-831A-418315D635C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3278" y="4061667"/>
                  <a:ext cx="1069394" cy="1069394"/>
                </a:xfrm>
                <a:prstGeom prst="ellipse">
                  <a:avLst/>
                </a:prstGeom>
                <a:blipFill>
                  <a:blip r:embed="rId3"/>
                  <a:stretch>
                    <a:fillRect l="-4348" r="-6522"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57B5582D-B9D3-46C9-A152-22E970591F4D}"/>
                    </a:ext>
                  </a:extLst>
                </p:cNvPr>
                <p:cNvSpPr/>
                <p:nvPr/>
              </p:nvSpPr>
              <p:spPr>
                <a:xfrm>
                  <a:off x="3093278" y="5237726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bSup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57B5582D-B9D3-46C9-A152-22E970591F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3278" y="5237726"/>
                  <a:ext cx="1069394" cy="1069394"/>
                </a:xfrm>
                <a:prstGeom prst="ellipse">
                  <a:avLst/>
                </a:prstGeom>
                <a:blipFill>
                  <a:blip r:embed="rId4"/>
                  <a:stretch>
                    <a:fillRect l="-4348" r="-6522"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A03BAA6F-DEB8-4AA1-9377-AC7A960379C0}"/>
                </a:ext>
              </a:extLst>
            </p:cNvPr>
            <p:cNvSpPr/>
            <p:nvPr/>
          </p:nvSpPr>
          <p:spPr>
            <a:xfrm>
              <a:off x="5967511" y="4068675"/>
              <a:ext cx="1069394" cy="106939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ysClr val="windowText" lastClr="00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EC090BFD-1763-4B9E-A671-6728B4FE582D}"/>
                    </a:ext>
                  </a:extLst>
                </p:cNvPr>
                <p:cNvSpPr/>
                <p:nvPr/>
              </p:nvSpPr>
              <p:spPr>
                <a:xfrm>
                  <a:off x="3093278" y="1703941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bSup>
                      </m:oMath>
                    </m:oMathPara>
                  </a14:m>
                  <a:endParaRPr lang="en-US" sz="2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EC090BFD-1763-4B9E-A671-6728B4FE582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3278" y="1703941"/>
                  <a:ext cx="1069394" cy="1069394"/>
                </a:xfrm>
                <a:prstGeom prst="ellipse">
                  <a:avLst/>
                </a:prstGeom>
                <a:blipFill>
                  <a:blip r:embed="rId5"/>
                  <a:stretch>
                    <a:fillRect l="-4348" r="-6522"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FAE71383-11D7-448D-9EDB-6FAD225600E5}"/>
                </a:ext>
              </a:extLst>
            </p:cNvPr>
            <p:cNvCxnSpPr>
              <a:stCxn id="38" idx="6"/>
              <a:endCxn id="41" idx="2"/>
            </p:cNvCxnSpPr>
            <p:nvPr/>
          </p:nvCxnSpPr>
          <p:spPr>
            <a:xfrm>
              <a:off x="4162673" y="3420305"/>
              <a:ext cx="1804838" cy="1183067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0BF68E9E-3B37-4183-A43D-1547BA6C1C35}"/>
                </a:ext>
              </a:extLst>
            </p:cNvPr>
            <p:cNvCxnSpPr>
              <a:stCxn id="39" idx="6"/>
              <a:endCxn id="41" idx="2"/>
            </p:cNvCxnSpPr>
            <p:nvPr/>
          </p:nvCxnSpPr>
          <p:spPr>
            <a:xfrm>
              <a:off x="4162672" y="4596365"/>
              <a:ext cx="1804839" cy="7008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9F1C7594-3FC9-4287-9AA9-0CABD8F6FEE4}"/>
                </a:ext>
              </a:extLst>
            </p:cNvPr>
            <p:cNvCxnSpPr>
              <a:stCxn id="40" idx="6"/>
              <a:endCxn id="41" idx="2"/>
            </p:cNvCxnSpPr>
            <p:nvPr/>
          </p:nvCxnSpPr>
          <p:spPr>
            <a:xfrm flipV="1">
              <a:off x="4162672" y="4603372"/>
              <a:ext cx="1804839" cy="1169051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E8C7E339-3E82-4B03-AD04-47E3396A853A}"/>
                </a:ext>
              </a:extLst>
            </p:cNvPr>
            <p:cNvCxnSpPr>
              <a:stCxn id="42" idx="6"/>
              <a:endCxn id="41" idx="2"/>
            </p:cNvCxnSpPr>
            <p:nvPr/>
          </p:nvCxnSpPr>
          <p:spPr>
            <a:xfrm>
              <a:off x="4162672" y="2238639"/>
              <a:ext cx="1804839" cy="2364734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F23BC54F-F435-4CE2-A71F-1CDA58218536}"/>
                </a:ext>
              </a:extLst>
            </p:cNvPr>
            <p:cNvCxnSpPr>
              <a:stCxn id="41" idx="6"/>
            </p:cNvCxnSpPr>
            <p:nvPr/>
          </p:nvCxnSpPr>
          <p:spPr>
            <a:xfrm>
              <a:off x="7036905" y="4603372"/>
              <a:ext cx="735444" cy="0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34E957C8-4AB4-4675-9189-F5FDCCFFF56F}"/>
                    </a:ext>
                  </a:extLst>
                </p:cNvPr>
                <p:cNvSpPr/>
                <p:nvPr/>
              </p:nvSpPr>
              <p:spPr>
                <a:xfrm>
                  <a:off x="7597692" y="4201200"/>
                  <a:ext cx="2705234" cy="106791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3200" b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𝐖</m:t>
                            </m:r>
                          </m:sub>
                        </m:sSub>
                        <m:d>
                          <m:dPr>
                            <m:ctrlPr>
                              <a:rPr lang="en-US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34E957C8-4AB4-4675-9189-F5FDCCFFF56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97692" y="4201200"/>
                  <a:ext cx="2705234" cy="106791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172609DE-EAE1-4491-BC9E-5A56EDAD3806}"/>
                    </a:ext>
                  </a:extLst>
                </p:cNvPr>
                <p:cNvSpPr/>
                <p:nvPr/>
              </p:nvSpPr>
              <p:spPr>
                <a:xfrm>
                  <a:off x="740016" y="2872355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172609DE-EAE1-4491-BC9E-5A56EDAD380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016" y="2872355"/>
                  <a:ext cx="1069394" cy="1069394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B3B930E8-9177-4328-A6EF-B79F9CF26A02}"/>
                    </a:ext>
                  </a:extLst>
                </p:cNvPr>
                <p:cNvSpPr/>
                <p:nvPr/>
              </p:nvSpPr>
              <p:spPr>
                <a:xfrm>
                  <a:off x="740015" y="4048414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B3B930E8-9177-4328-A6EF-B79F9CF26A0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015" y="4048414"/>
                  <a:ext cx="1069394" cy="1069394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21B64D29-47D0-4CB9-9E9E-BEA163B74CFD}"/>
                    </a:ext>
                  </a:extLst>
                </p:cNvPr>
                <p:cNvSpPr/>
                <p:nvPr/>
              </p:nvSpPr>
              <p:spPr>
                <a:xfrm>
                  <a:off x="740015" y="5224473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21B64D29-47D0-4CB9-9E9E-BEA163B74CF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015" y="5224473"/>
                  <a:ext cx="1069394" cy="1069394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D6C7046C-87DD-44B1-A329-962257E31F81}"/>
                    </a:ext>
                  </a:extLst>
                </p:cNvPr>
                <p:cNvSpPr/>
                <p:nvPr/>
              </p:nvSpPr>
              <p:spPr>
                <a:xfrm>
                  <a:off x="740015" y="1690688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D6C7046C-87DD-44B1-A329-962257E31F8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015" y="1690688"/>
                  <a:ext cx="1069394" cy="1069394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2D651ADA-AB7E-4C28-BD76-8CFC3CB5274F}"/>
                </a:ext>
              </a:extLst>
            </p:cNvPr>
            <p:cNvCxnSpPr>
              <a:stCxn id="49" idx="6"/>
              <a:endCxn id="38" idx="2"/>
            </p:cNvCxnSpPr>
            <p:nvPr/>
          </p:nvCxnSpPr>
          <p:spPr>
            <a:xfrm>
              <a:off x="1809410" y="3407052"/>
              <a:ext cx="1283869" cy="13253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865A99E9-116C-4737-B31C-086E1430BFBB}"/>
                </a:ext>
              </a:extLst>
            </p:cNvPr>
            <p:cNvCxnSpPr>
              <a:stCxn id="50" idx="6"/>
              <a:endCxn id="39" idx="2"/>
            </p:cNvCxnSpPr>
            <p:nvPr/>
          </p:nvCxnSpPr>
          <p:spPr>
            <a:xfrm>
              <a:off x="1809409" y="4583111"/>
              <a:ext cx="1283869" cy="13253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1CE42D39-035D-46AD-84E9-B9AFED100948}"/>
                </a:ext>
              </a:extLst>
            </p:cNvPr>
            <p:cNvCxnSpPr>
              <a:stCxn id="51" idx="6"/>
              <a:endCxn id="40" idx="2"/>
            </p:cNvCxnSpPr>
            <p:nvPr/>
          </p:nvCxnSpPr>
          <p:spPr>
            <a:xfrm>
              <a:off x="1809409" y="5759170"/>
              <a:ext cx="1283869" cy="13253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1E30C8D4-0EA4-4C9D-8F27-57BB57CC1812}"/>
                </a:ext>
              </a:extLst>
            </p:cNvPr>
            <p:cNvCxnSpPr>
              <a:stCxn id="52" idx="6"/>
              <a:endCxn id="38" idx="2"/>
            </p:cNvCxnSpPr>
            <p:nvPr/>
          </p:nvCxnSpPr>
          <p:spPr>
            <a:xfrm>
              <a:off x="1809409" y="2225385"/>
              <a:ext cx="1283870" cy="1194920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80416A9F-0014-42F8-9167-8B3718B58608}"/>
                </a:ext>
              </a:extLst>
            </p:cNvPr>
            <p:cNvCxnSpPr>
              <a:stCxn id="52" idx="6"/>
              <a:endCxn id="39" idx="2"/>
            </p:cNvCxnSpPr>
            <p:nvPr/>
          </p:nvCxnSpPr>
          <p:spPr>
            <a:xfrm>
              <a:off x="1809409" y="2225385"/>
              <a:ext cx="1283869" cy="2370979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8C014308-2971-4519-8014-2113897D7982}"/>
                </a:ext>
              </a:extLst>
            </p:cNvPr>
            <p:cNvCxnSpPr>
              <a:stCxn id="52" idx="6"/>
              <a:endCxn id="40" idx="2"/>
            </p:cNvCxnSpPr>
            <p:nvPr/>
          </p:nvCxnSpPr>
          <p:spPr>
            <a:xfrm>
              <a:off x="1809409" y="2225385"/>
              <a:ext cx="1283869" cy="3547038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33CD7F08-508C-4906-A899-C833928C95C4}"/>
                </a:ext>
              </a:extLst>
            </p:cNvPr>
            <p:cNvCxnSpPr>
              <a:stCxn id="51" idx="6"/>
              <a:endCxn id="39" idx="2"/>
            </p:cNvCxnSpPr>
            <p:nvPr/>
          </p:nvCxnSpPr>
          <p:spPr>
            <a:xfrm flipV="1">
              <a:off x="1809409" y="4596364"/>
              <a:ext cx="1283869" cy="1162806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2E7ED031-2144-4077-B105-3816985C79C4}"/>
                </a:ext>
              </a:extLst>
            </p:cNvPr>
            <p:cNvCxnSpPr>
              <a:stCxn id="51" idx="6"/>
              <a:endCxn id="38" idx="2"/>
            </p:cNvCxnSpPr>
            <p:nvPr/>
          </p:nvCxnSpPr>
          <p:spPr>
            <a:xfrm flipV="1">
              <a:off x="1809409" y="3420305"/>
              <a:ext cx="1283870" cy="2338865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51F7851C-35BF-43FD-8AF0-DCC5168FC2F1}"/>
                </a:ext>
              </a:extLst>
            </p:cNvPr>
            <p:cNvCxnSpPr>
              <a:stCxn id="49" idx="6"/>
              <a:endCxn id="39" idx="2"/>
            </p:cNvCxnSpPr>
            <p:nvPr/>
          </p:nvCxnSpPr>
          <p:spPr>
            <a:xfrm>
              <a:off x="1809410" y="3407052"/>
              <a:ext cx="1283868" cy="1189312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F73461F8-8DF2-461E-B1D5-378A28503DDE}"/>
                </a:ext>
              </a:extLst>
            </p:cNvPr>
            <p:cNvCxnSpPr>
              <a:stCxn id="49" idx="6"/>
              <a:endCxn id="40" idx="2"/>
            </p:cNvCxnSpPr>
            <p:nvPr/>
          </p:nvCxnSpPr>
          <p:spPr>
            <a:xfrm>
              <a:off x="1809410" y="3407052"/>
              <a:ext cx="1283868" cy="2365371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D2A7E979-0A78-4512-B716-A41AC507EB9C}"/>
                </a:ext>
              </a:extLst>
            </p:cNvPr>
            <p:cNvCxnSpPr>
              <a:stCxn id="50" idx="6"/>
              <a:endCxn id="38" idx="2"/>
            </p:cNvCxnSpPr>
            <p:nvPr/>
          </p:nvCxnSpPr>
          <p:spPr>
            <a:xfrm flipV="1">
              <a:off x="1809409" y="3420305"/>
              <a:ext cx="1283870" cy="1162806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06F34149-356D-4CF3-AFAE-F7032843B606}"/>
                </a:ext>
              </a:extLst>
            </p:cNvPr>
            <p:cNvCxnSpPr>
              <a:stCxn id="50" idx="6"/>
              <a:endCxn id="40" idx="2"/>
            </p:cNvCxnSpPr>
            <p:nvPr/>
          </p:nvCxnSpPr>
          <p:spPr>
            <a:xfrm>
              <a:off x="1809409" y="4583111"/>
              <a:ext cx="1283869" cy="1189312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9A0861EF-4BD3-429F-B744-AA9108C72423}"/>
                  </a:ext>
                </a:extLst>
              </p:cNvPr>
              <p:cNvSpPr/>
              <p:nvPr/>
            </p:nvSpPr>
            <p:spPr>
              <a:xfrm>
                <a:off x="5612601" y="1647510"/>
                <a:ext cx="4547399" cy="18334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None/>
                </a:pP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eqArr>
                      </m:e>
                    </m:d>
                  </m:oMath>
                </a14:m>
                <a:r>
                  <a:rPr lang="en-US" sz="2800" dirty="0"/>
                  <a:t>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b="0" i="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p>
                        <m:r>
                          <a:rPr lang="en-US" sz="28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(2)</m:t>
                        </m:r>
                      </m:sup>
                    </m:sSup>
                    <m:r>
                      <a:rPr lang="en-US" sz="2800" i="1" dirty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Sup>
                              <m:sSubSupPr>
                                <m:ctrlPr>
                                  <a:rPr lang="en-US" sz="2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z</m:t>
                                </m:r>
                              </m:e>
                              <m:sub>
                                <m:r>
                                  <a:rPr lang="en-US" sz="2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(2)</m:t>
                                </m:r>
                              </m:sup>
                            </m:sSubSup>
                          </m:e>
                          <m:e>
                            <m:sSubSup>
                              <m:sSubSupPr>
                                <m:ctrlP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z</m:t>
                                </m:r>
                              </m:e>
                              <m:sub>
                                <m:r>
                                  <a:rPr lang="en-US" sz="2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(2)</m:t>
                                </m:r>
                              </m:sup>
                            </m:sSubSup>
                          </m:e>
                          <m:e>
                            <m:sSubSup>
                              <m:sSubSupPr>
                                <m:ctrlP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z</m:t>
                                </m:r>
                              </m:e>
                              <m:sub>
                                <m:r>
                                  <a:rPr lang="en-US" sz="2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  <m:sup>
                                <m: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(2)</m:t>
                                </m:r>
                              </m:sup>
                            </m:sSubSup>
                          </m:e>
                        </m:eqArr>
                      </m:e>
                    </m:d>
                  </m:oMath>
                </a14:m>
                <a:endParaRPr lang="en-US" sz="28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9A0861EF-4BD3-429F-B744-AA9108C724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2601" y="1647510"/>
                <a:ext cx="4547399" cy="183345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Rectangle 66">
            <a:extLst>
              <a:ext uri="{FF2B5EF4-FFF2-40B4-BE49-F238E27FC236}">
                <a16:creationId xmlns:a16="http://schemas.microsoft.com/office/drawing/2014/main" id="{DD1BCEA7-F924-4DF2-AE3E-8797E0F7D917}"/>
              </a:ext>
            </a:extLst>
          </p:cNvPr>
          <p:cNvSpPr/>
          <p:nvPr/>
        </p:nvSpPr>
        <p:spPr>
          <a:xfrm>
            <a:off x="8682669" y="1317131"/>
            <a:ext cx="262443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200" dirty="0">
                <a:solidFill>
                  <a:srgbClr val="FF0000"/>
                </a:solidFill>
              </a:rPr>
              <a:t>“Pre-activation”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B5420DF-90D2-4F1A-8537-1317D522572C}"/>
                  </a:ext>
                </a:extLst>
              </p:cNvPr>
              <p:cNvSpPr/>
              <p:nvPr/>
            </p:nvSpPr>
            <p:spPr>
              <a:xfrm>
                <a:off x="838200" y="4009441"/>
                <a:ext cx="2371098" cy="18634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sz="24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sz="24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400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bSup>
                      <m:r>
                        <a:rPr lang="en-US" sz="24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b="0" dirty="0">
                  <a:solidFill>
                    <a:sysClr val="windowText" lastClr="000000"/>
                  </a:solidFill>
                </a:endParaRP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bSup>
                      <m:r>
                        <a:rPr lang="en-US" sz="2400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sz="2400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400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bSup>
                      <m:r>
                        <a:rPr lang="en-US" sz="2400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ysClr val="windowText" lastClr="000000"/>
                  </a:solidFill>
                </a:endParaRP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bSup>
                      <m:r>
                        <a:rPr lang="en-US" sz="2400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sz="2400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400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bSup>
                      <m:r>
                        <a:rPr lang="en-US" sz="2400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ysClr val="windowText" lastClr="000000"/>
                  </a:solidFill>
                </a:endParaRP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  <m:d>
                        <m:dPr>
                          <m:ctrlP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US" sz="2400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sz="24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(3)</m:t>
                          </m:r>
                        </m:sup>
                      </m:sSup>
                      <m:r>
                        <a:rPr lang="en-US" sz="24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B5420DF-90D2-4F1A-8537-1317D52257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009441"/>
                <a:ext cx="2371098" cy="186345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7DE0D217-1B5E-4B8E-9C98-FCFC1028DA9F}"/>
                  </a:ext>
                </a:extLst>
              </p:cNvPr>
              <p:cNvSpPr/>
              <p:nvPr/>
            </p:nvSpPr>
            <p:spPr>
              <a:xfrm>
                <a:off x="5123892" y="3949394"/>
                <a:ext cx="3511987" cy="21877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𝐳</m:t>
                          </m:r>
                        </m:e>
                        <m:sup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p>
                      <m:r>
                        <a:rPr lang="en-US" sz="24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𝐖</m:t>
                          </m:r>
                        </m:e>
                        <m:sup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p>
                      <m:r>
                        <a:rPr lang="en-US" sz="2400" b="1" i="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24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𝐖</m:t>
                          </m:r>
                        </m:e>
                        <m:sup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p>
                      <m:sSup>
                        <m:sSupPr>
                          <m:ctrlP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𝐚</m:t>
                          </m:r>
                        </m:e>
                        <m:sup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p>
                    </m:oMath>
                  </m:oMathPara>
                </a14:m>
                <a:endParaRPr lang="en-US" sz="2400" b="0" i="1" dirty="0">
                  <a:solidFill>
                    <a:sysClr val="windowText" lastClr="000000"/>
                  </a:solidFill>
                  <a:latin typeface="Cambria Math" panose="02040503050406030204" pitchFamily="18" charset="0"/>
                </a:endParaRP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𝐚</m:t>
                          </m:r>
                        </m:e>
                        <m:sup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p>
                      <m:r>
                        <a:rPr lang="en-US" sz="24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sz="24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0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𝐳</m:t>
                          </m:r>
                        </m:e>
                        <m:sup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p>
                      <m:r>
                        <a:rPr lang="en-US" sz="24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b="0" dirty="0">
                  <a:solidFill>
                    <a:sysClr val="windowText" lastClr="000000"/>
                  </a:solidFill>
                </a:endParaRPr>
              </a:p>
              <a:p>
                <a:pPr>
                  <a:buNone/>
                </a:pPr>
                <a:r>
                  <a:rPr lang="en-US" sz="2400" dirty="0">
                    <a:solidFill>
                      <a:sysClr val="windowText" lastClr="000000"/>
                    </a:solidFill>
                    <a:latin typeface="Cambria Math" panose="02040503050406030204" pitchFamily="18" charset="0"/>
                  </a:rPr>
                  <a:t>Add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24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(2)</m:t>
                        </m:r>
                      </m:sup>
                    </m:sSubSup>
                    <m:r>
                      <a:rPr lang="en-US" sz="2400" b="0" i="1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400" dirty="0">
                  <a:solidFill>
                    <a:sysClr val="windowText" lastClr="000000"/>
                  </a:solidFill>
                  <a:latin typeface="Cambria Math" panose="02040503050406030204" pitchFamily="18" charset="0"/>
                </a:endParaRP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0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𝐳</m:t>
                          </m:r>
                        </m:e>
                        <m:sup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sz="24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𝐖</m:t>
                          </m:r>
                        </m:e>
                        <m:sup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sSup>
                        <m:sSupPr>
                          <m:ctrlP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0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𝐚</m:t>
                          </m:r>
                        </m:e>
                        <m:sup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2400" i="1" dirty="0">
                  <a:solidFill>
                    <a:sysClr val="windowText" lastClr="000000"/>
                  </a:solidFill>
                  <a:latin typeface="Cambria Math" panose="02040503050406030204" pitchFamily="18" charset="0"/>
                </a:endParaRP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  <m:d>
                        <m:dPr>
                          <m:ctrlP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US" sz="24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𝐚</m:t>
                          </m:r>
                        </m:e>
                        <m:sup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(3)</m:t>
                          </m:r>
                        </m:sup>
                      </m:sSup>
                      <m:r>
                        <a:rPr lang="en-US" sz="2400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sz="24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𝐳</m:t>
                          </m:r>
                        </m:e>
                        <m:sup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(3)</m:t>
                          </m:r>
                        </m:sup>
                      </m:sSup>
                      <m:r>
                        <a:rPr lang="en-US" sz="24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7DE0D217-1B5E-4B8E-9C98-FCFC1028DA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3892" y="3949394"/>
                <a:ext cx="3511987" cy="2187715"/>
              </a:xfrm>
              <a:prstGeom prst="rect">
                <a:avLst/>
              </a:prstGeom>
              <a:blipFill>
                <a:blip r:embed="rId13"/>
                <a:stretch>
                  <a:fillRect l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480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07001-FDDE-49AE-B6DC-D02DB69FD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learning its own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36580-6F1F-4AAB-B06A-3D2422581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4298268" cy="4530725"/>
          </a:xfrm>
        </p:spPr>
        <p:txBody>
          <a:bodyPr/>
          <a:lstStyle/>
          <a:p>
            <a:r>
              <a:rPr lang="en-US" sz="2800" dirty="0"/>
              <a:t>Other machine learning models directly use the input features to build models.</a:t>
            </a:r>
          </a:p>
          <a:p>
            <a:r>
              <a:rPr lang="en-US" sz="2800" dirty="0"/>
              <a:t>But a neural network can learn higher level features that consider the interactions of the input features. 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3DFFFA-7B4E-4410-80D1-A4BE8CAFE3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6E5A36-BFB2-438E-8F3F-D64CEA7F8A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ACB1698-C004-40FA-A688-B3C02C75F743}"/>
              </a:ext>
            </a:extLst>
          </p:cNvPr>
          <p:cNvGrpSpPr/>
          <p:nvPr/>
        </p:nvGrpSpPr>
        <p:grpSpPr>
          <a:xfrm>
            <a:off x="5063342" y="2096852"/>
            <a:ext cx="6643472" cy="3637217"/>
            <a:chOff x="740015" y="1690688"/>
            <a:chExt cx="8931233" cy="46164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045A01AC-1049-4D7C-8ED9-26DAF729C88E}"/>
                    </a:ext>
                  </a:extLst>
                </p:cNvPr>
                <p:cNvSpPr/>
                <p:nvPr/>
              </p:nvSpPr>
              <p:spPr>
                <a:xfrm>
                  <a:off x="3093279" y="2885608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32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2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32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32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32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bSup>
                      </m:oMath>
                    </m:oMathPara>
                  </a14:m>
                  <a:endParaRPr lang="en-US" sz="32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045A01AC-1049-4D7C-8ED9-26DAF729C88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3279" y="2885608"/>
                  <a:ext cx="1069394" cy="1069394"/>
                </a:xfrm>
                <a:prstGeom prst="ellipse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977CABDC-96C6-4303-8763-B9A0E3868FBC}"/>
                    </a:ext>
                  </a:extLst>
                </p:cNvPr>
                <p:cNvSpPr/>
                <p:nvPr/>
              </p:nvSpPr>
              <p:spPr>
                <a:xfrm>
                  <a:off x="3093278" y="4061667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32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2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32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32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32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bSup>
                      </m:oMath>
                    </m:oMathPara>
                  </a14:m>
                  <a:endParaRPr lang="en-US" sz="3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977CABDC-96C6-4303-8763-B9A0E3868F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3278" y="4061667"/>
                  <a:ext cx="1069394" cy="1069394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6EAA4431-8CED-4584-BA76-96068056CABA}"/>
                    </a:ext>
                  </a:extLst>
                </p:cNvPr>
                <p:cNvSpPr/>
                <p:nvPr/>
              </p:nvSpPr>
              <p:spPr>
                <a:xfrm>
                  <a:off x="3093278" y="5237726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32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2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32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32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en-US" sz="32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bSup>
                      </m:oMath>
                    </m:oMathPara>
                  </a14:m>
                  <a:endParaRPr lang="en-US" sz="3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6EAA4431-8CED-4584-BA76-96068056CAB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3278" y="5237726"/>
                  <a:ext cx="1069394" cy="1069394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27EA90F-7B35-430E-A784-DB08838F26B1}"/>
                </a:ext>
              </a:extLst>
            </p:cNvPr>
            <p:cNvSpPr/>
            <p:nvPr/>
          </p:nvSpPr>
          <p:spPr>
            <a:xfrm>
              <a:off x="5967511" y="4068675"/>
              <a:ext cx="1069394" cy="106939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dirty="0">
                <a:solidFill>
                  <a:sysClr val="windowText" lastClr="00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7B5AAEE5-1A1C-4AA5-B9EF-447BE5C22486}"/>
                    </a:ext>
                  </a:extLst>
                </p:cNvPr>
                <p:cNvSpPr/>
                <p:nvPr/>
              </p:nvSpPr>
              <p:spPr>
                <a:xfrm>
                  <a:off x="3093278" y="1703941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32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2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32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32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32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bSup>
                      </m:oMath>
                    </m:oMathPara>
                  </a14:m>
                  <a:endParaRPr lang="en-US" sz="32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7B5AAEE5-1A1C-4AA5-B9EF-447BE5C2248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3278" y="1703941"/>
                  <a:ext cx="1069394" cy="1069394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E1CA30E-ED44-433C-BD6C-C03F6B382AD6}"/>
                </a:ext>
              </a:extLst>
            </p:cNvPr>
            <p:cNvCxnSpPr>
              <a:stCxn id="7" idx="6"/>
              <a:endCxn id="10" idx="2"/>
            </p:cNvCxnSpPr>
            <p:nvPr/>
          </p:nvCxnSpPr>
          <p:spPr>
            <a:xfrm>
              <a:off x="4162673" y="3420305"/>
              <a:ext cx="1804838" cy="1183067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D911E83-4C2D-4667-91B2-49832B0ECCE8}"/>
                </a:ext>
              </a:extLst>
            </p:cNvPr>
            <p:cNvCxnSpPr>
              <a:stCxn id="8" idx="6"/>
              <a:endCxn id="10" idx="2"/>
            </p:cNvCxnSpPr>
            <p:nvPr/>
          </p:nvCxnSpPr>
          <p:spPr>
            <a:xfrm>
              <a:off x="4162672" y="4596365"/>
              <a:ext cx="1804839" cy="7008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60DFBD8-EF70-4F22-81D8-BC83D64CD80B}"/>
                </a:ext>
              </a:extLst>
            </p:cNvPr>
            <p:cNvCxnSpPr>
              <a:stCxn id="9" idx="6"/>
              <a:endCxn id="10" idx="2"/>
            </p:cNvCxnSpPr>
            <p:nvPr/>
          </p:nvCxnSpPr>
          <p:spPr>
            <a:xfrm flipV="1">
              <a:off x="4162672" y="4603372"/>
              <a:ext cx="1804839" cy="1169051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CEB46C0-95C2-428F-8426-33F6BB9A0E8C}"/>
                </a:ext>
              </a:extLst>
            </p:cNvPr>
            <p:cNvCxnSpPr>
              <a:stCxn id="11" idx="6"/>
              <a:endCxn id="10" idx="2"/>
            </p:cNvCxnSpPr>
            <p:nvPr/>
          </p:nvCxnSpPr>
          <p:spPr>
            <a:xfrm>
              <a:off x="4162672" y="2238639"/>
              <a:ext cx="1804839" cy="2364734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BE5B9D6-818E-4C30-B8E3-D0C98494B32C}"/>
                </a:ext>
              </a:extLst>
            </p:cNvPr>
            <p:cNvCxnSpPr>
              <a:stCxn id="10" idx="6"/>
            </p:cNvCxnSpPr>
            <p:nvPr/>
          </p:nvCxnSpPr>
          <p:spPr>
            <a:xfrm>
              <a:off x="7036905" y="4603372"/>
              <a:ext cx="735444" cy="0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F35FD109-84B5-4E1E-8A80-96BE21BC04AB}"/>
                    </a:ext>
                  </a:extLst>
                </p:cNvPr>
                <p:cNvSpPr/>
                <p:nvPr/>
              </p:nvSpPr>
              <p:spPr>
                <a:xfrm>
                  <a:off x="7597690" y="4201199"/>
                  <a:ext cx="2073558" cy="82033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3600" b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𝐖</m:t>
                            </m:r>
                          </m:sub>
                        </m:sSub>
                        <m:d>
                          <m:dPr>
                            <m:ctrlPr>
                              <a:rPr lang="en-US" sz="36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</m:d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F35FD109-84B5-4E1E-8A80-96BE21BC04A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97690" y="4201199"/>
                  <a:ext cx="2073558" cy="82033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60CA8CA0-6241-47FD-A184-1137C606E0DB}"/>
                    </a:ext>
                  </a:extLst>
                </p:cNvPr>
                <p:cNvSpPr/>
                <p:nvPr/>
              </p:nvSpPr>
              <p:spPr>
                <a:xfrm>
                  <a:off x="740016" y="2872355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32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32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60CA8CA0-6241-47FD-A184-1137C606E0D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016" y="2872355"/>
                  <a:ext cx="1069394" cy="1069394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0EB1883F-2211-46B8-965A-6616856E272F}"/>
                    </a:ext>
                  </a:extLst>
                </p:cNvPr>
                <p:cNvSpPr/>
                <p:nvPr/>
              </p:nvSpPr>
              <p:spPr>
                <a:xfrm>
                  <a:off x="740015" y="4048414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3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3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0EB1883F-2211-46B8-965A-6616856E272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015" y="4048414"/>
                  <a:ext cx="1069394" cy="1069394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2EC1EB29-1A48-47F2-8A4F-4183788195E9}"/>
                    </a:ext>
                  </a:extLst>
                </p:cNvPr>
                <p:cNvSpPr/>
                <p:nvPr/>
              </p:nvSpPr>
              <p:spPr>
                <a:xfrm>
                  <a:off x="740015" y="5224473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3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3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2EC1EB29-1A48-47F2-8A4F-4183788195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015" y="5224473"/>
                  <a:ext cx="1069394" cy="1069394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467FC23E-3142-40AC-91DE-7E3D1589B0C1}"/>
                    </a:ext>
                  </a:extLst>
                </p:cNvPr>
                <p:cNvSpPr/>
                <p:nvPr/>
              </p:nvSpPr>
              <p:spPr>
                <a:xfrm>
                  <a:off x="740015" y="1690688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32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32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467FC23E-3142-40AC-91DE-7E3D1589B0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015" y="1690688"/>
                  <a:ext cx="1069394" cy="1069394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DD05EFF2-AFFA-4B68-9672-9F3C4FD5BDD2}"/>
                </a:ext>
              </a:extLst>
            </p:cNvPr>
            <p:cNvCxnSpPr>
              <a:stCxn id="18" idx="6"/>
              <a:endCxn id="7" idx="2"/>
            </p:cNvCxnSpPr>
            <p:nvPr/>
          </p:nvCxnSpPr>
          <p:spPr>
            <a:xfrm>
              <a:off x="1809410" y="3407052"/>
              <a:ext cx="1283869" cy="13253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59E2513-F223-4915-8B4D-46EA44162F81}"/>
                </a:ext>
              </a:extLst>
            </p:cNvPr>
            <p:cNvCxnSpPr>
              <a:stCxn id="19" idx="6"/>
              <a:endCxn id="8" idx="2"/>
            </p:cNvCxnSpPr>
            <p:nvPr/>
          </p:nvCxnSpPr>
          <p:spPr>
            <a:xfrm>
              <a:off x="1809409" y="4583111"/>
              <a:ext cx="1283869" cy="13253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0BF76C03-44A2-4B2D-B71C-52F53D559C39}"/>
                </a:ext>
              </a:extLst>
            </p:cNvPr>
            <p:cNvCxnSpPr>
              <a:stCxn id="20" idx="6"/>
              <a:endCxn id="9" idx="2"/>
            </p:cNvCxnSpPr>
            <p:nvPr/>
          </p:nvCxnSpPr>
          <p:spPr>
            <a:xfrm>
              <a:off x="1809409" y="5759170"/>
              <a:ext cx="1283869" cy="13253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840158F1-2E82-46EE-AC8B-6BE5F2083997}"/>
                </a:ext>
              </a:extLst>
            </p:cNvPr>
            <p:cNvCxnSpPr>
              <a:stCxn id="21" idx="6"/>
              <a:endCxn id="7" idx="2"/>
            </p:cNvCxnSpPr>
            <p:nvPr/>
          </p:nvCxnSpPr>
          <p:spPr>
            <a:xfrm>
              <a:off x="1809409" y="2225385"/>
              <a:ext cx="1283870" cy="1194920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1C2CBD9D-27E0-4184-90BC-BC652278D1D8}"/>
                </a:ext>
              </a:extLst>
            </p:cNvPr>
            <p:cNvCxnSpPr>
              <a:stCxn id="21" idx="6"/>
              <a:endCxn id="8" idx="2"/>
            </p:cNvCxnSpPr>
            <p:nvPr/>
          </p:nvCxnSpPr>
          <p:spPr>
            <a:xfrm>
              <a:off x="1809409" y="2225385"/>
              <a:ext cx="1283869" cy="2370979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B674B7D9-47F5-4867-898E-35AE2CAC4F62}"/>
                </a:ext>
              </a:extLst>
            </p:cNvPr>
            <p:cNvCxnSpPr>
              <a:stCxn id="21" idx="6"/>
              <a:endCxn id="9" idx="2"/>
            </p:cNvCxnSpPr>
            <p:nvPr/>
          </p:nvCxnSpPr>
          <p:spPr>
            <a:xfrm>
              <a:off x="1809409" y="2225385"/>
              <a:ext cx="1283869" cy="3547038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84710ED3-A9C8-4F7C-A989-96A0B294223A}"/>
                </a:ext>
              </a:extLst>
            </p:cNvPr>
            <p:cNvCxnSpPr>
              <a:stCxn id="20" idx="6"/>
              <a:endCxn id="8" idx="2"/>
            </p:cNvCxnSpPr>
            <p:nvPr/>
          </p:nvCxnSpPr>
          <p:spPr>
            <a:xfrm flipV="1">
              <a:off x="1809409" y="4596364"/>
              <a:ext cx="1283869" cy="1162806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F0BE5CEC-F723-4E29-B53D-0B122A8BEA51}"/>
                </a:ext>
              </a:extLst>
            </p:cNvPr>
            <p:cNvCxnSpPr>
              <a:stCxn id="20" idx="6"/>
              <a:endCxn id="7" idx="2"/>
            </p:cNvCxnSpPr>
            <p:nvPr/>
          </p:nvCxnSpPr>
          <p:spPr>
            <a:xfrm flipV="1">
              <a:off x="1809409" y="3420305"/>
              <a:ext cx="1283870" cy="2338865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6FD6A96-9701-4324-8914-175E390B2C9E}"/>
                </a:ext>
              </a:extLst>
            </p:cNvPr>
            <p:cNvCxnSpPr>
              <a:stCxn id="18" idx="6"/>
              <a:endCxn id="8" idx="2"/>
            </p:cNvCxnSpPr>
            <p:nvPr/>
          </p:nvCxnSpPr>
          <p:spPr>
            <a:xfrm>
              <a:off x="1809410" y="3407052"/>
              <a:ext cx="1283868" cy="1189312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5926484F-4360-40CA-A475-599FAFEBA407}"/>
                </a:ext>
              </a:extLst>
            </p:cNvPr>
            <p:cNvCxnSpPr>
              <a:stCxn id="18" idx="6"/>
              <a:endCxn id="9" idx="2"/>
            </p:cNvCxnSpPr>
            <p:nvPr/>
          </p:nvCxnSpPr>
          <p:spPr>
            <a:xfrm>
              <a:off x="1809410" y="3407052"/>
              <a:ext cx="1283868" cy="2365371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314AC4B4-D9FD-41AB-B766-846D3FA6330F}"/>
                </a:ext>
              </a:extLst>
            </p:cNvPr>
            <p:cNvCxnSpPr>
              <a:stCxn id="19" idx="6"/>
              <a:endCxn id="7" idx="2"/>
            </p:cNvCxnSpPr>
            <p:nvPr/>
          </p:nvCxnSpPr>
          <p:spPr>
            <a:xfrm flipV="1">
              <a:off x="1809409" y="3420305"/>
              <a:ext cx="1283870" cy="1162806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C7BF1A9D-F81F-4A85-B51D-87BFD32C9685}"/>
                </a:ext>
              </a:extLst>
            </p:cNvPr>
            <p:cNvCxnSpPr>
              <a:stCxn id="19" idx="6"/>
              <a:endCxn id="9" idx="2"/>
            </p:cNvCxnSpPr>
            <p:nvPr/>
          </p:nvCxnSpPr>
          <p:spPr>
            <a:xfrm>
              <a:off x="1809409" y="4583111"/>
              <a:ext cx="1283869" cy="1189312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0DD4E7E1-82BC-427F-BEED-F9CB30F4006E}"/>
              </a:ext>
            </a:extLst>
          </p:cNvPr>
          <p:cNvSpPr/>
          <p:nvPr/>
        </p:nvSpPr>
        <p:spPr bwMode="auto">
          <a:xfrm>
            <a:off x="6473460" y="1700402"/>
            <a:ext cx="1476164" cy="4430118"/>
          </a:xfrm>
          <a:prstGeom prst="rect">
            <a:avLst/>
          </a:prstGeom>
          <a:noFill/>
          <a:ln w="508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3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2267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0D64C-CF14-419F-AC38-6C68282EB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layers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EE15D7-A5B4-4571-80C9-CF58845E89E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796F8D-A430-4F30-9687-D0141AEA75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133B4E72-63EA-4B1B-9225-F9C0536053C1}"/>
                  </a:ext>
                </a:extLst>
              </p:cNvPr>
              <p:cNvSpPr/>
              <p:nvPr/>
            </p:nvSpPr>
            <p:spPr>
              <a:xfrm>
                <a:off x="3048997" y="2737515"/>
                <a:ext cx="1004653" cy="1056687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440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4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4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4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bSup>
                    </m:oMath>
                  </m:oMathPara>
                </a14:m>
                <a:endParaRPr lang="en-US" sz="4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133B4E72-63EA-4B1B-9225-F9C0536053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997" y="2737515"/>
                <a:ext cx="1004653" cy="1056687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8155C283-5EF1-4993-897F-85CC03868C21}"/>
                  </a:ext>
                </a:extLst>
              </p:cNvPr>
              <p:cNvSpPr/>
              <p:nvPr/>
            </p:nvSpPr>
            <p:spPr>
              <a:xfrm>
                <a:off x="3048996" y="3899600"/>
                <a:ext cx="1004653" cy="1056687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440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4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4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4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bSup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8155C283-5EF1-4993-897F-85CC03868C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996" y="3899600"/>
                <a:ext cx="1004653" cy="1056687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F62BE3D8-FE31-4188-863E-0CC1F318C58A}"/>
                  </a:ext>
                </a:extLst>
              </p:cNvPr>
              <p:cNvSpPr/>
              <p:nvPr/>
            </p:nvSpPr>
            <p:spPr>
              <a:xfrm>
                <a:off x="3048996" y="5061685"/>
                <a:ext cx="1004653" cy="1056687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440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4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4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4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bSup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F62BE3D8-FE31-4188-863E-0CC1F318C5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996" y="5061685"/>
                <a:ext cx="1004653" cy="105668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10">
            <a:extLst>
              <a:ext uri="{FF2B5EF4-FFF2-40B4-BE49-F238E27FC236}">
                <a16:creationId xmlns:a16="http://schemas.microsoft.com/office/drawing/2014/main" id="{C819A2ED-BE8D-45C8-851E-5AAB57779E34}"/>
              </a:ext>
            </a:extLst>
          </p:cNvPr>
          <p:cNvSpPr/>
          <p:nvPr/>
        </p:nvSpPr>
        <p:spPr>
          <a:xfrm>
            <a:off x="8006194" y="3906524"/>
            <a:ext cx="1004653" cy="1056687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639A7517-B48E-492D-835B-980FBBA8F493}"/>
                  </a:ext>
                </a:extLst>
              </p:cNvPr>
              <p:cNvSpPr/>
              <p:nvPr/>
            </p:nvSpPr>
            <p:spPr>
              <a:xfrm>
                <a:off x="3048996" y="1569889"/>
                <a:ext cx="1004653" cy="1056687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4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4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4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4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bSup>
                    </m:oMath>
                  </m:oMathPara>
                </a14:m>
                <a:endParaRPr lang="en-US" sz="4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639A7517-B48E-492D-835B-980FBBA8F4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996" y="1569889"/>
                <a:ext cx="1004653" cy="10566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E472263-E91E-45AD-B0E7-C656626E8E39}"/>
              </a:ext>
            </a:extLst>
          </p:cNvPr>
          <p:cNvCxnSpPr>
            <a:endCxn id="11" idx="2"/>
          </p:cNvCxnSpPr>
          <p:nvPr/>
        </p:nvCxnSpPr>
        <p:spPr>
          <a:xfrm>
            <a:off x="6310621" y="3265858"/>
            <a:ext cx="1695573" cy="1169010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2C7D6A3-818C-40BD-B63F-1AA818FC876A}"/>
              </a:ext>
            </a:extLst>
          </p:cNvPr>
          <p:cNvCxnSpPr>
            <a:endCxn id="11" idx="2"/>
          </p:cNvCxnSpPr>
          <p:nvPr/>
        </p:nvCxnSpPr>
        <p:spPr>
          <a:xfrm>
            <a:off x="6310620" y="4427944"/>
            <a:ext cx="1695574" cy="6925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1D5A7C0-445E-4C0E-AB04-D2565603ECC1}"/>
              </a:ext>
            </a:extLst>
          </p:cNvPr>
          <p:cNvCxnSpPr>
            <a:endCxn id="11" idx="2"/>
          </p:cNvCxnSpPr>
          <p:nvPr/>
        </p:nvCxnSpPr>
        <p:spPr>
          <a:xfrm>
            <a:off x="6310620" y="2098233"/>
            <a:ext cx="1695574" cy="2336636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D55DC6A-777D-42D8-9FCE-BB9557584B1F}"/>
              </a:ext>
            </a:extLst>
          </p:cNvPr>
          <p:cNvCxnSpPr>
            <a:stCxn id="11" idx="6"/>
          </p:cNvCxnSpPr>
          <p:nvPr/>
        </p:nvCxnSpPr>
        <p:spPr>
          <a:xfrm>
            <a:off x="9010847" y="4434868"/>
            <a:ext cx="690920" cy="0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4E40873-6014-4651-8ADB-1E334A7CEE3C}"/>
                  </a:ext>
                </a:extLst>
              </p:cNvPr>
              <p:cNvSpPr/>
              <p:nvPr/>
            </p:nvSpPr>
            <p:spPr>
              <a:xfrm>
                <a:off x="9537682" y="4037475"/>
                <a:ext cx="1692899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4000" b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𝐖</m:t>
                          </m:r>
                        </m:sub>
                      </m:sSub>
                      <m:d>
                        <m:dPr>
                          <m:ctrlPr>
                            <a:rPr lang="en-US" sz="4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1" i="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4E40873-6014-4651-8ADB-1E334A7CEE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7682" y="4037475"/>
                <a:ext cx="1692899" cy="7078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2D1BE24-8FB4-4176-A11F-4B33D7E62D72}"/>
                  </a:ext>
                </a:extLst>
              </p:cNvPr>
              <p:cNvSpPr/>
              <p:nvPr/>
            </p:nvSpPr>
            <p:spPr>
              <a:xfrm>
                <a:off x="838201" y="2724419"/>
                <a:ext cx="1004653" cy="1056687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4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4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4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2D1BE24-8FB4-4176-A11F-4B33D7E62D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1" y="2724419"/>
                <a:ext cx="1004653" cy="105668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52153FC1-06DB-46B0-8FC1-2F6CC1FE5CF9}"/>
                  </a:ext>
                </a:extLst>
              </p:cNvPr>
              <p:cNvSpPr/>
              <p:nvPr/>
            </p:nvSpPr>
            <p:spPr>
              <a:xfrm>
                <a:off x="838200" y="3886504"/>
                <a:ext cx="1004653" cy="1056687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44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4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52153FC1-06DB-46B0-8FC1-2F6CC1FE5C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886504"/>
                <a:ext cx="1004653" cy="1056687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5A6B4EC3-E202-44BE-AD49-80D9F247BD85}"/>
                  </a:ext>
                </a:extLst>
              </p:cNvPr>
              <p:cNvSpPr/>
              <p:nvPr/>
            </p:nvSpPr>
            <p:spPr>
              <a:xfrm>
                <a:off x="838200" y="5048589"/>
                <a:ext cx="1004653" cy="1056687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44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4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5A6B4EC3-E202-44BE-AD49-80D9F247BD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048589"/>
                <a:ext cx="1004653" cy="1056687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F11971E9-36DE-41CE-BA35-8657A3DE120C}"/>
                  </a:ext>
                </a:extLst>
              </p:cNvPr>
              <p:cNvSpPr/>
              <p:nvPr/>
            </p:nvSpPr>
            <p:spPr>
              <a:xfrm>
                <a:off x="838200" y="1556793"/>
                <a:ext cx="1004653" cy="1056687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4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4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4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F11971E9-36DE-41CE-BA35-8657A3DE12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556793"/>
                <a:ext cx="1004653" cy="1056687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65E51B9-1DD1-485E-A496-AB5791B21094}"/>
              </a:ext>
            </a:extLst>
          </p:cNvPr>
          <p:cNvCxnSpPr>
            <a:stCxn id="18" idx="6"/>
            <a:endCxn id="8" idx="2"/>
          </p:cNvCxnSpPr>
          <p:nvPr/>
        </p:nvCxnSpPr>
        <p:spPr>
          <a:xfrm>
            <a:off x="1842854" y="3252763"/>
            <a:ext cx="1206144" cy="13096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5415C9D-4022-491C-9575-9B3D26CC533E}"/>
              </a:ext>
            </a:extLst>
          </p:cNvPr>
          <p:cNvCxnSpPr>
            <a:stCxn id="19" idx="6"/>
            <a:endCxn id="9" idx="2"/>
          </p:cNvCxnSpPr>
          <p:nvPr/>
        </p:nvCxnSpPr>
        <p:spPr>
          <a:xfrm>
            <a:off x="1842853" y="4414848"/>
            <a:ext cx="1206144" cy="13096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166A970-00D0-40F4-A03B-44096B0F78A0}"/>
              </a:ext>
            </a:extLst>
          </p:cNvPr>
          <p:cNvCxnSpPr>
            <a:stCxn id="20" idx="6"/>
            <a:endCxn id="10" idx="2"/>
          </p:cNvCxnSpPr>
          <p:nvPr/>
        </p:nvCxnSpPr>
        <p:spPr>
          <a:xfrm>
            <a:off x="1842853" y="5576933"/>
            <a:ext cx="1206144" cy="13096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A845837-4131-4F32-AF21-CB9DDBFA15D6}"/>
              </a:ext>
            </a:extLst>
          </p:cNvPr>
          <p:cNvCxnSpPr>
            <a:stCxn id="21" idx="6"/>
            <a:endCxn id="8" idx="2"/>
          </p:cNvCxnSpPr>
          <p:nvPr/>
        </p:nvCxnSpPr>
        <p:spPr>
          <a:xfrm>
            <a:off x="1842853" y="2085137"/>
            <a:ext cx="1206144" cy="1180722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B73FC71-D371-47A2-BE13-A8CFDC2D2FE1}"/>
              </a:ext>
            </a:extLst>
          </p:cNvPr>
          <p:cNvCxnSpPr>
            <a:stCxn id="21" idx="6"/>
            <a:endCxn id="9" idx="2"/>
          </p:cNvCxnSpPr>
          <p:nvPr/>
        </p:nvCxnSpPr>
        <p:spPr>
          <a:xfrm>
            <a:off x="1842853" y="2085137"/>
            <a:ext cx="1206144" cy="2342807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4AECC3E-FF63-42F4-AA8B-3956D2FD0901}"/>
              </a:ext>
            </a:extLst>
          </p:cNvPr>
          <p:cNvCxnSpPr>
            <a:stCxn id="21" idx="6"/>
            <a:endCxn id="10" idx="2"/>
          </p:cNvCxnSpPr>
          <p:nvPr/>
        </p:nvCxnSpPr>
        <p:spPr>
          <a:xfrm>
            <a:off x="1842853" y="2085137"/>
            <a:ext cx="1206144" cy="3504892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DAD0004-E798-41B2-A4C8-D6F918B5AB47}"/>
              </a:ext>
            </a:extLst>
          </p:cNvPr>
          <p:cNvCxnSpPr>
            <a:stCxn id="20" idx="6"/>
            <a:endCxn id="9" idx="2"/>
          </p:cNvCxnSpPr>
          <p:nvPr/>
        </p:nvCxnSpPr>
        <p:spPr>
          <a:xfrm flipV="1">
            <a:off x="1842853" y="4427943"/>
            <a:ext cx="1206144" cy="1148989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9473B45-87C9-4C2C-96DE-C46AD1F58224}"/>
              </a:ext>
            </a:extLst>
          </p:cNvPr>
          <p:cNvCxnSpPr>
            <a:stCxn id="20" idx="6"/>
            <a:endCxn id="8" idx="2"/>
          </p:cNvCxnSpPr>
          <p:nvPr/>
        </p:nvCxnSpPr>
        <p:spPr>
          <a:xfrm flipV="1">
            <a:off x="1842853" y="3265858"/>
            <a:ext cx="1206144" cy="2311074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92F82C2-28C8-4ED0-8BCB-EDD911FEE7E0}"/>
              </a:ext>
            </a:extLst>
          </p:cNvPr>
          <p:cNvCxnSpPr>
            <a:stCxn id="18" idx="6"/>
            <a:endCxn id="9" idx="2"/>
          </p:cNvCxnSpPr>
          <p:nvPr/>
        </p:nvCxnSpPr>
        <p:spPr>
          <a:xfrm>
            <a:off x="1842854" y="3252763"/>
            <a:ext cx="1206143" cy="1175180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2FDA58D-1998-41EB-9957-4150E273DBEE}"/>
              </a:ext>
            </a:extLst>
          </p:cNvPr>
          <p:cNvCxnSpPr>
            <a:stCxn id="18" idx="6"/>
            <a:endCxn id="10" idx="2"/>
          </p:cNvCxnSpPr>
          <p:nvPr/>
        </p:nvCxnSpPr>
        <p:spPr>
          <a:xfrm>
            <a:off x="1842854" y="3252763"/>
            <a:ext cx="1206143" cy="2337265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9F6AA81-CF62-4336-A0EF-708144B2873F}"/>
              </a:ext>
            </a:extLst>
          </p:cNvPr>
          <p:cNvCxnSpPr>
            <a:stCxn id="19" idx="6"/>
            <a:endCxn id="8" idx="2"/>
          </p:cNvCxnSpPr>
          <p:nvPr/>
        </p:nvCxnSpPr>
        <p:spPr>
          <a:xfrm flipV="1">
            <a:off x="1842853" y="3265858"/>
            <a:ext cx="1206144" cy="1148989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B075BE1-429F-489E-A84F-6E326B2C37E3}"/>
              </a:ext>
            </a:extLst>
          </p:cNvPr>
          <p:cNvCxnSpPr>
            <a:stCxn id="19" idx="6"/>
            <a:endCxn id="10" idx="2"/>
          </p:cNvCxnSpPr>
          <p:nvPr/>
        </p:nvCxnSpPr>
        <p:spPr>
          <a:xfrm>
            <a:off x="1842853" y="4414848"/>
            <a:ext cx="1206144" cy="1175180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5C5B4D03-72F3-470C-B5DE-A9AEDDEAEA27}"/>
                  </a:ext>
                </a:extLst>
              </p:cNvPr>
              <p:cNvSpPr/>
              <p:nvPr/>
            </p:nvSpPr>
            <p:spPr>
              <a:xfrm>
                <a:off x="5305968" y="2724418"/>
                <a:ext cx="1004653" cy="1056687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440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4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4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4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4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4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5C5B4D03-72F3-470C-B5DE-A9AEDDEAEA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5968" y="2724418"/>
                <a:ext cx="1004653" cy="1056687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68D95CB1-4AFC-40D8-BE12-18B736864FFC}"/>
                  </a:ext>
                </a:extLst>
              </p:cNvPr>
              <p:cNvSpPr/>
              <p:nvPr/>
            </p:nvSpPr>
            <p:spPr>
              <a:xfrm>
                <a:off x="5305967" y="3886503"/>
                <a:ext cx="1004653" cy="1056687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440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4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4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4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4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68D95CB1-4AFC-40D8-BE12-18B736864F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5967" y="3886503"/>
                <a:ext cx="1004653" cy="1056687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E3C159FF-4075-4347-87ED-D67B6C414C21}"/>
                  </a:ext>
                </a:extLst>
              </p:cNvPr>
              <p:cNvSpPr/>
              <p:nvPr/>
            </p:nvSpPr>
            <p:spPr>
              <a:xfrm>
                <a:off x="5305967" y="1556792"/>
                <a:ext cx="1004653" cy="1056687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4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4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4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4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(3)</m:t>
                          </m:r>
                        </m:sup>
                      </m:sSubSup>
                    </m:oMath>
                  </m:oMathPara>
                </a14:m>
                <a:endParaRPr lang="en-US" sz="4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E3C159FF-4075-4347-87ED-D67B6C414C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5967" y="1556792"/>
                <a:ext cx="1004653" cy="1056687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9642B54-86AB-47CA-83B4-52148378514A}"/>
              </a:ext>
            </a:extLst>
          </p:cNvPr>
          <p:cNvCxnSpPr/>
          <p:nvPr/>
        </p:nvCxnSpPr>
        <p:spPr>
          <a:xfrm>
            <a:off x="4076736" y="3265859"/>
            <a:ext cx="1206144" cy="13096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00F7D7E-A2B6-410B-94FA-67A9B2B10CB7}"/>
              </a:ext>
            </a:extLst>
          </p:cNvPr>
          <p:cNvCxnSpPr/>
          <p:nvPr/>
        </p:nvCxnSpPr>
        <p:spPr>
          <a:xfrm>
            <a:off x="4076735" y="4427944"/>
            <a:ext cx="1206144" cy="13096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71592DB-5BBC-4972-AFD4-762AA6060BEB}"/>
              </a:ext>
            </a:extLst>
          </p:cNvPr>
          <p:cNvCxnSpPr/>
          <p:nvPr/>
        </p:nvCxnSpPr>
        <p:spPr>
          <a:xfrm>
            <a:off x="4076735" y="2098233"/>
            <a:ext cx="1206144" cy="1180722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6C2EF1CF-B146-4D1A-BF10-B7B852CD4561}"/>
              </a:ext>
            </a:extLst>
          </p:cNvPr>
          <p:cNvCxnSpPr/>
          <p:nvPr/>
        </p:nvCxnSpPr>
        <p:spPr>
          <a:xfrm>
            <a:off x="4076735" y="2098233"/>
            <a:ext cx="1206144" cy="2342807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CA9D20D-CB50-4BD8-A4B6-BA9291E93768}"/>
              </a:ext>
            </a:extLst>
          </p:cNvPr>
          <p:cNvCxnSpPr/>
          <p:nvPr/>
        </p:nvCxnSpPr>
        <p:spPr>
          <a:xfrm flipV="1">
            <a:off x="4076735" y="4441039"/>
            <a:ext cx="1206144" cy="1148989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16DF724-C296-4063-928A-39EB23CC1F22}"/>
              </a:ext>
            </a:extLst>
          </p:cNvPr>
          <p:cNvCxnSpPr/>
          <p:nvPr/>
        </p:nvCxnSpPr>
        <p:spPr>
          <a:xfrm flipV="1">
            <a:off x="4076735" y="3278954"/>
            <a:ext cx="1206144" cy="2311074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7EEE5FF-7941-4C0E-AEBF-B856710E04A9}"/>
              </a:ext>
            </a:extLst>
          </p:cNvPr>
          <p:cNvCxnSpPr/>
          <p:nvPr/>
        </p:nvCxnSpPr>
        <p:spPr>
          <a:xfrm>
            <a:off x="4076736" y="3265859"/>
            <a:ext cx="1206143" cy="1175180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D3A6539-DAB5-418A-8502-279E88B32695}"/>
              </a:ext>
            </a:extLst>
          </p:cNvPr>
          <p:cNvCxnSpPr/>
          <p:nvPr/>
        </p:nvCxnSpPr>
        <p:spPr>
          <a:xfrm flipV="1">
            <a:off x="4076735" y="3278954"/>
            <a:ext cx="1206144" cy="1148989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0033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4B375-0F0E-456F-9DBF-3853D572D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layers give different levels of abstraction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EA8FC-B9E5-4AFD-855C-43C52E8B6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5198368" cy="4530725"/>
          </a:xfrm>
        </p:spPr>
        <p:txBody>
          <a:bodyPr/>
          <a:lstStyle/>
          <a:p>
            <a:r>
              <a:rPr lang="en-US" kern="0" dirty="0"/>
              <a:t>We don’t know the “right” levels of abstraction</a:t>
            </a:r>
          </a:p>
          <a:p>
            <a:r>
              <a:rPr lang="en-US" kern="0" dirty="0"/>
              <a:t>So let the model figure it out!</a:t>
            </a:r>
          </a:p>
          <a:p>
            <a:pPr>
              <a:spcBef>
                <a:spcPts val="1800"/>
              </a:spcBef>
            </a:pPr>
            <a:r>
              <a:rPr lang="en-US" b="1" dirty="0"/>
              <a:t>Face Recognition:</a:t>
            </a:r>
          </a:p>
          <a:p>
            <a:pPr lvl="1"/>
            <a:r>
              <a:rPr lang="en-US" dirty="0"/>
              <a:t>Deep network can build up increasingly higher levels of abstraction</a:t>
            </a:r>
          </a:p>
          <a:p>
            <a:pPr lvl="1"/>
            <a:r>
              <a:rPr lang="en-US" dirty="0"/>
              <a:t>Lines, parts, regions</a:t>
            </a:r>
            <a:endParaRPr lang="en-US" kern="0" dirty="0"/>
          </a:p>
          <a:p>
            <a:endParaRPr lang="en-US" kern="0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72873D-1DEA-45DB-98B9-818E44C2A3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86378A-4B39-48E7-B4A2-45FB5E3106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16</a:t>
            </a:fld>
            <a:endParaRPr lang="en-US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2DF8FB-3F86-47CA-86AA-B2BC3F441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108361"/>
            <a:ext cx="4512910" cy="48981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D3DC09-21A7-4945-A8A2-E1924A286A4A}"/>
              </a:ext>
            </a:extLst>
          </p:cNvPr>
          <p:cNvSpPr txBox="1"/>
          <p:nvPr/>
        </p:nvSpPr>
        <p:spPr>
          <a:xfrm>
            <a:off x="10174024" y="5287974"/>
            <a:ext cx="1608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/>
              <a:t>Example from </a:t>
            </a:r>
            <a:r>
              <a:rPr lang="en-US" sz="1800" dirty="0" err="1"/>
              <a:t>Honglak</a:t>
            </a:r>
            <a:r>
              <a:rPr lang="en-US" sz="1800" dirty="0"/>
              <a:t> Lee (NIPS 2010)</a:t>
            </a:r>
          </a:p>
        </p:txBody>
      </p:sp>
    </p:spTree>
    <p:extLst>
      <p:ext uri="{BB962C8B-B14F-4D97-AF65-F5344CB8AC3E}">
        <p14:creationId xmlns:p14="http://schemas.microsoft.com/office/powerpoint/2010/main" val="38570847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669A0-C7C0-41BD-8FC4-F23C861E1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classes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916643-44FF-449F-9699-B7A5F586B9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With multiple classes in a classification problem, we will need multiple output units, one output unit per class.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C7FD51-2FC0-47C3-857B-1B6A6FBD4B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721ED3-2ECA-44E8-ADDB-3896B370FE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33E838-572D-426B-90AF-649267E4F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632" y="2744134"/>
            <a:ext cx="6170990" cy="31758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E59928F-4853-47D7-8D15-C0421989967A}"/>
              </a:ext>
            </a:extLst>
          </p:cNvPr>
          <p:cNvSpPr/>
          <p:nvPr/>
        </p:nvSpPr>
        <p:spPr>
          <a:xfrm>
            <a:off x="7320136" y="5730816"/>
            <a:ext cx="15792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FF0000"/>
                </a:solidFill>
              </a:rPr>
              <a:t>Output layer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159C0B-4A95-4EB2-9125-B470722505D6}"/>
              </a:ext>
            </a:extLst>
          </p:cNvPr>
          <p:cNvSpPr/>
          <p:nvPr/>
        </p:nvSpPr>
        <p:spPr>
          <a:xfrm>
            <a:off x="2837475" y="5694580"/>
            <a:ext cx="13805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FF0000"/>
                </a:solidFill>
              </a:rPr>
              <a:t>Input layer</a:t>
            </a:r>
          </a:p>
        </p:txBody>
      </p:sp>
    </p:spTree>
    <p:extLst>
      <p:ext uri="{BB962C8B-B14F-4D97-AF65-F5344CB8AC3E}">
        <p14:creationId xmlns:p14="http://schemas.microsoft.com/office/powerpoint/2010/main" val="11547418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2A7F2-9CEA-4836-9897-238C45A4D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Activation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3D628B-0E38-49A3-8F0D-6A6143C685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So far, we’ve assumed that the activation function is always the sigmoid/logistic function. In fact, it is not widely used any more. 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35FBC5-9F2F-47AB-9CEE-8DF9813FCD7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BE27E0-2E4F-461F-A84E-6630D7906B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  <p:pic>
        <p:nvPicPr>
          <p:cNvPr id="6" name="Picture 2" descr="https://upload.wikimedia.org/wikipedia/commons/thumb/8/88/Logistic-curve.svg/320px-Logistic-curve.svg.png">
            <a:extLst>
              <a:ext uri="{FF2B5EF4-FFF2-40B4-BE49-F238E27FC236}">
                <a16:creationId xmlns:a16="http://schemas.microsoft.com/office/drawing/2014/main" id="{B8BC39C1-964E-47CF-91CF-7AE800919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144" y="2919734"/>
            <a:ext cx="4459787" cy="296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A8F331F-2205-43FB-A6A5-0CE06C5B870C}"/>
                  </a:ext>
                </a:extLst>
              </p:cNvPr>
              <p:cNvSpPr/>
              <p:nvPr/>
            </p:nvSpPr>
            <p:spPr>
              <a:xfrm>
                <a:off x="8544272" y="5703639"/>
                <a:ext cx="1772721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0" dirty="0" smtClean="0">
                              <a:latin typeface="Cambria Math" panose="02040503050406030204" pitchFamily="18" charset="0"/>
                            </a:rPr>
                            <m:t>𝐰</m:t>
                          </m:r>
                        </m:e>
                        <m:sup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a:rPr lang="en-US" sz="2400" b="1" dirty="0">
                          <a:latin typeface="Cambria Math" panose="02040503050406030204" pitchFamily="18" charset="0"/>
                        </a:rPr>
                        <m:t>𝐱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A8F331F-2205-43FB-A6A5-0CE06C5B87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4272" y="5703639"/>
                <a:ext cx="1772721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97899C6-869F-4DF2-A357-50B7B5C11E6A}"/>
                  </a:ext>
                </a:extLst>
              </p:cNvPr>
              <p:cNvSpPr/>
              <p:nvPr/>
            </p:nvSpPr>
            <p:spPr>
              <a:xfrm>
                <a:off x="6725130" y="3947805"/>
                <a:ext cx="87325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97899C6-869F-4DF2-A357-50B7B5C11E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5130" y="3947805"/>
                <a:ext cx="873252" cy="461665"/>
              </a:xfrm>
              <a:prstGeom prst="rect">
                <a:avLst/>
              </a:prstGeom>
              <a:blipFill>
                <a:blip r:embed="rId4"/>
                <a:stretch>
                  <a:fillRect r="-699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054FE61-2C24-43D1-8CF3-9F429AEEF811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1830546" y="4059635"/>
            <a:ext cx="1577224" cy="433758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BA2ADB7-B5D3-40B8-857D-A8E6A56899C5}"/>
              </a:ext>
            </a:extLst>
          </p:cNvPr>
          <p:cNvCxnSpPr>
            <a:cxnSpLocks/>
            <a:stCxn id="27" idx="6"/>
            <a:endCxn id="23" idx="1"/>
          </p:cNvCxnSpPr>
          <p:nvPr/>
        </p:nvCxnSpPr>
        <p:spPr>
          <a:xfrm flipV="1">
            <a:off x="1806349" y="4493393"/>
            <a:ext cx="1601421" cy="306735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0D4FAEA-27A2-4645-BC19-27023BFB7CE0}"/>
              </a:ext>
            </a:extLst>
          </p:cNvPr>
          <p:cNvCxnSpPr>
            <a:cxnSpLocks/>
            <a:endCxn id="23" idx="1"/>
          </p:cNvCxnSpPr>
          <p:nvPr/>
        </p:nvCxnSpPr>
        <p:spPr>
          <a:xfrm flipV="1">
            <a:off x="1814382" y="4493393"/>
            <a:ext cx="1593388" cy="1273768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562CBCB-089D-40D6-A939-328D71A163FE}"/>
              </a:ext>
            </a:extLst>
          </p:cNvPr>
          <p:cNvCxnSpPr>
            <a:cxnSpLocks/>
            <a:stCxn id="24" idx="5"/>
            <a:endCxn id="23" idx="1"/>
          </p:cNvCxnSpPr>
          <p:nvPr/>
        </p:nvCxnSpPr>
        <p:spPr>
          <a:xfrm>
            <a:off x="1725150" y="3523357"/>
            <a:ext cx="1682620" cy="970036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E2A2E8E-D97A-495C-A277-D46DD2BDF9BB}"/>
              </a:ext>
            </a:extLst>
          </p:cNvPr>
          <p:cNvCxnSpPr>
            <a:cxnSpLocks/>
          </p:cNvCxnSpPr>
          <p:nvPr/>
        </p:nvCxnSpPr>
        <p:spPr>
          <a:xfrm flipV="1">
            <a:off x="3857684" y="4493392"/>
            <a:ext cx="966722" cy="1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9C5E35A-BEE3-438D-97D2-40CCEE2DC1B9}"/>
                  </a:ext>
                </a:extLst>
              </p:cNvPr>
              <p:cNvSpPr/>
              <p:nvPr/>
            </p:nvSpPr>
            <p:spPr>
              <a:xfrm>
                <a:off x="4110325" y="4900690"/>
                <a:ext cx="2278508" cy="6173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18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sz="18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8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18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sz="18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sz="18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8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800" b="1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sup>
                          </m:sSup>
                          <m:r>
                            <a:rPr lang="en-US" sz="18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9C5E35A-BEE3-438D-97D2-40CCEE2DC1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0325" y="4900690"/>
                <a:ext cx="2278508" cy="61734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2832939B-183A-42E1-8A21-BCB68309EADA}"/>
              </a:ext>
            </a:extLst>
          </p:cNvPr>
          <p:cNvSpPr/>
          <p:nvPr/>
        </p:nvSpPr>
        <p:spPr>
          <a:xfrm>
            <a:off x="1729418" y="2985591"/>
            <a:ext cx="1223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rgbClr val="FF0000"/>
                </a:solidFill>
              </a:rPr>
              <a:t>“Bias unit”</a:t>
            </a:r>
          </a:p>
        </p:txBody>
      </p:sp>
      <p:sp>
        <p:nvSpPr>
          <p:cNvPr id="18" name="AutoShape 47">
            <a:extLst>
              <a:ext uri="{FF2B5EF4-FFF2-40B4-BE49-F238E27FC236}">
                <a16:creationId xmlns:a16="http://schemas.microsoft.com/office/drawing/2014/main" id="{FF3812B0-A7F1-4734-BF34-A2EFFE50AD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4406" y="4153682"/>
            <a:ext cx="716884" cy="712788"/>
          </a:xfrm>
          <a:prstGeom prst="flowChartConnector">
            <a:avLst/>
          </a:pr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" name="Group 48">
            <a:extLst>
              <a:ext uri="{FF2B5EF4-FFF2-40B4-BE49-F238E27FC236}">
                <a16:creationId xmlns:a16="http://schemas.microsoft.com/office/drawing/2014/main" id="{F9CF8396-D91B-407F-9AB7-CD597F04B11D}"/>
              </a:ext>
            </a:extLst>
          </p:cNvPr>
          <p:cNvGrpSpPr>
            <a:grpSpLocks/>
          </p:cNvGrpSpPr>
          <p:nvPr/>
        </p:nvGrpSpPr>
        <p:grpSpPr bwMode="auto">
          <a:xfrm>
            <a:off x="5017532" y="4360042"/>
            <a:ext cx="328613" cy="266700"/>
            <a:chOff x="4520" y="1893"/>
            <a:chExt cx="404" cy="331"/>
          </a:xfrm>
        </p:grpSpPr>
        <p:sp>
          <p:nvSpPr>
            <p:cNvPr id="20" name="Freeform 49">
              <a:extLst>
                <a:ext uri="{FF2B5EF4-FFF2-40B4-BE49-F238E27FC236}">
                  <a16:creationId xmlns:a16="http://schemas.microsoft.com/office/drawing/2014/main" id="{48207C82-0BB9-41A6-8BC9-107556158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3" y="1944"/>
              <a:ext cx="331" cy="268"/>
            </a:xfrm>
            <a:custGeom>
              <a:avLst/>
              <a:gdLst/>
              <a:ahLst/>
              <a:cxnLst>
                <a:cxn ang="0">
                  <a:pos x="0" y="620"/>
                </a:cxn>
                <a:cxn ang="0">
                  <a:pos x="455" y="496"/>
                </a:cxn>
                <a:cxn ang="0">
                  <a:pos x="579" y="83"/>
                </a:cxn>
                <a:cxn ang="0">
                  <a:pos x="1024" y="0"/>
                </a:cxn>
              </a:cxnLst>
              <a:rect l="0" t="0" r="r" b="b"/>
              <a:pathLst>
                <a:path w="1024" h="620">
                  <a:moveTo>
                    <a:pt x="0" y="620"/>
                  </a:moveTo>
                  <a:cubicBezTo>
                    <a:pt x="179" y="602"/>
                    <a:pt x="359" y="585"/>
                    <a:pt x="455" y="496"/>
                  </a:cubicBezTo>
                  <a:cubicBezTo>
                    <a:pt x="551" y="407"/>
                    <a:pt x="484" y="166"/>
                    <a:pt x="579" y="83"/>
                  </a:cubicBezTo>
                  <a:cubicBezTo>
                    <a:pt x="674" y="0"/>
                    <a:pt x="849" y="0"/>
                    <a:pt x="1024" y="0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Freeform 50">
              <a:extLst>
                <a:ext uri="{FF2B5EF4-FFF2-40B4-BE49-F238E27FC236}">
                  <a16:creationId xmlns:a16="http://schemas.microsoft.com/office/drawing/2014/main" id="{567621C3-0EB3-4DF1-BCEF-0211E493CB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0" y="1893"/>
              <a:ext cx="404" cy="331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331"/>
                </a:cxn>
                <a:cxn ang="0">
                  <a:pos x="404" y="331"/>
                </a:cxn>
              </a:cxnLst>
              <a:rect l="0" t="0" r="r" b="b"/>
              <a:pathLst>
                <a:path w="404" h="331">
                  <a:moveTo>
                    <a:pt x="11" y="0"/>
                  </a:moveTo>
                  <a:lnTo>
                    <a:pt x="0" y="331"/>
                  </a:lnTo>
                  <a:lnTo>
                    <a:pt x="404" y="3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" name="Text Box 53">
            <a:extLst>
              <a:ext uri="{FF2B5EF4-FFF2-40B4-BE49-F238E27FC236}">
                <a16:creationId xmlns:a16="http://schemas.microsoft.com/office/drawing/2014/main" id="{C86DB9B5-A12F-43E3-BE04-70EB06559A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7770" y="4339504"/>
            <a:ext cx="456768" cy="30777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buNone/>
            </a:pPr>
            <a:r>
              <a:rPr lang="en-US" sz="1400" dirty="0">
                <a:latin typeface="Symbol" pitchFamily="18" charset="2"/>
              </a:rPr>
              <a:t> S</a:t>
            </a:r>
            <a:endParaRPr lang="en-US" sz="1400" b="0" dirty="0"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onnector 22">
                <a:extLst>
                  <a:ext uri="{FF2B5EF4-FFF2-40B4-BE49-F238E27FC236}">
                    <a16:creationId xmlns:a16="http://schemas.microsoft.com/office/drawing/2014/main" id="{712EC23C-E43E-433E-83A1-03AD923BC076}"/>
                  </a:ext>
                </a:extLst>
              </p:cNvPr>
              <p:cNvSpPr/>
              <p:nvPr/>
            </p:nvSpPr>
            <p:spPr>
              <a:xfrm>
                <a:off x="1251889" y="3087015"/>
                <a:ext cx="554460" cy="511206"/>
              </a:xfrm>
              <a:prstGeom prst="flowChartConnector">
                <a:avLst/>
              </a:prstGeom>
              <a:noFill/>
              <a:ln w="254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400" baseline="-250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24" name="Connector 22">
                <a:extLst>
                  <a:ext uri="{FF2B5EF4-FFF2-40B4-BE49-F238E27FC236}">
                    <a16:creationId xmlns:a16="http://schemas.microsoft.com/office/drawing/2014/main" id="{712EC23C-E43E-433E-83A1-03AD923BC0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1889" y="3087015"/>
                <a:ext cx="554460" cy="511206"/>
              </a:xfrm>
              <a:prstGeom prst="flowChartConnector">
                <a:avLst/>
              </a:prstGeom>
              <a:blipFill>
                <a:blip r:embed="rId6"/>
                <a:stretch>
                  <a:fillRect/>
                </a:stretch>
              </a:blipFill>
              <a:ln w="254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nector 22">
                <a:extLst>
                  <a:ext uri="{FF2B5EF4-FFF2-40B4-BE49-F238E27FC236}">
                    <a16:creationId xmlns:a16="http://schemas.microsoft.com/office/drawing/2014/main" id="{B559A988-A9F3-4E0B-9888-79378F541414}"/>
                  </a:ext>
                </a:extLst>
              </p:cNvPr>
              <p:cNvSpPr/>
              <p:nvPr/>
            </p:nvSpPr>
            <p:spPr>
              <a:xfrm>
                <a:off x="1251889" y="3821048"/>
                <a:ext cx="554460" cy="511207"/>
              </a:xfrm>
              <a:prstGeom prst="flowChartConnector">
                <a:avLst/>
              </a:prstGeom>
              <a:noFill/>
              <a:ln w="254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aseline="-250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25" name="Connector 22">
                <a:extLst>
                  <a:ext uri="{FF2B5EF4-FFF2-40B4-BE49-F238E27FC236}">
                    <a16:creationId xmlns:a16="http://schemas.microsoft.com/office/drawing/2014/main" id="{B559A988-A9F3-4E0B-9888-79378F5414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1889" y="3821048"/>
                <a:ext cx="554460" cy="511207"/>
              </a:xfrm>
              <a:prstGeom prst="flowChartConnector">
                <a:avLst/>
              </a:prstGeom>
              <a:blipFill>
                <a:blip r:embed="rId7"/>
                <a:stretch>
                  <a:fillRect/>
                </a:stretch>
              </a:blipFill>
              <a:ln w="254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onnector 22">
                <a:extLst>
                  <a:ext uri="{FF2B5EF4-FFF2-40B4-BE49-F238E27FC236}">
                    <a16:creationId xmlns:a16="http://schemas.microsoft.com/office/drawing/2014/main" id="{71E050E9-1325-403F-B500-796E35231AAB}"/>
                  </a:ext>
                </a:extLst>
              </p:cNvPr>
              <p:cNvSpPr/>
              <p:nvPr/>
            </p:nvSpPr>
            <p:spPr>
              <a:xfrm>
                <a:off x="1251889" y="5574737"/>
                <a:ext cx="554460" cy="518559"/>
              </a:xfrm>
              <a:prstGeom prst="flowChartConnector">
                <a:avLst/>
              </a:prstGeom>
              <a:noFill/>
              <a:ln w="254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2400" baseline="-250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26" name="Connector 22">
                <a:extLst>
                  <a:ext uri="{FF2B5EF4-FFF2-40B4-BE49-F238E27FC236}">
                    <a16:creationId xmlns:a16="http://schemas.microsoft.com/office/drawing/2014/main" id="{71E050E9-1325-403F-B500-796E35231A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1889" y="5574737"/>
                <a:ext cx="554460" cy="518559"/>
              </a:xfrm>
              <a:prstGeom prst="flowChartConnector">
                <a:avLst/>
              </a:prstGeom>
              <a:blipFill>
                <a:blip r:embed="rId8"/>
                <a:stretch>
                  <a:fillRect/>
                </a:stretch>
              </a:blipFill>
              <a:ln w="254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onnector 22">
                <a:extLst>
                  <a:ext uri="{FF2B5EF4-FFF2-40B4-BE49-F238E27FC236}">
                    <a16:creationId xmlns:a16="http://schemas.microsoft.com/office/drawing/2014/main" id="{8EAB603A-3A49-42C8-994C-2771BA88260E}"/>
                  </a:ext>
                </a:extLst>
              </p:cNvPr>
              <p:cNvSpPr/>
              <p:nvPr/>
            </p:nvSpPr>
            <p:spPr>
              <a:xfrm>
                <a:off x="1251889" y="4540848"/>
                <a:ext cx="554460" cy="518559"/>
              </a:xfrm>
              <a:prstGeom prst="flowChartConnector">
                <a:avLst/>
              </a:prstGeom>
              <a:noFill/>
              <a:ln w="254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baseline="-250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27" name="Connector 22">
                <a:extLst>
                  <a:ext uri="{FF2B5EF4-FFF2-40B4-BE49-F238E27FC236}">
                    <a16:creationId xmlns:a16="http://schemas.microsoft.com/office/drawing/2014/main" id="{8EAB603A-3A49-42C8-994C-2771BA8826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1889" y="4540848"/>
                <a:ext cx="554460" cy="518559"/>
              </a:xfrm>
              <a:prstGeom prst="flowChartConnector">
                <a:avLst/>
              </a:prstGeom>
              <a:blipFill>
                <a:blip r:embed="rId9"/>
                <a:stretch>
                  <a:fillRect/>
                </a:stretch>
              </a:blipFill>
              <a:ln w="254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onnector 22">
                <a:extLst>
                  <a:ext uri="{FF2B5EF4-FFF2-40B4-BE49-F238E27FC236}">
                    <a16:creationId xmlns:a16="http://schemas.microsoft.com/office/drawing/2014/main" id="{502BF25B-084C-490A-8B9F-42B0F4D6E9DF}"/>
                  </a:ext>
                </a:extLst>
              </p:cNvPr>
              <p:cNvSpPr/>
              <p:nvPr/>
            </p:nvSpPr>
            <p:spPr>
              <a:xfrm>
                <a:off x="1920807" y="3230459"/>
                <a:ext cx="670560" cy="608076"/>
              </a:xfrm>
              <a:prstGeom prst="flowChartConnector">
                <a:avLst/>
              </a:prstGeom>
              <a:noFill/>
              <a:ln w="25400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000" baseline="-250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29" name="Connector 22">
                <a:extLst>
                  <a:ext uri="{FF2B5EF4-FFF2-40B4-BE49-F238E27FC236}">
                    <a16:creationId xmlns:a16="http://schemas.microsoft.com/office/drawing/2014/main" id="{502BF25B-084C-490A-8B9F-42B0F4D6E9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0807" y="3230459"/>
                <a:ext cx="670560" cy="608076"/>
              </a:xfrm>
              <a:prstGeom prst="flowChartConnector">
                <a:avLst/>
              </a:prstGeom>
              <a:blipFill>
                <a:blip r:embed="rId10"/>
                <a:stretch>
                  <a:fillRect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onnector 22">
                <a:extLst>
                  <a:ext uri="{FF2B5EF4-FFF2-40B4-BE49-F238E27FC236}">
                    <a16:creationId xmlns:a16="http://schemas.microsoft.com/office/drawing/2014/main" id="{B4562AE6-F0A8-4AF1-80FF-15A0DC32455F}"/>
                  </a:ext>
                </a:extLst>
              </p:cNvPr>
              <p:cNvSpPr/>
              <p:nvPr/>
            </p:nvSpPr>
            <p:spPr>
              <a:xfrm>
                <a:off x="1870193" y="3666801"/>
                <a:ext cx="670560" cy="608076"/>
              </a:xfrm>
              <a:prstGeom prst="flowChartConnector">
                <a:avLst/>
              </a:prstGeom>
              <a:noFill/>
              <a:ln w="25400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baseline="-250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30" name="Connector 22">
                <a:extLst>
                  <a:ext uri="{FF2B5EF4-FFF2-40B4-BE49-F238E27FC236}">
                    <a16:creationId xmlns:a16="http://schemas.microsoft.com/office/drawing/2014/main" id="{B4562AE6-F0A8-4AF1-80FF-15A0DC3245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0193" y="3666801"/>
                <a:ext cx="670560" cy="608076"/>
              </a:xfrm>
              <a:prstGeom prst="flowChartConnector">
                <a:avLst/>
              </a:prstGeom>
              <a:blipFill>
                <a:blip r:embed="rId11"/>
                <a:stretch>
                  <a:fillRect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onnector 22">
                <a:extLst>
                  <a:ext uri="{FF2B5EF4-FFF2-40B4-BE49-F238E27FC236}">
                    <a16:creationId xmlns:a16="http://schemas.microsoft.com/office/drawing/2014/main" id="{52F264E3-CE92-41D3-870B-8D591545F4DB}"/>
                  </a:ext>
                </a:extLst>
              </p:cNvPr>
              <p:cNvSpPr/>
              <p:nvPr/>
            </p:nvSpPr>
            <p:spPr>
              <a:xfrm>
                <a:off x="1845996" y="4188618"/>
                <a:ext cx="670560" cy="608076"/>
              </a:xfrm>
              <a:prstGeom prst="flowChartConnector">
                <a:avLst/>
              </a:prstGeom>
              <a:noFill/>
              <a:ln w="25400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baseline="-250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31" name="Connector 22">
                <a:extLst>
                  <a:ext uri="{FF2B5EF4-FFF2-40B4-BE49-F238E27FC236}">
                    <a16:creationId xmlns:a16="http://schemas.microsoft.com/office/drawing/2014/main" id="{52F264E3-CE92-41D3-870B-8D591545F4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5996" y="4188618"/>
                <a:ext cx="670560" cy="608076"/>
              </a:xfrm>
              <a:prstGeom prst="flowChartConnector">
                <a:avLst/>
              </a:prstGeom>
              <a:blipFill>
                <a:blip r:embed="rId12"/>
                <a:stretch>
                  <a:fillRect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onnector 22">
                <a:extLst>
                  <a:ext uri="{FF2B5EF4-FFF2-40B4-BE49-F238E27FC236}">
                    <a16:creationId xmlns:a16="http://schemas.microsoft.com/office/drawing/2014/main" id="{A8AD1BE4-3291-47F2-BF33-EA135DCA914A}"/>
                  </a:ext>
                </a:extLst>
              </p:cNvPr>
              <p:cNvSpPr/>
              <p:nvPr/>
            </p:nvSpPr>
            <p:spPr>
              <a:xfrm>
                <a:off x="2063552" y="5308638"/>
                <a:ext cx="670560" cy="608076"/>
              </a:xfrm>
              <a:prstGeom prst="flowChartConnector">
                <a:avLst/>
              </a:prstGeom>
              <a:noFill/>
              <a:ln w="25400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2000" baseline="-250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32" name="Connector 22">
                <a:extLst>
                  <a:ext uri="{FF2B5EF4-FFF2-40B4-BE49-F238E27FC236}">
                    <a16:creationId xmlns:a16="http://schemas.microsoft.com/office/drawing/2014/main" id="{A8AD1BE4-3291-47F2-BF33-EA135DCA91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3552" y="5308638"/>
                <a:ext cx="670560" cy="608076"/>
              </a:xfrm>
              <a:prstGeom prst="flowChartConnector">
                <a:avLst/>
              </a:prstGeom>
              <a:blipFill>
                <a:blip r:embed="rId13"/>
                <a:stretch>
                  <a:fillRect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3EE1935-E4CB-41E9-A22E-F720B0CBFB53}"/>
                  </a:ext>
                </a:extLst>
              </p:cNvPr>
              <p:cNvSpPr txBox="1"/>
              <p:nvPr/>
            </p:nvSpPr>
            <p:spPr>
              <a:xfrm>
                <a:off x="2754631" y="4894903"/>
                <a:ext cx="155076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𝒛</m:t>
                      </m:r>
                      <m:r>
                        <a:rPr lang="en-US" sz="20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0" dirty="0" smtClean="0">
                              <a:latin typeface="Cambria Math" panose="02040503050406030204" pitchFamily="18" charset="0"/>
                            </a:rPr>
                            <m:t>𝐰</m:t>
                          </m:r>
                        </m:e>
                        <m:sup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a:rPr lang="en-US" sz="2000" b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</m:oMath>
                  </m:oMathPara>
                </a14:m>
                <a:endParaRPr lang="en-US" sz="2000" b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r>
                      <a:rPr lang="en-US" sz="2000" b="1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ctrlPr>
                          <a:rPr lang="en-US" sz="20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lang="en-US" sz="20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2000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3EE1935-E4CB-41E9-A22E-F720B0CBFB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4631" y="4894903"/>
                <a:ext cx="1550761" cy="707886"/>
              </a:xfrm>
              <a:prstGeom prst="rect">
                <a:avLst/>
              </a:prstGeom>
              <a:blipFill>
                <a:blip r:embed="rId14"/>
                <a:stretch>
                  <a:fillRect l="-7480" t="-25862" b="-1043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2EE4D65-B8B9-481D-8735-D74B279034FA}"/>
              </a:ext>
            </a:extLst>
          </p:cNvPr>
          <p:cNvCxnSpPr>
            <a:cxnSpLocks/>
          </p:cNvCxnSpPr>
          <p:nvPr/>
        </p:nvCxnSpPr>
        <p:spPr>
          <a:xfrm flipV="1">
            <a:off x="5537039" y="4513208"/>
            <a:ext cx="573583" cy="1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C1D1ADB7-B0CB-404B-84A5-3C1D83CE27B6}"/>
              </a:ext>
            </a:extLst>
          </p:cNvPr>
          <p:cNvSpPr txBox="1"/>
          <p:nvPr/>
        </p:nvSpPr>
        <p:spPr>
          <a:xfrm>
            <a:off x="1234975" y="4959267"/>
            <a:ext cx="6293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72688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7A668-E845-4D49-838E-F3C55F0AF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more activation functions, Tanh and </a:t>
            </a:r>
            <a:r>
              <a:rPr lang="en-US" dirty="0" err="1"/>
              <a:t>ReLu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53008-9145-4383-BCC4-7A5169CB8A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2F9983-A1CC-4729-9811-C78DBCEEE4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782C7CE-819F-4CF0-B684-4642A1258F4A}"/>
                  </a:ext>
                </a:extLst>
              </p:cNvPr>
              <p:cNvSpPr txBox="1"/>
              <p:nvPr/>
            </p:nvSpPr>
            <p:spPr>
              <a:xfrm>
                <a:off x="854635" y="4661754"/>
                <a:ext cx="10729192" cy="5567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14:m>
                  <m:oMath xmlns:m="http://schemas.openxmlformats.org/officeDocument/2006/math">
                    <m:r>
                      <a:rPr lang="pt-B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)=</m:t>
                    </m:r>
                    <m:f>
                      <m:fPr>
                        <m:ctrlPr>
                          <a:rPr lang="pt-BR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000" dirty="0"/>
                  <a:t>                                          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)=</m:t>
                    </m:r>
                    <m:f>
                      <m:fPr>
                        <m:ctrlPr>
                          <a:rPr lang="pt-BR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p>
                        </m:s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p>
                        </m:s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000" dirty="0"/>
                  <a:t>                                 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)=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max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⁡(0,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782C7CE-819F-4CF0-B684-4642A1258F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635" y="4661754"/>
                <a:ext cx="10729192" cy="55675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0BDE2413-65F9-4C52-B867-97B638F732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9807043"/>
              </p:ext>
            </p:extLst>
          </p:nvPr>
        </p:nvGraphicFramePr>
        <p:xfrm>
          <a:off x="677999" y="1449783"/>
          <a:ext cx="10836001" cy="30197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58" name="Bitmap Image" r:id="rId4" imgW="7804080" imgH="2174760" progId="Paint.Picture">
                  <p:embed/>
                </p:oleObj>
              </mc:Choice>
              <mc:Fallback>
                <p:oleObj name="Bitmap Image" r:id="rId4" imgW="7804080" imgH="217476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77999" y="1449783"/>
                        <a:ext cx="10836001" cy="30197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1E77D1C-DB38-4B41-A73F-A042FDB7F262}"/>
                  </a:ext>
                </a:extLst>
              </p:cNvPr>
              <p:cNvSpPr txBox="1"/>
              <p:nvPr/>
            </p:nvSpPr>
            <p:spPr>
              <a:xfrm>
                <a:off x="852784" y="5085184"/>
                <a:ext cx="10836001" cy="7788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14:m>
                  <m:oMath xmlns:m="http://schemas.openxmlformats.org/officeDocument/2006/math">
                    <m:r>
                      <a:rPr lang="pt-B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)=</m:t>
                    </m:r>
                    <m:r>
                      <a:rPr lang="pt-B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)(1−</m:t>
                    </m:r>
                    <m:r>
                      <a:rPr lang="pt-B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)                       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)=1−</m:t>
                    </m:r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pt-BR" sz="2000" dirty="0">
                    <a:ea typeface="Cambria Math" panose="02040503050406030204" pitchFamily="18" charset="0"/>
                  </a:rPr>
                  <a:t>           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</m:e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&gt;0</m:t>
                              </m:r>
                            </m:e>
                          </m:mr>
                          <m:m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0,</m:t>
                              </m:r>
                            </m:e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𝑜𝑡h𝑒𝑟𝑤𝑖𝑠𝑒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1E77D1C-DB38-4B41-A73F-A042FDB7F2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784" y="5085184"/>
                <a:ext cx="10836001" cy="77886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0048AAB2-81A0-48AC-BA29-66ADC426C5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9605236"/>
              </p:ext>
            </p:extLst>
          </p:nvPr>
        </p:nvGraphicFramePr>
        <p:xfrm>
          <a:off x="1019436" y="2348880"/>
          <a:ext cx="949054" cy="425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59" name="Bitmap Image" r:id="rId7" imgW="793800" imgH="355680" progId="Paint.Picture">
                  <p:embed/>
                </p:oleObj>
              </mc:Choice>
              <mc:Fallback>
                <p:oleObj name="Bitmap Image" r:id="rId7" imgW="793800" imgH="3556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19436" y="2348880"/>
                        <a:ext cx="949054" cy="425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6AC24D79-9137-4D24-8E7E-F81F47D452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8758819"/>
              </p:ext>
            </p:extLst>
          </p:nvPr>
        </p:nvGraphicFramePr>
        <p:xfrm>
          <a:off x="6492044" y="2391756"/>
          <a:ext cx="949054" cy="425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60" name="Bitmap Image" r:id="rId9" imgW="793800" imgH="355680" progId="Paint.Picture">
                  <p:embed/>
                </p:oleObj>
              </mc:Choice>
              <mc:Fallback>
                <p:oleObj name="Bitmap Image" r:id="rId9" imgW="793800" imgH="355680" progId="Paint.Picture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0048AAB2-81A0-48AC-BA29-66ADC426C58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492044" y="2391756"/>
                        <a:ext cx="949054" cy="425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30AE4FE0-1866-4A39-AFA6-75555B2CD0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267064"/>
              </p:ext>
            </p:extLst>
          </p:nvPr>
        </p:nvGraphicFramePr>
        <p:xfrm>
          <a:off x="10331522" y="2402806"/>
          <a:ext cx="949054" cy="425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61" name="Bitmap Image" r:id="rId10" imgW="793800" imgH="355680" progId="Paint.Picture">
                  <p:embed/>
                </p:oleObj>
              </mc:Choice>
              <mc:Fallback>
                <p:oleObj name="Bitmap Image" r:id="rId10" imgW="793800" imgH="355680" progId="Paint.Picture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6AC24D79-9137-4D24-8E7E-F81F47D452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331522" y="2402806"/>
                        <a:ext cx="949054" cy="425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23541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71849-9F4B-4B76-A5F0-ED2049A36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example successes of neural networks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31D397-99DB-42D2-908E-53EDD59B3E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AD98B3-4341-4EA8-BA43-0FABC0CC86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  <p:pic>
        <p:nvPicPr>
          <p:cNvPr id="6" name="Picture 2" descr="Error rates on the ImageNet Large-Scale Visual Recognition Challenge.... |  Download Scientific Diagram">
            <a:extLst>
              <a:ext uri="{FF2B5EF4-FFF2-40B4-BE49-F238E27FC236}">
                <a16:creationId xmlns:a16="http://schemas.microsoft.com/office/drawing/2014/main" id="{63318FD5-E3D4-411B-8B66-6F41BA9C1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64" y="1185455"/>
            <a:ext cx="3351205" cy="2230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oogle Shape;298;p2">
            <a:extLst>
              <a:ext uri="{FF2B5EF4-FFF2-40B4-BE49-F238E27FC236}">
                <a16:creationId xmlns:a16="http://schemas.microsoft.com/office/drawing/2014/main" id="{76838467-7A94-410F-A4C0-8BE17017115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9416" y="3415529"/>
            <a:ext cx="4681461" cy="2715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00;p2">
            <a:extLst>
              <a:ext uri="{FF2B5EF4-FFF2-40B4-BE49-F238E27FC236}">
                <a16:creationId xmlns:a16="http://schemas.microsoft.com/office/drawing/2014/main" id="{4271E097-F182-47AD-A210-936D89105E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68008" y="3429000"/>
            <a:ext cx="5282264" cy="2715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907778-BB63-407C-8290-EBD423D5D2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8068" y="1124744"/>
            <a:ext cx="4132267" cy="205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626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A3056-0607-452C-84C4-B6B356183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2977AE-7621-4606-9BBB-59E881C24B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 to neural networks</a:t>
            </a:r>
          </a:p>
          <a:p>
            <a:r>
              <a:rPr lang="en-US" dirty="0">
                <a:solidFill>
                  <a:srgbClr val="FF0000"/>
                </a:solidFill>
              </a:rPr>
              <a:t>An example network for hand-written digits recognition</a:t>
            </a:r>
          </a:p>
          <a:p>
            <a:r>
              <a:rPr lang="en-US" dirty="0"/>
              <a:t>Introduction to neural network learning</a:t>
            </a:r>
          </a:p>
          <a:p>
            <a:r>
              <a:rPr lang="en-US" dirty="0"/>
              <a:t>Introduction to backpropagation</a:t>
            </a:r>
          </a:p>
          <a:p>
            <a:r>
              <a:rPr lang="en-US" dirty="0"/>
              <a:t>Mathematics of the backpropagation algorithm</a:t>
            </a:r>
          </a:p>
          <a:p>
            <a:r>
              <a:rPr lang="en-US" dirty="0"/>
              <a:t>Summary</a:t>
            </a:r>
          </a:p>
          <a:p>
            <a:endParaRPr lang="en-US" dirty="0"/>
          </a:p>
          <a:p>
            <a:pPr>
              <a:spcBef>
                <a:spcPts val="0"/>
              </a:spcBef>
            </a:pPr>
            <a:r>
              <a:rPr lang="en-US" sz="2000" dirty="0"/>
              <a:t>Subsequent slides are based on 4 videos starting from the following</a:t>
            </a:r>
          </a:p>
          <a:p>
            <a:pPr lvl="1"/>
            <a:r>
              <a:rPr lang="en-US" sz="1600" dirty="0"/>
              <a:t>https://www.youtube.com/watch?v=aircAruvnKk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3C17F3-6ABE-4845-80C4-76057B4FB8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FBE90A-958A-4385-AD6A-02DEF36923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34499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0654B-C2DA-4001-82FF-81226CA2A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example: recognizing hand-written digits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DC320A-6D3D-46DB-B7EB-3C6585F43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8546740" cy="4530725"/>
          </a:xfrm>
        </p:spPr>
        <p:txBody>
          <a:bodyPr/>
          <a:lstStyle/>
          <a:p>
            <a:r>
              <a:rPr lang="en-US" dirty="0"/>
              <a:t>Each hand-written digit is a 28x28 = 784 image</a:t>
            </a:r>
          </a:p>
          <a:p>
            <a:r>
              <a:rPr lang="en-US" dirty="0"/>
              <a:t>We want to build a neural network to recognize 10 digits: 0, 1, 2, 3, 4, 5, 6, 7, 8, 9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F3C059-E835-4FF9-B70A-2ED93C00C9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DEADAC-B2F3-4C8B-A56C-8F31BAD2E3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2BB644D3-D4FC-42DD-B42B-15EC52B2A9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8574924"/>
              </p:ext>
            </p:extLst>
          </p:nvPr>
        </p:nvGraphicFramePr>
        <p:xfrm>
          <a:off x="9516380" y="1979086"/>
          <a:ext cx="1949450" cy="193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3" name="Bitmap Image" r:id="rId3" imgW="1949400" imgH="1936800" progId="Paint.Picture">
                  <p:embed/>
                </p:oleObj>
              </mc:Choice>
              <mc:Fallback>
                <p:oleObj name="Bitmap Image" r:id="rId3" imgW="1949400" imgH="19368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516380" y="1979086"/>
                        <a:ext cx="1949450" cy="193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156DD96-7D77-450C-A46D-26249C36FCDD}"/>
              </a:ext>
            </a:extLst>
          </p:cNvPr>
          <p:cNvSpPr txBox="1"/>
          <p:nvPr/>
        </p:nvSpPr>
        <p:spPr>
          <a:xfrm>
            <a:off x="10174165" y="1517421"/>
            <a:ext cx="756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dirty="0"/>
              <a:t>28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32BF88-0303-407D-8A4E-58EFB8DAAA47}"/>
              </a:ext>
            </a:extLst>
          </p:cNvPr>
          <p:cNvSpPr txBox="1"/>
          <p:nvPr/>
        </p:nvSpPr>
        <p:spPr>
          <a:xfrm>
            <a:off x="9048328" y="2716628"/>
            <a:ext cx="756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dirty="0"/>
              <a:t>28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31587BAA-2E3A-4D1F-9747-783DC88D59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5782572"/>
              </p:ext>
            </p:extLst>
          </p:nvPr>
        </p:nvGraphicFramePr>
        <p:xfrm>
          <a:off x="1775520" y="3356992"/>
          <a:ext cx="5868652" cy="2699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4" name="Bitmap Image" r:id="rId5" imgW="6550200" imgH="3013200" progId="Paint.Picture">
                  <p:embed/>
                </p:oleObj>
              </mc:Choice>
              <mc:Fallback>
                <p:oleObj name="Bitmap Image" r:id="rId5" imgW="6550200" imgH="30132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75520" y="3356992"/>
                        <a:ext cx="5868652" cy="2699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0BAD86A-81CD-4B7E-87BF-706979D191AA}"/>
              </a:ext>
            </a:extLst>
          </p:cNvPr>
          <p:cNvSpPr txBox="1"/>
          <p:nvPr/>
        </p:nvSpPr>
        <p:spPr>
          <a:xfrm>
            <a:off x="5879976" y="6122644"/>
            <a:ext cx="6120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/>
              <a:t>Watch: </a:t>
            </a:r>
            <a:r>
              <a:rPr lang="en-US" sz="1800" dirty="0"/>
              <a:t>https://www.youtube.com/watch?v=aircAruvnKk</a:t>
            </a:r>
          </a:p>
        </p:txBody>
      </p:sp>
    </p:spTree>
    <p:extLst>
      <p:ext uri="{BB962C8B-B14F-4D97-AF65-F5344CB8AC3E}">
        <p14:creationId xmlns:p14="http://schemas.microsoft.com/office/powerpoint/2010/main" val="18267611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FC127C-29AB-42EB-BDD3-FF8EE9B104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9600" y="6243638"/>
            <a:ext cx="7416800" cy="457200"/>
          </a:xfrm>
        </p:spPr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624C65-41A0-4B16-9C21-CE00AF5F74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28609B4D-271E-437E-A168-64411765A5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2453376"/>
              </p:ext>
            </p:extLst>
          </p:nvPr>
        </p:nvGraphicFramePr>
        <p:xfrm>
          <a:off x="5256462" y="2324344"/>
          <a:ext cx="1035050" cy="103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" name="Bitmap Image" r:id="rId3" imgW="1035000" imgH="1035000" progId="Paint.Picture">
                  <p:embed/>
                </p:oleObj>
              </mc:Choice>
              <mc:Fallback>
                <p:oleObj name="Bitmap Image" r:id="rId3" imgW="1035000" imgH="10350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56462" y="2324344"/>
                        <a:ext cx="1035050" cy="1035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06074DB8-D582-4556-8A1D-A19A3772A1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3122379"/>
              </p:ext>
            </p:extLst>
          </p:nvPr>
        </p:nvGraphicFramePr>
        <p:xfrm>
          <a:off x="6816080" y="1585147"/>
          <a:ext cx="4759552" cy="45374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" name="Bitmap Image" r:id="rId5" imgW="3606840" imgH="3438360" progId="Paint.Picture">
                  <p:embed/>
                </p:oleObj>
              </mc:Choice>
              <mc:Fallback>
                <p:oleObj name="Bitmap Image" r:id="rId5" imgW="3606840" imgH="343836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816080" y="1585147"/>
                        <a:ext cx="4759552" cy="45374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39F99C5-3C67-4F23-9144-1A9F0102949D}"/>
              </a:ext>
            </a:extLst>
          </p:cNvPr>
          <p:cNvSpPr txBox="1"/>
          <p:nvPr/>
        </p:nvSpPr>
        <p:spPr>
          <a:xfrm>
            <a:off x="634046" y="1473101"/>
            <a:ext cx="507629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4488" indent="-344488"/>
            <a:r>
              <a:rPr lang="en-US" sz="2800" dirty="0"/>
              <a:t>This is the simplest network, called </a:t>
            </a:r>
            <a:r>
              <a:rPr lang="en-US" sz="2800" b="1" dirty="0"/>
              <a:t>Multilayer perceptron (MLP)</a:t>
            </a:r>
            <a:endParaRPr lang="en-US" sz="2800" dirty="0"/>
          </a:p>
          <a:p>
            <a:pPr marL="344488" indent="-344488"/>
            <a:r>
              <a:rPr lang="en-US" sz="2800" dirty="0"/>
              <a:t>One input layer</a:t>
            </a:r>
          </a:p>
          <a:p>
            <a:pPr marL="344488" indent="-344488"/>
            <a:r>
              <a:rPr lang="en-US" sz="2800" dirty="0"/>
              <a:t>Two hidden layers </a:t>
            </a:r>
          </a:p>
          <a:p>
            <a:pPr marL="801688" lvl="1" indent="-344488"/>
            <a:r>
              <a:rPr lang="en-US" sz="2400" dirty="0"/>
              <a:t>2 is an arbitrary choice</a:t>
            </a:r>
          </a:p>
          <a:p>
            <a:pPr marL="801688" lvl="1" indent="-344488"/>
            <a:r>
              <a:rPr lang="en-US" sz="2400" dirty="0"/>
              <a:t>Each has 16 neurons or units</a:t>
            </a:r>
          </a:p>
          <a:p>
            <a:pPr marL="344488" indent="-344488"/>
            <a:r>
              <a:rPr lang="en-US" sz="2800" dirty="0"/>
              <a:t>One output layer with 10 units for the 10 digits</a:t>
            </a:r>
          </a:p>
          <a:p>
            <a:pPr marL="344488" indent="-344488"/>
            <a:r>
              <a:rPr lang="en-US" sz="2800" dirty="0"/>
              <a:t>All units are fully connected.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9983A1-33C5-4F86-B13A-E32E2451C133}"/>
              </a:ext>
            </a:extLst>
          </p:cNvPr>
          <p:cNvSpPr txBox="1"/>
          <p:nvPr/>
        </p:nvSpPr>
        <p:spPr>
          <a:xfrm>
            <a:off x="7140116" y="1043503"/>
            <a:ext cx="4797523" cy="535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60000"/>
              </a:lnSpc>
              <a:buNone/>
            </a:pPr>
            <a:r>
              <a:rPr lang="en-US" sz="2000" dirty="0"/>
              <a:t>Input             2 hidden layers       output</a:t>
            </a:r>
          </a:p>
          <a:p>
            <a:pPr>
              <a:lnSpc>
                <a:spcPct val="60000"/>
              </a:lnSpc>
              <a:buNone/>
            </a:pPr>
            <a:r>
              <a:rPr lang="en-US" sz="2000" dirty="0"/>
              <a:t>layer             </a:t>
            </a:r>
            <a:r>
              <a:rPr lang="en-US" sz="1600" dirty="0"/>
              <a:t>(16 neurons each) </a:t>
            </a:r>
            <a:r>
              <a:rPr lang="en-US" sz="2000" dirty="0"/>
              <a:t>        layer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021D357-4098-4C97-8683-BF37F8A7A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 dirty="0"/>
              <a:t>A network for recognizing of hand-written digits</a:t>
            </a:r>
          </a:p>
        </p:txBody>
      </p:sp>
    </p:spTree>
    <p:extLst>
      <p:ext uri="{BB962C8B-B14F-4D97-AF65-F5344CB8AC3E}">
        <p14:creationId xmlns:p14="http://schemas.microsoft.com/office/powerpoint/2010/main" val="14347608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83A7D-A66B-4602-96F9-A1BDCA624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7814"/>
            <a:ext cx="7970676" cy="1139825"/>
          </a:xfrm>
        </p:spPr>
        <p:txBody>
          <a:bodyPr/>
          <a:lstStyle/>
          <a:p>
            <a:r>
              <a:rPr lang="en-US" sz="3200" dirty="0"/>
              <a:t>Each neuron is a function, computing an activation value based on all the inputs</a:t>
            </a:r>
            <a:br>
              <a:rPr lang="en-US" sz="4400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7824E-B874-4292-81FC-AB243632B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4370276" cy="4530725"/>
          </a:xfrm>
        </p:spPr>
        <p:txBody>
          <a:bodyPr/>
          <a:lstStyle/>
          <a:p>
            <a:r>
              <a:rPr lang="en-US" sz="2800" dirty="0"/>
              <a:t>These 784 neurons form the first layer.</a:t>
            </a:r>
          </a:p>
          <a:p>
            <a:r>
              <a:rPr lang="en-US" sz="2800" dirty="0"/>
              <a:t>The value held in each output neuron basically tells how likely the input image is each digit. </a:t>
            </a:r>
          </a:p>
          <a:p>
            <a:r>
              <a:rPr lang="en-US" sz="2800" dirty="0"/>
              <a:t>Activations of one layer determine the activations of the next layer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0825E4-B6CC-45AE-85E5-C679E285F9C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229FDD-2B22-4F53-9A8C-C670434796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120D671C-5B45-47E6-90C8-F27768B78C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859030"/>
              </p:ext>
            </p:extLst>
          </p:nvPr>
        </p:nvGraphicFramePr>
        <p:xfrm>
          <a:off x="6118709" y="2837581"/>
          <a:ext cx="5463691" cy="3347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9" name="Bitmap Image" r:id="rId3" imgW="5622840" imgH="3444840" progId="Paint.Picture">
                  <p:embed/>
                </p:oleObj>
              </mc:Choice>
              <mc:Fallback>
                <p:oleObj name="Bitmap Image" r:id="rId3" imgW="5622840" imgH="344484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18709" y="2837581"/>
                        <a:ext cx="5463691" cy="33473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B54DD312-0A5D-40CF-8A6D-D7493167DB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6439438"/>
              </p:ext>
            </p:extLst>
          </p:nvPr>
        </p:nvGraphicFramePr>
        <p:xfrm>
          <a:off x="8652284" y="415175"/>
          <a:ext cx="2880320" cy="23498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0" name="Bitmap Image" r:id="rId5" imgW="3571920" imgH="3400560" progId="Paint.Picture">
                  <p:embed/>
                </p:oleObj>
              </mc:Choice>
              <mc:Fallback>
                <p:oleObj name="Bitmap Image" r:id="rId5" imgW="3571920" imgH="340056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652284" y="415175"/>
                        <a:ext cx="2880320" cy="23498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27626D76-6CE7-4791-A93B-1E9D798DE1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6544631"/>
              </p:ext>
            </p:extLst>
          </p:nvPr>
        </p:nvGraphicFramePr>
        <p:xfrm>
          <a:off x="7227776" y="1158493"/>
          <a:ext cx="1063625" cy="107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1" name="Bitmap Image" r:id="rId7" imgW="1063800" imgH="1076400" progId="Paint.Picture">
                  <p:embed/>
                </p:oleObj>
              </mc:Choice>
              <mc:Fallback>
                <p:oleObj name="Bitmap Image" r:id="rId7" imgW="1063800" imgH="10764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227776" y="1158493"/>
                        <a:ext cx="1063625" cy="1076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762392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7E023-BA80-4A9E-9D93-A53A9AD28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Intuitive idea of layers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CBF2F-03AC-48EE-9A09-1415807C2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first layer just the gray scale value of each pixel in the image. </a:t>
            </a:r>
          </a:p>
          <a:p>
            <a:r>
              <a:rPr lang="en-US" dirty="0"/>
              <a:t>The second layer may capture some low-level features, e.g., edges of different orientations. </a:t>
            </a:r>
          </a:p>
          <a:p>
            <a:r>
              <a:rPr lang="en-US" dirty="0"/>
              <a:t>The third layer may capture some high-level features such as loops, strokes, and lines. </a:t>
            </a:r>
          </a:p>
          <a:p>
            <a:r>
              <a:rPr lang="en-US" dirty="0"/>
              <a:t>The final layer tells which combination of the subcomponents corresponds to each digit. 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1E77C2-A492-4814-A533-3A4B06C9F1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67A5AD-03FB-412A-9E72-900D011162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826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F6CCD-3AA3-408D-8D6E-79A8061A2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 us look at a particular neuron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F407AAD-928B-426D-9941-C75B18C65F3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417639"/>
                <a:ext cx="7068204" cy="4713287"/>
              </a:xfrm>
            </p:spPr>
            <p:txBody>
              <a:bodyPr/>
              <a:lstStyle/>
              <a:p>
                <a:r>
                  <a:rPr lang="en-US" sz="2800" dirty="0"/>
                  <a:t>How does it pick up a small patten?</a:t>
                </a:r>
              </a:p>
              <a:p>
                <a:r>
                  <a:rPr lang="en-US" sz="2800" dirty="0"/>
                  <a:t>For the value of this neuron, we compute </a:t>
                </a:r>
              </a:p>
              <a:p>
                <a:pPr marL="0" indent="0">
                  <a:buNone/>
                </a:pPr>
                <a:r>
                  <a:rPr lang="en-US" sz="2800" dirty="0"/>
                  <a:t>       </a:t>
                </a:r>
                <a:r>
                  <a:rPr lang="en-US" sz="2800" i="1" dirty="0"/>
                  <a:t>w</a:t>
                </a:r>
                <a:r>
                  <a:rPr lang="en-US" sz="2800" baseline="-25000" dirty="0"/>
                  <a:t>1</a:t>
                </a:r>
                <a:r>
                  <a:rPr lang="en-US" sz="2800" i="1" dirty="0"/>
                  <a:t>a</a:t>
                </a:r>
                <a:r>
                  <a:rPr lang="en-US" sz="2800" baseline="-25000" dirty="0"/>
                  <a:t>1</a:t>
                </a:r>
                <a:r>
                  <a:rPr lang="en-US" sz="2800" dirty="0"/>
                  <a:t>+</a:t>
                </a:r>
                <a:r>
                  <a:rPr lang="en-US" sz="2800" i="1" dirty="0"/>
                  <a:t>w</a:t>
                </a:r>
                <a:r>
                  <a:rPr lang="en-US" sz="2800" baseline="-25000" dirty="0"/>
                  <a:t>2</a:t>
                </a:r>
                <a:r>
                  <a:rPr lang="en-US" sz="2800" i="1" dirty="0"/>
                  <a:t>a</a:t>
                </a:r>
                <a:r>
                  <a:rPr lang="en-US" sz="2800" baseline="-25000" dirty="0"/>
                  <a:t>2</a:t>
                </a:r>
                <a:r>
                  <a:rPr lang="en-US" sz="2800" dirty="0"/>
                  <a:t>+ </a:t>
                </a:r>
                <a:r>
                  <a:rPr lang="en-US" sz="2800" i="1" dirty="0"/>
                  <a:t>w</a:t>
                </a:r>
                <a:r>
                  <a:rPr lang="en-US" sz="2800" baseline="-25000" dirty="0"/>
                  <a:t>3</a:t>
                </a:r>
                <a:r>
                  <a:rPr lang="en-US" sz="2800" i="1" dirty="0"/>
                  <a:t>a</a:t>
                </a:r>
                <a:r>
                  <a:rPr lang="en-US" sz="2800" baseline="-25000" dirty="0"/>
                  <a:t>3</a:t>
                </a:r>
                <a:r>
                  <a:rPr lang="en-US" sz="2800" dirty="0"/>
                  <a:t>+ … +</a:t>
                </a:r>
                <a:r>
                  <a:rPr lang="en-US" sz="2800" i="1" dirty="0" err="1"/>
                  <a:t>w</a:t>
                </a:r>
                <a:r>
                  <a:rPr lang="en-US" sz="2800" i="1" baseline="-25000" dirty="0" err="1"/>
                  <a:t>n</a:t>
                </a:r>
                <a:r>
                  <a:rPr lang="en-US" sz="2800" i="1" dirty="0" err="1"/>
                  <a:t>a</a:t>
                </a:r>
                <a:r>
                  <a:rPr lang="en-US" sz="2800" i="1" baseline="-25000" dirty="0" err="1"/>
                  <a:t>n</a:t>
                </a:r>
                <a:r>
                  <a:rPr lang="en-US" sz="2800" i="1" dirty="0"/>
                  <a:t>+ b</a:t>
                </a:r>
              </a:p>
              <a:p>
                <a:pPr lvl="1"/>
                <a:r>
                  <a:rPr lang="en-US" sz="2400" dirty="0"/>
                  <a:t>Which may be any value. In this case, we want the values between 0 and 1, we use squash function sigmoid (</a:t>
                </a:r>
                <a:r>
                  <a:rPr lang="en-US" sz="2400" i="1" dirty="0">
                    <a:sym typeface="Symbol" panose="05050102010706020507" pitchFamily="18" charset="2"/>
                  </a:rPr>
                  <a:t></a:t>
                </a:r>
                <a:r>
                  <a:rPr lang="en-US" sz="2400" dirty="0">
                    <a:sym typeface="Symbol" panose="05050102010706020507" pitchFamily="18" charset="2"/>
                  </a:rPr>
                  <a:t>)</a:t>
                </a:r>
                <a:r>
                  <a:rPr lang="en-US" sz="2400" dirty="0"/>
                  <a:t> </a:t>
                </a:r>
              </a:p>
              <a:p>
                <a:pPr lvl="1"/>
                <a:endParaRPr lang="en-US" sz="2400" dirty="0"/>
              </a:p>
              <a:p>
                <a:pPr lvl="1"/>
                <a:endParaRPr lang="en-US" sz="2400" dirty="0"/>
              </a:p>
              <a:p>
                <a:pPr lvl="1"/>
                <a:endParaRPr lang="en-US" sz="2400" dirty="0"/>
              </a:p>
              <a:p>
                <a:pPr>
                  <a:spcBef>
                    <a:spcPts val="1800"/>
                  </a:spcBef>
                </a:pP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800" dirty="0"/>
                  <a:t>(</a:t>
                </a:r>
                <a:r>
                  <a:rPr lang="en-US" sz="2800" i="1" dirty="0"/>
                  <a:t>w</a:t>
                </a:r>
                <a:r>
                  <a:rPr lang="en-US" sz="2800" baseline="-25000" dirty="0"/>
                  <a:t>1</a:t>
                </a:r>
                <a:r>
                  <a:rPr lang="en-US" sz="2800" i="1" dirty="0"/>
                  <a:t>a</a:t>
                </a:r>
                <a:r>
                  <a:rPr lang="en-US" sz="2800" baseline="-25000" dirty="0"/>
                  <a:t>1</a:t>
                </a:r>
                <a:r>
                  <a:rPr lang="en-US" sz="2800" dirty="0"/>
                  <a:t>+</a:t>
                </a:r>
                <a:r>
                  <a:rPr lang="en-US" sz="2800" i="1" dirty="0"/>
                  <a:t>w</a:t>
                </a:r>
                <a:r>
                  <a:rPr lang="en-US" sz="2800" baseline="-25000" dirty="0"/>
                  <a:t>2</a:t>
                </a:r>
                <a:r>
                  <a:rPr lang="en-US" sz="2800" i="1" dirty="0"/>
                  <a:t>a</a:t>
                </a:r>
                <a:r>
                  <a:rPr lang="en-US" sz="2800" baseline="-25000" dirty="0"/>
                  <a:t>2</a:t>
                </a:r>
                <a:r>
                  <a:rPr lang="en-US" sz="2800" dirty="0"/>
                  <a:t>+ </a:t>
                </a:r>
                <a:r>
                  <a:rPr lang="en-US" sz="2800" i="1" dirty="0"/>
                  <a:t>w</a:t>
                </a:r>
                <a:r>
                  <a:rPr lang="en-US" sz="2800" baseline="-25000" dirty="0"/>
                  <a:t>3</a:t>
                </a:r>
                <a:r>
                  <a:rPr lang="en-US" sz="2800" i="1" dirty="0"/>
                  <a:t>a</a:t>
                </a:r>
                <a:r>
                  <a:rPr lang="en-US" sz="2800" baseline="-25000" dirty="0"/>
                  <a:t>3</a:t>
                </a:r>
                <a:r>
                  <a:rPr lang="en-US" sz="2800" dirty="0"/>
                  <a:t>+ … +</a:t>
                </a:r>
                <a:r>
                  <a:rPr lang="en-US" sz="2800" i="1" dirty="0" err="1"/>
                  <a:t>w</a:t>
                </a:r>
                <a:r>
                  <a:rPr lang="en-US" sz="2800" i="1" baseline="-25000" dirty="0" err="1"/>
                  <a:t>n</a:t>
                </a:r>
                <a:r>
                  <a:rPr lang="en-US" sz="2800" i="1" dirty="0" err="1"/>
                  <a:t>a</a:t>
                </a:r>
                <a:r>
                  <a:rPr lang="en-US" sz="2800" i="1" baseline="-25000" dirty="0" err="1"/>
                  <a:t>n</a:t>
                </a:r>
                <a:r>
                  <a:rPr lang="en-US" sz="2800" i="1" baseline="-25000" dirty="0"/>
                  <a:t> </a:t>
                </a:r>
                <a:r>
                  <a:rPr lang="en-US" sz="2800" i="1" dirty="0"/>
                  <a:t>+ b</a:t>
                </a:r>
                <a:r>
                  <a:rPr lang="en-US" sz="2800" dirty="0"/>
                  <a:t>)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F407AAD-928B-426D-9941-C75B18C65F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417639"/>
                <a:ext cx="7068204" cy="4713287"/>
              </a:xfrm>
              <a:blipFill>
                <a:blip r:embed="rId3"/>
                <a:stretch>
                  <a:fillRect l="-518" t="-1423" r="-1898" b="-29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68DA54-0EB0-4279-9AA8-DF5518615E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FFEE04-54B5-4CFF-A99C-A6A2747D35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343CC3C-4D6A-4944-9834-302ECB0F6E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8955631"/>
              </p:ext>
            </p:extLst>
          </p:nvPr>
        </p:nvGraphicFramePr>
        <p:xfrm>
          <a:off x="7680176" y="1879257"/>
          <a:ext cx="3983980" cy="4305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9" name="Bitmap Image" r:id="rId4" imgW="3263760" imgH="3527280" progId="Paint.Picture">
                  <p:embed/>
                </p:oleObj>
              </mc:Choice>
              <mc:Fallback>
                <p:oleObj name="Bitmap Image" r:id="rId4" imgW="3263760" imgH="35272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80176" y="1879257"/>
                        <a:ext cx="3983980" cy="43056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8E5743BD-38A4-4886-BD5B-A4E6A25434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1485808"/>
              </p:ext>
            </p:extLst>
          </p:nvPr>
        </p:nvGraphicFramePr>
        <p:xfrm>
          <a:off x="9084332" y="524527"/>
          <a:ext cx="1212664" cy="1177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0" name="Bitmap Image" r:id="rId6" imgW="1536840" imgH="1492200" progId="Paint.Picture">
                  <p:embed/>
                </p:oleObj>
              </mc:Choice>
              <mc:Fallback>
                <p:oleObj name="Bitmap Image" r:id="rId6" imgW="1536840" imgH="14922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084332" y="524527"/>
                        <a:ext cx="1212664" cy="1177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A32BC12A-F6F9-45C7-B1AE-93236DC9CF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5330008"/>
              </p:ext>
            </p:extLst>
          </p:nvPr>
        </p:nvGraphicFramePr>
        <p:xfrm>
          <a:off x="2675620" y="4185084"/>
          <a:ext cx="2976358" cy="13787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1" name="Bitmap Image" r:id="rId8" imgW="5915160" imgH="2739960" progId="Paint.Picture">
                  <p:embed/>
                </p:oleObj>
              </mc:Choice>
              <mc:Fallback>
                <p:oleObj name="Bitmap Image" r:id="rId8" imgW="5915160" imgH="273996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675620" y="4185084"/>
                        <a:ext cx="2976358" cy="13787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794860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72693-4C21-4E8C-9B79-C6DA1792E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parameters?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8C6054-31E0-4747-B3A0-2C5FC6FB56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neuron in one layer is connected with every neuron in the next layer (fully connected). </a:t>
            </a:r>
          </a:p>
          <a:p>
            <a:r>
              <a:rPr lang="en-US" dirty="0"/>
              <a:t>We have</a:t>
            </a:r>
          </a:p>
          <a:p>
            <a:pPr lvl="1"/>
            <a:r>
              <a:rPr lang="en-US" dirty="0"/>
              <a:t>Number of parameters (or weights): 784x16 + 16x16 + 16x10</a:t>
            </a:r>
          </a:p>
          <a:p>
            <a:pPr lvl="1"/>
            <a:r>
              <a:rPr lang="en-US" dirty="0"/>
              <a:t>Number of biases: 16 + 16 + 10 </a:t>
            </a:r>
          </a:p>
          <a:p>
            <a:r>
              <a:rPr lang="en-US" dirty="0"/>
              <a:t>Total number of parameters:  13,002</a:t>
            </a:r>
          </a:p>
          <a:p>
            <a:pPr lvl="1"/>
            <a:r>
              <a:rPr lang="en-US" dirty="0"/>
              <a:t>These all can be tuned and changed.</a:t>
            </a:r>
          </a:p>
          <a:p>
            <a:r>
              <a:rPr lang="en-US" dirty="0">
                <a:solidFill>
                  <a:srgbClr val="FF0000"/>
                </a:solidFill>
              </a:rPr>
              <a:t>Learning</a:t>
            </a:r>
            <a:r>
              <a:rPr lang="en-US" dirty="0"/>
              <a:t>: find suitable values for all these parameters to solve the problem at hand, e.g., classifying hand-written digits.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D93E27-B5E5-46DF-80ED-4A5159854E6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4C6ECC-ECB4-4479-BAAC-FEE401CF76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61670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22DE0-8FF9-4FB7-8FD1-015B228A5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network is a function with 13,002 parameters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8BDFFD-6C1E-4A23-8149-1CE6505301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CEA0D2-80F2-467F-A023-15A338DB960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CBE111-6587-4ACA-B468-C23ED53873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E9A5A254-4FAA-4876-965C-D032B525D1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1012898"/>
              </p:ext>
            </p:extLst>
          </p:nvPr>
        </p:nvGraphicFramePr>
        <p:xfrm>
          <a:off x="1417996" y="1304764"/>
          <a:ext cx="2288158" cy="45560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70" name="Bitmap Image" r:id="rId3" imgW="1793880" imgH="3571920" progId="Paint.Picture">
                  <p:embed/>
                </p:oleObj>
              </mc:Choice>
              <mc:Fallback>
                <p:oleObj name="Bitmap Image" r:id="rId3" imgW="1793880" imgH="35719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17996" y="1304764"/>
                        <a:ext cx="2288158" cy="45560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E81639A4-2F0D-4319-B47A-A23C267B7F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4010703"/>
              </p:ext>
            </p:extLst>
          </p:nvPr>
        </p:nvGraphicFramePr>
        <p:xfrm>
          <a:off x="3868926" y="1321003"/>
          <a:ext cx="6009224" cy="15121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71" name="Bitmap Image" r:id="rId5" imgW="4352760" imgH="1095480" progId="Paint.Picture">
                  <p:embed/>
                </p:oleObj>
              </mc:Choice>
              <mc:Fallback>
                <p:oleObj name="Bitmap Image" r:id="rId5" imgW="4352760" imgH="10954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68926" y="1321003"/>
                        <a:ext cx="6009224" cy="15121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92BF309D-4681-41AC-9331-726D1A539D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5954586"/>
              </p:ext>
            </p:extLst>
          </p:nvPr>
        </p:nvGraphicFramePr>
        <p:xfrm>
          <a:off x="3863752" y="2986436"/>
          <a:ext cx="5963738" cy="24138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72" name="Bitmap Image" r:id="rId7" imgW="4133880" imgH="1673280" progId="Paint.Picture">
                  <p:embed/>
                </p:oleObj>
              </mc:Choice>
              <mc:Fallback>
                <p:oleObj name="Bitmap Image" r:id="rId7" imgW="4133880" imgH="16732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863752" y="2986436"/>
                        <a:ext cx="5963738" cy="24138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76E52EA4-AB43-4B7E-88DD-8F333D91BD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308324"/>
              </p:ext>
            </p:extLst>
          </p:nvPr>
        </p:nvGraphicFramePr>
        <p:xfrm>
          <a:off x="5519936" y="5582892"/>
          <a:ext cx="2654661" cy="5400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73" name="Bitmap Image" r:id="rId9" imgW="2216160" imgH="450720" progId="Paint.Picture">
                  <p:embed/>
                </p:oleObj>
              </mc:Choice>
              <mc:Fallback>
                <p:oleObj name="Bitmap Image" r:id="rId9" imgW="2216160" imgH="4507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519936" y="5582892"/>
                        <a:ext cx="2654661" cy="5400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093621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A3056-0607-452C-84C4-B6B356183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2977AE-7621-4606-9BBB-59E881C24B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 to neural networks</a:t>
            </a:r>
          </a:p>
          <a:p>
            <a:r>
              <a:rPr lang="en-US" dirty="0"/>
              <a:t>An example network for hand-written digits recognition</a:t>
            </a:r>
          </a:p>
          <a:p>
            <a:r>
              <a:rPr lang="en-US" dirty="0">
                <a:solidFill>
                  <a:srgbClr val="FF0000"/>
                </a:solidFill>
              </a:rPr>
              <a:t>Introduction to neural network learning</a:t>
            </a:r>
          </a:p>
          <a:p>
            <a:r>
              <a:rPr lang="en-US" dirty="0"/>
              <a:t>Introduction to backpropagation</a:t>
            </a:r>
          </a:p>
          <a:p>
            <a:r>
              <a:rPr lang="en-US" dirty="0"/>
              <a:t>Mathematics of the backpropagation algorithm</a:t>
            </a:r>
          </a:p>
          <a:p>
            <a:r>
              <a:rPr lang="en-US" dirty="0"/>
              <a:t>Summary</a:t>
            </a:r>
          </a:p>
          <a:p>
            <a:endParaRPr lang="en-US" dirty="0"/>
          </a:p>
          <a:p>
            <a:endParaRPr lang="en-US" sz="2000" dirty="0"/>
          </a:p>
          <a:p>
            <a:r>
              <a:rPr lang="en-US" sz="2000" dirty="0"/>
              <a:t>Watch this: https://www.youtube.com/watch?v=IHZwWFHWa-w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3C17F3-6ABE-4845-80C4-76057B4FB8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FBE90A-958A-4385-AD6A-02DEF36923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88032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014D5-BADC-43B9-97D7-BB3776230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7340C8-D461-4818-B6E0-D98E661C8B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76773"/>
            <a:ext cx="5666420" cy="4754154"/>
          </a:xfrm>
        </p:spPr>
        <p:txBody>
          <a:bodyPr/>
          <a:lstStyle/>
          <a:p>
            <a:r>
              <a:rPr lang="en-US" sz="2800" dirty="0"/>
              <a:t>Use a lot of training examples</a:t>
            </a:r>
          </a:p>
          <a:p>
            <a:pPr lvl="1"/>
            <a:r>
              <a:rPr lang="en-US" sz="2400" dirty="0"/>
              <a:t>Images of handwritten digits with the correct labels (what numbers they correspond to)</a:t>
            </a:r>
          </a:p>
          <a:p>
            <a:r>
              <a:rPr lang="en-US" sz="2800" dirty="0"/>
              <a:t>to adjust those 13,002 weights and biases to improve the performance on training data. </a:t>
            </a:r>
          </a:p>
          <a:p>
            <a:pPr lvl="1"/>
            <a:r>
              <a:rPr lang="en-US" sz="2400" dirty="0"/>
              <a:t>Hopefully, the resulting network also generalizes to test data. </a:t>
            </a:r>
          </a:p>
          <a:p>
            <a:r>
              <a:rPr lang="en-US" sz="2800" dirty="0"/>
              <a:t>An algorithm is needed: </a:t>
            </a:r>
            <a:r>
              <a:rPr lang="en-US" sz="2800" dirty="0">
                <a:solidFill>
                  <a:srgbClr val="FF0000"/>
                </a:solidFill>
              </a:rPr>
              <a:t>backpropagation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9AA861-2897-4C64-BF72-2A0BF199F1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A3E742-2FD7-499F-8B61-8547DB29A7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98C3CD54-FEB8-4B60-8252-9401A29A0E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2015721"/>
              </p:ext>
            </p:extLst>
          </p:nvPr>
        </p:nvGraphicFramePr>
        <p:xfrm>
          <a:off x="6420036" y="1291465"/>
          <a:ext cx="5076295" cy="48394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9" name="Bitmap Image" r:id="rId3" imgW="3606840" imgH="3438360" progId="Paint.Picture">
                  <p:embed/>
                </p:oleObj>
              </mc:Choice>
              <mc:Fallback>
                <p:oleObj name="Bitmap Image" r:id="rId3" imgW="3606840" imgH="3438360" progId="Paint.Picture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06074DB8-D582-4556-8A1D-A19A3772A1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20036" y="1291465"/>
                        <a:ext cx="5076295" cy="48394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44796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9B79B-DE7C-4F7F-A336-9E11B0D8E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 trend: deep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EFAF2-78DE-458C-9334-9242C5471E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499E08-AF38-4B11-B6AD-074148E103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399AF6-350B-405F-B362-D020E8400A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26DDE6C4-1455-4269-B5F9-B491BE6D22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5085650"/>
              </p:ext>
            </p:extLst>
          </p:nvPr>
        </p:nvGraphicFramePr>
        <p:xfrm>
          <a:off x="659396" y="1616842"/>
          <a:ext cx="10520152" cy="40485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83" name="Bitmap Image" r:id="rId3" imgW="7746840" imgH="2981160" progId="Paint.Picture">
                  <p:embed/>
                </p:oleObj>
              </mc:Choice>
              <mc:Fallback>
                <p:oleObj name="Bitmap Image" r:id="rId3" imgW="7746840" imgH="298116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59396" y="1616842"/>
                        <a:ext cx="10520152" cy="40485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011345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44D5A-DCC5-41EB-B999-63D53CA83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is an optimization problem.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ED3C7-922E-404F-A762-38E53F388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3938228" cy="4530725"/>
          </a:xfrm>
        </p:spPr>
        <p:txBody>
          <a:bodyPr/>
          <a:lstStyle/>
          <a:p>
            <a:r>
              <a:rPr lang="en-US" sz="2800" dirty="0"/>
              <a:t>Trying to find a minima for a cost function </a:t>
            </a:r>
            <a:r>
              <a:rPr lang="en-US" sz="2800" i="1" dirty="0"/>
              <a:t>C</a:t>
            </a:r>
            <a:r>
              <a:rPr lang="en-US" sz="2800" dirty="0"/>
              <a:t>(</a:t>
            </a:r>
            <a:r>
              <a:rPr lang="en-US" sz="2800" i="1" dirty="0"/>
              <a:t>x</a:t>
            </a:r>
            <a:r>
              <a:rPr lang="en-US" sz="2800" dirty="0"/>
              <a:t>)</a:t>
            </a:r>
          </a:p>
          <a:p>
            <a:r>
              <a:rPr lang="en-US" sz="2800" dirty="0"/>
              <a:t>At the beginning, we just give those weights and biases some random values. </a:t>
            </a:r>
          </a:p>
          <a:p>
            <a:r>
              <a:rPr lang="en-US" sz="2800" dirty="0"/>
              <a:t>The cost function basically shows how bad the prediction is. 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B682F8-D3A0-415B-B560-9DBE93FFF63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43B6C3-A8AF-4209-9995-CA4BBAC0A7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237FA367-3186-4082-9E87-70CF0CFDBB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565938"/>
              </p:ext>
            </p:extLst>
          </p:nvPr>
        </p:nvGraphicFramePr>
        <p:xfrm>
          <a:off x="4835860" y="1673309"/>
          <a:ext cx="6505773" cy="43845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70" name="Bitmap Image" r:id="rId3" imgW="4946760" imgH="3333600" progId="Paint.Picture">
                  <p:embed/>
                </p:oleObj>
              </mc:Choice>
              <mc:Fallback>
                <p:oleObj name="Bitmap Image" r:id="rId3" imgW="4946760" imgH="33336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35860" y="1673309"/>
                        <a:ext cx="6505773" cy="43845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255358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93C75-A4BF-4F25-A4FE-C87CE8C94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start with a random initialization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78359-9966-4678-8CD8-8B1E81198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2714092" cy="4530725"/>
          </a:xfrm>
        </p:spPr>
        <p:txBody>
          <a:bodyPr/>
          <a:lstStyle/>
          <a:p>
            <a:r>
              <a:rPr lang="en-US" sz="2800" dirty="0"/>
              <a:t>Input 3 gets nonsense results at the output layer. </a:t>
            </a:r>
          </a:p>
          <a:p>
            <a:r>
              <a:rPr lang="en-US" sz="2800" dirty="0"/>
              <a:t>Use cost function to measure the difference.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2B2B65-68E2-4C2C-A620-968CE4C9BF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C709B9-7DDC-467E-97DA-3980B3DB29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1D103A27-6697-4F8D-8C5F-2117BE877A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9398446"/>
              </p:ext>
            </p:extLst>
          </p:nvPr>
        </p:nvGraphicFramePr>
        <p:xfrm>
          <a:off x="3611724" y="1690738"/>
          <a:ext cx="7893081" cy="434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0" name="Bitmap Image" r:id="rId3" imgW="6372360" imgH="3511440" progId="Paint.Picture">
                  <p:embed/>
                </p:oleObj>
              </mc:Choice>
              <mc:Fallback>
                <p:oleObj name="Bitmap Image" r:id="rId3" imgW="6372360" imgH="351144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11724" y="1690738"/>
                        <a:ext cx="7893081" cy="4349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804481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43409-FF59-4184-ACBF-F7442139B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Square loss (cost)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1F37D-50D6-4537-B3D9-EE8F5F63E1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take the squared difference of what the system gives and what is correct.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744325-3AA7-49FD-87BB-CBD458C063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391FFE-6C99-4455-87C1-20207CBB05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5C189B19-C9AB-4882-ACB9-3FD058A1E9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2338018"/>
              </p:ext>
            </p:extLst>
          </p:nvPr>
        </p:nvGraphicFramePr>
        <p:xfrm>
          <a:off x="3863752" y="2298166"/>
          <a:ext cx="7711835" cy="3832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4" name="Bitmap Image" r:id="rId3" imgW="6343560" imgH="3152880" progId="Paint.Picture">
                  <p:embed/>
                </p:oleObj>
              </mc:Choice>
              <mc:Fallback>
                <p:oleObj name="Bitmap Image" r:id="rId3" imgW="6343560" imgH="31528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63752" y="2298166"/>
                        <a:ext cx="7711835" cy="38327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291771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5E6E0-0B6B-43DA-9181-087934C31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will be small if the classification is correct.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68F6AF-FE20-41A7-85F5-DB68B82A92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227436-1109-42E0-922D-EA89BBB6730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3FFE79-85E5-4C8D-9F61-C154F11419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EF1CB6F3-D221-4482-BB10-07E6159F65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4702852"/>
              </p:ext>
            </p:extLst>
          </p:nvPr>
        </p:nvGraphicFramePr>
        <p:xfrm>
          <a:off x="1865801" y="1772816"/>
          <a:ext cx="8460398" cy="41983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2" name="Bitmap Image" r:id="rId3" imgW="6321600" imgH="3137040" progId="Paint.Picture">
                  <p:embed/>
                </p:oleObj>
              </mc:Choice>
              <mc:Fallback>
                <p:oleObj name="Bitmap Image" r:id="rId3" imgW="6321600" imgH="313704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65801" y="1772816"/>
                        <a:ext cx="8460398" cy="41983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60527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B6C2A-0E5E-4A3D-BA96-DF1792655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average over all training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D7A7F-B17B-425D-B86B-2B3A06BE3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600201"/>
            <a:ext cx="4118249" cy="4530725"/>
          </a:xfrm>
        </p:spPr>
        <p:txBody>
          <a:bodyPr/>
          <a:lstStyle/>
          <a:p>
            <a:r>
              <a:rPr lang="en-US" sz="2800" dirty="0"/>
              <a:t>The average cost gives an idea how good the network is in classification.</a:t>
            </a:r>
          </a:p>
          <a:p>
            <a:r>
              <a:rPr lang="en-US" sz="2800" dirty="0"/>
              <a:t>Training algorithm basically changes all 13002 those weights and biases to get better cost. </a:t>
            </a:r>
          </a:p>
          <a:p>
            <a:pPr lvl="1"/>
            <a:r>
              <a:rPr lang="en-US" sz="2400" dirty="0"/>
              <a:t>How to do that?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ABEA4C-9B31-4B4A-87CE-CD2C354B88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8963-AA52-438B-BE38-FC1C92BAC0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484FCB0-802B-4AC3-971B-65A6242648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6323478"/>
              </p:ext>
            </p:extLst>
          </p:nvPr>
        </p:nvGraphicFramePr>
        <p:xfrm>
          <a:off x="4727848" y="2244976"/>
          <a:ext cx="6941684" cy="34220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04" name="Bitmap Image" r:id="rId3" imgW="6318360" imgH="3114720" progId="Paint.Picture">
                  <p:embed/>
                </p:oleObj>
              </mc:Choice>
              <mc:Fallback>
                <p:oleObj name="Bitmap Image" r:id="rId3" imgW="6318360" imgH="31147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27848" y="2244976"/>
                        <a:ext cx="6941684" cy="34220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AB32365-E43B-4979-815D-3AF36808DF78}"/>
              </a:ext>
            </a:extLst>
          </p:cNvPr>
          <p:cNvSpPr txBox="1">
            <a:spLocks/>
          </p:cNvSpPr>
          <p:nvPr/>
        </p:nvSpPr>
        <p:spPr bwMode="auto">
          <a:xfrm>
            <a:off x="4979876" y="1780673"/>
            <a:ext cx="6941684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kern="0" dirty="0"/>
              <a:t>Here we only show only one training example</a:t>
            </a:r>
          </a:p>
        </p:txBody>
      </p:sp>
    </p:spTree>
    <p:extLst>
      <p:ext uri="{BB962C8B-B14F-4D97-AF65-F5344CB8AC3E}">
        <p14:creationId xmlns:p14="http://schemas.microsoft.com/office/powerpoint/2010/main" val="40426742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1BBF3-2B05-4131-948A-83067E702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optimize? </a:t>
            </a:r>
            <a:r>
              <a:rPr lang="en-US" sz="3200" dirty="0"/>
              <a:t>Let us consider only one weight </a:t>
            </a:r>
            <a:r>
              <a:rPr lang="en-US" sz="3200" i="1" dirty="0"/>
              <a:t>w </a:t>
            </a:r>
            <a:r>
              <a:rPr lang="en-US" sz="3200" dirty="0"/>
              <a:t>first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22D5F-59E6-46F7-8153-619F611535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    For a simple function                  For a complex function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>
              <a:spcBef>
                <a:spcPts val="1200"/>
              </a:spcBef>
            </a:pPr>
            <a:r>
              <a:rPr lang="en-US" dirty="0"/>
              <a:t>Very difficult for our cost function with 13,002 variables. </a:t>
            </a:r>
          </a:p>
          <a:p>
            <a:pPr lvl="1"/>
            <a:r>
              <a:rPr lang="en-US" dirty="0"/>
              <a:t>We need </a:t>
            </a:r>
            <a:r>
              <a:rPr lang="en-US" dirty="0">
                <a:solidFill>
                  <a:srgbClr val="FF0000"/>
                </a:solidFill>
              </a:rPr>
              <a:t>gradient decent</a:t>
            </a:r>
            <a:r>
              <a:rPr lang="en-US" dirty="0"/>
              <a:t>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009A7F-D255-464A-8AD8-A89586C882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750AED-382D-4461-88CE-A580D261C5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53A1C113-3824-47B7-B34A-60E26F36AF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7763256"/>
              </p:ext>
            </p:extLst>
          </p:nvPr>
        </p:nvGraphicFramePr>
        <p:xfrm>
          <a:off x="609599" y="2252130"/>
          <a:ext cx="4854647" cy="2563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72" name="Bitmap Image" r:id="rId3" imgW="6229440" imgH="3289320" progId="Paint.Picture">
                  <p:embed/>
                </p:oleObj>
              </mc:Choice>
              <mc:Fallback>
                <p:oleObj name="Bitmap Image" r:id="rId3" imgW="6229440" imgH="32893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9599" y="2252130"/>
                        <a:ext cx="4854647" cy="2563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9B2B5834-29BD-4C1C-A559-8FBF615D25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9750130"/>
              </p:ext>
            </p:extLst>
          </p:nvPr>
        </p:nvGraphicFramePr>
        <p:xfrm>
          <a:off x="6244794" y="2204864"/>
          <a:ext cx="4866883" cy="26106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73" name="Bitmap Image" r:id="rId5" imgW="5972040" imgH="3203640" progId="Paint.Picture">
                  <p:embed/>
                </p:oleObj>
              </mc:Choice>
              <mc:Fallback>
                <p:oleObj name="Bitmap Image" r:id="rId5" imgW="5972040" imgH="320364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244794" y="2204864"/>
                        <a:ext cx="4866883" cy="26106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91784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EE63A-BCB0-40E7-BF3F-4921F18E8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is gradient descent used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01592-DB45-4256-A5BB-BAAD54D61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Let us put all the 13,002 weights and biases in a single vector and all the negative gradients of them into another vector. </a:t>
            </a:r>
          </a:p>
          <a:p>
            <a:r>
              <a:rPr lang="en-US" dirty="0"/>
              <a:t>We can nudge or change</a:t>
            </a:r>
          </a:p>
          <a:p>
            <a:pPr marL="0" indent="0">
              <a:buNone/>
            </a:pPr>
            <a:r>
              <a:rPr lang="en-US" dirty="0"/>
              <a:t>   the weights and biases </a:t>
            </a:r>
          </a:p>
          <a:p>
            <a:pPr marL="0" indent="0">
              <a:buNone/>
            </a:pPr>
            <a:r>
              <a:rPr lang="en-US" dirty="0"/>
              <a:t>   to reduce the cost and</a:t>
            </a:r>
          </a:p>
          <a:p>
            <a:pPr marL="0" indent="0">
              <a:buNone/>
            </a:pPr>
            <a:r>
              <a:rPr lang="en-US" dirty="0"/>
              <a:t>   to minimize it. </a:t>
            </a:r>
          </a:p>
          <a:p>
            <a:r>
              <a:rPr lang="en-US" dirty="0"/>
              <a:t>The algorithm doing this </a:t>
            </a:r>
          </a:p>
          <a:p>
            <a:pPr marL="0" indent="0">
              <a:buNone/>
            </a:pPr>
            <a:r>
              <a:rPr lang="en-US" dirty="0"/>
              <a:t>   is </a:t>
            </a:r>
            <a:r>
              <a:rPr lang="en-US" dirty="0">
                <a:solidFill>
                  <a:srgbClr val="FF0000"/>
                </a:solidFill>
              </a:rPr>
              <a:t>backpropagation</a:t>
            </a:r>
            <a:r>
              <a:rPr lang="en-US" dirty="0"/>
              <a:t>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B65E34-B4CD-40FE-8E74-41EB453163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B8689A-1E03-4712-BD6A-B2E385686F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85FC714E-D2B8-49D3-A490-0153CF5B02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5780286"/>
              </p:ext>
            </p:extLst>
          </p:nvPr>
        </p:nvGraphicFramePr>
        <p:xfrm>
          <a:off x="5447928" y="2744924"/>
          <a:ext cx="6098052" cy="33483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7" name="Bitmap Image" r:id="rId3" imgW="5400720" imgH="2965320" progId="Paint.Picture">
                  <p:embed/>
                </p:oleObj>
              </mc:Choice>
              <mc:Fallback>
                <p:oleObj name="Bitmap Image" r:id="rId3" imgW="5400720" imgH="29653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47928" y="2744924"/>
                        <a:ext cx="6098052" cy="33483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854166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986F2-AC9B-4E6C-B8A8-F7949B911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Meaning of those gradient numbers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E260C-9E2F-4C0C-ACCA-3129C8989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5126360" cy="4530725"/>
          </a:xfrm>
        </p:spPr>
        <p:txBody>
          <a:bodyPr/>
          <a:lstStyle/>
          <a:p>
            <a:r>
              <a:rPr lang="en-US" dirty="0"/>
              <a:t>We can see </a:t>
            </a:r>
          </a:p>
          <a:p>
            <a:pPr lvl="1"/>
            <a:r>
              <a:rPr lang="en-US" dirty="0"/>
              <a:t>what weight should increase and </a:t>
            </a:r>
          </a:p>
          <a:p>
            <a:pPr lvl="1"/>
            <a:r>
              <a:rPr lang="en-US" dirty="0"/>
              <a:t>what should decrease </a:t>
            </a:r>
          </a:p>
          <a:p>
            <a:pPr lvl="1"/>
            <a:r>
              <a:rPr lang="en-US" dirty="0"/>
              <a:t>what change means a lot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972654-B477-4A48-84CB-01DB1BE321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7F4C53-457A-422F-B788-7CAACB0B9A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34CF354B-03D7-45C5-9ABE-4CFA758654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9480163"/>
              </p:ext>
            </p:extLst>
          </p:nvPr>
        </p:nvGraphicFramePr>
        <p:xfrm>
          <a:off x="5696360" y="1723938"/>
          <a:ext cx="5886040" cy="428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49" name="Bitmap Image" r:id="rId3" imgW="4768920" imgH="3470400" progId="Paint.Picture">
                  <p:embed/>
                </p:oleObj>
              </mc:Choice>
              <mc:Fallback>
                <p:oleObj name="Bitmap Image" r:id="rId3" imgW="4768920" imgH="34704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96360" y="1723938"/>
                        <a:ext cx="5886040" cy="4283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683829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A3056-0607-452C-84C4-B6B356183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2977AE-7621-4606-9BBB-59E881C24B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 to neural networks</a:t>
            </a:r>
          </a:p>
          <a:p>
            <a:r>
              <a:rPr lang="en-US" dirty="0"/>
              <a:t>An example network for hand-written digits recognition</a:t>
            </a:r>
          </a:p>
          <a:p>
            <a:r>
              <a:rPr lang="en-US" dirty="0"/>
              <a:t>Introduction to neural network learning</a:t>
            </a:r>
          </a:p>
          <a:p>
            <a:r>
              <a:rPr lang="en-US" dirty="0">
                <a:solidFill>
                  <a:srgbClr val="FF0000"/>
                </a:solidFill>
              </a:rPr>
              <a:t>Introduction to backpropagation</a:t>
            </a:r>
          </a:p>
          <a:p>
            <a:r>
              <a:rPr lang="en-US" dirty="0"/>
              <a:t>Mathematics of the backpropagation algorithm</a:t>
            </a:r>
          </a:p>
          <a:p>
            <a:r>
              <a:rPr lang="en-US" dirty="0"/>
              <a:t>Summary</a:t>
            </a:r>
          </a:p>
          <a:p>
            <a:endParaRPr lang="en-US" dirty="0"/>
          </a:p>
          <a:p>
            <a:endParaRPr lang="en-US" sz="2000" dirty="0"/>
          </a:p>
          <a:p>
            <a:r>
              <a:rPr lang="en-US" sz="2000" dirty="0"/>
              <a:t>You may watch: https://www.youtube.com/watch?v=Ilg3gGewQ5U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3C17F3-6ABE-4845-80C4-76057B4FB8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FBE90A-958A-4385-AD6A-02DEF36923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53336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C325E-2A8A-4BE3-A321-8CD555802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CAC84-169B-4734-AAE9-02B000C3B4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The backpropagation algorithm was originally introduced in the 1970s, </a:t>
            </a:r>
          </a:p>
          <a:p>
            <a:r>
              <a:rPr lang="en-US" sz="2800" dirty="0"/>
              <a:t>but its importance wasn't fully appreciated until a </a:t>
            </a:r>
            <a:r>
              <a:rPr lang="en-US" sz="28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famous 1986 paper</a:t>
            </a:r>
            <a:r>
              <a:rPr lang="en-US" sz="2800" dirty="0"/>
              <a:t> by </a:t>
            </a:r>
            <a:r>
              <a:rPr lang="en-US" sz="28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David </a:t>
            </a:r>
            <a:r>
              <a:rPr lang="en-US" sz="2800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Rumelhart</a:t>
            </a:r>
            <a:r>
              <a:rPr lang="en-US" sz="2800" dirty="0"/>
              <a:t>, </a:t>
            </a:r>
            <a:r>
              <a:rPr lang="en-US" sz="28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Geoffrey Hinton</a:t>
            </a:r>
            <a:r>
              <a:rPr lang="en-US" sz="2800" dirty="0"/>
              <a:t>, and </a:t>
            </a:r>
            <a:r>
              <a:rPr lang="en-US" sz="28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Ronald Williams</a:t>
            </a:r>
            <a:r>
              <a:rPr lang="en-US" sz="2800" dirty="0"/>
              <a:t>. </a:t>
            </a:r>
          </a:p>
          <a:p>
            <a:r>
              <a:rPr lang="en-US" sz="2800" dirty="0"/>
              <a:t>That paper describes several neural networks where backpropagation works far faster than earlier approaches, </a:t>
            </a:r>
          </a:p>
          <a:p>
            <a:pPr lvl="1"/>
            <a:r>
              <a:rPr lang="en-US" sz="2400" dirty="0"/>
              <a:t>making it possible to use neural nets to solve problems which had previously been insoluble. </a:t>
            </a:r>
          </a:p>
          <a:p>
            <a:r>
              <a:rPr lang="en-US" sz="2800" dirty="0"/>
              <a:t>Today, the backpropagation algorithm is the workhorse of learning in neural networks.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95F3E9-7BE0-426D-A59D-15637885B3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DD2D57-EC43-489D-ABD4-0C78F6BA72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2940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3C487-C436-4280-98C8-4A80638AA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Resurgence of neural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46B80-9CB1-4346-B09C-A43C5FF593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Origin:</a:t>
            </a:r>
            <a:r>
              <a:rPr lang="en-US" sz="2800" dirty="0"/>
              <a:t> Algorithms that try to mimic the brain (1943).</a:t>
            </a:r>
          </a:p>
          <a:p>
            <a:r>
              <a:rPr lang="en-US" sz="2800" dirty="0"/>
              <a:t>Was very widely used in 80s and early 90s; popularity diminished in late 90s.</a:t>
            </a:r>
          </a:p>
          <a:p>
            <a:r>
              <a:rPr lang="en-US" sz="2800" dirty="0"/>
              <a:t>Recent resurgence: State-of-the-art results in many applications.</a:t>
            </a:r>
          </a:p>
          <a:p>
            <a:r>
              <a:rPr lang="en-US" sz="2800" dirty="0"/>
              <a:t>It works especially well for computer vision and natural language processing (including speech recognition). </a:t>
            </a:r>
          </a:p>
          <a:p>
            <a:pPr lvl="1"/>
            <a:r>
              <a:rPr lang="en-US" sz="2400" dirty="0"/>
              <a:t>It has revolutionized the two fields in recent years. </a:t>
            </a:r>
          </a:p>
          <a:p>
            <a:pPr lvl="1"/>
            <a:r>
              <a:rPr lang="en-US" sz="2400" dirty="0"/>
              <a:t>It has spread to almost every machine learning area and application in practice. 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860EC2-52DD-48C9-BD19-DB73B159C2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6B425D-B96B-41EB-A8F7-1E8C1B379D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52534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E60A5-9598-4242-BB4D-E11DEBC12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Training: backpropagation algorithm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3BD38-68F7-4644-93A9-E810456F3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0789"/>
            <a:ext cx="11139028" cy="4610138"/>
          </a:xfrm>
        </p:spPr>
        <p:txBody>
          <a:bodyPr/>
          <a:lstStyle/>
          <a:p>
            <a:r>
              <a:rPr lang="en-US" sz="2800" dirty="0"/>
              <a:t>Step 1: initialize the weights and biases.</a:t>
            </a:r>
          </a:p>
          <a:p>
            <a:pPr lvl="1"/>
            <a:r>
              <a:rPr lang="en-US" sz="2400" dirty="0"/>
              <a:t>Weights in the network are initialized to random numbers from interval [-1,1]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Each unit has a BIAS associated with it 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Biases are similarly initialized to random numbers from the interval [-1,1]</a:t>
            </a:r>
          </a:p>
          <a:p>
            <a:r>
              <a:rPr lang="en-US" sz="2800" dirty="0"/>
              <a:t>Step 2: feed the training sample</a:t>
            </a:r>
          </a:p>
          <a:p>
            <a:r>
              <a:rPr lang="en-US" sz="2800" dirty="0"/>
              <a:t>Step 3: propagate the inputs forward; we compute the net input  and output of each unit in the hidden and output layers.</a:t>
            </a:r>
          </a:p>
          <a:p>
            <a:r>
              <a:rPr lang="en-US" sz="2800" dirty="0"/>
              <a:t>Step 4: back propagate the error.</a:t>
            </a:r>
          </a:p>
          <a:p>
            <a:r>
              <a:rPr lang="en-US" sz="2800" dirty="0"/>
              <a:t>Step 5: update weights and biases to reflect the propagated errors.</a:t>
            </a:r>
          </a:p>
          <a:p>
            <a:r>
              <a:rPr lang="en-US" sz="2800" dirty="0"/>
              <a:t>Step 6: terminating conditions.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50F0BE-2D1A-4F51-AEDA-E5449A6F6A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4F349C-C4D2-4AEC-AAD4-01E843CE66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50670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AD7E6-3A16-4D0B-9655-C3B30502B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Intuition of 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D9296-2A48-48EE-8926-930A280417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5378388" cy="4530725"/>
          </a:xfrm>
        </p:spPr>
        <p:txBody>
          <a:bodyPr/>
          <a:lstStyle/>
          <a:p>
            <a:r>
              <a:rPr lang="en-US" sz="2800" dirty="0"/>
              <a:t>Since in each step the cost is over all training examples, let us focus on a single example. </a:t>
            </a:r>
          </a:p>
          <a:p>
            <a:r>
              <a:rPr lang="en-US" sz="2800" dirty="0"/>
              <a:t>The network isn’t well trained, the output activations are pretty random for the input image of 2.</a:t>
            </a:r>
          </a:p>
          <a:p>
            <a:r>
              <a:rPr lang="en-US" sz="2800" dirty="0"/>
              <a:t>So we need to adjust those weights and biases.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FD93B6-05AD-4D93-96E0-758D58ED0B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1AAA4E-6B08-4614-AC67-C66A23AD78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41</a:t>
            </a:fld>
            <a:endParaRPr lang="en-US" alt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24E6E34D-CFDE-40E9-9477-80C00E3E6E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7216048"/>
              </p:ext>
            </p:extLst>
          </p:nvPr>
        </p:nvGraphicFramePr>
        <p:xfrm>
          <a:off x="6041332" y="2096852"/>
          <a:ext cx="5528041" cy="403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9" name="Bitmap Image" r:id="rId3" imgW="4781520" imgH="3489480" progId="Paint.Picture">
                  <p:embed/>
                </p:oleObj>
              </mc:Choice>
              <mc:Fallback>
                <p:oleObj name="Bitmap Image" r:id="rId3" imgW="4781520" imgH="34894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41332" y="2096852"/>
                        <a:ext cx="5528041" cy="4034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070755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49F0A-82C4-4527-9E9B-D78A26DF6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Intuition of backpropagation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B9629-B893-4778-88DC-E722C8A88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1175032" cy="1036711"/>
          </a:xfrm>
        </p:spPr>
        <p:txBody>
          <a:bodyPr/>
          <a:lstStyle/>
          <a:p>
            <a:r>
              <a:rPr lang="en-US" sz="2800" dirty="0"/>
              <a:t>We know which activation should go up and which should go down.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CC4067-A057-4237-996E-D862AC16CE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F8084A-3433-4C61-8F68-02014B597D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42</a:t>
            </a:fld>
            <a:endParaRPr lang="en-US" alt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9806957F-8B74-4E21-845E-EAA9B8C503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2758887"/>
              </p:ext>
            </p:extLst>
          </p:nvPr>
        </p:nvGraphicFramePr>
        <p:xfrm>
          <a:off x="6065497" y="2132856"/>
          <a:ext cx="5516903" cy="40520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92" name="Bitmap Image" r:id="rId3" imgW="4807080" imgH="3530520" progId="Paint.Picture">
                  <p:embed/>
                </p:oleObj>
              </mc:Choice>
              <mc:Fallback>
                <p:oleObj name="Bitmap Image" r:id="rId3" imgW="4807080" imgH="35305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65497" y="2132856"/>
                        <a:ext cx="5516903" cy="40520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6080B55-27AE-4DBC-B203-A41A49ABC584}"/>
              </a:ext>
            </a:extLst>
          </p:cNvPr>
          <p:cNvSpPr txBox="1">
            <a:spLocks/>
          </p:cNvSpPr>
          <p:nvPr/>
        </p:nvSpPr>
        <p:spPr bwMode="auto">
          <a:xfrm>
            <a:off x="606823" y="2060848"/>
            <a:ext cx="5414392" cy="399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kern="0" dirty="0"/>
              <a:t>In this case, the target value for 2 should 1.0 and the others should be 0.0. </a:t>
            </a:r>
          </a:p>
          <a:p>
            <a:r>
              <a:rPr lang="en-US" sz="2800" kern="0" dirty="0"/>
              <a:t>We should nudge activation value for 2 up &amp; the rest down. </a:t>
            </a:r>
          </a:p>
          <a:p>
            <a:pPr lvl="1"/>
            <a:r>
              <a:rPr lang="en-US" sz="2400" kern="0" dirty="0"/>
              <a:t>For 7, 8, 9, the values are small. </a:t>
            </a:r>
          </a:p>
          <a:p>
            <a:pPr lvl="1"/>
            <a:r>
              <a:rPr lang="en-US" sz="2400" kern="0" dirty="0"/>
              <a:t>The size of each nudge should be in proportion to its target value</a:t>
            </a:r>
          </a:p>
          <a:p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7802928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C4A5C-CBE5-4504-91E9-8BEA4AFDB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 us look at neuron for 2 only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C512E-8D33-4A80-8BE7-7483E5E55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3938228" cy="4530725"/>
          </a:xfrm>
        </p:spPr>
        <p:txBody>
          <a:bodyPr/>
          <a:lstStyle/>
          <a:p>
            <a:r>
              <a:rPr lang="en-US" sz="2800" dirty="0"/>
              <a:t>We can nudge weights, the bias and activations. </a:t>
            </a:r>
          </a:p>
          <a:p>
            <a:pPr lvl="1"/>
            <a:r>
              <a:rPr lang="en-US" sz="2400" dirty="0"/>
              <a:t>Note that we cannot change activations, </a:t>
            </a:r>
          </a:p>
          <a:p>
            <a:pPr lvl="1"/>
            <a:r>
              <a:rPr lang="en-US" sz="2400" dirty="0"/>
              <a:t>but only the weights and biases of the previous layers, which affect the activations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4BD667-6B02-4B9F-A9CB-927FFF7C85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568D7E-687E-4510-99E8-369EDF342B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43</a:t>
            </a:fld>
            <a:endParaRPr lang="en-US" alt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E6B07B80-B046-4D06-8091-6CB6F2AE77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0186988"/>
              </p:ext>
            </p:extLst>
          </p:nvPr>
        </p:nvGraphicFramePr>
        <p:xfrm>
          <a:off x="4407144" y="2060848"/>
          <a:ext cx="7238512" cy="3692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15" name="Bitmap Image" r:id="rId3" imgW="6318360" imgH="3222720" progId="Paint.Picture">
                  <p:embed/>
                </p:oleObj>
              </mc:Choice>
              <mc:Fallback>
                <p:oleObj name="Bitmap Image" r:id="rId3" imgW="6318360" imgH="32227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07144" y="2060848"/>
                        <a:ext cx="7238512" cy="36920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63109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E33A5-DA0A-471E-B569-A8F4E0C11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effect of gradient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26A352-A1E2-4537-B354-C9E5C9F4B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3887240" cy="4530725"/>
          </a:xfrm>
        </p:spPr>
        <p:txBody>
          <a:bodyPr/>
          <a:lstStyle/>
          <a:p>
            <a:r>
              <a:rPr lang="en-US" sz="2800" dirty="0"/>
              <a:t>The gradients tell us which weight of bias should be nudged up or which down,</a:t>
            </a:r>
          </a:p>
          <a:p>
            <a:r>
              <a:rPr lang="en-US" sz="2800" dirty="0"/>
              <a:t>but which nudge will give us the best effect “best bang for the buck”.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91337D-79EB-4A79-81E7-9113877D3D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A0B8E0-6CD8-4DBF-8590-8A416C2207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44</a:t>
            </a:fld>
            <a:endParaRPr lang="en-US" alt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1FF9D144-50BB-4B9E-B92D-B79DA9E04D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0532820"/>
              </p:ext>
            </p:extLst>
          </p:nvPr>
        </p:nvGraphicFramePr>
        <p:xfrm>
          <a:off x="4538062" y="2001558"/>
          <a:ext cx="7059120" cy="3728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8" name="Bitmap Image" r:id="rId3" imgW="6324480" imgH="3340080" progId="Paint.Picture">
                  <p:embed/>
                </p:oleObj>
              </mc:Choice>
              <mc:Fallback>
                <p:oleObj name="Bitmap Image" r:id="rId3" imgW="6324480" imgH="33400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38062" y="2001558"/>
                        <a:ext cx="7059120" cy="37280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490739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F3505-9F32-4747-A0AB-0699CF0E5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Considering all output neurons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5161D-0589-48C2-9E46-8ACED9452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4946340" cy="4530725"/>
          </a:xfrm>
        </p:spPr>
        <p:txBody>
          <a:bodyPr/>
          <a:lstStyle/>
          <a:p>
            <a:r>
              <a:rPr lang="en-US" sz="2800" dirty="0"/>
              <a:t>We have only considered the output neuron for 2. </a:t>
            </a:r>
          </a:p>
          <a:p>
            <a:r>
              <a:rPr lang="en-US" sz="2800" dirty="0"/>
              <a:t>We also need to consider all the output neurons and how they should be nudged and their effect on the second last layer.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12203D-AE0C-4E4A-BA9E-8DB842C9E4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2D4781-909A-4166-89AB-55529ABD95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45</a:t>
            </a:fld>
            <a:endParaRPr lang="en-US" alt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1393409A-7069-4598-95CB-C562B9B39C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8667721"/>
              </p:ext>
            </p:extLst>
          </p:nvPr>
        </p:nvGraphicFramePr>
        <p:xfrm>
          <a:off x="5667229" y="1880828"/>
          <a:ext cx="5915171" cy="42500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59" name="Bitmap Image" r:id="rId3" imgW="4511520" imgH="3241800" progId="Paint.Picture">
                  <p:embed/>
                </p:oleObj>
              </mc:Choice>
              <mc:Fallback>
                <p:oleObj name="Bitmap Image" r:id="rId3" imgW="4511520" imgH="32418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67229" y="1880828"/>
                        <a:ext cx="5915171" cy="42500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044730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25C59-E644-497E-B6C3-3288BBF6A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idea of 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043F0-632E-40B8-B8F9-2A21F7108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5378388" cy="4530725"/>
          </a:xfrm>
        </p:spPr>
        <p:txBody>
          <a:bodyPr/>
          <a:lstStyle/>
          <a:p>
            <a:r>
              <a:rPr lang="en-US" sz="2800" dirty="0"/>
              <a:t>Finally, we sum up all the effects to get what should happen to the second to the last layer.</a:t>
            </a:r>
          </a:p>
          <a:p>
            <a:r>
              <a:rPr lang="en-US" sz="2800" dirty="0"/>
              <a:t>Then we can recursively apply the same process to the previous layer and so on. </a:t>
            </a:r>
          </a:p>
          <a:p>
            <a:pPr lvl="1"/>
            <a:r>
              <a:rPr lang="en-US" sz="2400" dirty="0"/>
              <a:t>So that their weights and biases can be adjusted. 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913750-67A3-4913-9BF2-45D9AE58C02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435F52-F7C0-4BA8-A0D1-FB2E3B7205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46</a:t>
            </a:fld>
            <a:endParaRPr lang="en-US" alt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648D7655-D75E-483F-B4C5-92B78CBCE3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1309818"/>
              </p:ext>
            </p:extLst>
          </p:nvPr>
        </p:nvGraphicFramePr>
        <p:xfrm>
          <a:off x="6085229" y="1992902"/>
          <a:ext cx="5472608" cy="41380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3" name="Bitmap Image" r:id="rId3" imgW="4270320" imgH="3228840" progId="Paint.Picture">
                  <p:embed/>
                </p:oleObj>
              </mc:Choice>
              <mc:Fallback>
                <p:oleObj name="Bitmap Image" r:id="rId3" imgW="4270320" imgH="322884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85229" y="1992902"/>
                        <a:ext cx="5472608" cy="41380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888675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7EF84-F792-44CD-8A15-993608C85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Considering all training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BED11-42DC-499C-AE9D-12A9978D4D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3938228" cy="4530725"/>
          </a:xfrm>
        </p:spPr>
        <p:txBody>
          <a:bodyPr/>
          <a:lstStyle/>
          <a:p>
            <a:r>
              <a:rPr lang="en-US" sz="2800" dirty="0"/>
              <a:t>So far, we have only looked at one training example of 2. </a:t>
            </a:r>
          </a:p>
          <a:p>
            <a:pPr lvl="1"/>
            <a:r>
              <a:rPr lang="en-US" sz="2400" dirty="0"/>
              <a:t>We can get how much change should be applied to each weight and bias.</a:t>
            </a:r>
          </a:p>
          <a:p>
            <a:pPr lvl="1"/>
            <a:r>
              <a:rPr lang="en-US" sz="2400" dirty="0"/>
              <a:t>But we need to average over all training data to get their desired changes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D77C23-825A-4AA5-9B2B-8738CDC540E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DB1C73-3C5F-466E-B1D6-DB65A796AD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47</a:t>
            </a:fld>
            <a:endParaRPr lang="en-US" alt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7DD2C28C-F8C0-4871-B687-B309D36B7D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5609758"/>
              </p:ext>
            </p:extLst>
          </p:nvPr>
        </p:nvGraphicFramePr>
        <p:xfrm>
          <a:off x="4558508" y="2132856"/>
          <a:ext cx="7096342" cy="37084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6" name="Bitmap Image" r:id="rId3" imgW="6397560" imgH="3343320" progId="Paint.Picture">
                  <p:embed/>
                </p:oleObj>
              </mc:Choice>
              <mc:Fallback>
                <p:oleObj name="Bitmap Image" r:id="rId3" imgW="6397560" imgH="33433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58508" y="2132856"/>
                        <a:ext cx="7096342" cy="37084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257098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9D71-BFB5-4442-805C-CBCD678C5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descent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71F0F-CD85-4B38-8D87-9AC6B090E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49480"/>
            <a:ext cx="10972800" cy="867452"/>
          </a:xfrm>
        </p:spPr>
        <p:txBody>
          <a:bodyPr/>
          <a:lstStyle/>
          <a:p>
            <a:r>
              <a:rPr lang="en-US" sz="2800" dirty="0"/>
              <a:t>It takes too long to go though all the training data and all those computations to calculate each nudge/change.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9DB3D2-0EC6-4817-8C7E-FEA2A9D8C0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D3278D-50B3-406D-9A12-AEE386D099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48</a:t>
            </a:fld>
            <a:endParaRPr lang="en-US" alt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4C19E00-F317-47FF-9D08-5110B82B5EFA}"/>
              </a:ext>
            </a:extLst>
          </p:cNvPr>
          <p:cNvSpPr txBox="1">
            <a:spLocks/>
          </p:cNvSpPr>
          <p:nvPr/>
        </p:nvSpPr>
        <p:spPr bwMode="auto">
          <a:xfrm>
            <a:off x="609600" y="2888940"/>
            <a:ext cx="4802324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kern="0" dirty="0"/>
              <a:t>In practice, we use </a:t>
            </a:r>
            <a:r>
              <a:rPr lang="en-US" sz="2800" kern="0" dirty="0">
                <a:solidFill>
                  <a:srgbClr val="0000FF"/>
                </a:solidFill>
              </a:rPr>
              <a:t>stochastic gradient descent</a:t>
            </a:r>
            <a:r>
              <a:rPr lang="en-US" sz="2800" kern="0" dirty="0"/>
              <a:t>. </a:t>
            </a:r>
          </a:p>
          <a:p>
            <a:pPr lvl="1"/>
            <a:r>
              <a:rPr lang="en-US" sz="2400" kern="0" dirty="0"/>
              <a:t>We shuffle the data &amp; divide them in minibatches and </a:t>
            </a:r>
          </a:p>
          <a:p>
            <a:pPr lvl="1"/>
            <a:r>
              <a:rPr lang="en-US" sz="2400" kern="0" dirty="0"/>
              <a:t>work on each minibatch in each step.  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963CC6D2-4C7F-41EB-ADA6-D5121E3E0A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606359"/>
              </p:ext>
            </p:extLst>
          </p:nvPr>
        </p:nvGraphicFramePr>
        <p:xfrm>
          <a:off x="5411924" y="3530912"/>
          <a:ext cx="6226175" cy="256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78" name="Bitmap Image" r:id="rId3" imgW="6226200" imgH="2568600" progId="Paint.Picture">
                  <p:embed/>
                </p:oleObj>
              </mc:Choice>
              <mc:Fallback>
                <p:oleObj name="Bitmap Image" r:id="rId3" imgW="6226200" imgH="25686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11924" y="3530912"/>
                        <a:ext cx="6226175" cy="2568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58C9A30E-486C-402A-834D-67ACA3D991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7479236"/>
              </p:ext>
            </p:extLst>
          </p:nvPr>
        </p:nvGraphicFramePr>
        <p:xfrm>
          <a:off x="7666768" y="424824"/>
          <a:ext cx="3902001" cy="16213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79" name="Bitmap Image" r:id="rId5" imgW="6219720" imgH="2584440" progId="Paint.Picture">
                  <p:embed/>
                </p:oleObj>
              </mc:Choice>
              <mc:Fallback>
                <p:oleObj name="Bitmap Image" r:id="rId5" imgW="6219720" imgH="258444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666768" y="424824"/>
                        <a:ext cx="3902001" cy="16213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DE068B5-D154-441C-9B01-4CC74EF3B99D}"/>
              </a:ext>
            </a:extLst>
          </p:cNvPr>
          <p:cNvSpPr txBox="1">
            <a:spLocks/>
          </p:cNvSpPr>
          <p:nvPr/>
        </p:nvSpPr>
        <p:spPr bwMode="auto">
          <a:xfrm>
            <a:off x="6168008" y="3069228"/>
            <a:ext cx="4802324" cy="44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kern="0" dirty="0"/>
              <a:t>Computing based on minibatches </a:t>
            </a:r>
          </a:p>
        </p:txBody>
      </p:sp>
    </p:spTree>
    <p:extLst>
      <p:ext uri="{BB962C8B-B14F-4D97-AF65-F5344CB8AC3E}">
        <p14:creationId xmlns:p14="http://schemas.microsoft.com/office/powerpoint/2010/main" val="41207554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A3056-0607-452C-84C4-B6B356183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2977AE-7621-4606-9BBB-59E881C24B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 to neural networks</a:t>
            </a:r>
          </a:p>
          <a:p>
            <a:r>
              <a:rPr lang="en-US" dirty="0"/>
              <a:t>An example network for hand-written digits recognition</a:t>
            </a:r>
          </a:p>
          <a:p>
            <a:r>
              <a:rPr lang="en-US" dirty="0"/>
              <a:t>Introduction to neural network learning</a:t>
            </a:r>
          </a:p>
          <a:p>
            <a:r>
              <a:rPr lang="en-US" dirty="0"/>
              <a:t>Introduction to backpropagation</a:t>
            </a:r>
          </a:p>
          <a:p>
            <a:r>
              <a:rPr lang="en-US" dirty="0">
                <a:solidFill>
                  <a:srgbClr val="FF0000"/>
                </a:solidFill>
              </a:rPr>
              <a:t>Mathematics of the backpropagation algorithm</a:t>
            </a:r>
          </a:p>
          <a:p>
            <a:r>
              <a:rPr lang="en-US" dirty="0"/>
              <a:t>Summary</a:t>
            </a:r>
          </a:p>
          <a:p>
            <a:endParaRPr lang="en-US" dirty="0"/>
          </a:p>
          <a:p>
            <a:endParaRPr lang="en-US" sz="2000" dirty="0"/>
          </a:p>
          <a:p>
            <a:r>
              <a:rPr lang="en-US" sz="2000" dirty="0"/>
              <a:t>You may watch: https://www.youtube.com/watch?v=tIeHLnjs5U8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3C17F3-6ABE-4845-80C4-76057B4FB8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FBE90A-958A-4385-AD6A-02DEF36923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49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2514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3BABB-D099-4BFE-B746-E4F5C6169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single neuron in the brain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44A0ED-5940-484A-ACC1-9433931D0A4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305143-30D6-4352-BE1B-312C90C3B4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pic>
        <p:nvPicPr>
          <p:cNvPr id="6" name="Picture 2" descr="Image result for Neuron">
            <a:extLst>
              <a:ext uri="{FF2B5EF4-FFF2-40B4-BE49-F238E27FC236}">
                <a16:creationId xmlns:a16="http://schemas.microsoft.com/office/drawing/2014/main" id="{2085ECA5-07EB-4FE5-A069-E1942778F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255" y="1664804"/>
            <a:ext cx="7694133" cy="420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61C48A9-7E31-4480-AE5A-CBA1E80541FA}"/>
              </a:ext>
            </a:extLst>
          </p:cNvPr>
          <p:cNvSpPr/>
          <p:nvPr/>
        </p:nvSpPr>
        <p:spPr>
          <a:xfrm>
            <a:off x="4171577" y="1532338"/>
            <a:ext cx="163206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Input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0D8979-7991-482F-8AE6-622726D11148}"/>
              </a:ext>
            </a:extLst>
          </p:cNvPr>
          <p:cNvSpPr/>
          <p:nvPr/>
        </p:nvSpPr>
        <p:spPr>
          <a:xfrm>
            <a:off x="2459596" y="1510937"/>
            <a:ext cx="1690117" cy="59680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704188-91B5-43C2-BE83-FEC3492D32B1}"/>
              </a:ext>
            </a:extLst>
          </p:cNvPr>
          <p:cNvSpPr/>
          <p:nvPr/>
        </p:nvSpPr>
        <p:spPr>
          <a:xfrm>
            <a:off x="4331804" y="5282636"/>
            <a:ext cx="1962150" cy="55399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B050"/>
                </a:solidFill>
              </a:rPr>
              <a:t>Output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2A36D7-BB06-44E3-B3D6-5F6A6E074077}"/>
              </a:ext>
            </a:extLst>
          </p:cNvPr>
          <p:cNvSpPr/>
          <p:nvPr/>
        </p:nvSpPr>
        <p:spPr>
          <a:xfrm>
            <a:off x="4448759" y="4715294"/>
            <a:ext cx="1071178" cy="576064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84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9BB98-1D9F-4B39-A7DF-826E75422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Math of 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FE7DF-218D-473A-AB76-039A1C924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4785"/>
            <a:ext cx="5486400" cy="4646142"/>
          </a:xfrm>
        </p:spPr>
        <p:txBody>
          <a:bodyPr/>
          <a:lstStyle/>
          <a:p>
            <a:r>
              <a:rPr lang="en-US" dirty="0"/>
              <a:t>We start with a very simple case: </a:t>
            </a:r>
          </a:p>
          <a:p>
            <a:pPr lvl="1"/>
            <a:r>
              <a:rPr lang="en-US" dirty="0"/>
              <a:t>one neuron in each layer</a:t>
            </a:r>
          </a:p>
          <a:p>
            <a:r>
              <a:rPr lang="en-US" dirty="0"/>
              <a:t>Further, we will focus on the last two layers.</a:t>
            </a:r>
          </a:p>
          <a:p>
            <a:pPr lvl="1"/>
            <a:r>
              <a:rPr lang="en-US" dirty="0"/>
              <a:t>For a training example with class y, the last neuron is for the class (i.e., 1.00)</a:t>
            </a:r>
          </a:p>
          <a:p>
            <a:r>
              <a:rPr lang="en-US" dirty="0"/>
              <a:t>We work on one training example first.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42F04B-6332-4FC0-A7D1-89B535D469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884D65-9737-4684-BF55-ED622D95BB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50</a:t>
            </a:fld>
            <a:endParaRPr lang="en-US" altLang="en-US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0362F731-FB46-4B3D-AEA7-47CFB061E3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8458698"/>
              </p:ext>
            </p:extLst>
          </p:nvPr>
        </p:nvGraphicFramePr>
        <p:xfrm>
          <a:off x="6348028" y="1770674"/>
          <a:ext cx="4626893" cy="14539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00" name="Bitmap Image" r:id="rId3" imgW="4213080" imgH="1324080" progId="Paint.Picture">
                  <p:embed/>
                </p:oleObj>
              </mc:Choice>
              <mc:Fallback>
                <p:oleObj name="Bitmap Image" r:id="rId3" imgW="4213080" imgH="13240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48028" y="1770674"/>
                        <a:ext cx="4626893" cy="14539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B2AF1973-AFE3-44E8-AA93-3D8A36CBCD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9971179"/>
              </p:ext>
            </p:extLst>
          </p:nvPr>
        </p:nvGraphicFramePr>
        <p:xfrm>
          <a:off x="6040511" y="3522691"/>
          <a:ext cx="5241925" cy="260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01" name="Bitmap Image" r:id="rId5" imgW="5241960" imgH="2603520" progId="Paint.Picture">
                  <p:embed/>
                </p:oleObj>
              </mc:Choice>
              <mc:Fallback>
                <p:oleObj name="Bitmap Image" r:id="rId5" imgW="5241960" imgH="26035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40511" y="3522691"/>
                        <a:ext cx="5241925" cy="260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450410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4B843-3D52-4A1B-968D-0B3E53A2B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the two layers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A2BB5-0871-4344-A3D2-24B7F5F0E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0156" y="1600201"/>
            <a:ext cx="4082244" cy="1288739"/>
          </a:xfrm>
        </p:spPr>
        <p:txBody>
          <a:bodyPr/>
          <a:lstStyle/>
          <a:p>
            <a:r>
              <a:rPr lang="en-US" sz="2600" dirty="0"/>
              <a:t>Note that we can go to the next level too, but we will not focus on that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6F077C-B484-4757-9847-38A5ACBBB3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A206DA-E900-45EE-B7C2-CCD2B97034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51</a:t>
            </a:fld>
            <a:endParaRPr lang="en-US" alt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98AFD2D9-F58D-4867-AA25-8FE2A41224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9927217"/>
              </p:ext>
            </p:extLst>
          </p:nvPr>
        </p:nvGraphicFramePr>
        <p:xfrm>
          <a:off x="607260" y="2435959"/>
          <a:ext cx="6804460" cy="3678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70" name="Bitmap Image" r:id="rId3" imgW="6337440" imgH="3425760" progId="Paint.Picture">
                  <p:embed/>
                </p:oleObj>
              </mc:Choice>
              <mc:Fallback>
                <p:oleObj name="Bitmap Image" r:id="rId3" imgW="6337440" imgH="342576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7260" y="2435959"/>
                        <a:ext cx="6804460" cy="3678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CFBBF1D6-7FA8-4A69-A8F6-4283F6DDA8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2175487"/>
              </p:ext>
            </p:extLst>
          </p:nvPr>
        </p:nvGraphicFramePr>
        <p:xfrm>
          <a:off x="7500156" y="2996952"/>
          <a:ext cx="4392723" cy="17373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71" name="Bitmap Image" r:id="rId5" imgW="6486480" imgH="2565360" progId="Paint.Picture">
                  <p:embed/>
                </p:oleObj>
              </mc:Choice>
              <mc:Fallback>
                <p:oleObj name="Bitmap Image" r:id="rId5" imgW="6486480" imgH="2565360" progId="Paint.Picture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21454118-C03E-4372-9E4D-21B7ECFCEF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500156" y="2996952"/>
                        <a:ext cx="4392723" cy="17373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CF73B4B-7044-4F96-8DF9-C0199FC984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4114623"/>
              </p:ext>
            </p:extLst>
          </p:nvPr>
        </p:nvGraphicFramePr>
        <p:xfrm>
          <a:off x="7572164" y="4680282"/>
          <a:ext cx="1361034" cy="8729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72" name="Bitmap Image" r:id="rId7" imgW="2009880" imgH="1289160" progId="Paint.Picture">
                  <p:embed/>
                </p:oleObj>
              </mc:Choice>
              <mc:Fallback>
                <p:oleObj name="Bitmap Image" r:id="rId7" imgW="2009880" imgH="1289160" progId="Paint.Picture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1B850B34-2045-4832-8520-01EE878431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572164" y="4680282"/>
                        <a:ext cx="1361034" cy="8729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E98B26F-4892-43DB-B3B6-24F5DF127788}"/>
              </a:ext>
            </a:extLst>
          </p:cNvPr>
          <p:cNvSpPr txBox="1">
            <a:spLocks/>
          </p:cNvSpPr>
          <p:nvPr/>
        </p:nvSpPr>
        <p:spPr bwMode="auto">
          <a:xfrm>
            <a:off x="551384" y="1583741"/>
            <a:ext cx="6860336" cy="1288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600" kern="0" dirty="0"/>
              <a:t>Let us see the flow structure for 2 layers</a:t>
            </a:r>
          </a:p>
        </p:txBody>
      </p:sp>
    </p:spTree>
    <p:extLst>
      <p:ext uri="{BB962C8B-B14F-4D97-AF65-F5344CB8AC3E}">
        <p14:creationId xmlns:p14="http://schemas.microsoft.com/office/powerpoint/2010/main" val="14450111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09355-DC82-4B7B-A794-E44DF876A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sensitive cost is to a small change in weight?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C1F36-FAC7-4A79-80CB-2829B1AC8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3362164" cy="4530725"/>
          </a:xfrm>
        </p:spPr>
        <p:txBody>
          <a:bodyPr/>
          <a:lstStyle/>
          <a:p>
            <a:r>
              <a:rPr lang="en-US" sz="2800" dirty="0"/>
              <a:t>Each term is just numerical value with a number line. </a:t>
            </a:r>
          </a:p>
          <a:p>
            <a:r>
              <a:rPr lang="en-US" sz="2800" dirty="0"/>
              <a:t>To get the sensitivity, we take partial derivatives</a:t>
            </a:r>
          </a:p>
          <a:p>
            <a:pPr lvl="1"/>
            <a:r>
              <a:rPr lang="en-US" sz="2400" dirty="0"/>
              <a:t>Chain rule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5E4DF5-A915-4CE0-8BC2-120EB49B96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B66CE7-54C0-4DB2-8643-82C83F599C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52</a:t>
            </a:fld>
            <a:endParaRPr lang="en-US" alt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C0CFA379-FF40-49B4-A2A0-3600B06202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6754296"/>
              </p:ext>
            </p:extLst>
          </p:nvPr>
        </p:nvGraphicFramePr>
        <p:xfrm>
          <a:off x="4058429" y="1866528"/>
          <a:ext cx="7518312" cy="39980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22" name="Bitmap Image" r:id="rId3" imgW="6394320" imgH="3400560" progId="Paint.Picture">
                  <p:embed/>
                </p:oleObj>
              </mc:Choice>
              <mc:Fallback>
                <p:oleObj name="Bitmap Image" r:id="rId3" imgW="6394320" imgH="340056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58429" y="1866528"/>
                        <a:ext cx="7518312" cy="39980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695030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2C156-DE71-4911-8085-06A03F873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 all derivatives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E2DE6-93E6-44EF-B7DE-D547D6EC1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514E5A-8DEF-420D-AB28-524464C815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440659-99C9-45C5-96AF-05B50BC45F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53</a:t>
            </a:fld>
            <a:endParaRPr lang="en-US" alt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D3BB4AD2-A3B8-4641-83A3-3359C88A9E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6242014"/>
              </p:ext>
            </p:extLst>
          </p:nvPr>
        </p:nvGraphicFramePr>
        <p:xfrm>
          <a:off x="1357889" y="1808820"/>
          <a:ext cx="8777421" cy="4140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40" name="Bitmap Image" r:id="rId3" imgW="6286680" imgH="2965320" progId="Paint.Picture">
                  <p:embed/>
                </p:oleObj>
              </mc:Choice>
              <mc:Fallback>
                <p:oleObj name="Bitmap Image" r:id="rId3" imgW="6286680" imgH="29653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57889" y="1808820"/>
                        <a:ext cx="8777421" cy="41404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841526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B29B8-270B-4189-B1C5-D0DEBDA4E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 all training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F2B494-1567-42EE-AEE1-D77EBB28A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3398168" cy="4530725"/>
          </a:xfrm>
        </p:spPr>
        <p:txBody>
          <a:bodyPr/>
          <a:lstStyle/>
          <a:p>
            <a:r>
              <a:rPr lang="en-US" dirty="0"/>
              <a:t>We have only considered one example and its cost </a:t>
            </a:r>
            <a:r>
              <a:rPr lang="en-US" i="1" dirty="0"/>
              <a:t>C</a:t>
            </a:r>
            <a:r>
              <a:rPr lang="en-US" baseline="-25000" dirty="0"/>
              <a:t>0</a:t>
            </a:r>
            <a:r>
              <a:rPr lang="en-US" dirty="0"/>
              <a:t>. </a:t>
            </a:r>
          </a:p>
          <a:p>
            <a:r>
              <a:rPr lang="en-US" dirty="0"/>
              <a:t>To consider all training examples, we average the gradients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EA69A8-17BF-41F6-B703-8739921105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9F594F-9AE6-4F96-B231-6AD8CEF265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54</a:t>
            </a:fld>
            <a:endParaRPr lang="en-US" alt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93B8C3B0-4BC5-4161-9DD8-6966DCB66D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8115871"/>
              </p:ext>
            </p:extLst>
          </p:nvPr>
        </p:nvGraphicFramePr>
        <p:xfrm>
          <a:off x="3791744" y="1784431"/>
          <a:ext cx="7930372" cy="416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4" name="Bitmap Image" r:id="rId3" imgW="6388200" imgH="3352680" progId="Paint.Picture">
                  <p:embed/>
                </p:oleObj>
              </mc:Choice>
              <mc:Fallback>
                <p:oleObj name="Bitmap Image" r:id="rId3" imgW="6388200" imgH="33526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91744" y="1784431"/>
                        <a:ext cx="7930372" cy="4162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802969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5CFE4-7D64-4CC2-9B1E-7BCE39C38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derivative of the bias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009CE8-495A-4680-9C85-7CB0FDAAC1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F57EE6-102F-4F98-B076-D05D588FA5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4D744-B0D9-4A44-B7B2-C0BEC25A2A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55</a:t>
            </a:fld>
            <a:endParaRPr lang="en-US" alt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83BED5A-DAA7-47A5-9407-4402BEDF42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3187157"/>
              </p:ext>
            </p:extLst>
          </p:nvPr>
        </p:nvGraphicFramePr>
        <p:xfrm>
          <a:off x="1639479" y="1724025"/>
          <a:ext cx="8020917" cy="4344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7" name="Bitmap Image" r:id="rId3" imgW="6289560" imgH="3406680" progId="Paint.Picture">
                  <p:embed/>
                </p:oleObj>
              </mc:Choice>
              <mc:Fallback>
                <p:oleObj name="Bitmap Image" r:id="rId3" imgW="6289560" imgH="34066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39479" y="1724025"/>
                        <a:ext cx="8020917" cy="43444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624593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90133-91C7-4405-9116-A7A8F7702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derivative of the activation (propagate back)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7623BC-BEFE-4F2D-9629-2D9FDA0A62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96462C-2542-4E92-B57B-48785E99F76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B2D0A5-42F1-458E-BBFB-EB949914CB3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56</a:t>
            </a:fld>
            <a:endParaRPr lang="en-US" alt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57495C1A-E5A0-415F-90C4-4548C307EC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8778221"/>
              </p:ext>
            </p:extLst>
          </p:nvPr>
        </p:nvGraphicFramePr>
        <p:xfrm>
          <a:off x="1559496" y="1700808"/>
          <a:ext cx="7992046" cy="43618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11" name="Bitmap Image" r:id="rId3" imgW="6346800" imgH="3463920" progId="Paint.Picture">
                  <p:embed/>
                </p:oleObj>
              </mc:Choice>
              <mc:Fallback>
                <p:oleObj name="Bitmap Image" r:id="rId3" imgW="6346800" imgH="34639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59496" y="1700808"/>
                        <a:ext cx="7992046" cy="43618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571971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7FB22-C07D-4375-8DD1-E0540B899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Iterating the same chain rule idea backward to the previous layer and so 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65B77-DF9A-440D-B07C-C31F98EBEA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00AED2-A5BC-4C11-86D1-E3B758F2A1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125F66-79E1-443C-8755-8BD0F93302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57</a:t>
            </a:fld>
            <a:endParaRPr lang="en-US" alt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8D2DBCA8-A965-4F71-B4FE-12BD17AB2E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5286048"/>
              </p:ext>
            </p:extLst>
          </p:nvPr>
        </p:nvGraphicFramePr>
        <p:xfrm>
          <a:off x="1703512" y="1736812"/>
          <a:ext cx="8051156" cy="43380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34" name="Bitmap Image" r:id="rId3" imgW="6340320" imgH="3416400" progId="Paint.Picture">
                  <p:embed/>
                </p:oleObj>
              </mc:Choice>
              <mc:Fallback>
                <p:oleObj name="Bitmap Image" r:id="rId3" imgW="6340320" imgH="34164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03512" y="1736812"/>
                        <a:ext cx="8051156" cy="43380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547783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99E19-AB6D-42FE-B16E-4C59DE0B9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case: more neurons in each layer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E07CB9-A37C-43A3-B2A5-EAE2128B2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 more indices and everything else is basically the same.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3E58E6-B68F-4D61-A59B-717B3829870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BD690-3451-4672-8DCF-CF3949EEBB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58</a:t>
            </a:fld>
            <a:endParaRPr lang="en-US" alt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DE6C8C5-777E-41BB-B9ED-6439931AF8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0413336"/>
              </p:ext>
            </p:extLst>
          </p:nvPr>
        </p:nvGraphicFramePr>
        <p:xfrm>
          <a:off x="2063552" y="2169879"/>
          <a:ext cx="7849856" cy="39610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56" name="Bitmap Image" r:id="rId3" imgW="6210360" imgH="3133800" progId="Paint.Picture">
                  <p:embed/>
                </p:oleObj>
              </mc:Choice>
              <mc:Fallback>
                <p:oleObj name="Bitmap Image" r:id="rId3" imgW="6210360" imgH="31338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63552" y="2169879"/>
                        <a:ext cx="7849856" cy="39610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289949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794CC-24B8-4720-B8CA-3FF383282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Derivatives on weights and biases are the same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418E15-862E-434B-B1E9-393BDA4F93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9BB57E-A93C-4126-9818-6EBC648D1D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AC94CE-D1C4-48DB-A79F-7B0CE8303A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59</a:t>
            </a:fld>
            <a:endParaRPr lang="en-US" alt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D6331A5-9928-42CE-B7D6-48042DDA2F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3887926"/>
              </p:ext>
            </p:extLst>
          </p:nvPr>
        </p:nvGraphicFramePr>
        <p:xfrm>
          <a:off x="1451484" y="1664804"/>
          <a:ext cx="8918893" cy="439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79" name="Bitmap Image" r:id="rId3" imgW="6343560" imgH="3124080" progId="Paint.Picture">
                  <p:embed/>
                </p:oleObj>
              </mc:Choice>
              <mc:Fallback>
                <p:oleObj name="Bitmap Image" r:id="rId3" imgW="6343560" imgH="31240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51484" y="1664804"/>
                        <a:ext cx="8918893" cy="4392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09590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D775F-B83F-4412-BDC0-F0035F1EB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first neural network (McCulloch &amp; Pitts, 1943)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D08910-02F2-4D1D-89BC-015A8CA263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E0CD09-278F-4C59-A6A1-F3AC8259A3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EE0A59-1061-4C97-8B4A-4577E93BF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496" y="1340768"/>
            <a:ext cx="9228348" cy="47373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95F9F6A-475A-4DC2-8C77-41106B18B4AB}"/>
              </a:ext>
            </a:extLst>
          </p:cNvPr>
          <p:cNvSpPr/>
          <p:nvPr/>
        </p:nvSpPr>
        <p:spPr bwMode="auto">
          <a:xfrm>
            <a:off x="6276020" y="3656725"/>
            <a:ext cx="3852428" cy="324036"/>
          </a:xfrm>
          <a:prstGeom prst="rect">
            <a:avLst/>
          </a:prstGeom>
          <a:noFill/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3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779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270CF-0302-4EF6-9AB1-DAC3FDF02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Derivative on the activation changes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1CF3EB7-52F2-43CD-B63E-FEF5DCD9915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2904688" cy="4530725"/>
              </a:xfrm>
            </p:spPr>
            <p:txBody>
              <a:bodyPr/>
              <a:lstStyle/>
              <a:p>
                <a:r>
                  <a:rPr lang="en-US" sz="2800" dirty="0"/>
                  <a:t>Since the neuron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−1)</m:t>
                        </m:r>
                      </m:sup>
                    </m:sSubSup>
                  </m:oMath>
                </a14:m>
                <a:r>
                  <a:rPr lang="en-US" sz="2800" dirty="0"/>
                  <a:t>) influences the cost function through multiple different paths (2 in this case). 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1CF3EB7-52F2-43CD-B63E-FEF5DCD991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2904688" cy="4530725"/>
              </a:xfrm>
              <a:blipFill>
                <a:blip r:embed="rId3"/>
                <a:stretch>
                  <a:fillRect l="-1261" t="-1480" r="-7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9CAAAB-1FC0-45F3-A37F-62E3717C6C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05C08-34BA-423D-A3BB-E0646B7C30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60</a:t>
            </a:fld>
            <a:endParaRPr lang="en-US" alt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3C3C7A0-0672-41B1-9BF1-7022D3EE2E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4989842"/>
              </p:ext>
            </p:extLst>
          </p:nvPr>
        </p:nvGraphicFramePr>
        <p:xfrm>
          <a:off x="3611724" y="1700808"/>
          <a:ext cx="8065569" cy="39967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3" name="Bitmap Image" r:id="rId4" imgW="6394320" imgH="3168720" progId="Paint.Picture">
                  <p:embed/>
                </p:oleObj>
              </mc:Choice>
              <mc:Fallback>
                <p:oleObj name="Bitmap Image" r:id="rId4" imgW="6394320" imgH="31687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11724" y="1700808"/>
                        <a:ext cx="8065569" cy="39967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465657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6A9E2-8B6D-4620-8CBA-368CD1688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With all the gradients, we apply gradient descent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ED664F-FEAB-482B-BCC0-ECDB2D0E7A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713977-CB08-4F64-922D-E95CBB18D3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0336FF-975E-4B9C-82CA-BB28DF051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61</a:t>
            </a:fld>
            <a:endParaRPr lang="en-US" alt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92F9111A-FB28-443D-8316-945E5602F2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3247665"/>
              </p:ext>
            </p:extLst>
          </p:nvPr>
        </p:nvGraphicFramePr>
        <p:xfrm>
          <a:off x="2099556" y="1808820"/>
          <a:ext cx="7584672" cy="42484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6" name="Bitmap Image" r:id="rId3" imgW="6388200" imgH="3578400" progId="Paint.Picture">
                  <p:embed/>
                </p:oleObj>
              </mc:Choice>
              <mc:Fallback>
                <p:oleObj name="Bitmap Image" r:id="rId3" imgW="6388200" imgH="35784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99556" y="1808820"/>
                        <a:ext cx="7584672" cy="42484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1850594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A3056-0607-452C-84C4-B6B356183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2977AE-7621-4606-9BBB-59E881C24B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 to neural networks</a:t>
            </a:r>
          </a:p>
          <a:p>
            <a:r>
              <a:rPr lang="en-US" dirty="0"/>
              <a:t>An example network for hand-written digits recognition</a:t>
            </a:r>
          </a:p>
          <a:p>
            <a:r>
              <a:rPr lang="en-US" dirty="0"/>
              <a:t>Introduction to neural network learning</a:t>
            </a:r>
          </a:p>
          <a:p>
            <a:r>
              <a:rPr lang="en-US" dirty="0"/>
              <a:t>Introduction to backpropagation</a:t>
            </a:r>
          </a:p>
          <a:p>
            <a:r>
              <a:rPr lang="en-US" dirty="0"/>
              <a:t>Mathematics of the backpropagation algorithm</a:t>
            </a:r>
          </a:p>
          <a:p>
            <a:r>
              <a:rPr lang="en-US" dirty="0">
                <a:solidFill>
                  <a:srgbClr val="FF0000"/>
                </a:solidFill>
              </a:rPr>
              <a:t>Summary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3C17F3-6ABE-4845-80C4-76057B4FB8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FBE90A-958A-4385-AD6A-02DEF36923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62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737727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30725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We only study the simplest neural network model: </a:t>
            </a:r>
            <a:r>
              <a:rPr lang="en-US" dirty="0"/>
              <a:t>multilayer perceptron </a:t>
            </a:r>
          </a:p>
          <a:p>
            <a:pPr lvl="1"/>
            <a:r>
              <a:rPr lang="en-US" dirty="0"/>
              <a:t>There are a large number of more advanced models</a:t>
            </a:r>
          </a:p>
          <a:p>
            <a:r>
              <a:rPr lang="en-US" dirty="0">
                <a:solidFill>
                  <a:srgbClr val="0000FF"/>
                </a:solidFill>
              </a:rPr>
              <a:t>Neural Networks</a:t>
            </a:r>
          </a:p>
          <a:p>
            <a:pPr marL="914400" lvl="1" indent="-514350"/>
            <a:r>
              <a:rPr lang="en-US" dirty="0"/>
              <a:t>discover useful hidden representations of the input</a:t>
            </a:r>
          </a:p>
          <a:p>
            <a:pPr marL="914400" lvl="1" indent="-514350"/>
            <a:r>
              <a:rPr lang="en-US" dirty="0"/>
              <a:t>are highly nonlinear prediction functions</a:t>
            </a:r>
          </a:p>
          <a:p>
            <a:r>
              <a:rPr lang="en-US" dirty="0">
                <a:solidFill>
                  <a:srgbClr val="0000FF"/>
                </a:solidFill>
              </a:rPr>
              <a:t>Backpropagation</a:t>
            </a:r>
          </a:p>
          <a:p>
            <a:pPr marL="914400" lvl="1" indent="-514350"/>
            <a:r>
              <a:rPr lang="en-US" dirty="0"/>
              <a:t>provide an efficient way to train a neural network.</a:t>
            </a:r>
          </a:p>
          <a:p>
            <a:pPr marL="914400" lvl="1" indent="-514350"/>
            <a:r>
              <a:rPr lang="en-US" dirty="0"/>
              <a:t>Workhouse of all deep learning models. 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63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1086931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A5EF7-F71C-4FC7-A272-950B4B390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Watch these YouTube videos about neural network and 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F00453-3E5A-4D74-A0CB-9F5E5EB1A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08820"/>
            <a:ext cx="10972800" cy="4322106"/>
          </a:xfrm>
        </p:spPr>
        <p:txBody>
          <a:bodyPr/>
          <a:lstStyle/>
          <a:p>
            <a:r>
              <a:rPr lang="en-US" sz="2800" dirty="0"/>
              <a:t>https://www.youtube.com/watch?v=aircAruvnKk</a:t>
            </a:r>
          </a:p>
          <a:p>
            <a:pPr lvl="1"/>
            <a:r>
              <a:rPr lang="en-US" sz="2400" dirty="0"/>
              <a:t>There are 4 videos introducing neural networks and backpropagation. Most of our slides are based on these videos. </a:t>
            </a:r>
          </a:p>
          <a:p>
            <a:r>
              <a:rPr lang="en-US" sz="2800" dirty="0"/>
              <a:t>https://www.youtube.com/watch?v=IN2XmBhILt4https://www.youtube.com/watch?v=iyn2zdALii8</a:t>
            </a:r>
          </a:p>
          <a:p>
            <a:r>
              <a:rPr lang="en-US" sz="2800" dirty="0"/>
              <a:t>https://www.youtube.com/watch?v=GKZoOHXGcLo</a:t>
            </a:r>
          </a:p>
          <a:p>
            <a:r>
              <a:rPr lang="en-US" sz="2800" dirty="0"/>
              <a:t>A playlist:</a:t>
            </a:r>
          </a:p>
          <a:p>
            <a:pPr lvl="1"/>
            <a:r>
              <a:rPr lang="en-US" sz="2400" dirty="0"/>
              <a:t>https://www.youtube.com/watch?v=CqOfi41LfDw&amp;list=PLblh5JKOoLUIxGDQs4LFFD--41Vzf-ME1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6895E7-DB6F-4CF3-9DA7-23DA8114FFD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6AED04-1474-4C5A-B5A6-B455D7763C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64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515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A3056-0607-452C-84C4-B6B356183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2977AE-7621-4606-9BBB-59E881C24B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Introduction to neural networks</a:t>
            </a:r>
          </a:p>
          <a:p>
            <a:r>
              <a:rPr lang="en-US" dirty="0"/>
              <a:t>An example network for hand-written digits recognition</a:t>
            </a:r>
          </a:p>
          <a:p>
            <a:r>
              <a:rPr lang="en-US" dirty="0"/>
              <a:t>Introduction to neural network learning</a:t>
            </a:r>
          </a:p>
          <a:p>
            <a:r>
              <a:rPr lang="en-US" dirty="0"/>
              <a:t>Introduction to backpropagation</a:t>
            </a:r>
          </a:p>
          <a:p>
            <a:r>
              <a:rPr lang="en-US" dirty="0"/>
              <a:t>Mathematics of the backpropagation algorithm</a:t>
            </a:r>
          </a:p>
          <a:p>
            <a:r>
              <a:rPr lang="en-US" dirty="0"/>
              <a:t>Summary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3C17F3-6ABE-4845-80C4-76057B4FB8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FBE90A-958A-4385-AD6A-02DEF36923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7748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843B5-2F97-4998-B814-5E1CEDAC5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7814"/>
            <a:ext cx="11319048" cy="1139825"/>
          </a:xfrm>
        </p:spPr>
        <p:txBody>
          <a:bodyPr/>
          <a:lstStyle/>
          <a:p>
            <a:r>
              <a:rPr lang="en-US" dirty="0"/>
              <a:t>Simple model of a neuron (McCulloch &amp; Pitts, 1943)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A16E500-7108-4C6C-83DD-4EAA15B1882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3933056"/>
                <a:ext cx="11103024" cy="2197870"/>
              </a:xfrm>
            </p:spPr>
            <p:txBody>
              <a:bodyPr/>
              <a:lstStyle/>
              <a:p>
                <a:pPr eaLnBrk="1" hangingPunct="1">
                  <a:lnSpc>
                    <a:spcPct val="90000"/>
                  </a:lnSpc>
                </a:pPr>
                <a:r>
                  <a:rPr lang="en-US" sz="2600" dirty="0"/>
                  <a:t>Inputs </a:t>
                </a:r>
                <a:r>
                  <a:rPr lang="en-US" sz="2600" i="1" dirty="0">
                    <a:solidFill>
                      <a:srgbClr val="FF0000"/>
                    </a:solidFill>
                  </a:rPr>
                  <a:t>a</a:t>
                </a:r>
                <a:r>
                  <a:rPr lang="en-US" sz="2600" i="1" baseline="-25000" dirty="0">
                    <a:solidFill>
                      <a:srgbClr val="FF0000"/>
                    </a:solidFill>
                  </a:rPr>
                  <a:t>i</a:t>
                </a:r>
                <a:r>
                  <a:rPr lang="en-US" sz="2600" dirty="0">
                    <a:solidFill>
                      <a:srgbClr val="CC00CC"/>
                    </a:solidFill>
                  </a:rPr>
                  <a:t> </a:t>
                </a:r>
                <a:r>
                  <a:rPr lang="en-US" sz="2600" dirty="0"/>
                  <a:t>come from the output of node</a:t>
                </a:r>
                <a:r>
                  <a:rPr lang="en-US" sz="2600" i="1" dirty="0"/>
                  <a:t> </a:t>
                </a:r>
                <a:r>
                  <a:rPr lang="en-US" sz="2600" i="1" dirty="0">
                    <a:solidFill>
                      <a:srgbClr val="FF0000"/>
                    </a:solidFill>
                  </a:rPr>
                  <a:t>i</a:t>
                </a:r>
                <a:r>
                  <a:rPr lang="en-US" sz="2600" i="1" dirty="0">
                    <a:solidFill>
                      <a:srgbClr val="000090"/>
                    </a:solidFill>
                  </a:rPr>
                  <a:t> </a:t>
                </a:r>
                <a:r>
                  <a:rPr lang="en-US" sz="2600" dirty="0">
                    <a:solidFill>
                      <a:srgbClr val="000090"/>
                    </a:solidFill>
                  </a:rPr>
                  <a:t>to this node</a:t>
                </a:r>
                <a:r>
                  <a:rPr lang="en-US" sz="2600" i="1" dirty="0">
                    <a:solidFill>
                      <a:srgbClr val="000090"/>
                    </a:solidFill>
                  </a:rPr>
                  <a:t> </a:t>
                </a:r>
                <a:r>
                  <a:rPr lang="en-US" sz="2600" i="1" dirty="0">
                    <a:solidFill>
                      <a:srgbClr val="FF0000"/>
                    </a:solidFill>
                  </a:rPr>
                  <a:t>j</a:t>
                </a:r>
                <a:r>
                  <a:rPr lang="en-US" sz="2600" i="1" dirty="0">
                    <a:solidFill>
                      <a:srgbClr val="000090"/>
                    </a:solidFill>
                  </a:rPr>
                  <a:t> </a:t>
                </a:r>
                <a:r>
                  <a:rPr lang="en-US" sz="2600" dirty="0">
                    <a:solidFill>
                      <a:srgbClr val="000090"/>
                    </a:solidFill>
                  </a:rPr>
                  <a:t>(or from “outside”)</a:t>
                </a:r>
                <a:endParaRPr lang="en-US" sz="2600" dirty="0">
                  <a:solidFill>
                    <a:srgbClr val="CC0000"/>
                  </a:solidFill>
                </a:endParaRPr>
              </a:p>
              <a:p>
                <a:pPr eaLnBrk="1" hangingPunct="1">
                  <a:lnSpc>
                    <a:spcPct val="90000"/>
                  </a:lnSpc>
                </a:pPr>
                <a:r>
                  <a:rPr lang="en-US" sz="2600" dirty="0"/>
                  <a:t>Each input link has a </a:t>
                </a:r>
                <a:r>
                  <a:rPr lang="en-US" sz="2600" b="1" i="1" dirty="0">
                    <a:solidFill>
                      <a:srgbClr val="C00000"/>
                    </a:solidFill>
                  </a:rPr>
                  <a:t>weight</a:t>
                </a:r>
                <a:r>
                  <a:rPr lang="en-US" sz="2600" dirty="0">
                    <a:solidFill>
                      <a:srgbClr val="00009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sz="2600" i="1" baseline="-25000" dirty="0" err="1">
                    <a:solidFill>
                      <a:srgbClr val="FF0000"/>
                    </a:solidFill>
                  </a:rPr>
                  <a:t>i,j</a:t>
                </a:r>
                <a:endParaRPr lang="en-US" sz="2600" i="1" dirty="0">
                  <a:solidFill>
                    <a:srgbClr val="FF0000"/>
                  </a:solidFill>
                </a:endParaRPr>
              </a:p>
              <a:p>
                <a:pPr>
                  <a:lnSpc>
                    <a:spcPct val="90000"/>
                  </a:lnSpc>
                </a:pPr>
                <a:r>
                  <a:rPr lang="en-US" sz="2600" dirty="0"/>
                  <a:t>There is an additional fixed input </a:t>
                </a:r>
                <a:r>
                  <a:rPr lang="en-US" sz="2600" i="1" dirty="0">
                    <a:solidFill>
                      <a:srgbClr val="FF0000"/>
                    </a:solidFill>
                  </a:rPr>
                  <a:t>a</a:t>
                </a:r>
                <a:r>
                  <a:rPr lang="en-US" sz="2600" baseline="-25000" dirty="0">
                    <a:solidFill>
                      <a:srgbClr val="FF0000"/>
                    </a:solidFill>
                  </a:rPr>
                  <a:t>0</a:t>
                </a:r>
                <a:r>
                  <a:rPr lang="en-US" sz="2600" dirty="0">
                    <a:solidFill>
                      <a:srgbClr val="CC00CC"/>
                    </a:solidFill>
                  </a:rPr>
                  <a:t> (bias) </a:t>
                </a:r>
                <a:r>
                  <a:rPr lang="en-US" sz="2600" dirty="0"/>
                  <a:t>with weight </a:t>
                </a:r>
                <a:r>
                  <a:rPr lang="en-US" sz="2600" i="1" dirty="0">
                    <a:solidFill>
                      <a:srgbClr val="FF0000"/>
                    </a:solidFill>
                  </a:rPr>
                  <a:t>w</a:t>
                </a:r>
                <a:r>
                  <a:rPr lang="en-US" sz="2600" baseline="-25000" dirty="0">
                    <a:solidFill>
                      <a:srgbClr val="FF0000"/>
                    </a:solidFill>
                  </a:rPr>
                  <a:t>0,</a:t>
                </a:r>
                <a:r>
                  <a:rPr lang="en-US" sz="2600" i="1" baseline="-25000" dirty="0">
                    <a:solidFill>
                      <a:srgbClr val="FF0000"/>
                    </a:solidFill>
                  </a:rPr>
                  <a:t>j</a:t>
                </a:r>
                <a:endParaRPr lang="en-US" sz="2600" i="1" dirty="0">
                  <a:solidFill>
                    <a:srgbClr val="FF0000"/>
                  </a:solidFill>
                </a:endParaRPr>
              </a:p>
              <a:p>
                <a:pPr>
                  <a:lnSpc>
                    <a:spcPct val="90000"/>
                  </a:lnSpc>
                </a:pPr>
                <a:r>
                  <a:rPr lang="en-US" sz="2600" dirty="0"/>
                  <a:t>The total input is </a:t>
                </a:r>
                <a:r>
                  <a:rPr lang="en-US" sz="2600" i="1" dirty="0" err="1">
                    <a:solidFill>
                      <a:srgbClr val="FF0000"/>
                    </a:solidFill>
                  </a:rPr>
                  <a:t>in</a:t>
                </a:r>
                <a:r>
                  <a:rPr lang="en-US" sz="2600" i="1" baseline="-25000" dirty="0" err="1">
                    <a:solidFill>
                      <a:srgbClr val="FF0000"/>
                    </a:solidFill>
                  </a:rPr>
                  <a:t>j</a:t>
                </a:r>
                <a:r>
                  <a:rPr lang="en-US" sz="2600" dirty="0">
                    <a:solidFill>
                      <a:srgbClr val="FF0000"/>
                    </a:solidFill>
                  </a:rPr>
                  <a:t> = </a:t>
                </a:r>
                <a:r>
                  <a:rPr lang="en-US" sz="2600" dirty="0">
                    <a:solidFill>
                      <a:srgbClr val="FF0000"/>
                    </a:solidFill>
                    <a:sym typeface="Symbol"/>
                  </a:rPr>
                  <a:t></a:t>
                </a:r>
                <a:r>
                  <a:rPr lang="en-US" sz="2600" baseline="-25000" dirty="0">
                    <a:solidFill>
                      <a:srgbClr val="FF0000"/>
                    </a:solidFill>
                    <a:sym typeface="Symbol"/>
                  </a:rPr>
                  <a:t>i</a:t>
                </a:r>
                <a:r>
                  <a:rPr lang="en-US" sz="2600" dirty="0">
                    <a:solidFill>
                      <a:srgbClr val="FF0000"/>
                    </a:solidFill>
                    <a:sym typeface="Symbol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sz="2600" i="1" baseline="-25000" dirty="0" err="1">
                    <a:solidFill>
                      <a:srgbClr val="FF0000"/>
                    </a:solidFill>
                    <a:sym typeface="Symbol"/>
                  </a:rPr>
                  <a:t>i,j</a:t>
                </a:r>
                <a:r>
                  <a:rPr lang="en-US" sz="2600" dirty="0">
                    <a:solidFill>
                      <a:srgbClr val="FF0000"/>
                    </a:solidFill>
                    <a:sym typeface="Symbol"/>
                  </a:rPr>
                  <a:t> </a:t>
                </a:r>
                <a:r>
                  <a:rPr lang="en-US" sz="2600" i="1" dirty="0">
                    <a:solidFill>
                      <a:srgbClr val="FF0000"/>
                    </a:solidFill>
                    <a:sym typeface="Symbol"/>
                  </a:rPr>
                  <a:t>a</a:t>
                </a:r>
                <a:r>
                  <a:rPr lang="en-US" sz="2600" i="1" baseline="-25000" dirty="0">
                    <a:solidFill>
                      <a:srgbClr val="FF0000"/>
                    </a:solidFill>
                    <a:sym typeface="Symbol"/>
                  </a:rPr>
                  <a:t>i</a:t>
                </a:r>
                <a:r>
                  <a:rPr lang="en-US" sz="2600" baseline="-25000" dirty="0">
                    <a:solidFill>
                      <a:srgbClr val="FF0000"/>
                    </a:solidFill>
                    <a:sym typeface="Symbol"/>
                  </a:rPr>
                  <a:t> </a:t>
                </a:r>
              </a:p>
              <a:p>
                <a:pPr>
                  <a:lnSpc>
                    <a:spcPct val="90000"/>
                  </a:lnSpc>
                </a:pPr>
                <a:r>
                  <a:rPr lang="en-US" sz="2600" dirty="0"/>
                  <a:t>The output is </a:t>
                </a:r>
                <a:r>
                  <a:rPr lang="en-US" sz="2600" i="1" dirty="0" err="1">
                    <a:solidFill>
                      <a:srgbClr val="FF0000"/>
                    </a:solidFill>
                  </a:rPr>
                  <a:t>a</a:t>
                </a:r>
                <a:r>
                  <a:rPr lang="en-US" sz="2600" i="1" baseline="-25000" dirty="0" err="1">
                    <a:solidFill>
                      <a:srgbClr val="FF0000"/>
                    </a:solidFill>
                  </a:rPr>
                  <a:t>j</a:t>
                </a:r>
                <a:r>
                  <a:rPr lang="en-US" sz="2600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600" dirty="0">
                    <a:solidFill>
                      <a:srgbClr val="FF0000"/>
                    </a:solidFill>
                  </a:rPr>
                  <a:t>(</a:t>
                </a:r>
                <a:r>
                  <a:rPr lang="en-US" sz="2600" i="1" dirty="0" err="1">
                    <a:solidFill>
                      <a:srgbClr val="FF0000"/>
                    </a:solidFill>
                  </a:rPr>
                  <a:t>in</a:t>
                </a:r>
                <a:r>
                  <a:rPr lang="en-US" sz="2600" i="1" baseline="-25000" dirty="0" err="1">
                    <a:solidFill>
                      <a:srgbClr val="FF0000"/>
                    </a:solidFill>
                  </a:rPr>
                  <a:t>j</a:t>
                </a:r>
                <a:r>
                  <a:rPr lang="en-US" sz="2600" dirty="0">
                    <a:solidFill>
                      <a:srgbClr val="FF0000"/>
                    </a:solidFill>
                  </a:rPr>
                  <a:t>) =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600" dirty="0">
                    <a:solidFill>
                      <a:srgbClr val="FF0000"/>
                    </a:solidFill>
                  </a:rPr>
                  <a:t>(</a:t>
                </a:r>
                <a:r>
                  <a:rPr lang="en-US" sz="2600" dirty="0">
                    <a:solidFill>
                      <a:srgbClr val="FF0000"/>
                    </a:solidFill>
                    <a:sym typeface="Symbol"/>
                  </a:rPr>
                  <a:t></a:t>
                </a:r>
                <a:r>
                  <a:rPr lang="en-US" sz="2600" baseline="-25000" dirty="0">
                    <a:solidFill>
                      <a:srgbClr val="FF0000"/>
                    </a:solidFill>
                    <a:sym typeface="Symbol"/>
                  </a:rPr>
                  <a:t>i</a:t>
                </a:r>
                <a:r>
                  <a:rPr lang="en-US" sz="2600" dirty="0">
                    <a:solidFill>
                      <a:srgbClr val="FF0000"/>
                    </a:solidFill>
                    <a:sym typeface="Symbol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sz="2600" i="1" baseline="-25000" dirty="0" err="1">
                    <a:solidFill>
                      <a:srgbClr val="FF0000"/>
                    </a:solidFill>
                    <a:sym typeface="Symbol"/>
                  </a:rPr>
                  <a:t>i,j</a:t>
                </a:r>
                <a:r>
                  <a:rPr lang="en-US" sz="2600" dirty="0">
                    <a:solidFill>
                      <a:srgbClr val="FF0000"/>
                    </a:solidFill>
                    <a:sym typeface="Symbol"/>
                  </a:rPr>
                  <a:t> </a:t>
                </a:r>
                <a:r>
                  <a:rPr lang="en-US" sz="2600" i="1" dirty="0">
                    <a:solidFill>
                      <a:srgbClr val="FF0000"/>
                    </a:solidFill>
                    <a:sym typeface="Symbol"/>
                  </a:rPr>
                  <a:t>a</a:t>
                </a:r>
                <a:r>
                  <a:rPr lang="en-US" sz="2600" i="1" baseline="-25000" dirty="0">
                    <a:solidFill>
                      <a:srgbClr val="FF0000"/>
                    </a:solidFill>
                    <a:sym typeface="Symbol"/>
                  </a:rPr>
                  <a:t>i</a:t>
                </a:r>
                <a:r>
                  <a:rPr lang="en-US" sz="2600" dirty="0">
                    <a:solidFill>
                      <a:srgbClr val="FF0000"/>
                    </a:solidFill>
                    <a:sym typeface="Symbol"/>
                  </a:rPr>
                  <a:t>) =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600" dirty="0">
                    <a:solidFill>
                      <a:srgbClr val="FF0000"/>
                    </a:solidFill>
                    <a:sym typeface="Symbol"/>
                  </a:rPr>
                  <a:t>(</a:t>
                </a:r>
                <a14:m>
                  <m:oMath xmlns:m="http://schemas.openxmlformats.org/officeDocument/2006/math">
                    <m:r>
                      <a:rPr lang="en-US" sz="2800" b="1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𝐰</m:t>
                    </m:r>
                  </m:oMath>
                </a14:m>
                <a:r>
                  <a:rPr lang="en-US" sz="2600" b="1" dirty="0">
                    <a:solidFill>
                      <a:srgbClr val="FF0000"/>
                    </a:solidFill>
                    <a:sym typeface="Symbol"/>
                  </a:rPr>
                  <a:t>.a</a:t>
                </a:r>
                <a:r>
                  <a:rPr lang="en-US" sz="2600" dirty="0">
                    <a:solidFill>
                      <a:srgbClr val="FF0000"/>
                    </a:solidFill>
                    <a:sym typeface="Symbol"/>
                  </a:rPr>
                  <a:t>)</a:t>
                </a:r>
                <a:r>
                  <a:rPr lang="en-US" sz="2600" baseline="-25000" dirty="0">
                    <a:solidFill>
                      <a:srgbClr val="FF0000"/>
                    </a:solidFill>
                    <a:sym typeface="Symbol"/>
                  </a:rPr>
                  <a:t> </a:t>
                </a:r>
                <a:endParaRPr lang="en-US" sz="26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A16E500-7108-4C6C-83DD-4EAA15B188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3933056"/>
                <a:ext cx="11103024" cy="2197870"/>
              </a:xfrm>
              <a:blipFill>
                <a:blip r:embed="rId2"/>
                <a:stretch>
                  <a:fillRect l="-220" t="-4432" r="-329" b="-9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E52A67-1FCD-4160-A49B-C442E62AF64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CC4816-9067-472E-A884-9066402CC4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pic>
        <p:nvPicPr>
          <p:cNvPr id="6" name="Picture 5" descr="neuron-unit.eps">
            <a:extLst>
              <a:ext uri="{FF2B5EF4-FFF2-40B4-BE49-F238E27FC236}">
                <a16:creationId xmlns:a16="http://schemas.microsoft.com/office/drawing/2014/main" id="{AA1654BA-B9D9-4E20-9F1A-F02916A667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588" y="1072382"/>
            <a:ext cx="6793907" cy="2743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56C9ED0-4EDC-4907-BE27-A854C1FEA161}"/>
                  </a:ext>
                </a:extLst>
              </p:cNvPr>
              <p:cNvSpPr txBox="1"/>
              <p:nvPr/>
            </p:nvSpPr>
            <p:spPr>
              <a:xfrm>
                <a:off x="3741936" y="1339290"/>
                <a:ext cx="576064" cy="39164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</a:rPr>
                            <m:t>0,</m:t>
                          </m:r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56C9ED0-4EDC-4907-BE27-A854C1FEA1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1936" y="1339290"/>
                <a:ext cx="576064" cy="391646"/>
              </a:xfrm>
              <a:prstGeom prst="rect">
                <a:avLst/>
              </a:prstGeom>
              <a:blipFill>
                <a:blip r:embed="rId4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55AB06D-91CF-4C6D-9862-F71041298BAC}"/>
                  </a:ext>
                </a:extLst>
              </p:cNvPr>
              <p:cNvSpPr txBox="1"/>
              <p:nvPr/>
            </p:nvSpPr>
            <p:spPr>
              <a:xfrm>
                <a:off x="3201876" y="2078997"/>
                <a:ext cx="540060" cy="39164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55AB06D-91CF-4C6D-9862-F71041298B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1876" y="2078997"/>
                <a:ext cx="540060" cy="391646"/>
              </a:xfrm>
              <a:prstGeom prst="rect">
                <a:avLst/>
              </a:prstGeom>
              <a:blipFill>
                <a:blip r:embed="rId5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E19FC72-454C-4434-8505-7412BBC1DF69}"/>
                  </a:ext>
                </a:extLst>
              </p:cNvPr>
              <p:cNvSpPr txBox="1"/>
              <p:nvPr/>
            </p:nvSpPr>
            <p:spPr>
              <a:xfrm>
                <a:off x="5118467" y="1227474"/>
                <a:ext cx="1332148" cy="38032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sz="1800" i="1" dirty="0">
                    <a:solidFill>
                      <a:schemeClr val="tx1"/>
                    </a:solidFill>
                  </a:rPr>
                  <a:t>a</a:t>
                </a:r>
                <a:r>
                  <a:rPr lang="en-US" sz="1800" i="1" baseline="-25000" dirty="0" err="1">
                    <a:solidFill>
                      <a:schemeClr val="tx1"/>
                    </a:solidFill>
                  </a:rPr>
                  <a:t>j</a:t>
                </a:r>
                <a:r>
                  <a:rPr lang="en-US" sz="1800" dirty="0">
                    <a:solidFill>
                      <a:schemeClr val="tx1"/>
                    </a:solidFill>
                  </a:rPr>
                  <a:t> = </a:t>
                </a:r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(</a:t>
                </a:r>
                <a:r>
                  <a:rPr lang="en-US" sz="1800" i="1" dirty="0" err="1">
                    <a:solidFill>
                      <a:schemeClr val="tx1"/>
                    </a:solidFill>
                  </a:rPr>
                  <a:t>in</a:t>
                </a:r>
                <a:r>
                  <a:rPr lang="en-US" sz="1800" i="1" baseline="-25000" dirty="0" err="1">
                    <a:solidFill>
                      <a:schemeClr val="tx1"/>
                    </a:solidFill>
                  </a:rPr>
                  <a:t>j</a:t>
                </a:r>
                <a:r>
                  <a:rPr lang="en-US" sz="1800" dirty="0">
                    <a:solidFill>
                      <a:schemeClr val="tx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E19FC72-454C-4434-8505-7412BBC1DF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8467" y="1227474"/>
                <a:ext cx="1332148" cy="380329"/>
              </a:xfrm>
              <a:prstGeom prst="rect">
                <a:avLst/>
              </a:prstGeom>
              <a:blipFill>
                <a:blip r:embed="rId6"/>
                <a:stretch>
                  <a:fillRect l="-4128" t="-7937" b="-206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057EC88-36FD-489D-BD27-22BCFD4EE756}"/>
                  </a:ext>
                </a:extLst>
              </p:cNvPr>
              <p:cNvSpPr txBox="1"/>
              <p:nvPr/>
            </p:nvSpPr>
            <p:spPr>
              <a:xfrm>
                <a:off x="5244218" y="1904899"/>
                <a:ext cx="551411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057EC88-36FD-489D-BD27-22BCFD4EE7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4218" y="1904899"/>
                <a:ext cx="551411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5096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997D0-F3D2-4808-892C-21EBB8C20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 in a figure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541F66-4AF5-4227-9DA0-885A648CDF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CS411 - Artificial Intelligence I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F66DE0-9A29-46EF-A78E-AF57FD62AD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11B6D1F-2551-4920-8A22-4D4D39341403}"/>
              </a:ext>
            </a:extLst>
          </p:cNvPr>
          <p:cNvCxnSpPr>
            <a:cxnSpLocks/>
            <a:endCxn id="50" idx="1"/>
          </p:cNvCxnSpPr>
          <p:nvPr/>
        </p:nvCxnSpPr>
        <p:spPr>
          <a:xfrm>
            <a:off x="2239402" y="3334953"/>
            <a:ext cx="1577224" cy="433758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E3B9D1C-256A-4DB0-8EF6-7BDC10048CE0}"/>
              </a:ext>
            </a:extLst>
          </p:cNvPr>
          <p:cNvCxnSpPr>
            <a:cxnSpLocks/>
            <a:stCxn id="62" idx="6"/>
            <a:endCxn id="50" idx="1"/>
          </p:cNvCxnSpPr>
          <p:nvPr/>
        </p:nvCxnSpPr>
        <p:spPr>
          <a:xfrm flipV="1">
            <a:off x="2206864" y="3768711"/>
            <a:ext cx="1609762" cy="511207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F65DBA2-6773-462A-91B9-7EB88F39D874}"/>
              </a:ext>
            </a:extLst>
          </p:cNvPr>
          <p:cNvCxnSpPr>
            <a:cxnSpLocks/>
            <a:endCxn id="50" idx="1"/>
          </p:cNvCxnSpPr>
          <p:nvPr/>
        </p:nvCxnSpPr>
        <p:spPr>
          <a:xfrm flipV="1">
            <a:off x="2206864" y="3768711"/>
            <a:ext cx="1609762" cy="1391309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93C0C37-2514-4841-A2EB-40E607C2BF7F}"/>
              </a:ext>
            </a:extLst>
          </p:cNvPr>
          <p:cNvCxnSpPr>
            <a:cxnSpLocks/>
            <a:endCxn id="50" idx="1"/>
          </p:cNvCxnSpPr>
          <p:nvPr/>
        </p:nvCxnSpPr>
        <p:spPr>
          <a:xfrm>
            <a:off x="2206864" y="2495724"/>
            <a:ext cx="1609762" cy="1272987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8F47004-D649-4A5B-8160-8F75D608F716}"/>
              </a:ext>
            </a:extLst>
          </p:cNvPr>
          <p:cNvCxnSpPr>
            <a:cxnSpLocks/>
          </p:cNvCxnSpPr>
          <p:nvPr/>
        </p:nvCxnSpPr>
        <p:spPr>
          <a:xfrm>
            <a:off x="4691140" y="3755864"/>
            <a:ext cx="792088" cy="0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B20E73E-A187-4D32-8CD2-C3468CB5C4FB}"/>
                  </a:ext>
                </a:extLst>
              </p:cNvPr>
              <p:cNvSpPr/>
              <p:nvPr/>
            </p:nvSpPr>
            <p:spPr>
              <a:xfrm>
                <a:off x="3191326" y="2659668"/>
                <a:ext cx="2447528" cy="7023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1" i="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𝐖</m:t>
                          </m:r>
                        </m:sub>
                      </m:sSub>
                      <m:d>
                        <m:dPr>
                          <m:ctrlPr>
                            <a:rPr lang="en-US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US" sz="20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sz="20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2000" b="1" i="1" dirty="0" smtClean="0">
                                      <a:solidFill>
                                        <a:srgbClr val="CC66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1" i="0" dirty="0" smtClean="0">
                                      <a:solidFill>
                                        <a:srgbClr val="CC66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𝐰</m:t>
                                  </m:r>
                                </m:e>
                                <m:sup>
                                  <m:r>
                                    <a:rPr lang="en-US" sz="2000" b="1" i="1" dirty="0" smtClean="0">
                                      <a:solidFill>
                                        <a:srgbClr val="CC6600"/>
                                      </a:solidFill>
                                      <a:latin typeface="Cambria Math" panose="02040503050406030204" pitchFamily="18" charset="0"/>
                                    </a:rPr>
                                    <m:t>⊤</m:t>
                                  </m:r>
                                </m:sup>
                              </m:sSup>
                              <m:r>
                                <a:rPr lang="en-US" sz="2000" b="1" i="0" dirty="0" smtClean="0">
                                  <a:solidFill>
                                    <a:srgbClr val="CC6600"/>
                                  </a:solidFill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sup>
                          </m:sSup>
                          <m:r>
                            <a:rPr lang="en-US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B20E73E-A187-4D32-8CD2-C3468CB5C4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1326" y="2659668"/>
                <a:ext cx="2447528" cy="70237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A2C0B89F-B9C1-43E0-9034-506D0D10372A}"/>
              </a:ext>
            </a:extLst>
          </p:cNvPr>
          <p:cNvSpPr/>
          <p:nvPr/>
        </p:nvSpPr>
        <p:spPr>
          <a:xfrm>
            <a:off x="1967888" y="1846257"/>
            <a:ext cx="13388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FF0000"/>
                </a:solidFill>
              </a:rPr>
              <a:t>“Bias unit”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EA6FA05-C457-46A0-AE9F-F3AD35BE0A10}"/>
              </a:ext>
            </a:extLst>
          </p:cNvPr>
          <p:cNvSpPr/>
          <p:nvPr/>
        </p:nvSpPr>
        <p:spPr>
          <a:xfrm>
            <a:off x="5204028" y="3951659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FF0000"/>
                </a:solidFill>
              </a:rPr>
              <a:t>Output</a:t>
            </a:r>
          </a:p>
        </p:txBody>
      </p:sp>
      <p:sp>
        <p:nvSpPr>
          <p:cNvPr id="45" name="AutoShape 46">
            <a:extLst>
              <a:ext uri="{FF2B5EF4-FFF2-40B4-BE49-F238E27FC236}">
                <a16:creationId xmlns:a16="http://schemas.microsoft.com/office/drawing/2014/main" id="{D757B755-2A6E-4B36-815B-C0B1EE2928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3615" y="3633872"/>
            <a:ext cx="457200" cy="304800"/>
          </a:xfrm>
          <a:prstGeom prst="flowChartConnector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AutoShape 47">
            <a:extLst>
              <a:ext uri="{FF2B5EF4-FFF2-40B4-BE49-F238E27FC236}">
                <a16:creationId xmlns:a16="http://schemas.microsoft.com/office/drawing/2014/main" id="{819C6E32-0F31-43F3-9981-102546F6E7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3290" y="3383047"/>
            <a:ext cx="716884" cy="712788"/>
          </a:xfrm>
          <a:prstGeom prst="flowChartConnector">
            <a:avLst/>
          </a:pr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7" name="Group 48">
            <a:extLst>
              <a:ext uri="{FF2B5EF4-FFF2-40B4-BE49-F238E27FC236}">
                <a16:creationId xmlns:a16="http://schemas.microsoft.com/office/drawing/2014/main" id="{7BE58499-78E0-492C-9953-0986F38172CE}"/>
              </a:ext>
            </a:extLst>
          </p:cNvPr>
          <p:cNvGrpSpPr>
            <a:grpSpLocks/>
          </p:cNvGrpSpPr>
          <p:nvPr/>
        </p:nvGrpSpPr>
        <p:grpSpPr bwMode="auto">
          <a:xfrm>
            <a:off x="4207128" y="3525922"/>
            <a:ext cx="328613" cy="266700"/>
            <a:chOff x="4520" y="1893"/>
            <a:chExt cx="404" cy="331"/>
          </a:xfrm>
        </p:grpSpPr>
        <p:sp>
          <p:nvSpPr>
            <p:cNvPr id="51" name="Freeform 49">
              <a:extLst>
                <a:ext uri="{FF2B5EF4-FFF2-40B4-BE49-F238E27FC236}">
                  <a16:creationId xmlns:a16="http://schemas.microsoft.com/office/drawing/2014/main" id="{CBDCABD4-87D0-4FCB-AD87-CA586A7BBF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3" y="1944"/>
              <a:ext cx="331" cy="268"/>
            </a:xfrm>
            <a:custGeom>
              <a:avLst/>
              <a:gdLst/>
              <a:ahLst/>
              <a:cxnLst>
                <a:cxn ang="0">
                  <a:pos x="0" y="620"/>
                </a:cxn>
                <a:cxn ang="0">
                  <a:pos x="455" y="496"/>
                </a:cxn>
                <a:cxn ang="0">
                  <a:pos x="579" y="83"/>
                </a:cxn>
                <a:cxn ang="0">
                  <a:pos x="1024" y="0"/>
                </a:cxn>
              </a:cxnLst>
              <a:rect l="0" t="0" r="r" b="b"/>
              <a:pathLst>
                <a:path w="1024" h="620">
                  <a:moveTo>
                    <a:pt x="0" y="620"/>
                  </a:moveTo>
                  <a:cubicBezTo>
                    <a:pt x="179" y="602"/>
                    <a:pt x="359" y="585"/>
                    <a:pt x="455" y="496"/>
                  </a:cubicBezTo>
                  <a:cubicBezTo>
                    <a:pt x="551" y="407"/>
                    <a:pt x="484" y="166"/>
                    <a:pt x="579" y="83"/>
                  </a:cubicBezTo>
                  <a:cubicBezTo>
                    <a:pt x="674" y="0"/>
                    <a:pt x="849" y="0"/>
                    <a:pt x="1024" y="0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Freeform 50">
              <a:extLst>
                <a:ext uri="{FF2B5EF4-FFF2-40B4-BE49-F238E27FC236}">
                  <a16:creationId xmlns:a16="http://schemas.microsoft.com/office/drawing/2014/main" id="{B6AC2979-757C-4B56-8D7E-DA277879F8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0" y="1893"/>
              <a:ext cx="404" cy="331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331"/>
                </a:cxn>
                <a:cxn ang="0">
                  <a:pos x="404" y="331"/>
                </a:cxn>
              </a:cxnLst>
              <a:rect l="0" t="0" r="r" b="b"/>
              <a:pathLst>
                <a:path w="404" h="331">
                  <a:moveTo>
                    <a:pt x="11" y="0"/>
                  </a:moveTo>
                  <a:lnTo>
                    <a:pt x="0" y="331"/>
                  </a:lnTo>
                  <a:lnTo>
                    <a:pt x="404" y="3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8" name="Freeform 51">
            <a:extLst>
              <a:ext uri="{FF2B5EF4-FFF2-40B4-BE49-F238E27FC236}">
                <a16:creationId xmlns:a16="http://schemas.microsoft.com/office/drawing/2014/main" id="{27A88CB1-BC14-4450-B168-F29ADA0E1D66}"/>
              </a:ext>
            </a:extLst>
          </p:cNvPr>
          <p:cNvSpPr>
            <a:spLocks/>
          </p:cNvSpPr>
          <p:nvPr/>
        </p:nvSpPr>
        <p:spPr bwMode="auto">
          <a:xfrm>
            <a:off x="4056315" y="3759285"/>
            <a:ext cx="358775" cy="231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3" y="176"/>
              </a:cxn>
              <a:cxn ang="0">
                <a:pos x="383" y="218"/>
              </a:cxn>
              <a:cxn ang="0">
                <a:pos x="434" y="73"/>
              </a:cxn>
            </a:cxnLst>
            <a:rect l="0" t="0" r="r" b="b"/>
            <a:pathLst>
              <a:path w="440" h="235">
                <a:moveTo>
                  <a:pt x="0" y="0"/>
                </a:moveTo>
                <a:cubicBezTo>
                  <a:pt x="14" y="70"/>
                  <a:pt x="29" y="140"/>
                  <a:pt x="93" y="176"/>
                </a:cubicBezTo>
                <a:cubicBezTo>
                  <a:pt x="157" y="212"/>
                  <a:pt x="326" y="235"/>
                  <a:pt x="383" y="218"/>
                </a:cubicBezTo>
                <a:cubicBezTo>
                  <a:pt x="440" y="201"/>
                  <a:pt x="437" y="137"/>
                  <a:pt x="434" y="73"/>
                </a:cubicBezTo>
              </a:path>
            </a:pathLst>
          </a:custGeom>
          <a:noFill/>
          <a:ln w="9525">
            <a:solidFill>
              <a:srgbClr val="FFFF00"/>
            </a:solidFill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Text Box 53">
            <a:extLst>
              <a:ext uri="{FF2B5EF4-FFF2-40B4-BE49-F238E27FC236}">
                <a16:creationId xmlns:a16="http://schemas.microsoft.com/office/drawing/2014/main" id="{C83B3408-81D5-488D-8F72-F757DE48D6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6626" y="3614822"/>
            <a:ext cx="335348" cy="30777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buNone/>
            </a:pPr>
            <a:r>
              <a:rPr lang="en-US" sz="1400" dirty="0">
                <a:latin typeface="Symbol" pitchFamily="18" charset="2"/>
              </a:rPr>
              <a:t> S</a:t>
            </a:r>
            <a:endParaRPr lang="en-US" sz="1400" b="0" dirty="0"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Connector 22">
                <a:extLst>
                  <a:ext uri="{FF2B5EF4-FFF2-40B4-BE49-F238E27FC236}">
                    <a16:creationId xmlns:a16="http://schemas.microsoft.com/office/drawing/2014/main" id="{317ABC0F-AE4C-47B5-ACA3-1B24C8DBD80C}"/>
                  </a:ext>
                </a:extLst>
              </p:cNvPr>
              <p:cNvSpPr/>
              <p:nvPr/>
            </p:nvSpPr>
            <p:spPr>
              <a:xfrm>
                <a:off x="1536304" y="2067668"/>
                <a:ext cx="670560" cy="608076"/>
              </a:xfrm>
              <a:prstGeom prst="flowChartConnector">
                <a:avLst/>
              </a:prstGeom>
              <a:noFill/>
              <a:ln w="254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28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600" baseline="-250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59" name="Connector 22">
                <a:extLst>
                  <a:ext uri="{FF2B5EF4-FFF2-40B4-BE49-F238E27FC236}">
                    <a16:creationId xmlns:a16="http://schemas.microsoft.com/office/drawing/2014/main" id="{317ABC0F-AE4C-47B5-ACA3-1B24C8DBD8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6304" y="2067668"/>
                <a:ext cx="670560" cy="608076"/>
              </a:xfrm>
              <a:prstGeom prst="flowChartConnector">
                <a:avLst/>
              </a:prstGeom>
              <a:blipFill>
                <a:blip r:embed="rId3"/>
                <a:stretch>
                  <a:fillRect/>
                </a:stretch>
              </a:blipFill>
              <a:ln w="254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Connector 22">
                <a:extLst>
                  <a:ext uri="{FF2B5EF4-FFF2-40B4-BE49-F238E27FC236}">
                    <a16:creationId xmlns:a16="http://schemas.microsoft.com/office/drawing/2014/main" id="{EBA2B6AA-D074-416F-8ED1-FD99CC15562B}"/>
                  </a:ext>
                </a:extLst>
              </p:cNvPr>
              <p:cNvSpPr/>
              <p:nvPr/>
            </p:nvSpPr>
            <p:spPr>
              <a:xfrm>
                <a:off x="1536304" y="2999498"/>
                <a:ext cx="670560" cy="608076"/>
              </a:xfrm>
              <a:prstGeom prst="flowChartConnector">
                <a:avLst/>
              </a:prstGeom>
              <a:noFill/>
              <a:ln w="254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28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600" baseline="-250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60" name="Connector 22">
                <a:extLst>
                  <a:ext uri="{FF2B5EF4-FFF2-40B4-BE49-F238E27FC236}">
                    <a16:creationId xmlns:a16="http://schemas.microsoft.com/office/drawing/2014/main" id="{EBA2B6AA-D074-416F-8ED1-FD99CC1556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6304" y="2999498"/>
                <a:ext cx="670560" cy="608076"/>
              </a:xfrm>
              <a:prstGeom prst="flowChartConnector">
                <a:avLst/>
              </a:prstGeom>
              <a:blipFill>
                <a:blip r:embed="rId4"/>
                <a:stretch>
                  <a:fillRect/>
                </a:stretch>
              </a:blipFill>
              <a:ln w="254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Connector 22">
                <a:extLst>
                  <a:ext uri="{FF2B5EF4-FFF2-40B4-BE49-F238E27FC236}">
                    <a16:creationId xmlns:a16="http://schemas.microsoft.com/office/drawing/2014/main" id="{D2215F35-7857-4790-8BB4-0BCB4B25A367}"/>
                  </a:ext>
                </a:extLst>
              </p:cNvPr>
              <p:cNvSpPr/>
              <p:nvPr/>
            </p:nvSpPr>
            <p:spPr>
              <a:xfrm>
                <a:off x="1536304" y="4980000"/>
                <a:ext cx="670560" cy="608076"/>
              </a:xfrm>
              <a:prstGeom prst="flowChartConnector">
                <a:avLst/>
              </a:prstGeom>
              <a:noFill/>
              <a:ln w="254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28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600" baseline="-250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61" name="Connector 22">
                <a:extLst>
                  <a:ext uri="{FF2B5EF4-FFF2-40B4-BE49-F238E27FC236}">
                    <a16:creationId xmlns:a16="http://schemas.microsoft.com/office/drawing/2014/main" id="{D2215F35-7857-4790-8BB4-0BCB4B25A3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6304" y="4980000"/>
                <a:ext cx="670560" cy="608076"/>
              </a:xfrm>
              <a:prstGeom prst="flowChartConnector">
                <a:avLst/>
              </a:prstGeom>
              <a:blipFill>
                <a:blip r:embed="rId5"/>
                <a:stretch>
                  <a:fillRect/>
                </a:stretch>
              </a:blipFill>
              <a:ln w="254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Connector 22">
                <a:extLst>
                  <a:ext uri="{FF2B5EF4-FFF2-40B4-BE49-F238E27FC236}">
                    <a16:creationId xmlns:a16="http://schemas.microsoft.com/office/drawing/2014/main" id="{7FA1EF4B-F9E9-44CA-B5A9-9B1521462E24}"/>
                  </a:ext>
                </a:extLst>
              </p:cNvPr>
              <p:cNvSpPr/>
              <p:nvPr/>
            </p:nvSpPr>
            <p:spPr>
              <a:xfrm>
                <a:off x="1536304" y="3975880"/>
                <a:ext cx="670560" cy="608076"/>
              </a:xfrm>
              <a:prstGeom prst="flowChartConnector">
                <a:avLst/>
              </a:prstGeom>
              <a:noFill/>
              <a:ln w="254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28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600" baseline="-250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62" name="Connector 22">
                <a:extLst>
                  <a:ext uri="{FF2B5EF4-FFF2-40B4-BE49-F238E27FC236}">
                    <a16:creationId xmlns:a16="http://schemas.microsoft.com/office/drawing/2014/main" id="{7FA1EF4B-F9E9-44CA-B5A9-9B1521462E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6304" y="3975880"/>
                <a:ext cx="670560" cy="608076"/>
              </a:xfrm>
              <a:prstGeom prst="flowChartConnector">
                <a:avLst/>
              </a:prstGeom>
              <a:blipFill>
                <a:blip r:embed="rId6"/>
                <a:stretch>
                  <a:fillRect/>
                </a:stretch>
              </a:blipFill>
              <a:ln w="254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3944231F-6F0D-4C51-8B1E-CFE8EF20AEF5}"/>
                  </a:ext>
                </a:extLst>
              </p:cNvPr>
              <p:cNvSpPr txBox="1"/>
              <p:nvPr/>
            </p:nvSpPr>
            <p:spPr>
              <a:xfrm>
                <a:off x="5403294" y="3366884"/>
                <a:ext cx="71688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3944231F-6F0D-4C51-8B1E-CFE8EF20AE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3294" y="3366884"/>
                <a:ext cx="716884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00C617E6-9CD4-49DB-ABEB-9EC24D1FCD58}"/>
                  </a:ext>
                </a:extLst>
              </p:cNvPr>
              <p:cNvSpPr txBox="1"/>
              <p:nvPr/>
            </p:nvSpPr>
            <p:spPr>
              <a:xfrm>
                <a:off x="6781620" y="3125019"/>
                <a:ext cx="4417368" cy="1311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1" i="0" dirty="0" smtClean="0">
                              <a:latin typeface="Cambria Math" panose="02040503050406030204" pitchFamily="18" charset="0"/>
                            </a:rPr>
                            <m:t>𝐰</m:t>
                          </m:r>
                        </m:sub>
                      </m:sSub>
                      <m:d>
                        <m:dPr>
                          <m:ctrlPr>
                            <a:rPr lang="en-US" sz="28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US" sz="28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sz="28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1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 i="0" dirty="0" smtClean="0">
                                  <a:latin typeface="Cambria Math" panose="02040503050406030204" pitchFamily="18" charset="0"/>
                                </a:rPr>
                                <m:t>𝐰</m:t>
                              </m:r>
                            </m:e>
                            <m:sup>
                              <m:r>
                                <a:rPr lang="en-US" sz="2800" b="1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⊤</m:t>
                              </m:r>
                            </m:sup>
                          </m:sSup>
                          <m:r>
                            <a:rPr lang="en-US" sz="2800" b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US" sz="28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2800" i="1" dirty="0"/>
              </a:p>
              <a:p>
                <a:pPr>
                  <a:buNone/>
                </a:pPr>
                <a:r>
                  <a:rPr lang="en-US" sz="2800" dirty="0"/>
                  <a:t>where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sz="2800" b="0" i="1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800" b="0" i="1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)=</m:t>
                    </m:r>
                    <m:f>
                      <m:fPr>
                        <m:ctrlPr>
                          <a:rPr lang="en-US" sz="28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sup>
                        </m:sSup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00C617E6-9CD4-49DB-ABEB-9EC24D1FCD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620" y="3125019"/>
                <a:ext cx="4417368" cy="1311513"/>
              </a:xfrm>
              <a:prstGeom prst="rect">
                <a:avLst/>
              </a:prstGeom>
              <a:blipFill>
                <a:blip r:embed="rId8"/>
                <a:stretch>
                  <a:fillRect l="-2759" b="-4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" name="Picture 70">
            <a:extLst>
              <a:ext uri="{FF2B5EF4-FFF2-40B4-BE49-F238E27FC236}">
                <a16:creationId xmlns:a16="http://schemas.microsoft.com/office/drawing/2014/main" id="{9E29BD85-1678-4680-8296-366F7B8E5B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26500" y="4561295"/>
            <a:ext cx="2662856" cy="15444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0" name="Connector 22">
                <a:extLst>
                  <a:ext uri="{FF2B5EF4-FFF2-40B4-BE49-F238E27FC236}">
                    <a16:creationId xmlns:a16="http://schemas.microsoft.com/office/drawing/2014/main" id="{6AEAABB5-43FA-459F-B177-D4D65CEF9814}"/>
                  </a:ext>
                </a:extLst>
              </p:cNvPr>
              <p:cNvSpPr/>
              <p:nvPr/>
            </p:nvSpPr>
            <p:spPr>
              <a:xfrm>
                <a:off x="2399235" y="2325367"/>
                <a:ext cx="670560" cy="608076"/>
              </a:xfrm>
              <a:prstGeom prst="flowChartConnector">
                <a:avLst/>
              </a:prstGeom>
              <a:noFill/>
              <a:ln w="25400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400" baseline="-250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80" name="Connector 22">
                <a:extLst>
                  <a:ext uri="{FF2B5EF4-FFF2-40B4-BE49-F238E27FC236}">
                    <a16:creationId xmlns:a16="http://schemas.microsoft.com/office/drawing/2014/main" id="{6AEAABB5-43FA-459F-B177-D4D65CEF98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9235" y="2325367"/>
                <a:ext cx="670560" cy="608076"/>
              </a:xfrm>
              <a:prstGeom prst="flowChartConnector">
                <a:avLst/>
              </a:prstGeom>
              <a:blipFill>
                <a:blip r:embed="rId10"/>
                <a:stretch>
                  <a:fillRect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Connector 22">
                <a:extLst>
                  <a:ext uri="{FF2B5EF4-FFF2-40B4-BE49-F238E27FC236}">
                    <a16:creationId xmlns:a16="http://schemas.microsoft.com/office/drawing/2014/main" id="{49797F97-D891-4ABF-A9CB-1A45153A6762}"/>
                  </a:ext>
                </a:extLst>
              </p:cNvPr>
              <p:cNvSpPr/>
              <p:nvPr/>
            </p:nvSpPr>
            <p:spPr>
              <a:xfrm>
                <a:off x="2277704" y="2873539"/>
                <a:ext cx="670560" cy="608076"/>
              </a:xfrm>
              <a:prstGeom prst="flowChartConnector">
                <a:avLst/>
              </a:prstGeom>
              <a:noFill/>
              <a:ln w="25400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aseline="-250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81" name="Connector 22">
                <a:extLst>
                  <a:ext uri="{FF2B5EF4-FFF2-40B4-BE49-F238E27FC236}">
                    <a16:creationId xmlns:a16="http://schemas.microsoft.com/office/drawing/2014/main" id="{49797F97-D891-4ABF-A9CB-1A45153A67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7704" y="2873539"/>
                <a:ext cx="670560" cy="608076"/>
              </a:xfrm>
              <a:prstGeom prst="flowChartConnector">
                <a:avLst/>
              </a:prstGeom>
              <a:blipFill>
                <a:blip r:embed="rId11"/>
                <a:stretch>
                  <a:fillRect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Connector 22">
                <a:extLst>
                  <a:ext uri="{FF2B5EF4-FFF2-40B4-BE49-F238E27FC236}">
                    <a16:creationId xmlns:a16="http://schemas.microsoft.com/office/drawing/2014/main" id="{43736E7D-A395-4864-A040-20BC2E6D25A7}"/>
                  </a:ext>
                </a:extLst>
              </p:cNvPr>
              <p:cNvSpPr/>
              <p:nvPr/>
            </p:nvSpPr>
            <p:spPr>
              <a:xfrm>
                <a:off x="2289252" y="3989811"/>
                <a:ext cx="670560" cy="608076"/>
              </a:xfrm>
              <a:prstGeom prst="flowChartConnector">
                <a:avLst/>
              </a:prstGeom>
              <a:noFill/>
              <a:ln w="25400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baseline="-250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82" name="Connector 22">
                <a:extLst>
                  <a:ext uri="{FF2B5EF4-FFF2-40B4-BE49-F238E27FC236}">
                    <a16:creationId xmlns:a16="http://schemas.microsoft.com/office/drawing/2014/main" id="{43736E7D-A395-4864-A040-20BC2E6D25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9252" y="3989811"/>
                <a:ext cx="670560" cy="608076"/>
              </a:xfrm>
              <a:prstGeom prst="flowChartConnector">
                <a:avLst/>
              </a:prstGeom>
              <a:blipFill>
                <a:blip r:embed="rId12"/>
                <a:stretch>
                  <a:fillRect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Connector 22">
                <a:extLst>
                  <a:ext uri="{FF2B5EF4-FFF2-40B4-BE49-F238E27FC236}">
                    <a16:creationId xmlns:a16="http://schemas.microsoft.com/office/drawing/2014/main" id="{3242967F-356A-4F0C-95FC-C2E522471A08}"/>
                  </a:ext>
                </a:extLst>
              </p:cNvPr>
              <p:cNvSpPr/>
              <p:nvPr/>
            </p:nvSpPr>
            <p:spPr>
              <a:xfrm>
                <a:off x="2472408" y="4583956"/>
                <a:ext cx="670560" cy="608076"/>
              </a:xfrm>
              <a:prstGeom prst="flowChartConnector">
                <a:avLst/>
              </a:prstGeom>
              <a:noFill/>
              <a:ln w="25400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baseline="-250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83" name="Connector 22">
                <a:extLst>
                  <a:ext uri="{FF2B5EF4-FFF2-40B4-BE49-F238E27FC236}">
                    <a16:creationId xmlns:a16="http://schemas.microsoft.com/office/drawing/2014/main" id="{3242967F-356A-4F0C-95FC-C2E522471A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2408" y="4583956"/>
                <a:ext cx="670560" cy="608076"/>
              </a:xfrm>
              <a:prstGeom prst="flowChartConnector">
                <a:avLst/>
              </a:prstGeom>
              <a:blipFill>
                <a:blip r:embed="rId13"/>
                <a:stretch>
                  <a:fillRect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Rectangle 83">
            <a:extLst>
              <a:ext uri="{FF2B5EF4-FFF2-40B4-BE49-F238E27FC236}">
                <a16:creationId xmlns:a16="http://schemas.microsoft.com/office/drawing/2014/main" id="{EE6C8507-3F6E-4549-AB69-CC44664BC55A}"/>
              </a:ext>
            </a:extLst>
          </p:cNvPr>
          <p:cNvSpPr/>
          <p:nvPr/>
        </p:nvSpPr>
        <p:spPr>
          <a:xfrm>
            <a:off x="1436133" y="5621263"/>
            <a:ext cx="8531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FF0000"/>
                </a:solidFill>
              </a:rPr>
              <a:t>input</a:t>
            </a:r>
          </a:p>
        </p:txBody>
      </p:sp>
      <p:sp>
        <p:nvSpPr>
          <p:cNvPr id="85" name="Text Box 53">
            <a:extLst>
              <a:ext uri="{FF2B5EF4-FFF2-40B4-BE49-F238E27FC236}">
                <a16:creationId xmlns:a16="http://schemas.microsoft.com/office/drawing/2014/main" id="{6521E2A9-FD79-484C-9AFB-C1F73ECF0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5719" y="5049180"/>
            <a:ext cx="49590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buNone/>
            </a:pPr>
            <a:r>
              <a:rPr lang="en-US" sz="1400" dirty="0">
                <a:latin typeface="Symbol" pitchFamily="18" charset="2"/>
              </a:rPr>
              <a:t> </a:t>
            </a:r>
            <a:r>
              <a:rPr lang="en-US" sz="2800" dirty="0">
                <a:latin typeface="Symbol" pitchFamily="18" charset="2"/>
              </a:rPr>
              <a:t>S</a:t>
            </a:r>
            <a:endParaRPr lang="en-US" sz="2800" b="0" dirty="0">
              <a:latin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E64CD010-D430-46EE-9594-25B1E2830C03}"/>
                  </a:ext>
                </a:extLst>
              </p:cNvPr>
              <p:cNvSpPr txBox="1"/>
              <p:nvPr/>
            </p:nvSpPr>
            <p:spPr>
              <a:xfrm>
                <a:off x="3943584" y="5079957"/>
                <a:ext cx="233243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0" dirty="0" smtClean="0"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  <m:sup>
                        <m:r>
                          <a:rPr lang="en-US" sz="24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r>
                      <a:rPr lang="en-US" sz="2400" b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sz="2400" b="1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= </a:t>
                </a:r>
                <a:r>
                  <a:rPr lang="en-US" sz="2400" i="1" dirty="0"/>
                  <a:t>z</a:t>
                </a:r>
                <a:r>
                  <a:rPr lang="en-US" sz="2400" dirty="0"/>
                  <a:t> </a:t>
                </a:r>
              </a:p>
            </p:txBody>
          </p:sp>
        </mc:Choice>
        <mc:Fallback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E64CD010-D430-46EE-9594-25B1E2830C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3584" y="5079957"/>
                <a:ext cx="2332436" cy="461665"/>
              </a:xfrm>
              <a:prstGeom prst="rect">
                <a:avLst/>
              </a:prstGeom>
              <a:blipFill>
                <a:blip r:embed="rId14"/>
                <a:stretch>
                  <a:fillRect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Content Placeholder 2">
                <a:extLst>
                  <a:ext uri="{FF2B5EF4-FFF2-40B4-BE49-F238E27FC236}">
                    <a16:creationId xmlns:a16="http://schemas.microsoft.com/office/drawing/2014/main" id="{71BA5E0B-BD0D-48D4-A63F-345D0A85608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589774" y="1493861"/>
                <a:ext cx="3773000" cy="2052299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b="1" i="0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sz="2400" b="0" i="1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4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4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en-US" sz="24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24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24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24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eqArr>
                      </m:e>
                    </m:d>
                  </m:oMath>
                </a14:m>
                <a:r>
                  <a:rPr lang="en-US" sz="2400" dirty="0"/>
                  <a:t>            </a:t>
                </a:r>
                <a14:m>
                  <m:oMath xmlns:m="http://schemas.openxmlformats.org/officeDocument/2006/math">
                    <m:r>
                      <a:rPr lang="en-US" sz="2400" b="1" i="0" dirty="0" smtClean="0">
                        <a:latin typeface="Cambria Math" panose="02040503050406030204" pitchFamily="18" charset="0"/>
                      </a:rPr>
                      <m:t>𝐰</m:t>
                    </m:r>
                    <m:r>
                      <a:rPr lang="en-US" sz="2400" i="1" dirty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4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4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en-US" sz="24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dirty="0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4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24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dirty="0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4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24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dirty="0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4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24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dirty="0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4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eqArr>
                      </m:e>
                    </m:d>
                  </m:oMath>
                </a14:m>
                <a:endParaRPr lang="en-US" sz="2400" dirty="0"/>
              </a:p>
              <a:p>
                <a:pPr marL="0" indent="0">
                  <a:buNone/>
                </a:pPr>
                <a:endParaRPr lang="en-US" sz="3200" dirty="0"/>
              </a:p>
            </p:txBody>
          </p:sp>
        </mc:Choice>
        <mc:Fallback xmlns="">
          <p:sp>
            <p:nvSpPr>
              <p:cNvPr id="87" name="Content Placeholder 2">
                <a:extLst>
                  <a:ext uri="{FF2B5EF4-FFF2-40B4-BE49-F238E27FC236}">
                    <a16:creationId xmlns:a16="http://schemas.microsoft.com/office/drawing/2014/main" id="{71BA5E0B-BD0D-48D4-A63F-345D0A85608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589774" y="1493861"/>
                <a:ext cx="3773000" cy="2052299"/>
              </a:xfr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Rectangle 87">
            <a:extLst>
              <a:ext uri="{FF2B5EF4-FFF2-40B4-BE49-F238E27FC236}">
                <a16:creationId xmlns:a16="http://schemas.microsoft.com/office/drawing/2014/main" id="{2405E324-99AB-4B66-B6E9-586D42D5D2BC}"/>
              </a:ext>
            </a:extLst>
          </p:cNvPr>
          <p:cNvSpPr/>
          <p:nvPr/>
        </p:nvSpPr>
        <p:spPr>
          <a:xfrm>
            <a:off x="10128448" y="1967832"/>
            <a:ext cx="16786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FF0000"/>
                </a:solidFill>
              </a:rPr>
              <a:t>“Weights” </a:t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>“Parameters”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CE664DF5-4DD1-4ACE-B42E-6D963FE012EA}"/>
              </a:ext>
            </a:extLst>
          </p:cNvPr>
          <p:cNvSpPr/>
          <p:nvPr/>
        </p:nvSpPr>
        <p:spPr>
          <a:xfrm>
            <a:off x="9719592" y="4913377"/>
            <a:ext cx="213872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FF0000"/>
                </a:solidFill>
              </a:rPr>
              <a:t>Sigmoid (logistic)</a:t>
            </a:r>
          </a:p>
          <a:p>
            <a:pPr>
              <a:buNone/>
            </a:pPr>
            <a:r>
              <a:rPr lang="en-US" sz="2000" dirty="0">
                <a:solidFill>
                  <a:srgbClr val="FF0000"/>
                </a:solidFill>
              </a:rPr>
              <a:t> function</a:t>
            </a:r>
          </a:p>
        </p:txBody>
      </p:sp>
    </p:spTree>
    <p:extLst>
      <p:ext uri="{BB962C8B-B14F-4D97-AF65-F5344CB8AC3E}">
        <p14:creationId xmlns:p14="http://schemas.microsoft.com/office/powerpoint/2010/main" val="235068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84" grpId="0"/>
      <p:bldP spid="88" grpId="0"/>
      <p:bldP spid="89" grpId="0"/>
    </p:bldLst>
  </p:timing>
</p:sld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1"/>
          </a:buClr>
          <a:buSzPct val="65000"/>
          <a:buFont typeface="Wingdings" pitchFamily="2" charset="2"/>
          <a:buChar char="n"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1"/>
          </a:buClr>
          <a:buSzPct val="65000"/>
          <a:buFont typeface="Wingdings" pitchFamily="2" charset="2"/>
          <a:buChar char="n"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Edge</Template>
  <TotalTime>223278</TotalTime>
  <Words>3157</Words>
  <Application>Microsoft Office PowerPoint</Application>
  <PresentationFormat>Widescreen</PresentationFormat>
  <Paragraphs>535</Paragraphs>
  <Slides>64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64</vt:i4>
      </vt:variant>
    </vt:vector>
  </HeadingPairs>
  <TitlesOfParts>
    <vt:vector size="73" baseType="lpstr">
      <vt:lpstr>Arial</vt:lpstr>
      <vt:lpstr>Cambria Math</vt:lpstr>
      <vt:lpstr>Garamond</vt:lpstr>
      <vt:lpstr>Symbol</vt:lpstr>
      <vt:lpstr>Times New Roman</vt:lpstr>
      <vt:lpstr>Wingdings</vt:lpstr>
      <vt:lpstr>Edge</vt:lpstr>
      <vt:lpstr>Bitmap Image</vt:lpstr>
      <vt:lpstr>Paintbrush Picture</vt:lpstr>
      <vt:lpstr>Neural Networks and Deep Learning</vt:lpstr>
      <vt:lpstr>Some example successes of neural networks</vt:lpstr>
      <vt:lpstr>Google trend: deep learning</vt:lpstr>
      <vt:lpstr>Resurgence of neural networks</vt:lpstr>
      <vt:lpstr>A single neuron in the brain</vt:lpstr>
      <vt:lpstr>The first neural network (McCulloch &amp; Pitts, 1943)</vt:lpstr>
      <vt:lpstr>Outline</vt:lpstr>
      <vt:lpstr>Simple model of a neuron (McCulloch &amp; Pitts, 1943)</vt:lpstr>
      <vt:lpstr>Logistic regression in a figure</vt:lpstr>
      <vt:lpstr>An artificial neuron: a logistic unit </vt:lpstr>
      <vt:lpstr>Neural network: an example</vt:lpstr>
      <vt:lpstr>Neural network: an example</vt:lpstr>
      <vt:lpstr>Neural network: an example</vt:lpstr>
      <vt:lpstr>Neural network learning its own features</vt:lpstr>
      <vt:lpstr>More layers</vt:lpstr>
      <vt:lpstr>More layers give different levels of abstraction</vt:lpstr>
      <vt:lpstr>Multiple classes </vt:lpstr>
      <vt:lpstr>Activation function</vt:lpstr>
      <vt:lpstr>Two more activation functions, Tanh and ReLu</vt:lpstr>
      <vt:lpstr>Outline</vt:lpstr>
      <vt:lpstr>An example: recognizing hand-written digits</vt:lpstr>
      <vt:lpstr>A network for recognizing of hand-written digits</vt:lpstr>
      <vt:lpstr>Each neuron is a function, computing an activation value based on all the inputs </vt:lpstr>
      <vt:lpstr>Intuitive idea of layers</vt:lpstr>
      <vt:lpstr>Let us look at a particular neuron</vt:lpstr>
      <vt:lpstr>How many parameters?</vt:lpstr>
      <vt:lpstr>This network is a function with 13,002 parameters </vt:lpstr>
      <vt:lpstr>Outline</vt:lpstr>
      <vt:lpstr>Learning</vt:lpstr>
      <vt:lpstr>Training is an optimization problem.</vt:lpstr>
      <vt:lpstr>We start with a random initialization</vt:lpstr>
      <vt:lpstr>Square loss (cost) function</vt:lpstr>
      <vt:lpstr>Cost will be small if the classification is correct. </vt:lpstr>
      <vt:lpstr>Cost average over all training data</vt:lpstr>
      <vt:lpstr>How do we optimize? Let us consider only one weight w first</vt:lpstr>
      <vt:lpstr>How is gradient descent used</vt:lpstr>
      <vt:lpstr>Meaning of those gradient numbers</vt:lpstr>
      <vt:lpstr>Outline</vt:lpstr>
      <vt:lpstr>Backpropagation</vt:lpstr>
      <vt:lpstr>Training: backpropagation algorithm</vt:lpstr>
      <vt:lpstr>Intuition of backpropagation</vt:lpstr>
      <vt:lpstr>Intuition of backpropagation (cont.)</vt:lpstr>
      <vt:lpstr>Let us look at neuron for 2 only</vt:lpstr>
      <vt:lpstr>The effect of gradient </vt:lpstr>
      <vt:lpstr>Considering all output neurons</vt:lpstr>
      <vt:lpstr>The idea of backpropagation</vt:lpstr>
      <vt:lpstr>Considering all training examples</vt:lpstr>
      <vt:lpstr>Stochastic gradient descent</vt:lpstr>
      <vt:lpstr>Outline</vt:lpstr>
      <vt:lpstr>Math of backpropagation</vt:lpstr>
      <vt:lpstr>Model the two layers </vt:lpstr>
      <vt:lpstr>How sensitive cost is to a small change in weight?</vt:lpstr>
      <vt:lpstr>Compute all derivatives </vt:lpstr>
      <vt:lpstr>Consider all training examples</vt:lpstr>
      <vt:lpstr>Take derivative of the bias</vt:lpstr>
      <vt:lpstr>Take derivative of the activation (propagate back)</vt:lpstr>
      <vt:lpstr>Iterating the same chain rule idea backward to the previous layer and so on </vt:lpstr>
      <vt:lpstr>General case: more neurons in each layer</vt:lpstr>
      <vt:lpstr>Derivatives on weights and biases are the same</vt:lpstr>
      <vt:lpstr>Derivative on the activation changes</vt:lpstr>
      <vt:lpstr>With all the gradients, we apply gradient descent</vt:lpstr>
      <vt:lpstr>Outline</vt:lpstr>
      <vt:lpstr>Summary</vt:lpstr>
      <vt:lpstr>Watch these YouTube videos about neural network and backpropagation</vt:lpstr>
    </vt:vector>
  </TitlesOfParts>
  <Company>NUS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Mining and Summarizing Customer Reviews</dc:title>
  <dc:creator>Preferred Customer</dc:creator>
  <cp:lastModifiedBy>Liu, Bing</cp:lastModifiedBy>
  <cp:revision>5912</cp:revision>
  <cp:lastPrinted>2015-07-21T14:54:29Z</cp:lastPrinted>
  <dcterms:created xsi:type="dcterms:W3CDTF">2004-06-21T03:23:40Z</dcterms:created>
  <dcterms:modified xsi:type="dcterms:W3CDTF">2022-04-05T03:31:30Z</dcterms:modified>
</cp:coreProperties>
</file>