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78"/>
  </p:notesMasterIdLst>
  <p:handoutMasterIdLst>
    <p:handoutMasterId r:id="rId79"/>
  </p:handoutMasterIdLst>
  <p:sldIdLst>
    <p:sldId id="2688" r:id="rId2"/>
    <p:sldId id="2708" r:id="rId3"/>
    <p:sldId id="797" r:id="rId4"/>
    <p:sldId id="760" r:id="rId5"/>
    <p:sldId id="798" r:id="rId6"/>
    <p:sldId id="799" r:id="rId7"/>
    <p:sldId id="801" r:id="rId8"/>
    <p:sldId id="2707" r:id="rId9"/>
    <p:sldId id="813" r:id="rId10"/>
    <p:sldId id="802" r:id="rId11"/>
    <p:sldId id="814" r:id="rId12"/>
    <p:sldId id="815" r:id="rId13"/>
    <p:sldId id="816" r:id="rId14"/>
    <p:sldId id="817" r:id="rId15"/>
    <p:sldId id="818" r:id="rId16"/>
    <p:sldId id="821" r:id="rId17"/>
    <p:sldId id="822" r:id="rId18"/>
    <p:sldId id="823" r:id="rId19"/>
    <p:sldId id="824" r:id="rId20"/>
    <p:sldId id="825" r:id="rId21"/>
    <p:sldId id="826" r:id="rId22"/>
    <p:sldId id="827" r:id="rId23"/>
    <p:sldId id="828" r:id="rId24"/>
    <p:sldId id="2706" r:id="rId25"/>
    <p:sldId id="829" r:id="rId26"/>
    <p:sldId id="830" r:id="rId27"/>
    <p:sldId id="831" r:id="rId28"/>
    <p:sldId id="832" r:id="rId29"/>
    <p:sldId id="2705" r:id="rId30"/>
    <p:sldId id="833" r:id="rId31"/>
    <p:sldId id="834" r:id="rId32"/>
    <p:sldId id="835" r:id="rId33"/>
    <p:sldId id="836" r:id="rId34"/>
    <p:sldId id="837" r:id="rId35"/>
    <p:sldId id="838" r:id="rId36"/>
    <p:sldId id="839" r:id="rId37"/>
    <p:sldId id="840" r:id="rId38"/>
    <p:sldId id="841" r:id="rId39"/>
    <p:sldId id="842" r:id="rId40"/>
    <p:sldId id="2704" r:id="rId41"/>
    <p:sldId id="843" r:id="rId42"/>
    <p:sldId id="844" r:id="rId43"/>
    <p:sldId id="845" r:id="rId44"/>
    <p:sldId id="846" r:id="rId45"/>
    <p:sldId id="847" r:id="rId46"/>
    <p:sldId id="848" r:id="rId47"/>
    <p:sldId id="849" r:id="rId48"/>
    <p:sldId id="850" r:id="rId49"/>
    <p:sldId id="851" r:id="rId50"/>
    <p:sldId id="852" r:id="rId51"/>
    <p:sldId id="853" r:id="rId52"/>
    <p:sldId id="2701" r:id="rId53"/>
    <p:sldId id="867" r:id="rId54"/>
    <p:sldId id="868" r:id="rId55"/>
    <p:sldId id="869" r:id="rId56"/>
    <p:sldId id="870" r:id="rId57"/>
    <p:sldId id="871" r:id="rId58"/>
    <p:sldId id="872" r:id="rId59"/>
    <p:sldId id="874" r:id="rId60"/>
    <p:sldId id="873" r:id="rId61"/>
    <p:sldId id="2702" r:id="rId62"/>
    <p:sldId id="875" r:id="rId63"/>
    <p:sldId id="876" r:id="rId64"/>
    <p:sldId id="877" r:id="rId65"/>
    <p:sldId id="878" r:id="rId66"/>
    <p:sldId id="879" r:id="rId67"/>
    <p:sldId id="881" r:id="rId68"/>
    <p:sldId id="880" r:id="rId69"/>
    <p:sldId id="882" r:id="rId70"/>
    <p:sldId id="883" r:id="rId71"/>
    <p:sldId id="884" r:id="rId72"/>
    <p:sldId id="885" r:id="rId73"/>
    <p:sldId id="886" r:id="rId74"/>
    <p:sldId id="887" r:id="rId75"/>
    <p:sldId id="2703" r:id="rId76"/>
    <p:sldId id="761" r:id="rId77"/>
  </p:sldIdLst>
  <p:sldSz cx="12192000" cy="6858000"/>
  <p:notesSz cx="68580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4319" userDrawn="1">
          <p15:clr>
            <a:srgbClr val="A4A3A4"/>
          </p15:clr>
        </p15:guide>
        <p15:guide id="4" pos="7679" userDrawn="1">
          <p15:clr>
            <a:srgbClr val="A4A3A4"/>
          </p15:clr>
        </p15:guide>
        <p15:guide id="5" orient="horz" pos="2183" userDrawn="1">
          <p15:clr>
            <a:srgbClr val="A4A3A4"/>
          </p15:clr>
        </p15:guide>
        <p15:guide id="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ett Chen" initials="" lastIdx="5" clrIdx="0"/>
  <p:cmAuthor id="1" name="Brett Zhiyuan Chen" initials="" lastIdx="1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63D"/>
    <a:srgbClr val="FF6600"/>
    <a:srgbClr val="3366FF"/>
    <a:srgbClr val="700000"/>
    <a:srgbClr val="FF9900"/>
    <a:srgbClr val="5D2884"/>
    <a:srgbClr val="3333FF"/>
    <a:srgbClr val="FFFF00"/>
    <a:srgbClr val="290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49" autoAdjust="0"/>
    <p:restoredTop sz="93963" autoAdjust="0"/>
  </p:normalViewPr>
  <p:slideViewPr>
    <p:cSldViewPr>
      <p:cViewPr varScale="1">
        <p:scale>
          <a:sx n="61" d="100"/>
          <a:sy n="61" d="100"/>
        </p:scale>
        <p:origin x="780" y="38"/>
      </p:cViewPr>
      <p:guideLst>
        <p:guide orient="horz" pos="2160"/>
        <p:guide pos="3840"/>
        <p:guide orient="horz" pos="4319"/>
        <p:guide pos="7679"/>
        <p:guide orient="horz" pos="2183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1440" y="-72"/>
      </p:cViewPr>
      <p:guideLst>
        <p:guide orient="horz" pos="2928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903" y="1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algn="r"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903" y="8832195"/>
            <a:ext cx="297209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algn="r" defTabSz="923810">
              <a:defRPr sz="1300">
                <a:latin typeface="Arial" charset="0"/>
              </a:defRPr>
            </a:lvl1pPr>
          </a:lstStyle>
          <a:p>
            <a:pPr>
              <a:defRPr/>
            </a:pPr>
            <a:fld id="{5DB034C7-4270-483D-8BDF-C000EEEF1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26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414" y="1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>
            <a:lvl1pPr algn="r"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1788" y="698500"/>
            <a:ext cx="61960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098" y="4416099"/>
            <a:ext cx="5485805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59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414" y="8830659"/>
            <a:ext cx="297209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4" tIns="46143" rIns="92284" bIns="46143" numCol="1" anchor="b" anchorCtr="0" compatLnSpc="1">
            <a:prstTxWarp prst="textNoShape">
              <a:avLst/>
            </a:prstTxWarp>
          </a:bodyPr>
          <a:lstStyle>
            <a:lvl1pPr algn="r" defTabSz="923810">
              <a:spcBef>
                <a:spcPct val="0"/>
              </a:spcBef>
              <a:buClrTx/>
              <a:buSzTx/>
              <a:buFontTx/>
              <a:buNone/>
              <a:defRPr sz="1300">
                <a:latin typeface="Arial" charset="0"/>
              </a:defRPr>
            </a:lvl1pPr>
          </a:lstStyle>
          <a:p>
            <a:pPr>
              <a:defRPr/>
            </a:pPr>
            <a:fld id="{22A3586C-3B7D-4147-9957-F8F486F8C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06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1" y="1524000"/>
            <a:ext cx="10164233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41600" y="3962400"/>
            <a:ext cx="8737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914400" y="6243638"/>
            <a:ext cx="7112000" cy="4572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256F0-88B9-48EE-8C53-686074EE5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161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B803B-8952-402F-A71A-B244E00861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645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F6302-11C0-4480-8196-146E016623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83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00B96-E340-41E1-9073-CBBEAA7ABD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607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1CFDD-3C5F-4286-9C94-2AA788FC8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087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F91C3-4DC8-4412-86BD-7EDA41606D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87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7D095-C475-468E-B55A-5AAB6E83C4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9437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2E54C-6748-4117-AA15-93F730709A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4215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DE47E-5550-4E36-872B-CD1F66F30C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486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41D7C-6881-4687-9E7E-EA249A2FAD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9933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6E2BA-9042-4BC0-B54D-BCD7452B86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5554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5FFE-4E95-41F7-8729-5E6E187272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355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E552E-4478-4036-BA25-FF7ACAEFD2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67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6248400"/>
            <a:ext cx="741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+mj-lt"/>
              </a:defRPr>
            </a:lvl1pPr>
          </a:lstStyle>
          <a:p>
            <a:pPr>
              <a:defRPr/>
            </a:pPr>
            <a:fld id="{87098A94-D482-4804-A3D4-A50318B202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0" name="Freeform 7"/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  <p:sldLayoutId id="2147484085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0.w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1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24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7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0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1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/>
              <a:t>Unsupervised </a:t>
            </a:r>
            <a:r>
              <a:rPr lang="en-US" sz="6600" dirty="0"/>
              <a:t>Learning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706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C7A9D7-5DD3-49D5-8BAE-C63B42D0B6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F486B-F481-4A2E-BC1F-6465531DE8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6D617B4-6E58-4B6A-B1F4-A19692A4235E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42AA6120-7259-4A6E-951A-778396C16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K-means algorithm</a:t>
            </a:r>
          </a:p>
        </p:txBody>
      </p:sp>
      <p:sp>
        <p:nvSpPr>
          <p:cNvPr id="15365" name="Rectangle 3">
            <a:extLst>
              <a:ext uri="{FF2B5EF4-FFF2-40B4-BE49-F238E27FC236}">
                <a16:creationId xmlns:a16="http://schemas.microsoft.com/office/drawing/2014/main" id="{2468BB51-22F3-40AC-A1B7-0C65E0B458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592796"/>
            <a:ext cx="10887000" cy="3960284"/>
          </a:xfrm>
        </p:spPr>
        <p:txBody>
          <a:bodyPr/>
          <a:lstStyle/>
          <a:p>
            <a:pPr eaLnBrk="1" hangingPunct="1"/>
            <a:r>
              <a:rPr lang="en-US" altLang="en-US" dirty="0"/>
              <a:t>Given </a:t>
            </a:r>
            <a:r>
              <a:rPr lang="en-US" altLang="en-US" i="1" dirty="0"/>
              <a:t>k</a:t>
            </a:r>
            <a:r>
              <a:rPr lang="en-US" altLang="en-US" dirty="0"/>
              <a:t>, the </a:t>
            </a:r>
            <a:r>
              <a:rPr lang="en-US" altLang="en-US" i="1" dirty="0"/>
              <a:t>k-means</a:t>
            </a:r>
            <a:r>
              <a:rPr lang="en-US" altLang="en-US" dirty="0"/>
              <a:t> algorithm works as follows:</a:t>
            </a:r>
            <a:r>
              <a:rPr lang="en-US" altLang="en-US" sz="2600" dirty="0"/>
              <a:t> </a:t>
            </a:r>
          </a:p>
          <a:p>
            <a:pPr lvl="1" eaLnBrk="1" hangingPunct="1">
              <a:buSzTx/>
              <a:buFont typeface="Wingdings" panose="05000000000000000000" pitchFamily="2" charset="2"/>
              <a:buAutoNum type="arabicParenR"/>
            </a:pPr>
            <a:r>
              <a:rPr lang="en-US" altLang="en-US" dirty="0"/>
              <a:t>Randomly select </a:t>
            </a:r>
            <a:r>
              <a:rPr lang="en-US" altLang="en-US" i="1" dirty="0"/>
              <a:t>k</a:t>
            </a:r>
            <a:r>
              <a:rPr lang="en-US" altLang="en-US" dirty="0"/>
              <a:t> data points (</a:t>
            </a:r>
            <a:r>
              <a:rPr lang="en-US" altLang="en-US" dirty="0">
                <a:solidFill>
                  <a:srgbClr val="3333CC"/>
                </a:solidFill>
              </a:rPr>
              <a:t>seeds</a:t>
            </a:r>
            <a:r>
              <a:rPr lang="en-US" altLang="en-US" dirty="0"/>
              <a:t>) to be the initial </a:t>
            </a:r>
            <a:r>
              <a:rPr lang="en-US" altLang="en-US" dirty="0">
                <a:solidFill>
                  <a:srgbClr val="FF0000"/>
                </a:solidFill>
              </a:rPr>
              <a:t>centroids</a:t>
            </a:r>
            <a:r>
              <a:rPr lang="en-US" altLang="en-US" dirty="0"/>
              <a:t>, cluster centers</a:t>
            </a:r>
          </a:p>
          <a:p>
            <a:pPr lvl="1" eaLnBrk="1" hangingPunct="1">
              <a:buSzTx/>
              <a:buFont typeface="Wingdings" panose="05000000000000000000" pitchFamily="2" charset="2"/>
              <a:buAutoNum type="arabicParenR"/>
            </a:pPr>
            <a:r>
              <a:rPr lang="en-US" altLang="en-US" dirty="0">
                <a:solidFill>
                  <a:srgbClr val="000000"/>
                </a:solidFill>
              </a:rPr>
              <a:t>Assign each data point to the closest </a:t>
            </a:r>
            <a:r>
              <a:rPr lang="en-US" altLang="en-US" dirty="0">
                <a:solidFill>
                  <a:srgbClr val="FF0000"/>
                </a:solidFill>
              </a:rPr>
              <a:t>centroid</a:t>
            </a:r>
          </a:p>
          <a:p>
            <a:pPr lvl="1" eaLnBrk="1" hangingPunct="1">
              <a:buSzTx/>
              <a:buFont typeface="Wingdings" panose="05000000000000000000" pitchFamily="2" charset="2"/>
              <a:buAutoNum type="arabicParenR"/>
            </a:pPr>
            <a:r>
              <a:rPr lang="en-US" altLang="en-US" dirty="0"/>
              <a:t>Re-compute the </a:t>
            </a:r>
            <a:r>
              <a:rPr lang="en-US" altLang="en-US" dirty="0">
                <a:solidFill>
                  <a:srgbClr val="FF0000"/>
                </a:solidFill>
              </a:rPr>
              <a:t>centroids</a:t>
            </a:r>
            <a:r>
              <a:rPr lang="en-US" altLang="en-US" dirty="0"/>
              <a:t> using the current cluster memberships.</a:t>
            </a:r>
          </a:p>
          <a:p>
            <a:pPr lvl="1" eaLnBrk="1" hangingPunct="1">
              <a:buSzTx/>
              <a:buFont typeface="Wingdings" panose="05000000000000000000" pitchFamily="2" charset="2"/>
              <a:buAutoNum type="arabicParenR"/>
            </a:pPr>
            <a:r>
              <a:rPr lang="en-US" altLang="en-US" dirty="0"/>
              <a:t>If a convergence criterion is not met, go to </a:t>
            </a:r>
            <a:r>
              <a:rPr lang="en-US" altLang="en-US" dirty="0">
                <a:solidFill>
                  <a:srgbClr val="3333CC"/>
                </a:solidFill>
              </a:rPr>
              <a:t>2).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A555B-046C-4403-A809-8EB2FF7E1D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343127-CC95-4B78-8C43-14FC14792C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52771D-BF40-435D-A818-B8D258558195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B1541BF4-B20A-4280-8E1F-4E61523C6A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K-means algorithm – (cont …)</a:t>
            </a:r>
          </a:p>
        </p:txBody>
      </p:sp>
      <p:pic>
        <p:nvPicPr>
          <p:cNvPr id="16389" name="Picture 3">
            <a:extLst>
              <a:ext uri="{FF2B5EF4-FFF2-40B4-BE49-F238E27FC236}">
                <a16:creationId xmlns:a16="http://schemas.microsoft.com/office/drawing/2014/main" id="{A651CF30-B360-4F41-B5D4-A540973988F9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75420" y="1628800"/>
            <a:ext cx="9797672" cy="4104456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70EFE207-2CF2-4FB2-B3B5-8BA0887BED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3DF1CDF6-6AE5-4F33-98DF-D1CEB8F2F0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E83055-6A36-493A-B928-8491AE7677B7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id="{DAF2B1EB-973C-4439-97A0-A91AF34A7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ＭＳ Ｐゴシック" panose="020B0600070205080204" pitchFamily="34" charset="-128"/>
              </a:rPr>
              <a:t>Stopping/convergence criterion </a:t>
            </a:r>
            <a:endParaRPr lang="en-US" altLang="en-US"/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id="{B8D1767D-D984-41AD-998F-E91808DB8B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84783"/>
            <a:ext cx="10972800" cy="4646141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ja-JP" dirty="0">
                <a:ea typeface="ＭＳ Ｐゴシック" panose="020B0600070205080204" pitchFamily="34" charset="-128"/>
              </a:rPr>
              <a:t>no (or minimum) re-assignments of data points to different clusters, </a:t>
            </a:r>
          </a:p>
          <a:p>
            <a:pPr marL="571500" indent="-5715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ja-JP" dirty="0">
                <a:ea typeface="ＭＳ Ｐゴシック" panose="020B0600070205080204" pitchFamily="34" charset="-128"/>
              </a:rPr>
              <a:t>no (or minimum) change of centroids, or </a:t>
            </a:r>
          </a:p>
          <a:p>
            <a:pPr marL="571500" indent="-5715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ja-JP" dirty="0">
                <a:ea typeface="ＭＳ Ｐゴシック" panose="020B0600070205080204" pitchFamily="34" charset="-128"/>
              </a:rPr>
              <a:t>minimum decrease in the </a:t>
            </a:r>
            <a:r>
              <a:rPr lang="en-US" altLang="ja-JP" b="1" dirty="0">
                <a:ea typeface="ＭＳ Ｐゴシック" panose="020B0600070205080204" pitchFamily="34" charset="-128"/>
              </a:rPr>
              <a:t>sum of squared error</a:t>
            </a:r>
            <a:r>
              <a:rPr lang="en-US" altLang="ja-JP" dirty="0">
                <a:ea typeface="ＭＳ Ｐゴシック" panose="020B0600070205080204" pitchFamily="34" charset="-128"/>
              </a:rPr>
              <a:t> (SSE), </a:t>
            </a:r>
          </a:p>
          <a:p>
            <a:pPr marL="571500" indent="-571500" eaLnBrk="1" hangingPunct="1">
              <a:lnSpc>
                <a:spcPct val="90000"/>
              </a:lnSpc>
            </a:pPr>
            <a:endParaRPr lang="en-US" altLang="ja-JP" dirty="0">
              <a:ea typeface="ＭＳ Ｐゴシック" panose="020B0600070205080204" pitchFamily="34" charset="-128"/>
            </a:endParaRPr>
          </a:p>
          <a:p>
            <a:pPr marL="571500" indent="-571500" eaLnBrk="1" hangingPunct="1">
              <a:lnSpc>
                <a:spcPct val="90000"/>
              </a:lnSpc>
            </a:pPr>
            <a:endParaRPr lang="en-US" altLang="ja-JP" dirty="0">
              <a:ea typeface="ＭＳ Ｐゴシック" panose="020B0600070205080204" pitchFamily="34" charset="-128"/>
            </a:endParaRPr>
          </a:p>
          <a:p>
            <a:pPr marL="839788" lvl="1" indent="-495300" eaLnBrk="1" hangingPunct="1">
              <a:lnSpc>
                <a:spcPct val="90000"/>
              </a:lnSpc>
            </a:pPr>
            <a:r>
              <a:rPr lang="en-US" altLang="ja-JP" i="1" dirty="0">
                <a:ea typeface="ＭＳ Ｐゴシック" panose="020B0600070205080204" pitchFamily="34" charset="-128"/>
              </a:rPr>
              <a:t>C</a:t>
            </a:r>
            <a:r>
              <a:rPr lang="en-US" altLang="ja-JP" i="1" baseline="-25000" dirty="0">
                <a:ea typeface="ＭＳ Ｐゴシック" panose="020B0600070205080204" pitchFamily="34" charset="-128"/>
              </a:rPr>
              <a:t>i</a:t>
            </a:r>
            <a:r>
              <a:rPr lang="en-US" altLang="ja-JP" dirty="0">
                <a:ea typeface="ＭＳ Ｐゴシック" panose="020B0600070205080204" pitchFamily="34" charset="-128"/>
              </a:rPr>
              <a:t> is the </a:t>
            </a:r>
            <a:r>
              <a:rPr lang="en-US" altLang="ja-JP" i="1" dirty="0" err="1">
                <a:ea typeface="ＭＳ Ｐゴシック" panose="020B0600070205080204" pitchFamily="34" charset="-128"/>
              </a:rPr>
              <a:t>j</a:t>
            </a:r>
            <a:r>
              <a:rPr lang="en-US" altLang="ja-JP" dirty="0" err="1">
                <a:ea typeface="ＭＳ Ｐゴシック" panose="020B0600070205080204" pitchFamily="34" charset="-128"/>
              </a:rPr>
              <a:t>th</a:t>
            </a:r>
            <a:r>
              <a:rPr lang="en-US" altLang="ja-JP" dirty="0">
                <a:ea typeface="ＭＳ Ｐゴシック" panose="020B0600070205080204" pitchFamily="34" charset="-128"/>
              </a:rPr>
              <a:t> cluster, </a:t>
            </a:r>
            <a:r>
              <a:rPr lang="en-US" altLang="ja-JP" b="1" dirty="0" err="1">
                <a:ea typeface="ＭＳ Ｐゴシック" panose="020B0600070205080204" pitchFamily="34" charset="-128"/>
              </a:rPr>
              <a:t>m</a:t>
            </a:r>
            <a:r>
              <a:rPr lang="en-US" altLang="ja-JP" i="1" baseline="-25000" dirty="0" err="1">
                <a:ea typeface="ＭＳ Ｐゴシック" panose="020B0600070205080204" pitchFamily="34" charset="-128"/>
              </a:rPr>
              <a:t>j</a:t>
            </a:r>
            <a:r>
              <a:rPr lang="en-US" altLang="ja-JP" dirty="0">
                <a:ea typeface="ＭＳ Ｐゴシック" panose="020B0600070205080204" pitchFamily="34" charset="-128"/>
              </a:rPr>
              <a:t> is the centroid of cluster </a:t>
            </a:r>
            <a:r>
              <a:rPr lang="en-US" altLang="ja-JP" i="1" dirty="0" err="1">
                <a:ea typeface="ＭＳ Ｐゴシック" panose="020B0600070205080204" pitchFamily="34" charset="-128"/>
              </a:rPr>
              <a:t>C</a:t>
            </a:r>
            <a:r>
              <a:rPr lang="en-US" altLang="ja-JP" i="1" baseline="-25000" dirty="0" err="1">
                <a:ea typeface="ＭＳ Ｐゴシック" panose="020B0600070205080204" pitchFamily="34" charset="-128"/>
              </a:rPr>
              <a:t>j</a:t>
            </a:r>
            <a:r>
              <a:rPr lang="en-US" altLang="ja-JP" dirty="0">
                <a:ea typeface="ＭＳ Ｐゴシック" panose="020B0600070205080204" pitchFamily="34" charset="-128"/>
              </a:rPr>
              <a:t> (the mean vector of all the data points in </a:t>
            </a:r>
            <a:r>
              <a:rPr lang="en-US" altLang="ja-JP" i="1" dirty="0" err="1">
                <a:ea typeface="ＭＳ Ｐゴシック" panose="020B0600070205080204" pitchFamily="34" charset="-128"/>
              </a:rPr>
              <a:t>C</a:t>
            </a:r>
            <a:r>
              <a:rPr lang="en-US" altLang="ja-JP" i="1" baseline="-25000" dirty="0" err="1">
                <a:ea typeface="ＭＳ Ｐゴシック" panose="020B0600070205080204" pitchFamily="34" charset="-128"/>
              </a:rPr>
              <a:t>j</a:t>
            </a:r>
            <a:r>
              <a:rPr lang="en-US" altLang="ja-JP" dirty="0">
                <a:ea typeface="ＭＳ Ｐゴシック" panose="020B0600070205080204" pitchFamily="34" charset="-128"/>
              </a:rPr>
              <a:t>), and </a:t>
            </a:r>
            <a:r>
              <a:rPr lang="en-US" altLang="ja-JP" i="1" dirty="0" err="1">
                <a:ea typeface="ＭＳ Ｐゴシック" panose="020B0600070205080204" pitchFamily="34" charset="-128"/>
              </a:rPr>
              <a:t>dist</a:t>
            </a:r>
            <a:r>
              <a:rPr lang="en-US" altLang="ja-JP" dirty="0">
                <a:ea typeface="ＭＳ Ｐゴシック" panose="020B0600070205080204" pitchFamily="34" charset="-128"/>
              </a:rPr>
              <a:t>(</a:t>
            </a:r>
            <a:r>
              <a:rPr lang="en-US" altLang="ja-JP" b="1" dirty="0">
                <a:ea typeface="ＭＳ Ｐゴシック" panose="020B0600070205080204" pitchFamily="34" charset="-128"/>
              </a:rPr>
              <a:t>x</a:t>
            </a:r>
            <a:r>
              <a:rPr lang="en-US" altLang="ja-JP" dirty="0">
                <a:ea typeface="ＭＳ Ｐゴシック" panose="020B0600070205080204" pitchFamily="34" charset="-128"/>
              </a:rPr>
              <a:t>, </a:t>
            </a:r>
            <a:r>
              <a:rPr lang="en-US" altLang="ja-JP" b="1" dirty="0" err="1">
                <a:ea typeface="ＭＳ Ｐゴシック" panose="020B0600070205080204" pitchFamily="34" charset="-128"/>
              </a:rPr>
              <a:t>m</a:t>
            </a:r>
            <a:r>
              <a:rPr lang="en-US" altLang="ja-JP" i="1" baseline="-25000" dirty="0" err="1">
                <a:ea typeface="ＭＳ Ｐゴシック" panose="020B0600070205080204" pitchFamily="34" charset="-128"/>
              </a:rPr>
              <a:t>j</a:t>
            </a:r>
            <a:r>
              <a:rPr lang="en-US" altLang="ja-JP" dirty="0">
                <a:ea typeface="ＭＳ Ｐゴシック" panose="020B0600070205080204" pitchFamily="34" charset="-128"/>
              </a:rPr>
              <a:t>) is the distance between data point </a:t>
            </a:r>
            <a:r>
              <a:rPr lang="en-US" altLang="ja-JP" b="1" dirty="0">
                <a:ea typeface="ＭＳ Ｐゴシック" panose="020B0600070205080204" pitchFamily="34" charset="-128"/>
              </a:rPr>
              <a:t>x</a:t>
            </a:r>
            <a:r>
              <a:rPr lang="en-US" altLang="ja-JP" dirty="0">
                <a:ea typeface="ＭＳ Ｐゴシック" panose="020B0600070205080204" pitchFamily="34" charset="-128"/>
              </a:rPr>
              <a:t> and centroid </a:t>
            </a:r>
            <a:r>
              <a:rPr lang="en-US" altLang="ja-JP" b="1" dirty="0" err="1">
                <a:ea typeface="ＭＳ Ｐゴシック" panose="020B0600070205080204" pitchFamily="34" charset="-128"/>
              </a:rPr>
              <a:t>m</a:t>
            </a:r>
            <a:r>
              <a:rPr lang="en-US" altLang="ja-JP" i="1" baseline="-25000" dirty="0" err="1">
                <a:ea typeface="ＭＳ Ｐゴシック" panose="020B0600070205080204" pitchFamily="34" charset="-128"/>
              </a:rPr>
              <a:t>j</a:t>
            </a:r>
            <a:r>
              <a:rPr lang="en-US" altLang="ja-JP" dirty="0">
                <a:ea typeface="ＭＳ Ｐゴシック" panose="020B0600070205080204" pitchFamily="34" charset="-128"/>
              </a:rPr>
              <a:t>. </a:t>
            </a:r>
            <a:endParaRPr lang="en-US" altLang="en-US" dirty="0"/>
          </a:p>
        </p:txBody>
      </p:sp>
      <p:sp>
        <p:nvSpPr>
          <p:cNvPr id="17414" name="Rectangle 5">
            <a:extLst>
              <a:ext uri="{FF2B5EF4-FFF2-40B4-BE49-F238E27FC236}">
                <a16:creationId xmlns:a16="http://schemas.microsoft.com/office/drawing/2014/main" id="{23451100-04DC-4BFD-A715-494E2B9A4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923401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7415" name="Object 4">
            <a:extLst>
              <a:ext uri="{FF2B5EF4-FFF2-40B4-BE49-F238E27FC236}">
                <a16:creationId xmlns:a16="http://schemas.microsoft.com/office/drawing/2014/main" id="{67EDA527-AC60-40C2-AB53-A44950B2EA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3363" y="3319468"/>
          <a:ext cx="4356100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1676400" imgH="457200" progId="Equation.3">
                  <p:embed/>
                </p:oleObj>
              </mc:Choice>
              <mc:Fallback>
                <p:oleObj name="Equation" r:id="rId3" imgW="1676400" imgH="457200" progId="Equation.3">
                  <p:embed/>
                  <p:pic>
                    <p:nvPicPr>
                      <p:cNvPr id="17415" name="Object 4">
                        <a:extLst>
                          <a:ext uri="{FF2B5EF4-FFF2-40B4-BE49-F238E27FC236}">
                            <a16:creationId xmlns:a16="http://schemas.microsoft.com/office/drawing/2014/main" id="{67EDA527-AC60-40C2-AB53-A44950B2EA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3363" y="3319468"/>
                        <a:ext cx="4356100" cy="1189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Text Box 6">
            <a:extLst>
              <a:ext uri="{FF2B5EF4-FFF2-40B4-BE49-F238E27FC236}">
                <a16:creationId xmlns:a16="http://schemas.microsoft.com/office/drawing/2014/main" id="{40EFCD03-1ADE-4267-9A49-502A27154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4038" y="3563943"/>
            <a:ext cx="79216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/>
              <a:t>(1)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0F99C586-AC6E-43D4-9E5E-1CA14BF1AB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64DACF44-5557-4122-B096-51294FCF0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1636331-2BB7-48E5-90DE-794A518C9FF7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19C76ADA-6A94-44E9-A81E-C46C66E414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</a:t>
            </a:r>
          </a:p>
        </p:txBody>
      </p:sp>
      <p:pic>
        <p:nvPicPr>
          <p:cNvPr id="18437" name="Picture 4">
            <a:extLst>
              <a:ext uri="{FF2B5EF4-FFF2-40B4-BE49-F238E27FC236}">
                <a16:creationId xmlns:a16="http://schemas.microsoft.com/office/drawing/2014/main" id="{32555F45-F59C-41E9-A171-94AA1A79BAB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62163" y="1174755"/>
            <a:ext cx="7994650" cy="476567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6">
            <a:extLst>
              <a:ext uri="{FF2B5EF4-FFF2-40B4-BE49-F238E27FC236}">
                <a16:creationId xmlns:a16="http://schemas.microsoft.com/office/drawing/2014/main" id="{09E87429-A309-4E42-A3A0-0BE63DE84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6025" y="4329118"/>
            <a:ext cx="6477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3200"/>
              <a:t>+</a:t>
            </a:r>
          </a:p>
        </p:txBody>
      </p:sp>
      <p:sp>
        <p:nvSpPr>
          <p:cNvPr id="18439" name="Text Box 7">
            <a:extLst>
              <a:ext uri="{FF2B5EF4-FFF2-40B4-BE49-F238E27FC236}">
                <a16:creationId xmlns:a16="http://schemas.microsoft.com/office/drawing/2014/main" id="{1281C223-8F85-4D35-9B7E-87E479BD9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4005268"/>
            <a:ext cx="6477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3200"/>
              <a:t>+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6ABB26-6362-4855-B4EE-EFDC0D7679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76BB3D-7FA5-4522-B866-A0766E526B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01B5915-D4AB-4ACF-B0E2-9798EF452893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EDEE6B9A-0D7D-4168-B91E-953D67BC0F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 (cont …)</a:t>
            </a:r>
          </a:p>
        </p:txBody>
      </p:sp>
      <p:pic>
        <p:nvPicPr>
          <p:cNvPr id="19461" name="Picture 4">
            <a:extLst>
              <a:ext uri="{FF2B5EF4-FFF2-40B4-BE49-F238E27FC236}">
                <a16:creationId xmlns:a16="http://schemas.microsoft.com/office/drawing/2014/main" id="{44B7C17D-FF5C-4078-BC05-EAE38FD472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27238" y="1233488"/>
            <a:ext cx="7993062" cy="4843462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EDDC77-70EF-43F5-966B-238660C715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F0C4DA-F2E2-4F7D-AD7F-794877C4C9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F6690C-9FD0-4B49-99C4-F35A33B24D13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1BA16BEC-9CFF-4943-93CA-41729AF4B0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 distance function</a:t>
            </a:r>
          </a:p>
        </p:txBody>
      </p:sp>
      <p:pic>
        <p:nvPicPr>
          <p:cNvPr id="20485" name="Picture 3">
            <a:extLst>
              <a:ext uri="{FF2B5EF4-FFF2-40B4-BE49-F238E27FC236}">
                <a16:creationId xmlns:a16="http://schemas.microsoft.com/office/drawing/2014/main" id="{EF7A7D06-6AAA-4103-9706-FA089113CDB4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5400" y="1268760"/>
            <a:ext cx="9613068" cy="4897437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7751E2-AF38-493C-B2B4-08DC38F1AEE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AA00FB-6DF4-4365-A3CB-03E46C80EC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F126FC1-7CD2-4C83-B7E7-ACC4E757E465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42CD6698-BCAF-43C9-A602-675973212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5430"/>
            <a:ext cx="10972800" cy="1139825"/>
          </a:xfrm>
        </p:spPr>
        <p:txBody>
          <a:bodyPr/>
          <a:lstStyle/>
          <a:p>
            <a:pPr eaLnBrk="1" hangingPunct="1"/>
            <a:r>
              <a:rPr lang="en-US" altLang="ja-JP" dirty="0">
                <a:ea typeface="ＭＳ Ｐゴシック" panose="020B0600070205080204" pitchFamily="34" charset="-128"/>
              </a:rPr>
              <a:t>Strengths of k-means </a:t>
            </a:r>
            <a:endParaRPr lang="en-US" altLang="en-US" dirty="0"/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id="{69475C71-7095-4746-9BC2-3D864759A5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12776"/>
            <a:ext cx="10972800" cy="4716567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Strengths: </a:t>
            </a:r>
          </a:p>
          <a:p>
            <a:pPr lvl="1" eaLnBrk="1" hangingPunct="1"/>
            <a:r>
              <a:rPr lang="en-US" altLang="en-US" sz="2200" dirty="0"/>
              <a:t>Simple: easy to understand and to implement</a:t>
            </a:r>
          </a:p>
          <a:p>
            <a:pPr lvl="1" eaLnBrk="1" hangingPunct="1"/>
            <a:r>
              <a:rPr lang="en-US" altLang="en-US" sz="2200" dirty="0"/>
              <a:t>Efficient: </a:t>
            </a:r>
            <a:r>
              <a:rPr lang="en-US" altLang="ja-JP" sz="2200" dirty="0">
                <a:ea typeface="ＭＳ Ｐゴシック" panose="020B0600070205080204" pitchFamily="34" charset="-128"/>
              </a:rPr>
              <a:t>Time complexity: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O</a:t>
            </a:r>
            <a:r>
              <a:rPr lang="en-US" altLang="ja-JP" sz="2200" dirty="0">
                <a:ea typeface="ＭＳ Ｐゴシック" panose="020B0600070205080204" pitchFamily="34" charset="-128"/>
              </a:rPr>
              <a:t>(</a:t>
            </a:r>
            <a:r>
              <a:rPr lang="en-US" altLang="ja-JP" sz="2200" i="1" dirty="0" err="1">
                <a:ea typeface="ＭＳ Ｐゴシック" panose="020B0600070205080204" pitchFamily="34" charset="-128"/>
              </a:rPr>
              <a:t>tkn</a:t>
            </a:r>
            <a:r>
              <a:rPr lang="en-US" altLang="ja-JP" sz="2200" dirty="0">
                <a:ea typeface="ＭＳ Ｐゴシック" panose="020B0600070205080204" pitchFamily="34" charset="-128"/>
              </a:rPr>
              <a:t>),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ja-JP" sz="2200" dirty="0">
                <a:ea typeface="ＭＳ Ｐゴシック" panose="020B0600070205080204" pitchFamily="34" charset="-128"/>
              </a:rPr>
              <a:t>	where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200" dirty="0">
                <a:ea typeface="ＭＳ Ｐゴシック" panose="020B0600070205080204" pitchFamily="34" charset="-128"/>
              </a:rPr>
              <a:t> is the number of data points,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k</a:t>
            </a:r>
            <a:r>
              <a:rPr lang="en-US" altLang="ja-JP" sz="2200" dirty="0">
                <a:ea typeface="ＭＳ Ｐゴシック" panose="020B0600070205080204" pitchFamily="34" charset="-128"/>
              </a:rPr>
              <a:t> is the number of clusters, and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t </a:t>
            </a:r>
            <a:r>
              <a:rPr lang="en-US" altLang="ja-JP" sz="2200" dirty="0">
                <a:ea typeface="ＭＳ Ｐゴシック" panose="020B0600070205080204" pitchFamily="34" charset="-128"/>
              </a:rPr>
              <a:t>is the number of iterations. </a:t>
            </a:r>
          </a:p>
          <a:p>
            <a:pPr lvl="1" eaLnBrk="1" hangingPunct="1"/>
            <a:r>
              <a:rPr lang="en-US" altLang="ja-JP" sz="2200" dirty="0">
                <a:ea typeface="ＭＳ Ｐゴシック" panose="020B0600070205080204" pitchFamily="34" charset="-128"/>
              </a:rPr>
              <a:t>Since both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k</a:t>
            </a:r>
            <a:r>
              <a:rPr lang="en-US" altLang="ja-JP" sz="2200" dirty="0">
                <a:ea typeface="ＭＳ Ｐゴシック" panose="020B0600070205080204" pitchFamily="34" charset="-128"/>
              </a:rPr>
              <a:t> and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t</a:t>
            </a:r>
            <a:r>
              <a:rPr lang="en-US" altLang="ja-JP" sz="2200" dirty="0">
                <a:ea typeface="ＭＳ Ｐゴシック" panose="020B0600070205080204" pitchFamily="34" charset="-128"/>
              </a:rPr>
              <a:t> are small.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k</a:t>
            </a:r>
            <a:r>
              <a:rPr lang="en-US" altLang="ja-JP" sz="2200" dirty="0">
                <a:ea typeface="ＭＳ Ｐゴシック" panose="020B0600070205080204" pitchFamily="34" charset="-128"/>
              </a:rPr>
              <a:t>-means is considered a linear algorithm. </a:t>
            </a:r>
          </a:p>
          <a:p>
            <a:pPr eaLnBrk="1" hangingPunct="1"/>
            <a:r>
              <a:rPr lang="en-US" altLang="en-US" sz="2600" dirty="0"/>
              <a:t>K-means is the most popular clustering algorithm.</a:t>
            </a:r>
          </a:p>
          <a:p>
            <a:pPr eaLnBrk="1" hangingPunct="1"/>
            <a:r>
              <a:rPr lang="en-US" altLang="en-US" sz="2500" dirty="0"/>
              <a:t>Note that: it terminates at a </a:t>
            </a:r>
            <a:r>
              <a:rPr lang="en-US" altLang="en-US" sz="2500" dirty="0">
                <a:solidFill>
                  <a:srgbClr val="FF0000"/>
                </a:solidFill>
              </a:rPr>
              <a:t>local optimum </a:t>
            </a:r>
            <a:r>
              <a:rPr lang="en-US" altLang="en-US" sz="2500" dirty="0"/>
              <a:t>if SSE is used. The </a:t>
            </a:r>
            <a:r>
              <a:rPr lang="en-US" altLang="en-US" sz="2500" dirty="0">
                <a:solidFill>
                  <a:srgbClr val="FF0000"/>
                </a:solidFill>
              </a:rPr>
              <a:t>global optimum</a:t>
            </a:r>
            <a:r>
              <a:rPr lang="en-US" altLang="en-US" sz="2500" dirty="0"/>
              <a:t> is hard to find due to complexity. </a:t>
            </a:r>
            <a:endParaRPr lang="en-US" alt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C50D9D-B242-4323-B498-763FB3739B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6FAF9-C98A-404E-819D-E0A49D8F2A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E8880A-591F-465F-8C1C-24F1B06D4C45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6A2AB310-7720-44D0-B533-05DE73FDC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Weaknesses of k-means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55D01998-9987-41AD-94F7-633F051B80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9396" y="1341443"/>
            <a:ext cx="10923004" cy="4789487"/>
          </a:xfrm>
        </p:spPr>
        <p:txBody>
          <a:bodyPr/>
          <a:lstStyle/>
          <a:p>
            <a:pPr eaLnBrk="1" hangingPunct="1"/>
            <a:r>
              <a:rPr lang="en-US" altLang="ja-JP" dirty="0">
                <a:ea typeface="ＭＳ Ｐゴシック" panose="020B0600070205080204" pitchFamily="34" charset="-128"/>
              </a:rPr>
              <a:t>The algorithm is only applicable if the </a:t>
            </a:r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mean</a:t>
            </a:r>
            <a:r>
              <a:rPr lang="en-US" altLang="ja-JP" dirty="0">
                <a:ea typeface="ＭＳ Ｐゴシック" panose="020B0600070205080204" pitchFamily="34" charset="-128"/>
              </a:rPr>
              <a:t> is defined. </a:t>
            </a:r>
          </a:p>
          <a:p>
            <a:pPr lvl="1" eaLnBrk="1" hangingPunct="1"/>
            <a:r>
              <a:rPr lang="en-US" altLang="en-US" dirty="0"/>
              <a:t>For categorical data, </a:t>
            </a:r>
            <a:r>
              <a:rPr lang="en-US" altLang="en-US" i="1" dirty="0"/>
              <a:t>k</a:t>
            </a:r>
            <a:r>
              <a:rPr lang="en-US" altLang="en-US" dirty="0"/>
              <a:t>-mode - the centroid is represented by the most frequent values. </a:t>
            </a:r>
          </a:p>
          <a:p>
            <a:pPr eaLnBrk="1" hangingPunct="1"/>
            <a:r>
              <a:rPr lang="en-US" altLang="en-US" dirty="0"/>
              <a:t>The user needs to specify </a:t>
            </a:r>
            <a:r>
              <a:rPr lang="en-US" altLang="en-US" i="1" dirty="0">
                <a:solidFill>
                  <a:srgbClr val="FF0000"/>
                </a:solidFill>
              </a:rPr>
              <a:t>k</a:t>
            </a:r>
            <a:r>
              <a:rPr lang="en-US" altLang="en-US" dirty="0"/>
              <a:t>.</a:t>
            </a:r>
          </a:p>
          <a:p>
            <a:pPr eaLnBrk="1" hangingPunct="1"/>
            <a:r>
              <a:rPr lang="en-US" altLang="ja-JP" dirty="0">
                <a:ea typeface="ＭＳ Ｐゴシック" panose="020B0600070205080204" pitchFamily="34" charset="-128"/>
              </a:rPr>
              <a:t>The algorithm is sensitive to </a:t>
            </a:r>
            <a:r>
              <a:rPr lang="en-US" altLang="ja-JP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outliers</a:t>
            </a:r>
          </a:p>
          <a:p>
            <a:pPr lvl="1" eaLnBrk="1" hangingPunct="1"/>
            <a:r>
              <a:rPr lang="en-US" altLang="ja-JP" dirty="0">
                <a:ea typeface="ＭＳ Ｐゴシック" panose="020B0600070205080204" pitchFamily="34" charset="-128"/>
              </a:rPr>
              <a:t>Outliers are data points that are very far away from other data points. </a:t>
            </a:r>
          </a:p>
          <a:p>
            <a:pPr lvl="1" eaLnBrk="1" hangingPunct="1"/>
            <a:r>
              <a:rPr lang="en-US" altLang="ja-JP" dirty="0">
                <a:ea typeface="ＭＳ Ｐゴシック" panose="020B0600070205080204" pitchFamily="34" charset="-128"/>
              </a:rPr>
              <a:t>Outliers could be errors in the data recording or some special data points with very different values. </a:t>
            </a:r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22AD27-1E69-4AFB-9E91-2F40ED6989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E396DF-B7A0-46B9-8602-D4008B3BAB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420ADB3-668F-410B-ADE3-C53172318C09}" type="slidenum">
              <a:rPr lang="en-US" altLang="en-US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22327088-6580-414F-900B-CAAC11EC6D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Weaknesses of k-means: Problems with outliers</a:t>
            </a:r>
          </a:p>
        </p:txBody>
      </p:sp>
      <p:pic>
        <p:nvPicPr>
          <p:cNvPr id="25605" name="Picture 3">
            <a:extLst>
              <a:ext uri="{FF2B5EF4-FFF2-40B4-BE49-F238E27FC236}">
                <a16:creationId xmlns:a16="http://schemas.microsoft.com/office/drawing/2014/main" id="{37DCF4FF-4EAA-4620-BEF0-0F61BF34F842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1160748"/>
            <a:ext cx="8229600" cy="4970463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D8878C-CE57-4F64-8995-47D2FC37568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D938C2-8856-4CE6-9446-FE9EE0F2BE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F747F49-BAE0-4F59-88D2-9FC5C369CBDE}" type="slidenum">
              <a:rPr lang="en-US" altLang="en-US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FF473C0F-D53F-4964-9CE4-C022C639EA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Weaknesses of k-means: To deal with outliers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C57BE3C0-119D-4061-B09D-F8F6D77E7B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65288"/>
            <a:ext cx="10972800" cy="4284662"/>
          </a:xfrm>
        </p:spPr>
        <p:txBody>
          <a:bodyPr/>
          <a:lstStyle/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One method is to remove some data points in the clustering process that are much further away from the centroids than other data points. </a:t>
            </a:r>
          </a:p>
          <a:p>
            <a:pPr lvl="1" eaLnBrk="1" hangingPunct="1"/>
            <a:r>
              <a:rPr lang="en-US" altLang="ja-JP" sz="2200" dirty="0">
                <a:ea typeface="ＭＳ Ｐゴシック" panose="020B0600070205080204" pitchFamily="34" charset="-128"/>
              </a:rPr>
              <a:t>To be safe, we may want to monitor these possible outliers over a few iterations and then decide to remove them. </a:t>
            </a:r>
          </a:p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Another method is to perform random sampling. Since in sampling we only choose a small subset of the data points, the chance of selecting an outlier is very small. </a:t>
            </a:r>
          </a:p>
          <a:p>
            <a:pPr lvl="1" eaLnBrk="1" hangingPunct="1"/>
            <a:r>
              <a:rPr lang="en-US" altLang="en-US" sz="2200" dirty="0"/>
              <a:t>Assign the rest of the data points to the clusters by distance or similarity comparison, or classification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33553-8409-4BD4-846F-A837003B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85D51-36D8-4D3C-A14A-6754193B0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Basic concepts</a:t>
            </a:r>
          </a:p>
          <a:p>
            <a:pPr eaLnBrk="1" hangingPunct="1"/>
            <a:r>
              <a:rPr lang="en-US" altLang="en-US" dirty="0"/>
              <a:t>K-means algorithm</a:t>
            </a:r>
          </a:p>
          <a:p>
            <a:pPr eaLnBrk="1" hangingPunct="1"/>
            <a:r>
              <a:rPr lang="en-US" altLang="en-US" dirty="0"/>
              <a:t>Representation of clusters</a:t>
            </a:r>
          </a:p>
          <a:p>
            <a:pPr eaLnBrk="1" hangingPunct="1"/>
            <a:r>
              <a:rPr lang="en-US" altLang="en-US" dirty="0"/>
              <a:t>Hierarchical clustering</a:t>
            </a:r>
          </a:p>
          <a:p>
            <a:pPr eaLnBrk="1" hangingPunct="1"/>
            <a:r>
              <a:rPr lang="en-US" altLang="en-US" dirty="0"/>
              <a:t>Distance functions</a:t>
            </a:r>
          </a:p>
          <a:p>
            <a:pPr eaLnBrk="1" hangingPunct="1"/>
            <a:r>
              <a:rPr lang="en-US" altLang="en-US" dirty="0"/>
              <a:t>Cluster evaluation</a:t>
            </a:r>
          </a:p>
          <a:p>
            <a:pPr eaLnBrk="1" hangingPunct="1"/>
            <a:r>
              <a:rPr lang="en-US" altLang="en-US" dirty="0"/>
              <a:t>Discovering holes and data regions</a:t>
            </a:r>
          </a:p>
          <a:p>
            <a:pPr eaLnBrk="1" hangingPunct="1"/>
            <a:r>
              <a:rPr lang="en-US" altLang="en-US" dirty="0"/>
              <a:t>Summary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18A6C5-53E1-4639-8A59-2A378086F3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3910D-1B21-4DFA-9117-E90BB7972F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74583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9B587-8B96-492B-BADD-ECFB8C2077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09B5E-A58F-4E25-9BD2-2D823E4D8A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0EE4110-A236-435A-A1B3-E13FD40CB941}" type="slidenum">
              <a:rPr lang="en-US" altLang="en-US"/>
              <a:pPr>
                <a:defRPr/>
              </a:pPr>
              <a:t>20</a:t>
            </a:fld>
            <a:endParaRPr lang="en-US" altLang="en-US"/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62F5880A-98AC-485A-B53E-F83D61310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Weaknesses of k-means (cont …)</a:t>
            </a:r>
          </a:p>
        </p:txBody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FE5DBC29-FFF8-42FC-9265-C037BA2C49D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59110" y="1772816"/>
            <a:ext cx="5364882" cy="972108"/>
          </a:xfrm>
        </p:spPr>
        <p:txBody>
          <a:bodyPr/>
          <a:lstStyle/>
          <a:p>
            <a:pPr eaLnBrk="1" hangingPunct="1"/>
            <a:r>
              <a:rPr lang="en-US" altLang="ja-JP" sz="2800" dirty="0">
                <a:ea typeface="ＭＳ Ｐゴシック" panose="020B0600070205080204" pitchFamily="34" charset="-128"/>
              </a:rPr>
              <a:t>The algorithm is sensitive to </a:t>
            </a:r>
            <a:r>
              <a:rPr lang="en-US" altLang="ja-JP" sz="28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initial seeds</a:t>
            </a:r>
            <a:r>
              <a:rPr lang="en-US" altLang="ja-JP" sz="2800" dirty="0">
                <a:ea typeface="ＭＳ Ｐゴシック" panose="020B0600070205080204" pitchFamily="34" charset="-128"/>
              </a:rPr>
              <a:t>.</a:t>
            </a:r>
            <a:endParaRPr lang="en-US" altLang="en-US" sz="2800" dirty="0"/>
          </a:p>
        </p:txBody>
      </p:sp>
      <p:pic>
        <p:nvPicPr>
          <p:cNvPr id="27654" name="Picture 4">
            <a:extLst>
              <a:ext uri="{FF2B5EF4-FFF2-40B4-BE49-F238E27FC236}">
                <a16:creationId xmlns:a16="http://schemas.microsoft.com/office/drawing/2014/main" id="{9907BD22-1F27-4ED1-B3EF-66672230D68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87888" y="1618771"/>
            <a:ext cx="6877050" cy="445293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5FE5F9-28CD-40F9-A565-E9BC3C10EB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B1D16A-4896-4112-B642-1B56C45D16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4F7CAC-B0AD-4B58-9FE7-1A90FD0D8041}" type="slidenum">
              <a:rPr lang="en-US" altLang="en-US"/>
              <a:pPr>
                <a:defRPr/>
              </a:pPr>
              <a:t>21</a:t>
            </a:fld>
            <a:endParaRPr lang="en-US" altLang="en-US"/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CC32360A-5A4D-4EEF-8A51-40EF800181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Weaknesses of k-means (cont …)</a:t>
            </a:r>
          </a:p>
        </p:txBody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78358263-CC28-4198-9D33-44DFAD4840F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89025"/>
            <a:ext cx="8294693" cy="647700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If we use </a:t>
            </a:r>
            <a:r>
              <a:rPr lang="en-US" altLang="en-US" sz="2600" dirty="0">
                <a:solidFill>
                  <a:srgbClr val="FF0000"/>
                </a:solidFill>
              </a:rPr>
              <a:t>different seeds</a:t>
            </a:r>
            <a:r>
              <a:rPr lang="en-US" altLang="en-US" sz="2600" dirty="0"/>
              <a:t>: good results</a:t>
            </a:r>
          </a:p>
        </p:txBody>
      </p:sp>
      <p:pic>
        <p:nvPicPr>
          <p:cNvPr id="28678" name="Picture 4">
            <a:extLst>
              <a:ext uri="{FF2B5EF4-FFF2-40B4-BE49-F238E27FC236}">
                <a16:creationId xmlns:a16="http://schemas.microsoft.com/office/drawing/2014/main" id="{F3416687-4515-4982-B876-976D7606F01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59596" y="1743741"/>
            <a:ext cx="7164387" cy="442912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8679" name="Text Box 6">
            <a:extLst>
              <a:ext uri="{FF2B5EF4-FFF2-40B4-BE49-F238E27FC236}">
                <a16:creationId xmlns:a16="http://schemas.microsoft.com/office/drawing/2014/main" id="{825E4ED0-AB48-48D0-938D-73EBB8B3C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8275" y="1665293"/>
            <a:ext cx="259238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There are some methods to help choose good seeds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64F560-8DDA-43A9-A966-33D7504B31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487D9B-104E-417A-A22C-7532D7BF3D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3EB88B-6572-43DD-9450-6D287CD400DC}" type="slidenum">
              <a:rPr lang="en-US" altLang="en-US"/>
              <a:pPr>
                <a:defRPr/>
              </a:pPr>
              <a:t>22</a:t>
            </a:fld>
            <a:endParaRPr lang="en-US" altLang="en-US"/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75DD78CB-84D2-4BFD-8309-735800A625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Weaknesses of k-means (cont …)</a:t>
            </a:r>
          </a:p>
        </p:txBody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BE14E46F-C868-4D2D-A045-D5733A1D837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1" y="1449184"/>
            <a:ext cx="10972799" cy="900323"/>
          </a:xfrm>
        </p:spPr>
        <p:txBody>
          <a:bodyPr/>
          <a:lstStyle/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The 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k</a:t>
            </a:r>
            <a:r>
              <a:rPr lang="en-US" altLang="ja-JP" sz="2600" dirty="0">
                <a:ea typeface="ＭＳ Ｐゴシック" panose="020B0600070205080204" pitchFamily="34" charset="-128"/>
              </a:rPr>
              <a:t>-means algorithm is not suitable for discovering clusters that are not hyper-ellipsoids (or hyper-spheres). </a:t>
            </a:r>
            <a:endParaRPr lang="en-US" altLang="en-US" sz="2600" dirty="0"/>
          </a:p>
        </p:txBody>
      </p:sp>
      <p:pic>
        <p:nvPicPr>
          <p:cNvPr id="29702" name="Picture 4">
            <a:extLst>
              <a:ext uri="{FF2B5EF4-FFF2-40B4-BE49-F238E27FC236}">
                <a16:creationId xmlns:a16="http://schemas.microsoft.com/office/drawing/2014/main" id="{FDD213E9-B567-4FCD-9E89-5BCC334B0CB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00268" y="2492380"/>
            <a:ext cx="8243887" cy="347027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9703" name="Text Box 6">
            <a:extLst>
              <a:ext uri="{FF2B5EF4-FFF2-40B4-BE49-F238E27FC236}">
                <a16:creationId xmlns:a16="http://schemas.microsoft.com/office/drawing/2014/main" id="{0BB6BF8E-8793-4A91-8B0D-D96C85963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2850" y="3213105"/>
            <a:ext cx="503238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/>
              <a:t>+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C6D375-19DB-41F0-8BEB-71E73D1821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C78F43-8E30-4030-8861-594CB939A0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3B8E91-6DAA-41DF-9CC2-2780D13DE731}" type="slidenum">
              <a:rPr lang="en-US" altLang="en-US"/>
              <a:pPr>
                <a:defRPr/>
              </a:pPr>
              <a:t>23</a:t>
            </a:fld>
            <a:endParaRPr lang="en-US" altLang="en-US"/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86011C13-99E7-48D7-8F4B-6143EE2540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28593"/>
            <a:ext cx="10972800" cy="1139825"/>
          </a:xfrm>
        </p:spPr>
        <p:txBody>
          <a:bodyPr/>
          <a:lstStyle/>
          <a:p>
            <a:pPr eaLnBrk="1" hangingPunct="1"/>
            <a:r>
              <a:rPr lang="en-US" altLang="en-US" dirty="0"/>
              <a:t>K-means summary</a:t>
            </a:r>
          </a:p>
        </p:txBody>
      </p:sp>
      <p:sp>
        <p:nvSpPr>
          <p:cNvPr id="30725" name="AutoShape 3">
            <a:extLst>
              <a:ext uri="{FF2B5EF4-FFF2-40B4-BE49-F238E27FC236}">
                <a16:creationId xmlns:a16="http://schemas.microsoft.com/office/drawing/2014/main" id="{EC17B47F-2164-45ED-87AA-EFC910E86367}"/>
              </a:ext>
            </a:extLst>
          </p:cNvPr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609600" y="1341443"/>
            <a:ext cx="10923003" cy="49307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Despite weaknesses, </a:t>
            </a:r>
            <a:r>
              <a:rPr lang="en-US" altLang="ja-JP" i="1" dirty="0">
                <a:ea typeface="ＭＳ Ｐゴシック" panose="020B0600070205080204" pitchFamily="34" charset="-128"/>
              </a:rPr>
              <a:t>k</a:t>
            </a:r>
            <a:r>
              <a:rPr lang="en-US" altLang="ja-JP" dirty="0">
                <a:ea typeface="ＭＳ Ｐゴシック" panose="020B0600070205080204" pitchFamily="34" charset="-128"/>
              </a:rPr>
              <a:t>-means is still the most popular algorithm due to its simplicity, efficiency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other clustering algorithms have their own lists of weaknesses.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No clear evidence that any other clustering algorithm performs better in general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although they may be more suitable for some specific types of data or applications.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Comparing different clustering algorithms is a difficult task. No one knows the correct clusters</a:t>
            </a:r>
            <a:endParaRPr lang="en-US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33553-8409-4BD4-846F-A837003B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85D51-36D8-4D3C-A14A-6754193B0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Basic concepts</a:t>
            </a:r>
          </a:p>
          <a:p>
            <a:pPr eaLnBrk="1" hangingPunct="1"/>
            <a:r>
              <a:rPr lang="en-US" altLang="en-US" dirty="0"/>
              <a:t>K-means algorithm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Representation of clusters</a:t>
            </a:r>
          </a:p>
          <a:p>
            <a:pPr eaLnBrk="1" hangingPunct="1"/>
            <a:r>
              <a:rPr lang="en-US" altLang="en-US" dirty="0"/>
              <a:t>Hierarchical clustering</a:t>
            </a:r>
          </a:p>
          <a:p>
            <a:pPr eaLnBrk="1" hangingPunct="1"/>
            <a:r>
              <a:rPr lang="en-US" altLang="en-US" dirty="0"/>
              <a:t>Distance functions</a:t>
            </a:r>
          </a:p>
          <a:p>
            <a:pPr eaLnBrk="1" hangingPunct="1"/>
            <a:r>
              <a:rPr lang="en-US" altLang="en-US" dirty="0"/>
              <a:t>Cluster evaluation</a:t>
            </a:r>
          </a:p>
          <a:p>
            <a:pPr eaLnBrk="1" hangingPunct="1"/>
            <a:r>
              <a:rPr lang="en-US" altLang="en-US" dirty="0"/>
              <a:t>Discovering holes and data regions</a:t>
            </a:r>
          </a:p>
          <a:p>
            <a:pPr eaLnBrk="1" hangingPunct="1"/>
            <a:r>
              <a:rPr lang="en-US" altLang="en-US" dirty="0"/>
              <a:t>Summary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18A6C5-53E1-4639-8A59-2A378086F3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3910D-1B21-4DFA-9117-E90BB7972F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208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0D969-2ADA-4B76-ABB6-E36C55BACB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F85D86-7F07-4C2F-90EC-7709648F47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CB1D21D-BDBE-4B80-964C-BA626DFFA277}" type="slidenum">
              <a:rPr lang="en-US" altLang="en-US"/>
              <a:pPr>
                <a:defRPr/>
              </a:pPr>
              <a:t>25</a:t>
            </a:fld>
            <a:endParaRPr lang="en-US" altLang="en-US"/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3BB8F90F-19FB-41F6-A003-1A653BB67B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MS PGothic" panose="020B0600070205080204" pitchFamily="34" charset="-128"/>
              </a:rPr>
              <a:t>Common ways to represent clusters </a:t>
            </a:r>
            <a:endParaRPr lang="en-US" altLang="en-US"/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id="{D61268FF-D536-414E-AB4F-5E6FC6CF1F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9396" y="1520788"/>
            <a:ext cx="10729192" cy="4610138"/>
          </a:xfrm>
        </p:spPr>
        <p:txBody>
          <a:bodyPr/>
          <a:lstStyle/>
          <a:p>
            <a:pPr eaLnBrk="1" hangingPunct="1"/>
            <a:r>
              <a:rPr lang="en-US" altLang="ja-JP" dirty="0">
                <a:solidFill>
                  <a:srgbClr val="FF0000"/>
                </a:solidFill>
                <a:ea typeface="MS PGothic" panose="020B0600070205080204" pitchFamily="34" charset="-128"/>
              </a:rPr>
              <a:t>Use the centroid of each cluster to represent the cluster</a:t>
            </a:r>
            <a:r>
              <a:rPr lang="en-US" altLang="ja-JP" dirty="0">
                <a:ea typeface="MS PGothic" panose="020B0600070205080204" pitchFamily="34" charset="-128"/>
              </a:rPr>
              <a:t>. </a:t>
            </a:r>
          </a:p>
          <a:p>
            <a:pPr lvl="1" eaLnBrk="1" hangingPunct="1"/>
            <a:r>
              <a:rPr lang="en-US" altLang="ja-JP" dirty="0">
                <a:ea typeface="MS PGothic" panose="020B0600070205080204" pitchFamily="34" charset="-128"/>
              </a:rPr>
              <a:t>compute the radius and </a:t>
            </a:r>
          </a:p>
          <a:p>
            <a:pPr lvl="1" eaLnBrk="1" hangingPunct="1"/>
            <a:r>
              <a:rPr lang="en-US" altLang="ja-JP" dirty="0">
                <a:ea typeface="MS PGothic" panose="020B0600070205080204" pitchFamily="34" charset="-128"/>
              </a:rPr>
              <a:t>standard deviation of the cluster to determine its spread in each dimension</a:t>
            </a:r>
          </a:p>
          <a:p>
            <a:pPr lvl="1"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lvl="1" eaLnBrk="1" hangingPunct="1"/>
            <a:r>
              <a:rPr lang="en-US" altLang="ja-JP" dirty="0">
                <a:ea typeface="MS PGothic" panose="020B0600070205080204" pitchFamily="34" charset="-128"/>
              </a:rPr>
              <a:t>The centroid representation alone works well if the clusters are of the hyper-spherical shape.</a:t>
            </a:r>
          </a:p>
          <a:p>
            <a:pPr lvl="1" eaLnBrk="1" hangingPunct="1"/>
            <a:r>
              <a:rPr lang="en-US" altLang="ja-JP" dirty="0">
                <a:ea typeface="MS PGothic" panose="020B0600070205080204" pitchFamily="34" charset="-128"/>
              </a:rPr>
              <a:t>If clusters are elongated or are of other shapes, centroids are not sufficient </a:t>
            </a:r>
            <a:endParaRPr lang="en-US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4E24D-AEA8-48AC-A4D4-A62C381314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BF7FCC-4050-4D6D-9898-F79E18C1F7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3B1A3FF-7F7F-4DC1-BCEB-A69991A678BE}" type="slidenum">
              <a:rPr lang="en-US" altLang="en-US"/>
              <a:pPr>
                <a:defRPr/>
              </a:pPr>
              <a:t>26</a:t>
            </a:fld>
            <a:endParaRPr lang="en-US" altLang="en-US"/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79002A3E-1A0A-412E-B118-9EDC4AC82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classification model</a:t>
            </a:r>
          </a:p>
        </p:txBody>
      </p:sp>
      <p:sp>
        <p:nvSpPr>
          <p:cNvPr id="33797" name="Rectangle 3">
            <a:extLst>
              <a:ext uri="{FF2B5EF4-FFF2-40B4-BE49-F238E27FC236}">
                <a16:creationId xmlns:a16="http://schemas.microsoft.com/office/drawing/2014/main" id="{B13BD141-C1D2-4176-A5F3-97932F141E0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7408" y="1592796"/>
            <a:ext cx="4788532" cy="3960440"/>
          </a:xfrm>
        </p:spPr>
        <p:txBody>
          <a:bodyPr/>
          <a:lstStyle/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All the data points in a cluster are regarded to have the same class label, e.g., the cluster ID. </a:t>
            </a:r>
          </a:p>
          <a:p>
            <a:pPr lvl="1" eaLnBrk="1" hangingPunct="1"/>
            <a:r>
              <a:rPr lang="en-US" altLang="ja-JP" dirty="0">
                <a:ea typeface="MS PGothic" panose="020B0600070205080204" pitchFamily="34" charset="-128"/>
              </a:rPr>
              <a:t>run a supervised learning algorithm (e.g., decision tree) on the data to find a classification model. </a:t>
            </a:r>
            <a:endParaRPr lang="en-US" altLang="en-US" dirty="0"/>
          </a:p>
        </p:txBody>
      </p:sp>
      <p:pic>
        <p:nvPicPr>
          <p:cNvPr id="33798" name="Picture 4">
            <a:extLst>
              <a:ext uri="{FF2B5EF4-FFF2-40B4-BE49-F238E27FC236}">
                <a16:creationId xmlns:a16="http://schemas.microsoft.com/office/drawing/2014/main" id="{2C3DDB13-D196-4959-963F-030AA9789948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04012" y="1155602"/>
            <a:ext cx="4391025" cy="2998787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6">
            <a:extLst>
              <a:ext uri="{FF2B5EF4-FFF2-40B4-BE49-F238E27FC236}">
                <a16:creationId xmlns:a16="http://schemas.microsoft.com/office/drawing/2014/main" id="{0404EF49-69A4-4EAB-A5D0-C0C04F25C995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76020" y="4445795"/>
            <a:ext cx="4573587" cy="150653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754918-A8BB-4C32-8EC0-FF23168BB1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0C0E26-A512-4CD7-9DD7-13E1ABC329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0A8736-D80C-40C4-95A4-6166CF5558E9}" type="slidenum">
              <a:rPr lang="en-US" altLang="en-US"/>
              <a:pPr>
                <a:defRPr/>
              </a:pPr>
              <a:t>27</a:t>
            </a:fld>
            <a:endParaRPr lang="en-US" altLang="en-US"/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513A576C-BA8E-4E8F-88D1-2C6F75B254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3050"/>
            <a:ext cx="8470900" cy="1139825"/>
          </a:xfrm>
        </p:spPr>
        <p:txBody>
          <a:bodyPr/>
          <a:lstStyle/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Use frequent values to represent cluster </a:t>
            </a:r>
            <a:endParaRPr lang="en-US" altLang="en-US" dirty="0"/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id="{74E25140-B8A1-4E71-AF69-0B3F3C11C2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412875"/>
            <a:ext cx="10657184" cy="4032250"/>
          </a:xfrm>
        </p:spPr>
        <p:txBody>
          <a:bodyPr/>
          <a:lstStyle/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This method is mainly for clustering of categorical data (e.g., </a:t>
            </a:r>
            <a:r>
              <a:rPr lang="en-US" altLang="ja-JP" i="1" dirty="0">
                <a:ea typeface="MS PGothic" panose="020B0600070205080204" pitchFamily="34" charset="-128"/>
              </a:rPr>
              <a:t>k</a:t>
            </a:r>
            <a:r>
              <a:rPr lang="en-US" altLang="ja-JP" dirty="0">
                <a:ea typeface="MS PGothic" panose="020B0600070205080204" pitchFamily="34" charset="-128"/>
              </a:rPr>
              <a:t>-modes clustering). </a:t>
            </a:r>
          </a:p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Main method used in text clustering, where a small set of frequent words in each cluster is selected to represent the cluster. </a:t>
            </a:r>
            <a:endParaRPr lang="en-US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0D289-907F-4A17-869F-C3350D49EE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05D802-F07E-4620-9C68-FE927A75E8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ABBA86D-DA94-42C7-9559-47A1375A416F}" type="slidenum">
              <a:rPr lang="en-US" altLang="en-US"/>
              <a:pPr>
                <a:defRPr/>
              </a:pPr>
              <a:t>28</a:t>
            </a:fld>
            <a:endParaRPr lang="en-US" altLang="en-US"/>
          </a:p>
        </p:txBody>
      </p:sp>
      <p:sp>
        <p:nvSpPr>
          <p:cNvPr id="35844" name="Rectangle 2">
            <a:extLst>
              <a:ext uri="{FF2B5EF4-FFF2-40B4-BE49-F238E27FC236}">
                <a16:creationId xmlns:a16="http://schemas.microsoft.com/office/drawing/2014/main" id="{842FF75B-90D0-4422-98A5-D5231CFCB1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MS PGothic" panose="020B0600070205080204" pitchFamily="34" charset="-128"/>
              </a:rPr>
              <a:t>Clusters of arbitrary shapes</a:t>
            </a:r>
            <a:endParaRPr lang="en-US" altLang="en-US"/>
          </a:p>
        </p:txBody>
      </p:sp>
      <p:sp>
        <p:nvSpPr>
          <p:cNvPr id="35845" name="Rectangle 3">
            <a:extLst>
              <a:ext uri="{FF2B5EF4-FFF2-40B4-BE49-F238E27FC236}">
                <a16:creationId xmlns:a16="http://schemas.microsoft.com/office/drawing/2014/main" id="{2BA5A4D2-CA44-4D49-8081-1866AA53AF1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95400" y="1484784"/>
            <a:ext cx="6732513" cy="4608042"/>
          </a:xfrm>
        </p:spPr>
        <p:txBody>
          <a:bodyPr/>
          <a:lstStyle/>
          <a:p>
            <a:pPr eaLnBrk="1" hangingPunct="1"/>
            <a:r>
              <a:rPr lang="en-US" altLang="ja-JP" sz="2600" dirty="0">
                <a:ea typeface="MS PGothic" panose="020B0600070205080204" pitchFamily="34" charset="-128"/>
              </a:rPr>
              <a:t>Hyper-elliptical and hyper-spherical clusters are usually easy to represent, using their centroids together with spreads.</a:t>
            </a:r>
          </a:p>
          <a:p>
            <a:pPr eaLnBrk="1" hangingPunct="1"/>
            <a:r>
              <a:rPr lang="en-US" altLang="ja-JP" sz="2600" dirty="0">
                <a:solidFill>
                  <a:srgbClr val="FF0000"/>
                </a:solidFill>
                <a:ea typeface="MS PGothic" panose="020B0600070205080204" pitchFamily="34" charset="-128"/>
              </a:rPr>
              <a:t>Irregular shape clusters are hard to represent</a:t>
            </a:r>
            <a:r>
              <a:rPr lang="en-US" altLang="ja-JP" sz="2600" dirty="0">
                <a:ea typeface="MS PGothic" panose="020B0600070205080204" pitchFamily="34" charset="-128"/>
              </a:rPr>
              <a:t>. They may not be useful in many applications.</a:t>
            </a:r>
          </a:p>
          <a:p>
            <a:pPr lvl="1" eaLnBrk="1" hangingPunct="1"/>
            <a:r>
              <a:rPr lang="en-US" altLang="ja-JP" sz="2200" dirty="0">
                <a:ea typeface="MS PGothic" panose="020B0600070205080204" pitchFamily="34" charset="-128"/>
              </a:rPr>
              <a:t>Using centroids are not suitable (upper figure) in general</a:t>
            </a:r>
          </a:p>
          <a:p>
            <a:pPr lvl="1" eaLnBrk="1" hangingPunct="1"/>
            <a:r>
              <a:rPr lang="en-US" altLang="ja-JP" sz="2200" dirty="0">
                <a:ea typeface="MS PGothic" panose="020B0600070205080204" pitchFamily="34" charset="-128"/>
              </a:rPr>
              <a:t>K-means clusters may be more useful (lower figure), e.g., for making 2 size T-shirts.  </a:t>
            </a:r>
            <a:endParaRPr lang="en-US" altLang="en-US" sz="2200" dirty="0"/>
          </a:p>
        </p:txBody>
      </p:sp>
      <p:pic>
        <p:nvPicPr>
          <p:cNvPr id="35846" name="Picture 4">
            <a:extLst>
              <a:ext uri="{FF2B5EF4-FFF2-40B4-BE49-F238E27FC236}">
                <a16:creationId xmlns:a16="http://schemas.microsoft.com/office/drawing/2014/main" id="{DC94775D-D3A0-4E09-B070-EDB333B8B3AF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92244" y="877887"/>
            <a:ext cx="2736850" cy="25511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35847" name="Picture 9">
            <a:extLst>
              <a:ext uri="{FF2B5EF4-FFF2-40B4-BE49-F238E27FC236}">
                <a16:creationId xmlns:a16="http://schemas.microsoft.com/office/drawing/2014/main" id="{FC0E5865-5C0C-4B40-BA69-A84B7D5FC151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55732" y="3470275"/>
            <a:ext cx="2736850" cy="2643187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33553-8409-4BD4-846F-A837003B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85D51-36D8-4D3C-A14A-6754193B0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Basic concepts</a:t>
            </a:r>
          </a:p>
          <a:p>
            <a:pPr eaLnBrk="1" hangingPunct="1"/>
            <a:r>
              <a:rPr lang="en-US" altLang="en-US" dirty="0"/>
              <a:t>K-means algorithm</a:t>
            </a:r>
          </a:p>
          <a:p>
            <a:pPr eaLnBrk="1" hangingPunct="1"/>
            <a:r>
              <a:rPr lang="en-US" altLang="en-US" dirty="0"/>
              <a:t>Representation of clusters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Hierarchical clustering</a:t>
            </a:r>
          </a:p>
          <a:p>
            <a:pPr eaLnBrk="1" hangingPunct="1"/>
            <a:r>
              <a:rPr lang="en-US" altLang="en-US" dirty="0"/>
              <a:t>Distance functions</a:t>
            </a:r>
          </a:p>
          <a:p>
            <a:pPr eaLnBrk="1" hangingPunct="1"/>
            <a:r>
              <a:rPr lang="en-US" altLang="en-US" dirty="0"/>
              <a:t>Cluster evaluation</a:t>
            </a:r>
          </a:p>
          <a:p>
            <a:pPr eaLnBrk="1" hangingPunct="1"/>
            <a:r>
              <a:rPr lang="en-US" altLang="en-US" dirty="0"/>
              <a:t>Discovering holes and data regions</a:t>
            </a:r>
          </a:p>
          <a:p>
            <a:pPr eaLnBrk="1" hangingPunct="1"/>
            <a:r>
              <a:rPr lang="en-US" altLang="en-US" dirty="0"/>
              <a:t>Summary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18A6C5-53E1-4639-8A59-2A378086F3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3910D-1B21-4DFA-9117-E90BB7972F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528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7BFEB-C5DA-4618-AECC-5240D7F172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F5243E-CB11-450A-9A2D-792561DA93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736BEE8-00EF-4537-ACF9-A10C9100E872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1DB3421-312F-43B7-AE1B-BD69B62D9B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60350"/>
            <a:ext cx="10972800" cy="122555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en-US" altLang="en-US" dirty="0"/>
              <a:t>Supervised vs. unsupervised learning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E65A47BB-FE9B-4324-B3B7-2AB29BCDBC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0830"/>
            <a:ext cx="10972799" cy="4708525"/>
          </a:xfrm>
        </p:spPr>
        <p:txBody>
          <a:bodyPr/>
          <a:lstStyle/>
          <a:p>
            <a:pPr eaLnBrk="1" hangingPunct="1"/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Supervised learning</a:t>
            </a:r>
            <a:r>
              <a:rPr lang="en-US" altLang="ja-JP" dirty="0">
                <a:solidFill>
                  <a:srgbClr val="FF5050"/>
                </a:solidFill>
                <a:ea typeface="ＭＳ Ｐゴシック" panose="020B0600070205080204" pitchFamily="34" charset="-128"/>
              </a:rPr>
              <a:t>:</a:t>
            </a:r>
            <a:r>
              <a:rPr lang="en-US" altLang="ja-JP" dirty="0">
                <a:ea typeface="ＭＳ Ｐゴシック" panose="020B0600070205080204" pitchFamily="34" charset="-128"/>
              </a:rPr>
              <a:t> learn models or classifiers from the data that relate data attributes to a target class attribute. </a:t>
            </a:r>
          </a:p>
          <a:p>
            <a:pPr lvl="1" eaLnBrk="1" hangingPunct="1"/>
            <a:r>
              <a:rPr lang="en-US" altLang="ja-JP" dirty="0">
                <a:ea typeface="ＭＳ Ｐゴシック" panose="020B0600070205080204" pitchFamily="34" charset="-128"/>
              </a:rPr>
              <a:t>These models are then used to predict the values of the class attribute in test or future data instances. </a:t>
            </a:r>
          </a:p>
          <a:p>
            <a:pPr eaLnBrk="1" hangingPunct="1"/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Unsupervised learning</a:t>
            </a:r>
            <a:r>
              <a:rPr lang="en-US" altLang="ja-JP" dirty="0">
                <a:ea typeface="ＭＳ Ｐゴシック" panose="020B0600070205080204" pitchFamily="34" charset="-128"/>
              </a:rPr>
              <a:t>: The data have no target/class attribute. </a:t>
            </a:r>
          </a:p>
          <a:p>
            <a:pPr lvl="1" eaLnBrk="1" hangingPunct="1"/>
            <a:r>
              <a:rPr lang="en-US" altLang="ja-JP" dirty="0">
                <a:ea typeface="ＭＳ Ｐゴシック" panose="020B0600070205080204" pitchFamily="34" charset="-128"/>
              </a:rPr>
              <a:t>We want to explore the data to find some intrinsic structures in them. </a:t>
            </a:r>
            <a:endParaRPr lang="en-US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418B6-FC73-452F-8869-88E141A048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C962B-043E-410B-A22C-4444DE7ADB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7E11B1-9D1A-4093-9D55-460F91DCE27A}" type="slidenum">
              <a:rPr lang="en-US" altLang="en-US"/>
              <a:pPr>
                <a:defRPr/>
              </a:pPr>
              <a:t>30</a:t>
            </a:fld>
            <a:endParaRPr lang="en-US" altLang="en-US"/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id="{1DFD6C46-4C6A-490C-A02E-E8ED3EF87D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ＭＳ Ｐゴシック" panose="020B0600070205080204" pitchFamily="34" charset="-128"/>
              </a:rPr>
              <a:t>Hierarchical Clustering</a:t>
            </a:r>
            <a:endParaRPr lang="en-US" altLang="en-US"/>
          </a:p>
        </p:txBody>
      </p:sp>
      <p:sp>
        <p:nvSpPr>
          <p:cNvPr id="37893" name="Rectangle 3">
            <a:extLst>
              <a:ext uri="{FF2B5EF4-FFF2-40B4-BE49-F238E27FC236}">
                <a16:creationId xmlns:a16="http://schemas.microsoft.com/office/drawing/2014/main" id="{7DD8EEC9-8FF9-4C0B-9239-19439DB7424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6772"/>
            <a:ext cx="10923004" cy="1036637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Produce a nested sequence of clusters, called </a:t>
            </a:r>
            <a:r>
              <a:rPr lang="en-US" altLang="en-US" sz="2600" dirty="0">
                <a:solidFill>
                  <a:srgbClr val="FF0000"/>
                </a:solidFill>
              </a:rPr>
              <a:t>Dendrogram</a:t>
            </a:r>
            <a:r>
              <a:rPr lang="en-US" altLang="en-US" sz="2600" dirty="0"/>
              <a:t>.</a:t>
            </a:r>
          </a:p>
        </p:txBody>
      </p:sp>
      <p:pic>
        <p:nvPicPr>
          <p:cNvPr id="37894" name="Picture 4">
            <a:extLst>
              <a:ext uri="{FF2B5EF4-FFF2-40B4-BE49-F238E27FC236}">
                <a16:creationId xmlns:a16="http://schemas.microsoft.com/office/drawing/2014/main" id="{F35A6637-87E6-4A2E-948E-A73860040E2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48075" y="2205039"/>
            <a:ext cx="4464050" cy="382587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37895" name="TextBox 1">
            <a:extLst>
              <a:ext uri="{FF2B5EF4-FFF2-40B4-BE49-F238E27FC236}">
                <a16:creationId xmlns:a16="http://schemas.microsoft.com/office/drawing/2014/main" id="{7774334D-6EB2-4159-A0AF-EE116DBBE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1" y="4545014"/>
            <a:ext cx="144463" cy="3571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" tIns="9144" rIns="9144" bIns="9144"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200"/>
              <a:t>7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E5148-6BE4-4B51-94D3-87D9C0F9251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9521D8-50B4-4619-9EDF-9AE3713F79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34BE24-A461-47F8-9AA4-4E0F6A882453}" type="slidenum">
              <a:rPr lang="en-US" altLang="en-US"/>
              <a:pPr>
                <a:defRPr/>
              </a:pPr>
              <a:t>31</a:t>
            </a:fld>
            <a:endParaRPr lang="en-US" altLang="en-US"/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20FD3360-4EC4-4F3D-BCC3-7C75218F03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hierarchical clustering</a:t>
            </a:r>
          </a:p>
        </p:txBody>
      </p:sp>
      <p:sp>
        <p:nvSpPr>
          <p:cNvPr id="38917" name="Rectangle 3">
            <a:extLst>
              <a:ext uri="{FF2B5EF4-FFF2-40B4-BE49-F238E27FC236}">
                <a16:creationId xmlns:a16="http://schemas.microsoft.com/office/drawing/2014/main" id="{21859DF5-76BF-49BB-86EE-91B0156BC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1439"/>
            <a:ext cx="11031016" cy="4789487"/>
          </a:xfrm>
        </p:spPr>
        <p:txBody>
          <a:bodyPr/>
          <a:lstStyle/>
          <a:p>
            <a:pPr eaLnBrk="1" hangingPunct="1"/>
            <a:r>
              <a:rPr lang="en-US" altLang="zh-CN" sz="2600" dirty="0">
                <a:solidFill>
                  <a:srgbClr val="FF0000"/>
                </a:solidFill>
                <a:ea typeface="宋体" panose="02010600030101010101" pitchFamily="2" charset="-122"/>
              </a:rPr>
              <a:t>Agglomerative (bottom up) clustering</a:t>
            </a:r>
            <a:r>
              <a:rPr lang="en-US" altLang="zh-CN" sz="2600" dirty="0">
                <a:ea typeface="宋体" panose="02010600030101010101" pitchFamily="2" charset="-122"/>
              </a:rPr>
              <a:t>: It builds the dendrogram (tree) from the bottom level, and </a:t>
            </a:r>
          </a:p>
          <a:p>
            <a:pPr lvl="1" eaLnBrk="1" hangingPunct="1"/>
            <a:r>
              <a:rPr lang="en-US" altLang="zh-CN" sz="2200" dirty="0">
                <a:ea typeface="宋体" panose="02010600030101010101" pitchFamily="2" charset="-122"/>
              </a:rPr>
              <a:t>merges the most similar (or nearest) pair of clusters </a:t>
            </a:r>
          </a:p>
          <a:p>
            <a:pPr lvl="1" eaLnBrk="1" hangingPunct="1"/>
            <a:r>
              <a:rPr lang="en-US" altLang="zh-CN" sz="2200" dirty="0">
                <a:ea typeface="宋体" panose="02010600030101010101" pitchFamily="2" charset="-122"/>
              </a:rPr>
              <a:t>stops when all the data points are merged into a single cluster (i.e., the root cluster). </a:t>
            </a:r>
            <a:endParaRPr lang="en-US" altLang="zh-CN" sz="2200" b="1" dirty="0">
              <a:ea typeface="宋体" panose="02010600030101010101" pitchFamily="2" charset="-122"/>
            </a:endParaRPr>
          </a:p>
          <a:p>
            <a:pPr eaLnBrk="1" hangingPunct="1"/>
            <a:r>
              <a:rPr lang="en-US" altLang="zh-CN" sz="2600" dirty="0">
                <a:solidFill>
                  <a:srgbClr val="FF0000"/>
                </a:solidFill>
                <a:ea typeface="宋体" panose="02010600030101010101" pitchFamily="2" charset="-122"/>
              </a:rPr>
              <a:t>Divisive (top down) clustering</a:t>
            </a:r>
            <a:r>
              <a:rPr lang="en-US" altLang="zh-CN" sz="2600" dirty="0">
                <a:ea typeface="宋体" panose="02010600030101010101" pitchFamily="2" charset="-122"/>
              </a:rPr>
              <a:t>: It starts with all data points in one cluster, the root. </a:t>
            </a:r>
          </a:p>
          <a:p>
            <a:pPr lvl="1" eaLnBrk="1" hangingPunct="1"/>
            <a:r>
              <a:rPr lang="en-US" altLang="zh-CN" sz="2200" dirty="0">
                <a:ea typeface="宋体" panose="02010600030101010101" pitchFamily="2" charset="-122"/>
              </a:rPr>
              <a:t>Splits the root into a set of child clusters. Each child cluster is recursively divided further, </a:t>
            </a:r>
          </a:p>
          <a:p>
            <a:pPr lvl="1" eaLnBrk="1" hangingPunct="1"/>
            <a:r>
              <a:rPr lang="en-US" altLang="zh-CN" sz="2200" dirty="0">
                <a:ea typeface="宋体" panose="02010600030101010101" pitchFamily="2" charset="-122"/>
              </a:rPr>
              <a:t>stops when only singleton clusters of individual data points remain, i.e., each cluster with only a single point.</a:t>
            </a:r>
          </a:p>
          <a:p>
            <a:pPr eaLnBrk="1" hangingPunct="1"/>
            <a:r>
              <a:rPr lang="en-US" altLang="en-US" sz="2600" dirty="0">
                <a:solidFill>
                  <a:srgbClr val="3333CC"/>
                </a:solidFill>
                <a:ea typeface="宋体" panose="02010600030101010101" pitchFamily="2" charset="-122"/>
              </a:rPr>
              <a:t>Agglomerative clustering is more popular</a:t>
            </a:r>
            <a:r>
              <a:rPr lang="en-US" altLang="en-US" sz="2600" dirty="0">
                <a:ea typeface="宋体" panose="02010600030101010101" pitchFamily="2" charset="-122"/>
              </a:rPr>
              <a:t>. </a:t>
            </a:r>
            <a:endParaRPr lang="en-US" altLang="en-US" sz="2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2D6E22-CB1F-42CF-8D11-31FF65D861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42F9CA-48D7-484F-9DD0-E9628C3C89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5FB5E6F-971A-4001-A35A-FE23835BAE0F}" type="slidenum">
              <a:rPr lang="en-US" altLang="en-US"/>
              <a:pPr>
                <a:defRPr/>
              </a:pPr>
              <a:t>32</a:t>
            </a:fld>
            <a:endParaRPr lang="en-US" altLang="en-US"/>
          </a:p>
        </p:txBody>
      </p:sp>
      <p:sp>
        <p:nvSpPr>
          <p:cNvPr id="39940" name="Rectangle 2">
            <a:extLst>
              <a:ext uri="{FF2B5EF4-FFF2-40B4-BE49-F238E27FC236}">
                <a16:creationId xmlns:a16="http://schemas.microsoft.com/office/drawing/2014/main" id="{F8A77DA6-1535-4C08-89E3-BD9095FA86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Agglomerative clustering</a:t>
            </a:r>
            <a:endParaRPr lang="en-US" altLang="en-US"/>
          </a:p>
        </p:txBody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EB3B97D0-D57E-4568-A0CC-F986D0A1C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At the beginning, each data point forms a cluster (also called a node).  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Merge nodes/clusters that have the least distance.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Go on merging</a:t>
            </a:r>
          </a:p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Eventually all nodes belong to one cluster</a:t>
            </a:r>
            <a:endParaRPr lang="en-US" altLang="en-US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F6B1E3-60F3-47D8-8000-7DF90BC575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37B0A6-66B6-4621-BD51-BF0166D787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51B08D-C8AA-49F4-AF7E-4DD05FD2CF81}" type="slidenum">
              <a:rPr lang="en-US" altLang="en-US"/>
              <a:pPr>
                <a:defRPr/>
              </a:pPr>
              <a:t>33</a:t>
            </a:fld>
            <a:endParaRPr lang="en-US" altLang="en-US"/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5C40A17F-4684-4016-A6F8-AC558458B4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Agglomerative clustering algorithm</a:t>
            </a:r>
            <a:endParaRPr lang="en-US" altLang="en-US"/>
          </a:p>
        </p:txBody>
      </p:sp>
      <p:pic>
        <p:nvPicPr>
          <p:cNvPr id="40965" name="Picture 3">
            <a:extLst>
              <a:ext uri="{FF2B5EF4-FFF2-40B4-BE49-F238E27FC236}">
                <a16:creationId xmlns:a16="http://schemas.microsoft.com/office/drawing/2014/main" id="{D458D885-B729-4209-8898-4200E254AA8D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5163" y="1484313"/>
            <a:ext cx="8229600" cy="3816350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DA58CF-FF85-4210-A3FA-4D69132B10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AE483-687F-438D-B92C-6077F29E8A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6E069E-3FFB-4B94-AD47-3D459877A8AC}" type="slidenum">
              <a:rPr lang="en-US" altLang="en-US"/>
              <a:pPr>
                <a:defRPr/>
              </a:pPr>
              <a:t>34</a:t>
            </a:fld>
            <a:endParaRPr lang="en-US" altLang="en-US"/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id="{6A0454E0-E5C0-4126-8BC4-9DDD0CE4EC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example: working of the algorithm</a:t>
            </a:r>
          </a:p>
        </p:txBody>
      </p:sp>
      <p:pic>
        <p:nvPicPr>
          <p:cNvPr id="41989" name="Picture 3">
            <a:extLst>
              <a:ext uri="{FF2B5EF4-FFF2-40B4-BE49-F238E27FC236}">
                <a16:creationId xmlns:a16="http://schemas.microsoft.com/office/drawing/2014/main" id="{E8A0A3DC-D818-4C51-9507-8099B8FEA225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6B081-23BA-4FBF-BC4E-C4AC1355B3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C2837F-7513-4D62-81DE-1508349C42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DBC491-C2F4-4DD5-BA70-A03B2366DB15}" type="slidenum">
              <a:rPr lang="en-US" altLang="en-US"/>
              <a:pPr>
                <a:defRPr/>
              </a:pPr>
              <a:t>35</a:t>
            </a:fld>
            <a:endParaRPr lang="en-US" altLang="en-US"/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D6679D4D-D233-4C4A-863F-2AFD3C4A57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Measuring the distance of two clusters</a:t>
            </a:r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id="{2251FB77-2B87-4B2B-8122-6D42F1F5E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0787"/>
            <a:ext cx="10972800" cy="4610137"/>
          </a:xfrm>
        </p:spPr>
        <p:txBody>
          <a:bodyPr/>
          <a:lstStyle/>
          <a:p>
            <a:pPr eaLnBrk="1" hangingPunct="1"/>
            <a:r>
              <a:rPr lang="en-US" altLang="en-US" dirty="0"/>
              <a:t>A few ways to measure distances of two clusters.</a:t>
            </a:r>
          </a:p>
          <a:p>
            <a:pPr eaLnBrk="1" hangingPunct="1"/>
            <a:r>
              <a:rPr lang="en-US" altLang="en-US" dirty="0"/>
              <a:t>Results in different variations of the algorithm.</a:t>
            </a:r>
          </a:p>
          <a:p>
            <a:pPr lvl="1" eaLnBrk="1" hangingPunct="1"/>
            <a:r>
              <a:rPr lang="en-US" altLang="en-US" dirty="0"/>
              <a:t>Single link</a:t>
            </a:r>
          </a:p>
          <a:p>
            <a:pPr lvl="1" eaLnBrk="1" hangingPunct="1"/>
            <a:r>
              <a:rPr lang="en-US" altLang="en-US" dirty="0"/>
              <a:t>Complete link</a:t>
            </a:r>
          </a:p>
          <a:p>
            <a:pPr lvl="1" eaLnBrk="1" hangingPunct="1"/>
            <a:r>
              <a:rPr lang="en-US" altLang="en-US" dirty="0"/>
              <a:t>Average link</a:t>
            </a:r>
          </a:p>
          <a:p>
            <a:pPr lvl="1" eaLnBrk="1" hangingPunct="1"/>
            <a:r>
              <a:rPr lang="en-US" altLang="en-US" dirty="0"/>
              <a:t>Centroids</a:t>
            </a:r>
          </a:p>
          <a:p>
            <a:pPr lvl="1" eaLnBrk="1" hangingPunct="1"/>
            <a:r>
              <a:rPr lang="en-US" altLang="en-US" dirty="0"/>
              <a:t>…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363B356-5374-4007-9123-98D4863A24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37F278-1B9D-443C-80A5-2848E6AEBB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C1BFCA8-CBB7-4C56-B026-A0C691A2DC47}" type="slidenum">
              <a:rPr lang="en-US" altLang="en-US"/>
              <a:pPr>
                <a:defRPr/>
              </a:pPr>
              <a:t>36</a:t>
            </a:fld>
            <a:endParaRPr lang="en-US" altLang="en-US"/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93B59BCE-AB0B-40CF-BDEC-0A7034D29F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Single link method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29CA7ECE-B295-4217-932C-613653C237D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20825"/>
            <a:ext cx="5486400" cy="4645026"/>
          </a:xfrm>
        </p:spPr>
        <p:txBody>
          <a:bodyPr/>
          <a:lstStyle/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The distance between two clusters is the distance between two </a:t>
            </a:r>
            <a:r>
              <a:rPr lang="en-US" altLang="ja-JP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closest data points</a:t>
            </a:r>
            <a:r>
              <a:rPr lang="en-US" altLang="ja-JP" sz="2600" dirty="0">
                <a:ea typeface="ＭＳ Ｐゴシック" panose="020B0600070205080204" pitchFamily="34" charset="-128"/>
              </a:rPr>
              <a:t> in the two clusters, one data point from each cluster. </a:t>
            </a:r>
          </a:p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It can find arbitrarily shaped clusters, but</a:t>
            </a:r>
          </a:p>
          <a:p>
            <a:pPr lvl="1" eaLnBrk="1" hangingPunct="1"/>
            <a:r>
              <a:rPr lang="en-US" altLang="ja-JP" sz="2200" dirty="0">
                <a:ea typeface="ＭＳ Ｐゴシック" panose="020B0600070205080204" pitchFamily="34" charset="-128"/>
              </a:rPr>
              <a:t>It may cause the undesirable “</a:t>
            </a:r>
            <a:r>
              <a:rPr lang="en-US" altLang="ja-JP" sz="2200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chain effect</a:t>
            </a:r>
            <a:r>
              <a:rPr lang="en-US" altLang="ja-JP" sz="2200" dirty="0">
                <a:ea typeface="ＭＳ Ｐゴシック" panose="020B0600070205080204" pitchFamily="34" charset="-128"/>
              </a:rPr>
              <a:t>” by noisy points</a:t>
            </a:r>
            <a:endParaRPr lang="en-US" altLang="en-US" sz="2200" dirty="0"/>
          </a:p>
        </p:txBody>
      </p:sp>
      <p:pic>
        <p:nvPicPr>
          <p:cNvPr id="44038" name="Picture 4">
            <a:extLst>
              <a:ext uri="{FF2B5EF4-FFF2-40B4-BE49-F238E27FC236}">
                <a16:creationId xmlns:a16="http://schemas.microsoft.com/office/drawing/2014/main" id="{16BB2325-0364-4A7C-BA83-83BCF9A2FCC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32513" y="1520825"/>
            <a:ext cx="4284662" cy="24638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44039" name="Text Box 6">
            <a:extLst>
              <a:ext uri="{FF2B5EF4-FFF2-40B4-BE49-F238E27FC236}">
                <a16:creationId xmlns:a16="http://schemas.microsoft.com/office/drawing/2014/main" id="{2013116A-C405-48B8-9E16-98C31864F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3951" y="4437064"/>
            <a:ext cx="406876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/>
              <a:t>	Two natural clusters are split into two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CD10D-2DAC-4722-9690-5C21D10105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77513-1930-491B-98B1-804B2E91B9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BAF6C0E-F2F0-4414-BC05-9C8A5536CE89}" type="slidenum">
              <a:rPr lang="en-US" altLang="en-US"/>
              <a:pPr>
                <a:defRPr/>
              </a:pPr>
              <a:t>37</a:t>
            </a:fld>
            <a:endParaRPr lang="en-US" altLang="en-US"/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id="{F2C51C36-E936-446B-83B4-018A6ED19F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Complete link method</a:t>
            </a:r>
          </a:p>
        </p:txBody>
      </p:sp>
      <p:sp>
        <p:nvSpPr>
          <p:cNvPr id="45061" name="Rectangle 3">
            <a:extLst>
              <a:ext uri="{FF2B5EF4-FFF2-40B4-BE49-F238E27FC236}">
                <a16:creationId xmlns:a16="http://schemas.microsoft.com/office/drawing/2014/main" id="{2E30CCF1-00FA-4673-865A-9CE0069DE8E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36700"/>
            <a:ext cx="10972799" cy="153193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800" dirty="0">
                <a:ea typeface="ＭＳ Ｐゴシック" panose="020B0600070205080204" pitchFamily="34" charset="-128"/>
              </a:rPr>
              <a:t>The distance between two clusters is the distance of two </a:t>
            </a:r>
            <a:r>
              <a:rPr lang="en-US" altLang="ja-JP" sz="28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furthest </a:t>
            </a:r>
            <a:r>
              <a:rPr lang="en-US" altLang="ja-JP" sz="2800" dirty="0">
                <a:ea typeface="ＭＳ Ｐゴシック" panose="020B0600070205080204" pitchFamily="34" charset="-128"/>
              </a:rPr>
              <a:t>data points in the two clusters.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800" dirty="0">
                <a:ea typeface="ＭＳ Ｐゴシック" panose="020B0600070205080204" pitchFamily="34" charset="-128"/>
              </a:rPr>
              <a:t>It is sensitive to outliers because they are far away</a:t>
            </a:r>
            <a:endParaRPr lang="en-US" altLang="en-US" sz="2800" dirty="0"/>
          </a:p>
        </p:txBody>
      </p:sp>
      <p:pic>
        <p:nvPicPr>
          <p:cNvPr id="45062" name="Picture 4">
            <a:extLst>
              <a:ext uri="{FF2B5EF4-FFF2-40B4-BE49-F238E27FC236}">
                <a16:creationId xmlns:a16="http://schemas.microsoft.com/office/drawing/2014/main" id="{936D9187-FC5A-4F46-B4E8-22C2FBCD50F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00375" y="3451226"/>
            <a:ext cx="5437188" cy="26781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6E7A2-E599-4B35-8B26-30FAA771AD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689D69-68B8-4C62-8CE8-2DD3BCA99A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2E1460-B503-4B73-BF74-46BA78DF0105}" type="slidenum">
              <a:rPr lang="en-US" altLang="en-US"/>
              <a:pPr>
                <a:defRPr/>
              </a:pPr>
              <a:t>38</a:t>
            </a:fld>
            <a:endParaRPr lang="en-US" altLang="en-US"/>
          </a:p>
        </p:txBody>
      </p:sp>
      <p:sp>
        <p:nvSpPr>
          <p:cNvPr id="46084" name="Rectangle 2">
            <a:extLst>
              <a:ext uri="{FF2B5EF4-FFF2-40B4-BE49-F238E27FC236}">
                <a16:creationId xmlns:a16="http://schemas.microsoft.com/office/drawing/2014/main" id="{737C423F-3E00-48DB-95F4-8AE91A699B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Average link and centroid methods</a:t>
            </a:r>
          </a:p>
        </p:txBody>
      </p:sp>
      <p:sp>
        <p:nvSpPr>
          <p:cNvPr id="46085" name="Rectangle 3">
            <a:extLst>
              <a:ext uri="{FF2B5EF4-FFF2-40B4-BE49-F238E27FC236}">
                <a16:creationId xmlns:a16="http://schemas.microsoft.com/office/drawing/2014/main" id="{75EAB4F2-0A67-4625-8039-204675C6AE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84784"/>
            <a:ext cx="10972800" cy="478901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Average link</a:t>
            </a:r>
            <a:r>
              <a:rPr lang="en-US" altLang="en-US" dirty="0"/>
              <a:t>: </a:t>
            </a:r>
            <a:r>
              <a:rPr lang="en-US" altLang="ja-JP" dirty="0">
                <a:ea typeface="ＭＳ Ｐゴシック" panose="020B0600070205080204" pitchFamily="34" charset="-128"/>
              </a:rPr>
              <a:t>A compromise between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the sensitivity of complete-link clustering to outliers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the tendency of single-link clustering to form long chains that do not correspond to the intuitive notion of clusters as compact, spherical objects.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In this method, </a:t>
            </a:r>
            <a:r>
              <a:rPr lang="en-US" altLang="ja-JP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the distance between two clusters is the average distance of all pair-wise distances between the data points in the two clusters</a:t>
            </a:r>
            <a:r>
              <a:rPr lang="en-US" altLang="ja-JP" dirty="0">
                <a:ea typeface="ＭＳ Ｐゴシック" panose="020B0600070205080204" pitchFamily="34" charset="-128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Centroid method</a:t>
            </a:r>
            <a:r>
              <a:rPr lang="en-US" altLang="ja-JP" dirty="0">
                <a:ea typeface="ＭＳ Ｐゴシック" panose="020B0600070205080204" pitchFamily="34" charset="-128"/>
              </a:rPr>
              <a:t>: In this method, the distance between two clusters is the distance between their centroids </a:t>
            </a:r>
            <a:endParaRPr lang="en-US" alt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42CCE-0A42-4FFE-9D11-9929EF3C8F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B60315-8B0E-4CB8-9C3C-E296A691B0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D5376F-8796-40BA-AC28-8674A1B9F014}" type="slidenum">
              <a:rPr lang="en-US" altLang="en-US"/>
              <a:pPr>
                <a:defRPr/>
              </a:pPr>
              <a:t>39</a:t>
            </a:fld>
            <a:endParaRPr lang="en-US" altLang="en-US"/>
          </a:p>
        </p:txBody>
      </p:sp>
      <p:sp>
        <p:nvSpPr>
          <p:cNvPr id="47108" name="Rectangle 2">
            <a:extLst>
              <a:ext uri="{FF2B5EF4-FFF2-40B4-BE49-F238E27FC236}">
                <a16:creationId xmlns:a16="http://schemas.microsoft.com/office/drawing/2014/main" id="{BC593A90-4BFA-46CE-B78D-141378B416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complexity</a:t>
            </a:r>
          </a:p>
        </p:txBody>
      </p:sp>
      <p:sp>
        <p:nvSpPr>
          <p:cNvPr id="47109" name="Rectangle 3">
            <a:extLst>
              <a:ext uri="{FF2B5EF4-FFF2-40B4-BE49-F238E27FC236}">
                <a16:creationId xmlns:a16="http://schemas.microsoft.com/office/drawing/2014/main" id="{16473BCA-7CCB-4DA7-9487-8C5F652D09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82726"/>
            <a:ext cx="10972800" cy="4467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All the algorithms are at least O(n</a:t>
            </a:r>
            <a:r>
              <a:rPr lang="en-US" altLang="en-US" baseline="30000" dirty="0"/>
              <a:t>2</a:t>
            </a:r>
            <a:r>
              <a:rPr lang="en-US" altLang="en-US" dirty="0"/>
              <a:t>). n is the number of data points.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Single link can be done in O(n</a:t>
            </a:r>
            <a:r>
              <a:rPr lang="en-US" altLang="en-US" baseline="30000" dirty="0"/>
              <a:t>2</a:t>
            </a:r>
            <a:r>
              <a:rPr lang="en-US" altLang="en-US" dirty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Complete and average links can be done in O(n</a:t>
            </a:r>
            <a:r>
              <a:rPr lang="en-US" altLang="en-US" baseline="30000" dirty="0"/>
              <a:t>2</a:t>
            </a:r>
            <a:r>
              <a:rPr lang="en-US" altLang="en-US" dirty="0"/>
              <a:t>logn).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Due the complexity, hard to use for large data sets.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Sampling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Scale-up methods (e.g., BIRCH).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4287F-1D34-443C-B646-69C8A13C6A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92371-F551-4498-9853-A57EE8D9A2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8F90F9A-4157-4127-972F-D45F9A4351CD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177A0912-2222-47C9-8D55-A9995878C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Clustering</a:t>
            </a:r>
          </a:p>
        </p:txBody>
      </p:sp>
      <p:sp>
        <p:nvSpPr>
          <p:cNvPr id="706563" name="Rectangle 3">
            <a:extLst>
              <a:ext uri="{FF2B5EF4-FFF2-40B4-BE49-F238E27FC236}">
                <a16:creationId xmlns:a16="http://schemas.microsoft.com/office/drawing/2014/main" id="{9D865ED9-18FF-4BC6-B2BC-A0E44FAC9C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17643"/>
            <a:ext cx="10972800" cy="47577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ja-JP" dirty="0">
                <a:ea typeface="ＭＳ Ｐゴシック" panose="020B0600070205080204" pitchFamily="34" charset="-128"/>
              </a:rPr>
              <a:t>Clustering is one main approach to </a:t>
            </a:r>
            <a:r>
              <a:rPr lang="en-US" altLang="ja-JP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unsupervised learning</a:t>
            </a:r>
            <a:r>
              <a:rPr lang="en-US" altLang="ja-JP" dirty="0">
                <a:ea typeface="ＭＳ Ｐゴシック" panose="020B0600070205080204" pitchFamily="34" charset="-128"/>
              </a:rPr>
              <a:t>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ja-JP" dirty="0">
                <a:ea typeface="ＭＳ Ｐゴシック" panose="020B0600070205080204" pitchFamily="34" charset="-128"/>
              </a:rPr>
              <a:t>It finds </a:t>
            </a:r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similarity groups</a:t>
            </a:r>
            <a:r>
              <a:rPr lang="en-US" altLang="ja-JP" b="1" dirty="0">
                <a:ea typeface="ＭＳ Ｐゴシック" panose="020B0600070205080204" pitchFamily="34" charset="-128"/>
              </a:rPr>
              <a:t> </a:t>
            </a:r>
            <a:r>
              <a:rPr lang="en-US" altLang="ja-JP" dirty="0">
                <a:ea typeface="ＭＳ Ｐゴシック" panose="020B0600070205080204" pitchFamily="34" charset="-128"/>
              </a:rPr>
              <a:t>in data, called </a:t>
            </a:r>
            <a:r>
              <a:rPr lang="en-US" altLang="ja-JP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clusters,</a:t>
            </a:r>
            <a:r>
              <a:rPr lang="en-US" altLang="ja-JP" dirty="0">
                <a:ea typeface="ＭＳ Ｐゴシック" panose="020B0600070205080204" pitchFamily="34" charset="-128"/>
              </a:rPr>
              <a:t>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ja-JP" dirty="0">
                <a:ea typeface="ＭＳ Ｐゴシック" panose="020B0600070205080204" pitchFamily="34" charset="-128"/>
              </a:rPr>
              <a:t>it groups data instances that are similar to (near) each other in one cluster and data instances that are very different (far away) from each other into different clusters.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Clustering is often considered </a:t>
            </a:r>
            <a:r>
              <a:rPr lang="en-US" altLang="ja-JP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synonymous</a:t>
            </a:r>
            <a:r>
              <a:rPr lang="en-US" altLang="ja-JP" dirty="0">
                <a:ea typeface="ＭＳ Ｐゴシック" panose="020B0600070205080204" pitchFamily="34" charset="-128"/>
              </a:rPr>
              <a:t> with unsupervised learning</a:t>
            </a:r>
            <a:r>
              <a:rPr lang="en-US" altLang="en-US" dirty="0"/>
              <a:t>.</a:t>
            </a:r>
          </a:p>
          <a:p>
            <a:pPr marL="742950" lvl="1" indent="-285750" eaLnBrk="1" hangingPunct="1">
              <a:lnSpc>
                <a:spcPct val="90000"/>
              </a:lnSpc>
              <a:defRPr/>
            </a:pPr>
            <a:r>
              <a:rPr lang="en-US" altLang="en-US" dirty="0"/>
              <a:t>But many other learning method can be unsupervised, e.g., association rule mining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/>
              <a:t>Here we only focus on clustering.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33553-8409-4BD4-846F-A837003B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85D51-36D8-4D3C-A14A-6754193B0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Basic concepts</a:t>
            </a:r>
          </a:p>
          <a:p>
            <a:pPr eaLnBrk="1" hangingPunct="1"/>
            <a:r>
              <a:rPr lang="en-US" altLang="en-US" dirty="0"/>
              <a:t>K-means algorithm</a:t>
            </a:r>
          </a:p>
          <a:p>
            <a:pPr eaLnBrk="1" hangingPunct="1"/>
            <a:r>
              <a:rPr lang="en-US" altLang="en-US" dirty="0"/>
              <a:t>Representation of clusters</a:t>
            </a:r>
          </a:p>
          <a:p>
            <a:pPr eaLnBrk="1" hangingPunct="1"/>
            <a:r>
              <a:rPr lang="en-US" altLang="en-US" dirty="0"/>
              <a:t>Hierarchical clustering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Distance functions</a:t>
            </a:r>
          </a:p>
          <a:p>
            <a:pPr eaLnBrk="1" hangingPunct="1"/>
            <a:r>
              <a:rPr lang="en-US" altLang="en-US" dirty="0"/>
              <a:t>Cluster evaluation</a:t>
            </a:r>
          </a:p>
          <a:p>
            <a:pPr eaLnBrk="1" hangingPunct="1"/>
            <a:r>
              <a:rPr lang="en-US" altLang="en-US" dirty="0"/>
              <a:t>Discovering holes and data regions</a:t>
            </a:r>
          </a:p>
          <a:p>
            <a:pPr eaLnBrk="1" hangingPunct="1"/>
            <a:r>
              <a:rPr lang="en-US" altLang="en-US" dirty="0"/>
              <a:t>Summary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18A6C5-53E1-4639-8A59-2A378086F3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3910D-1B21-4DFA-9117-E90BB7972F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905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313619-0567-48B5-8508-443F5EB049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09ABFB-ECAF-499A-9F64-5FB901D6B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D002C91-95D2-446D-9746-3C4255B57703}" type="slidenum">
              <a:rPr lang="en-US" altLang="en-US"/>
              <a:pPr>
                <a:defRPr/>
              </a:pPr>
              <a:t>41</a:t>
            </a:fld>
            <a:endParaRPr lang="en-US" altLang="en-US"/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id="{A01F7E46-3846-45A7-9A0E-74E7BE822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Distance functions</a:t>
            </a:r>
          </a:p>
        </p:txBody>
      </p:sp>
      <p:sp>
        <p:nvSpPr>
          <p:cNvPr id="49157" name="Rectangle 3">
            <a:extLst>
              <a:ext uri="{FF2B5EF4-FFF2-40B4-BE49-F238E27FC236}">
                <a16:creationId xmlns:a16="http://schemas.microsoft.com/office/drawing/2014/main" id="{2E0F648D-C148-40B8-B95A-01A5B01FA6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520788"/>
            <a:ext cx="10887000" cy="4610138"/>
          </a:xfrm>
        </p:spPr>
        <p:txBody>
          <a:bodyPr/>
          <a:lstStyle/>
          <a:p>
            <a:pPr eaLnBrk="1" hangingPunct="1"/>
            <a:r>
              <a:rPr lang="en-US" altLang="en-US" dirty="0"/>
              <a:t>Key to clustering. “</a:t>
            </a:r>
            <a:r>
              <a:rPr lang="en-US" altLang="en-US" dirty="0">
                <a:solidFill>
                  <a:srgbClr val="3333CC"/>
                </a:solidFill>
              </a:rPr>
              <a:t>similarity</a:t>
            </a:r>
            <a:r>
              <a:rPr lang="en-US" altLang="en-US" dirty="0"/>
              <a:t>” and “</a:t>
            </a:r>
            <a:r>
              <a:rPr lang="en-US" altLang="en-US" dirty="0">
                <a:solidFill>
                  <a:srgbClr val="3333CC"/>
                </a:solidFill>
              </a:rPr>
              <a:t>dissimilarity</a:t>
            </a:r>
            <a:r>
              <a:rPr lang="en-US" altLang="en-US" dirty="0"/>
              <a:t>” can also commonly used terms.</a:t>
            </a:r>
          </a:p>
          <a:p>
            <a:pPr eaLnBrk="1" hangingPunct="1"/>
            <a:r>
              <a:rPr lang="en-US" altLang="en-US" dirty="0"/>
              <a:t>There are numerous distance functions for </a:t>
            </a:r>
          </a:p>
          <a:p>
            <a:pPr lvl="1" eaLnBrk="1" hangingPunct="1"/>
            <a:r>
              <a:rPr lang="en-US" altLang="en-US" dirty="0"/>
              <a:t>Different types of data</a:t>
            </a:r>
          </a:p>
          <a:p>
            <a:pPr lvl="2" eaLnBrk="1" hangingPunct="1"/>
            <a:r>
              <a:rPr lang="en-US" altLang="en-US" dirty="0"/>
              <a:t>Numeric data</a:t>
            </a:r>
          </a:p>
          <a:p>
            <a:pPr lvl="2" eaLnBrk="1" hangingPunct="1"/>
            <a:r>
              <a:rPr lang="en-US" altLang="en-US" dirty="0"/>
              <a:t>Nominal data</a:t>
            </a:r>
          </a:p>
          <a:p>
            <a:pPr lvl="1" eaLnBrk="1" hangingPunct="1"/>
            <a:r>
              <a:rPr lang="en-US" altLang="en-US" dirty="0"/>
              <a:t>Different specific applications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B5B3CEB1-5908-47CB-B68A-2963771DE3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067545B-8826-4366-860C-DE77AF17EC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89E5CF-AEAB-4086-AFE4-88164BAC4969}" type="slidenum">
              <a:rPr lang="en-US" altLang="en-US"/>
              <a:pPr>
                <a:defRPr/>
              </a:pPr>
              <a:t>42</a:t>
            </a:fld>
            <a:endParaRPr lang="en-US" altLang="en-US"/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149A7218-3892-4CEF-939C-EA24A9522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95401" y="277814"/>
            <a:ext cx="9829726" cy="1139825"/>
          </a:xfrm>
        </p:spPr>
        <p:txBody>
          <a:bodyPr/>
          <a:lstStyle/>
          <a:p>
            <a:pPr eaLnBrk="1" hangingPunct="1"/>
            <a:r>
              <a:rPr lang="en-US" altLang="en-US" sz="3800" dirty="0"/>
              <a:t>Distance functions for numeric attributes</a:t>
            </a:r>
          </a:p>
        </p:txBody>
      </p:sp>
      <p:sp>
        <p:nvSpPr>
          <p:cNvPr id="50181" name="Rectangle 3">
            <a:extLst>
              <a:ext uri="{FF2B5EF4-FFF2-40B4-BE49-F238E27FC236}">
                <a16:creationId xmlns:a16="http://schemas.microsoft.com/office/drawing/2014/main" id="{41EB97CF-B2E6-4DCE-AE24-1C513C25ED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7407" y="1417639"/>
            <a:ext cx="10729191" cy="4713286"/>
          </a:xfrm>
        </p:spPr>
        <p:txBody>
          <a:bodyPr/>
          <a:lstStyle/>
          <a:p>
            <a:pPr eaLnBrk="1" hangingPunct="1"/>
            <a:r>
              <a:rPr lang="en-US" altLang="en-US" dirty="0"/>
              <a:t>Most commonly used functions are </a:t>
            </a:r>
          </a:p>
          <a:p>
            <a:pPr lvl="1" eaLnBrk="1" hangingPunct="1"/>
            <a:r>
              <a:rPr lang="en-US" altLang="ja-JP" dirty="0">
                <a:solidFill>
                  <a:srgbClr val="3333CC"/>
                </a:solidFill>
                <a:ea typeface="MS PGothic" panose="020B0600070205080204" pitchFamily="34" charset="-128"/>
              </a:rPr>
              <a:t>Euclidean distance</a:t>
            </a:r>
            <a:r>
              <a:rPr lang="en-US" altLang="ja-JP" dirty="0">
                <a:ea typeface="MS PGothic" panose="020B0600070205080204" pitchFamily="34" charset="-128"/>
              </a:rPr>
              <a:t> and </a:t>
            </a:r>
          </a:p>
          <a:p>
            <a:pPr lvl="1" eaLnBrk="1" hangingPunct="1"/>
            <a:r>
              <a:rPr lang="en-US" altLang="ja-JP" dirty="0">
                <a:solidFill>
                  <a:srgbClr val="3333CC"/>
                </a:solidFill>
                <a:ea typeface="MS PGothic" panose="020B0600070205080204" pitchFamily="34" charset="-128"/>
              </a:rPr>
              <a:t>Manhattan (city block) distance</a:t>
            </a:r>
          </a:p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We denote distance with: </a:t>
            </a:r>
            <a:r>
              <a:rPr lang="en-US" altLang="ja-JP" i="1" dirty="0" err="1">
                <a:ea typeface="MS PGothic" panose="020B0600070205080204" pitchFamily="34" charset="-128"/>
              </a:rPr>
              <a:t>dist</a:t>
            </a:r>
            <a:r>
              <a:rPr lang="en-US" altLang="ja-JP" dirty="0">
                <a:ea typeface="MS PGothic" panose="020B0600070205080204" pitchFamily="34" charset="-128"/>
              </a:rPr>
              <a:t>(</a:t>
            </a:r>
            <a:r>
              <a:rPr lang="en-US" altLang="ja-JP" b="1" dirty="0">
                <a:ea typeface="MS PGothic" panose="020B0600070205080204" pitchFamily="34" charset="-128"/>
              </a:rPr>
              <a:t>x</a:t>
            </a:r>
            <a:r>
              <a:rPr lang="en-US" altLang="ja-JP" i="1" baseline="-25000" dirty="0">
                <a:ea typeface="MS PGothic" panose="020B0600070205080204" pitchFamily="34" charset="-128"/>
              </a:rPr>
              <a:t>i</a:t>
            </a:r>
            <a:r>
              <a:rPr lang="en-US" altLang="ja-JP" dirty="0">
                <a:ea typeface="MS PGothic" panose="020B0600070205080204" pitchFamily="34" charset="-128"/>
              </a:rPr>
              <a:t>, </a:t>
            </a:r>
            <a:r>
              <a:rPr lang="en-US" altLang="ja-JP" b="1" dirty="0" err="1">
                <a:ea typeface="MS PGothic" panose="020B0600070205080204" pitchFamily="34" charset="-128"/>
              </a:rPr>
              <a:t>x</a:t>
            </a:r>
            <a:r>
              <a:rPr lang="en-US" altLang="ja-JP" i="1" baseline="-25000" dirty="0" err="1">
                <a:ea typeface="MS PGothic" panose="020B0600070205080204" pitchFamily="34" charset="-128"/>
              </a:rPr>
              <a:t>j</a:t>
            </a:r>
            <a:r>
              <a:rPr lang="en-US" altLang="ja-JP" dirty="0">
                <a:ea typeface="MS PGothic" panose="020B0600070205080204" pitchFamily="34" charset="-128"/>
              </a:rPr>
              <a:t>), where </a:t>
            </a:r>
            <a:r>
              <a:rPr lang="en-US" altLang="ja-JP" b="1" dirty="0">
                <a:ea typeface="MS PGothic" panose="020B0600070205080204" pitchFamily="34" charset="-128"/>
              </a:rPr>
              <a:t>x</a:t>
            </a:r>
            <a:r>
              <a:rPr lang="en-US" altLang="ja-JP" i="1" baseline="-25000" dirty="0">
                <a:ea typeface="MS PGothic" panose="020B0600070205080204" pitchFamily="34" charset="-128"/>
              </a:rPr>
              <a:t>i</a:t>
            </a:r>
            <a:r>
              <a:rPr lang="en-US" altLang="ja-JP" dirty="0">
                <a:ea typeface="MS PGothic" panose="020B0600070205080204" pitchFamily="34" charset="-128"/>
              </a:rPr>
              <a:t> and </a:t>
            </a:r>
            <a:r>
              <a:rPr lang="en-US" altLang="ja-JP" b="1" dirty="0" err="1">
                <a:ea typeface="MS PGothic" panose="020B0600070205080204" pitchFamily="34" charset="-128"/>
              </a:rPr>
              <a:t>x</a:t>
            </a:r>
            <a:r>
              <a:rPr lang="en-US" altLang="ja-JP" i="1" baseline="-25000" dirty="0" err="1">
                <a:ea typeface="MS PGothic" panose="020B0600070205080204" pitchFamily="34" charset="-128"/>
              </a:rPr>
              <a:t>j</a:t>
            </a:r>
            <a:r>
              <a:rPr lang="en-US" altLang="ja-JP" dirty="0">
                <a:ea typeface="MS PGothic" panose="020B0600070205080204" pitchFamily="34" charset="-128"/>
              </a:rPr>
              <a:t> are two data points (vectors)</a:t>
            </a:r>
          </a:p>
          <a:p>
            <a:pPr eaLnBrk="1" hangingPunct="1"/>
            <a:r>
              <a:rPr lang="en-US" altLang="en-US" dirty="0"/>
              <a:t>They are special cases of </a:t>
            </a:r>
            <a:r>
              <a:rPr lang="en-US" altLang="ja-JP" dirty="0" err="1">
                <a:solidFill>
                  <a:srgbClr val="3333CC"/>
                </a:solidFill>
                <a:ea typeface="MS PGothic" panose="020B0600070205080204" pitchFamily="34" charset="-128"/>
              </a:rPr>
              <a:t>Minkowski</a:t>
            </a:r>
            <a:r>
              <a:rPr lang="en-US" altLang="ja-JP" dirty="0">
                <a:solidFill>
                  <a:srgbClr val="3333CC"/>
                </a:solidFill>
                <a:ea typeface="MS PGothic" panose="020B0600070205080204" pitchFamily="34" charset="-128"/>
              </a:rPr>
              <a:t> distance</a:t>
            </a:r>
            <a:r>
              <a:rPr lang="en-US" altLang="ja-JP" dirty="0">
                <a:ea typeface="MS PGothic" panose="020B0600070205080204" pitchFamily="34" charset="-128"/>
              </a:rPr>
              <a:t>. h is positive integer.</a:t>
            </a:r>
            <a:endParaRPr lang="en-US" altLang="en-US" dirty="0"/>
          </a:p>
        </p:txBody>
      </p:sp>
      <p:sp>
        <p:nvSpPr>
          <p:cNvPr id="50182" name="Rectangle 5">
            <a:extLst>
              <a:ext uri="{FF2B5EF4-FFF2-40B4-BE49-F238E27FC236}">
                <a16:creationId xmlns:a16="http://schemas.microsoft.com/office/drawing/2014/main" id="{A11B13E9-2855-4B6B-938A-B648A1764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975789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0183" name="Object 4">
            <a:extLst>
              <a:ext uri="{FF2B5EF4-FFF2-40B4-BE49-F238E27FC236}">
                <a16:creationId xmlns:a16="http://schemas.microsoft.com/office/drawing/2014/main" id="{23DB1B3F-4E8B-41AE-A1FA-B3680FE97D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1701" y="4687889"/>
          <a:ext cx="8245475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3" imgW="3251200" imgH="355600" progId="Equation.3">
                  <p:embed/>
                </p:oleObj>
              </mc:Choice>
              <mc:Fallback>
                <p:oleObj name="Equation" r:id="rId3" imgW="3251200" imgH="355600" progId="Equation.3">
                  <p:embed/>
                  <p:pic>
                    <p:nvPicPr>
                      <p:cNvPr id="50183" name="Object 4">
                        <a:extLst>
                          <a:ext uri="{FF2B5EF4-FFF2-40B4-BE49-F238E27FC236}">
                            <a16:creationId xmlns:a16="http://schemas.microsoft.com/office/drawing/2014/main" id="{23DB1B3F-4E8B-41AE-A1FA-B3680FE97D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1" y="4687889"/>
                        <a:ext cx="8245475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C1D15559-9AE8-42B3-B1E4-590EC77748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81DDCB37-FD22-4C4C-8536-E938406117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6B8D896-E7BF-4790-9FBC-B7282BB35D0F}" type="slidenum">
              <a:rPr lang="en-US" altLang="en-US"/>
              <a:pPr>
                <a:defRPr/>
              </a:pPr>
              <a:t>43</a:t>
            </a:fld>
            <a:endParaRPr lang="en-US" altLang="en-US"/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D95079FB-75EC-4002-AFCE-02988F0AC1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1" y="277814"/>
            <a:ext cx="9879014" cy="1139825"/>
          </a:xfrm>
        </p:spPr>
        <p:txBody>
          <a:bodyPr/>
          <a:lstStyle/>
          <a:p>
            <a:pPr eaLnBrk="1" hangingPunct="1"/>
            <a:r>
              <a:rPr lang="en-US" altLang="ja-JP" sz="3800" dirty="0">
                <a:ea typeface="MS PGothic" panose="020B0600070205080204" pitchFamily="34" charset="-128"/>
              </a:rPr>
              <a:t>Euclidean distance and Manhattan distance </a:t>
            </a:r>
            <a:endParaRPr lang="en-US" altLang="en-US" sz="3800" dirty="0"/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id="{0C42F00E-0DFA-4324-A287-080694D539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304925"/>
            <a:ext cx="10657184" cy="4826000"/>
          </a:xfrm>
        </p:spPr>
        <p:txBody>
          <a:bodyPr/>
          <a:lstStyle/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If </a:t>
            </a:r>
            <a:r>
              <a:rPr lang="en-US" altLang="ja-JP" i="1" dirty="0">
                <a:ea typeface="MS PGothic" panose="020B0600070205080204" pitchFamily="34" charset="-128"/>
              </a:rPr>
              <a:t>h</a:t>
            </a:r>
            <a:r>
              <a:rPr lang="en-US" altLang="ja-JP" dirty="0">
                <a:ea typeface="MS PGothic" panose="020B0600070205080204" pitchFamily="34" charset="-128"/>
              </a:rPr>
              <a:t> = 2, it is the </a:t>
            </a:r>
            <a:r>
              <a:rPr lang="en-US" altLang="ja-JP" dirty="0">
                <a:solidFill>
                  <a:srgbClr val="FF0000"/>
                </a:solidFill>
                <a:ea typeface="MS PGothic" panose="020B0600070205080204" pitchFamily="34" charset="-128"/>
              </a:rPr>
              <a:t>Euclidean distance</a:t>
            </a:r>
            <a:r>
              <a:rPr lang="en-US" altLang="ja-JP" dirty="0">
                <a:ea typeface="MS PGothic" panose="020B0600070205080204" pitchFamily="34" charset="-128"/>
              </a:rPr>
              <a:t> </a:t>
            </a:r>
          </a:p>
          <a:p>
            <a:pPr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If </a:t>
            </a:r>
            <a:r>
              <a:rPr lang="en-US" altLang="ja-JP" i="1" dirty="0">
                <a:ea typeface="MS PGothic" panose="020B0600070205080204" pitchFamily="34" charset="-128"/>
              </a:rPr>
              <a:t>h</a:t>
            </a:r>
            <a:r>
              <a:rPr lang="en-US" altLang="ja-JP" dirty="0">
                <a:ea typeface="MS PGothic" panose="020B0600070205080204" pitchFamily="34" charset="-128"/>
              </a:rPr>
              <a:t> = 1, it is the </a:t>
            </a:r>
            <a:r>
              <a:rPr lang="en-US" altLang="ja-JP" dirty="0">
                <a:solidFill>
                  <a:srgbClr val="FF0000"/>
                </a:solidFill>
                <a:ea typeface="MS PGothic" panose="020B0600070205080204" pitchFamily="34" charset="-128"/>
              </a:rPr>
              <a:t>Manhattan distance</a:t>
            </a:r>
            <a:r>
              <a:rPr lang="en-US" altLang="ja-JP" dirty="0">
                <a:ea typeface="MS PGothic" panose="020B0600070205080204" pitchFamily="34" charset="-128"/>
              </a:rPr>
              <a:t> </a:t>
            </a:r>
          </a:p>
          <a:p>
            <a:pPr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eaLnBrk="1" hangingPunct="1"/>
            <a:r>
              <a:rPr lang="en-US" altLang="ja-JP" dirty="0">
                <a:solidFill>
                  <a:srgbClr val="FF0000"/>
                </a:solidFill>
                <a:ea typeface="MS PGothic" panose="020B0600070205080204" pitchFamily="34" charset="-128"/>
              </a:rPr>
              <a:t>Weighted Euclidean distance</a:t>
            </a:r>
            <a:r>
              <a:rPr lang="en-US" altLang="ja-JP" dirty="0">
                <a:ea typeface="MS PGothic" panose="020B0600070205080204" pitchFamily="34" charset="-128"/>
              </a:rPr>
              <a:t>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51206" name="Rectangle 5">
            <a:extLst>
              <a:ext uri="{FF2B5EF4-FFF2-40B4-BE49-F238E27FC236}">
                <a16:creationId xmlns:a16="http://schemas.microsoft.com/office/drawing/2014/main" id="{96EDECD2-4C3C-4C99-9BFB-09626CFE9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76999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07" name="Object 4">
            <a:extLst>
              <a:ext uri="{FF2B5EF4-FFF2-40B4-BE49-F238E27FC236}">
                <a16:creationId xmlns:a16="http://schemas.microsoft.com/office/drawing/2014/main" id="{C37DE482-FDA8-486E-9057-CA8D29DAA3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4114" y="2024064"/>
          <a:ext cx="73818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3" imgW="3225800" imgH="292100" progId="Equation.3">
                  <p:embed/>
                </p:oleObj>
              </mc:Choice>
              <mc:Fallback>
                <p:oleObj name="Equation" r:id="rId3" imgW="3225800" imgH="292100" progId="Equation.3">
                  <p:embed/>
                  <p:pic>
                    <p:nvPicPr>
                      <p:cNvPr id="51207" name="Object 4">
                        <a:extLst>
                          <a:ext uri="{FF2B5EF4-FFF2-40B4-BE49-F238E27FC236}">
                            <a16:creationId xmlns:a16="http://schemas.microsoft.com/office/drawing/2014/main" id="{C37DE482-FDA8-486E-9057-CA8D29DAA3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4" y="2024064"/>
                        <a:ext cx="7381875" cy="674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8" name="Rectangle 7">
            <a:extLst>
              <a:ext uri="{FF2B5EF4-FFF2-40B4-BE49-F238E27FC236}">
                <a16:creationId xmlns:a16="http://schemas.microsoft.com/office/drawing/2014/main" id="{8FAA1376-05C2-4A19-B56F-14768F31E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76999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09" name="Object 6">
            <a:extLst>
              <a:ext uri="{FF2B5EF4-FFF2-40B4-BE49-F238E27FC236}">
                <a16:creationId xmlns:a16="http://schemas.microsoft.com/office/drawing/2014/main" id="{811177E7-CEB0-4784-B9AC-4A16CA189B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9038" y="3716339"/>
          <a:ext cx="75247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Equation" r:id="rId5" imgW="2870200" imgH="228600" progId="Equation.3">
                  <p:embed/>
                </p:oleObj>
              </mc:Choice>
              <mc:Fallback>
                <p:oleObj name="Equation" r:id="rId5" imgW="2870200" imgH="228600" progId="Equation.3">
                  <p:embed/>
                  <p:pic>
                    <p:nvPicPr>
                      <p:cNvPr id="51209" name="Object 6">
                        <a:extLst>
                          <a:ext uri="{FF2B5EF4-FFF2-40B4-BE49-F238E27FC236}">
                            <a16:creationId xmlns:a16="http://schemas.microsoft.com/office/drawing/2014/main" id="{811177E7-CEB0-4784-B9AC-4A16CA189B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038" y="3716339"/>
                        <a:ext cx="75247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0" name="Rectangle 9">
            <a:extLst>
              <a:ext uri="{FF2B5EF4-FFF2-40B4-BE49-F238E27FC236}">
                <a16:creationId xmlns:a16="http://schemas.microsoft.com/office/drawing/2014/main" id="{63B0D81E-1D16-499D-9EDA-51C7AFC9E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76999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1211" name="Object 8">
            <a:extLst>
              <a:ext uri="{FF2B5EF4-FFF2-40B4-BE49-F238E27FC236}">
                <a16:creationId xmlns:a16="http://schemas.microsoft.com/office/drawing/2014/main" id="{30186800-638A-4801-9DC5-A98C3109AA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6164" y="5265738"/>
          <a:ext cx="7704137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7" imgW="3657600" imgH="292100" progId="Equation.3">
                  <p:embed/>
                </p:oleObj>
              </mc:Choice>
              <mc:Fallback>
                <p:oleObj name="Equation" r:id="rId7" imgW="3657600" imgH="292100" progId="Equation.3">
                  <p:embed/>
                  <p:pic>
                    <p:nvPicPr>
                      <p:cNvPr id="51211" name="Object 8">
                        <a:extLst>
                          <a:ext uri="{FF2B5EF4-FFF2-40B4-BE49-F238E27FC236}">
                            <a16:creationId xmlns:a16="http://schemas.microsoft.com/office/drawing/2014/main" id="{30186800-638A-4801-9DC5-A98C3109AA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4" y="5265738"/>
                        <a:ext cx="7704137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C674B39D-B6CD-4BA1-92F9-D8DBFF456BE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E14171F0-471D-40ED-B7B4-E49FA604A0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C0A7CD-8F7B-491C-BBE4-EB424155945D}" type="slidenum">
              <a:rPr lang="en-US" altLang="en-US"/>
              <a:pPr>
                <a:defRPr/>
              </a:pPr>
              <a:t>44</a:t>
            </a:fld>
            <a:endParaRPr lang="en-US" altLang="en-US"/>
          </a:p>
        </p:txBody>
      </p:sp>
      <p:sp>
        <p:nvSpPr>
          <p:cNvPr id="52228" name="Rectangle 2">
            <a:extLst>
              <a:ext uri="{FF2B5EF4-FFF2-40B4-BE49-F238E27FC236}">
                <a16:creationId xmlns:a16="http://schemas.microsoft.com/office/drawing/2014/main" id="{D0D580AD-4D65-4D8C-A342-CDBB14F64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/>
              <a:t>Squared distance and </a:t>
            </a:r>
            <a:r>
              <a:rPr lang="en-US" altLang="ja-JP" sz="3800">
                <a:ea typeface="MS PGothic" panose="020B0600070205080204" pitchFamily="34" charset="-128"/>
              </a:rPr>
              <a:t>Chebychev distance </a:t>
            </a:r>
            <a:endParaRPr lang="en-US" altLang="en-US" sz="3800"/>
          </a:p>
        </p:txBody>
      </p:sp>
      <p:sp>
        <p:nvSpPr>
          <p:cNvPr id="52229" name="Rectangle 3">
            <a:extLst>
              <a:ext uri="{FF2B5EF4-FFF2-40B4-BE49-F238E27FC236}">
                <a16:creationId xmlns:a16="http://schemas.microsoft.com/office/drawing/2014/main" id="{AFB24A97-5A27-490C-95F2-40CAA5231A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9396" y="1556791"/>
            <a:ext cx="10693188" cy="4574133"/>
          </a:xfrm>
        </p:spPr>
        <p:txBody>
          <a:bodyPr/>
          <a:lstStyle/>
          <a:p>
            <a:pPr eaLnBrk="1" hangingPunct="1"/>
            <a:r>
              <a:rPr lang="en-US" altLang="ja-JP" dirty="0">
                <a:solidFill>
                  <a:srgbClr val="FF0000"/>
                </a:solidFill>
                <a:ea typeface="MS PGothic" panose="020B0600070205080204" pitchFamily="34" charset="-128"/>
              </a:rPr>
              <a:t>Squared Euclidean distance</a:t>
            </a:r>
            <a:r>
              <a:rPr lang="en-US" altLang="ja-JP" b="1" dirty="0">
                <a:ea typeface="MS PGothic" panose="020B0600070205080204" pitchFamily="34" charset="-128"/>
              </a:rPr>
              <a:t>:</a:t>
            </a:r>
            <a:r>
              <a:rPr lang="en-US" altLang="ja-JP" dirty="0">
                <a:ea typeface="MS PGothic" panose="020B0600070205080204" pitchFamily="34" charset="-128"/>
              </a:rPr>
              <a:t> to place progressively greater weight on data points that are further apart. </a:t>
            </a:r>
          </a:p>
          <a:p>
            <a:pPr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eaLnBrk="1" hangingPunct="1"/>
            <a:r>
              <a:rPr lang="en-US" altLang="ja-JP" dirty="0" err="1">
                <a:solidFill>
                  <a:srgbClr val="FF0000"/>
                </a:solidFill>
                <a:ea typeface="MS PGothic" panose="020B0600070205080204" pitchFamily="34" charset="-128"/>
              </a:rPr>
              <a:t>Chebychev</a:t>
            </a:r>
            <a:r>
              <a:rPr lang="en-US" altLang="ja-JP" dirty="0">
                <a:solidFill>
                  <a:srgbClr val="FF0000"/>
                </a:solidFill>
                <a:ea typeface="MS PGothic" panose="020B0600070205080204" pitchFamily="34" charset="-128"/>
              </a:rPr>
              <a:t> distance</a:t>
            </a:r>
            <a:r>
              <a:rPr lang="en-US" altLang="ja-JP" b="1" dirty="0">
                <a:ea typeface="MS PGothic" panose="020B0600070205080204" pitchFamily="34" charset="-128"/>
              </a:rPr>
              <a:t>: </a:t>
            </a:r>
            <a:r>
              <a:rPr lang="en-US" altLang="ja-JP" dirty="0">
                <a:ea typeface="MS PGothic" panose="020B0600070205080204" pitchFamily="34" charset="-128"/>
              </a:rPr>
              <a:t>one wants to define two data points as "different" if they are different on any one of the attributes. </a:t>
            </a:r>
            <a:endParaRPr lang="en-US" altLang="en-US" dirty="0"/>
          </a:p>
        </p:txBody>
      </p:sp>
      <p:sp>
        <p:nvSpPr>
          <p:cNvPr id="52230" name="Rectangle 5">
            <a:extLst>
              <a:ext uri="{FF2B5EF4-FFF2-40B4-BE49-F238E27FC236}">
                <a16:creationId xmlns:a16="http://schemas.microsoft.com/office/drawing/2014/main" id="{0482F9EE-FA00-48D9-AD68-B238FF3DE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76999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2231" name="Object 4">
            <a:extLst>
              <a:ext uri="{FF2B5EF4-FFF2-40B4-BE49-F238E27FC236}">
                <a16:creationId xmlns:a16="http://schemas.microsoft.com/office/drawing/2014/main" id="{11305CFE-C2F9-480A-B7C1-59C7878D0F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59038" y="2781300"/>
          <a:ext cx="75612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3" imgW="3098800" imgH="254000" progId="Equation.3">
                  <p:embed/>
                </p:oleObj>
              </mc:Choice>
              <mc:Fallback>
                <p:oleObj name="Equation" r:id="rId3" imgW="3098800" imgH="254000" progId="Equation.3">
                  <p:embed/>
                  <p:pic>
                    <p:nvPicPr>
                      <p:cNvPr id="52231" name="Object 4">
                        <a:extLst>
                          <a:ext uri="{FF2B5EF4-FFF2-40B4-BE49-F238E27FC236}">
                            <a16:creationId xmlns:a16="http://schemas.microsoft.com/office/drawing/2014/main" id="{11305CFE-C2F9-480A-B7C1-59C7878D0F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038" y="2781300"/>
                        <a:ext cx="7561262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2" name="Rectangle 7">
            <a:extLst>
              <a:ext uri="{FF2B5EF4-FFF2-40B4-BE49-F238E27FC236}">
                <a16:creationId xmlns:a16="http://schemas.microsoft.com/office/drawing/2014/main" id="{2426DE18-CB50-46EA-B71D-5F5EC76D1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37701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2233" name="Object 6">
            <a:extLst>
              <a:ext uri="{FF2B5EF4-FFF2-40B4-BE49-F238E27FC236}">
                <a16:creationId xmlns:a16="http://schemas.microsoft.com/office/drawing/2014/main" id="{F22F13DD-3D73-4980-8813-D0149C6623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1843508"/>
              </p:ext>
            </p:extLst>
          </p:nvPr>
        </p:nvGraphicFramePr>
        <p:xfrm>
          <a:off x="2441280" y="4977172"/>
          <a:ext cx="7812087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5" imgW="3073400" imgH="228600" progId="Equation.3">
                  <p:embed/>
                </p:oleObj>
              </mc:Choice>
              <mc:Fallback>
                <p:oleObj name="Equation" r:id="rId5" imgW="3073400" imgH="228600" progId="Equation.3">
                  <p:embed/>
                  <p:pic>
                    <p:nvPicPr>
                      <p:cNvPr id="52233" name="Object 6">
                        <a:extLst>
                          <a:ext uri="{FF2B5EF4-FFF2-40B4-BE49-F238E27FC236}">
                            <a16:creationId xmlns:a16="http://schemas.microsoft.com/office/drawing/2014/main" id="{F22F13DD-3D73-4980-8813-D0149C6623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1280" y="4977172"/>
                        <a:ext cx="7812087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8BDF6F-C7F2-4415-B663-501881885D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A14079-DCA8-4A25-A1FC-17B2BD8331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1A1BBC0-AB5B-4507-81F7-3AB03A1642CD}" type="slidenum">
              <a:rPr lang="en-US" altLang="en-US"/>
              <a:pPr>
                <a:defRPr/>
              </a:pPr>
              <a:t>45</a:t>
            </a:fld>
            <a:endParaRPr lang="en-US" altLang="en-US"/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BE6E55C9-B047-415D-A443-0BF2C998A9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15888"/>
            <a:ext cx="10972800" cy="1530350"/>
          </a:xfrm>
        </p:spPr>
        <p:txBody>
          <a:bodyPr/>
          <a:lstStyle/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Distance functions for binary and nominal attributes </a:t>
            </a:r>
            <a:endParaRPr lang="en-US" altLang="en-US" dirty="0"/>
          </a:p>
        </p:txBody>
      </p:sp>
      <p:sp>
        <p:nvSpPr>
          <p:cNvPr id="53253" name="Rectangle 3">
            <a:extLst>
              <a:ext uri="{FF2B5EF4-FFF2-40B4-BE49-F238E27FC236}">
                <a16:creationId xmlns:a16="http://schemas.microsoft.com/office/drawing/2014/main" id="{458C85E6-76CC-4297-97D3-695D0E058E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743076"/>
            <a:ext cx="10972800" cy="45307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Binary attribute</a:t>
            </a:r>
            <a:r>
              <a:rPr lang="en-US" altLang="en-US" dirty="0"/>
              <a:t>: has two values or states but no ordering relationships, e.g., </a:t>
            </a:r>
          </a:p>
          <a:p>
            <a:pPr lvl="1" eaLnBrk="1" hangingPunct="1"/>
            <a:r>
              <a:rPr lang="en-US" altLang="en-US" dirty="0"/>
              <a:t>Gender: male and female. </a:t>
            </a:r>
          </a:p>
          <a:p>
            <a:pPr eaLnBrk="1" hangingPunct="1"/>
            <a:r>
              <a:rPr lang="en-US" altLang="en-US" dirty="0"/>
              <a:t>We use a confusion matrix to introduce the distance functions/measures.</a:t>
            </a:r>
          </a:p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Let the </a:t>
            </a:r>
            <a:r>
              <a:rPr lang="en-US" altLang="ja-JP" i="1" dirty="0" err="1">
                <a:ea typeface="MS PGothic" panose="020B0600070205080204" pitchFamily="34" charset="-128"/>
              </a:rPr>
              <a:t>i</a:t>
            </a:r>
            <a:r>
              <a:rPr lang="en-US" altLang="ja-JP" dirty="0" err="1">
                <a:ea typeface="MS PGothic" panose="020B0600070205080204" pitchFamily="34" charset="-128"/>
              </a:rPr>
              <a:t>th</a:t>
            </a:r>
            <a:r>
              <a:rPr lang="en-US" altLang="ja-JP" dirty="0">
                <a:ea typeface="MS PGothic" panose="020B0600070205080204" pitchFamily="34" charset="-128"/>
              </a:rPr>
              <a:t> and </a:t>
            </a:r>
            <a:r>
              <a:rPr lang="en-US" altLang="ja-JP" i="1" dirty="0" err="1">
                <a:ea typeface="MS PGothic" panose="020B0600070205080204" pitchFamily="34" charset="-128"/>
              </a:rPr>
              <a:t>j</a:t>
            </a:r>
            <a:r>
              <a:rPr lang="en-US" altLang="ja-JP" dirty="0" err="1">
                <a:ea typeface="MS PGothic" panose="020B0600070205080204" pitchFamily="34" charset="-128"/>
              </a:rPr>
              <a:t>th</a:t>
            </a:r>
            <a:r>
              <a:rPr lang="en-US" altLang="ja-JP" dirty="0">
                <a:ea typeface="MS PGothic" panose="020B0600070205080204" pitchFamily="34" charset="-128"/>
              </a:rPr>
              <a:t> data points be </a:t>
            </a:r>
            <a:r>
              <a:rPr lang="en-US" altLang="ja-JP" b="1" dirty="0">
                <a:ea typeface="MS PGothic" panose="020B0600070205080204" pitchFamily="34" charset="-128"/>
              </a:rPr>
              <a:t>x</a:t>
            </a:r>
            <a:r>
              <a:rPr lang="en-US" altLang="ja-JP" i="1" baseline="-25000" dirty="0">
                <a:ea typeface="MS PGothic" panose="020B0600070205080204" pitchFamily="34" charset="-128"/>
              </a:rPr>
              <a:t>i</a:t>
            </a:r>
            <a:r>
              <a:rPr lang="en-US" altLang="ja-JP" dirty="0">
                <a:ea typeface="MS PGothic" panose="020B0600070205080204" pitchFamily="34" charset="-128"/>
              </a:rPr>
              <a:t> and </a:t>
            </a:r>
            <a:r>
              <a:rPr lang="en-US" altLang="ja-JP" b="1" dirty="0" err="1">
                <a:ea typeface="MS PGothic" panose="020B0600070205080204" pitchFamily="34" charset="-128"/>
              </a:rPr>
              <a:t>x</a:t>
            </a:r>
            <a:r>
              <a:rPr lang="en-US" altLang="ja-JP" i="1" baseline="-25000" dirty="0" err="1">
                <a:ea typeface="MS PGothic" panose="020B0600070205080204" pitchFamily="34" charset="-128"/>
              </a:rPr>
              <a:t>j</a:t>
            </a:r>
            <a:r>
              <a:rPr lang="en-US" altLang="ja-JP" dirty="0">
                <a:ea typeface="MS PGothic" panose="020B0600070205080204" pitchFamily="34" charset="-128"/>
              </a:rPr>
              <a:t> (vectors)</a:t>
            </a:r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DD1043-B44C-4557-AC25-B6C7A90A39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48E49F-A636-4AD4-8C65-5BB2AB4AB5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F0CB1F-749B-41A2-BDCA-C756C8FFE18C}" type="slidenum">
              <a:rPr lang="en-US" altLang="en-US"/>
              <a:pPr>
                <a:defRPr/>
              </a:pPr>
              <a:t>46</a:t>
            </a:fld>
            <a:endParaRPr lang="en-US" altLang="en-US"/>
          </a:p>
        </p:txBody>
      </p:sp>
      <p:sp>
        <p:nvSpPr>
          <p:cNvPr id="54276" name="Rectangle 2">
            <a:extLst>
              <a:ext uri="{FF2B5EF4-FFF2-40B4-BE49-F238E27FC236}">
                <a16:creationId xmlns:a16="http://schemas.microsoft.com/office/drawing/2014/main" id="{E7FCA7BF-08F3-4490-A043-F9601EA72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Confusion matrix</a:t>
            </a:r>
          </a:p>
        </p:txBody>
      </p:sp>
      <p:pic>
        <p:nvPicPr>
          <p:cNvPr id="54277" name="Picture 3">
            <a:extLst>
              <a:ext uri="{FF2B5EF4-FFF2-40B4-BE49-F238E27FC236}">
                <a16:creationId xmlns:a16="http://schemas.microsoft.com/office/drawing/2014/main" id="{7B26A206-FC47-460A-9E44-9280975D2653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7851" y="1233489"/>
            <a:ext cx="8569325" cy="4897437"/>
          </a:xfr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98120CD-FAB1-4032-8F80-325AD5DC2E7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502112D2-54B5-4865-9E42-DFB1579EE8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6782F90-909B-4CBD-B1DA-9E92CC7A6170}" type="slidenum">
              <a:rPr lang="en-US" altLang="en-US"/>
              <a:pPr>
                <a:defRPr/>
              </a:pPr>
              <a:t>47</a:t>
            </a:fld>
            <a:endParaRPr lang="en-US" altLang="en-US"/>
          </a:p>
        </p:txBody>
      </p:sp>
      <p:sp>
        <p:nvSpPr>
          <p:cNvPr id="55300" name="Rectangle 2">
            <a:extLst>
              <a:ext uri="{FF2B5EF4-FFF2-40B4-BE49-F238E27FC236}">
                <a16:creationId xmlns:a16="http://schemas.microsoft.com/office/drawing/2014/main" id="{0CE75D06-91EA-4415-BD64-B89163569B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MS PGothic" panose="020B0600070205080204" pitchFamily="34" charset="-128"/>
              </a:rPr>
              <a:t>Symmetric binary attributes</a:t>
            </a:r>
            <a:endParaRPr lang="en-US" altLang="en-US"/>
          </a:p>
        </p:txBody>
      </p:sp>
      <p:sp>
        <p:nvSpPr>
          <p:cNvPr id="55301" name="Rectangle 3">
            <a:extLst>
              <a:ext uri="{FF2B5EF4-FFF2-40B4-BE49-F238E27FC236}">
                <a16:creationId xmlns:a16="http://schemas.microsoft.com/office/drawing/2014/main" id="{DB02E9DC-93BF-4C38-B57C-568E6B293F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0788"/>
            <a:ext cx="10972800" cy="4243426"/>
          </a:xfrm>
        </p:spPr>
        <p:txBody>
          <a:bodyPr/>
          <a:lstStyle/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A binary attribute is </a:t>
            </a:r>
            <a:r>
              <a:rPr lang="en-US" altLang="ja-JP" b="1" dirty="0">
                <a:solidFill>
                  <a:srgbClr val="FF0000"/>
                </a:solidFill>
                <a:ea typeface="MS PGothic" panose="020B0600070205080204" pitchFamily="34" charset="-128"/>
              </a:rPr>
              <a:t>symmetric</a:t>
            </a:r>
            <a:r>
              <a:rPr lang="en-US" altLang="ja-JP" dirty="0">
                <a:ea typeface="MS PGothic" panose="020B0600070205080204" pitchFamily="34" charset="-128"/>
              </a:rPr>
              <a:t> if both of its states (0 and 1) have equal importance, and carry the same weights, e.g., male and female of the attribute Gender </a:t>
            </a:r>
          </a:p>
          <a:p>
            <a:pPr eaLnBrk="1" hangingPunct="1"/>
            <a:r>
              <a:rPr lang="en-US" altLang="ja-JP" dirty="0">
                <a:ea typeface="MS PGothic" panose="020B0600070205080204" pitchFamily="34" charset="-128"/>
              </a:rPr>
              <a:t>Distance function: </a:t>
            </a:r>
            <a:r>
              <a:rPr lang="en-US" altLang="ja-JP" dirty="0">
                <a:solidFill>
                  <a:srgbClr val="3333CC"/>
                </a:solidFill>
                <a:ea typeface="MS PGothic" panose="020B0600070205080204" pitchFamily="34" charset="-128"/>
              </a:rPr>
              <a:t>Simple Matching Coefficient</a:t>
            </a:r>
            <a:r>
              <a:rPr lang="en-US" altLang="ja-JP" dirty="0">
                <a:ea typeface="MS PGothic" panose="020B0600070205080204" pitchFamily="34" charset="-128"/>
              </a:rPr>
              <a:t>, proportion of mismatches of their values </a:t>
            </a:r>
            <a:endParaRPr lang="en-US" altLang="en-US" dirty="0"/>
          </a:p>
        </p:txBody>
      </p:sp>
      <p:sp>
        <p:nvSpPr>
          <p:cNvPr id="55302" name="Rectangle 5">
            <a:extLst>
              <a:ext uri="{FF2B5EF4-FFF2-40B4-BE49-F238E27FC236}">
                <a16:creationId xmlns:a16="http://schemas.microsoft.com/office/drawing/2014/main" id="{0AE39601-F84A-4BE8-8963-60E5388539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966264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5303" name="Object 4">
            <a:extLst>
              <a:ext uri="{FF2B5EF4-FFF2-40B4-BE49-F238E27FC236}">
                <a16:creationId xmlns:a16="http://schemas.microsoft.com/office/drawing/2014/main" id="{799D2A77-ACBC-4FC8-A097-7883515E05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702707"/>
              </p:ext>
            </p:extLst>
          </p:nvPr>
        </p:nvGraphicFramePr>
        <p:xfrm>
          <a:off x="3215680" y="4309336"/>
          <a:ext cx="4608513" cy="1122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3" imgW="1524000" imgH="368300" progId="Equation.3">
                  <p:embed/>
                </p:oleObj>
              </mc:Choice>
              <mc:Fallback>
                <p:oleObj name="Equation" r:id="rId3" imgW="1524000" imgH="368300" progId="Equation.3">
                  <p:embed/>
                  <p:pic>
                    <p:nvPicPr>
                      <p:cNvPr id="55303" name="Object 4">
                        <a:extLst>
                          <a:ext uri="{FF2B5EF4-FFF2-40B4-BE49-F238E27FC236}">
                            <a16:creationId xmlns:a16="http://schemas.microsoft.com/office/drawing/2014/main" id="{799D2A77-ACBC-4FC8-A097-7883515E05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5680" y="4309336"/>
                        <a:ext cx="4608513" cy="1122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554AA7AD-72D5-4D5C-B441-EC9207596E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A89CD41C-3AF1-4EBF-8456-F963016E74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CC94412-A865-4609-BDAC-5867B9BF25F5}" type="slidenum">
              <a:rPr lang="en-US" altLang="en-US"/>
              <a:pPr>
                <a:defRPr/>
              </a:pPr>
              <a:t>48</a:t>
            </a:fld>
            <a:endParaRPr lang="en-US" altLang="en-US"/>
          </a:p>
        </p:txBody>
      </p:sp>
      <p:sp>
        <p:nvSpPr>
          <p:cNvPr id="56324" name="Rectangle 2">
            <a:extLst>
              <a:ext uri="{FF2B5EF4-FFF2-40B4-BE49-F238E27FC236}">
                <a16:creationId xmlns:a16="http://schemas.microsoft.com/office/drawing/2014/main" id="{23FA4975-DF5E-4DD0-B6FA-4C237A25F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MS PGothic" panose="020B0600070205080204" pitchFamily="34" charset="-128"/>
              </a:rPr>
              <a:t>Symmetric binary attributes: example</a:t>
            </a:r>
            <a:endParaRPr lang="en-US" altLang="en-US"/>
          </a:p>
        </p:txBody>
      </p:sp>
      <p:pic>
        <p:nvPicPr>
          <p:cNvPr id="56325" name="Picture 3">
            <a:extLst>
              <a:ext uri="{FF2B5EF4-FFF2-40B4-BE49-F238E27FC236}">
                <a16:creationId xmlns:a16="http://schemas.microsoft.com/office/drawing/2014/main" id="{4BA5F69C-A762-4E9C-8720-906D05C95664}"/>
              </a:ext>
            </a:extLst>
          </p:cNvPr>
          <p:cNvPicPr>
            <a:picLocks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63750" y="1665289"/>
            <a:ext cx="8229600" cy="1216025"/>
          </a:xfrm>
        </p:spPr>
      </p:pic>
      <p:pic>
        <p:nvPicPr>
          <p:cNvPr id="56326" name="Picture 6">
            <a:extLst>
              <a:ext uri="{FF2B5EF4-FFF2-40B4-BE49-F238E27FC236}">
                <a16:creationId xmlns:a16="http://schemas.microsoft.com/office/drawing/2014/main" id="{B9694C8C-8C43-44FF-9FFB-3BF5493C593A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55914" y="3429001"/>
            <a:ext cx="6516687" cy="115411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C1871D3C-48DB-4369-BE2C-4C210A58D01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6C656437-5F19-41F7-A01C-D842687BD9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6CA60F8-CA2B-4EE5-8FC9-7BD3BC057661}" type="slidenum">
              <a:rPr lang="en-US" altLang="en-US"/>
              <a:pPr>
                <a:defRPr/>
              </a:pPr>
              <a:t>49</a:t>
            </a:fld>
            <a:endParaRPr lang="en-US" altLang="en-US"/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id="{0DCF4973-10E6-4C41-905B-52FF5F3DCD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MS PGothic" panose="020B0600070205080204" pitchFamily="34" charset="-128"/>
              </a:rPr>
              <a:t>Asymmetric binary attributes</a:t>
            </a:r>
            <a:endParaRPr lang="en-US" altLang="en-US"/>
          </a:p>
        </p:txBody>
      </p:sp>
      <p:sp>
        <p:nvSpPr>
          <p:cNvPr id="57349" name="Rectangle 3">
            <a:extLst>
              <a:ext uri="{FF2B5EF4-FFF2-40B4-BE49-F238E27FC236}">
                <a16:creationId xmlns:a16="http://schemas.microsoft.com/office/drawing/2014/main" id="{32B4A576-CCAF-46C2-B554-AA562378A4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520787"/>
            <a:ext cx="10657184" cy="4610137"/>
          </a:xfrm>
        </p:spPr>
        <p:txBody>
          <a:bodyPr/>
          <a:lstStyle/>
          <a:p>
            <a:pPr eaLnBrk="1" hangingPunct="1"/>
            <a:r>
              <a:rPr lang="en-US" altLang="ja-JP" dirty="0">
                <a:solidFill>
                  <a:srgbClr val="FF0000"/>
                </a:solidFill>
                <a:ea typeface="MS PGothic" panose="020B0600070205080204" pitchFamily="34" charset="-128"/>
              </a:rPr>
              <a:t>Asymmetric</a:t>
            </a:r>
            <a:r>
              <a:rPr lang="en-US" altLang="ja-JP" dirty="0">
                <a:solidFill>
                  <a:srgbClr val="3333CC"/>
                </a:solidFill>
                <a:ea typeface="MS PGothic" panose="020B0600070205080204" pitchFamily="34" charset="-128"/>
              </a:rPr>
              <a:t>:</a:t>
            </a:r>
            <a:r>
              <a:rPr lang="en-US" altLang="ja-JP" dirty="0">
                <a:ea typeface="MS PGothic" panose="020B0600070205080204" pitchFamily="34" charset="-128"/>
              </a:rPr>
              <a:t> if one of the states is more important or more valuable than the other. </a:t>
            </a:r>
          </a:p>
          <a:p>
            <a:pPr lvl="1" eaLnBrk="1" hangingPunct="1"/>
            <a:r>
              <a:rPr lang="en-US" altLang="ja-JP" dirty="0">
                <a:ea typeface="MS PGothic" panose="020B0600070205080204" pitchFamily="34" charset="-128"/>
              </a:rPr>
              <a:t>By convention, state 1 represents the more important state, which is typically the rare or infrequent state. </a:t>
            </a:r>
          </a:p>
          <a:p>
            <a:pPr lvl="1" eaLnBrk="1" hangingPunct="1"/>
            <a:r>
              <a:rPr lang="en-US" altLang="ja-JP" dirty="0">
                <a:solidFill>
                  <a:srgbClr val="FF0000"/>
                </a:solidFill>
                <a:ea typeface="MS PGothic" panose="020B0600070205080204" pitchFamily="34" charset="-128"/>
              </a:rPr>
              <a:t>Jaccard coefficient</a:t>
            </a:r>
            <a:r>
              <a:rPr lang="en-US" altLang="ja-JP" dirty="0">
                <a:ea typeface="MS PGothic" panose="020B0600070205080204" pitchFamily="34" charset="-128"/>
              </a:rPr>
              <a:t> is a popular measure</a:t>
            </a:r>
          </a:p>
          <a:p>
            <a:pPr lvl="1"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lvl="1"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lvl="1" eaLnBrk="1" hangingPunct="1"/>
            <a:endParaRPr lang="en-US" altLang="ja-JP" dirty="0">
              <a:ea typeface="MS PGothic" panose="020B0600070205080204" pitchFamily="34" charset="-128"/>
            </a:endParaRPr>
          </a:p>
          <a:p>
            <a:pPr lvl="1" eaLnBrk="1" hangingPunct="1"/>
            <a:r>
              <a:rPr lang="en-US" altLang="ja-JP" dirty="0">
                <a:ea typeface="MS PGothic" panose="020B0600070205080204" pitchFamily="34" charset="-128"/>
              </a:rPr>
              <a:t>We can have some variations, adding weights</a:t>
            </a:r>
            <a:endParaRPr lang="en-US" altLang="en-US" dirty="0"/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774564B3-CD19-4C9D-881F-21E5C10A0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966264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7351" name="Object 5">
            <a:extLst>
              <a:ext uri="{FF2B5EF4-FFF2-40B4-BE49-F238E27FC236}">
                <a16:creationId xmlns:a16="http://schemas.microsoft.com/office/drawing/2014/main" id="{9974545E-F123-4843-8404-9EDFE529BB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67380"/>
              </p:ext>
            </p:extLst>
          </p:nvPr>
        </p:nvGraphicFramePr>
        <p:xfrm>
          <a:off x="3575720" y="4005064"/>
          <a:ext cx="3779838" cy="1076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" imgW="1308100" imgH="368300" progId="Equation.3">
                  <p:embed/>
                </p:oleObj>
              </mc:Choice>
              <mc:Fallback>
                <p:oleObj name="Equation" r:id="rId3" imgW="1308100" imgH="368300" progId="Equation.3">
                  <p:embed/>
                  <p:pic>
                    <p:nvPicPr>
                      <p:cNvPr id="57351" name="Object 5">
                        <a:extLst>
                          <a:ext uri="{FF2B5EF4-FFF2-40B4-BE49-F238E27FC236}">
                            <a16:creationId xmlns:a16="http://schemas.microsoft.com/office/drawing/2014/main" id="{9974545E-F123-4843-8404-9EDFE529BB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720" y="4005064"/>
                        <a:ext cx="3779838" cy="1076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0B0A3-1C96-4D45-B563-329FAF9CC8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9C570-E8C0-4774-B48B-D3C8565F1F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24EA18-F779-4B6C-A2A8-675E75FE1D90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ED72D057-7E30-406D-B151-BD81C89ED0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illustration</a:t>
            </a: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2538CF1F-E3FB-4B18-88D6-390F4F4AAEE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448779"/>
            <a:ext cx="10972799" cy="4682145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The data set has three natural groups of data points, i.e., 3 natural clusters. </a:t>
            </a:r>
          </a:p>
        </p:txBody>
      </p:sp>
      <p:pic>
        <p:nvPicPr>
          <p:cNvPr id="9222" name="Picture 4">
            <a:extLst>
              <a:ext uri="{FF2B5EF4-FFF2-40B4-BE49-F238E27FC236}">
                <a16:creationId xmlns:a16="http://schemas.microsoft.com/office/drawing/2014/main" id="{44691960-8D88-4D1F-AC64-5DC3D477606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16275" y="2276480"/>
            <a:ext cx="4427538" cy="369252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AADB5288-AC98-402D-8F4C-74B6A753DC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9D059A32-08AE-4EA7-A950-467084793E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12CF0D-489B-4E12-8E22-BDC4CF386C35}" type="slidenum">
              <a:rPr lang="en-US" altLang="en-US"/>
              <a:pPr>
                <a:defRPr/>
              </a:pPr>
              <a:t>50</a:t>
            </a:fld>
            <a:endParaRPr lang="en-US" altLang="en-US"/>
          </a:p>
        </p:txBody>
      </p:sp>
      <p:sp>
        <p:nvSpPr>
          <p:cNvPr id="58372" name="Rectangle 2">
            <a:extLst>
              <a:ext uri="{FF2B5EF4-FFF2-40B4-BE49-F238E27FC236}">
                <a16:creationId xmlns:a16="http://schemas.microsoft.com/office/drawing/2014/main" id="{4C241309-2B65-4134-932D-81BF1F31F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Nominal attributes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id="{1890FA95-D067-4F17-9317-5D0ED5C1A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solidFill>
                  <a:srgbClr val="FF0000"/>
                </a:solidFill>
                <a:ea typeface="MS PGothic" panose="020B0600070205080204" pitchFamily="34" charset="-128"/>
              </a:rPr>
              <a:t>Nominal attributes</a:t>
            </a:r>
            <a:r>
              <a:rPr lang="en-US" altLang="ja-JP" b="1">
                <a:ea typeface="MS PGothic" panose="020B0600070205080204" pitchFamily="34" charset="-128"/>
              </a:rPr>
              <a:t>:</a:t>
            </a:r>
            <a:r>
              <a:rPr lang="en-US" altLang="ja-JP">
                <a:ea typeface="MS PGothic" panose="020B0600070205080204" pitchFamily="34" charset="-128"/>
              </a:rPr>
              <a:t> with more than two states or values.</a:t>
            </a:r>
          </a:p>
          <a:p>
            <a:pPr lvl="1" eaLnBrk="1" hangingPunct="1"/>
            <a:r>
              <a:rPr lang="en-US" altLang="ja-JP">
                <a:ea typeface="MS PGothic" panose="020B0600070205080204" pitchFamily="34" charset="-128"/>
              </a:rPr>
              <a:t>the commonly used distance measure is also based on the </a:t>
            </a:r>
            <a:r>
              <a:rPr lang="en-US" altLang="ja-JP">
                <a:solidFill>
                  <a:srgbClr val="3333CC"/>
                </a:solidFill>
                <a:ea typeface="MS PGothic" panose="020B0600070205080204" pitchFamily="34" charset="-128"/>
              </a:rPr>
              <a:t>simple matching method</a:t>
            </a:r>
            <a:r>
              <a:rPr lang="en-US" altLang="ja-JP">
                <a:ea typeface="MS PGothic" panose="020B0600070205080204" pitchFamily="34" charset="-128"/>
              </a:rPr>
              <a:t>. </a:t>
            </a:r>
          </a:p>
          <a:p>
            <a:pPr lvl="1" eaLnBrk="1" hangingPunct="1"/>
            <a:r>
              <a:rPr lang="en-US" altLang="ja-JP">
                <a:ea typeface="MS PGothic" panose="020B0600070205080204" pitchFamily="34" charset="-128"/>
              </a:rPr>
              <a:t>Given two data points </a:t>
            </a:r>
            <a:r>
              <a:rPr lang="en-US" altLang="ja-JP" b="1">
                <a:ea typeface="MS PGothic" panose="020B0600070205080204" pitchFamily="34" charset="-128"/>
              </a:rPr>
              <a:t>x</a:t>
            </a:r>
            <a:r>
              <a:rPr lang="en-US" altLang="ja-JP" i="1" baseline="-25000">
                <a:ea typeface="MS PGothic" panose="020B0600070205080204" pitchFamily="34" charset="-128"/>
              </a:rPr>
              <a:t>i</a:t>
            </a:r>
            <a:r>
              <a:rPr lang="en-US" altLang="ja-JP">
                <a:ea typeface="MS PGothic" panose="020B0600070205080204" pitchFamily="34" charset="-128"/>
              </a:rPr>
              <a:t> and </a:t>
            </a:r>
            <a:r>
              <a:rPr lang="en-US" altLang="ja-JP" b="1">
                <a:ea typeface="MS PGothic" panose="020B0600070205080204" pitchFamily="34" charset="-128"/>
              </a:rPr>
              <a:t>x</a:t>
            </a:r>
            <a:r>
              <a:rPr lang="en-US" altLang="ja-JP" i="1" baseline="-25000">
                <a:ea typeface="MS PGothic" panose="020B0600070205080204" pitchFamily="34" charset="-128"/>
              </a:rPr>
              <a:t>j</a:t>
            </a:r>
            <a:r>
              <a:rPr lang="en-US" altLang="ja-JP">
                <a:ea typeface="MS PGothic" panose="020B0600070205080204" pitchFamily="34" charset="-128"/>
              </a:rPr>
              <a:t>, let the number of attributes be </a:t>
            </a:r>
            <a:r>
              <a:rPr lang="en-US" altLang="ja-JP" i="1">
                <a:ea typeface="MS PGothic" panose="020B0600070205080204" pitchFamily="34" charset="-128"/>
              </a:rPr>
              <a:t>r</a:t>
            </a:r>
            <a:r>
              <a:rPr lang="en-US" altLang="ja-JP">
                <a:ea typeface="MS PGothic" panose="020B0600070205080204" pitchFamily="34" charset="-128"/>
              </a:rPr>
              <a:t>, and the number of values that match in </a:t>
            </a:r>
            <a:r>
              <a:rPr lang="en-US" altLang="ja-JP" b="1">
                <a:ea typeface="MS PGothic" panose="020B0600070205080204" pitchFamily="34" charset="-128"/>
              </a:rPr>
              <a:t>x</a:t>
            </a:r>
            <a:r>
              <a:rPr lang="en-US" altLang="ja-JP" i="1" baseline="-25000">
                <a:ea typeface="MS PGothic" panose="020B0600070205080204" pitchFamily="34" charset="-128"/>
              </a:rPr>
              <a:t>i</a:t>
            </a:r>
            <a:r>
              <a:rPr lang="en-US" altLang="ja-JP">
                <a:ea typeface="MS PGothic" panose="020B0600070205080204" pitchFamily="34" charset="-128"/>
              </a:rPr>
              <a:t> and </a:t>
            </a:r>
            <a:r>
              <a:rPr lang="en-US" altLang="ja-JP" b="1">
                <a:ea typeface="MS PGothic" panose="020B0600070205080204" pitchFamily="34" charset="-128"/>
              </a:rPr>
              <a:t>x</a:t>
            </a:r>
            <a:r>
              <a:rPr lang="en-US" altLang="ja-JP" i="1" baseline="-25000">
                <a:ea typeface="MS PGothic" panose="020B0600070205080204" pitchFamily="34" charset="-128"/>
              </a:rPr>
              <a:t>j</a:t>
            </a:r>
            <a:r>
              <a:rPr lang="en-US" altLang="ja-JP">
                <a:ea typeface="MS PGothic" panose="020B0600070205080204" pitchFamily="34" charset="-128"/>
              </a:rPr>
              <a:t> be </a:t>
            </a:r>
            <a:r>
              <a:rPr lang="en-US" altLang="ja-JP" i="1">
                <a:ea typeface="MS PGothic" panose="020B0600070205080204" pitchFamily="34" charset="-128"/>
              </a:rPr>
              <a:t>q</a:t>
            </a:r>
            <a:r>
              <a:rPr lang="en-US" altLang="ja-JP">
                <a:ea typeface="MS PGothic" panose="020B0600070205080204" pitchFamily="34" charset="-128"/>
              </a:rPr>
              <a:t>.</a:t>
            </a:r>
            <a:endParaRPr lang="en-US" altLang="en-US"/>
          </a:p>
        </p:txBody>
      </p:sp>
      <p:sp>
        <p:nvSpPr>
          <p:cNvPr id="58374" name="Rectangle 5">
            <a:extLst>
              <a:ext uri="{FF2B5EF4-FFF2-40B4-BE49-F238E27FC236}">
                <a16:creationId xmlns:a16="http://schemas.microsoft.com/office/drawing/2014/main" id="{FF7EB3EC-F724-4989-8D8C-97CE8D1B1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76999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8375" name="Object 4">
            <a:extLst>
              <a:ext uri="{FF2B5EF4-FFF2-40B4-BE49-F238E27FC236}">
                <a16:creationId xmlns:a16="http://schemas.microsoft.com/office/drawing/2014/main" id="{959F7F87-01C1-4FF9-93C1-A541A8796C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935648"/>
              </p:ext>
            </p:extLst>
          </p:nvPr>
        </p:nvGraphicFramePr>
        <p:xfrm>
          <a:off x="3935760" y="4365104"/>
          <a:ext cx="2987675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3" imgW="1079500" imgH="368300" progId="Equation.3">
                  <p:embed/>
                </p:oleObj>
              </mc:Choice>
              <mc:Fallback>
                <p:oleObj name="Equation" r:id="rId3" imgW="1079500" imgH="368300" progId="Equation.3">
                  <p:embed/>
                  <p:pic>
                    <p:nvPicPr>
                      <p:cNvPr id="58375" name="Object 4">
                        <a:extLst>
                          <a:ext uri="{FF2B5EF4-FFF2-40B4-BE49-F238E27FC236}">
                            <a16:creationId xmlns:a16="http://schemas.microsoft.com/office/drawing/2014/main" id="{959F7F87-01C1-4FF9-93C1-A541A8796C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0" y="4365104"/>
                        <a:ext cx="2987675" cy="103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C1E5B6-9128-47C8-82C3-33C4FC47D8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244A2-F936-4F87-887F-09686CA5DB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C53ACA-8B5A-42FB-9DF6-9BA2CA4460AC}" type="slidenum">
              <a:rPr lang="en-US" altLang="en-US"/>
              <a:pPr>
                <a:defRPr/>
              </a:pPr>
              <a:t>51</a:t>
            </a:fld>
            <a:endParaRPr lang="en-US" altLang="en-US"/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id="{E2F887B9-0E2F-4219-B5E7-6C3696667F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Distance function for text documents</a:t>
            </a:r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id="{A306867C-5F85-4631-99E7-CC5EFFFEA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17639"/>
            <a:ext cx="10923004" cy="4819650"/>
          </a:xfrm>
        </p:spPr>
        <p:txBody>
          <a:bodyPr/>
          <a:lstStyle/>
          <a:p>
            <a:pPr eaLnBrk="1" hangingPunct="1"/>
            <a:r>
              <a:rPr lang="en-US" altLang="ja-JP" sz="2600" dirty="0">
                <a:ea typeface="MS PGothic" panose="020B0600070205080204" pitchFamily="34" charset="-128"/>
              </a:rPr>
              <a:t>A text document consists of a sequence of sentences and each sentence consists of a sequence of words. </a:t>
            </a:r>
          </a:p>
          <a:p>
            <a:pPr eaLnBrk="1" hangingPunct="1"/>
            <a:r>
              <a:rPr lang="en-US" altLang="ja-JP" sz="2600" dirty="0">
                <a:solidFill>
                  <a:srgbClr val="3333CC"/>
                </a:solidFill>
                <a:ea typeface="MS PGothic" panose="020B0600070205080204" pitchFamily="34" charset="-128"/>
              </a:rPr>
              <a:t>To simplify: a document is usually considered a “bag” of words in document clustering</a:t>
            </a:r>
            <a:r>
              <a:rPr lang="en-US" altLang="ja-JP" sz="2600" dirty="0">
                <a:ea typeface="MS PGothic" panose="020B0600070205080204" pitchFamily="34" charset="-128"/>
              </a:rPr>
              <a:t>. </a:t>
            </a:r>
          </a:p>
          <a:p>
            <a:pPr lvl="1" eaLnBrk="1" hangingPunct="1"/>
            <a:r>
              <a:rPr lang="en-US" altLang="ja-JP" sz="2200" dirty="0">
                <a:ea typeface="MS PGothic" panose="020B0600070205080204" pitchFamily="34" charset="-128"/>
              </a:rPr>
              <a:t>Sequence and position of words are ignored. </a:t>
            </a:r>
          </a:p>
          <a:p>
            <a:pPr eaLnBrk="1" hangingPunct="1"/>
            <a:r>
              <a:rPr lang="en-US" altLang="ja-JP" sz="2600" dirty="0">
                <a:ea typeface="MS PGothic" panose="020B0600070205080204" pitchFamily="34" charset="-128"/>
              </a:rPr>
              <a:t>A document is represented with a vector just like a normal data point. </a:t>
            </a:r>
          </a:p>
          <a:p>
            <a:pPr eaLnBrk="1" hangingPunct="1"/>
            <a:r>
              <a:rPr lang="en-US" altLang="ja-JP" sz="2600" dirty="0">
                <a:ea typeface="MS PGothic" panose="020B0600070205080204" pitchFamily="34" charset="-128"/>
              </a:rPr>
              <a:t>It is common to use similarity to compare two documents rather than distance. </a:t>
            </a:r>
          </a:p>
          <a:p>
            <a:pPr lvl="1" eaLnBrk="1" hangingPunct="1"/>
            <a:r>
              <a:rPr lang="en-US" altLang="ja-JP" sz="2200" dirty="0">
                <a:ea typeface="MS PGothic" panose="020B0600070205080204" pitchFamily="34" charset="-128"/>
              </a:rPr>
              <a:t>The most commonly used similarity function is the </a:t>
            </a:r>
            <a:r>
              <a:rPr lang="en-US" altLang="ja-JP" sz="2200" b="1" dirty="0">
                <a:solidFill>
                  <a:srgbClr val="FF0000"/>
                </a:solidFill>
                <a:ea typeface="MS PGothic" panose="020B0600070205080204" pitchFamily="34" charset="-128"/>
              </a:rPr>
              <a:t>cosine similarity</a:t>
            </a:r>
            <a:r>
              <a:rPr lang="en-US" altLang="ja-JP" sz="2200" dirty="0">
                <a:ea typeface="MS PGothic" panose="020B0600070205080204" pitchFamily="34" charset="-128"/>
              </a:rPr>
              <a:t>. We will study this later.</a:t>
            </a:r>
            <a:endParaRPr lang="en-US" altLang="en-US" sz="22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33553-8409-4BD4-846F-A837003B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85D51-36D8-4D3C-A14A-6754193B0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Basic concepts</a:t>
            </a:r>
          </a:p>
          <a:p>
            <a:pPr eaLnBrk="1" hangingPunct="1"/>
            <a:r>
              <a:rPr lang="en-US" altLang="en-US" dirty="0"/>
              <a:t>K-means algorithm</a:t>
            </a:r>
          </a:p>
          <a:p>
            <a:pPr eaLnBrk="1" hangingPunct="1"/>
            <a:r>
              <a:rPr lang="en-US" altLang="en-US" dirty="0"/>
              <a:t>Representation of clusters</a:t>
            </a:r>
          </a:p>
          <a:p>
            <a:pPr eaLnBrk="1" hangingPunct="1"/>
            <a:r>
              <a:rPr lang="en-US" altLang="en-US" dirty="0"/>
              <a:t>Hierarchical clustering</a:t>
            </a:r>
          </a:p>
          <a:p>
            <a:pPr eaLnBrk="1" hangingPunct="1"/>
            <a:r>
              <a:rPr lang="en-US" altLang="en-US" dirty="0"/>
              <a:t>Distance functions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Cluster evaluation</a:t>
            </a:r>
          </a:p>
          <a:p>
            <a:pPr eaLnBrk="1" hangingPunct="1"/>
            <a:r>
              <a:rPr lang="en-US" altLang="en-US" dirty="0"/>
              <a:t>Discovering holes and data regions</a:t>
            </a:r>
          </a:p>
          <a:p>
            <a:pPr eaLnBrk="1" hangingPunct="1"/>
            <a:r>
              <a:rPr lang="en-US" altLang="en-US" dirty="0"/>
              <a:t>Summary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18A6C5-53E1-4639-8A59-2A378086F3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3910D-1B21-4DFA-9117-E90BB7972F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52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344249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6D3DAA-F10A-4774-B501-2E16612384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EA0E5B-70B9-4F61-B3B8-99823D474E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5D3F99-8A7A-44F5-B618-AB97D059D3A1}" type="slidenum">
              <a:rPr lang="en-US" altLang="en-US"/>
              <a:pPr>
                <a:defRPr/>
              </a:pPr>
              <a:t>53</a:t>
            </a:fld>
            <a:endParaRPr lang="en-US" altLang="en-US"/>
          </a:p>
        </p:txBody>
      </p:sp>
      <p:sp>
        <p:nvSpPr>
          <p:cNvPr id="77828" name="Rectangle 2">
            <a:extLst>
              <a:ext uri="{FF2B5EF4-FFF2-40B4-BE49-F238E27FC236}">
                <a16:creationId xmlns:a16="http://schemas.microsoft.com/office/drawing/2014/main" id="{89B3B5A9-3F4C-4010-BC23-CE2DD99545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SimSun" panose="02010600030101010101" pitchFamily="2" charset="-122"/>
              </a:rPr>
              <a:t>Cluster Evaluation: hard problem</a:t>
            </a:r>
            <a:endParaRPr lang="en-US" altLang="en-US"/>
          </a:p>
        </p:txBody>
      </p:sp>
      <p:sp>
        <p:nvSpPr>
          <p:cNvPr id="77829" name="Rectangle 3">
            <a:extLst>
              <a:ext uri="{FF2B5EF4-FFF2-40B4-BE49-F238E27FC236}">
                <a16:creationId xmlns:a16="http://schemas.microsoft.com/office/drawing/2014/main" id="{59228074-43B6-4D0B-BBD6-B25B4F00E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400" y="1484783"/>
            <a:ext cx="10765196" cy="4646141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SimSun" panose="02010600030101010101" pitchFamily="2" charset="-122"/>
              </a:rPr>
              <a:t>The quality of a clustering is very hard to evaluate because</a:t>
            </a:r>
          </a:p>
          <a:p>
            <a:pPr lvl="1" eaLnBrk="1" hangingPunct="1"/>
            <a:r>
              <a:rPr lang="en-US" altLang="zh-CN" dirty="0">
                <a:ea typeface="SimSun" panose="02010600030101010101" pitchFamily="2" charset="-122"/>
              </a:rPr>
              <a:t>We do not know the </a:t>
            </a:r>
            <a:r>
              <a:rPr lang="en-US" altLang="zh-CN" dirty="0">
                <a:solidFill>
                  <a:srgbClr val="3333CC"/>
                </a:solidFill>
                <a:ea typeface="SimSun" panose="02010600030101010101" pitchFamily="2" charset="-122"/>
              </a:rPr>
              <a:t>ground truth</a:t>
            </a:r>
            <a:r>
              <a:rPr lang="en-US" altLang="zh-CN" dirty="0">
                <a:ea typeface="SimSun" panose="02010600030101010101" pitchFamily="2" charset="-122"/>
              </a:rPr>
              <a:t>, the correct clusters</a:t>
            </a:r>
          </a:p>
          <a:p>
            <a:pPr eaLnBrk="1" hangingPunct="1"/>
            <a:r>
              <a:rPr lang="en-US" altLang="zh-CN" dirty="0">
                <a:ea typeface="SimSun" panose="02010600030101010101" pitchFamily="2" charset="-122"/>
              </a:rPr>
              <a:t>Some methods are used: </a:t>
            </a:r>
          </a:p>
          <a:p>
            <a:pPr lvl="1" eaLnBrk="1" hangingPunct="1"/>
            <a:r>
              <a:rPr lang="en-US" altLang="zh-CN" dirty="0">
                <a:ea typeface="SimSun" panose="02010600030101010101" pitchFamily="2" charset="-122"/>
              </a:rPr>
              <a:t>User inspection</a:t>
            </a:r>
          </a:p>
          <a:p>
            <a:pPr lvl="2" eaLnBrk="1" hangingPunct="1"/>
            <a:r>
              <a:rPr lang="en-US" altLang="zh-CN" dirty="0">
                <a:ea typeface="SimSun" panose="02010600030101010101" pitchFamily="2" charset="-122"/>
              </a:rPr>
              <a:t>Centroids, and spreads</a:t>
            </a:r>
          </a:p>
          <a:p>
            <a:pPr lvl="2" eaLnBrk="1" hangingPunct="1"/>
            <a:r>
              <a:rPr lang="en-US" altLang="zh-CN" dirty="0">
                <a:ea typeface="SimSun" panose="02010600030101010101" pitchFamily="2" charset="-122"/>
              </a:rPr>
              <a:t>Rules from a decision tree.</a:t>
            </a:r>
          </a:p>
          <a:p>
            <a:pPr lvl="2" eaLnBrk="1" hangingPunct="1"/>
            <a:r>
              <a:rPr lang="en-US" altLang="zh-CN" dirty="0">
                <a:ea typeface="SimSun" panose="02010600030101010101" pitchFamily="2" charset="-122"/>
              </a:rPr>
              <a:t>For text documents, </a:t>
            </a:r>
          </a:p>
          <a:p>
            <a:pPr lvl="3" eaLnBrk="1" hangingPunct="1"/>
            <a:r>
              <a:rPr lang="en-US" altLang="zh-CN" dirty="0">
                <a:ea typeface="SimSun" panose="02010600030101010101" pitchFamily="2" charset="-122"/>
              </a:rPr>
              <a:t>read some documents in each cluster and/or </a:t>
            </a:r>
          </a:p>
          <a:p>
            <a:pPr lvl="3" eaLnBrk="1" hangingPunct="1"/>
            <a:r>
              <a:rPr lang="en-US" altLang="zh-CN" dirty="0">
                <a:ea typeface="SimSun" panose="02010600030101010101" pitchFamily="2" charset="-122"/>
              </a:rPr>
              <a:t>inspect the most frequent words in each cluster</a:t>
            </a:r>
            <a:endParaRPr lang="en-US" alt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5126E2E-D6EB-41A1-B2EC-12EBAFEFFF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379516A-5F56-494F-A3E5-92535CE311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B4352B-07F0-4FF8-8888-1C944D89E09A}" type="slidenum">
              <a:rPr lang="en-US" altLang="en-US"/>
              <a:pPr>
                <a:defRPr/>
              </a:pPr>
              <a:t>54</a:t>
            </a:fld>
            <a:endParaRPr lang="en-US" altLang="en-US"/>
          </a:p>
        </p:txBody>
      </p:sp>
      <p:sp>
        <p:nvSpPr>
          <p:cNvPr id="78852" name="Rectangle 2">
            <a:extLst>
              <a:ext uri="{FF2B5EF4-FFF2-40B4-BE49-F238E27FC236}">
                <a16:creationId xmlns:a16="http://schemas.microsoft.com/office/drawing/2014/main" id="{20E722FC-2D4F-48BA-8279-974A893592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SimSun" panose="02010600030101010101" pitchFamily="2" charset="-122"/>
              </a:rPr>
              <a:t>Cluster evaluation: ground truth</a:t>
            </a:r>
            <a:endParaRPr lang="en-US" altLang="en-US"/>
          </a:p>
        </p:txBody>
      </p:sp>
      <p:sp>
        <p:nvSpPr>
          <p:cNvPr id="78853" name="Rectangle 3">
            <a:extLst>
              <a:ext uri="{FF2B5EF4-FFF2-40B4-BE49-F238E27FC236}">
                <a16:creationId xmlns:a16="http://schemas.microsoft.com/office/drawing/2014/main" id="{97303C4D-ADB3-4F40-8537-62E834786F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49388"/>
            <a:ext cx="10972799" cy="4787900"/>
          </a:xfrm>
        </p:spPr>
        <p:txBody>
          <a:bodyPr/>
          <a:lstStyle/>
          <a:p>
            <a:pPr eaLnBrk="1" hangingPunct="1"/>
            <a:r>
              <a:rPr lang="en-US" altLang="en-US" dirty="0"/>
              <a:t>Use some labeled data for classification as ground truth (labels) data. </a:t>
            </a: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Assumption</a:t>
            </a:r>
            <a:r>
              <a:rPr lang="en-US" altLang="en-US" dirty="0"/>
              <a:t>: Each class is a cluster.</a:t>
            </a:r>
          </a:p>
          <a:p>
            <a:pPr eaLnBrk="1" hangingPunct="1"/>
            <a:r>
              <a:rPr lang="en-US" altLang="zh-CN" dirty="0">
                <a:ea typeface="SimSun" panose="02010600030101010101" pitchFamily="2" charset="-122"/>
              </a:rPr>
              <a:t>After clustering, a confusion matrix is constructed. From the matrix, we compute various measures, e.g., entropy, purity, precision, recall and F-score. </a:t>
            </a:r>
          </a:p>
          <a:p>
            <a:pPr lvl="1" eaLnBrk="1" hangingPunct="1"/>
            <a:r>
              <a:rPr lang="en-US" altLang="zh-CN" dirty="0">
                <a:ea typeface="SimSun" panose="02010600030101010101" pitchFamily="2" charset="-122"/>
              </a:rPr>
              <a:t>Let the classes in the data </a:t>
            </a:r>
            <a:r>
              <a:rPr lang="en-US" altLang="zh-CN" i="1" dirty="0">
                <a:ea typeface="SimSun" panose="02010600030101010101" pitchFamily="2" charset="-122"/>
              </a:rPr>
              <a:t>D</a:t>
            </a:r>
            <a:r>
              <a:rPr lang="en-US" altLang="zh-CN" dirty="0">
                <a:ea typeface="SimSun" panose="02010600030101010101" pitchFamily="2" charset="-122"/>
              </a:rPr>
              <a:t> be </a:t>
            </a:r>
            <a:r>
              <a:rPr lang="en-US" altLang="zh-CN" i="1" dirty="0">
                <a:ea typeface="SimSun" panose="02010600030101010101" pitchFamily="2" charset="-122"/>
              </a:rPr>
              <a:t>C</a:t>
            </a:r>
            <a:r>
              <a:rPr lang="en-US" altLang="zh-CN" dirty="0">
                <a:ea typeface="SimSun" panose="02010600030101010101" pitchFamily="2" charset="-122"/>
              </a:rPr>
              <a:t> = (</a:t>
            </a:r>
            <a:r>
              <a:rPr lang="en-US" altLang="zh-CN" i="1" dirty="0">
                <a:ea typeface="SimSun" panose="02010600030101010101" pitchFamily="2" charset="-122"/>
              </a:rPr>
              <a:t>c</a:t>
            </a:r>
            <a:r>
              <a:rPr lang="en-US" altLang="zh-CN" baseline="-25000" dirty="0">
                <a:ea typeface="SimSun" panose="02010600030101010101" pitchFamily="2" charset="-122"/>
              </a:rPr>
              <a:t>1</a:t>
            </a:r>
            <a:r>
              <a:rPr lang="en-US" altLang="zh-CN" dirty="0">
                <a:ea typeface="SimSun" panose="02010600030101010101" pitchFamily="2" charset="-122"/>
              </a:rPr>
              <a:t>, </a:t>
            </a:r>
            <a:r>
              <a:rPr lang="en-US" altLang="zh-CN" i="1" dirty="0">
                <a:ea typeface="SimSun" panose="02010600030101010101" pitchFamily="2" charset="-122"/>
              </a:rPr>
              <a:t>c</a:t>
            </a:r>
            <a:r>
              <a:rPr lang="en-US" altLang="zh-CN" baseline="-25000" dirty="0">
                <a:ea typeface="SimSun" panose="02010600030101010101" pitchFamily="2" charset="-122"/>
              </a:rPr>
              <a:t>2</a:t>
            </a:r>
            <a:r>
              <a:rPr lang="en-US" altLang="zh-CN" dirty="0">
                <a:ea typeface="SimSun" panose="02010600030101010101" pitchFamily="2" charset="-122"/>
              </a:rPr>
              <a:t>, …, </a:t>
            </a:r>
            <a:r>
              <a:rPr lang="en-US" altLang="zh-CN" i="1" dirty="0">
                <a:ea typeface="SimSun" panose="02010600030101010101" pitchFamily="2" charset="-122"/>
              </a:rPr>
              <a:t>c</a:t>
            </a:r>
            <a:r>
              <a:rPr lang="en-US" altLang="zh-CN" baseline="-25000" dirty="0">
                <a:ea typeface="SimSun" panose="02010600030101010101" pitchFamily="2" charset="-122"/>
              </a:rPr>
              <a:t>k</a:t>
            </a:r>
            <a:r>
              <a:rPr lang="en-US" altLang="zh-CN" dirty="0">
                <a:ea typeface="SimSun" panose="02010600030101010101" pitchFamily="2" charset="-122"/>
              </a:rPr>
              <a:t>). A clustering method produces </a:t>
            </a:r>
            <a:r>
              <a:rPr lang="en-US" altLang="zh-CN" i="1" dirty="0">
                <a:ea typeface="SimSun" panose="02010600030101010101" pitchFamily="2" charset="-122"/>
              </a:rPr>
              <a:t>k</a:t>
            </a:r>
            <a:r>
              <a:rPr lang="en-US" altLang="zh-CN" dirty="0">
                <a:ea typeface="SimSun" panose="02010600030101010101" pitchFamily="2" charset="-122"/>
              </a:rPr>
              <a:t> clusters, which divides </a:t>
            </a:r>
            <a:r>
              <a:rPr lang="en-US" altLang="zh-CN" i="1" dirty="0">
                <a:ea typeface="SimSun" panose="02010600030101010101" pitchFamily="2" charset="-122"/>
              </a:rPr>
              <a:t>D</a:t>
            </a:r>
            <a:r>
              <a:rPr lang="en-US" altLang="zh-CN" dirty="0">
                <a:ea typeface="SimSun" panose="02010600030101010101" pitchFamily="2" charset="-122"/>
              </a:rPr>
              <a:t> into </a:t>
            </a:r>
            <a:r>
              <a:rPr lang="en-US" altLang="zh-CN" i="1" dirty="0">
                <a:ea typeface="SimSun" panose="02010600030101010101" pitchFamily="2" charset="-122"/>
              </a:rPr>
              <a:t>k</a:t>
            </a:r>
            <a:r>
              <a:rPr lang="en-US" altLang="zh-CN" dirty="0">
                <a:ea typeface="SimSun" panose="02010600030101010101" pitchFamily="2" charset="-122"/>
              </a:rPr>
              <a:t> disjoint subsets, </a:t>
            </a:r>
            <a:r>
              <a:rPr lang="en-US" altLang="zh-CN" i="1" dirty="0">
                <a:ea typeface="SimSun" panose="02010600030101010101" pitchFamily="2" charset="-122"/>
              </a:rPr>
              <a:t>D</a:t>
            </a:r>
            <a:r>
              <a:rPr lang="en-US" altLang="zh-CN" baseline="-25000" dirty="0">
                <a:ea typeface="SimSun" panose="02010600030101010101" pitchFamily="2" charset="-122"/>
              </a:rPr>
              <a:t>1</a:t>
            </a:r>
            <a:r>
              <a:rPr lang="en-US" altLang="zh-CN" dirty="0">
                <a:ea typeface="SimSun" panose="02010600030101010101" pitchFamily="2" charset="-122"/>
              </a:rPr>
              <a:t>, </a:t>
            </a:r>
            <a:r>
              <a:rPr lang="en-US" altLang="zh-CN" i="1" dirty="0">
                <a:ea typeface="SimSun" panose="02010600030101010101" pitchFamily="2" charset="-122"/>
              </a:rPr>
              <a:t>D</a:t>
            </a:r>
            <a:r>
              <a:rPr lang="en-US" altLang="zh-CN" baseline="-25000" dirty="0">
                <a:ea typeface="SimSun" panose="02010600030101010101" pitchFamily="2" charset="-122"/>
              </a:rPr>
              <a:t>2</a:t>
            </a:r>
            <a:r>
              <a:rPr lang="en-US" altLang="zh-CN" dirty="0">
                <a:ea typeface="SimSun" panose="02010600030101010101" pitchFamily="2" charset="-122"/>
              </a:rPr>
              <a:t>, …, </a:t>
            </a:r>
            <a:r>
              <a:rPr lang="en-US" altLang="zh-CN" i="1" dirty="0">
                <a:ea typeface="SimSun" panose="02010600030101010101" pitchFamily="2" charset="-122"/>
              </a:rPr>
              <a:t>D</a:t>
            </a:r>
            <a:r>
              <a:rPr lang="en-US" altLang="zh-CN" baseline="-25000" dirty="0">
                <a:ea typeface="SimSun" panose="02010600030101010101" pitchFamily="2" charset="-122"/>
              </a:rPr>
              <a:t>k</a:t>
            </a:r>
            <a:r>
              <a:rPr lang="en-US" altLang="zh-CN" dirty="0">
                <a:ea typeface="SimSun" panose="02010600030101010101" pitchFamily="2" charset="-122"/>
              </a:rPr>
              <a:t>. </a:t>
            </a: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78854" name="Rectangle 5">
            <a:extLst>
              <a:ext uri="{FF2B5EF4-FFF2-40B4-BE49-F238E27FC236}">
                <a16:creationId xmlns:a16="http://schemas.microsoft.com/office/drawing/2014/main" id="{66878490-5928-4AD2-B02B-4E7007811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76999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DA238-0325-41D8-A359-B3E3237B24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61FAB-82BE-4B2E-88E1-2627148AF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BC80C25-A65C-4AE5-9113-D1B2B3020069}" type="slidenum">
              <a:rPr lang="en-US" altLang="en-US"/>
              <a:pPr>
                <a:defRPr/>
              </a:pPr>
              <a:t>55</a:t>
            </a:fld>
            <a:endParaRPr lang="en-US" altLang="en-US"/>
          </a:p>
        </p:txBody>
      </p:sp>
      <p:sp>
        <p:nvSpPr>
          <p:cNvPr id="79876" name="Rectangle 2">
            <a:extLst>
              <a:ext uri="{FF2B5EF4-FFF2-40B4-BE49-F238E27FC236}">
                <a16:creationId xmlns:a16="http://schemas.microsoft.com/office/drawing/2014/main" id="{2CCE5D8D-B2C4-4466-BFC0-C2941703B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Evaluation measures: Entropy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:a16="http://schemas.microsoft.com/office/drawing/2014/main" id="{4DA681CE-0D4D-49AA-8982-5B03A4032B8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US" altLang="en-US" sz="2600"/>
          </a:p>
          <a:p>
            <a:pPr eaLnBrk="1" hangingPunct="1"/>
            <a:endParaRPr lang="en-US" altLang="en-US" sz="2600"/>
          </a:p>
          <a:p>
            <a:pPr eaLnBrk="1" hangingPunct="1"/>
            <a:endParaRPr lang="en-US" altLang="en-US" sz="2600"/>
          </a:p>
        </p:txBody>
      </p:sp>
      <p:pic>
        <p:nvPicPr>
          <p:cNvPr id="79878" name="Picture 4">
            <a:extLst>
              <a:ext uri="{FF2B5EF4-FFF2-40B4-BE49-F238E27FC236}">
                <a16:creationId xmlns:a16="http://schemas.microsoft.com/office/drawing/2014/main" id="{4F883343-965B-4D59-AE43-0314A7412D46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7408" y="1482727"/>
            <a:ext cx="9289032" cy="4071075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1564AC-7D0E-41CE-AB1C-69C715E804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22ADF7-2EB9-4A01-B689-8B55B4B30D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F6E7206-5490-465D-9F8A-2FB630665CBA}" type="slidenum">
              <a:rPr lang="en-US" altLang="en-US"/>
              <a:pPr>
                <a:defRPr/>
              </a:pPr>
              <a:t>56</a:t>
            </a:fld>
            <a:endParaRPr lang="en-US" altLang="en-US"/>
          </a:p>
        </p:txBody>
      </p:sp>
      <p:sp>
        <p:nvSpPr>
          <p:cNvPr id="80900" name="Rectangle 2">
            <a:extLst>
              <a:ext uri="{FF2B5EF4-FFF2-40B4-BE49-F238E27FC236}">
                <a16:creationId xmlns:a16="http://schemas.microsoft.com/office/drawing/2014/main" id="{0216E7D0-B538-478A-979E-47ADA85989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Evaluation measures: purity</a:t>
            </a:r>
          </a:p>
        </p:txBody>
      </p:sp>
      <p:pic>
        <p:nvPicPr>
          <p:cNvPr id="80901" name="Picture 3">
            <a:extLst>
              <a:ext uri="{FF2B5EF4-FFF2-40B4-BE49-F238E27FC236}">
                <a16:creationId xmlns:a16="http://schemas.microsoft.com/office/drawing/2014/main" id="{AE33E777-9FFC-46FF-BB9E-739A2715E0C2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9416" y="1520788"/>
            <a:ext cx="9289032" cy="4054993"/>
          </a:xfrm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38C11-8D88-4C68-A187-D848799024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39F94-D965-41B3-A388-B7304451065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5E52B76-02C4-47E2-BC71-F3954F009FC3}" type="slidenum">
              <a:rPr lang="en-US" altLang="en-US"/>
              <a:pPr>
                <a:defRPr/>
              </a:pPr>
              <a:t>57</a:t>
            </a:fld>
            <a:endParaRPr lang="en-US" altLang="en-US"/>
          </a:p>
        </p:txBody>
      </p:sp>
      <p:sp>
        <p:nvSpPr>
          <p:cNvPr id="81924" name="Rectangle 2">
            <a:extLst>
              <a:ext uri="{FF2B5EF4-FFF2-40B4-BE49-F238E27FC236}">
                <a16:creationId xmlns:a16="http://schemas.microsoft.com/office/drawing/2014/main" id="{95E6E636-539B-4816-B4BE-27334598EE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</a:t>
            </a:r>
          </a:p>
        </p:txBody>
      </p:sp>
      <p:pic>
        <p:nvPicPr>
          <p:cNvPr id="81925" name="Picture 4">
            <a:extLst>
              <a:ext uri="{FF2B5EF4-FFF2-40B4-BE49-F238E27FC236}">
                <a16:creationId xmlns:a16="http://schemas.microsoft.com/office/drawing/2014/main" id="{6DB96E98-47CE-4C67-864F-E335172C71B7}"/>
              </a:ext>
            </a:extLst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8670" y="1408802"/>
            <a:ext cx="9055741" cy="2284169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81926" name="Picture 6">
            <a:extLst>
              <a:ext uri="{FF2B5EF4-FFF2-40B4-BE49-F238E27FC236}">
                <a16:creationId xmlns:a16="http://schemas.microsoft.com/office/drawing/2014/main" id="{5686BDEB-518E-4938-8E79-CA33EF072A0F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31504" y="3861048"/>
            <a:ext cx="6516688" cy="2189162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2A18-165F-46C5-96BC-40D26A9158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57E7C7-034B-4175-81C1-82FC41F224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9C9EE50-3DB9-4201-B4CE-FAC930A37B3E}" type="slidenum">
              <a:rPr lang="en-US" altLang="en-US"/>
              <a:pPr>
                <a:defRPr/>
              </a:pPr>
              <a:t>58</a:t>
            </a:fld>
            <a:endParaRPr lang="en-US" altLang="en-US"/>
          </a:p>
        </p:txBody>
      </p:sp>
      <p:sp>
        <p:nvSpPr>
          <p:cNvPr id="82948" name="Rectangle 2">
            <a:extLst>
              <a:ext uri="{FF2B5EF4-FFF2-40B4-BE49-F238E27FC236}">
                <a16:creationId xmlns:a16="http://schemas.microsoft.com/office/drawing/2014/main" id="{4B764AD1-B9D4-4F41-968D-D7844EEDF7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7814"/>
            <a:ext cx="10814992" cy="1139825"/>
          </a:xfrm>
        </p:spPr>
        <p:txBody>
          <a:bodyPr/>
          <a:lstStyle/>
          <a:p>
            <a:pPr eaLnBrk="1" hangingPunct="1"/>
            <a:r>
              <a:rPr lang="en-US" altLang="en-US" dirty="0"/>
              <a:t>Remarks about ground truth evaluation</a:t>
            </a:r>
          </a:p>
        </p:txBody>
      </p:sp>
      <p:sp>
        <p:nvSpPr>
          <p:cNvPr id="82949" name="Rectangle 3">
            <a:extLst>
              <a:ext uri="{FF2B5EF4-FFF2-40B4-BE49-F238E27FC236}">
                <a16:creationId xmlns:a16="http://schemas.microsoft.com/office/drawing/2014/main" id="{3E46CB75-6969-480E-8765-007720EF24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404" y="1616076"/>
            <a:ext cx="10693188" cy="4862513"/>
          </a:xfrm>
        </p:spPr>
        <p:txBody>
          <a:bodyPr/>
          <a:lstStyle/>
          <a:p>
            <a:pPr eaLnBrk="1" hangingPunct="1"/>
            <a:r>
              <a:rPr lang="en-US" altLang="zh-CN" sz="2600" dirty="0">
                <a:ea typeface="SimSun" panose="02010600030101010101" pitchFamily="2" charset="-122"/>
              </a:rPr>
              <a:t>Mainly used to compare different new clustering algorithms in academic research. </a:t>
            </a:r>
          </a:p>
          <a:p>
            <a:pPr lvl="1" eaLnBrk="1" hangingPunct="1"/>
            <a:r>
              <a:rPr lang="en-US" altLang="zh-CN" sz="2200" dirty="0">
                <a:ea typeface="SimSun" panose="02010600030101010101" pitchFamily="2" charset="-122"/>
              </a:rPr>
              <a:t>The fact that an algo performs well on some label data sets gives us some confidence of the quality of the algorithm. </a:t>
            </a:r>
          </a:p>
          <a:p>
            <a:pPr eaLnBrk="1" hangingPunct="1"/>
            <a:r>
              <a:rPr lang="en-US" altLang="zh-CN" sz="2600" dirty="0">
                <a:ea typeface="SimSun" panose="02010600030101010101" pitchFamily="2" charset="-122"/>
              </a:rPr>
              <a:t>However, a real-life data set for clustering has no class labels. </a:t>
            </a:r>
          </a:p>
          <a:p>
            <a:pPr lvl="1" eaLnBrk="1" hangingPunct="1"/>
            <a:r>
              <a:rPr lang="en-US" altLang="zh-CN" sz="2200" dirty="0">
                <a:ea typeface="SimSun" panose="02010600030101010101" pitchFamily="2" charset="-122"/>
              </a:rPr>
              <a:t>Thus although an algo may perform very well on some labeled data sets, there is no guarantee that it will perform well on an actual application data at hand. </a:t>
            </a:r>
            <a:endParaRPr lang="en-US" altLang="zh-CN" dirty="0">
              <a:ea typeface="SimSun" panose="02010600030101010101" pitchFamily="2" charset="-122"/>
            </a:endParaRPr>
          </a:p>
          <a:p>
            <a:pPr eaLnBrk="1" hangingPunct="1"/>
            <a:r>
              <a:rPr lang="en-US" altLang="zh-CN" sz="2600" dirty="0">
                <a:ea typeface="SimSun" panose="02010600030101010101" pitchFamily="2" charset="-122"/>
              </a:rPr>
              <a:t>This evaluation method is said to be based on </a:t>
            </a:r>
            <a:r>
              <a:rPr lang="en-US" altLang="zh-CN" sz="2600" b="1" dirty="0">
                <a:ea typeface="SimSun" panose="02010600030101010101" pitchFamily="2" charset="-122"/>
              </a:rPr>
              <a:t>external data</a:t>
            </a:r>
            <a:r>
              <a:rPr lang="en-US" altLang="zh-CN" sz="2600" dirty="0">
                <a:ea typeface="SimSun" panose="02010600030101010101" pitchFamily="2" charset="-122"/>
              </a:rPr>
              <a:t> or information. </a:t>
            </a:r>
            <a:endParaRPr lang="en-US" altLang="en-US" sz="26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9EDB83-6397-4C54-8130-0C49749C55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5AE59-2A96-41C8-A093-3EFC07DCBF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58A9CF8-6741-4604-A761-1FF88E02C3B1}" type="slidenum">
              <a:rPr lang="en-US" altLang="en-US"/>
              <a:pPr>
                <a:defRPr/>
              </a:pPr>
              <a:t>59</a:t>
            </a:fld>
            <a:endParaRPr lang="en-US" altLang="en-US"/>
          </a:p>
        </p:txBody>
      </p:sp>
      <p:sp>
        <p:nvSpPr>
          <p:cNvPr id="83972" name="Rectangle 2">
            <a:extLst>
              <a:ext uri="{FF2B5EF4-FFF2-40B4-BE49-F238E27FC236}">
                <a16:creationId xmlns:a16="http://schemas.microsoft.com/office/drawing/2014/main" id="{499F8CC9-DD6C-40E4-A02A-7D7B7949D3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9397" y="277814"/>
            <a:ext cx="9721268" cy="1139825"/>
          </a:xfrm>
        </p:spPr>
        <p:txBody>
          <a:bodyPr/>
          <a:lstStyle/>
          <a:p>
            <a:pPr eaLnBrk="1" hangingPunct="1"/>
            <a:r>
              <a:rPr lang="en-US" altLang="en-US" sz="3800" dirty="0"/>
              <a:t>Evaluation based on internal information</a:t>
            </a:r>
          </a:p>
        </p:txBody>
      </p:sp>
      <p:sp>
        <p:nvSpPr>
          <p:cNvPr id="83973" name="Rectangle 3">
            <a:extLst>
              <a:ext uri="{FF2B5EF4-FFF2-40B4-BE49-F238E27FC236}">
                <a16:creationId xmlns:a16="http://schemas.microsoft.com/office/drawing/2014/main" id="{12056154-D97F-412E-BA8E-F08D75156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7407" y="1520788"/>
            <a:ext cx="10765195" cy="4610138"/>
          </a:xfrm>
        </p:spPr>
        <p:txBody>
          <a:bodyPr/>
          <a:lstStyle/>
          <a:p>
            <a:pPr eaLnBrk="1" hangingPunct="1"/>
            <a:r>
              <a:rPr lang="en-US" altLang="zh-CN" b="1" dirty="0">
                <a:ea typeface="SimSun" panose="02010600030101010101" pitchFamily="2" charset="-122"/>
              </a:rPr>
              <a:t>Intra-cluster cohesion</a:t>
            </a:r>
            <a:r>
              <a:rPr lang="en-US" altLang="zh-CN" dirty="0">
                <a:ea typeface="SimSun" panose="02010600030101010101" pitchFamily="2" charset="-122"/>
              </a:rPr>
              <a:t> (compactness):</a:t>
            </a:r>
          </a:p>
          <a:p>
            <a:pPr lvl="1" eaLnBrk="1" hangingPunct="1"/>
            <a:r>
              <a:rPr lang="en-US" altLang="zh-CN" dirty="0">
                <a:ea typeface="SimSun" panose="02010600030101010101" pitchFamily="2" charset="-122"/>
              </a:rPr>
              <a:t>Cohesion measures how near the data points in a cluster are to the cluster centroid. </a:t>
            </a:r>
          </a:p>
          <a:p>
            <a:pPr lvl="1" eaLnBrk="1" hangingPunct="1"/>
            <a:r>
              <a:rPr lang="en-US" altLang="zh-CN" dirty="0">
                <a:ea typeface="SimSun" panose="02010600030101010101" pitchFamily="2" charset="-122"/>
              </a:rPr>
              <a:t>Sum of squared error (SSE) is a commonly used measure. </a:t>
            </a:r>
          </a:p>
          <a:p>
            <a:pPr eaLnBrk="1" hangingPunct="1"/>
            <a:r>
              <a:rPr lang="en-US" altLang="zh-CN" dirty="0">
                <a:ea typeface="SimSun" panose="02010600030101010101" pitchFamily="2" charset="-122"/>
              </a:rPr>
              <a:t>I</a:t>
            </a:r>
            <a:r>
              <a:rPr lang="en-US" altLang="zh-CN" b="1" dirty="0">
                <a:ea typeface="SimSun" panose="02010600030101010101" pitchFamily="2" charset="-122"/>
              </a:rPr>
              <a:t>nter-cluster separation</a:t>
            </a:r>
            <a:r>
              <a:rPr lang="en-US" altLang="zh-CN" dirty="0">
                <a:ea typeface="SimSun" panose="02010600030101010101" pitchFamily="2" charset="-122"/>
              </a:rPr>
              <a:t> (isolation): </a:t>
            </a:r>
          </a:p>
          <a:p>
            <a:pPr lvl="1" eaLnBrk="1" hangingPunct="1"/>
            <a:r>
              <a:rPr lang="en-US" altLang="zh-CN" dirty="0">
                <a:ea typeface="SimSun" panose="02010600030101010101" pitchFamily="2" charset="-122"/>
              </a:rPr>
              <a:t>Separation means that different cluster centroids should be far away from each other. </a:t>
            </a:r>
          </a:p>
          <a:p>
            <a:pPr eaLnBrk="1" hangingPunct="1"/>
            <a:r>
              <a:rPr lang="en-US" altLang="zh-CN" dirty="0">
                <a:ea typeface="SimSun" panose="02010600030101010101" pitchFamily="2" charset="-122"/>
              </a:rPr>
              <a:t>In most applications, expert judgments are still the key. </a:t>
            </a:r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C1AF6-8661-4B8B-AD36-7B2118A168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4F962A-3C9B-4861-88D9-B052C53F49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581A617-5E74-4597-A46C-0BF5CC795A8A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E319E41C-3593-48D6-ADCA-E62EA980D8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clustering for? </a:t>
            </a:r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057830DD-E9F7-4BE3-AA09-1718C2AE83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1443"/>
            <a:ext cx="10972800" cy="4789487"/>
          </a:xfrm>
        </p:spPr>
        <p:txBody>
          <a:bodyPr/>
          <a:lstStyle/>
          <a:p>
            <a:pPr eaLnBrk="1" hangingPunct="1"/>
            <a:r>
              <a:rPr lang="en-US" altLang="en-US" dirty="0"/>
              <a:t>Let us see some real-life examples</a:t>
            </a:r>
          </a:p>
          <a:p>
            <a:pPr eaLnBrk="1" hangingPunct="1"/>
            <a:r>
              <a:rPr lang="en-US" altLang="en-US" dirty="0">
                <a:solidFill>
                  <a:srgbClr val="3333CC"/>
                </a:solidFill>
              </a:rPr>
              <a:t>Example 1</a:t>
            </a:r>
            <a:r>
              <a:rPr lang="en-US" altLang="en-US" dirty="0"/>
              <a:t>: group people of similar sizes together to make “small”, “medium” and “large” T-Shirts.</a:t>
            </a:r>
          </a:p>
          <a:p>
            <a:pPr lvl="1" eaLnBrk="1" hangingPunct="1"/>
            <a:r>
              <a:rPr lang="en-US" altLang="en-US" dirty="0"/>
              <a:t>Tailor-made for each person: too expensive</a:t>
            </a:r>
          </a:p>
          <a:p>
            <a:pPr lvl="1" eaLnBrk="1" hangingPunct="1"/>
            <a:r>
              <a:rPr lang="en-US" altLang="en-US" dirty="0"/>
              <a:t>One-size-fits-all: clearly bad </a:t>
            </a:r>
          </a:p>
          <a:p>
            <a:pPr eaLnBrk="1" hangingPunct="1"/>
            <a:r>
              <a:rPr lang="en-US" altLang="en-US" dirty="0">
                <a:solidFill>
                  <a:srgbClr val="3333CC"/>
                </a:solidFill>
              </a:rPr>
              <a:t>Example 2</a:t>
            </a:r>
            <a:r>
              <a:rPr lang="en-US" altLang="en-US" dirty="0"/>
              <a:t>: In marketing, segment customers according to their similarities</a:t>
            </a:r>
          </a:p>
          <a:p>
            <a:pPr lvl="1" eaLnBrk="1" hangingPunct="1"/>
            <a:r>
              <a:rPr lang="en-US" altLang="en-US" dirty="0"/>
              <a:t>To do targeted marketing.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0C32FF-6C63-47F4-9404-48C4E8720BC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01271-A733-4A72-8AD0-D6557A2A80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7699EB8-4244-428A-956B-F30D097EE900}" type="slidenum">
              <a:rPr lang="en-US" altLang="en-US"/>
              <a:pPr>
                <a:defRPr/>
              </a:pPr>
              <a:t>60</a:t>
            </a:fld>
            <a:endParaRPr lang="en-US" altLang="en-US"/>
          </a:p>
        </p:txBody>
      </p:sp>
      <p:sp>
        <p:nvSpPr>
          <p:cNvPr id="84996" name="Rectangle 2">
            <a:extLst>
              <a:ext uri="{FF2B5EF4-FFF2-40B4-BE49-F238E27FC236}">
                <a16:creationId xmlns:a16="http://schemas.microsoft.com/office/drawing/2014/main" id="{CEDF4885-EFE7-4D25-9790-0C384C9515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1384" y="152401"/>
            <a:ext cx="9659416" cy="1139825"/>
          </a:xfrm>
        </p:spPr>
        <p:txBody>
          <a:bodyPr/>
          <a:lstStyle/>
          <a:p>
            <a:pPr eaLnBrk="1" hangingPunct="1"/>
            <a:r>
              <a:rPr lang="en-US" altLang="zh-CN" dirty="0">
                <a:ea typeface="SimSun" panose="02010600030101010101" pitchFamily="2" charset="-122"/>
              </a:rPr>
              <a:t>Indirect evaluation </a:t>
            </a:r>
            <a:endParaRPr lang="en-US" altLang="en-US" dirty="0"/>
          </a:p>
        </p:txBody>
      </p:sp>
      <p:sp>
        <p:nvSpPr>
          <p:cNvPr id="84997" name="Rectangle 3">
            <a:extLst>
              <a:ext uri="{FF2B5EF4-FFF2-40B4-BE49-F238E27FC236}">
                <a16:creationId xmlns:a16="http://schemas.microsoft.com/office/drawing/2014/main" id="{7E506F64-3A77-4052-B957-B033FBD928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6989"/>
            <a:ext cx="10887000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600" dirty="0">
                <a:ea typeface="SimSun" panose="02010600030101010101" pitchFamily="2" charset="-122"/>
              </a:rPr>
              <a:t>In some applications, clustering is </a:t>
            </a:r>
            <a:r>
              <a:rPr lang="en-US" altLang="zh-CN" sz="2600" dirty="0">
                <a:solidFill>
                  <a:srgbClr val="3333CC"/>
                </a:solidFill>
                <a:ea typeface="SimSun" panose="02010600030101010101" pitchFamily="2" charset="-122"/>
              </a:rPr>
              <a:t>not the primary task</a:t>
            </a:r>
            <a:r>
              <a:rPr lang="en-US" altLang="zh-CN" sz="2600" dirty="0">
                <a:ea typeface="SimSun" panose="02010600030101010101" pitchFamily="2" charset="-122"/>
              </a:rPr>
              <a:t>, but is used to help perform another task.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200" dirty="0">
                <a:ea typeface="SimSun" panose="02010600030101010101" pitchFamily="2" charset="-122"/>
              </a:rPr>
              <a:t>We can use the performance on the primary task to compare clustering methods.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600" dirty="0">
                <a:ea typeface="SimSun" panose="02010600030101010101" pitchFamily="2" charset="-122"/>
              </a:rPr>
              <a:t>For instance, in an application, the primary task is to provide </a:t>
            </a:r>
            <a:r>
              <a:rPr lang="en-US" altLang="zh-CN" sz="2600" dirty="0">
                <a:solidFill>
                  <a:srgbClr val="3333CC"/>
                </a:solidFill>
                <a:ea typeface="SimSun" panose="02010600030101010101" pitchFamily="2" charset="-122"/>
              </a:rPr>
              <a:t>recommendations</a:t>
            </a:r>
            <a:r>
              <a:rPr lang="en-US" altLang="zh-CN" sz="2600" dirty="0">
                <a:ea typeface="SimSun" panose="02010600030101010101" pitchFamily="2" charset="-122"/>
              </a:rPr>
              <a:t> on book purchasing to online shoppers.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200" dirty="0">
                <a:ea typeface="SimSun" panose="02010600030101010101" pitchFamily="2" charset="-122"/>
              </a:rPr>
              <a:t>If we can cluster books according to their features, we might be able to provide better recommendations.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200" dirty="0">
                <a:ea typeface="SimSun" panose="02010600030101010101" pitchFamily="2" charset="-122"/>
              </a:rPr>
              <a:t>We can evaluate different clustering algorithms based on how well they help with the recommendation task.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200" dirty="0">
                <a:ea typeface="SimSun" panose="02010600030101010101" pitchFamily="2" charset="-122"/>
              </a:rPr>
              <a:t>Here, we assume that the recommendation can be reliably evaluated, which is the case in practice. </a:t>
            </a:r>
            <a:endParaRPr lang="en-US" altLang="en-US" sz="22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33553-8409-4BD4-846F-A837003B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85D51-36D8-4D3C-A14A-6754193B0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Basic concepts</a:t>
            </a:r>
          </a:p>
          <a:p>
            <a:pPr eaLnBrk="1" hangingPunct="1"/>
            <a:r>
              <a:rPr lang="en-US" altLang="en-US" dirty="0"/>
              <a:t>K-means algorithm</a:t>
            </a:r>
          </a:p>
          <a:p>
            <a:pPr eaLnBrk="1" hangingPunct="1"/>
            <a:r>
              <a:rPr lang="en-US" altLang="en-US" dirty="0"/>
              <a:t>Representation of clusters</a:t>
            </a:r>
          </a:p>
          <a:p>
            <a:pPr eaLnBrk="1" hangingPunct="1"/>
            <a:r>
              <a:rPr lang="en-US" altLang="en-US" dirty="0"/>
              <a:t>Hierarchical clustering</a:t>
            </a:r>
          </a:p>
          <a:p>
            <a:pPr eaLnBrk="1" hangingPunct="1"/>
            <a:r>
              <a:rPr lang="en-US" altLang="en-US" dirty="0"/>
              <a:t>Distance functions</a:t>
            </a:r>
          </a:p>
          <a:p>
            <a:pPr eaLnBrk="1" hangingPunct="1"/>
            <a:r>
              <a:rPr lang="en-US" altLang="en-US" dirty="0"/>
              <a:t>Cluster evaluation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Discovering holes and data regions</a:t>
            </a:r>
          </a:p>
          <a:p>
            <a:pPr eaLnBrk="1" hangingPunct="1"/>
            <a:r>
              <a:rPr lang="en-US" altLang="en-US" dirty="0"/>
              <a:t>Summary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18A6C5-53E1-4639-8A59-2A378086F3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3910D-1B21-4DFA-9117-E90BB7972F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61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9063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D629AB-2053-4E93-8E81-D690052CA4B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85E13A-0713-446F-92E0-2C2A023B58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D2FA581-EDC5-433A-9DF2-4ED40BDE54B2}" type="slidenum">
              <a:rPr lang="en-US" altLang="en-US"/>
              <a:pPr>
                <a:defRPr/>
              </a:pPr>
              <a:t>62</a:t>
            </a:fld>
            <a:endParaRPr lang="en-US" altLang="en-US"/>
          </a:p>
        </p:txBody>
      </p:sp>
      <p:sp>
        <p:nvSpPr>
          <p:cNvPr id="87044" name="Rectangle 2">
            <a:extLst>
              <a:ext uri="{FF2B5EF4-FFF2-40B4-BE49-F238E27FC236}">
                <a16:creationId xmlns:a16="http://schemas.microsoft.com/office/drawing/2014/main" id="{5DFB5B3E-2E27-4290-9891-558F79A6D3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Holes in data space</a:t>
            </a:r>
          </a:p>
        </p:txBody>
      </p:sp>
      <p:sp>
        <p:nvSpPr>
          <p:cNvPr id="87045" name="Rectangle 3">
            <a:extLst>
              <a:ext uri="{FF2B5EF4-FFF2-40B4-BE49-F238E27FC236}">
                <a16:creationId xmlns:a16="http://schemas.microsoft.com/office/drawing/2014/main" id="{EF5587F1-2C85-48F3-BFC8-CBCA5E469C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84784"/>
            <a:ext cx="10972799" cy="4646146"/>
          </a:xfrm>
        </p:spPr>
        <p:txBody>
          <a:bodyPr/>
          <a:lstStyle/>
          <a:p>
            <a:pPr marL="571500" indent="-571500" eaLnBrk="1" hangingPunct="1"/>
            <a:r>
              <a:rPr lang="en-US" altLang="en-US" dirty="0"/>
              <a:t>All the clustering algorithms only group data.</a:t>
            </a:r>
          </a:p>
          <a:p>
            <a:pPr marL="571500" indent="-571500" eaLnBrk="1" hangingPunct="1"/>
            <a:r>
              <a:rPr lang="en-US" altLang="ja-JP" dirty="0">
                <a:ea typeface="ＭＳ Ｐゴシック" panose="020B0600070205080204" pitchFamily="34" charset="-128"/>
              </a:rPr>
              <a:t>Clusters only represent one aspect of the knowledge in the data. </a:t>
            </a:r>
          </a:p>
          <a:p>
            <a:pPr marL="571500" indent="-571500" eaLnBrk="1" hangingPunct="1"/>
            <a:r>
              <a:rPr lang="en-US" altLang="ja-JP" dirty="0">
                <a:ea typeface="ＭＳ Ｐゴシック" panose="020B0600070205080204" pitchFamily="34" charset="-128"/>
              </a:rPr>
              <a:t>Another aspect that we have not studied is the </a:t>
            </a:r>
            <a:r>
              <a:rPr lang="en-US" altLang="ja-JP" b="1" dirty="0">
                <a:ea typeface="ＭＳ Ｐゴシック" panose="020B0600070205080204" pitchFamily="34" charset="-128"/>
              </a:rPr>
              <a:t>holes</a:t>
            </a:r>
            <a:r>
              <a:rPr lang="en-US" altLang="ja-JP" dirty="0">
                <a:ea typeface="ＭＳ Ｐゴシック" panose="020B0600070205080204" pitchFamily="34" charset="-128"/>
              </a:rPr>
              <a:t>. </a:t>
            </a:r>
            <a:r>
              <a:rPr lang="en-US" altLang="en-US" dirty="0"/>
              <a:t> </a:t>
            </a:r>
          </a:p>
          <a:p>
            <a:pPr marL="839788" lvl="1" indent="-495300" eaLnBrk="1" hangingPunct="1"/>
            <a:r>
              <a:rPr lang="en-US" altLang="zh-CN" dirty="0">
                <a:ea typeface="宋体" panose="02010600030101010101" pitchFamily="2" charset="-122"/>
              </a:rPr>
              <a:t>A hole is a region in the data space that contains no or few data points. Reasons:</a:t>
            </a:r>
          </a:p>
          <a:p>
            <a:pPr marL="1090613" lvl="2" indent="-419100" eaLnBrk="1" hangingPunct="1"/>
            <a:r>
              <a:rPr lang="en-US" altLang="zh-CN" dirty="0">
                <a:ea typeface="宋体" panose="02010600030101010101" pitchFamily="2" charset="-122"/>
              </a:rPr>
              <a:t>insufficient data in certain areas, and/or </a:t>
            </a:r>
          </a:p>
          <a:p>
            <a:pPr marL="1090613" lvl="2" indent="-419100" eaLnBrk="1" hangingPunct="1"/>
            <a:r>
              <a:rPr lang="en-US" altLang="zh-CN" dirty="0">
                <a:ea typeface="宋体" panose="02010600030101010101" pitchFamily="2" charset="-122"/>
              </a:rPr>
              <a:t>certain attribute-value combinations are not possible or seldom occur.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0475673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38305B-F48B-43A4-8414-356CD536AA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355F-66A1-4543-800F-05B9B46435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81EB78-EE92-4272-9201-C169D168D1D0}" type="slidenum">
              <a:rPr lang="en-US" altLang="en-US"/>
              <a:pPr>
                <a:defRPr/>
              </a:pPr>
              <a:t>63</a:t>
            </a:fld>
            <a:endParaRPr lang="en-US" altLang="en-US"/>
          </a:p>
        </p:txBody>
      </p:sp>
      <p:sp>
        <p:nvSpPr>
          <p:cNvPr id="88068" name="Rectangle 2">
            <a:extLst>
              <a:ext uri="{FF2B5EF4-FFF2-40B4-BE49-F238E27FC236}">
                <a16:creationId xmlns:a16="http://schemas.microsoft.com/office/drawing/2014/main" id="{4A53478B-CBF3-4AEB-B722-39ACB3A7A1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Holes are useful too</a:t>
            </a:r>
          </a:p>
        </p:txBody>
      </p:sp>
      <p:sp>
        <p:nvSpPr>
          <p:cNvPr id="88069" name="Rectangle 3">
            <a:extLst>
              <a:ext uri="{FF2B5EF4-FFF2-40B4-BE49-F238E27FC236}">
                <a16:creationId xmlns:a16="http://schemas.microsoft.com/office/drawing/2014/main" id="{AAB65F9D-CA3E-431A-9982-6098E47334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84783"/>
            <a:ext cx="10972800" cy="464614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dirty="0">
                <a:ea typeface="宋体" panose="02010600030101010101" pitchFamily="2" charset="-122"/>
              </a:rPr>
              <a:t>Although clusters are important, holes in the space can be quite useful too.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dirty="0">
                <a:ea typeface="宋体" panose="02010600030101010101" pitchFamily="2" charset="-122"/>
              </a:rPr>
              <a:t>For example, in a disease database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>
                <a:ea typeface="宋体" panose="02010600030101010101" pitchFamily="2" charset="-122"/>
              </a:rPr>
              <a:t>we may find that certain symptoms and/or test values do not occur together, 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>
                <a:ea typeface="宋体" panose="02010600030101010101" pitchFamily="2" charset="-122"/>
              </a:rPr>
              <a:t>when a certain medicine is used, some test values never go beyond certain ranges.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dirty="0">
                <a:ea typeface="宋体" panose="02010600030101010101" pitchFamily="2" charset="-122"/>
              </a:rPr>
              <a:t>Discovery of such information can be important in medical domains because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dirty="0">
                <a:ea typeface="宋体" panose="02010600030101010101" pitchFamily="2" charset="-122"/>
              </a:rPr>
              <a:t>it could mean the discovery</a:t>
            </a:r>
            <a:r>
              <a:rPr lang="en-US" altLang="ja-JP" dirty="0">
                <a:ea typeface="ＭＳ Ｐゴシック" panose="020B0600070205080204" pitchFamily="34" charset="-128"/>
              </a:rPr>
              <a:t> </a:t>
            </a:r>
            <a:r>
              <a:rPr lang="en-US" altLang="zh-CN" dirty="0">
                <a:ea typeface="宋体" panose="02010600030101010101" pitchFamily="2" charset="-122"/>
              </a:rPr>
              <a:t>of a cure to a disease or some biological laws.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612656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8E4CA0-2ADA-4B4C-AAF9-BBE8DC0F76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1DDEB9-AB38-4613-A706-EFF77CC1F5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115FD9C-4CE2-4139-8271-733B2D9FDA9F}" type="slidenum">
              <a:rPr lang="en-US" altLang="en-US"/>
              <a:pPr>
                <a:defRPr/>
              </a:pPr>
              <a:t>64</a:t>
            </a:fld>
            <a:endParaRPr lang="en-US" altLang="en-US"/>
          </a:p>
        </p:txBody>
      </p:sp>
      <p:sp>
        <p:nvSpPr>
          <p:cNvPr id="89092" name="Rectangle 2">
            <a:extLst>
              <a:ext uri="{FF2B5EF4-FFF2-40B4-BE49-F238E27FC236}">
                <a16:creationId xmlns:a16="http://schemas.microsoft.com/office/drawing/2014/main" id="{3CDBCBB3-09EA-4522-8F0B-AF0814B75E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ea typeface="宋体" panose="02010600030101010101" pitchFamily="2" charset="-122"/>
              </a:rPr>
              <a:t>Data regions and empty regions</a:t>
            </a:r>
            <a:endParaRPr lang="en-US" altLang="en-US"/>
          </a:p>
        </p:txBody>
      </p:sp>
      <p:sp>
        <p:nvSpPr>
          <p:cNvPr id="89093" name="Rectangle 3">
            <a:extLst>
              <a:ext uri="{FF2B5EF4-FFF2-40B4-BE49-F238E27FC236}">
                <a16:creationId xmlns:a16="http://schemas.microsoft.com/office/drawing/2014/main" id="{719EA34F-95A1-4411-ADD3-2DCF411193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56791"/>
            <a:ext cx="10972800" cy="457413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Goal: </a:t>
            </a:r>
            <a:r>
              <a:rPr lang="en-US" altLang="en-US" dirty="0"/>
              <a:t>Given a data space, separate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3333CC"/>
                </a:solidFill>
              </a:rPr>
              <a:t>data regions (clusters)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3333CC"/>
                </a:solidFill>
              </a:rPr>
              <a:t>empty regions (holes, with few or no data points).</a:t>
            </a:r>
            <a:r>
              <a:rPr lang="en-US" altLang="en-US" dirty="0"/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Also called </a:t>
            </a:r>
            <a:r>
              <a:rPr lang="en-US" altLang="en-US" b="1" dirty="0"/>
              <a:t>sparse regions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One approach</a:t>
            </a:r>
            <a:r>
              <a:rPr lang="en-US" altLang="ja-JP" dirty="0">
                <a:ea typeface="ＭＳ Ｐゴシック" panose="020B0600070205080204" pitchFamily="34" charset="-128"/>
              </a:rPr>
              <a:t>: Use a supervised learning technique, i.e., decision tree induction, to separate the two types of regions.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0724E0-A397-46C7-9096-83F9950292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A4DFB9-B384-4822-B554-B83CB790CE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51A6816-9E78-4353-B234-D83FAF1E1AD2}" type="slidenum">
              <a:rPr lang="en-US" altLang="en-US"/>
              <a:pPr>
                <a:defRPr/>
              </a:pPr>
              <a:t>65</a:t>
            </a:fld>
            <a:endParaRPr lang="en-US" altLang="en-US"/>
          </a:p>
        </p:txBody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id="{95FBE85E-FDEF-47D5-9A8F-F6B0D1B94E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01618"/>
            <a:ext cx="10972800" cy="1139825"/>
          </a:xfrm>
        </p:spPr>
        <p:txBody>
          <a:bodyPr/>
          <a:lstStyle/>
          <a:p>
            <a:pPr eaLnBrk="1" hangingPunct="1"/>
            <a:r>
              <a:rPr lang="en-US" altLang="ja-JP" sz="3800" dirty="0">
                <a:ea typeface="ＭＳ Ｐゴシック" panose="020B0600070205080204" pitchFamily="34" charset="-128"/>
              </a:rPr>
              <a:t>Supervised learning for unsupervised learning </a:t>
            </a:r>
            <a:endParaRPr lang="en-US" altLang="en-US" sz="3800" dirty="0"/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id="{E5FE6A43-6BD8-4747-9831-CEE08B92EA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28775"/>
            <a:ext cx="10972800" cy="4500525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Decision tree algorithm is not directly applicable. </a:t>
            </a:r>
          </a:p>
          <a:p>
            <a:pPr lvl="1" eaLnBrk="1" hangingPunct="1"/>
            <a:r>
              <a:rPr lang="en-US" altLang="ja-JP" sz="2200" dirty="0">
                <a:ea typeface="ＭＳ Ｐゴシック" panose="020B0600070205080204" pitchFamily="34" charset="-128"/>
              </a:rPr>
              <a:t>it needs at least two classes of data. </a:t>
            </a:r>
          </a:p>
          <a:p>
            <a:pPr lvl="1" eaLnBrk="1" hangingPunct="1"/>
            <a:r>
              <a:rPr lang="en-US" altLang="ja-JP" sz="2200" dirty="0">
                <a:ea typeface="ＭＳ Ｐゴシック" panose="020B0600070205080204" pitchFamily="34" charset="-128"/>
              </a:rPr>
              <a:t>A clustering data set has no class label for each data point. </a:t>
            </a:r>
          </a:p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The problem can be dealt with by a simple idea. </a:t>
            </a:r>
          </a:p>
          <a:p>
            <a:pPr lvl="1" eaLnBrk="1" hangingPunct="1"/>
            <a:r>
              <a:rPr lang="en-US" altLang="ja-JP" sz="2200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Regard each point in the data set to have a class label </a:t>
            </a:r>
            <a:r>
              <a:rPr lang="en-US" altLang="ja-JP" sz="2200" i="1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Y</a:t>
            </a:r>
            <a:r>
              <a:rPr lang="en-US" altLang="ja-JP" sz="2200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. </a:t>
            </a:r>
          </a:p>
          <a:p>
            <a:pPr lvl="1" eaLnBrk="1" hangingPunct="1"/>
            <a:r>
              <a:rPr lang="en-US" altLang="ja-JP" sz="2200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Assume that the data space is uniformly distributed with another type of points, called </a:t>
            </a:r>
            <a:r>
              <a:rPr lang="en-US" altLang="ja-JP" sz="2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non-existing points</a:t>
            </a:r>
            <a:r>
              <a:rPr lang="en-US" altLang="ja-JP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. We give them the class label, </a:t>
            </a:r>
            <a:r>
              <a:rPr lang="en-US" altLang="ja-JP" sz="2200" i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</a:t>
            </a:r>
            <a:r>
              <a:rPr lang="en-US" altLang="ja-JP" sz="2200" dirty="0">
                <a:ea typeface="ＭＳ Ｐゴシック" panose="020B0600070205080204" pitchFamily="34" charset="-128"/>
              </a:rPr>
              <a:t>. </a:t>
            </a:r>
          </a:p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With the 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600" dirty="0">
                <a:ea typeface="ＭＳ Ｐゴシック" panose="020B0600070205080204" pitchFamily="34" charset="-128"/>
              </a:rPr>
              <a:t> points added, the problem of partitioning the data space into data and empty regions becomes a supervised classification problem. </a:t>
            </a:r>
            <a:endParaRPr lang="en-US" altLang="en-US" sz="26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E854AB-8064-475B-A6C7-348E8F9E3F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9E1BBDA-AD40-4202-8333-EBE08C51E7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1D2A3F-68B1-448B-A540-9C3743C620A0}" type="slidenum">
              <a:rPr lang="en-US" altLang="en-US"/>
              <a:pPr>
                <a:defRPr/>
              </a:pPr>
              <a:t>66</a:t>
            </a:fld>
            <a:endParaRPr lang="en-US" altLang="en-US"/>
          </a:p>
        </p:txBody>
      </p:sp>
      <p:sp>
        <p:nvSpPr>
          <p:cNvPr id="91140" name="Rectangle 2">
            <a:extLst>
              <a:ext uri="{FF2B5EF4-FFF2-40B4-BE49-F238E27FC236}">
                <a16:creationId xmlns:a16="http://schemas.microsoft.com/office/drawing/2014/main" id="{676A1261-D35A-4721-9407-8E0D70C29A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</a:t>
            </a:r>
          </a:p>
        </p:txBody>
      </p:sp>
      <p:pic>
        <p:nvPicPr>
          <p:cNvPr id="91141" name="Picture 4">
            <a:extLst>
              <a:ext uri="{FF2B5EF4-FFF2-40B4-BE49-F238E27FC236}">
                <a16:creationId xmlns:a16="http://schemas.microsoft.com/office/drawing/2014/main" id="{6537D95F-50F6-42C4-BF40-A414E042373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9293" y="1352555"/>
            <a:ext cx="3995737" cy="2760663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91142" name="Picture 6">
            <a:extLst>
              <a:ext uri="{FF2B5EF4-FFF2-40B4-BE49-F238E27FC236}">
                <a16:creationId xmlns:a16="http://schemas.microsoft.com/office/drawing/2014/main" id="{896C63A5-BD65-484E-9CA7-CA3455C47FF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75388" y="1304925"/>
            <a:ext cx="3960812" cy="2897188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91143" name="Text Box 8">
            <a:extLst>
              <a:ext uri="{FF2B5EF4-FFF2-40B4-BE49-F238E27FC236}">
                <a16:creationId xmlns:a16="http://schemas.microsoft.com/office/drawing/2014/main" id="{2635535E-B7DA-42D5-ACF1-FB1E2FBCB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652968"/>
            <a:ext cx="109728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A decision tree method is used to produce the partitions in (B)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7F0370-E69B-4DF5-88F5-EB4018A61C6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800096-5BD4-45F9-AD6A-CBC065686B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8C8C905-B4FC-446E-9209-7E74CA15025D}" type="slidenum">
              <a:rPr lang="en-US" altLang="en-US"/>
              <a:pPr>
                <a:defRPr/>
              </a:pPr>
              <a:t>67</a:t>
            </a:fld>
            <a:endParaRPr lang="en-US" altLang="en-US"/>
          </a:p>
        </p:txBody>
      </p:sp>
      <p:sp>
        <p:nvSpPr>
          <p:cNvPr id="92164" name="Rectangle 2">
            <a:extLst>
              <a:ext uri="{FF2B5EF4-FFF2-40B4-BE49-F238E27FC236}">
                <a16:creationId xmlns:a16="http://schemas.microsoft.com/office/drawing/2014/main" id="{33E03838-CB8D-4F1C-B7A7-2AABB53E88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ＭＳ Ｐゴシック" panose="020B0600070205080204" pitchFamily="34" charset="-128"/>
              </a:rPr>
              <a:t>Characteristics of the approach </a:t>
            </a:r>
            <a:endParaRPr lang="en-US" altLang="en-US"/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id="{6D591493-74E9-420F-A058-D810129A55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17643"/>
            <a:ext cx="10972800" cy="4784725"/>
          </a:xfrm>
        </p:spPr>
        <p:txBody>
          <a:bodyPr/>
          <a:lstStyle/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It provides representations of the resulting data and empty regions in terms of </a:t>
            </a:r>
            <a:r>
              <a:rPr lang="en-US" altLang="ja-JP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hyper-rectangles</a:t>
            </a:r>
            <a:r>
              <a:rPr lang="en-US" altLang="ja-JP" sz="2600" dirty="0">
                <a:ea typeface="ＭＳ Ｐゴシック" panose="020B0600070205080204" pitchFamily="34" charset="-128"/>
              </a:rPr>
              <a:t>, or </a:t>
            </a:r>
            <a:r>
              <a:rPr lang="en-US" altLang="ja-JP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rules</a:t>
            </a:r>
            <a:r>
              <a:rPr lang="en-US" altLang="ja-JP" sz="2600" dirty="0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It detects outliers automatically. Outliers are data points in an empty or sparse region.</a:t>
            </a:r>
          </a:p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It may not use all attributes in the data just as in a normal decision tree for supervised learning. </a:t>
            </a:r>
          </a:p>
          <a:p>
            <a:pPr lvl="1" eaLnBrk="1" hangingPunct="1"/>
            <a:r>
              <a:rPr lang="en-US" altLang="ja-JP" sz="2200" dirty="0">
                <a:ea typeface="ＭＳ Ｐゴシック" panose="020B0600070205080204" pitchFamily="34" charset="-128"/>
              </a:rPr>
              <a:t>It can automatically determine what attributes are useful. Subspace clustering …</a:t>
            </a:r>
          </a:p>
          <a:p>
            <a:pPr eaLnBrk="1" hangingPunct="1"/>
            <a:r>
              <a:rPr lang="en-US" altLang="ja-JP" sz="2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Drawback</a:t>
            </a:r>
            <a:r>
              <a:rPr lang="en-US" altLang="ja-JP" sz="2600" dirty="0">
                <a:ea typeface="ＭＳ Ｐゴシック" panose="020B0600070205080204" pitchFamily="34" charset="-128"/>
              </a:rPr>
              <a:t>: data regions of irregular shapes are hard to handle since decision tree learning only generates hyper-rectangles, which are rules. </a:t>
            </a:r>
          </a:p>
          <a:p>
            <a:pPr eaLnBrk="1" hangingPunct="1"/>
            <a:endParaRPr lang="en-US" altLang="en-US" sz="26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FF5C2-42A4-4A2D-A0B0-B23B6AC41C9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C96BE6-3EA1-4004-9497-31B91E6334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4D681B-6452-4709-BBA8-9950D252B6F3}" type="slidenum">
              <a:rPr lang="en-US" altLang="en-US"/>
              <a:pPr>
                <a:defRPr/>
              </a:pPr>
              <a:t>68</a:t>
            </a:fld>
            <a:endParaRPr lang="en-US" altLang="en-US"/>
          </a:p>
        </p:txBody>
      </p:sp>
      <p:sp>
        <p:nvSpPr>
          <p:cNvPr id="93188" name="Rectangle 2">
            <a:extLst>
              <a:ext uri="{FF2B5EF4-FFF2-40B4-BE49-F238E27FC236}">
                <a16:creationId xmlns:a16="http://schemas.microsoft.com/office/drawing/2014/main" id="{13F70CBF-DDE0-4C90-9C5E-6998B92A51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Can we do without adding </a:t>
            </a:r>
            <a:r>
              <a:rPr lang="en-US" altLang="en-US" i="1"/>
              <a:t>N</a:t>
            </a:r>
            <a:r>
              <a:rPr lang="en-US" altLang="en-US"/>
              <a:t> points?</a:t>
            </a:r>
          </a:p>
        </p:txBody>
      </p:sp>
      <p:sp>
        <p:nvSpPr>
          <p:cNvPr id="93189" name="Rectangle 3">
            <a:extLst>
              <a:ext uri="{FF2B5EF4-FFF2-40B4-BE49-F238E27FC236}">
                <a16:creationId xmlns:a16="http://schemas.microsoft.com/office/drawing/2014/main" id="{F9D4FD46-59FB-447C-9347-CF611850BD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520787"/>
            <a:ext cx="10972800" cy="46101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8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Yes</a:t>
            </a:r>
            <a:r>
              <a:rPr lang="en-US" altLang="ja-JP" sz="2800" dirty="0">
                <a:ea typeface="ＭＳ Ｐゴシック" panose="020B0600070205080204" pitchFamily="34" charset="-128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800" dirty="0">
                <a:ea typeface="ＭＳ Ｐゴシック" panose="020B0600070205080204" pitchFamily="34" charset="-128"/>
              </a:rPr>
              <a:t>Physically adding </a:t>
            </a:r>
            <a:r>
              <a:rPr lang="en-US" altLang="ja-JP" sz="28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800" dirty="0">
                <a:ea typeface="ＭＳ Ｐゴシック" panose="020B0600070205080204" pitchFamily="34" charset="-128"/>
              </a:rPr>
              <a:t> points increases the size of the data and thus the running time.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8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More importantly, </a:t>
            </a:r>
            <a:r>
              <a:rPr lang="en-US" altLang="ja-JP" sz="2800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we cannot have points truly uniformly distributed in a high dim. space as we would need an exponential number of points.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400" dirty="0">
                <a:ea typeface="ＭＳ Ｐゴシック" panose="020B0600070205080204" pitchFamily="34" charset="-128"/>
              </a:rPr>
              <a:t>For uniform distribution, we create grids and put 1 point in each grid.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z="2000" dirty="0">
                <a:ea typeface="ＭＳ Ｐゴシック" panose="020B0600070205080204" pitchFamily="34" charset="-128"/>
              </a:rPr>
              <a:t>Assume that each dim. has 10 intervals. For 20 attributes, we have 10</a:t>
            </a:r>
            <a:r>
              <a:rPr lang="en-US" altLang="ja-JP" sz="2000" baseline="30000" dirty="0">
                <a:ea typeface="ＭＳ Ｐゴシック" panose="020B0600070205080204" pitchFamily="34" charset="-128"/>
              </a:rPr>
              <a:t>20 </a:t>
            </a:r>
            <a:r>
              <a:rPr lang="en-US" altLang="ja-JP" sz="2000" dirty="0">
                <a:ea typeface="ＭＳ Ｐゴシック" panose="020B0600070205080204" pitchFamily="34" charset="-128"/>
              </a:rPr>
              <a:t>grids or </a:t>
            </a:r>
            <a:r>
              <a:rPr lang="en-US" altLang="ja-JP" sz="2000" i="1" dirty="0">
                <a:ea typeface="ＭＳ Ｐゴシック" panose="020B0600070205080204" pitchFamily="34" charset="-128"/>
              </a:rPr>
              <a:t>N </a:t>
            </a:r>
            <a:r>
              <a:rPr lang="en-US" altLang="ja-JP" sz="2000" dirty="0">
                <a:ea typeface="ＭＳ Ｐゴシック" panose="020B0600070205080204" pitchFamily="34" charset="-128"/>
              </a:rPr>
              <a:t>data points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800" dirty="0">
                <a:ea typeface="ＭＳ Ｐゴシック" panose="020B0600070205080204" pitchFamily="34" charset="-128"/>
              </a:rPr>
              <a:t>Fortunately, no need to physically add any </a:t>
            </a:r>
            <a:r>
              <a:rPr lang="en-US" altLang="ja-JP" sz="28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800" dirty="0">
                <a:ea typeface="ＭＳ Ｐゴシック" panose="020B0600070205080204" pitchFamily="34" charset="-128"/>
              </a:rPr>
              <a:t> points. We can compute them when needed.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A002AC05-B723-4DF0-B371-EE302F03F74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C27A7A23-0512-424A-9ADC-3CCB0BAE4A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8A84AB7-7814-44ED-893F-D4D50CF971B5}" type="slidenum">
              <a:rPr lang="en-US" altLang="en-US"/>
              <a:pPr>
                <a:defRPr/>
              </a:pPr>
              <a:t>69</a:t>
            </a:fld>
            <a:endParaRPr lang="en-US" altLang="en-US"/>
          </a:p>
        </p:txBody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id="{74C57077-2C32-4E15-B5B2-C628B0B9C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ＭＳ Ｐゴシック" panose="020B0600070205080204" pitchFamily="34" charset="-128"/>
              </a:rPr>
              <a:t>Building the Tree </a:t>
            </a:r>
            <a:endParaRPr lang="en-US" altLang="en-US"/>
          </a:p>
        </p:txBody>
      </p:sp>
      <p:sp>
        <p:nvSpPr>
          <p:cNvPr id="94213" name="Rectangle 3">
            <a:extLst>
              <a:ext uri="{FF2B5EF4-FFF2-40B4-BE49-F238E27FC236}">
                <a16:creationId xmlns:a16="http://schemas.microsoft.com/office/drawing/2014/main" id="{968CD2B6-4A69-4B35-831D-326C2529E3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25538"/>
            <a:ext cx="10972800" cy="5040312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The main computation in decision tree building is to evaluate </a:t>
            </a:r>
            <a:r>
              <a:rPr lang="en-US" altLang="en-US" sz="2600" dirty="0">
                <a:solidFill>
                  <a:srgbClr val="FF0000"/>
                </a:solidFill>
              </a:rPr>
              <a:t>entropy </a:t>
            </a:r>
            <a:r>
              <a:rPr lang="en-US" altLang="en-US" sz="2600" dirty="0"/>
              <a:t>(for </a:t>
            </a:r>
            <a:r>
              <a:rPr lang="en-US" altLang="en-US" sz="2600" dirty="0">
                <a:solidFill>
                  <a:srgbClr val="3333CC"/>
                </a:solidFill>
              </a:rPr>
              <a:t>information gain</a:t>
            </a:r>
            <a:r>
              <a:rPr lang="en-US" altLang="en-US" sz="2600" dirty="0"/>
              <a:t>):</a:t>
            </a:r>
          </a:p>
          <a:p>
            <a:pPr eaLnBrk="1" hangingPunct="1"/>
            <a:endParaRPr lang="en-US" altLang="en-US" sz="2600" dirty="0"/>
          </a:p>
          <a:p>
            <a:pPr eaLnBrk="1" hangingPunct="1"/>
            <a:endParaRPr lang="en-US" altLang="en-US" sz="2600" dirty="0">
              <a:solidFill>
                <a:srgbClr val="3333CC"/>
              </a:solidFill>
            </a:endParaRPr>
          </a:p>
          <a:p>
            <a:pPr eaLnBrk="1" hangingPunct="1"/>
            <a:r>
              <a:rPr lang="en-US" altLang="en-US" sz="2600" dirty="0">
                <a:solidFill>
                  <a:srgbClr val="3333CC"/>
                </a:solidFill>
              </a:rPr>
              <a:t>Can it be computed without adding </a:t>
            </a:r>
            <a:r>
              <a:rPr lang="en-US" altLang="en-US" sz="2600" i="1" dirty="0">
                <a:solidFill>
                  <a:srgbClr val="3333CC"/>
                </a:solidFill>
              </a:rPr>
              <a:t>N</a:t>
            </a:r>
            <a:r>
              <a:rPr lang="en-US" altLang="en-US" sz="2600" dirty="0">
                <a:solidFill>
                  <a:srgbClr val="3333CC"/>
                </a:solidFill>
              </a:rPr>
              <a:t> points? </a:t>
            </a:r>
            <a:r>
              <a:rPr lang="en-US" altLang="en-US" sz="2600" dirty="0">
                <a:solidFill>
                  <a:srgbClr val="FF0000"/>
                </a:solidFill>
              </a:rPr>
              <a:t>Yes</a:t>
            </a:r>
            <a:r>
              <a:rPr lang="en-US" altLang="en-US" sz="2600" dirty="0">
                <a:solidFill>
                  <a:srgbClr val="3333CC"/>
                </a:solidFill>
              </a:rPr>
              <a:t>.</a:t>
            </a:r>
            <a:r>
              <a:rPr lang="en-US" altLang="en-US" sz="2600" dirty="0"/>
              <a:t> </a:t>
            </a:r>
          </a:p>
          <a:p>
            <a:pPr eaLnBrk="1" hangingPunct="1"/>
            <a:r>
              <a:rPr lang="en-US" altLang="ja-JP" sz="2600" dirty="0" err="1">
                <a:ea typeface="ＭＳ Ｐゴシック" panose="020B0600070205080204" pitchFamily="34" charset="-128"/>
              </a:rPr>
              <a:t>Pr</a:t>
            </a:r>
            <a:r>
              <a:rPr lang="en-US" altLang="ja-JP" sz="2600" dirty="0">
                <a:ea typeface="ＭＳ Ｐゴシック" panose="020B0600070205080204" pitchFamily="34" charset="-128"/>
              </a:rPr>
              <a:t>(</a:t>
            </a:r>
            <a:r>
              <a:rPr lang="en-US" altLang="ja-JP" sz="2600" i="1" dirty="0" err="1">
                <a:ea typeface="ＭＳ Ｐゴシック" panose="020B0600070205080204" pitchFamily="34" charset="-128"/>
              </a:rPr>
              <a:t>c</a:t>
            </a:r>
            <a:r>
              <a:rPr lang="en-US" altLang="ja-JP" sz="2600" i="1" baseline="-25000" dirty="0" err="1">
                <a:ea typeface="ＭＳ Ｐゴシック" panose="020B0600070205080204" pitchFamily="34" charset="-128"/>
              </a:rPr>
              <a:t>j</a:t>
            </a:r>
            <a:r>
              <a:rPr lang="en-US" altLang="ja-JP" sz="2600" dirty="0">
                <a:ea typeface="ＭＳ Ｐゴシック" panose="020B0600070205080204" pitchFamily="34" charset="-128"/>
              </a:rPr>
              <a:t>): the probability of class </a:t>
            </a:r>
            <a:r>
              <a:rPr lang="en-US" altLang="ja-JP" sz="2600" i="1" dirty="0" err="1">
                <a:ea typeface="ＭＳ Ｐゴシック" panose="020B0600070205080204" pitchFamily="34" charset="-128"/>
              </a:rPr>
              <a:t>c</a:t>
            </a:r>
            <a:r>
              <a:rPr lang="en-US" altLang="ja-JP" sz="2600" i="1" baseline="-25000" dirty="0" err="1">
                <a:ea typeface="ＭＳ Ｐゴシック" panose="020B0600070205080204" pitchFamily="34" charset="-128"/>
              </a:rPr>
              <a:t>j</a:t>
            </a:r>
            <a:r>
              <a:rPr lang="en-US" altLang="ja-JP" sz="2600" dirty="0">
                <a:ea typeface="ＭＳ Ｐゴシック" panose="020B0600070205080204" pitchFamily="34" charset="-128"/>
              </a:rPr>
              <a:t> in data set 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D</a:t>
            </a:r>
            <a:r>
              <a:rPr lang="en-US" altLang="ja-JP" sz="2600" dirty="0">
                <a:ea typeface="ＭＳ Ｐゴシック" panose="020B0600070205080204" pitchFamily="34" charset="-128"/>
              </a:rPr>
              <a:t>, and |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C</a:t>
            </a:r>
            <a:r>
              <a:rPr lang="en-US" altLang="ja-JP" sz="2600" dirty="0">
                <a:ea typeface="ＭＳ Ｐゴシック" panose="020B0600070205080204" pitchFamily="34" charset="-128"/>
              </a:rPr>
              <a:t>|: number of classes, 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Y</a:t>
            </a:r>
            <a:r>
              <a:rPr lang="en-US" altLang="ja-JP" sz="2600" dirty="0">
                <a:ea typeface="ＭＳ Ｐゴシック" panose="020B0600070205080204" pitchFamily="34" charset="-128"/>
              </a:rPr>
              <a:t> and 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N: </a:t>
            </a:r>
            <a:r>
              <a:rPr lang="en-US" altLang="ja-JP" sz="2600" dirty="0">
                <a:ea typeface="ＭＳ Ｐゴシック" panose="020B0600070205080204" pitchFamily="34" charset="-128"/>
              </a:rPr>
              <a:t>(2 classes). </a:t>
            </a:r>
          </a:p>
          <a:p>
            <a:pPr lvl="1" eaLnBrk="1" hangingPunct="1"/>
            <a:r>
              <a:rPr lang="en-US" altLang="ja-JP" sz="2200" dirty="0">
                <a:ea typeface="ＭＳ Ｐゴシック" panose="020B0600070205080204" pitchFamily="34" charset="-128"/>
              </a:rPr>
              <a:t>To compute </a:t>
            </a:r>
            <a:r>
              <a:rPr lang="en-US" altLang="ja-JP" sz="2200" dirty="0" err="1">
                <a:ea typeface="ＭＳ Ｐゴシック" panose="020B0600070205080204" pitchFamily="34" charset="-128"/>
              </a:rPr>
              <a:t>Pr</a:t>
            </a:r>
            <a:r>
              <a:rPr lang="en-US" altLang="ja-JP" sz="2200" dirty="0">
                <a:ea typeface="ＭＳ Ｐゴシック" panose="020B0600070205080204" pitchFamily="34" charset="-128"/>
              </a:rPr>
              <a:t>(</a:t>
            </a:r>
            <a:r>
              <a:rPr lang="en-US" altLang="ja-JP" sz="2200" i="1" dirty="0" err="1">
                <a:ea typeface="ＭＳ Ｐゴシック" panose="020B0600070205080204" pitchFamily="34" charset="-128"/>
              </a:rPr>
              <a:t>c</a:t>
            </a:r>
            <a:r>
              <a:rPr lang="en-US" altLang="ja-JP" sz="2300" i="1" baseline="-25000" dirty="0" err="1">
                <a:ea typeface="ＭＳ Ｐゴシック" panose="020B0600070205080204" pitchFamily="34" charset="-128"/>
              </a:rPr>
              <a:t>j</a:t>
            </a:r>
            <a:r>
              <a:rPr lang="en-US" altLang="ja-JP" sz="2200" dirty="0">
                <a:ea typeface="ＭＳ Ｐゴシック" panose="020B0600070205080204" pitchFamily="34" charset="-128"/>
              </a:rPr>
              <a:t>), we only need the number of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Y</a:t>
            </a:r>
            <a:r>
              <a:rPr lang="en-US" altLang="ja-JP" sz="2200" dirty="0">
                <a:ea typeface="ＭＳ Ｐゴシック" panose="020B0600070205080204" pitchFamily="34" charset="-128"/>
              </a:rPr>
              <a:t> (data) points and the number of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200" dirty="0">
                <a:ea typeface="ＭＳ Ｐゴシック" panose="020B0600070205080204" pitchFamily="34" charset="-128"/>
              </a:rPr>
              <a:t> (non-existing) points. </a:t>
            </a:r>
          </a:p>
          <a:p>
            <a:pPr lvl="1" eaLnBrk="1" hangingPunct="1"/>
            <a:r>
              <a:rPr lang="en-US" altLang="ja-JP" sz="2200" dirty="0">
                <a:ea typeface="ＭＳ Ｐゴシック" panose="020B0600070205080204" pitchFamily="34" charset="-128"/>
              </a:rPr>
              <a:t>We already have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Y</a:t>
            </a:r>
            <a:r>
              <a:rPr lang="en-US" altLang="ja-JP" sz="2200" dirty="0">
                <a:ea typeface="ＭＳ Ｐゴシック" panose="020B0600070205080204" pitchFamily="34" charset="-128"/>
              </a:rPr>
              <a:t> (or data) points, and we can compute the number of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200" dirty="0">
                <a:ea typeface="ＭＳ Ｐゴシック" panose="020B0600070205080204" pitchFamily="34" charset="-128"/>
              </a:rPr>
              <a:t> points on the fly. </a:t>
            </a:r>
            <a:r>
              <a:rPr lang="en-US" altLang="ja-JP" sz="22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Simple:</a:t>
            </a:r>
            <a:r>
              <a:rPr lang="en-US" altLang="ja-JP" sz="2200" dirty="0">
                <a:ea typeface="ＭＳ Ｐゴシック" panose="020B0600070205080204" pitchFamily="34" charset="-128"/>
              </a:rPr>
              <a:t> as we assume that the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200" dirty="0">
                <a:ea typeface="ＭＳ Ｐゴシック" panose="020B0600070205080204" pitchFamily="34" charset="-128"/>
              </a:rPr>
              <a:t> points are uniformly distributed in the space. </a:t>
            </a:r>
            <a:endParaRPr lang="en-US" altLang="en-US" sz="2200" dirty="0"/>
          </a:p>
          <a:p>
            <a:pPr eaLnBrk="1" hangingPunct="1"/>
            <a:endParaRPr lang="en-US" altLang="en-US" sz="2600" dirty="0"/>
          </a:p>
        </p:txBody>
      </p:sp>
      <p:sp>
        <p:nvSpPr>
          <p:cNvPr id="94214" name="Rectangle 5">
            <a:extLst>
              <a:ext uri="{FF2B5EF4-FFF2-40B4-BE49-F238E27FC236}">
                <a16:creationId xmlns:a16="http://schemas.microsoft.com/office/drawing/2014/main" id="{66B53CFD-F230-412D-8630-6E5137BE0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-276999"/>
            <a:ext cx="3706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94215" name="Object 4">
            <a:extLst>
              <a:ext uri="{FF2B5EF4-FFF2-40B4-BE49-F238E27FC236}">
                <a16:creationId xmlns:a16="http://schemas.microsoft.com/office/drawing/2014/main" id="{96137A8E-1CD1-4BA0-A3DD-874AC6FBD1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3250" y="1916118"/>
          <a:ext cx="467995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3" imgW="2044700" imgH="457200" progId="Equation.3">
                  <p:embed/>
                </p:oleObj>
              </mc:Choice>
              <mc:Fallback>
                <p:oleObj name="Equation" r:id="rId3" imgW="2044700" imgH="457200" progId="Equation.3">
                  <p:embed/>
                  <p:pic>
                    <p:nvPicPr>
                      <p:cNvPr id="94215" name="Object 4">
                        <a:extLst>
                          <a:ext uri="{FF2B5EF4-FFF2-40B4-BE49-F238E27FC236}">
                            <a16:creationId xmlns:a16="http://schemas.microsoft.com/office/drawing/2014/main" id="{96137A8E-1CD1-4BA0-A3DD-874AC6FBD1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1916118"/>
                        <a:ext cx="4679950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E0775-6D11-4ABE-A2DB-636C2392CC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54441E-4553-45B7-8AD4-B16C3469BD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056EAFC-4742-4A3E-9DA3-3FA2541800F2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id="{A583C248-DCB3-49AC-A6E3-6A0792CEB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Aspects of clustering</a:t>
            </a: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id="{7044868A-95B0-47B6-972E-E2E13EBC98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17639"/>
            <a:ext cx="10972800" cy="489108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A clustering algorithm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Partitional clustering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Hierarchical clustering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A distance (similarity, or dissimilarity) function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FF0000"/>
                </a:solidFill>
              </a:rPr>
              <a:t>Clustering quality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</a:rPr>
              <a:t>Inter-clusters distance </a:t>
            </a:r>
            <a:r>
              <a:rPr lang="en-US" alt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 maximized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latin typeface="Times New Roman" panose="02020603050405020304" pitchFamily="18" charset="0"/>
              </a:rPr>
              <a:t>Intra-clusters distance </a:t>
            </a:r>
            <a:r>
              <a:rPr lang="en-US" altLang="en-US" dirty="0">
                <a:latin typeface="Times New Roman" panose="02020603050405020304" pitchFamily="18" charset="0"/>
                <a:sym typeface="Symbol" panose="05050102010706020507" pitchFamily="18" charset="2"/>
              </a:rPr>
              <a:t> minimized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</a:t>
            </a:r>
            <a:r>
              <a:rPr lang="en-US" altLang="en-US" dirty="0">
                <a:solidFill>
                  <a:srgbClr val="FF0000"/>
                </a:solidFill>
              </a:rPr>
              <a:t>quality</a:t>
            </a:r>
            <a:r>
              <a:rPr lang="en-US" altLang="en-US" dirty="0"/>
              <a:t> of a clustering result depends on the algorithm, the distance function, and the application.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C668F-C1D5-462A-B7A0-EF93EEB8F4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A18BE-852A-408E-89AF-3B84227A91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3511A8A-9D45-4835-9759-3B0F5F0B055E}" type="slidenum">
              <a:rPr lang="en-US" altLang="en-US"/>
              <a:pPr>
                <a:defRPr/>
              </a:pPr>
              <a:t>70</a:t>
            </a:fld>
            <a:endParaRPr lang="en-US" altLang="en-US"/>
          </a:p>
        </p:txBody>
      </p:sp>
      <p:sp>
        <p:nvSpPr>
          <p:cNvPr id="95236" name="Rectangle 2">
            <a:extLst>
              <a:ext uri="{FF2B5EF4-FFF2-40B4-BE49-F238E27FC236}">
                <a16:creationId xmlns:a16="http://schemas.microsoft.com/office/drawing/2014/main" id="{149A1410-8B6F-4536-AE55-E1A7C0203A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165105"/>
            <a:ext cx="9601200" cy="1139825"/>
          </a:xfrm>
        </p:spPr>
        <p:txBody>
          <a:bodyPr/>
          <a:lstStyle/>
          <a:p>
            <a:pPr eaLnBrk="1" hangingPunct="1"/>
            <a:r>
              <a:rPr lang="en-US" altLang="en-US" dirty="0"/>
              <a:t>An example</a:t>
            </a:r>
          </a:p>
        </p:txBody>
      </p:sp>
      <p:sp>
        <p:nvSpPr>
          <p:cNvPr id="95237" name="Rectangle 3">
            <a:extLst>
              <a:ext uri="{FF2B5EF4-FFF2-40B4-BE49-F238E27FC236}">
                <a16:creationId xmlns:a16="http://schemas.microsoft.com/office/drawing/2014/main" id="{B740294F-51A9-41A5-A17B-CB9A7853ABF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62074"/>
            <a:ext cx="10972800" cy="2462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600" dirty="0">
                <a:ea typeface="ＭＳ Ｐゴシック" panose="020B0600070205080204" pitchFamily="34" charset="-128"/>
              </a:rPr>
              <a:t>The space has 25 data (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Y</a:t>
            </a:r>
            <a:r>
              <a:rPr lang="en-US" altLang="ja-JP" sz="2600" dirty="0">
                <a:ea typeface="ＭＳ Ｐゴシック" panose="020B0600070205080204" pitchFamily="34" charset="-128"/>
              </a:rPr>
              <a:t>) points and 25 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600" dirty="0">
                <a:ea typeface="ＭＳ Ｐゴシック" panose="020B0600070205080204" pitchFamily="34" charset="-128"/>
              </a:rPr>
              <a:t> points. Assume the system is evaluating a possible cut 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S</a:t>
            </a:r>
            <a:r>
              <a:rPr lang="en-US" altLang="ja-JP" sz="2600" dirty="0">
                <a:ea typeface="ＭＳ Ｐゴシック" panose="020B0600070205080204" pitchFamily="34" charset="-128"/>
              </a:rPr>
              <a:t>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200" dirty="0">
                <a:ea typeface="ＭＳ Ｐゴシック" panose="020B0600070205080204" pitchFamily="34" charset="-128"/>
              </a:rPr>
              <a:t>#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200" dirty="0">
                <a:ea typeface="ＭＳ Ｐゴシック" panose="020B0600070205080204" pitchFamily="34" charset="-128"/>
              </a:rPr>
              <a:t> points on the left of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S</a:t>
            </a:r>
            <a:r>
              <a:rPr lang="en-US" altLang="ja-JP" sz="2200" dirty="0">
                <a:ea typeface="ＭＳ Ｐゴシック" panose="020B0600070205080204" pitchFamily="34" charset="-128"/>
              </a:rPr>
              <a:t> is 25 * 4/10 = 10. The number of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Y</a:t>
            </a:r>
            <a:r>
              <a:rPr lang="en-US" altLang="ja-JP" sz="2200" dirty="0">
                <a:ea typeface="ＭＳ Ｐゴシック" panose="020B0600070205080204" pitchFamily="34" charset="-128"/>
              </a:rPr>
              <a:t> points is 3.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200" dirty="0">
                <a:ea typeface="ＭＳ Ｐゴシック" panose="020B0600070205080204" pitchFamily="34" charset="-128"/>
              </a:rPr>
              <a:t>Likewise, #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200" dirty="0">
                <a:ea typeface="ＭＳ Ｐゴシック" panose="020B0600070205080204" pitchFamily="34" charset="-128"/>
              </a:rPr>
              <a:t> points on the right of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S</a:t>
            </a:r>
            <a:r>
              <a:rPr lang="en-US" altLang="ja-JP" sz="2200" dirty="0">
                <a:ea typeface="ＭＳ Ｐゴシック" panose="020B0600070205080204" pitchFamily="34" charset="-128"/>
              </a:rPr>
              <a:t> is 15 (= 25 - 10).The number of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Y</a:t>
            </a:r>
            <a:r>
              <a:rPr lang="en-US" altLang="ja-JP" sz="2200" dirty="0">
                <a:ea typeface="ＭＳ Ｐゴシック" panose="020B0600070205080204" pitchFamily="34" charset="-128"/>
              </a:rPr>
              <a:t> points is 22.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600" dirty="0">
                <a:ea typeface="ＭＳ Ｐゴシック" panose="020B0600070205080204" pitchFamily="34" charset="-128"/>
              </a:rPr>
              <a:t>With these numbers, entropy can be computed.</a:t>
            </a:r>
            <a:endParaRPr lang="en-US" altLang="en-US" sz="2600" dirty="0"/>
          </a:p>
        </p:txBody>
      </p:sp>
      <p:pic>
        <p:nvPicPr>
          <p:cNvPr id="95238" name="Picture 6">
            <a:extLst>
              <a:ext uri="{FF2B5EF4-FFF2-40B4-BE49-F238E27FC236}">
                <a16:creationId xmlns:a16="http://schemas.microsoft.com/office/drawing/2014/main" id="{E80E113C-5B71-43E2-9B47-93A7AC54E16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43672" y="3729043"/>
            <a:ext cx="5221287" cy="2401887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95239" name="Rectangle 1">
            <a:extLst>
              <a:ext uri="{FF2B5EF4-FFF2-40B4-BE49-F238E27FC236}">
                <a16:creationId xmlns:a16="http://schemas.microsoft.com/office/drawing/2014/main" id="{4D3BC3C3-1B1E-475E-A3E2-5B70B1591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775" y="4976818"/>
            <a:ext cx="107950" cy="7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en-US" altLang="en-US"/>
          </a:p>
        </p:txBody>
      </p:sp>
      <p:sp>
        <p:nvSpPr>
          <p:cNvPr id="95240" name="Rectangle 2">
            <a:extLst>
              <a:ext uri="{FF2B5EF4-FFF2-40B4-BE49-F238E27FC236}">
                <a16:creationId xmlns:a16="http://schemas.microsoft.com/office/drawing/2014/main" id="{E4E4000D-5C64-409C-880C-4D5D705AB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5163" y="5049843"/>
            <a:ext cx="144462" cy="14287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342900" indent="-3429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</a:pPr>
            <a:endParaRPr lang="en-US" alt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A52EA-3886-472E-B7C4-95D60702A4E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D7E440-9145-475A-8094-340AEBA4D3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0714691-CBF8-4B95-87DF-62FB850A421B}" type="slidenum">
              <a:rPr lang="en-US" altLang="en-US"/>
              <a:pPr>
                <a:defRPr/>
              </a:pPr>
              <a:t>71</a:t>
            </a:fld>
            <a:endParaRPr lang="en-US" altLang="en-US"/>
          </a:p>
        </p:txBody>
      </p:sp>
      <p:sp>
        <p:nvSpPr>
          <p:cNvPr id="96260" name="Rectangle 2">
            <a:extLst>
              <a:ext uri="{FF2B5EF4-FFF2-40B4-BE49-F238E27FC236}">
                <a16:creationId xmlns:a16="http://schemas.microsoft.com/office/drawing/2014/main" id="{37C7EDFF-DA67-4804-840E-F061CCE7D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many </a:t>
            </a:r>
            <a:r>
              <a:rPr lang="en-US" altLang="en-US" i="1"/>
              <a:t>N</a:t>
            </a:r>
            <a:r>
              <a:rPr lang="en-US" altLang="en-US"/>
              <a:t> points to add?</a:t>
            </a:r>
          </a:p>
        </p:txBody>
      </p:sp>
      <p:sp>
        <p:nvSpPr>
          <p:cNvPr id="96261" name="Rectangle 3">
            <a:extLst>
              <a:ext uri="{FF2B5EF4-FFF2-40B4-BE49-F238E27FC236}">
                <a16:creationId xmlns:a16="http://schemas.microsoft.com/office/drawing/2014/main" id="{CC9DEB74-975A-40E2-BED4-24F34CD118E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520787"/>
            <a:ext cx="10972800" cy="1828837"/>
          </a:xfrm>
        </p:spPr>
        <p:txBody>
          <a:bodyPr/>
          <a:lstStyle/>
          <a:p>
            <a:pPr eaLnBrk="1" hangingPunct="1"/>
            <a:r>
              <a:rPr lang="en-US" altLang="ja-JP" sz="2600" dirty="0">
                <a:ea typeface="ＭＳ Ｐゴシック" panose="020B0600070205080204" pitchFamily="34" charset="-128"/>
              </a:rPr>
              <a:t>We add a different number of </a:t>
            </a:r>
            <a:r>
              <a:rPr lang="en-US" altLang="ja-JP" sz="26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600" dirty="0">
                <a:ea typeface="ＭＳ Ｐゴシック" panose="020B0600070205080204" pitchFamily="34" charset="-128"/>
              </a:rPr>
              <a:t> points at each different node. </a:t>
            </a:r>
          </a:p>
          <a:p>
            <a:pPr lvl="1" eaLnBrk="1" hangingPunct="1"/>
            <a:r>
              <a:rPr lang="en-US" altLang="ja-JP" sz="2200" dirty="0">
                <a:ea typeface="ＭＳ Ｐゴシック" panose="020B0600070205080204" pitchFamily="34" charset="-128"/>
              </a:rPr>
              <a:t>The number of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200" dirty="0">
                <a:ea typeface="ＭＳ Ｐゴシック" panose="020B0600070205080204" pitchFamily="34" charset="-128"/>
              </a:rPr>
              <a:t> points for the current node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E</a:t>
            </a:r>
            <a:r>
              <a:rPr lang="en-US" altLang="ja-JP" sz="2200" dirty="0">
                <a:ea typeface="ＭＳ Ｐゴシック" panose="020B0600070205080204" pitchFamily="34" charset="-128"/>
              </a:rPr>
              <a:t> is determined by the following rule (note that at the root node, the number of inherited </a:t>
            </a:r>
            <a:r>
              <a:rPr lang="en-US" altLang="ja-JP" sz="2200" i="1" dirty="0">
                <a:ea typeface="ＭＳ Ｐゴシック" panose="020B0600070205080204" pitchFamily="34" charset="-128"/>
              </a:rPr>
              <a:t>N</a:t>
            </a:r>
            <a:r>
              <a:rPr lang="en-US" altLang="ja-JP" sz="2200" dirty="0">
                <a:ea typeface="ＭＳ Ｐゴシック" panose="020B0600070205080204" pitchFamily="34" charset="-128"/>
              </a:rPr>
              <a:t> points is 0): </a:t>
            </a:r>
            <a:endParaRPr lang="en-US" altLang="en-US" sz="2200" dirty="0"/>
          </a:p>
        </p:txBody>
      </p:sp>
      <p:pic>
        <p:nvPicPr>
          <p:cNvPr id="96262" name="Picture 6">
            <a:extLst>
              <a:ext uri="{FF2B5EF4-FFF2-40B4-BE49-F238E27FC236}">
                <a16:creationId xmlns:a16="http://schemas.microsoft.com/office/drawing/2014/main" id="{07F7C056-F5E8-4E6C-88CF-F71332E6A66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97678" y="3429000"/>
            <a:ext cx="9208738" cy="1656184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C4A1A-832C-4768-B7D0-85DC1618DB9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CFDE98-2289-4E52-97DC-0ECAF04DC9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0AD319A-7A15-4107-B7FE-1992C0202E1A}" type="slidenum">
              <a:rPr lang="en-US" altLang="en-US"/>
              <a:pPr>
                <a:defRPr/>
              </a:pPr>
              <a:t>72</a:t>
            </a:fld>
            <a:endParaRPr lang="en-US" altLang="en-US"/>
          </a:p>
        </p:txBody>
      </p:sp>
      <p:sp>
        <p:nvSpPr>
          <p:cNvPr id="97284" name="Rectangle 2">
            <a:extLst>
              <a:ext uri="{FF2B5EF4-FFF2-40B4-BE49-F238E27FC236}">
                <a16:creationId xmlns:a16="http://schemas.microsoft.com/office/drawing/2014/main" id="{684070AA-95ED-41B1-AD2B-EBA2B95D4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</a:t>
            </a:r>
          </a:p>
        </p:txBody>
      </p:sp>
      <p:pic>
        <p:nvPicPr>
          <p:cNvPr id="97285" name="Picture 3">
            <a:extLst>
              <a:ext uri="{FF2B5EF4-FFF2-40B4-BE49-F238E27FC236}">
                <a16:creationId xmlns:a16="http://schemas.microsoft.com/office/drawing/2014/main" id="{D697465B-C287-49BD-BF90-D8364C0492F5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39516" y="1268760"/>
            <a:ext cx="8229600" cy="4789487"/>
          </a:xfrm>
        </p:spPr>
      </p:pic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FD93-86B4-4396-9DF1-190F55332D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8A9369-0049-462C-AD7F-ED671FFA34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62B2804-D14E-4507-ABA1-81286CF7E6AD}" type="slidenum">
              <a:rPr lang="en-US" altLang="en-US"/>
              <a:pPr>
                <a:defRPr/>
              </a:pPr>
              <a:t>73</a:t>
            </a:fld>
            <a:endParaRPr lang="en-US" altLang="en-US"/>
          </a:p>
        </p:txBody>
      </p:sp>
      <p:sp>
        <p:nvSpPr>
          <p:cNvPr id="98308" name="Rectangle 2">
            <a:extLst>
              <a:ext uri="{FF2B5EF4-FFF2-40B4-BE49-F238E27FC236}">
                <a16:creationId xmlns:a16="http://schemas.microsoft.com/office/drawing/2014/main" id="{F23EDDAC-4202-4AE8-8D6C-5718B7DC4F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many </a:t>
            </a:r>
            <a:r>
              <a:rPr lang="en-US" altLang="en-US" i="1"/>
              <a:t>N</a:t>
            </a:r>
            <a:r>
              <a:rPr lang="en-US" altLang="en-US"/>
              <a:t> points to add? (cont…)</a:t>
            </a:r>
          </a:p>
        </p:txBody>
      </p:sp>
      <p:sp>
        <p:nvSpPr>
          <p:cNvPr id="98309" name="Rectangle 3">
            <a:extLst>
              <a:ext uri="{FF2B5EF4-FFF2-40B4-BE49-F238E27FC236}">
                <a16:creationId xmlns:a16="http://schemas.microsoft.com/office/drawing/2014/main" id="{05EA1216-4EB3-49A8-A2F8-BB6001FF64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84783"/>
            <a:ext cx="10972800" cy="464614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Basically, for a </a:t>
            </a:r>
            <a:r>
              <a:rPr lang="en-US" altLang="ja-JP" i="1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ea typeface="ＭＳ Ｐゴシック" panose="020B0600070205080204" pitchFamily="34" charset="-128"/>
              </a:rPr>
              <a:t> node (which has more data points), we increase </a:t>
            </a:r>
            <a:r>
              <a:rPr lang="en-US" altLang="ja-JP" i="1" dirty="0">
                <a:ea typeface="ＭＳ Ｐゴシック" panose="020B0600070205080204" pitchFamily="34" charset="-128"/>
              </a:rPr>
              <a:t>N</a:t>
            </a:r>
            <a:r>
              <a:rPr lang="en-US" altLang="ja-JP" dirty="0">
                <a:ea typeface="ＭＳ Ｐゴシック" panose="020B0600070205080204" pitchFamily="34" charset="-128"/>
              </a:rPr>
              <a:t> points so that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ja-JP" dirty="0">
                <a:ea typeface="ＭＳ Ｐゴシック" panose="020B0600070205080204" pitchFamily="34" charset="-128"/>
              </a:rPr>
              <a:t>			#Y = #N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The number of </a:t>
            </a:r>
            <a:r>
              <a:rPr lang="en-US" altLang="ja-JP" i="1" dirty="0">
                <a:ea typeface="ＭＳ Ｐゴシック" panose="020B0600070205080204" pitchFamily="34" charset="-128"/>
              </a:rPr>
              <a:t>N</a:t>
            </a:r>
            <a:r>
              <a:rPr lang="en-US" altLang="ja-JP" dirty="0">
                <a:ea typeface="ＭＳ Ｐゴシック" panose="020B0600070205080204" pitchFamily="34" charset="-128"/>
              </a:rPr>
              <a:t> points is not reduced if the current node is an </a:t>
            </a:r>
            <a:r>
              <a:rPr lang="en-US" altLang="ja-JP" i="1" dirty="0">
                <a:ea typeface="ＭＳ Ｐゴシック" panose="020B0600070205080204" pitchFamily="34" charset="-128"/>
              </a:rPr>
              <a:t>N</a:t>
            </a:r>
            <a:r>
              <a:rPr lang="en-US" altLang="ja-JP" dirty="0">
                <a:ea typeface="ＭＳ Ｐゴシック" panose="020B0600070205080204" pitchFamily="34" charset="-128"/>
              </a:rPr>
              <a:t> node (an </a:t>
            </a:r>
            <a:r>
              <a:rPr lang="en-US" altLang="ja-JP" i="1" dirty="0">
                <a:ea typeface="ＭＳ Ｐゴシック" panose="020B0600070205080204" pitchFamily="34" charset="-128"/>
              </a:rPr>
              <a:t>N</a:t>
            </a:r>
            <a:r>
              <a:rPr lang="en-US" altLang="ja-JP" dirty="0">
                <a:ea typeface="ＭＳ Ｐゴシック" panose="020B0600070205080204" pitchFamily="34" charset="-128"/>
              </a:rPr>
              <a:t> node has more </a:t>
            </a:r>
            <a:r>
              <a:rPr lang="en-US" altLang="ja-JP" i="1" dirty="0">
                <a:ea typeface="ＭＳ Ｐゴシック" panose="020B0600070205080204" pitchFamily="34" charset="-128"/>
              </a:rPr>
              <a:t>N</a:t>
            </a:r>
            <a:r>
              <a:rPr lang="en-US" altLang="ja-JP" dirty="0">
                <a:ea typeface="ＭＳ Ｐゴシック" panose="020B0600070205080204" pitchFamily="34" charset="-128"/>
              </a:rPr>
              <a:t> points than </a:t>
            </a:r>
            <a:r>
              <a:rPr lang="en-US" altLang="ja-JP" i="1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ea typeface="ＭＳ Ｐゴシック" panose="020B0600070205080204" pitchFamily="34" charset="-128"/>
              </a:rPr>
              <a:t> points).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A reduction may cause outlier </a:t>
            </a:r>
            <a:r>
              <a:rPr lang="en-US" altLang="ja-JP" i="1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ea typeface="ＭＳ Ｐゴシック" panose="020B0600070205080204" pitchFamily="34" charset="-128"/>
              </a:rPr>
              <a:t> points to form </a:t>
            </a:r>
            <a:r>
              <a:rPr lang="en-US" altLang="ja-JP" i="1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ea typeface="ＭＳ Ｐゴシック" panose="020B0600070205080204" pitchFamily="34" charset="-128"/>
              </a:rPr>
              <a:t> nodes (a </a:t>
            </a:r>
            <a:r>
              <a:rPr lang="en-US" altLang="ja-JP" i="1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ea typeface="ＭＳ Ｐゴシック" panose="020B0600070205080204" pitchFamily="34" charset="-128"/>
              </a:rPr>
              <a:t> node has an equal number of </a:t>
            </a:r>
            <a:r>
              <a:rPr lang="en-US" altLang="ja-JP" i="1" dirty="0">
                <a:ea typeface="ＭＳ Ｐゴシック" panose="020B0600070205080204" pitchFamily="34" charset="-128"/>
              </a:rPr>
              <a:t>Y</a:t>
            </a:r>
            <a:r>
              <a:rPr lang="en-US" altLang="ja-JP" dirty="0">
                <a:ea typeface="ＭＳ Ｐゴシック" panose="020B0600070205080204" pitchFamily="34" charset="-128"/>
              </a:rPr>
              <a:t> points as </a:t>
            </a:r>
            <a:r>
              <a:rPr lang="en-US" altLang="ja-JP" i="1" dirty="0">
                <a:ea typeface="ＭＳ Ｐゴシック" panose="020B0600070205080204" pitchFamily="34" charset="-128"/>
              </a:rPr>
              <a:t>N</a:t>
            </a:r>
            <a:r>
              <a:rPr lang="en-US" altLang="ja-JP" dirty="0">
                <a:ea typeface="ＭＳ Ｐゴシック" panose="020B0600070205080204" pitchFamily="34" charset="-128"/>
              </a:rPr>
              <a:t> points or more).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dirty="0">
                <a:ea typeface="ＭＳ Ｐゴシック" panose="020B0600070205080204" pitchFamily="34" charset="-128"/>
              </a:rPr>
              <a:t>Then data regions and empty regions may not be separated well. </a:t>
            </a:r>
            <a:endParaRPr lang="en-US" altLang="en-US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5C6E88-1DF1-4F51-8356-71F30AE0A8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570F1A-E069-4309-B6C6-F5F9598EE4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30D330-DBA5-48DF-8EF9-3F184A7C3A8E}" type="slidenum">
              <a:rPr lang="en-US" altLang="en-US"/>
              <a:pPr>
                <a:defRPr/>
              </a:pPr>
              <a:t>74</a:t>
            </a:fld>
            <a:endParaRPr lang="en-US" altLang="en-US"/>
          </a:p>
        </p:txBody>
      </p:sp>
      <p:sp>
        <p:nvSpPr>
          <p:cNvPr id="99332" name="Rectangle 2">
            <a:extLst>
              <a:ext uri="{FF2B5EF4-FFF2-40B4-BE49-F238E27FC236}">
                <a16:creationId xmlns:a16="http://schemas.microsoft.com/office/drawing/2014/main" id="{3F97B009-0CE4-48A6-B378-9601774A7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Building the decision tree</a:t>
            </a:r>
          </a:p>
        </p:txBody>
      </p:sp>
      <p:sp>
        <p:nvSpPr>
          <p:cNvPr id="99333" name="Rectangle 3">
            <a:extLst>
              <a:ext uri="{FF2B5EF4-FFF2-40B4-BE49-F238E27FC236}">
                <a16:creationId xmlns:a16="http://schemas.microsoft.com/office/drawing/2014/main" id="{156675C7-AE05-45C0-864E-85527BBB79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ＭＳ Ｐゴシック" panose="020B0600070205080204" pitchFamily="34" charset="-128"/>
              </a:rPr>
              <a:t>Using the above ideas, a decision tree can be built to separate data regions and empty regions. </a:t>
            </a:r>
          </a:p>
          <a:p>
            <a:pPr eaLnBrk="1" hangingPunct="1"/>
            <a:r>
              <a:rPr lang="en-US" altLang="ja-JP">
                <a:ea typeface="ＭＳ Ｐゴシック" panose="020B0600070205080204" pitchFamily="34" charset="-128"/>
              </a:rPr>
              <a:t>The actual method is more sophisticated as a few other tricky issues need to be handled in</a:t>
            </a:r>
          </a:p>
          <a:p>
            <a:pPr lvl="1" eaLnBrk="1" hangingPunct="1"/>
            <a:r>
              <a:rPr lang="en-US" altLang="ja-JP">
                <a:ea typeface="ＭＳ Ｐゴシック" panose="020B0600070205080204" pitchFamily="34" charset="-128"/>
              </a:rPr>
              <a:t>tree building and </a:t>
            </a:r>
          </a:p>
          <a:p>
            <a:pPr lvl="1" eaLnBrk="1" hangingPunct="1"/>
            <a:r>
              <a:rPr lang="en-US" altLang="ja-JP">
                <a:ea typeface="ＭＳ Ｐゴシック" panose="020B0600070205080204" pitchFamily="34" charset="-128"/>
              </a:rPr>
              <a:t>tree pruning. 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33553-8409-4BD4-846F-A837003B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85D51-36D8-4D3C-A14A-6754193B0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Basic concepts</a:t>
            </a:r>
          </a:p>
          <a:p>
            <a:pPr eaLnBrk="1" hangingPunct="1"/>
            <a:r>
              <a:rPr lang="en-US" altLang="en-US" dirty="0"/>
              <a:t>K-means algorithm</a:t>
            </a:r>
          </a:p>
          <a:p>
            <a:pPr eaLnBrk="1" hangingPunct="1"/>
            <a:r>
              <a:rPr lang="en-US" altLang="en-US" dirty="0"/>
              <a:t>Representation of clusters</a:t>
            </a:r>
          </a:p>
          <a:p>
            <a:pPr eaLnBrk="1" hangingPunct="1"/>
            <a:r>
              <a:rPr lang="en-US" altLang="en-US" dirty="0"/>
              <a:t>Hierarchical clustering</a:t>
            </a:r>
          </a:p>
          <a:p>
            <a:pPr eaLnBrk="1" hangingPunct="1"/>
            <a:r>
              <a:rPr lang="en-US" altLang="en-US" dirty="0"/>
              <a:t>Distance functions</a:t>
            </a:r>
          </a:p>
          <a:p>
            <a:pPr eaLnBrk="1" hangingPunct="1"/>
            <a:r>
              <a:rPr lang="en-US" altLang="en-US" dirty="0"/>
              <a:t>Cluster evaluation</a:t>
            </a:r>
          </a:p>
          <a:p>
            <a:pPr eaLnBrk="1" hangingPunct="1"/>
            <a:r>
              <a:rPr lang="en-US" altLang="en-US" dirty="0"/>
              <a:t>Discovering holes and data regions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Summary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18A6C5-53E1-4639-8A59-2A378086F3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3910D-1B21-4DFA-9117-E90BB7972F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75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90360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3417A-F9D3-44A6-ACA1-F6E245C0A4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F678C1-1AB3-4A44-82F4-85998E1FCE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F3F3CD-AD86-4BBC-B841-FADDDA05F4E4}" type="slidenum">
              <a:rPr lang="en-US" altLang="en-US"/>
              <a:pPr>
                <a:defRPr/>
              </a:pPr>
              <a:t>76</a:t>
            </a:fld>
            <a:endParaRPr lang="en-US" altLang="en-US"/>
          </a:p>
        </p:txBody>
      </p:sp>
      <p:sp>
        <p:nvSpPr>
          <p:cNvPr id="101380" name="Rectangle 2">
            <a:extLst>
              <a:ext uri="{FF2B5EF4-FFF2-40B4-BE49-F238E27FC236}">
                <a16:creationId xmlns:a16="http://schemas.microsoft.com/office/drawing/2014/main" id="{E2F0C161-FEF6-4E84-B5B2-2B96799385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101381" name="Rectangle 3">
            <a:extLst>
              <a:ext uri="{FF2B5EF4-FFF2-40B4-BE49-F238E27FC236}">
                <a16:creationId xmlns:a16="http://schemas.microsoft.com/office/drawing/2014/main" id="{B4944F86-FFB8-42C2-B8EE-4B69680FC3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84784"/>
            <a:ext cx="10972799" cy="4500096"/>
          </a:xfrm>
        </p:spPr>
        <p:txBody>
          <a:bodyPr/>
          <a:lstStyle/>
          <a:p>
            <a:pPr eaLnBrk="1" hangingPunct="1"/>
            <a:r>
              <a:rPr lang="en-US" altLang="en-US" sz="2600" dirty="0"/>
              <a:t>Clustering has a long history and still active</a:t>
            </a:r>
          </a:p>
          <a:p>
            <a:pPr marL="742950" lvl="1" indent="-285750" eaLnBrk="1" hangingPunct="1"/>
            <a:r>
              <a:rPr lang="en-US" altLang="en-US" sz="2200" dirty="0"/>
              <a:t>There are a huge number of clustering algorithms</a:t>
            </a:r>
          </a:p>
          <a:p>
            <a:pPr marL="742950" lvl="1" indent="-285750" eaLnBrk="1" hangingPunct="1"/>
            <a:r>
              <a:rPr lang="en-US" altLang="en-US" sz="2200" dirty="0"/>
              <a:t>More are still coming every year. </a:t>
            </a:r>
          </a:p>
          <a:p>
            <a:pPr eaLnBrk="1" hangingPunct="1"/>
            <a:r>
              <a:rPr lang="en-US" altLang="en-US" sz="2600" dirty="0"/>
              <a:t>We only introduced 2 algorithms. There are many others, e.g., </a:t>
            </a:r>
          </a:p>
          <a:p>
            <a:pPr marL="742950" lvl="1" indent="-285750" eaLnBrk="1" hangingPunct="1"/>
            <a:r>
              <a:rPr lang="en-US" altLang="en-US" sz="2400" dirty="0"/>
              <a:t>hieratical clustering, </a:t>
            </a:r>
            <a:r>
              <a:rPr lang="en-US" altLang="en-US" sz="2200" dirty="0"/>
              <a:t>density-based algorithm, sub-space clustering, scale-up methods, neural network-based methods, fuzzy clustering, co-clustering, etc. </a:t>
            </a:r>
          </a:p>
          <a:p>
            <a:pPr eaLnBrk="1" hangingPunct="1"/>
            <a:r>
              <a:rPr lang="en-US" altLang="en-US" sz="2600" dirty="0"/>
              <a:t>Clustering is hard to evaluate, but very useful in practice. This partially explains why there are still a large number of clustering algorithms being proposed every year. </a:t>
            </a:r>
          </a:p>
          <a:p>
            <a:pPr eaLnBrk="1" hangingPunct="1"/>
            <a:r>
              <a:rPr lang="en-US" altLang="en-US" sz="2600" dirty="0"/>
              <a:t>Clustering evaluation is highly application dependent and to some extent subjective.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33553-8409-4BD4-846F-A837003BC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85D51-36D8-4D3C-A14A-6754193B0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Basic concepts</a:t>
            </a:r>
          </a:p>
          <a:p>
            <a:pPr eaLnBrk="1" hangingPunct="1"/>
            <a:r>
              <a:rPr lang="en-US" altLang="en-US" b="1" dirty="0">
                <a:solidFill>
                  <a:srgbClr val="FF0000"/>
                </a:solidFill>
              </a:rPr>
              <a:t>K-means algorithm</a:t>
            </a:r>
          </a:p>
          <a:p>
            <a:pPr eaLnBrk="1" hangingPunct="1"/>
            <a:r>
              <a:rPr lang="en-US" altLang="en-US" dirty="0"/>
              <a:t>Representation of clusters</a:t>
            </a:r>
          </a:p>
          <a:p>
            <a:pPr eaLnBrk="1" hangingPunct="1"/>
            <a:r>
              <a:rPr lang="en-US" altLang="en-US" dirty="0"/>
              <a:t>Hierarchical clustering</a:t>
            </a:r>
          </a:p>
          <a:p>
            <a:pPr eaLnBrk="1" hangingPunct="1"/>
            <a:r>
              <a:rPr lang="en-US" altLang="en-US" dirty="0"/>
              <a:t>Distance functions</a:t>
            </a:r>
          </a:p>
          <a:p>
            <a:pPr eaLnBrk="1" hangingPunct="1"/>
            <a:r>
              <a:rPr lang="en-US" altLang="en-US" dirty="0"/>
              <a:t>Cluster evaluation</a:t>
            </a:r>
          </a:p>
          <a:p>
            <a:pPr eaLnBrk="1" hangingPunct="1"/>
            <a:r>
              <a:rPr lang="en-US" altLang="en-US" dirty="0"/>
              <a:t>Discovering holes and data regions</a:t>
            </a:r>
          </a:p>
          <a:p>
            <a:pPr eaLnBrk="1" hangingPunct="1"/>
            <a:r>
              <a:rPr lang="en-US" altLang="en-US" dirty="0"/>
              <a:t>Summary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18A6C5-53E1-4639-8A59-2A378086F3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  <a:endParaRPr lang="en-US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F3910D-1B21-4DFA-9117-E90BB7972F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9BF91C3-4DC8-4412-86BD-7EDA41606D7A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712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839278-5C2B-469A-868A-8D7AD996D1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CS411 Artificial Intelligence I, Spring,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C44F2-7CB0-4149-B608-0A4BBA2FFE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A4A701F-F920-4935-8146-E75AD12FFA27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935CDABB-3834-479B-838F-46679DB073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K-means clustering</a:t>
            </a:r>
          </a:p>
        </p:txBody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CD194A08-A993-4AC0-BD88-98DA6F2D74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84783"/>
            <a:ext cx="10972800" cy="4646141"/>
          </a:xfrm>
        </p:spPr>
        <p:txBody>
          <a:bodyPr/>
          <a:lstStyle/>
          <a:p>
            <a:pPr eaLnBrk="1" hangingPunct="1"/>
            <a:r>
              <a:rPr lang="en-US" altLang="en-US" dirty="0"/>
              <a:t>K-means is a </a:t>
            </a:r>
            <a:r>
              <a:rPr lang="en-US" altLang="en-US" dirty="0">
                <a:solidFill>
                  <a:srgbClr val="FF0000"/>
                </a:solidFill>
              </a:rPr>
              <a:t>partitional clustering</a:t>
            </a:r>
            <a:r>
              <a:rPr lang="en-US" altLang="en-US" dirty="0"/>
              <a:t> algorithm</a:t>
            </a:r>
          </a:p>
          <a:p>
            <a:pPr eaLnBrk="1" hangingPunct="1"/>
            <a:r>
              <a:rPr lang="en-US" altLang="ja-JP" dirty="0">
                <a:ea typeface="ＭＳ Ｐゴシック" panose="020B0600070205080204" pitchFamily="34" charset="-128"/>
              </a:rPr>
              <a:t>Let the set of data points (or instances) </a:t>
            </a:r>
            <a:r>
              <a:rPr lang="en-US" altLang="ja-JP" i="1" dirty="0">
                <a:ea typeface="ＭＳ Ｐゴシック" panose="020B0600070205080204" pitchFamily="34" charset="-128"/>
              </a:rPr>
              <a:t>D</a:t>
            </a:r>
            <a:r>
              <a:rPr lang="en-US" altLang="ja-JP" dirty="0">
                <a:ea typeface="ＭＳ Ｐゴシック" panose="020B0600070205080204" pitchFamily="34" charset="-128"/>
              </a:rPr>
              <a:t> be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ja-JP" dirty="0">
                <a:ea typeface="ＭＳ Ｐゴシック" panose="020B0600070205080204" pitchFamily="34" charset="-128"/>
              </a:rPr>
              <a:t>		{</a:t>
            </a:r>
            <a:r>
              <a:rPr lang="en-US" altLang="ja-JP" b="1" dirty="0">
                <a:ea typeface="ＭＳ Ｐゴシック" panose="020B0600070205080204" pitchFamily="34" charset="-128"/>
              </a:rPr>
              <a:t>x</a:t>
            </a:r>
            <a:r>
              <a:rPr lang="en-US" altLang="ja-JP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ja-JP" dirty="0">
                <a:ea typeface="ＭＳ Ｐゴシック" panose="020B0600070205080204" pitchFamily="34" charset="-128"/>
              </a:rPr>
              <a:t>, </a:t>
            </a:r>
            <a:r>
              <a:rPr lang="en-US" altLang="ja-JP" b="1" dirty="0">
                <a:ea typeface="ＭＳ Ｐゴシック" panose="020B0600070205080204" pitchFamily="34" charset="-128"/>
              </a:rPr>
              <a:t>x</a:t>
            </a:r>
            <a:r>
              <a:rPr lang="en-US" altLang="ja-JP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ja-JP" dirty="0">
                <a:ea typeface="ＭＳ Ｐゴシック" panose="020B0600070205080204" pitchFamily="34" charset="-128"/>
              </a:rPr>
              <a:t>, …, </a:t>
            </a:r>
            <a:r>
              <a:rPr lang="en-US" altLang="ja-JP" b="1" dirty="0" err="1">
                <a:ea typeface="ＭＳ Ｐゴシック" panose="020B0600070205080204" pitchFamily="34" charset="-128"/>
              </a:rPr>
              <a:t>x</a:t>
            </a:r>
            <a:r>
              <a:rPr lang="en-US" altLang="ja-JP" baseline="-25000" dirty="0" err="1">
                <a:ea typeface="ＭＳ Ｐゴシック" panose="020B0600070205080204" pitchFamily="34" charset="-128"/>
              </a:rPr>
              <a:t>n</a:t>
            </a:r>
            <a:r>
              <a:rPr lang="en-US" altLang="ja-JP" dirty="0">
                <a:ea typeface="ＭＳ Ｐゴシック" panose="020B0600070205080204" pitchFamily="34" charset="-128"/>
              </a:rPr>
              <a:t>},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ja-JP" dirty="0">
                <a:ea typeface="ＭＳ Ｐゴシック" panose="020B0600070205080204" pitchFamily="34" charset="-128"/>
              </a:rPr>
              <a:t>	where </a:t>
            </a:r>
            <a:r>
              <a:rPr lang="en-US" altLang="ja-JP" b="1" dirty="0">
                <a:ea typeface="ＭＳ Ｐゴシック" panose="020B0600070205080204" pitchFamily="34" charset="-128"/>
              </a:rPr>
              <a:t>x</a:t>
            </a:r>
            <a:r>
              <a:rPr lang="en-US" altLang="ja-JP" i="1" baseline="-25000" dirty="0">
                <a:ea typeface="ＭＳ Ｐゴシック" panose="020B0600070205080204" pitchFamily="34" charset="-128"/>
              </a:rPr>
              <a:t>i</a:t>
            </a:r>
            <a:r>
              <a:rPr lang="en-US" altLang="ja-JP" dirty="0">
                <a:ea typeface="ＭＳ Ｐゴシック" panose="020B0600070205080204" pitchFamily="34" charset="-128"/>
              </a:rPr>
              <a:t> = (</a:t>
            </a:r>
            <a:r>
              <a:rPr lang="en-US" altLang="ja-JP" i="1" dirty="0">
                <a:ea typeface="ＭＳ Ｐゴシック" panose="020B0600070205080204" pitchFamily="34" charset="-128"/>
              </a:rPr>
              <a:t>x</a:t>
            </a:r>
            <a:r>
              <a:rPr lang="en-US" altLang="ja-JP" i="1" baseline="-25000" dirty="0">
                <a:ea typeface="ＭＳ Ｐゴシック" panose="020B0600070205080204" pitchFamily="34" charset="-128"/>
              </a:rPr>
              <a:t>i</a:t>
            </a:r>
            <a:r>
              <a:rPr lang="en-US" altLang="ja-JP" baseline="-25000" dirty="0">
                <a:ea typeface="ＭＳ Ｐゴシック" panose="020B0600070205080204" pitchFamily="34" charset="-128"/>
              </a:rPr>
              <a:t>1</a:t>
            </a:r>
            <a:r>
              <a:rPr lang="en-US" altLang="ja-JP" dirty="0">
                <a:ea typeface="ＭＳ Ｐゴシック" panose="020B0600070205080204" pitchFamily="34" charset="-128"/>
              </a:rPr>
              <a:t>, </a:t>
            </a:r>
            <a:r>
              <a:rPr lang="en-US" altLang="ja-JP" i="1" dirty="0">
                <a:ea typeface="ＭＳ Ｐゴシック" panose="020B0600070205080204" pitchFamily="34" charset="-128"/>
              </a:rPr>
              <a:t>x</a:t>
            </a:r>
            <a:r>
              <a:rPr lang="en-US" altLang="ja-JP" i="1" baseline="-25000" dirty="0">
                <a:ea typeface="ＭＳ Ｐゴシック" panose="020B0600070205080204" pitchFamily="34" charset="-128"/>
              </a:rPr>
              <a:t>i</a:t>
            </a:r>
            <a:r>
              <a:rPr lang="en-US" altLang="ja-JP" baseline="-25000" dirty="0">
                <a:ea typeface="ＭＳ Ｐゴシック" panose="020B0600070205080204" pitchFamily="34" charset="-128"/>
              </a:rPr>
              <a:t>2</a:t>
            </a:r>
            <a:r>
              <a:rPr lang="en-US" altLang="ja-JP" dirty="0">
                <a:ea typeface="ＭＳ Ｐゴシック" panose="020B0600070205080204" pitchFamily="34" charset="-128"/>
              </a:rPr>
              <a:t>, …, </a:t>
            </a:r>
            <a:r>
              <a:rPr lang="en-US" altLang="ja-JP" i="1" dirty="0" err="1">
                <a:ea typeface="ＭＳ Ｐゴシック" panose="020B0600070205080204" pitchFamily="34" charset="-128"/>
              </a:rPr>
              <a:t>x</a:t>
            </a:r>
            <a:r>
              <a:rPr lang="en-US" altLang="ja-JP" i="1" baseline="-25000" dirty="0" err="1">
                <a:ea typeface="ＭＳ Ｐゴシック" panose="020B0600070205080204" pitchFamily="34" charset="-128"/>
              </a:rPr>
              <a:t>ir</a:t>
            </a:r>
            <a:r>
              <a:rPr lang="en-US" altLang="ja-JP" dirty="0">
                <a:ea typeface="ＭＳ Ｐゴシック" panose="020B0600070205080204" pitchFamily="34" charset="-128"/>
              </a:rPr>
              <a:t>) is a </a:t>
            </a:r>
            <a:r>
              <a:rPr lang="en-US" altLang="ja-JP" dirty="0">
                <a:solidFill>
                  <a:srgbClr val="3333CC"/>
                </a:solidFill>
                <a:ea typeface="ＭＳ Ｐゴシック" panose="020B0600070205080204" pitchFamily="34" charset="-128"/>
              </a:rPr>
              <a:t>vector</a:t>
            </a:r>
            <a:r>
              <a:rPr lang="en-US" altLang="ja-JP" dirty="0">
                <a:ea typeface="ＭＳ Ｐゴシック" panose="020B0600070205080204" pitchFamily="34" charset="-128"/>
              </a:rPr>
              <a:t> in a real-valued space </a:t>
            </a:r>
            <a:r>
              <a:rPr lang="en-US" altLang="ja-JP" i="1" dirty="0">
                <a:ea typeface="ＭＳ Ｐゴシック" panose="020B0600070205080204" pitchFamily="34" charset="-128"/>
              </a:rPr>
              <a:t>X</a:t>
            </a:r>
            <a:r>
              <a:rPr lang="en-US" altLang="ja-JP" dirty="0">
                <a:ea typeface="ＭＳ Ｐゴシック" panose="020B0600070205080204" pitchFamily="34" charset="-128"/>
              </a:rPr>
              <a:t> </a:t>
            </a:r>
            <a:r>
              <a:rPr lang="en-US" altLang="ja-JP" dirty="0">
                <a:ea typeface="ＭＳ Ｐゴシック" panose="020B0600070205080204" pitchFamily="34" charset="-128"/>
                <a:sym typeface="Symbol" panose="05050102010706020507" pitchFamily="18" charset="2"/>
              </a:rPr>
              <a:t></a:t>
            </a:r>
            <a:r>
              <a:rPr lang="en-US" altLang="ja-JP" dirty="0">
                <a:ea typeface="ＭＳ Ｐゴシック" panose="020B0600070205080204" pitchFamily="34" charset="-128"/>
              </a:rPr>
              <a:t> </a:t>
            </a:r>
            <a:r>
              <a:rPr lang="en-US" altLang="ja-JP" i="1" dirty="0">
                <a:ea typeface="ＭＳ Ｐゴシック" panose="020B0600070205080204" pitchFamily="34" charset="-128"/>
              </a:rPr>
              <a:t>R</a:t>
            </a:r>
            <a:r>
              <a:rPr lang="en-US" altLang="ja-JP" i="1" baseline="30000" dirty="0">
                <a:ea typeface="ＭＳ Ｐゴシック" panose="020B0600070205080204" pitchFamily="34" charset="-128"/>
              </a:rPr>
              <a:t>r</a:t>
            </a:r>
            <a:r>
              <a:rPr lang="en-US" altLang="ja-JP" dirty="0">
                <a:ea typeface="ＭＳ Ｐゴシック" panose="020B0600070205080204" pitchFamily="34" charset="-128"/>
              </a:rPr>
              <a:t>, and </a:t>
            </a:r>
            <a:r>
              <a:rPr lang="en-US" altLang="ja-JP" i="1" dirty="0">
                <a:ea typeface="ＭＳ Ｐゴシック" panose="020B0600070205080204" pitchFamily="34" charset="-128"/>
              </a:rPr>
              <a:t>r</a:t>
            </a:r>
            <a:r>
              <a:rPr lang="en-US" altLang="ja-JP" dirty="0">
                <a:ea typeface="ＭＳ Ｐゴシック" panose="020B0600070205080204" pitchFamily="34" charset="-128"/>
              </a:rPr>
              <a:t> is the number of attributes (dimensions) in the data. </a:t>
            </a:r>
          </a:p>
          <a:p>
            <a:pPr eaLnBrk="1" hangingPunct="1"/>
            <a:r>
              <a:rPr lang="en-US" altLang="ja-JP" dirty="0">
                <a:ea typeface="ＭＳ Ｐゴシック" panose="020B0600070205080204" pitchFamily="34" charset="-128"/>
              </a:rPr>
              <a:t>The </a:t>
            </a:r>
            <a:r>
              <a:rPr lang="en-US" altLang="ja-JP" i="1" dirty="0">
                <a:ea typeface="ＭＳ Ｐゴシック" panose="020B0600070205080204" pitchFamily="34" charset="-128"/>
              </a:rPr>
              <a:t>k</a:t>
            </a:r>
            <a:r>
              <a:rPr lang="en-US" altLang="ja-JP" dirty="0">
                <a:ea typeface="ＭＳ Ｐゴシック" panose="020B0600070205080204" pitchFamily="34" charset="-128"/>
              </a:rPr>
              <a:t>-means algorithm partitions the given data into </a:t>
            </a:r>
            <a:r>
              <a:rPr lang="en-US" altLang="ja-JP" i="1" dirty="0">
                <a:ea typeface="ＭＳ Ｐゴシック" panose="020B0600070205080204" pitchFamily="34" charset="-128"/>
              </a:rPr>
              <a:t>k</a:t>
            </a:r>
            <a:r>
              <a:rPr lang="en-US" altLang="ja-JP" dirty="0">
                <a:ea typeface="ＭＳ Ｐゴシック" panose="020B0600070205080204" pitchFamily="34" charset="-128"/>
              </a:rPr>
              <a:t> clusters. </a:t>
            </a:r>
          </a:p>
          <a:p>
            <a:pPr lvl="1" eaLnBrk="1" hangingPunct="1"/>
            <a:r>
              <a:rPr lang="en-US" altLang="ja-JP" dirty="0">
                <a:ea typeface="ＭＳ Ｐゴシック" panose="020B0600070205080204" pitchFamily="34" charset="-128"/>
              </a:rPr>
              <a:t>Each cluster has a cluster </a:t>
            </a:r>
            <a:r>
              <a:rPr lang="en-US" altLang="ja-JP" b="1" dirty="0">
                <a:ea typeface="ＭＳ Ｐゴシック" panose="020B0600070205080204" pitchFamily="34" charset="-128"/>
              </a:rPr>
              <a:t>center</a:t>
            </a:r>
            <a:r>
              <a:rPr lang="en-US" altLang="ja-JP" dirty="0">
                <a:ea typeface="ＭＳ Ｐゴシック" panose="020B0600070205080204" pitchFamily="34" charset="-128"/>
              </a:rPr>
              <a:t>, called </a:t>
            </a:r>
            <a:r>
              <a:rPr lang="en-US" altLang="ja-JP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centroid</a:t>
            </a:r>
            <a:r>
              <a:rPr lang="en-US" altLang="ja-JP" dirty="0">
                <a:ea typeface="ＭＳ Ｐゴシック" panose="020B0600070205080204" pitchFamily="34" charset="-128"/>
              </a:rPr>
              <a:t>.</a:t>
            </a:r>
          </a:p>
          <a:p>
            <a:pPr lvl="1" eaLnBrk="1" hangingPunct="1"/>
            <a:r>
              <a:rPr lang="en-US" altLang="ja-JP" i="1" dirty="0">
                <a:ea typeface="ＭＳ Ｐゴシック" panose="020B0600070205080204" pitchFamily="34" charset="-128"/>
              </a:rPr>
              <a:t>k</a:t>
            </a:r>
            <a:r>
              <a:rPr lang="en-US" altLang="ja-JP" dirty="0">
                <a:ea typeface="ＭＳ Ｐゴシック" panose="020B0600070205080204" pitchFamily="34" charset="-128"/>
              </a:rPr>
              <a:t> is specified by the user </a:t>
            </a:r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Char char="n"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219576</TotalTime>
  <Words>4487</Words>
  <Application>Microsoft Office PowerPoint</Application>
  <PresentationFormat>Widescreen</PresentationFormat>
  <Paragraphs>555</Paragraphs>
  <Slides>76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76</vt:i4>
      </vt:variant>
    </vt:vector>
  </HeadingPairs>
  <TitlesOfParts>
    <vt:vector size="83" baseType="lpstr">
      <vt:lpstr>Arial</vt:lpstr>
      <vt:lpstr>Garamond</vt:lpstr>
      <vt:lpstr>Times New Roman</vt:lpstr>
      <vt:lpstr>Wingdings</vt:lpstr>
      <vt:lpstr>Edge</vt:lpstr>
      <vt:lpstr>Equation</vt:lpstr>
      <vt:lpstr>Microsoft Equation 3.0</vt:lpstr>
      <vt:lpstr>Unsupervised Learning</vt:lpstr>
      <vt:lpstr>Road Map</vt:lpstr>
      <vt:lpstr>Supervised vs. unsupervised learning</vt:lpstr>
      <vt:lpstr>Clustering</vt:lpstr>
      <vt:lpstr>An illustration</vt:lpstr>
      <vt:lpstr>What is clustering for? </vt:lpstr>
      <vt:lpstr>Aspects of clustering</vt:lpstr>
      <vt:lpstr>Road Map</vt:lpstr>
      <vt:lpstr>K-means clustering</vt:lpstr>
      <vt:lpstr>K-means algorithm</vt:lpstr>
      <vt:lpstr>K-means algorithm – (cont …)</vt:lpstr>
      <vt:lpstr>Stopping/convergence criterion </vt:lpstr>
      <vt:lpstr>An example</vt:lpstr>
      <vt:lpstr>An example (cont …)</vt:lpstr>
      <vt:lpstr>An example distance function</vt:lpstr>
      <vt:lpstr>Strengths of k-means </vt:lpstr>
      <vt:lpstr>Weaknesses of k-means</vt:lpstr>
      <vt:lpstr>Weaknesses of k-means: Problems with outliers</vt:lpstr>
      <vt:lpstr>Weaknesses of k-means: To deal with outliers</vt:lpstr>
      <vt:lpstr>Weaknesses of k-means (cont …)</vt:lpstr>
      <vt:lpstr>Weaknesses of k-means (cont …)</vt:lpstr>
      <vt:lpstr>Weaknesses of k-means (cont …)</vt:lpstr>
      <vt:lpstr>K-means summary</vt:lpstr>
      <vt:lpstr>Road Map</vt:lpstr>
      <vt:lpstr>Common ways to represent clusters </vt:lpstr>
      <vt:lpstr>Using classification model</vt:lpstr>
      <vt:lpstr>Use frequent values to represent cluster </vt:lpstr>
      <vt:lpstr>Clusters of arbitrary shapes</vt:lpstr>
      <vt:lpstr>Road Map</vt:lpstr>
      <vt:lpstr>Hierarchical Clustering</vt:lpstr>
      <vt:lpstr>Types of hierarchical clustering</vt:lpstr>
      <vt:lpstr>Agglomerative clustering</vt:lpstr>
      <vt:lpstr>Agglomerative clustering algorithm</vt:lpstr>
      <vt:lpstr>An example: working of the algorithm</vt:lpstr>
      <vt:lpstr>Measuring the distance of two clusters</vt:lpstr>
      <vt:lpstr>Single link method</vt:lpstr>
      <vt:lpstr>Complete link method</vt:lpstr>
      <vt:lpstr>Average link and centroid methods</vt:lpstr>
      <vt:lpstr>The complexity</vt:lpstr>
      <vt:lpstr>Road Map</vt:lpstr>
      <vt:lpstr>Distance functions</vt:lpstr>
      <vt:lpstr>Distance functions for numeric attributes</vt:lpstr>
      <vt:lpstr>Euclidean distance and Manhattan distance </vt:lpstr>
      <vt:lpstr>Squared distance and Chebychev distance </vt:lpstr>
      <vt:lpstr>Distance functions for binary and nominal attributes </vt:lpstr>
      <vt:lpstr>Confusion matrix</vt:lpstr>
      <vt:lpstr>Symmetric binary attributes</vt:lpstr>
      <vt:lpstr>Symmetric binary attributes: example</vt:lpstr>
      <vt:lpstr>Asymmetric binary attributes</vt:lpstr>
      <vt:lpstr>Nominal attributes</vt:lpstr>
      <vt:lpstr>Distance function for text documents</vt:lpstr>
      <vt:lpstr>Road Map</vt:lpstr>
      <vt:lpstr>Cluster Evaluation: hard problem</vt:lpstr>
      <vt:lpstr>Cluster evaluation: ground truth</vt:lpstr>
      <vt:lpstr>Evaluation measures: Entropy</vt:lpstr>
      <vt:lpstr>Evaluation measures: purity</vt:lpstr>
      <vt:lpstr>An example</vt:lpstr>
      <vt:lpstr>Remarks about ground truth evaluation</vt:lpstr>
      <vt:lpstr>Evaluation based on internal information</vt:lpstr>
      <vt:lpstr>Indirect evaluation </vt:lpstr>
      <vt:lpstr>Road Map</vt:lpstr>
      <vt:lpstr>Holes in data space</vt:lpstr>
      <vt:lpstr>Holes are useful too</vt:lpstr>
      <vt:lpstr>Data regions and empty regions</vt:lpstr>
      <vt:lpstr>Supervised learning for unsupervised learning </vt:lpstr>
      <vt:lpstr>An example</vt:lpstr>
      <vt:lpstr>Characteristics of the approach </vt:lpstr>
      <vt:lpstr>Can we do without adding N points?</vt:lpstr>
      <vt:lpstr>Building the Tree </vt:lpstr>
      <vt:lpstr>An example</vt:lpstr>
      <vt:lpstr>How many N points to add?</vt:lpstr>
      <vt:lpstr>An example</vt:lpstr>
      <vt:lpstr>How many N points to add? (cont…)</vt:lpstr>
      <vt:lpstr>Building the decision tree</vt:lpstr>
      <vt:lpstr>Road Map</vt:lpstr>
      <vt:lpstr>Summary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and Summarizing Customer Reviews</dc:title>
  <dc:creator>Preferred Customer</dc:creator>
  <cp:lastModifiedBy>Liu, Bing</cp:lastModifiedBy>
  <cp:revision>5694</cp:revision>
  <cp:lastPrinted>2015-07-21T14:54:29Z</cp:lastPrinted>
  <dcterms:created xsi:type="dcterms:W3CDTF">2004-06-21T03:23:40Z</dcterms:created>
  <dcterms:modified xsi:type="dcterms:W3CDTF">2022-04-12T05:04:35Z</dcterms:modified>
</cp:coreProperties>
</file>