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2687" r:id="rId2"/>
    <p:sldId id="2691" r:id="rId3"/>
    <p:sldId id="2720" r:id="rId4"/>
    <p:sldId id="2406" r:id="rId5"/>
    <p:sldId id="2407" r:id="rId6"/>
    <p:sldId id="2755" r:id="rId7"/>
    <p:sldId id="2770" r:id="rId8"/>
    <p:sldId id="2771" r:id="rId9"/>
    <p:sldId id="2717" r:id="rId10"/>
    <p:sldId id="2688" r:id="rId11"/>
    <p:sldId id="2689" r:id="rId12"/>
    <p:sldId id="2780" r:id="rId13"/>
    <p:sldId id="2767" r:id="rId14"/>
    <p:sldId id="2765" r:id="rId15"/>
    <p:sldId id="2768" r:id="rId16"/>
    <p:sldId id="2772" r:id="rId17"/>
    <p:sldId id="2773" r:id="rId18"/>
    <p:sldId id="2774" r:id="rId19"/>
    <p:sldId id="2775" r:id="rId20"/>
    <p:sldId id="2695" r:id="rId21"/>
    <p:sldId id="2696" r:id="rId22"/>
    <p:sldId id="2697" r:id="rId23"/>
    <p:sldId id="2756" r:id="rId24"/>
    <p:sldId id="2682" r:id="rId25"/>
    <p:sldId id="2779" r:id="rId26"/>
    <p:sldId id="2777" r:id="rId27"/>
    <p:sldId id="2731" r:id="rId28"/>
    <p:sldId id="2732" r:id="rId29"/>
    <p:sldId id="2758" r:id="rId30"/>
    <p:sldId id="2762" r:id="rId31"/>
    <p:sldId id="2778" r:id="rId32"/>
    <p:sldId id="2668" r:id="rId33"/>
  </p:sldIdLst>
  <p:sldSz cx="12192000" cy="6858000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319" userDrawn="1">
          <p15:clr>
            <a:srgbClr val="A4A3A4"/>
          </p15:clr>
        </p15:guide>
        <p15:guide id="4" pos="7679" userDrawn="1">
          <p15:clr>
            <a:srgbClr val="A4A3A4"/>
          </p15:clr>
        </p15:guide>
        <p15:guide id="5" orient="horz" pos="2183" userDrawn="1">
          <p15:clr>
            <a:srgbClr val="A4A3A4"/>
          </p15:clr>
        </p15:guide>
        <p15:guide id="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ett Chen" initials="" lastIdx="5" clrIdx="0"/>
  <p:cmAuthor id="1" name="Brett Zhiyuan Chen" initials="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63D"/>
    <a:srgbClr val="0000FF"/>
    <a:srgbClr val="FF6600"/>
    <a:srgbClr val="3366FF"/>
    <a:srgbClr val="700000"/>
    <a:srgbClr val="FF9900"/>
    <a:srgbClr val="5D2884"/>
    <a:srgbClr val="3333FF"/>
    <a:srgbClr val="FFFF00"/>
    <a:srgbClr val="29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9" autoAdjust="0"/>
    <p:restoredTop sz="93963" autoAdjust="0"/>
  </p:normalViewPr>
  <p:slideViewPr>
    <p:cSldViewPr>
      <p:cViewPr varScale="1">
        <p:scale>
          <a:sx n="61" d="100"/>
          <a:sy n="61" d="100"/>
        </p:scale>
        <p:origin x="780" y="38"/>
      </p:cViewPr>
      <p:guideLst>
        <p:guide orient="horz" pos="2160"/>
        <p:guide pos="3840"/>
        <p:guide orient="horz" pos="4319"/>
        <p:guide pos="7679"/>
        <p:guide orient="horz" pos="218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2"/>
    </p:cViewPr>
  </p:sorterViewPr>
  <p:notesViewPr>
    <p:cSldViewPr>
      <p:cViewPr varScale="1">
        <p:scale>
          <a:sx n="105" d="100"/>
          <a:sy n="105" d="100"/>
        </p:scale>
        <p:origin x="-1440" y="-72"/>
      </p:cViewPr>
      <p:guideLst>
        <p:guide orient="horz" pos="292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algn="r"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algn="r"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fld id="{5DB034C7-4270-483D-8BDF-C000EEEF1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2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algn="r"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788" y="698500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algn="r"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fld id="{22A3586C-3B7D-4147-9957-F8F486F8C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three characteristics make LML</a:t>
            </a:r>
            <a:r>
              <a:rPr lang="en-US" baseline="0" dirty="0"/>
              <a:t> different from related learning tasks such as transfer learning, multi-task learning, online learning and so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7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37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7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8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14400" y="6243638"/>
            <a:ext cx="71120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56F0-88B9-48EE-8C53-686074EE5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1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B803B-8952-402F-A71A-B244E0086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5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F6302-11C0-4480-8196-146E01662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48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00B96-E340-41E1-9073-CBBEAA7AB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60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CFDD-3C5F-4286-9C94-2AA788FC8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8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F91C3-4DC8-4412-86BD-7EDA41606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87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7D095-C475-468E-B55A-5AAB6E83C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2E54C-6748-4117-AA15-93F730709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2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E47E-5550-4E36-872B-CD1F66F30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48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41D7C-6881-4687-9E7E-EA249A2FA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93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E2BA-9042-4BC0-B54D-BCD7452B8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5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5FFE-4E95-41F7-8729-5E6E18727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3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552E-4478-4036-BA25-FF7ACAEFD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67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fld id="{87098A94-D482-4804-A3D4-A50318B20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Lifelong and Continual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9676" y="3962400"/>
            <a:ext cx="8199524" cy="1752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68" y="3925998"/>
            <a:ext cx="1278240" cy="169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3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Self-driving cars need to learn continuously too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602524" cy="4530725"/>
          </a:xfrm>
        </p:spPr>
        <p:txBody>
          <a:bodyPr/>
          <a:lstStyle/>
          <a:p>
            <a:r>
              <a:rPr lang="en-US" dirty="0"/>
              <a:t>Self-driving cars cannot reach human-level of driving with only rules and off-line training. </a:t>
            </a:r>
          </a:p>
          <a:p>
            <a:pPr lvl="2"/>
            <a:r>
              <a:rPr lang="en-US" dirty="0"/>
              <a:t>Impossible to cover all corner cases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Real-world is full of unknowns</a:t>
            </a:r>
            <a:r>
              <a:rPr lang="en-US" dirty="0"/>
              <a:t>. </a:t>
            </a:r>
          </a:p>
          <a:p>
            <a:r>
              <a:rPr lang="en-US" dirty="0"/>
              <a:t>Has to learn &amp; adapt continuously in its interaction with humans and the environment by itself. </a:t>
            </a:r>
          </a:p>
          <a:p>
            <a:pPr lvl="2"/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open world </a:t>
            </a:r>
            <a:r>
              <a:rPr lang="en-US" dirty="0"/>
              <a:t>(changes &amp; unknowns).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970568"/>
            <a:ext cx="3581667" cy="2340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784" y="3298787"/>
            <a:ext cx="4494832" cy="2902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Chen and Liu. Lifelong machine learning. Morgan &amp; Claypool. 2018</a:t>
            </a:r>
          </a:p>
        </p:txBody>
      </p:sp>
    </p:spTree>
    <p:extLst>
      <p:ext uri="{BB962C8B-B14F-4D97-AF65-F5344CB8AC3E}">
        <p14:creationId xmlns:p14="http://schemas.microsoft.com/office/powerpoint/2010/main" val="195868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Chatbots</a:t>
            </a:r>
            <a:r>
              <a:rPr lang="en-US" dirty="0"/>
              <a:t> need to learn continuously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572200" cy="45307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chatbot’s</a:t>
            </a:r>
            <a:r>
              <a:rPr lang="en-US" dirty="0"/>
              <a:t> environment is highly </a:t>
            </a:r>
            <a:r>
              <a:rPr lang="en-US" dirty="0">
                <a:solidFill>
                  <a:srgbClr val="0000FF"/>
                </a:solidFill>
              </a:rPr>
              <a:t>dynamic </a:t>
            </a:r>
            <a:r>
              <a:rPr lang="en-US" dirty="0"/>
              <a:t>&amp;</a:t>
            </a:r>
            <a:r>
              <a:rPr lang="en-US" dirty="0">
                <a:solidFill>
                  <a:srgbClr val="0000FF"/>
                </a:solidFill>
              </a:rPr>
              <a:t> open</a:t>
            </a:r>
            <a:r>
              <a:rPr lang="en-US" dirty="0"/>
              <a:t>.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What happens if the user says something that the </a:t>
            </a:r>
            <a:r>
              <a:rPr lang="en-US" dirty="0" err="1"/>
              <a:t>chatbot</a:t>
            </a:r>
            <a:r>
              <a:rPr lang="en-US" dirty="0"/>
              <a:t> cannot understand.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Hard to train the </a:t>
            </a:r>
            <a:r>
              <a:rPr lang="en-US" dirty="0" err="1"/>
              <a:t>chatbot</a:t>
            </a:r>
            <a:r>
              <a:rPr lang="en-US" dirty="0"/>
              <a:t> by its engineers forever.</a:t>
            </a:r>
          </a:p>
          <a:p>
            <a:pPr lvl="2"/>
            <a:r>
              <a:rPr lang="en-US" dirty="0" err="1">
                <a:solidFill>
                  <a:srgbClr val="0000FF"/>
                </a:solidFill>
              </a:rPr>
              <a:t>Chatbot</a:t>
            </a:r>
            <a:r>
              <a:rPr lang="en-US" dirty="0">
                <a:solidFill>
                  <a:srgbClr val="0000FF"/>
                </a:solidFill>
              </a:rPr>
              <a:t> must learn during chatting</a:t>
            </a:r>
          </a:p>
          <a:p>
            <a:pPr lvl="2"/>
            <a:r>
              <a:rPr lang="en-US" dirty="0"/>
              <a:t>(learn from other sources)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00" y="1486919"/>
            <a:ext cx="5400600" cy="4286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Liu. Learning on the Job: Online Lifelong and Continual Learning. AAAI-2020</a:t>
            </a:r>
          </a:p>
        </p:txBody>
      </p:sp>
    </p:spTree>
    <p:extLst>
      <p:ext uri="{BB962C8B-B14F-4D97-AF65-F5344CB8AC3E}">
        <p14:creationId xmlns:p14="http://schemas.microsoft.com/office/powerpoint/2010/main" val="411692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Lifelong or continual learning</a:t>
            </a:r>
          </a:p>
          <a:p>
            <a:pPr>
              <a:spcBef>
                <a:spcPts val="600"/>
              </a:spcBef>
            </a:pPr>
            <a:r>
              <a:rPr lang="en-US" dirty="0"/>
              <a:t>Out-of-distribution detection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Continual learning</a:t>
            </a:r>
          </a:p>
          <a:p>
            <a:pPr>
              <a:spcBef>
                <a:spcPts val="600"/>
              </a:spcBef>
            </a:pPr>
            <a:r>
              <a:rPr lang="en-US" dirty="0"/>
              <a:t>Learning on the job (after model deployment)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Continual learning dialogue systems</a:t>
            </a:r>
          </a:p>
          <a:p>
            <a:pPr>
              <a:spcBef>
                <a:spcPts val="600"/>
              </a:spcBef>
            </a:pPr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1709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658B-731A-46BC-BDEC-0E4B4C41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Continual learning (of a sequence of tasks)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39E12-FFA4-4203-90F6-E6978CE07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tasks are learned in a single neural network</a:t>
            </a:r>
          </a:p>
          <a:p>
            <a:pPr lvl="1"/>
            <a:r>
              <a:rPr lang="en-US" dirty="0"/>
              <a:t>Each task consists of a set of classes to be learned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Challenges: </a:t>
            </a:r>
            <a:r>
              <a:rPr lang="en-US" i="1" dirty="0"/>
              <a:t>catastrophic forgetting </a:t>
            </a:r>
            <a:r>
              <a:rPr lang="en-US" dirty="0"/>
              <a:t>and </a:t>
            </a:r>
            <a:r>
              <a:rPr lang="en-US" i="1" dirty="0"/>
              <a:t>knowledge transfer</a:t>
            </a:r>
          </a:p>
          <a:p>
            <a:r>
              <a:rPr lang="en-US" dirty="0">
                <a:solidFill>
                  <a:srgbClr val="0000FF"/>
                </a:solidFill>
              </a:rPr>
              <a:t>Class continual learning (Class-CL) </a:t>
            </a:r>
          </a:p>
          <a:p>
            <a:pPr lvl="1"/>
            <a:r>
              <a:rPr lang="en-US" dirty="0"/>
              <a:t>produce a single model from all tasks</a:t>
            </a:r>
          </a:p>
          <a:p>
            <a:pPr lvl="1"/>
            <a:r>
              <a:rPr lang="en-US" dirty="0"/>
              <a:t>classify all classes during testing</a:t>
            </a:r>
          </a:p>
          <a:p>
            <a:r>
              <a:rPr lang="en-US" dirty="0">
                <a:solidFill>
                  <a:srgbClr val="0000FF"/>
                </a:solidFill>
              </a:rPr>
              <a:t>Task continual learning (Task-CL) </a:t>
            </a:r>
          </a:p>
          <a:p>
            <a:pPr lvl="1"/>
            <a:r>
              <a:rPr lang="en-US" dirty="0"/>
              <a:t>train a “separate” model for each task </a:t>
            </a:r>
          </a:p>
          <a:p>
            <a:pPr lvl="1"/>
            <a:r>
              <a:rPr lang="en-US" dirty="0"/>
              <a:t>task-id is provided during testing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A6978-74C6-4C05-839A-6B2465990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32675-E2FD-4786-B07D-8A068C9A50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26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C202-C0EB-466E-81D6-85E0105A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Class-continual learning</a:t>
            </a:r>
            <a:br>
              <a:rPr lang="en-US" dirty="0"/>
            </a:br>
            <a:r>
              <a:rPr lang="en-US" sz="2000" dirty="0"/>
              <a:t>(e.g., Hu et al. AAAI-2021)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80133-4F37-4258-BB30-D42ACE3DE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1175032" cy="4713287"/>
          </a:xfrm>
        </p:spPr>
        <p:txBody>
          <a:bodyPr/>
          <a:lstStyle/>
          <a:p>
            <a:r>
              <a:rPr lang="en-US" dirty="0"/>
              <a:t>Main cause of catastrophic forgetting (CF): </a:t>
            </a:r>
          </a:p>
          <a:p>
            <a:pPr lvl="2"/>
            <a:r>
              <a:rPr lang="en-US" dirty="0"/>
              <a:t>discriminative features for an early task may not be discriminative for a new task </a:t>
            </a:r>
          </a:p>
          <a:p>
            <a:pPr lvl="2"/>
            <a:r>
              <a:rPr lang="en-US" dirty="0"/>
              <a:t>to learn the new task well, features learned need to be updated, causing CF</a:t>
            </a:r>
          </a:p>
          <a:p>
            <a:r>
              <a:rPr lang="en-US" dirty="0">
                <a:solidFill>
                  <a:srgbClr val="0000FF"/>
                </a:solidFill>
              </a:rPr>
              <a:t>PCL </a:t>
            </a:r>
            <a:r>
              <a:rPr lang="en-US" dirty="0"/>
              <a:t>(</a:t>
            </a:r>
            <a:r>
              <a:rPr lang="en-US" b="1" dirty="0"/>
              <a:t>P</a:t>
            </a:r>
            <a:r>
              <a:rPr lang="en-US" dirty="0"/>
              <a:t>er class </a:t>
            </a:r>
            <a:r>
              <a:rPr lang="en-US" b="1" dirty="0"/>
              <a:t>C</a:t>
            </a:r>
            <a:r>
              <a:rPr lang="en-US" dirty="0"/>
              <a:t>ontinual </a:t>
            </a:r>
            <a:r>
              <a:rPr lang="en-US" b="1" dirty="0"/>
              <a:t>L</a:t>
            </a:r>
            <a:r>
              <a:rPr lang="en-US" dirty="0"/>
              <a:t>earning)</a:t>
            </a:r>
            <a:endParaRPr lang="en-US" sz="2400" dirty="0"/>
          </a:p>
          <a:p>
            <a:pPr lvl="2"/>
            <a:r>
              <a:rPr lang="en-US" dirty="0"/>
              <a:t>Each task can have one or more classes</a:t>
            </a:r>
          </a:p>
          <a:p>
            <a:r>
              <a:rPr lang="en-US" dirty="0"/>
              <a:t>PCL enables the learning algorithm to holistically consider the features of each class</a:t>
            </a:r>
          </a:p>
          <a:p>
            <a:pPr lvl="2"/>
            <a:r>
              <a:rPr lang="en-US" dirty="0"/>
              <a:t>Proposed a new regularization - </a:t>
            </a:r>
            <a:r>
              <a:rPr lang="en-US" i="1" dirty="0"/>
              <a:t>holistic regularization (h-reg).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18059-F83C-42DD-81C6-5DBBDF9D49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CEFA7-CD18-43EC-B864-25C6146254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79072-87CC-4945-B554-7A41570CECAC}"/>
              </a:ext>
            </a:extLst>
          </p:cNvPr>
          <p:cNvSpPr txBox="1"/>
          <p:nvPr/>
        </p:nvSpPr>
        <p:spPr>
          <a:xfrm>
            <a:off x="1055440" y="6152723"/>
            <a:ext cx="1052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Hu, et al. Continual Learning by Using Information of Each Class Holistically. AAAI-2021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3ABAB-96C5-40FD-B9DC-9FA0B3AE3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42" y="5121188"/>
            <a:ext cx="6350046" cy="10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95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FDCDF9-0B4F-45F5-BF72-DF68BAB2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242565"/>
            <a:ext cx="6876764" cy="2722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D6E01C-77BE-4F2D-93C6-2923F765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PCL architecture and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47BCB-1F45-40B3-B90E-503289C76B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CB188-09AB-4C9D-AF35-11E1449424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F8FC28-13CD-42E2-95FC-85797B23C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28" y="2967884"/>
            <a:ext cx="10225136" cy="319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6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AB5C-C81F-4723-8BFA-29007081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continual learning</a:t>
            </a:r>
            <a:br>
              <a:rPr lang="en-US" dirty="0"/>
            </a:br>
            <a:r>
              <a:rPr lang="en-US" sz="2000" dirty="0"/>
              <a:t>(e.g., Ke, Liu and Huang,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A211F-C955-486A-9F88-7C0D6DCE0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319048" cy="4530725"/>
          </a:xfrm>
        </p:spPr>
        <p:txBody>
          <a:bodyPr/>
          <a:lstStyle/>
          <a:p>
            <a:r>
              <a:rPr lang="en-US" dirty="0"/>
              <a:t>Existing research mainly focused on overcoming CF.  </a:t>
            </a:r>
          </a:p>
          <a:p>
            <a:r>
              <a:rPr lang="en-US" dirty="0"/>
              <a:t>Some works also addressed </a:t>
            </a:r>
            <a:r>
              <a:rPr lang="en-US" i="1" dirty="0"/>
              <a:t>knowledge transfer</a:t>
            </a:r>
          </a:p>
          <a:p>
            <a:pPr lvl="2"/>
            <a:r>
              <a:rPr lang="en-US" dirty="0"/>
              <a:t>Leveraged the past knowledge to help learn the new task when tasks are similar and have shared knowledge.</a:t>
            </a:r>
          </a:p>
          <a:p>
            <a:r>
              <a:rPr lang="en-US" dirty="0">
                <a:solidFill>
                  <a:srgbClr val="FF0000"/>
                </a:solidFill>
              </a:rPr>
              <a:t>Our goal</a:t>
            </a:r>
            <a:r>
              <a:rPr lang="en-US" dirty="0"/>
              <a:t>: Achieve both </a:t>
            </a:r>
            <a:r>
              <a:rPr lang="en-US" dirty="0">
                <a:solidFill>
                  <a:srgbClr val="0000FF"/>
                </a:solidFill>
              </a:rPr>
              <a:t>Forgetting Avoidance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Knowledge Transfer</a:t>
            </a:r>
            <a:r>
              <a:rPr lang="en-US" dirty="0"/>
              <a:t> at the same time </a:t>
            </a:r>
          </a:p>
          <a:p>
            <a:r>
              <a:rPr lang="en-US" b="1" dirty="0"/>
              <a:t>CAT </a:t>
            </a:r>
            <a:r>
              <a:rPr lang="en-US" dirty="0"/>
              <a:t>(</a:t>
            </a:r>
            <a:r>
              <a:rPr lang="en-US" b="1" dirty="0"/>
              <a:t>C</a:t>
            </a:r>
            <a:r>
              <a:rPr lang="en-US" sz="2400" dirty="0"/>
              <a:t>ontinual learning with forgetting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sz="2400" dirty="0"/>
              <a:t>voidance and knowledge</a:t>
            </a:r>
            <a:r>
              <a:rPr lang="en-US" dirty="0"/>
              <a:t> </a:t>
            </a:r>
            <a:r>
              <a:rPr lang="en-US" b="1" dirty="0"/>
              <a:t>T</a:t>
            </a:r>
            <a:r>
              <a:rPr lang="en-US" sz="2400" dirty="0"/>
              <a:t>ransfer</a:t>
            </a:r>
            <a:r>
              <a:rPr lang="en-US" dirty="0"/>
              <a:t>)</a:t>
            </a:r>
            <a:endParaRPr lang="en-US" sz="2400" dirty="0"/>
          </a:p>
          <a:p>
            <a:pPr lvl="2"/>
            <a:r>
              <a:rPr lang="en-US" dirty="0"/>
              <a:t>learn a mixed sequence of similar and dissimilar tasks </a:t>
            </a:r>
          </a:p>
          <a:p>
            <a:pPr lvl="2"/>
            <a:r>
              <a:rPr lang="en-US" dirty="0"/>
              <a:t>achieve both objectives.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56EE2-7B13-49A0-B170-AD17CE99E7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146C0-F802-4152-AF73-18CE547CD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235CE-74F5-4B69-8B30-231ADD7288CB}"/>
              </a:ext>
            </a:extLst>
          </p:cNvPr>
          <p:cNvSpPr txBox="1"/>
          <p:nvPr/>
        </p:nvSpPr>
        <p:spPr>
          <a:xfrm>
            <a:off x="1055440" y="6152723"/>
            <a:ext cx="1052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Ke, Liu, and Huang. Continual Learning of a Mixed Sequence of Similar and Dissimilar Tasks. NeurIPS-2020</a:t>
            </a:r>
          </a:p>
        </p:txBody>
      </p:sp>
    </p:spTree>
    <p:extLst>
      <p:ext uri="{BB962C8B-B14F-4D97-AF65-F5344CB8AC3E}">
        <p14:creationId xmlns:p14="http://schemas.microsoft.com/office/powerpoint/2010/main" val="3805994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35E2-4AF4-4843-AC28-FF37F43F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 of CAT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43467-9AE6-4A06-9D50-3C11EB81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dissimilar tasks, </a:t>
            </a:r>
            <a:r>
              <a:rPr lang="en-US" dirty="0">
                <a:solidFill>
                  <a:srgbClr val="0000FF"/>
                </a:solidFill>
              </a:rPr>
              <a:t>Task Masks </a:t>
            </a:r>
            <a:r>
              <a:rPr lang="en-US" dirty="0"/>
              <a:t>are trained to block all used/important neurons of the tasks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Encourage </a:t>
            </a:r>
            <a:r>
              <a:rPr lang="en-US" altLang="en-US" b="1" dirty="0">
                <a:sym typeface="Wingdings" panose="05000000000000000000" pitchFamily="2" charset="2"/>
              </a:rPr>
              <a:t>knowledge transfer </a:t>
            </a:r>
            <a:r>
              <a:rPr lang="en-US" altLang="en-US" dirty="0">
                <a:sym typeface="Wingdings" panose="05000000000000000000" pitchFamily="2" charset="2"/>
              </a:rPr>
              <a:t>among </a:t>
            </a:r>
            <a:r>
              <a:rPr lang="en-US" altLang="en-US" b="1" dirty="0">
                <a:sym typeface="Wingdings" panose="05000000000000000000" pitchFamily="2" charset="2"/>
              </a:rPr>
              <a:t>similar</a:t>
            </a:r>
            <a:r>
              <a:rPr lang="en-US" altLang="en-US" dirty="0">
                <a:sym typeface="Wingdings" panose="05000000000000000000" pitchFamily="2" charset="2"/>
              </a:rPr>
              <a:t> tasks by training attention.</a:t>
            </a:r>
          </a:p>
          <a:p>
            <a:pPr lvl="1"/>
            <a:r>
              <a:rPr lang="en-US" altLang="en-US" b="1" dirty="0">
                <a:sym typeface="Wingdings" panose="05000000000000000000" pitchFamily="2" charset="2"/>
              </a:rPr>
              <a:t>Forward </a:t>
            </a:r>
            <a:r>
              <a:rPr lang="en-US" altLang="en-US" dirty="0">
                <a:sym typeface="Wingdings" panose="05000000000000000000" pitchFamily="2" charset="2"/>
              </a:rPr>
              <a:t>knowledge transfer (past knowledge helps new task)</a:t>
            </a:r>
            <a:endParaRPr lang="en-US" altLang="en-US" dirty="0"/>
          </a:p>
          <a:p>
            <a:pPr lvl="1"/>
            <a:r>
              <a:rPr lang="en-US" altLang="en-US" b="1" dirty="0">
                <a:sym typeface="Wingdings" panose="05000000000000000000" pitchFamily="2" charset="2"/>
              </a:rPr>
              <a:t>Backward</a:t>
            </a:r>
            <a:r>
              <a:rPr lang="en-US" altLang="en-US" dirty="0">
                <a:sym typeface="Wingdings" panose="05000000000000000000" pitchFamily="2" charset="2"/>
              </a:rPr>
              <a:t> knowledge transfer (new data helps improve old tasks)</a:t>
            </a:r>
            <a:endParaRPr lang="en-US" altLang="en-US" dirty="0"/>
          </a:p>
          <a:p>
            <a:r>
              <a:rPr lang="en-US" altLang="en-US" dirty="0">
                <a:sym typeface="Wingdings" panose="05000000000000000000" pitchFamily="2" charset="2"/>
              </a:rPr>
              <a:t>Automatically detect task similarity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70602-9776-49F7-88B6-816436194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6D907-3848-46E1-833E-F2B5EFBD64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09CF0F-96F5-4D2E-BEB8-CFC4F7F04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31" y="5327797"/>
            <a:ext cx="8705733" cy="62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78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7483-238B-4E63-BA5E-90DAAA3B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and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B3B57-32FC-4CDA-BC55-902BEDAC09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017ED-02D8-4451-9F3C-7C14FCB3E1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5A65D-D504-47DF-817E-C4C47D81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36" y="929081"/>
            <a:ext cx="4500500" cy="5236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2BB2A9-68E4-44AC-A318-253E05436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1" y="702149"/>
            <a:ext cx="5874795" cy="539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32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Lifelong or continual learning</a:t>
            </a:r>
          </a:p>
          <a:p>
            <a:pPr>
              <a:spcBef>
                <a:spcPts val="600"/>
              </a:spcBef>
            </a:pPr>
            <a:r>
              <a:rPr lang="en-US" dirty="0"/>
              <a:t>Out-of-distribution detection</a:t>
            </a:r>
          </a:p>
          <a:p>
            <a:pPr>
              <a:spcBef>
                <a:spcPts val="600"/>
              </a:spcBef>
            </a:pPr>
            <a:r>
              <a:rPr lang="en-US" dirty="0"/>
              <a:t>Continual learning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Learning on the job </a:t>
            </a:r>
            <a:r>
              <a:rPr lang="en-US" dirty="0">
                <a:solidFill>
                  <a:srgbClr val="FF0000"/>
                </a:solidFill>
              </a:rPr>
              <a:t>(after model deployment)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Continual learning dialogue systems</a:t>
            </a:r>
          </a:p>
          <a:p>
            <a:pPr>
              <a:spcBef>
                <a:spcPts val="600"/>
              </a:spcBef>
            </a:pPr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352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8780"/>
            <a:ext cx="10972800" cy="457413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Classic machine learning: </a:t>
            </a:r>
            <a:r>
              <a:rPr lang="en-US" dirty="0">
                <a:solidFill>
                  <a:srgbClr val="FF0000"/>
                </a:solidFill>
              </a:rPr>
              <a:t>Isolated single-task learning</a:t>
            </a:r>
          </a:p>
          <a:p>
            <a:pPr>
              <a:spcBef>
                <a:spcPts val="120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 marL="344487" lvl="1" indent="0">
              <a:spcBef>
                <a:spcPts val="6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863D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863D"/>
                </a:solidFill>
              </a:rPr>
              <a:t>Key weaknesses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Closed-world assumption:</a:t>
            </a:r>
            <a:r>
              <a:rPr lang="en-US" dirty="0"/>
              <a:t> nothing new in testing / application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Model is fixed during application</a:t>
            </a:r>
            <a:r>
              <a:rPr lang="en-US" dirty="0"/>
              <a:t>: no model revision/improvement in application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No knowledge accumulation</a:t>
            </a:r>
            <a:r>
              <a:rPr lang="en-US" dirty="0"/>
              <a:t>: needs a large amount of labeled training data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Suitable for well-defined tasks in restricted environments</a:t>
            </a:r>
          </a:p>
          <a:p>
            <a:pPr marL="344487" lvl="1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Chen and Liu. Lifelong machine learning. Morgan &amp; Claypool. 2015,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580" y="2204864"/>
            <a:ext cx="7111649" cy="10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4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on the job</a:t>
            </a:r>
            <a:br>
              <a:rPr lang="en-US" dirty="0"/>
            </a:br>
            <a:r>
              <a:rPr lang="en-US" sz="2400" dirty="0"/>
              <a:t>(Liu, 2020, Chen and Liu,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known in learning science that about </a:t>
            </a:r>
            <a:r>
              <a:rPr lang="en-US" dirty="0">
                <a:solidFill>
                  <a:srgbClr val="0000FF"/>
                </a:solidFill>
              </a:rPr>
              <a:t>70% of our human knowledge comes from ‘on-the-job’ learning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Only about 10% through formal education or training </a:t>
            </a:r>
          </a:p>
          <a:p>
            <a:pPr lvl="2"/>
            <a:r>
              <a:rPr lang="en-US" dirty="0"/>
              <a:t>About 70% from on-the-job learning</a:t>
            </a:r>
          </a:p>
          <a:p>
            <a:pPr lvl="2"/>
            <a:r>
              <a:rPr lang="en-US" dirty="0"/>
              <a:t>The rest 20% through observation of others</a:t>
            </a:r>
            <a:endParaRPr lang="en-US" dirty="0">
              <a:solidFill>
                <a:srgbClr val="0000FF"/>
              </a:solidFill>
            </a:endParaRPr>
          </a:p>
          <a:p>
            <a:pPr>
              <a:spcBef>
                <a:spcPts val="3600"/>
              </a:spcBef>
            </a:pPr>
            <a:r>
              <a:rPr lang="en-US" dirty="0"/>
              <a:t>AI agents should also </a:t>
            </a:r>
            <a:r>
              <a:rPr lang="en-US" dirty="0">
                <a:solidFill>
                  <a:srgbClr val="FF0000"/>
                </a:solidFill>
              </a:rPr>
              <a:t>learn on the job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during applications</a:t>
            </a:r>
          </a:p>
          <a:p>
            <a:pPr lvl="1"/>
            <a:r>
              <a:rPr lang="en-US" dirty="0"/>
              <a:t>the world is too complex and constantly changing.</a:t>
            </a:r>
          </a:p>
          <a:p>
            <a:pPr lvl="2"/>
            <a:r>
              <a:rPr lang="en-US" dirty="0"/>
              <a:t>Impossible to learn everything offline using manually labeled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(1) Chen and Liu Lifelong machine learning, 2015, 2018. (2) Liu. Learning on the Job: Online Lifelong and Continual Learning. AAAI-2020</a:t>
            </a:r>
          </a:p>
        </p:txBody>
      </p:sp>
    </p:spTree>
    <p:extLst>
      <p:ext uri="{BB962C8B-B14F-4D97-AF65-F5344CB8AC3E}">
        <p14:creationId xmlns:p14="http://schemas.microsoft.com/office/powerpoint/2010/main" val="2305506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on the job in the open-world</a:t>
            </a:r>
            <a:br>
              <a:rPr lang="en-US" dirty="0"/>
            </a:br>
            <a:r>
              <a:rPr lang="en-US" sz="2400" dirty="0"/>
              <a:t>(Fei et al, 2016; Shu et al.,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rgbClr val="FF0000"/>
                </a:solidFill>
              </a:rPr>
              <a:t>Steps:</a:t>
            </a:r>
          </a:p>
          <a:p>
            <a:pPr lvl="1">
              <a:spcBef>
                <a:spcPts val="1200"/>
              </a:spcBef>
            </a:pPr>
            <a:r>
              <a:rPr lang="en-US" altLang="en-US" b="1" dirty="0"/>
              <a:t>Discover novel instances: </a:t>
            </a:r>
            <a:r>
              <a:rPr lang="en-US" altLang="en-US" dirty="0"/>
              <a:t>e.g., classify instances in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test</a:t>
            </a:r>
            <a:r>
              <a:rPr lang="en-US" altLang="en-US" baseline="-25000" dirty="0"/>
              <a:t>  </a:t>
            </a:r>
            <a:r>
              <a:rPr lang="en-US" altLang="en-US" dirty="0"/>
              <a:t>to 𝑌</a:t>
            </a:r>
            <a:r>
              <a:rPr lang="en-US" altLang="en-US" i="1" baseline="30000" dirty="0"/>
              <a:t>train</a:t>
            </a:r>
            <a:r>
              <a:rPr lang="en-US" altLang="en-US" baseline="30000" dirty="0"/>
              <a:t> </a:t>
            </a:r>
            <a:r>
              <a:rPr lang="en-US" altLang="en-US" dirty="0"/>
              <a:t> and </a:t>
            </a:r>
            <a:r>
              <a:rPr lang="en-US" altLang="en-US" b="1" dirty="0"/>
              <a:t>detect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000FF"/>
                </a:solidFill>
              </a:rPr>
              <a:t>novel instances</a:t>
            </a:r>
            <a:r>
              <a:rPr lang="en-US" altLang="en-US" dirty="0"/>
              <a:t>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novel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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test</a:t>
            </a:r>
            <a:r>
              <a:rPr lang="en-US" altLang="en-US" dirty="0"/>
              <a:t> belonging to </a:t>
            </a:r>
            <a:r>
              <a:rPr lang="en-US" altLang="en-US" b="1" i="1" dirty="0">
                <a:solidFill>
                  <a:srgbClr val="FF0000"/>
                </a:solidFill>
              </a:rPr>
              <a:t>L</a:t>
            </a:r>
            <a:r>
              <a:rPr lang="en-US" altLang="en-US" b="1" baseline="-25000" dirty="0">
                <a:solidFill>
                  <a:srgbClr val="FF0000"/>
                </a:solidFill>
              </a:rPr>
              <a:t>0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0000FF"/>
                </a:solidFill>
              </a:rPr>
              <a:t>– new tasks</a:t>
            </a:r>
          </a:p>
          <a:p>
            <a:pPr lvl="1">
              <a:spcBef>
                <a:spcPts val="1800"/>
              </a:spcBef>
            </a:pPr>
            <a:r>
              <a:rPr lang="en-US" altLang="en-US" b="1" dirty="0"/>
              <a:t>Identify the unseen/new classes </a:t>
            </a:r>
            <a:r>
              <a:rPr lang="en-US" altLang="en-US" dirty="0"/>
              <a:t>in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novel</a:t>
            </a:r>
            <a:r>
              <a:rPr lang="en-US" altLang="en-US" dirty="0"/>
              <a:t>, </a:t>
            </a:r>
            <a:r>
              <a:rPr lang="en-US" altLang="en-US" b="1" i="1" dirty="0">
                <a:solidFill>
                  <a:srgbClr val="FF0000"/>
                </a:solidFill>
              </a:rPr>
              <a:t>L</a:t>
            </a:r>
            <a:r>
              <a:rPr lang="en-US" altLang="en-US" b="1" baseline="-25000" dirty="0">
                <a:solidFill>
                  <a:srgbClr val="FF0000"/>
                </a:solidFill>
              </a:rPr>
              <a:t>0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0000FF"/>
                </a:solidFill>
              </a:rPr>
              <a:t>{</a:t>
            </a:r>
            <a:r>
              <a:rPr lang="en-US" altLang="en-US" i="1" dirty="0">
                <a:solidFill>
                  <a:srgbClr val="0000FF"/>
                </a:solidFill>
              </a:rPr>
              <a:t>l</a:t>
            </a:r>
            <a:r>
              <a:rPr lang="en-US" altLang="en-US" i="1" baseline="-25000" dirty="0">
                <a:solidFill>
                  <a:srgbClr val="0000FF"/>
                </a:solidFill>
              </a:rPr>
              <a:t>t</a:t>
            </a:r>
            <a:r>
              <a:rPr lang="en-US" altLang="en-US" baseline="-25000" dirty="0">
                <a:solidFill>
                  <a:srgbClr val="0000FF"/>
                </a:solidFill>
              </a:rPr>
              <a:t>+1</a:t>
            </a:r>
            <a:r>
              <a:rPr lang="en-US" altLang="en-US" dirty="0">
                <a:solidFill>
                  <a:srgbClr val="0000FF"/>
                </a:solidFill>
              </a:rPr>
              <a:t>, </a:t>
            </a:r>
            <a:r>
              <a:rPr lang="en-US" altLang="en-US" i="1" dirty="0">
                <a:solidFill>
                  <a:srgbClr val="0000FF"/>
                </a:solidFill>
              </a:rPr>
              <a:t>l</a:t>
            </a:r>
            <a:r>
              <a:rPr lang="en-US" altLang="en-US" i="1" baseline="-25000" dirty="0">
                <a:solidFill>
                  <a:srgbClr val="0000FF"/>
                </a:solidFill>
              </a:rPr>
              <a:t>t</a:t>
            </a:r>
            <a:r>
              <a:rPr lang="en-US" altLang="en-US" baseline="-25000" dirty="0">
                <a:solidFill>
                  <a:srgbClr val="0000FF"/>
                </a:solidFill>
              </a:rPr>
              <a:t>+2</a:t>
            </a:r>
            <a:r>
              <a:rPr lang="en-US" altLang="en-US" dirty="0">
                <a:solidFill>
                  <a:srgbClr val="0000FF"/>
                </a:solidFill>
              </a:rPr>
              <a:t>, …} </a:t>
            </a:r>
            <a:r>
              <a:rPr lang="en-US" altLang="en-US" dirty="0"/>
              <a:t>and </a:t>
            </a:r>
            <a:r>
              <a:rPr lang="en-US" altLang="en-US" b="1" dirty="0"/>
              <a:t>gather training data</a:t>
            </a:r>
          </a:p>
          <a:p>
            <a:pPr lvl="2">
              <a:spcBef>
                <a:spcPts val="600"/>
              </a:spcBef>
            </a:pPr>
            <a:r>
              <a:rPr lang="en-US" altLang="en-US" dirty="0">
                <a:solidFill>
                  <a:srgbClr val="0000FF"/>
                </a:solidFill>
              </a:rPr>
              <a:t>Interactive self-supervision</a:t>
            </a:r>
            <a:r>
              <a:rPr lang="en-US" altLang="en-US" b="1" dirty="0"/>
              <a:t>:</a:t>
            </a:r>
            <a:r>
              <a:rPr lang="en-US" altLang="en-US" dirty="0"/>
              <a:t> interaction with humans and the environment</a:t>
            </a:r>
          </a:p>
          <a:p>
            <a:pPr lvl="1">
              <a:spcBef>
                <a:spcPts val="1800"/>
              </a:spcBef>
            </a:pPr>
            <a:r>
              <a:rPr lang="en-US" altLang="en-US" b="1" dirty="0"/>
              <a:t>Continual learning</a:t>
            </a:r>
            <a:r>
              <a:rPr lang="en-US" altLang="en-US" dirty="0"/>
              <a:t>: Incrementally learn the new classes </a:t>
            </a:r>
            <a:r>
              <a:rPr lang="en-US" altLang="en-US" dirty="0">
                <a:solidFill>
                  <a:srgbClr val="0000FF"/>
                </a:solidFill>
              </a:rPr>
              <a:t>{</a:t>
            </a:r>
            <a:r>
              <a:rPr lang="en-US" altLang="en-US" i="1" dirty="0">
                <a:solidFill>
                  <a:srgbClr val="0000FF"/>
                </a:solidFill>
              </a:rPr>
              <a:t>l</a:t>
            </a:r>
            <a:r>
              <a:rPr lang="en-US" altLang="en-US" i="1" baseline="-25000" dirty="0">
                <a:solidFill>
                  <a:srgbClr val="0000FF"/>
                </a:solidFill>
              </a:rPr>
              <a:t>t</a:t>
            </a:r>
            <a:r>
              <a:rPr lang="en-US" altLang="en-US" baseline="-25000" dirty="0">
                <a:solidFill>
                  <a:srgbClr val="0000FF"/>
                </a:solidFill>
              </a:rPr>
              <a:t>+1</a:t>
            </a:r>
            <a:r>
              <a:rPr lang="en-US" altLang="en-US" dirty="0">
                <a:solidFill>
                  <a:srgbClr val="0000FF"/>
                </a:solidFill>
              </a:rPr>
              <a:t>, </a:t>
            </a:r>
            <a:r>
              <a:rPr lang="en-US" altLang="en-US" i="1" dirty="0">
                <a:solidFill>
                  <a:srgbClr val="0000FF"/>
                </a:solidFill>
              </a:rPr>
              <a:t>l</a:t>
            </a:r>
            <a:r>
              <a:rPr lang="en-US" altLang="en-US" i="1" baseline="-25000" dirty="0">
                <a:solidFill>
                  <a:srgbClr val="0000FF"/>
                </a:solidFill>
              </a:rPr>
              <a:t>t</a:t>
            </a:r>
            <a:r>
              <a:rPr lang="en-US" altLang="en-US" baseline="-25000" dirty="0">
                <a:solidFill>
                  <a:srgbClr val="0000FF"/>
                </a:solidFill>
              </a:rPr>
              <a:t>+2</a:t>
            </a:r>
            <a:r>
              <a:rPr lang="en-US" altLang="en-US" dirty="0">
                <a:solidFill>
                  <a:srgbClr val="0000FF"/>
                </a:solidFill>
              </a:rPr>
              <a:t>, …} </a:t>
            </a:r>
            <a:r>
              <a:rPr lang="en-US" altLang="en-US" dirty="0"/>
              <a:t>(the new task)</a:t>
            </a:r>
          </a:p>
          <a:p>
            <a:pPr marL="17462" indent="0">
              <a:spcBef>
                <a:spcPts val="1800"/>
              </a:spcBef>
              <a:buNone/>
            </a:pPr>
            <a:r>
              <a:rPr lang="en-US" altLang="en-US" sz="2200" dirty="0">
                <a:solidFill>
                  <a:srgbClr val="00863D"/>
                </a:solidFill>
              </a:rPr>
              <a:t>Note: this does not </a:t>
            </a:r>
            <a:r>
              <a:rPr lang="en-US" altLang="en-US" sz="2200">
                <a:solidFill>
                  <a:srgbClr val="00863D"/>
                </a:solidFill>
              </a:rPr>
              <a:t>include how the </a:t>
            </a:r>
            <a:r>
              <a:rPr lang="en-US" altLang="en-US" sz="2200" dirty="0">
                <a:solidFill>
                  <a:srgbClr val="00863D"/>
                </a:solidFill>
              </a:rPr>
              <a:t>system should respond or react to </a:t>
            </a:r>
            <a:r>
              <a:rPr lang="en-US" altLang="en-US" sz="2200">
                <a:solidFill>
                  <a:srgbClr val="00863D"/>
                </a:solidFill>
              </a:rPr>
              <a:t>novelty.  </a:t>
            </a:r>
            <a:endParaRPr lang="en-US" altLang="en-US" sz="2200" dirty="0">
              <a:solidFill>
                <a:srgbClr val="00863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en-US" sz="1200" dirty="0"/>
              <a:t>Fei, Wang, and Liu. Learning Cumulatively to Become More Knowledgeable. KDD-2016</a:t>
            </a:r>
          </a:p>
        </p:txBody>
      </p:sp>
    </p:spTree>
    <p:extLst>
      <p:ext uri="{BB962C8B-B14F-4D97-AF65-F5344CB8AC3E}">
        <p14:creationId xmlns:p14="http://schemas.microsoft.com/office/powerpoint/2010/main" val="2534256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self-supervision</a:t>
            </a:r>
            <a:br>
              <a:rPr lang="en-US" dirty="0"/>
            </a:br>
            <a:r>
              <a:rPr lang="en-US" sz="2400" dirty="0"/>
              <a:t>(Liu, 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Identify new classes and training data by</a:t>
            </a:r>
            <a:r>
              <a:rPr lang="en-US" altLang="en-US" dirty="0"/>
              <a:t> interacting with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FF0000"/>
                </a:solidFill>
              </a:rPr>
              <a:t>Humans: </a:t>
            </a:r>
            <a:r>
              <a:rPr lang="en-US" altLang="en-US" dirty="0">
                <a:solidFill>
                  <a:srgbClr val="0000FF"/>
                </a:solidFill>
              </a:rPr>
              <a:t>through natural language</a:t>
            </a:r>
            <a:r>
              <a:rPr lang="en-US" altLang="en-US" dirty="0"/>
              <a:t>, e.g.,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Self-drive cars: asking the passenger</a:t>
            </a:r>
          </a:p>
          <a:p>
            <a:pPr lvl="3">
              <a:spcBef>
                <a:spcPts val="600"/>
              </a:spcBef>
            </a:pPr>
            <a:r>
              <a:rPr lang="en-US" altLang="en-US" dirty="0"/>
              <a:t>What is that object? How do I drive now? Where should I stop?</a:t>
            </a:r>
          </a:p>
          <a:p>
            <a:pPr lvl="2">
              <a:spcBef>
                <a:spcPts val="600"/>
              </a:spcBef>
            </a:pPr>
            <a:r>
              <a:rPr lang="en-US" altLang="en-US" dirty="0">
                <a:solidFill>
                  <a:srgbClr val="00863D"/>
                </a:solidFill>
              </a:rPr>
              <a:t>Chatbots</a:t>
            </a:r>
            <a:r>
              <a:rPr lang="en-US" altLang="en-US" dirty="0"/>
              <a:t>: learn new knowledge and learn language during chatting.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FF0000"/>
                </a:solidFill>
              </a:rPr>
              <a:t>Environment: </a:t>
            </a:r>
            <a:r>
              <a:rPr lang="en-US" altLang="en-US" dirty="0"/>
              <a:t>get feedback &amp; use tools (e.g., search engines)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Need an internal evaluation system </a:t>
            </a:r>
          </a:p>
          <a:p>
            <a:pPr lvl="3">
              <a:spcBef>
                <a:spcPts val="600"/>
              </a:spcBef>
            </a:pPr>
            <a:r>
              <a:rPr lang="en-US" altLang="en-US" dirty="0"/>
              <a:t>to evaluate environmental feedback</a:t>
            </a:r>
          </a:p>
          <a:p>
            <a:pPr lvl="1">
              <a:spcBef>
                <a:spcPts val="2400"/>
              </a:spcBef>
            </a:pPr>
            <a:r>
              <a:rPr lang="en-US" altLang="en-US" b="1" dirty="0"/>
              <a:t>To gather knowledge, and supervisory or reward information.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Liu. Learning on the Job: Online Lifelong and Continual Learning. AAAI-2020</a:t>
            </a:r>
          </a:p>
        </p:txBody>
      </p:sp>
    </p:spTree>
    <p:extLst>
      <p:ext uri="{BB962C8B-B14F-4D97-AF65-F5344CB8AC3E}">
        <p14:creationId xmlns:p14="http://schemas.microsoft.com/office/powerpoint/2010/main" val="3618617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a greeting bot in a hotel</a:t>
            </a:r>
            <a:br>
              <a:rPr lang="en-US" dirty="0"/>
            </a:br>
            <a:r>
              <a:rPr lang="en-US" sz="2400" dirty="0"/>
              <a:t>(Chen and Liu, 2018; Liu et al., 2021)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247040" cy="4530725"/>
          </a:xfrm>
        </p:spPr>
        <p:txBody>
          <a:bodyPr/>
          <a:lstStyle/>
          <a:p>
            <a:r>
              <a:rPr lang="en-US" dirty="0"/>
              <a:t>See an existing guest.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Bot: “Hello John, how are you today?”</a:t>
            </a:r>
          </a:p>
          <a:p>
            <a:pPr>
              <a:spcBef>
                <a:spcPts val="1000"/>
              </a:spcBef>
              <a:tabLst>
                <a:tab pos="8631238" algn="l"/>
              </a:tabLst>
            </a:pPr>
            <a:r>
              <a:rPr lang="en-US" dirty="0"/>
              <a:t>See a new guest - </a:t>
            </a:r>
            <a:r>
              <a:rPr lang="en-US" sz="2800" dirty="0">
                <a:solidFill>
                  <a:srgbClr val="FF0000"/>
                </a:solidFill>
              </a:rPr>
              <a:t>recognize he/she is new  </a:t>
            </a:r>
            <a:r>
              <a:rPr lang="en-US" sz="2000" b="1" dirty="0"/>
              <a:t>(OOD and create a new task</a:t>
            </a:r>
            <a:r>
              <a:rPr lang="en-US" sz="2000" dirty="0"/>
              <a:t>)</a:t>
            </a:r>
            <a:r>
              <a:rPr lang="en-US" sz="2800" dirty="0"/>
              <a:t> </a:t>
            </a:r>
          </a:p>
          <a:p>
            <a:pPr lvl="2">
              <a:tabLst>
                <a:tab pos="7999413" algn="l"/>
              </a:tabLst>
            </a:pPr>
            <a:r>
              <a:rPr lang="en-US" dirty="0">
                <a:solidFill>
                  <a:srgbClr val="0000FF"/>
                </a:solidFill>
              </a:rPr>
              <a:t>Bot: “Welcome to our hotel! What is your name, sir?”     	</a:t>
            </a:r>
            <a:r>
              <a:rPr lang="en-US" sz="2000" dirty="0"/>
              <a:t>(</a:t>
            </a:r>
            <a:r>
              <a:rPr lang="en-US" sz="2000" b="1" dirty="0"/>
              <a:t>get class label)</a:t>
            </a:r>
            <a:endParaRPr lang="en-US" sz="2000" dirty="0">
              <a:solidFill>
                <a:srgbClr val="0000FF"/>
              </a:solidFill>
            </a:endParaRPr>
          </a:p>
          <a:p>
            <a:pPr lvl="2">
              <a:tabLst>
                <a:tab pos="7999413" algn="l"/>
              </a:tabLst>
            </a:pPr>
            <a:r>
              <a:rPr lang="en-US" dirty="0">
                <a:solidFill>
                  <a:srgbClr val="00863D"/>
                </a:solidFill>
              </a:rPr>
              <a:t>Guest: “David”	</a:t>
            </a:r>
            <a:r>
              <a:rPr lang="en-US" sz="2000" dirty="0"/>
              <a:t>(</a:t>
            </a:r>
            <a:r>
              <a:rPr lang="en-US" sz="2000" b="1" dirty="0"/>
              <a:t>got class label: </a:t>
            </a:r>
            <a:r>
              <a:rPr lang="en-US" sz="2000" b="1" dirty="0">
                <a:solidFill>
                  <a:srgbClr val="00863D"/>
                </a:solidFill>
              </a:rPr>
              <a:t>David</a:t>
            </a:r>
            <a:r>
              <a:rPr lang="en-US" sz="2000" dirty="0"/>
              <a:t>)</a:t>
            </a:r>
          </a:p>
          <a:p>
            <a:pPr lvl="2">
              <a:tabLst>
                <a:tab pos="7315200" algn="l"/>
              </a:tabLst>
            </a:pPr>
            <a:r>
              <a:rPr lang="en-US" dirty="0">
                <a:solidFill>
                  <a:srgbClr val="FF0000"/>
                </a:solidFill>
              </a:rPr>
              <a:t>Bot learns to recognize David automatically 	</a:t>
            </a:r>
            <a:endParaRPr lang="en-US" dirty="0"/>
          </a:p>
          <a:p>
            <a:pPr lvl="3">
              <a:tabLst>
                <a:tab pos="7999413" algn="l"/>
              </a:tabLst>
            </a:pPr>
            <a:r>
              <a:rPr lang="en-US" dirty="0"/>
              <a:t>take pictures of David                       	(</a:t>
            </a:r>
            <a:r>
              <a:rPr lang="en-US" b="1" dirty="0"/>
              <a:t>get training data</a:t>
            </a:r>
            <a:r>
              <a:rPr lang="en-US" dirty="0"/>
              <a:t>)</a:t>
            </a:r>
          </a:p>
          <a:p>
            <a:pPr lvl="3">
              <a:tabLst>
                <a:tab pos="7999413" algn="l"/>
              </a:tabLst>
            </a:pPr>
            <a:r>
              <a:rPr lang="en-US" dirty="0"/>
              <a:t>learn to recognize David                  	(</a:t>
            </a:r>
            <a:r>
              <a:rPr lang="en-US" b="1" dirty="0"/>
              <a:t>continual learning</a:t>
            </a:r>
            <a:r>
              <a:rPr lang="en-US" dirty="0"/>
              <a:t>)</a:t>
            </a:r>
          </a:p>
          <a:p>
            <a:pPr>
              <a:spcBef>
                <a:spcPts val="1000"/>
              </a:spcBef>
              <a:tabLst>
                <a:tab pos="7315200" algn="l"/>
              </a:tabLst>
            </a:pPr>
            <a:r>
              <a:rPr lang="en-US" dirty="0"/>
              <a:t>See David next time.</a:t>
            </a:r>
          </a:p>
          <a:p>
            <a:pPr lvl="2">
              <a:tabLst>
                <a:tab pos="7999413" algn="l"/>
              </a:tabLst>
            </a:pPr>
            <a:r>
              <a:rPr lang="en-US" dirty="0">
                <a:solidFill>
                  <a:srgbClr val="0000FF"/>
                </a:solidFill>
              </a:rPr>
              <a:t>Bot: “Hello David, how are you today?” 	</a:t>
            </a:r>
            <a:r>
              <a:rPr lang="en-US" sz="2000" dirty="0"/>
              <a:t>(</a:t>
            </a:r>
            <a:r>
              <a:rPr lang="en-US" sz="2000" b="1" dirty="0"/>
              <a:t>use the new knowledge</a:t>
            </a:r>
            <a:r>
              <a:rPr lang="en-US" sz="20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45704" y="6130926"/>
            <a:ext cx="90868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200" dirty="0"/>
              <a:t>Liu, Robertson, Grigsby, and Mazumder. Self-Initiated Open World Learning for Autonomous AI Agents. arXiv:2110.11385, 2021.</a:t>
            </a:r>
          </a:p>
          <a:p>
            <a:pPr algn="ctr">
              <a:buNone/>
            </a:pPr>
            <a:r>
              <a:rPr lang="en-US" sz="1200" dirty="0"/>
              <a:t>Chen and Liu. Lifelong machine learning. Morgan &amp; Claypool. 2015, 2018.</a:t>
            </a:r>
          </a:p>
        </p:txBody>
      </p:sp>
    </p:spTree>
    <p:extLst>
      <p:ext uri="{BB962C8B-B14F-4D97-AF65-F5344CB8AC3E}">
        <p14:creationId xmlns:p14="http://schemas.microsoft.com/office/powerpoint/2010/main" val="3421113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CF1A-E00E-4E35-B4C3-5BD2F8F5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– a chatbot system</a:t>
            </a:r>
            <a:br>
              <a:rPr lang="en-US" dirty="0"/>
            </a:br>
            <a:r>
              <a:rPr lang="en-US" sz="2400" dirty="0"/>
              <a:t>(Liu and Mazumder,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74D2-878D-4FB6-95D3-821A9C98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39028" cy="45307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Session 1</a:t>
            </a:r>
          </a:p>
          <a:p>
            <a:pPr lvl="1"/>
            <a:r>
              <a:rPr lang="en-US" dirty="0">
                <a:solidFill>
                  <a:srgbClr val="00863D"/>
                </a:solidFill>
              </a:rPr>
              <a:t>User-1</a:t>
            </a:r>
            <a:r>
              <a:rPr lang="en-US" dirty="0"/>
              <a:t>: Hey, I visited Stockholm last week. The place is awesome!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Chatbot</a:t>
            </a:r>
            <a:r>
              <a:rPr lang="en-US" dirty="0"/>
              <a:t>: Where is </a:t>
            </a:r>
            <a:r>
              <a:rPr lang="en-US" b="1" dirty="0"/>
              <a:t>Stockholm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rgbClr val="00863D"/>
                </a:solidFill>
              </a:rPr>
              <a:t>User-1</a:t>
            </a:r>
            <a:r>
              <a:rPr lang="en-US" dirty="0"/>
              <a:t>: Stockholm is the capital of Sweden.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Session 2</a:t>
            </a:r>
          </a:p>
          <a:p>
            <a:pPr lvl="1"/>
            <a:r>
              <a:rPr lang="en-US" dirty="0">
                <a:solidFill>
                  <a:srgbClr val="00863D"/>
                </a:solidFill>
              </a:rPr>
              <a:t>User-2</a:t>
            </a:r>
            <a:r>
              <a:rPr lang="en-US" dirty="0"/>
              <a:t>: I am planning to visit Europe next week.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Chatbot:</a:t>
            </a:r>
            <a:r>
              <a:rPr lang="en-US" dirty="0"/>
              <a:t> Are you going </a:t>
            </a:r>
            <a:r>
              <a:rPr lang="en-US" b="1" dirty="0"/>
              <a:t>Stockholm</a:t>
            </a:r>
            <a:r>
              <a:rPr lang="en-US" dirty="0"/>
              <a:t>? I heard it is a very nice place.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DDC5-168D-491E-A711-CF2F0E15D3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9D7B1-7159-40BC-8221-E4F32E053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A323F-FD49-4092-97DB-6066AD780174}"/>
              </a:ext>
            </a:extLst>
          </p:cNvPr>
          <p:cNvSpPr txBox="1"/>
          <p:nvPr/>
        </p:nvSpPr>
        <p:spPr>
          <a:xfrm>
            <a:off x="1055440" y="6152723"/>
            <a:ext cx="1052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 and Mazumder. Lifelong and Continual Learning Dialogue Systems: Learning during Conversation. AAAI-2021</a:t>
            </a:r>
          </a:p>
        </p:txBody>
      </p:sp>
    </p:spTree>
    <p:extLst>
      <p:ext uri="{BB962C8B-B14F-4D97-AF65-F5344CB8AC3E}">
        <p14:creationId xmlns:p14="http://schemas.microsoft.com/office/powerpoint/2010/main" val="2642048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Lifelong or continual learning</a:t>
            </a:r>
          </a:p>
          <a:p>
            <a:pPr>
              <a:spcBef>
                <a:spcPts val="600"/>
              </a:spcBef>
            </a:pPr>
            <a:r>
              <a:rPr lang="en-US" dirty="0"/>
              <a:t>Out-of-distribution detection</a:t>
            </a:r>
          </a:p>
          <a:p>
            <a:pPr>
              <a:spcBef>
                <a:spcPts val="600"/>
              </a:spcBef>
            </a:pPr>
            <a:r>
              <a:rPr lang="en-US" dirty="0"/>
              <a:t>Continual learning</a:t>
            </a:r>
          </a:p>
          <a:p>
            <a:pPr>
              <a:spcBef>
                <a:spcPts val="600"/>
              </a:spcBef>
            </a:pPr>
            <a:r>
              <a:rPr lang="en-US" dirty="0"/>
              <a:t>Learning on the job (after model deployment)</a:t>
            </a:r>
          </a:p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Continual learning dialogue systems</a:t>
            </a:r>
          </a:p>
          <a:p>
            <a:pPr>
              <a:spcBef>
                <a:spcPts val="600"/>
              </a:spcBef>
            </a:pPr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3473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to learn in conversations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0749"/>
            <a:ext cx="10972800" cy="497017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Extract knowledge directly from user utterances, e.g.,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User:</a:t>
            </a:r>
            <a:r>
              <a:rPr lang="en-US" dirty="0"/>
              <a:t> Obama was born in Hawaii.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Agent extracts</a:t>
            </a:r>
            <a:r>
              <a:rPr lang="en-US" dirty="0"/>
              <a:t>: (Obama, </a:t>
            </a:r>
            <a:r>
              <a:rPr lang="en-US" dirty="0" err="1"/>
              <a:t>BornIn</a:t>
            </a:r>
            <a:r>
              <a:rPr lang="en-US" dirty="0"/>
              <a:t>, Hawaii) – expressed in triples </a:t>
            </a:r>
            <a:r>
              <a:rPr lang="en-US" b="1" dirty="0">
                <a:solidFill>
                  <a:srgbClr val="0000FF"/>
                </a:solidFill>
              </a:rPr>
              <a:t>(h, r, 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Actively ask user questions &amp; expect correct answers, e.g., 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Agent</a:t>
            </a:r>
            <a:r>
              <a:rPr lang="en-US" dirty="0"/>
              <a:t>: Where was Obama born?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FF6600"/>
                </a:solidFill>
              </a:rPr>
              <a:t>User</a:t>
            </a:r>
            <a:r>
              <a:rPr lang="en-US" dirty="0"/>
              <a:t>:   Hawaii =&gt; (Obama, </a:t>
            </a:r>
            <a:r>
              <a:rPr lang="en-US" dirty="0" err="1"/>
              <a:t>BornIn</a:t>
            </a:r>
            <a:r>
              <a:rPr lang="en-US" dirty="0"/>
              <a:t>, Hawaii)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When the agent cannot understand a user utterance, </a:t>
            </a:r>
            <a:r>
              <a:rPr lang="en-US" dirty="0"/>
              <a:t>it asks the user to rephrase or to select the right option.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When the agent cannot answer user questions</a:t>
            </a:r>
            <a:r>
              <a:rPr lang="en-US" dirty="0"/>
              <a:t>, it asks the user for some supporting facts and then infers the answers.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We focus on this setting</a:t>
            </a:r>
            <a:r>
              <a:rPr lang="en-US" sz="1600" dirty="0"/>
              <a:t> </a:t>
            </a:r>
            <a:r>
              <a:rPr lang="en-US" sz="2000" dirty="0"/>
              <a:t>(which covers 1 and 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29071-77FE-4FF6-B9C4-82DBA70FB335}"/>
              </a:ext>
            </a:extLst>
          </p:cNvPr>
          <p:cNvSpPr txBox="1"/>
          <p:nvPr/>
        </p:nvSpPr>
        <p:spPr>
          <a:xfrm>
            <a:off x="1595500" y="6201308"/>
            <a:ext cx="9446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 and Mazumder. Lifelong and Continual Learning Dialogue Systems: Learning during Conversation. AAAI-2021</a:t>
            </a:r>
          </a:p>
        </p:txBody>
      </p:sp>
    </p:spTree>
    <p:extLst>
      <p:ext uri="{BB962C8B-B14F-4D97-AF65-F5344CB8AC3E}">
        <p14:creationId xmlns:p14="http://schemas.microsoft.com/office/powerpoint/2010/main" val="1068278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9AE3-DAC0-468F-856A-0F5C15B7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natural language interface (NLI)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D02F3-3B2F-4E92-B98B-612EA120E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1247040" cy="4713288"/>
          </a:xfrm>
        </p:spPr>
        <p:txBody>
          <a:bodyPr/>
          <a:lstStyle/>
          <a:p>
            <a:r>
              <a:rPr lang="en-US" sz="2800" dirty="0"/>
              <a:t>An </a:t>
            </a:r>
            <a:r>
              <a:rPr lang="en-US" sz="2800" dirty="0">
                <a:solidFill>
                  <a:srgbClr val="0000FF"/>
                </a:solidFill>
              </a:rPr>
              <a:t>application-independent approach </a:t>
            </a:r>
            <a:r>
              <a:rPr lang="en-US" sz="2800" dirty="0"/>
              <a:t>to building task-oriented chatbots with interactive continual learning.</a:t>
            </a:r>
          </a:p>
          <a:p>
            <a:pPr lvl="1"/>
            <a:r>
              <a:rPr lang="en-US" sz="2400" dirty="0"/>
              <a:t>Based on </a:t>
            </a:r>
            <a:r>
              <a:rPr lang="en-US" sz="2400" i="1" dirty="0">
                <a:solidFill>
                  <a:srgbClr val="FF0000"/>
                </a:solidFill>
              </a:rPr>
              <a:t>natural language to natural language </a:t>
            </a:r>
            <a:r>
              <a:rPr lang="en-US" sz="2400" dirty="0"/>
              <a:t>matching (</a:t>
            </a:r>
            <a:r>
              <a:rPr lang="en-US" sz="2400" b="1" dirty="0">
                <a:solidFill>
                  <a:srgbClr val="FF0000"/>
                </a:solidFill>
              </a:rPr>
              <a:t>NL2NL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Our system CML builds NLIs for API-driven applications semi-automatically. 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To build a new NLI </a:t>
            </a:r>
            <a:r>
              <a:rPr lang="en-US" sz="2800" dirty="0"/>
              <a:t>(or add a new skill to an existing NLI), </a:t>
            </a:r>
          </a:p>
          <a:p>
            <a:pPr lvl="1"/>
            <a:r>
              <a:rPr lang="en-US" sz="2400" dirty="0"/>
              <a:t>The application developer only needs to </a:t>
            </a:r>
            <a:r>
              <a:rPr lang="en-US" sz="2400" dirty="0">
                <a:solidFill>
                  <a:srgbClr val="0000FF"/>
                </a:solidFill>
              </a:rPr>
              <a:t>write a set </a:t>
            </a:r>
            <a:r>
              <a:rPr lang="en-US" sz="2400" i="1" dirty="0">
                <a:solidFill>
                  <a:srgbClr val="0000FF"/>
                </a:solidFill>
              </a:rPr>
              <a:t>S</a:t>
            </a:r>
            <a:r>
              <a:rPr lang="en-US" sz="2400" i="1" baseline="-25000" dirty="0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 of seed commands</a:t>
            </a:r>
            <a:r>
              <a:rPr lang="en-US" sz="2400" dirty="0"/>
              <a:t> (SCs) in NL to represent each action </a:t>
            </a:r>
            <a:r>
              <a:rPr lang="en-US" sz="2400" i="1" dirty="0"/>
              <a:t>i</a:t>
            </a:r>
            <a:r>
              <a:rPr lang="en-US" sz="2400" dirty="0"/>
              <a:t>.  </a:t>
            </a:r>
          </a:p>
          <a:p>
            <a:pPr lvl="2"/>
            <a:r>
              <a:rPr lang="en-US" sz="2000" dirty="0">
                <a:solidFill>
                  <a:srgbClr val="0000FF"/>
                </a:solidFill>
              </a:rPr>
              <a:t>SCs in </a:t>
            </a:r>
            <a:r>
              <a:rPr lang="en-US" sz="2000" i="1" dirty="0">
                <a:solidFill>
                  <a:srgbClr val="0000FF"/>
                </a:solidFill>
              </a:rPr>
              <a:t>S</a:t>
            </a:r>
            <a:r>
              <a:rPr lang="en-US" sz="2000" i="1" baseline="-25000" dirty="0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 are just like paraphrased NL commands from users to invoke </a:t>
            </a:r>
            <a:r>
              <a:rPr lang="en-US" sz="2000" i="1" dirty="0">
                <a:solidFill>
                  <a:srgbClr val="0000FF"/>
                </a:solidFill>
              </a:rPr>
              <a:t>i</a:t>
            </a:r>
            <a:r>
              <a:rPr lang="en-US" sz="2000" dirty="0"/>
              <a:t>, but the objects to be acted upon in each SC are replaced with variables, the arguments of </a:t>
            </a:r>
            <a:r>
              <a:rPr lang="en-US" sz="2000" i="1" dirty="0"/>
              <a:t>i</a:t>
            </a:r>
            <a:r>
              <a:rPr lang="en-US" sz="2000" dirty="0"/>
              <a:t>.</a:t>
            </a:r>
          </a:p>
          <a:p>
            <a:pPr lvl="1"/>
            <a:r>
              <a:rPr lang="en-US" sz="2400" dirty="0"/>
              <a:t>An interactive learning mechanism to enable CML to </a:t>
            </a:r>
            <a:r>
              <a:rPr lang="en-US" sz="2400" dirty="0">
                <a:solidFill>
                  <a:srgbClr val="0000FF"/>
                </a:solidFill>
              </a:rPr>
              <a:t>continually learn new (paraphrased) SCs from users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33BDF-35B3-4A22-9A6C-9D258326D2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9EF9C-8272-4A1E-B586-527E7E95E1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BEDCE-8EBC-446D-8F1D-207B5AB659C0}"/>
              </a:ext>
            </a:extLst>
          </p:cNvPr>
          <p:cNvSpPr txBox="1"/>
          <p:nvPr/>
        </p:nvSpPr>
        <p:spPr>
          <a:xfrm>
            <a:off x="1055440" y="6152723"/>
            <a:ext cx="1052696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Mazumder, Liu, Wang, and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Esmaeilpour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  <a:r>
              <a:rPr lang="en-US" sz="1200" b="0" i="0" dirty="0">
                <a:effectLst/>
                <a:latin typeface="Times New Roman" panose="02020603050405020304" pitchFamily="18" charset="0"/>
              </a:rPr>
              <a:t>An Application-Independent Approach to Building Task-Oriented Chatbots with Interactive Continual Learning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ctr">
              <a:buNone/>
            </a:pPr>
            <a:r>
              <a:rPr lang="en-US" sz="1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NeurIPS-2020 Workshop on Human in the Loop Dialogue Systems (HLDS-2020)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9132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3FC3-2A5B-482F-B4DB-ECAFE503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F303B-568E-4D94-B997-87A49349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83044" cy="45307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Microsoft Paint tool</a:t>
            </a:r>
            <a:r>
              <a:rPr lang="en-US" dirty="0"/>
              <a:t>: The API action</a:t>
            </a:r>
          </a:p>
          <a:p>
            <a:pPr marL="0" indent="0" algn="l">
              <a:buNone/>
            </a:pPr>
            <a:r>
              <a:rPr lang="en-US" dirty="0"/>
              <a:t>	</a:t>
            </a:r>
            <a:r>
              <a:rPr lang="en-US" dirty="0" err="1"/>
              <a:t>drawCircle</a:t>
            </a:r>
            <a:r>
              <a:rPr lang="en-US" dirty="0"/>
              <a:t>(X1, X2)</a:t>
            </a:r>
          </a:p>
          <a:p>
            <a:pPr lvl="1"/>
            <a:r>
              <a:rPr lang="en-US" dirty="0"/>
              <a:t>drawing a circle having color X1 at coordinate X2 . </a:t>
            </a:r>
          </a:p>
          <a:p>
            <a:pPr algn="l"/>
            <a:r>
              <a:rPr lang="en-US" dirty="0"/>
              <a:t>Let an SC be </a:t>
            </a:r>
            <a:r>
              <a:rPr lang="en-US" dirty="0">
                <a:solidFill>
                  <a:srgbClr val="FF0000"/>
                </a:solidFill>
              </a:rPr>
              <a:t>“draw an X1 circle at X2" </a:t>
            </a:r>
            <a:r>
              <a:rPr lang="en-US" dirty="0"/>
              <a:t>for this API, </a:t>
            </a:r>
          </a:p>
          <a:p>
            <a:pPr lvl="1"/>
            <a:r>
              <a:rPr lang="en-US" dirty="0"/>
              <a:t>where X1 and X2 are variables representing the arguments of the API. </a:t>
            </a:r>
          </a:p>
          <a:p>
            <a:pPr algn="l"/>
            <a:r>
              <a:rPr lang="en-US" dirty="0"/>
              <a:t>User command: </a:t>
            </a:r>
            <a:r>
              <a:rPr lang="en-US" dirty="0">
                <a:solidFill>
                  <a:srgbClr val="FF0000"/>
                </a:solidFill>
              </a:rPr>
              <a:t>“draw a blue circle at (20, 40)” </a:t>
            </a:r>
          </a:p>
          <a:p>
            <a:pPr lvl="1"/>
            <a:r>
              <a:rPr lang="en-US" dirty="0"/>
              <a:t>It can be matched or grounded to this SC, where the grounded API arguments are </a:t>
            </a:r>
            <a:r>
              <a:rPr lang="en-US" dirty="0">
                <a:solidFill>
                  <a:srgbClr val="0000FF"/>
                </a:solidFill>
              </a:rPr>
              <a:t>X1 = ‘blue’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X2 = (20, 40)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C7B07-EE6F-47D6-BB2D-F56310EA5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EF5A3-30A0-40CD-9FC1-99E10047B0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191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2F0E-EBA1-470F-8FA3-29FB141B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CML has three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280FC-D421-4015-9B8D-95AA2489E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SC (seed command) specification </a:t>
            </a:r>
          </a:p>
          <a:p>
            <a:pPr lvl="1"/>
            <a:r>
              <a:rPr lang="en-US" dirty="0"/>
              <a:t>to enable the application developer to specify a set of SCs for each of their APIs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Command grounding module</a:t>
            </a:r>
          </a:p>
          <a:p>
            <a:pPr lvl="1"/>
            <a:r>
              <a:rPr lang="en-US" dirty="0"/>
              <a:t>ground a user command </a:t>
            </a:r>
            <a:r>
              <a:rPr lang="en-US" i="1" dirty="0"/>
              <a:t>C</a:t>
            </a:r>
            <a:r>
              <a:rPr lang="en-US" dirty="0"/>
              <a:t> to an action SC by matching C with the correct SC (whose associated action API is then executed)</a:t>
            </a:r>
          </a:p>
          <a:p>
            <a:r>
              <a:rPr lang="en-US" dirty="0">
                <a:solidFill>
                  <a:srgbClr val="FF0000"/>
                </a:solidFill>
              </a:rPr>
              <a:t>Interactive learner</a:t>
            </a:r>
          </a:p>
          <a:p>
            <a:pPr lvl="1"/>
            <a:r>
              <a:rPr lang="en-US" dirty="0"/>
              <a:t>It interacts with end-users to learn new SCs and paraphrases of API argument values.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FD772-7B5C-41F2-B337-5E5F4CE298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73A98-E5E9-4FF0-9CE9-CC839ED88F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34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Lifelong or continual learning</a:t>
            </a:r>
          </a:p>
          <a:p>
            <a:pPr>
              <a:spcBef>
                <a:spcPts val="600"/>
              </a:spcBef>
            </a:pPr>
            <a:r>
              <a:rPr lang="en-US" dirty="0"/>
              <a:t>Out-of-distribution detection</a:t>
            </a:r>
          </a:p>
          <a:p>
            <a:pPr>
              <a:spcBef>
                <a:spcPts val="600"/>
              </a:spcBef>
            </a:pPr>
            <a:r>
              <a:rPr lang="en-US" dirty="0"/>
              <a:t>Continual learning</a:t>
            </a:r>
          </a:p>
          <a:p>
            <a:pPr>
              <a:spcBef>
                <a:spcPts val="600"/>
              </a:spcBef>
            </a:pPr>
            <a:r>
              <a:rPr lang="en-US" dirty="0"/>
              <a:t>Learning on the job (after model deployment)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Continual learning dialogue systems</a:t>
            </a:r>
          </a:p>
          <a:p>
            <a:pPr>
              <a:spcBef>
                <a:spcPts val="600"/>
              </a:spcBef>
            </a:pPr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6103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C75717D-3F40-438C-AC7B-DEC18AE8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dirty="0"/>
              <a:t>Continual interactive learning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1444705-FE43-433E-BB4B-6D4CF3206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918448" cy="4530725"/>
          </a:xfrm>
        </p:spPr>
        <p:txBody>
          <a:bodyPr/>
          <a:lstStyle/>
          <a:p>
            <a:pPr algn="l"/>
            <a:r>
              <a:rPr lang="en-US" sz="3000" dirty="0">
                <a:solidFill>
                  <a:srgbClr val="FF0000"/>
                </a:solidFill>
              </a:rPr>
              <a:t>If CML does not understand a user commend C. </a:t>
            </a:r>
          </a:p>
          <a:p>
            <a:pPr algn="l"/>
            <a:r>
              <a:rPr lang="en-US" sz="3000" dirty="0">
                <a:solidFill>
                  <a:srgbClr val="0000FF"/>
                </a:solidFill>
              </a:rPr>
              <a:t>CML learns a new SC from the user command C through interactive dialogue</a:t>
            </a:r>
            <a:endParaRPr lang="en-US" sz="3000" dirty="0"/>
          </a:p>
          <a:p>
            <a:pPr algn="l"/>
            <a:r>
              <a:rPr lang="en-US" sz="3000" dirty="0"/>
              <a:t>It also learns new paraphrased argument values from in </a:t>
            </a:r>
            <a:r>
              <a:rPr lang="en-US" sz="3000" i="1" dirty="0"/>
              <a:t>C</a:t>
            </a:r>
            <a:r>
              <a:rPr lang="en-US" sz="3000" dirty="0"/>
              <a:t> to improve </a:t>
            </a:r>
            <a:r>
              <a:rPr lang="en-US" sz="3000" dirty="0" err="1"/>
              <a:t>repheaser</a:t>
            </a:r>
            <a:r>
              <a:rPr lang="en-US" sz="3000" dirty="0"/>
              <a:t> </a:t>
            </a:r>
            <a:r>
              <a:rPr lang="en-US" sz="3000" i="1" dirty="0"/>
              <a:t>R</a:t>
            </a:r>
            <a:r>
              <a:rPr lang="en-US" sz="3000" dirty="0"/>
              <a:t> over time.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2CAC5-809A-4055-AD35-9F233C18A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241" y="1600201"/>
            <a:ext cx="4565159" cy="4530725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9014F-3198-40C2-AB30-3B8A9AA830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248400"/>
            <a:ext cx="74168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CS411 - Artificial Intelligence 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B0919-B92E-4FF2-90CD-F17BE782C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09BF91C3-4DC8-4412-86BD-7EDA41606D7A}" type="slidenum">
              <a:rPr lang="en-US" altLang="en-US" smtClean="0"/>
              <a:pPr>
                <a:spcAft>
                  <a:spcPts val="600"/>
                </a:spcAft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760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Lifelong or continual learning</a:t>
            </a:r>
          </a:p>
          <a:p>
            <a:pPr>
              <a:spcBef>
                <a:spcPts val="600"/>
              </a:spcBef>
            </a:pPr>
            <a:r>
              <a:rPr lang="en-US" dirty="0"/>
              <a:t>Out-of-distribution detection</a:t>
            </a:r>
          </a:p>
          <a:p>
            <a:pPr>
              <a:spcBef>
                <a:spcPts val="600"/>
              </a:spcBef>
            </a:pPr>
            <a:r>
              <a:rPr lang="en-US" dirty="0"/>
              <a:t>Continual learning</a:t>
            </a:r>
          </a:p>
          <a:p>
            <a:pPr>
              <a:spcBef>
                <a:spcPts val="600"/>
              </a:spcBef>
            </a:pPr>
            <a:r>
              <a:rPr lang="en-US" dirty="0"/>
              <a:t>Learning on the job (after model deployment)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Continual learning dialogue systems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0546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Classic ML</a:t>
            </a:r>
            <a:r>
              <a:rPr lang="en-US" dirty="0"/>
              <a:t>: isolated, closed-world, single-task learning</a:t>
            </a:r>
          </a:p>
          <a:p>
            <a:r>
              <a:rPr lang="en-US" dirty="0">
                <a:solidFill>
                  <a:srgbClr val="0000FF"/>
                </a:solidFill>
              </a:rPr>
              <a:t>AI agents must </a:t>
            </a:r>
            <a:r>
              <a:rPr lang="en-US" dirty="0"/>
              <a:t>learn continuously in the open world, i.e.,  </a:t>
            </a:r>
          </a:p>
          <a:p>
            <a:pPr lvl="1"/>
            <a:r>
              <a:rPr lang="en-US" dirty="0"/>
              <a:t>Learning on the job </a:t>
            </a:r>
            <a:r>
              <a:rPr lang="en-US" sz="2000" dirty="0"/>
              <a:t>(Chen and Liu, 2018; Liu, 2020)</a:t>
            </a:r>
          </a:p>
          <a:p>
            <a:pPr lvl="2"/>
            <a:r>
              <a:rPr lang="en-US" dirty="0"/>
              <a:t>Detect new things and learn them with </a:t>
            </a:r>
          </a:p>
          <a:p>
            <a:pPr lvl="3"/>
            <a:r>
              <a:rPr lang="en-US" dirty="0"/>
              <a:t>self-motivation &amp; self-supervision</a:t>
            </a:r>
          </a:p>
          <a:p>
            <a:pPr lvl="3"/>
            <a:r>
              <a:rPr lang="en-US" i="1" dirty="0">
                <a:solidFill>
                  <a:srgbClr val="0000FF"/>
                </a:solidFill>
              </a:rPr>
              <a:t>Interactive self-supervision: </a:t>
            </a:r>
            <a:r>
              <a:rPr lang="en-US" dirty="0"/>
              <a:t>need to interact with humans and the environment</a:t>
            </a:r>
          </a:p>
          <a:p>
            <a:pPr lvl="1"/>
            <a:r>
              <a:rPr lang="en-US" dirty="0"/>
              <a:t>E.g., self-driving cars and </a:t>
            </a:r>
            <a:r>
              <a:rPr lang="en-US" dirty="0" err="1"/>
              <a:t>chatbots</a:t>
            </a:r>
            <a:r>
              <a:rPr lang="en-US" dirty="0"/>
              <a:t> need such capabilities.</a:t>
            </a:r>
          </a:p>
          <a:p>
            <a:pPr>
              <a:spcBef>
                <a:spcPts val="1800"/>
              </a:spcBef>
            </a:pPr>
            <a:r>
              <a:rPr lang="en-US" dirty="0"/>
              <a:t>Current techniques are still in </a:t>
            </a:r>
            <a:r>
              <a:rPr lang="en-US" dirty="0">
                <a:solidFill>
                  <a:srgbClr val="0000FF"/>
                </a:solidFill>
              </a:rPr>
              <a:t>their infancy.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Novel learning algorithms or paradigm shifts may be needed.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086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definition of lifelong/continual learning</a:t>
            </a:r>
            <a:br>
              <a:rPr lang="en-US" dirty="0"/>
            </a:br>
            <a:r>
              <a:rPr lang="en-US" altLang="en-US" sz="2000" dirty="0"/>
              <a:t>(</a:t>
            </a:r>
            <a:r>
              <a:rPr lang="en-US" altLang="en-US" sz="2000" dirty="0" err="1"/>
              <a:t>Thrun</a:t>
            </a:r>
            <a:r>
              <a:rPr lang="en-US" altLang="en-US" sz="2000" dirty="0"/>
              <a:t> 1996, </a:t>
            </a:r>
            <a:r>
              <a:rPr lang="en-US" sz="2000" dirty="0"/>
              <a:t>Silver et al 2013; Ruvolo and Eaton, 2013; </a:t>
            </a:r>
            <a:r>
              <a:rPr lang="en-US" altLang="en-US" sz="2000" dirty="0"/>
              <a:t>Chen and Liu, 2014, 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887000" cy="4530725"/>
          </a:xfrm>
        </p:spPr>
        <p:txBody>
          <a:bodyPr/>
          <a:lstStyle/>
          <a:p>
            <a:r>
              <a:rPr lang="en-US" dirty="0"/>
              <a:t>Learn a sequence of tasks,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T</a:t>
            </a:r>
            <a:r>
              <a:rPr lang="en-US" i="1" baseline="-25000" dirty="0"/>
              <a:t>N</a:t>
            </a:r>
            <a:r>
              <a:rPr lang="en-US" dirty="0"/>
              <a:t>, … incrementally. Each task </a:t>
            </a:r>
            <a:r>
              <a:rPr lang="en-US" i="1" dirty="0"/>
              <a:t>t</a:t>
            </a:r>
            <a:r>
              <a:rPr lang="en-US" dirty="0"/>
              <a:t> has a training dataset                              . </a:t>
            </a:r>
            <a:endParaRPr lang="en-US" i="1" dirty="0"/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Goal:</a:t>
            </a:r>
            <a:r>
              <a:rPr lang="en-US" dirty="0"/>
              <a:t> learn each new task </a:t>
            </a:r>
            <a:r>
              <a:rPr lang="en-US" i="1" dirty="0"/>
              <a:t>T</a:t>
            </a:r>
            <a:r>
              <a:rPr lang="en-US" i="1" baseline="-25000" dirty="0"/>
              <a:t>N</a:t>
            </a:r>
            <a:r>
              <a:rPr lang="en-US" baseline="-25000" dirty="0"/>
              <a:t>+1 </a:t>
            </a:r>
            <a:r>
              <a:rPr lang="en-US" dirty="0"/>
              <a:t>incrementally</a:t>
            </a:r>
          </a:p>
          <a:p>
            <a:pPr marL="841375" lvl="1" indent="-514350"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without catastrophic forgetting:</a:t>
            </a:r>
            <a:r>
              <a:rPr lang="en-US" sz="2400" dirty="0"/>
              <a:t> Learning of the new task </a:t>
            </a:r>
            <a:r>
              <a:rPr lang="en-US" sz="2400" i="1" dirty="0"/>
              <a:t>T</a:t>
            </a:r>
            <a:r>
              <a:rPr lang="en-US" sz="2400" i="1" baseline="-25000" dirty="0"/>
              <a:t>N</a:t>
            </a:r>
            <a:r>
              <a:rPr lang="en-US" sz="2400" baseline="-25000" dirty="0"/>
              <a:t>+1</a:t>
            </a:r>
            <a:r>
              <a:rPr lang="en-US" sz="2400" dirty="0"/>
              <a:t> should not result in degradation of accuracy for any of previous </a:t>
            </a:r>
            <a:r>
              <a:rPr lang="en-US" sz="2400" i="1" dirty="0"/>
              <a:t>N</a:t>
            </a:r>
            <a:r>
              <a:rPr lang="en-US" sz="2400" b="1" i="1" dirty="0"/>
              <a:t> </a:t>
            </a:r>
            <a:r>
              <a:rPr lang="en-US" sz="2400" dirty="0"/>
              <a:t>tasks. </a:t>
            </a:r>
          </a:p>
          <a:p>
            <a:pPr marL="841375" lvl="1" indent="-514350"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with knowledge transfer</a:t>
            </a:r>
            <a:r>
              <a:rPr lang="en-US" sz="2400" dirty="0"/>
              <a:t>: leveraging the knowledge learned from the previous tasks to learn the new task </a:t>
            </a:r>
            <a:r>
              <a:rPr lang="en-US" sz="2400" i="1" dirty="0"/>
              <a:t>T</a:t>
            </a:r>
            <a:r>
              <a:rPr lang="en-US" sz="2400" i="1" baseline="-25000" dirty="0"/>
              <a:t>N</a:t>
            </a:r>
            <a:r>
              <a:rPr lang="en-US" sz="2400" baseline="-25000" dirty="0"/>
              <a:t>+1</a:t>
            </a:r>
            <a:r>
              <a:rPr lang="en-US" sz="2400" dirty="0"/>
              <a:t> better. </a:t>
            </a:r>
          </a:p>
          <a:p>
            <a:pPr marL="457200" indent="-457200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Assumption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sz="2600" dirty="0"/>
              <a:t>Once a task is learned its data is no longer accessible, at least a majority of it, and both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the task </a:t>
            </a:r>
            <a:r>
              <a:rPr lang="en-US" sz="2600" i="1" dirty="0"/>
              <a:t>T</a:t>
            </a:r>
            <a:r>
              <a:rPr lang="en-US" sz="2600" i="1" baseline="-25000" dirty="0"/>
              <a:t>N</a:t>
            </a:r>
            <a:r>
              <a:rPr lang="en-US" sz="2600" baseline="-25000" dirty="0"/>
              <a:t>+1</a:t>
            </a:r>
            <a:r>
              <a:rPr lang="en-US" sz="2600" dirty="0"/>
              <a:t> and its training data </a:t>
            </a:r>
            <a:r>
              <a:rPr lang="en-US" sz="2600" i="1" dirty="0"/>
              <a:t>D</a:t>
            </a:r>
            <a:r>
              <a:rPr lang="en-US" sz="2600" i="1" baseline="-25000" dirty="0"/>
              <a:t>N</a:t>
            </a:r>
            <a:r>
              <a:rPr lang="en-US" sz="2600" baseline="-25000" dirty="0"/>
              <a:t>+1</a:t>
            </a:r>
            <a:r>
              <a:rPr lang="en-US" sz="2600" dirty="0"/>
              <a:t> are </a:t>
            </a:r>
            <a:r>
              <a:rPr lang="en-US" sz="2600" b="1" dirty="0"/>
              <a:t>given</a:t>
            </a:r>
            <a:r>
              <a:rPr lang="en-US" sz="2600" dirty="0"/>
              <a:t> by the user, and</a:t>
            </a:r>
            <a:endParaRPr lang="en-US" sz="2600" dirty="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CS411 - Artificial Intelligence I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1E9A39-C33C-44D2-83C4-59B360AD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076" y="2168860"/>
            <a:ext cx="3084448" cy="4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60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Lifelong/continual learning in the open world</a:t>
            </a:r>
            <a:br>
              <a:rPr lang="en-US" dirty="0"/>
            </a:br>
            <a:r>
              <a:rPr lang="en-US" sz="1800" dirty="0"/>
              <a:t>(Chen &amp; Liu, 2018, Liu, 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340768"/>
            <a:ext cx="7992888" cy="479300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152723"/>
            <a:ext cx="109728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Liu. Learning on the Job: Online Lifelong and Continual Learning. AAAI-2020</a:t>
            </a:r>
          </a:p>
          <a:p>
            <a:pPr algn="ctr">
              <a:buNone/>
            </a:pPr>
            <a:r>
              <a:rPr lang="en-US" sz="1200" dirty="0"/>
              <a:t>Chen and Liu. Lifelong machine learning. Morgan &amp; Claypool. 2015, 2018</a:t>
            </a:r>
          </a:p>
        </p:txBody>
      </p:sp>
    </p:spTree>
    <p:extLst>
      <p:ext uri="{BB962C8B-B14F-4D97-AF65-F5344CB8AC3E}">
        <p14:creationId xmlns:p14="http://schemas.microsoft.com/office/powerpoint/2010/main" val="43763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open world continual learning</a:t>
            </a:r>
            <a:br>
              <a:rPr lang="en-US" dirty="0"/>
            </a:br>
            <a:r>
              <a:rPr lang="en-US" sz="2400" dirty="0"/>
              <a:t>(Chen and Liu, 2018, Liu, 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355052" cy="45307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b="1" dirty="0"/>
              <a:t>Continuous and incremental learning process </a:t>
            </a:r>
            <a:r>
              <a:rPr lang="en-US" sz="2400" dirty="0"/>
              <a:t>(no forgetting)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Knowledge transfer/adaptation </a:t>
            </a:r>
            <a:r>
              <a:rPr lang="en-US" sz="2400" dirty="0"/>
              <a:t>(across tasks)</a:t>
            </a:r>
          </a:p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rgbClr val="FF0000"/>
                </a:solidFill>
              </a:rPr>
              <a:t>Knowledge accumulation in KB </a:t>
            </a:r>
            <a:r>
              <a:rPr lang="en-US" sz="2400" dirty="0"/>
              <a:t>(long-term memory)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</a:rPr>
              <a:t>Learning on the job (after model deployment)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i="1" dirty="0">
                <a:solidFill>
                  <a:srgbClr val="0000FF"/>
                </a:solidFill>
              </a:rPr>
              <a:t>Self-supervision</a:t>
            </a:r>
            <a:r>
              <a:rPr lang="en-US" sz="2400" dirty="0"/>
              <a:t> using the </a:t>
            </a:r>
            <a:r>
              <a:rPr lang="en-US" sz="2400" i="1" dirty="0">
                <a:solidFill>
                  <a:srgbClr val="0000FF"/>
                </a:solidFill>
              </a:rPr>
              <a:t>accumulated knowledge </a:t>
            </a:r>
            <a:r>
              <a:rPr lang="en-US" sz="2400" dirty="0"/>
              <a:t>and </a:t>
            </a:r>
            <a:r>
              <a:rPr lang="en-US" sz="2400" i="1" dirty="0">
                <a:solidFill>
                  <a:srgbClr val="0000FF"/>
                </a:solidFill>
              </a:rPr>
              <a:t>interaction</a:t>
            </a:r>
            <a:r>
              <a:rPr lang="en-US" sz="2400" i="1" dirty="0"/>
              <a:t> </a:t>
            </a:r>
            <a:r>
              <a:rPr lang="en-US" sz="2400" dirty="0"/>
              <a:t>with </a:t>
            </a:r>
            <a:r>
              <a:rPr lang="en-US" sz="2400" b="1" dirty="0"/>
              <a:t>humans</a:t>
            </a:r>
            <a:r>
              <a:rPr lang="en-US" sz="2400" dirty="0"/>
              <a:t> &amp; </a:t>
            </a:r>
            <a:r>
              <a:rPr lang="en-US" sz="2400" b="1" dirty="0"/>
              <a:t>environment.</a:t>
            </a:r>
          </a:p>
          <a:p>
            <a:pPr marL="344487" lvl="1" indent="0">
              <a:spcBef>
                <a:spcPts val="1200"/>
              </a:spcBef>
              <a:buNone/>
            </a:pPr>
            <a:r>
              <a:rPr lang="en-US" sz="2800" dirty="0">
                <a:solidFill>
                  <a:srgbClr val="00863D"/>
                </a:solidFill>
              </a:rPr>
              <a:t>Main steps</a:t>
            </a:r>
            <a:r>
              <a:rPr lang="en-US" sz="2800" dirty="0"/>
              <a:t>:  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Identify new tasks to learn 		</a:t>
            </a:r>
            <a:r>
              <a:rPr lang="en-US" sz="2000" dirty="0"/>
              <a:t>(open-world learning or OOD detection)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Acquire ground-truth training data 	</a:t>
            </a:r>
            <a:r>
              <a:rPr lang="en-US" sz="2000" dirty="0"/>
              <a:t>(collecting training data interactively)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Learn the tasks incrementally 	</a:t>
            </a:r>
            <a:r>
              <a:rPr lang="en-US" sz="2000" dirty="0"/>
              <a:t>(continual learning)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9616" y="6134758"/>
            <a:ext cx="825870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Liu. Learning on the Job: Online Lifelong and Continual Learning. AAAI-2020</a:t>
            </a:r>
          </a:p>
          <a:p>
            <a:pPr algn="ctr">
              <a:buNone/>
            </a:pPr>
            <a:r>
              <a:rPr lang="en-US" sz="1200" dirty="0"/>
              <a:t>Liu and Mazumder. Lifelong and Continual Learning Dialogue Systems: Learning during Conversation. AAAI-2021</a:t>
            </a:r>
          </a:p>
        </p:txBody>
      </p:sp>
    </p:spTree>
    <p:extLst>
      <p:ext uri="{BB962C8B-B14F-4D97-AF65-F5344CB8AC3E}">
        <p14:creationId xmlns:p14="http://schemas.microsoft.com/office/powerpoint/2010/main" val="385937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Lifelong or continual learning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Out-of-distribution detection</a:t>
            </a:r>
          </a:p>
          <a:p>
            <a:pPr>
              <a:spcBef>
                <a:spcPts val="600"/>
              </a:spcBef>
            </a:pPr>
            <a:r>
              <a:rPr lang="en-US" dirty="0"/>
              <a:t>Continual learning</a:t>
            </a:r>
          </a:p>
          <a:p>
            <a:pPr>
              <a:spcBef>
                <a:spcPts val="600"/>
              </a:spcBef>
            </a:pPr>
            <a:r>
              <a:rPr lang="en-US" dirty="0"/>
              <a:t>Learning on the job (after model deployment)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Continual learning dialogue systems</a:t>
            </a:r>
          </a:p>
          <a:p>
            <a:pPr>
              <a:spcBef>
                <a:spcPts val="600"/>
              </a:spcBef>
            </a:pPr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417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0F38-3099-43F4-A2FC-A0471AFD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Out-of-distribution (OOD)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56159-CE7A-4F76-80E2-141DF9ECD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names, e.g., </a:t>
            </a:r>
          </a:p>
          <a:p>
            <a:pPr lvl="1"/>
            <a:r>
              <a:rPr lang="en-US" dirty="0"/>
              <a:t>OOD detection </a:t>
            </a:r>
          </a:p>
          <a:p>
            <a:pPr lvl="1"/>
            <a:r>
              <a:rPr lang="en-US" dirty="0"/>
              <a:t>Open-world classification </a:t>
            </a:r>
          </a:p>
          <a:p>
            <a:pPr lvl="1"/>
            <a:r>
              <a:rPr lang="en-US" dirty="0"/>
              <a:t>Open set recognition</a:t>
            </a:r>
          </a:p>
          <a:p>
            <a:pPr lvl="1"/>
            <a:r>
              <a:rPr lang="en-US" dirty="0"/>
              <a:t>Novelty detection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862B6-01D5-4BFA-958C-8D9F1AB1E4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485DF-9C96-4462-9D4E-D5A60CAFC3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13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Closed-world assumption and open-world</a:t>
            </a:r>
            <a:br>
              <a:rPr lang="en-US" dirty="0"/>
            </a:br>
            <a:r>
              <a:rPr lang="en-US" sz="2400" dirty="0"/>
              <a:t>(Fei et al, 2016; Shu et al.,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machine learning:</a:t>
            </a:r>
          </a:p>
          <a:p>
            <a:pPr lvl="1"/>
            <a:r>
              <a:rPr lang="en-US" dirty="0">
                <a:solidFill>
                  <a:srgbClr val="00863D"/>
                </a:solidFill>
              </a:rPr>
              <a:t>Training data</a:t>
            </a:r>
            <a:r>
              <a:rPr lang="en-US" dirty="0">
                <a:solidFill>
                  <a:srgbClr val="0000FF"/>
                </a:solidFill>
              </a:rPr>
              <a:t>:  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train</a:t>
            </a:r>
            <a:r>
              <a:rPr lang="en-US" altLang="en-US" baseline="30000" dirty="0"/>
              <a:t> </a:t>
            </a:r>
            <a:r>
              <a:rPr lang="en-US" altLang="en-US" dirty="0"/>
              <a:t>with class labels </a:t>
            </a:r>
            <a:r>
              <a:rPr lang="en-US" altLang="en-US" dirty="0">
                <a:solidFill>
                  <a:srgbClr val="0000FF"/>
                </a:solidFill>
              </a:rPr>
              <a:t>𝑌</a:t>
            </a:r>
            <a:r>
              <a:rPr lang="en-US" altLang="en-US" i="1" baseline="30000" dirty="0">
                <a:solidFill>
                  <a:srgbClr val="0000FF"/>
                </a:solidFill>
              </a:rPr>
              <a:t>train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= {</a:t>
            </a:r>
            <a:r>
              <a:rPr lang="en-US" altLang="en-US" dirty="0">
                <a:solidFill>
                  <a:srgbClr val="0000FF"/>
                </a:solidFill>
              </a:rPr>
              <a:t>𝑙</a:t>
            </a:r>
            <a:r>
              <a:rPr lang="en-US" altLang="en-US" baseline="-25000" dirty="0">
                <a:solidFill>
                  <a:srgbClr val="0000FF"/>
                </a:solidFill>
              </a:rPr>
              <a:t>1</a:t>
            </a:r>
            <a:r>
              <a:rPr lang="en-US" altLang="en-US" dirty="0">
                <a:solidFill>
                  <a:srgbClr val="0000FF"/>
                </a:solidFill>
              </a:rPr>
              <a:t>, 𝑙</a:t>
            </a:r>
            <a:r>
              <a:rPr lang="en-US" altLang="en-US" baseline="-25000" dirty="0">
                <a:solidFill>
                  <a:srgbClr val="0000FF"/>
                </a:solidFill>
              </a:rPr>
              <a:t>2</a:t>
            </a:r>
            <a:r>
              <a:rPr lang="en-US" altLang="en-US" dirty="0">
                <a:solidFill>
                  <a:srgbClr val="0000FF"/>
                </a:solidFill>
              </a:rPr>
              <a:t>, ..., 𝑙</a:t>
            </a:r>
            <a:r>
              <a:rPr lang="en-US" altLang="en-US" baseline="-25000" dirty="0">
                <a:solidFill>
                  <a:srgbClr val="0000FF"/>
                </a:solidFill>
              </a:rPr>
              <a:t>𝑡</a:t>
            </a:r>
            <a:r>
              <a:rPr lang="en-US" altLang="en-US" dirty="0"/>
              <a:t>}. </a:t>
            </a:r>
          </a:p>
          <a:p>
            <a:pPr lvl="1"/>
            <a:r>
              <a:rPr lang="en-US" dirty="0">
                <a:solidFill>
                  <a:srgbClr val="00863D"/>
                </a:solidFill>
              </a:rPr>
              <a:t>Test data:         </a:t>
            </a:r>
            <a:r>
              <a:rPr lang="en-US" altLang="en-US" i="1" dirty="0" err="1"/>
              <a:t>D</a:t>
            </a:r>
            <a:r>
              <a:rPr lang="en-US" altLang="en-US" i="1" baseline="30000" dirty="0" err="1"/>
              <a:t>test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00FF"/>
                </a:solidFill>
              </a:rPr>
              <a:t>𝑌</a:t>
            </a:r>
            <a:r>
              <a:rPr lang="en-US" altLang="en-US" i="1" baseline="30000" dirty="0">
                <a:solidFill>
                  <a:srgbClr val="0000FF"/>
                </a:solidFill>
              </a:rPr>
              <a:t>test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sym typeface="Symbol" panose="05050102010706020507" pitchFamily="18" charset="2"/>
              </a:rPr>
              <a:t></a:t>
            </a:r>
            <a:r>
              <a:rPr lang="en-US" altLang="en-US" dirty="0">
                <a:sym typeface="Symbol" panose="05050102010706020507" pitchFamily="18" charset="2"/>
              </a:rPr>
              <a:t> {</a:t>
            </a:r>
            <a:r>
              <a:rPr lang="en-US" altLang="en-US" dirty="0">
                <a:solidFill>
                  <a:srgbClr val="0000FF"/>
                </a:solidFill>
              </a:rPr>
              <a:t>𝑙</a:t>
            </a:r>
            <a:r>
              <a:rPr lang="en-US" altLang="en-US" baseline="-25000" dirty="0">
                <a:solidFill>
                  <a:srgbClr val="0000FF"/>
                </a:solidFill>
              </a:rPr>
              <a:t>1</a:t>
            </a:r>
            <a:r>
              <a:rPr lang="en-US" altLang="en-US" dirty="0">
                <a:solidFill>
                  <a:srgbClr val="0000FF"/>
                </a:solidFill>
              </a:rPr>
              <a:t>, 𝑙</a:t>
            </a:r>
            <a:r>
              <a:rPr lang="en-US" altLang="en-US" baseline="-25000" dirty="0">
                <a:solidFill>
                  <a:srgbClr val="0000FF"/>
                </a:solidFill>
              </a:rPr>
              <a:t>2</a:t>
            </a:r>
            <a:r>
              <a:rPr lang="en-US" altLang="en-US" dirty="0">
                <a:solidFill>
                  <a:srgbClr val="0000FF"/>
                </a:solidFill>
              </a:rPr>
              <a:t>, ..., 𝑙</a:t>
            </a:r>
            <a:r>
              <a:rPr lang="en-US" altLang="en-US" baseline="-25000" dirty="0">
                <a:solidFill>
                  <a:srgbClr val="0000FF"/>
                </a:solidFill>
              </a:rPr>
              <a:t>𝑡</a:t>
            </a:r>
            <a:r>
              <a:rPr lang="en-US" altLang="en-US" dirty="0"/>
              <a:t>}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Closed-world</a:t>
            </a:r>
            <a:r>
              <a:rPr lang="en-US" altLang="en-US" dirty="0">
                <a:solidFill>
                  <a:srgbClr val="FF0000"/>
                </a:solidFill>
              </a:rPr>
              <a:t>:</a:t>
            </a:r>
            <a:r>
              <a:rPr lang="en-US" altLang="en-US" dirty="0">
                <a:solidFill>
                  <a:srgbClr val="0000FF"/>
                </a:solidFill>
              </a:rPr>
              <a:t>   </a:t>
            </a:r>
            <a:r>
              <a:rPr lang="en-US" altLang="en-US" b="1" dirty="0">
                <a:solidFill>
                  <a:srgbClr val="0000FF"/>
                </a:solidFill>
              </a:rPr>
              <a:t>𝑌</a:t>
            </a:r>
            <a:r>
              <a:rPr lang="en-US" altLang="en-US" b="1" i="1" baseline="30000" dirty="0">
                <a:solidFill>
                  <a:srgbClr val="0000FF"/>
                </a:solidFill>
              </a:rPr>
              <a:t>test</a:t>
            </a:r>
            <a:r>
              <a:rPr lang="en-US" altLang="en-US" b="1" i="1" dirty="0">
                <a:solidFill>
                  <a:srgbClr val="0000FF"/>
                </a:solidFill>
              </a:rPr>
              <a:t>  </a:t>
            </a:r>
            <a:r>
              <a:rPr lang="en-US" altLang="en-US" b="1" dirty="0">
                <a:solidFill>
                  <a:srgbClr val="0000FF"/>
                </a:solidFill>
                <a:sym typeface="Symbol" panose="05050102010706020507" pitchFamily="18" charset="2"/>
              </a:rPr>
              <a:t>  </a:t>
            </a:r>
            <a:r>
              <a:rPr lang="en-US" altLang="en-US" b="1" dirty="0">
                <a:solidFill>
                  <a:srgbClr val="0000FF"/>
                </a:solidFill>
              </a:rPr>
              <a:t>𝑌</a:t>
            </a:r>
            <a:r>
              <a:rPr lang="en-US" altLang="en-US" b="1" i="1" baseline="30000" dirty="0">
                <a:solidFill>
                  <a:srgbClr val="0000FF"/>
                </a:solidFill>
              </a:rPr>
              <a:t>train</a:t>
            </a:r>
            <a:endParaRPr lang="en-US" b="1" dirty="0">
              <a:solidFill>
                <a:srgbClr val="0000FF"/>
              </a:solidFill>
            </a:endParaRPr>
          </a:p>
          <a:p>
            <a:pPr lvl="2"/>
            <a:r>
              <a:rPr lang="en-US" dirty="0"/>
              <a:t>Classes appeared in testing must have been seen in training, </a:t>
            </a:r>
            <a:r>
              <a:rPr lang="en-US" b="1" dirty="0"/>
              <a:t>nothing new.</a:t>
            </a:r>
          </a:p>
          <a:p>
            <a:pPr lvl="2"/>
            <a:r>
              <a:rPr lang="en-US" dirty="0"/>
              <a:t>A system that is </a:t>
            </a:r>
            <a:r>
              <a:rPr lang="en-US" b="1" dirty="0"/>
              <a:t>unable to identify anything new</a:t>
            </a:r>
            <a:r>
              <a:rPr lang="en-US" dirty="0"/>
              <a:t>, it cannot learn by itself. </a:t>
            </a:r>
          </a:p>
          <a:p>
            <a:pPr>
              <a:spcBef>
                <a:spcPts val="2400"/>
              </a:spcBef>
            </a:pPr>
            <a:r>
              <a:rPr lang="en-US" b="1" dirty="0">
                <a:solidFill>
                  <a:srgbClr val="FF0000"/>
                </a:solidFill>
              </a:rPr>
              <a:t>Open-world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	    </a:t>
            </a:r>
            <a:r>
              <a:rPr lang="en-US" altLang="en-US" b="1" dirty="0">
                <a:solidFill>
                  <a:srgbClr val="0000FF"/>
                </a:solidFill>
              </a:rPr>
              <a:t>𝑌</a:t>
            </a:r>
            <a:r>
              <a:rPr lang="en-US" altLang="en-US" b="1" i="1" baseline="30000" dirty="0">
                <a:solidFill>
                  <a:srgbClr val="0000FF"/>
                </a:solidFill>
              </a:rPr>
              <a:t>test</a:t>
            </a:r>
            <a:r>
              <a:rPr lang="en-US" altLang="en-US" b="1" dirty="0">
                <a:solidFill>
                  <a:srgbClr val="0000FF"/>
                </a:solidFill>
              </a:rPr>
              <a:t> - 𝑌</a:t>
            </a:r>
            <a:r>
              <a:rPr lang="en-US" altLang="en-US" b="1" i="1" baseline="30000" dirty="0">
                <a:solidFill>
                  <a:srgbClr val="0000FF"/>
                </a:solidFill>
              </a:rPr>
              <a:t>train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sym typeface="Symbol" panose="05050102010706020507" pitchFamily="18" charset="2"/>
              </a:rPr>
              <a:t> </a:t>
            </a:r>
            <a:r>
              <a:rPr lang="en-US" altLang="en-US" b="1" i="1" dirty="0">
                <a:solidFill>
                  <a:srgbClr val="0000FF"/>
                </a:solidFill>
                <a:sym typeface="Symbol" panose="05050102010706020507" pitchFamily="18" charset="2"/>
              </a:rPr>
              <a:t></a:t>
            </a:r>
          </a:p>
          <a:p>
            <a:pPr lvl="2"/>
            <a:r>
              <a:rPr lang="en-US" dirty="0"/>
              <a:t>There are unseen classes in the test data, out-of-distribution.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Fei, and Liu. Breaking the Closed World Assumption in Text Classification. </a:t>
            </a:r>
            <a:r>
              <a:rPr lang="en-US" sz="1200" i="1" dirty="0"/>
              <a:t>NAACL-HLT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068282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214870</TotalTime>
  <Words>2661</Words>
  <Application>Microsoft Office PowerPoint</Application>
  <PresentationFormat>Widescreen</PresentationFormat>
  <Paragraphs>313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Garamond</vt:lpstr>
      <vt:lpstr>Times New Roman</vt:lpstr>
      <vt:lpstr>Wingdings</vt:lpstr>
      <vt:lpstr>Edge</vt:lpstr>
      <vt:lpstr>Lifelong and Continual Learning</vt:lpstr>
      <vt:lpstr>Introduction </vt:lpstr>
      <vt:lpstr>Outline</vt:lpstr>
      <vt:lpstr>Classic definition of lifelong/continual learning (Thrun 1996, Silver et al 2013; Ruvolo and Eaton, 2013; Chen and Liu, 2014, 2018)</vt:lpstr>
      <vt:lpstr>Lifelong/continual learning in the open world (Chen &amp; Liu, 2018, Liu, 2020)</vt:lpstr>
      <vt:lpstr>Characteristics of open world continual learning (Chen and Liu, 2018, Liu, 2020)</vt:lpstr>
      <vt:lpstr>Outline</vt:lpstr>
      <vt:lpstr>Out-of-distribution (OOD) detection</vt:lpstr>
      <vt:lpstr>Closed-world assumption and open-world (Fei et al, 2016; Shu et al., 2017)</vt:lpstr>
      <vt:lpstr>Self-driving cars need to learn continuously too </vt:lpstr>
      <vt:lpstr>Chatbots need to learn continuously</vt:lpstr>
      <vt:lpstr>Outline</vt:lpstr>
      <vt:lpstr>Continual learning (of a sequence of tasks)</vt:lpstr>
      <vt:lpstr>Class-continual learning (e.g., Hu et al. AAAI-2021)</vt:lpstr>
      <vt:lpstr>PCL architecture and results</vt:lpstr>
      <vt:lpstr>Task continual learning (e.g., Ke, Liu and Huang, 2020)</vt:lpstr>
      <vt:lpstr>Main idea of CAT</vt:lpstr>
      <vt:lpstr>Model and results</vt:lpstr>
      <vt:lpstr>Outline</vt:lpstr>
      <vt:lpstr>Learning on the job (Liu, 2020, Chen and Liu, 2018)</vt:lpstr>
      <vt:lpstr>Learning on the job in the open-world (Fei et al, 2016; Shu et al., 2017)</vt:lpstr>
      <vt:lpstr>Interactive self-supervision (Liu, 2020)</vt:lpstr>
      <vt:lpstr>Example - a greeting bot in a hotel (Chen and Liu, 2018; Liu et al., 2021)</vt:lpstr>
      <vt:lpstr>Example 2 – a chatbot system (Liu and Mazumder, 2021)</vt:lpstr>
      <vt:lpstr>Outline</vt:lpstr>
      <vt:lpstr>Opportunities to learn in conversations</vt:lpstr>
      <vt:lpstr>Example: natural language interface (NLI)</vt:lpstr>
      <vt:lpstr>An example</vt:lpstr>
      <vt:lpstr>CML has three components</vt:lpstr>
      <vt:lpstr>Continual interactive learning</vt:lpstr>
      <vt:lpstr>Outline</vt:lpstr>
      <vt:lpstr>Summary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and Summarizing Customer Reviews</dc:title>
  <dc:creator>Preferred Customer</dc:creator>
  <cp:lastModifiedBy>Liu, Bing</cp:lastModifiedBy>
  <cp:revision>5748</cp:revision>
  <cp:lastPrinted>2015-07-21T14:54:29Z</cp:lastPrinted>
  <dcterms:created xsi:type="dcterms:W3CDTF">2004-06-21T03:23:40Z</dcterms:created>
  <dcterms:modified xsi:type="dcterms:W3CDTF">2022-04-17T16:42:33Z</dcterms:modified>
</cp:coreProperties>
</file>