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41"/>
  </p:notesMasterIdLst>
  <p:handoutMasterIdLst>
    <p:handoutMasterId r:id="rId42"/>
  </p:handoutMasterIdLst>
  <p:sldIdLst>
    <p:sldId id="2687" r:id="rId2"/>
    <p:sldId id="2772" r:id="rId3"/>
    <p:sldId id="2726" r:id="rId4"/>
    <p:sldId id="2722" r:id="rId5"/>
    <p:sldId id="2668" r:id="rId6"/>
    <p:sldId id="2723" r:id="rId7"/>
    <p:sldId id="2724" r:id="rId8"/>
    <p:sldId id="2727" r:id="rId9"/>
    <p:sldId id="2725" r:id="rId10"/>
    <p:sldId id="2771" r:id="rId11"/>
    <p:sldId id="2731" r:id="rId12"/>
    <p:sldId id="2730" r:id="rId13"/>
    <p:sldId id="2732" r:id="rId14"/>
    <p:sldId id="2735" r:id="rId15"/>
    <p:sldId id="2733" r:id="rId16"/>
    <p:sldId id="2743" r:id="rId17"/>
    <p:sldId id="2773" r:id="rId18"/>
    <p:sldId id="2742" r:id="rId19"/>
    <p:sldId id="2740" r:id="rId20"/>
    <p:sldId id="2745" r:id="rId21"/>
    <p:sldId id="2744" r:id="rId22"/>
    <p:sldId id="2751" r:id="rId23"/>
    <p:sldId id="2746" r:id="rId24"/>
    <p:sldId id="2749" r:id="rId25"/>
    <p:sldId id="2752" r:id="rId26"/>
    <p:sldId id="2754" r:id="rId27"/>
    <p:sldId id="2753" r:id="rId28"/>
    <p:sldId id="2763" r:id="rId29"/>
    <p:sldId id="2756" r:id="rId30"/>
    <p:sldId id="2764" r:id="rId31"/>
    <p:sldId id="2765" r:id="rId32"/>
    <p:sldId id="2766" r:id="rId33"/>
    <p:sldId id="2767" r:id="rId34"/>
    <p:sldId id="2768" r:id="rId35"/>
    <p:sldId id="2769" r:id="rId36"/>
    <p:sldId id="2770" r:id="rId37"/>
    <p:sldId id="2762" r:id="rId38"/>
    <p:sldId id="2759" r:id="rId39"/>
    <p:sldId id="2755" r:id="rId40"/>
  </p:sldIdLst>
  <p:sldSz cx="12192000" cy="6858000"/>
  <p:notesSz cx="68580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319" userDrawn="1">
          <p15:clr>
            <a:srgbClr val="A4A3A4"/>
          </p15:clr>
        </p15:guide>
        <p15:guide id="4" pos="7679" userDrawn="1">
          <p15:clr>
            <a:srgbClr val="A4A3A4"/>
          </p15:clr>
        </p15:guide>
        <p15:guide id="5" orient="horz" pos="2183" userDrawn="1">
          <p15:clr>
            <a:srgbClr val="A4A3A4"/>
          </p15:clr>
        </p15:guide>
        <p15:guide id="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ett Chen" initials="" lastIdx="5" clrIdx="0"/>
  <p:cmAuthor id="1" name="Brett Zhiyuan Chen" initials="" lastIdx="1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00863D"/>
    <a:srgbClr val="FF6600"/>
    <a:srgbClr val="3366FF"/>
    <a:srgbClr val="700000"/>
    <a:srgbClr val="FF9900"/>
    <a:srgbClr val="5D2884"/>
    <a:srgbClr val="3333FF"/>
    <a:srgbClr val="FFFF00"/>
    <a:srgbClr val="290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9" autoAdjust="0"/>
    <p:restoredTop sz="93963" autoAdjust="0"/>
  </p:normalViewPr>
  <p:slideViewPr>
    <p:cSldViewPr>
      <p:cViewPr varScale="1">
        <p:scale>
          <a:sx n="65" d="100"/>
          <a:sy n="65" d="100"/>
        </p:scale>
        <p:origin x="620" y="24"/>
      </p:cViewPr>
      <p:guideLst>
        <p:guide orient="horz" pos="2160"/>
        <p:guide pos="3840"/>
        <p:guide orient="horz" pos="4319"/>
        <p:guide pos="7679"/>
        <p:guide orient="horz" pos="218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68"/>
    </p:cViewPr>
  </p:sorterViewPr>
  <p:notesViewPr>
    <p:cSldViewPr>
      <p:cViewPr varScale="1">
        <p:scale>
          <a:sx n="105" d="100"/>
          <a:sy n="105" d="100"/>
        </p:scale>
        <p:origin x="-1440" y="-72"/>
      </p:cViewPr>
      <p:guideLst>
        <p:guide orient="horz" pos="2928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903" y="1"/>
            <a:ext cx="2972097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algn="r"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195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903" y="8832195"/>
            <a:ext cx="2972097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algn="r"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fld id="{5DB034C7-4270-483D-8BDF-C000EEEF1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26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14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algn="r"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8500"/>
            <a:ext cx="61960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098" y="4416099"/>
            <a:ext cx="5485805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14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algn="r"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fld id="{22A3586C-3B7D-4147-9957-F8F486F8C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06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A3586C-3B7D-4147-9957-F8F486F8CC7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7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A3586C-3B7D-4147-9957-F8F486F8CC7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0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A3586C-3B7D-4147-9957-F8F486F8CC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89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A3586C-3B7D-4147-9957-F8F486F8CC7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25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A3586C-3B7D-4147-9957-F8F486F8CC7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52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914400" y="6243638"/>
            <a:ext cx="7112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256F0-88B9-48EE-8C53-686074EE5B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61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B803B-8952-402F-A71A-B244E0086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45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F6302-11C0-4480-8196-146E016623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483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00B96-E340-41E1-9073-CBBEAA7ABD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607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1CFDD-3C5F-4286-9C94-2AA788FC88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87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F91C3-4DC8-4412-86BD-7EDA41606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87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7D095-C475-468E-B55A-5AAB6E83C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43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2E54C-6748-4117-AA15-93F730709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21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DE47E-5550-4E36-872B-CD1F66F30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48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41D7C-6881-4687-9E7E-EA249A2FAD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93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6E2BA-9042-4BC0-B54D-BCD7452B86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55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35FFE-4E95-41F7-8729-5E6E187272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35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552E-4478-4036-BA25-FF7ACAEFD2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67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248400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>
              <a:defRPr/>
            </a:pPr>
            <a:fld id="{87098A94-D482-4804-A3D4-A50318B20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aihorizon.com/essays/basiccs/trees/minimax-pic.ht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Adversarial Search and Games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9676" y="3962400"/>
            <a:ext cx="8199524" cy="17526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635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7132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History and overview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</a:rPr>
              <a:t>Minimax for zero-sum games</a:t>
            </a:r>
          </a:p>
          <a:p>
            <a:pPr>
              <a:spcBef>
                <a:spcPts val="600"/>
              </a:spcBef>
            </a:pPr>
            <a:r>
              <a:rPr lang="en-US" dirty="0"/>
              <a:t>Alpha-Beta pruning </a:t>
            </a:r>
          </a:p>
          <a:p>
            <a:pPr>
              <a:spcBef>
                <a:spcPts val="600"/>
              </a:spcBef>
            </a:pPr>
            <a:r>
              <a:rPr lang="en-US" dirty="0"/>
              <a:t>Monte Carlo tree search</a:t>
            </a:r>
          </a:p>
          <a:p>
            <a:pPr>
              <a:spcBef>
                <a:spcPts val="600"/>
              </a:spcBef>
            </a:pPr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9888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00DB7-49BD-443F-8F84-CED768872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Minmax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3D4F4-FB7E-4E6D-8294-23CD90D32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242484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Search tree 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 dirty="0">
                <a:solidFill>
                  <a:srgbClr val="0000FF"/>
                </a:solidFill>
              </a:rPr>
              <a:t>Nodes</a:t>
            </a:r>
            <a:r>
              <a:rPr lang="en-US" altLang="en-US" sz="2400" dirty="0"/>
              <a:t> (squares here) represent decision states (i.e., after a move)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 dirty="0">
                <a:solidFill>
                  <a:srgbClr val="0000FF"/>
                </a:solidFill>
              </a:rPr>
              <a:t>Branches</a:t>
            </a:r>
            <a:r>
              <a:rPr lang="en-US" altLang="en-US" sz="2400" dirty="0"/>
              <a:t> are decisions, i.e., moves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Start at </a:t>
            </a:r>
            <a:r>
              <a:rPr lang="en-US" altLang="en-US" sz="2400" i="1" dirty="0">
                <a:solidFill>
                  <a:srgbClr val="0000FF"/>
                </a:solidFill>
              </a:rPr>
              <a:t>root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Nodes at end are </a:t>
            </a:r>
            <a:r>
              <a:rPr lang="en-US" altLang="en-US" sz="2400" i="1" dirty="0">
                <a:solidFill>
                  <a:srgbClr val="0000FF"/>
                </a:solidFill>
              </a:rPr>
              <a:t>leaf nodes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E.g., Tic-Tac-Toe (symmetrical positions removed)</a:t>
            </a:r>
            <a:endParaRPr lang="en-US" altLang="en-US" sz="2400" dirty="0">
              <a:hlinkClick r:id="rId2"/>
            </a:endParaRPr>
          </a:p>
          <a:p>
            <a:pPr>
              <a:lnSpc>
                <a:spcPct val="80000"/>
              </a:lnSpc>
            </a:pPr>
            <a:r>
              <a:rPr lang="en-US" altLang="en-US" sz="2800" dirty="0"/>
              <a:t>Levels usually called plies (a </a:t>
            </a:r>
            <a:r>
              <a:rPr lang="en-US" altLang="en-US" sz="2800" i="1" dirty="0">
                <a:solidFill>
                  <a:srgbClr val="0000FF"/>
                </a:solidFill>
              </a:rPr>
              <a:t>ply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/>
              <a:t>is one level)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Each ply represents a </a:t>
            </a:r>
            <a:r>
              <a:rPr lang="en-US" altLang="en-US" sz="2400" dirty="0">
                <a:solidFill>
                  <a:srgbClr val="FF0000"/>
                </a:solidFill>
              </a:rPr>
              <a:t>"turn" </a:t>
            </a:r>
            <a:r>
              <a:rPr lang="en-US" altLang="en-US" sz="2400" dirty="0"/>
              <a:t>switch to other player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E8A86D-FD60-416A-A129-78C16E4F1F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0896E-F25A-4A99-85D3-8C11DDA3DD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5D1F3F4-FE34-4B85-9B93-A15DC60F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1916832"/>
            <a:ext cx="57150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799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131B-9273-4965-A3DD-9AB6F8FC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Minmax setup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63CD9-AFCC-4B0D-A266-C761EE757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>
                <a:solidFill>
                  <a:srgbClr val="0000FF"/>
                </a:solidFill>
              </a:rPr>
              <a:t>Assign point value to the outcome of a game</a:t>
            </a:r>
          </a:p>
          <a:p>
            <a:pPr lvl="1"/>
            <a:r>
              <a:rPr lang="en-US" altLang="en-US" sz="2400" dirty="0"/>
              <a:t>Ex: Tic-Tac-Toe: X wins, value of 1. O wins, value -1. </a:t>
            </a:r>
          </a:p>
          <a:p>
            <a:r>
              <a:rPr lang="en-US" sz="2800" dirty="0"/>
              <a:t>Two players: one called </a:t>
            </a:r>
            <a:r>
              <a:rPr lang="en-US" sz="2800" dirty="0">
                <a:solidFill>
                  <a:srgbClr val="FF0000"/>
                </a:solidFill>
              </a:rPr>
              <a:t>Max</a:t>
            </a:r>
            <a:r>
              <a:rPr lang="en-US" sz="2800" dirty="0"/>
              <a:t> and the other called </a:t>
            </a:r>
            <a:r>
              <a:rPr lang="en-US" sz="2800" dirty="0">
                <a:solidFill>
                  <a:srgbClr val="FF0000"/>
                </a:solidFill>
              </a:rPr>
              <a:t>Min</a:t>
            </a:r>
          </a:p>
          <a:p>
            <a:pPr lvl="1"/>
            <a:r>
              <a:rPr lang="en-US" altLang="en-US" sz="2400" dirty="0"/>
              <a:t>Max (X) tries to maximize point value, </a:t>
            </a:r>
          </a:p>
          <a:p>
            <a:pPr lvl="1"/>
            <a:r>
              <a:rPr lang="en-US" altLang="en-US" sz="2400" dirty="0"/>
              <a:t>while Min (O) tries to minimize point value</a:t>
            </a:r>
          </a:p>
          <a:p>
            <a:r>
              <a:rPr lang="en-US" altLang="en-US" sz="2800" dirty="0"/>
              <a:t>Assume both players play to best of their ability</a:t>
            </a:r>
          </a:p>
          <a:p>
            <a:pPr lvl="1"/>
            <a:r>
              <a:rPr lang="en-US" altLang="en-US" sz="2400" dirty="0"/>
              <a:t>Always make a move to minimize or maximize points</a:t>
            </a:r>
          </a:p>
          <a:p>
            <a:r>
              <a:rPr lang="en-US" altLang="en-US" sz="2800" dirty="0">
                <a:solidFill>
                  <a:srgbClr val="0000FF"/>
                </a:solidFill>
              </a:rPr>
              <a:t>Decision</a:t>
            </a:r>
            <a:r>
              <a:rPr lang="en-US" altLang="en-US" sz="2800" dirty="0"/>
              <a:t>: Max will choose the best move to get the highest point, assuming Min will choose the best move to get the lowest point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96747-702A-41C4-ACC0-DE5E677DF1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A5688-1693-47A3-8426-70925BB6E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895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EF55-762E-4B37-A564-CD373217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Minmax: first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F6924-2E72-43A0-9458-D15080F79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548437" cy="4530725"/>
          </a:xfrm>
        </p:spPr>
        <p:txBody>
          <a:bodyPr/>
          <a:lstStyle/>
          <a:p>
            <a:r>
              <a:rPr lang="en-US" altLang="en-US" sz="2800" dirty="0">
                <a:solidFill>
                  <a:srgbClr val="FF0000"/>
                </a:solidFill>
              </a:rPr>
              <a:t>Max’s turn </a:t>
            </a:r>
            <a:r>
              <a:rPr lang="en-US" altLang="en-US" sz="2800" dirty="0"/>
              <a:t>(with the complete tree)</a:t>
            </a:r>
          </a:p>
          <a:p>
            <a:pPr lvl="1"/>
            <a:r>
              <a:rPr lang="en-US" altLang="en-US" sz="2400" dirty="0"/>
              <a:t>Would like the “9” points (the maximum)</a:t>
            </a:r>
          </a:p>
          <a:p>
            <a:pPr lvl="1"/>
            <a:r>
              <a:rPr lang="en-US" altLang="en-US" sz="2400" dirty="0">
                <a:solidFill>
                  <a:srgbClr val="0000FF"/>
                </a:solidFill>
              </a:rPr>
              <a:t>But if choose left branch</a:t>
            </a:r>
            <a:r>
              <a:rPr lang="en-US" altLang="en-US" sz="2400" dirty="0"/>
              <a:t>, Min will choose move to get 3</a:t>
            </a:r>
          </a:p>
          <a:p>
            <a:pPr lvl="1"/>
            <a:r>
              <a:rPr lang="en-US" altLang="en-US" sz="2400" dirty="0">
                <a:sym typeface="Wingdings" panose="05000000000000000000" pitchFamily="2" charset="2"/>
              </a:rPr>
              <a:t> </a:t>
            </a:r>
            <a:r>
              <a:rPr lang="en-US" altLang="en-US" sz="2400" dirty="0"/>
              <a:t>left branch has a value of 3</a:t>
            </a:r>
          </a:p>
          <a:p>
            <a:pPr lvl="1"/>
            <a:r>
              <a:rPr lang="en-US" altLang="en-US" sz="2400" dirty="0">
                <a:solidFill>
                  <a:srgbClr val="0000FF"/>
                </a:solidFill>
              </a:rPr>
              <a:t>If choose right</a:t>
            </a:r>
            <a:r>
              <a:rPr lang="en-US" altLang="en-US" sz="2400" dirty="0"/>
              <a:t>, Min can choose any one of 5, 6 or 7 (will choose 5, the minimum)</a:t>
            </a:r>
          </a:p>
          <a:p>
            <a:pPr lvl="1"/>
            <a:r>
              <a:rPr lang="en-US" altLang="en-US" sz="2400" dirty="0">
                <a:sym typeface="Wingdings" panose="05000000000000000000" pitchFamily="2" charset="2"/>
              </a:rPr>
              <a:t> </a:t>
            </a:r>
            <a:r>
              <a:rPr lang="en-US" altLang="en-US" sz="2400" dirty="0"/>
              <a:t>right branch has a value of 5</a:t>
            </a:r>
          </a:p>
          <a:p>
            <a:r>
              <a:rPr lang="en-US" altLang="en-US" sz="2800" dirty="0"/>
              <a:t>Right branch is largest (the maximum) so choose that move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11EE9-B694-4DEB-8F74-1871EF8DD7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13B2D-E635-49A5-AB4E-34467F2BDF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grpSp>
        <p:nvGrpSpPr>
          <p:cNvPr id="6" name="Group 30">
            <a:extLst>
              <a:ext uri="{FF2B5EF4-FFF2-40B4-BE49-F238E27FC236}">
                <a16:creationId xmlns:a16="http://schemas.microsoft.com/office/drawing/2014/main" id="{842E8598-46D1-426C-9582-E34179E75034}"/>
              </a:ext>
            </a:extLst>
          </p:cNvPr>
          <p:cNvGrpSpPr>
            <a:grpSpLocks/>
          </p:cNvGrpSpPr>
          <p:nvPr/>
        </p:nvGrpSpPr>
        <p:grpSpPr bwMode="auto">
          <a:xfrm>
            <a:off x="7500156" y="3573016"/>
            <a:ext cx="4116388" cy="1873250"/>
            <a:chOff x="2496" y="2430"/>
            <a:chExt cx="2593" cy="1180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73153AC5-1027-4B69-846B-730CEB825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448"/>
              <a:ext cx="192" cy="24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altLang="en-US" b="1" dirty="0">
                  <a:latin typeface="Courier New" panose="02070309020205020404" pitchFamily="49" charset="0"/>
                </a:rPr>
                <a:t>5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1C5E9A-381A-4805-83DA-8D20FE213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880"/>
              <a:ext cx="192" cy="24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altLang="en-US" b="1" dirty="0">
                  <a:latin typeface="Courier New" panose="02070309020205020404" pitchFamily="49" charset="0"/>
                </a:rPr>
                <a:t>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C2B0F0-C20C-4977-AEB5-26CEA5145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880"/>
              <a:ext cx="192" cy="24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altLang="en-US" b="1" dirty="0">
                  <a:latin typeface="Courier New" panose="02070309020205020404" pitchFamily="49" charset="0"/>
                </a:rPr>
                <a:t>4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559D9B-E283-49E7-9966-957CF8B33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880"/>
              <a:ext cx="192" cy="24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altLang="en-US" b="1" dirty="0">
                  <a:latin typeface="Courier New" panose="02070309020205020404" pitchFamily="49" charset="0"/>
                </a:rPr>
                <a:t>5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1BD425-AD8B-4CA9-A124-03D9C7D8C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360"/>
              <a:ext cx="192" cy="24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altLang="en-US" b="1" dirty="0">
                  <a:latin typeface="Courier New" panose="02070309020205020404" pitchFamily="49" charset="0"/>
                </a:rPr>
                <a:t>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64993B-C1F2-4499-8030-3D91A863C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3360"/>
              <a:ext cx="192" cy="24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altLang="en-US" b="1" dirty="0">
                  <a:latin typeface="Courier New" panose="02070309020205020404" pitchFamily="49" charset="0"/>
                </a:rPr>
                <a:t>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CC5BCF-1B36-4236-9085-600277496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360"/>
              <a:ext cx="192" cy="24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altLang="en-US" b="1" dirty="0">
                  <a:latin typeface="Courier New" panose="02070309020205020404" pitchFamily="49" charset="0"/>
                </a:rPr>
                <a:t>4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2998BA-AA05-4A37-A18F-394498BAF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3360"/>
              <a:ext cx="192" cy="24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altLang="en-US" b="1" dirty="0">
                  <a:latin typeface="Courier New" panose="02070309020205020404" pitchFamily="49" charset="0"/>
                </a:rPr>
                <a:t>6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EF8CDB-4A02-40D2-8952-D06372BB4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3360"/>
              <a:ext cx="192" cy="24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altLang="en-US" b="1" dirty="0">
                  <a:latin typeface="Courier New" panose="02070309020205020404" pitchFamily="49" charset="0"/>
                </a:rPr>
                <a:t>7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E6F4D7C-E39C-4D26-87C6-1118AB900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360"/>
              <a:ext cx="192" cy="24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altLang="en-US" b="1" dirty="0">
                  <a:latin typeface="Courier New" panose="02070309020205020404" pitchFamily="49" charset="0"/>
                </a:rPr>
                <a:t>5</a:t>
              </a:r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43B785E5-D8EF-4120-A0DE-1B34F654C6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88" y="2688"/>
              <a:ext cx="672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479F9EBB-97CC-4FFC-AD1E-C8F79C67EB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52" y="2688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0">
              <a:extLst>
                <a:ext uri="{FF2B5EF4-FFF2-40B4-BE49-F238E27FC236}">
                  <a16:creationId xmlns:a16="http://schemas.microsoft.com/office/drawing/2014/main" id="{F359B660-EAD9-40C1-B155-F3FE23D5C2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0" y="2688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1">
              <a:extLst>
                <a:ext uri="{FF2B5EF4-FFF2-40B4-BE49-F238E27FC236}">
                  <a16:creationId xmlns:a16="http://schemas.microsoft.com/office/drawing/2014/main" id="{DF066CD6-4973-42C7-A9CE-A258C8E467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2" y="3120"/>
              <a:ext cx="96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2">
              <a:extLst>
                <a:ext uri="{FF2B5EF4-FFF2-40B4-BE49-F238E27FC236}">
                  <a16:creationId xmlns:a16="http://schemas.microsoft.com/office/drawing/2014/main" id="{667B90A4-B8DE-4021-AFC2-1D72732737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88" y="3120"/>
              <a:ext cx="96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5E20C81D-9CA5-4594-8812-F4E16DBEAF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0" y="3120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4">
              <a:extLst>
                <a:ext uri="{FF2B5EF4-FFF2-40B4-BE49-F238E27FC236}">
                  <a16:creationId xmlns:a16="http://schemas.microsoft.com/office/drawing/2014/main" id="{61DFF716-D00A-4FA9-9754-51ECED3958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92" y="3120"/>
              <a:ext cx="24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5">
              <a:extLst>
                <a:ext uri="{FF2B5EF4-FFF2-40B4-BE49-F238E27FC236}">
                  <a16:creationId xmlns:a16="http://schemas.microsoft.com/office/drawing/2014/main" id="{A295F70D-B640-4435-BC11-75A57349D9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2" y="3120"/>
              <a:ext cx="336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6">
              <a:extLst>
                <a:ext uri="{FF2B5EF4-FFF2-40B4-BE49-F238E27FC236}">
                  <a16:creationId xmlns:a16="http://schemas.microsoft.com/office/drawing/2014/main" id="{022BDBBF-29E5-4FE6-9612-EF259015E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2" y="3120"/>
              <a:ext cx="48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27">
              <a:extLst>
                <a:ext uri="{FF2B5EF4-FFF2-40B4-BE49-F238E27FC236}">
                  <a16:creationId xmlns:a16="http://schemas.microsoft.com/office/drawing/2014/main" id="{4ECE8334-D211-45D8-8B11-A75DFF46EE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2430"/>
              <a:ext cx="4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2000" dirty="0">
                  <a:latin typeface="Comic Sans MS" panose="030F0702030302020204" pitchFamily="66" charset="0"/>
                </a:rPr>
                <a:t>Max</a:t>
              </a:r>
            </a:p>
          </p:txBody>
        </p:sp>
        <p:sp>
          <p:nvSpPr>
            <p:cNvPr id="27" name="Text Box 28">
              <a:extLst>
                <a:ext uri="{FF2B5EF4-FFF2-40B4-BE49-F238E27FC236}">
                  <a16:creationId xmlns:a16="http://schemas.microsoft.com/office/drawing/2014/main" id="{6D9756B1-9CBB-4954-859A-89B519ED3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2880"/>
              <a:ext cx="38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2000" dirty="0">
                  <a:latin typeface="Comic Sans MS" panose="030F0702030302020204" pitchFamily="66" charset="0"/>
                </a:rPr>
                <a:t>Min</a:t>
              </a:r>
            </a:p>
          </p:txBody>
        </p:sp>
        <p:sp>
          <p:nvSpPr>
            <p:cNvPr id="28" name="Text Box 29">
              <a:extLst>
                <a:ext uri="{FF2B5EF4-FFF2-40B4-BE49-F238E27FC236}">
                  <a16:creationId xmlns:a16="http://schemas.microsoft.com/office/drawing/2014/main" id="{550C623A-C01C-46C4-A950-90F1A58A96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3360"/>
              <a:ext cx="4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2000" dirty="0">
                  <a:latin typeface="Comic Sans MS" panose="030F0702030302020204" pitchFamily="66" charset="0"/>
                </a:rPr>
                <a:t>Max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4210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ADD67-67CB-4159-A3E3-E5E2297F4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Minmax: second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9372-A166-4BE1-9D53-1FF038975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126360" cy="4530725"/>
          </a:xfrm>
        </p:spPr>
        <p:txBody>
          <a:bodyPr/>
          <a:lstStyle/>
          <a:p>
            <a:r>
              <a:rPr lang="en-US" altLang="en-US" sz="2800" dirty="0">
                <a:solidFill>
                  <a:srgbClr val="FF0000"/>
                </a:solidFill>
              </a:rPr>
              <a:t>Max’s turn</a:t>
            </a:r>
          </a:p>
          <a:p>
            <a:pPr lvl="1"/>
            <a:r>
              <a:rPr lang="en-US" altLang="en-US" sz="2400" dirty="0"/>
              <a:t>Circles represent Max; Squares represent Min</a:t>
            </a:r>
          </a:p>
          <a:p>
            <a:pPr lvl="1"/>
            <a:r>
              <a:rPr lang="en-US" altLang="en-US" sz="2400" dirty="0"/>
              <a:t>Values inside represent the values of </a:t>
            </a:r>
            <a:r>
              <a:rPr lang="en-US" altLang="en-US" sz="2400" dirty="0" err="1"/>
              <a:t>MinMax</a:t>
            </a:r>
            <a:r>
              <a:rPr lang="en-US" altLang="en-US" sz="2400" dirty="0"/>
              <a:t> algorithm</a:t>
            </a:r>
          </a:p>
          <a:p>
            <a:pPr lvl="1"/>
            <a:r>
              <a:rPr lang="en-US" altLang="en-US" sz="2400" dirty="0"/>
              <a:t>Red arrows represent the chosen back up move</a:t>
            </a:r>
          </a:p>
          <a:p>
            <a:pPr lvl="1"/>
            <a:r>
              <a:rPr lang="en-US" altLang="en-US" sz="2400" dirty="0"/>
              <a:t>Numbers on left represent tree depth</a:t>
            </a:r>
          </a:p>
          <a:p>
            <a:pPr lvl="1"/>
            <a:r>
              <a:rPr lang="en-US" altLang="en-US" sz="2400" dirty="0"/>
              <a:t>Blue arrow is the chosen final move of Max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80AAE-30C0-4602-9BB3-CDE2BC22F9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4095D-9305-4003-B8D0-504396224C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9A47480-7700-42B3-8291-23870AAB4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40" y="2460277"/>
            <a:ext cx="5257800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72C56774-6E08-4413-AB0E-3BEAF50F8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6555" y="4469050"/>
            <a:ext cx="6174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2000" dirty="0">
                <a:latin typeface="Comic Sans MS" panose="030F0702030302020204" pitchFamily="66" charset="0"/>
              </a:rPr>
              <a:t>Min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0DE33F20-BB23-46DC-9DC8-36666F1C2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6555" y="3195875"/>
            <a:ext cx="6174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2000" dirty="0">
                <a:latin typeface="Comic Sans MS" panose="030F0702030302020204" pitchFamily="66" charset="0"/>
              </a:rPr>
              <a:t>Min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AE42BBA0-60E8-4032-9B4F-CAB2005C0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355" y="2487850"/>
            <a:ext cx="6928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2000" dirty="0">
                <a:latin typeface="Comic Sans MS" panose="030F0702030302020204" pitchFamily="66" charset="0"/>
              </a:rPr>
              <a:t>Max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390F27D7-12D6-4467-B6F4-BBF649E0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655" y="3832463"/>
            <a:ext cx="6928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2000" dirty="0">
                <a:latin typeface="Comic Sans MS" panose="030F0702030302020204" pitchFamily="66" charset="0"/>
              </a:rPr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3718959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31F1B-3B57-42AA-915B-C03F61966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MinMax</a:t>
            </a:r>
            <a:r>
              <a:rPr lang="en-US" altLang="en-US" dirty="0"/>
              <a:t> and Chess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743DE-AB6D-4AA5-B1E1-9F7927274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600" dirty="0"/>
              <a:t>With full tree, can determine best possible move</a:t>
            </a:r>
          </a:p>
          <a:p>
            <a:pPr lvl="1"/>
            <a:r>
              <a:rPr lang="en-US" altLang="en-US" sz="2200" dirty="0"/>
              <a:t>However, full tree impossible for some games!  E.g., Chess</a:t>
            </a:r>
          </a:p>
          <a:p>
            <a:pPr lvl="1"/>
            <a:r>
              <a:rPr lang="en-US" altLang="en-US" sz="2200" dirty="0"/>
              <a:t>At a given time, chess has ~35 legal moves. Exponential growth: </a:t>
            </a:r>
          </a:p>
          <a:p>
            <a:pPr lvl="1"/>
            <a:r>
              <a:rPr lang="en-US" altLang="en-US" sz="2200" dirty="0"/>
              <a:t>35 at one ply, 35</a:t>
            </a:r>
            <a:r>
              <a:rPr lang="en-US" altLang="en-US" sz="2200" baseline="30000" dirty="0"/>
              <a:t>2</a:t>
            </a:r>
            <a:r>
              <a:rPr lang="en-US" altLang="en-US" sz="2200" dirty="0"/>
              <a:t> = 1225 at two plies … 35</a:t>
            </a:r>
            <a:r>
              <a:rPr lang="en-US" altLang="en-US" sz="2200" baseline="30000" dirty="0"/>
              <a:t>6</a:t>
            </a:r>
            <a:r>
              <a:rPr lang="en-US" altLang="en-US" sz="2200" dirty="0"/>
              <a:t> = 2 billion and 35</a:t>
            </a:r>
            <a:r>
              <a:rPr lang="en-US" altLang="en-US" sz="2200" baseline="30000" dirty="0"/>
              <a:t>10</a:t>
            </a:r>
            <a:r>
              <a:rPr lang="en-US" altLang="en-US" sz="2200" dirty="0"/>
              <a:t> = 2 quadrillion</a:t>
            </a:r>
          </a:p>
          <a:p>
            <a:pPr lvl="1"/>
            <a:r>
              <a:rPr lang="en-US" altLang="en-US" sz="2200" dirty="0"/>
              <a:t>Games can last 40 moves (or more), so 35</a:t>
            </a:r>
            <a:r>
              <a:rPr lang="en-US" altLang="en-US" sz="2200" baseline="30000" dirty="0"/>
              <a:t>40</a:t>
            </a:r>
            <a:r>
              <a:rPr lang="en-US" altLang="en-US" sz="2200" dirty="0"/>
              <a:t> … Stars in universe: ~ 2</a:t>
            </a:r>
            <a:r>
              <a:rPr lang="en-US" altLang="en-US" sz="2200" baseline="30000" dirty="0"/>
              <a:t>28</a:t>
            </a:r>
            <a:endParaRPr lang="en-US" altLang="en-US" sz="2200" dirty="0"/>
          </a:p>
          <a:p>
            <a:r>
              <a:rPr lang="en-US" altLang="en-US" sz="2600" dirty="0"/>
              <a:t>For large games (Chess) can’t see end of the game. Must </a:t>
            </a:r>
            <a:r>
              <a:rPr lang="en-US" altLang="en-US" sz="2600" i="1" dirty="0"/>
              <a:t>estimate</a:t>
            </a:r>
            <a:r>
              <a:rPr lang="en-US" altLang="en-US" sz="2600" dirty="0"/>
              <a:t> winning or losing from top portion</a:t>
            </a:r>
          </a:p>
          <a:p>
            <a:pPr lvl="1"/>
            <a:r>
              <a:rPr lang="en-US" altLang="en-US" sz="2200" dirty="0">
                <a:latin typeface="Courier New" panose="02070309020205020404" pitchFamily="49" charset="0"/>
              </a:rPr>
              <a:t>Evaluate()</a:t>
            </a:r>
            <a:r>
              <a:rPr lang="en-US" altLang="en-US" sz="2200" dirty="0"/>
              <a:t> function to guess end given board</a:t>
            </a:r>
          </a:p>
          <a:p>
            <a:pPr lvl="1"/>
            <a:r>
              <a:rPr lang="en-US" altLang="en-US" sz="2200" dirty="0"/>
              <a:t>A numeric value, much smaller than victory (i.e., Checkmate for Max will be one million, for Min minus one million)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D895C-E351-4303-9F6C-9B2EBC4F36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3F76A-7052-49DA-95ED-ADFDC8791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57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7D8E4-C42F-4C77-BA57-D24763A5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64C56-1BD7-44A8-899C-75B5F37B8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10972800" cy="4646142"/>
          </a:xfrm>
        </p:spPr>
        <p:txBody>
          <a:bodyPr/>
          <a:lstStyle/>
          <a:p>
            <a:r>
              <a:rPr lang="en-US" altLang="en-US" sz="2400" dirty="0"/>
              <a:t>Checkmate – worth more than rest combined</a:t>
            </a:r>
          </a:p>
          <a:p>
            <a:r>
              <a:rPr lang="en-US" altLang="en-US" sz="2400" dirty="0"/>
              <a:t>Typical, use weighted function:</a:t>
            </a:r>
          </a:p>
          <a:p>
            <a:pPr lvl="1"/>
            <a:r>
              <a:rPr lang="en-US" altLang="en-US" sz="2000" dirty="0">
                <a:latin typeface="Courier New" panose="02070309020205020404" pitchFamily="49" charset="0"/>
              </a:rPr>
              <a:t>c1*material + c2*mobility + c3*king safety + c4*center control + ...</a:t>
            </a:r>
            <a:r>
              <a:rPr lang="en-US" altLang="en-US" sz="2000" dirty="0"/>
              <a:t> </a:t>
            </a:r>
          </a:p>
          <a:p>
            <a:pPr lvl="1"/>
            <a:r>
              <a:rPr lang="en-US" altLang="en-US" sz="2200" dirty="0"/>
              <a:t>Simplest is point value for </a:t>
            </a:r>
            <a:r>
              <a:rPr lang="en-US" altLang="en-US" sz="2200" dirty="0">
                <a:latin typeface="Courier New" panose="02070309020205020404" pitchFamily="49" charset="0"/>
              </a:rPr>
              <a:t>material</a:t>
            </a:r>
          </a:p>
          <a:p>
            <a:pPr lvl="2"/>
            <a:r>
              <a:rPr lang="en-US" altLang="en-US" sz="2000" dirty="0"/>
              <a:t>pawn 1, knight 3, bishop 3, castle 3, queen 9</a:t>
            </a:r>
          </a:p>
          <a:p>
            <a:pPr lvl="2"/>
            <a:r>
              <a:rPr lang="en-US" altLang="en-US" sz="2000" dirty="0"/>
              <a:t>All other stuff worth 1.5 pawns (i.e., can ignore most everything else)</a:t>
            </a:r>
          </a:p>
          <a:p>
            <a:r>
              <a:rPr lang="en-US" altLang="en-US" sz="2400" dirty="0"/>
              <a:t>What about a draw?</a:t>
            </a:r>
          </a:p>
          <a:p>
            <a:pPr lvl="1"/>
            <a:r>
              <a:rPr lang="en-US" altLang="en-US" sz="2200" dirty="0"/>
              <a:t>Can be good (i.e., if opponent is strong)</a:t>
            </a:r>
          </a:p>
          <a:p>
            <a:pPr lvl="1"/>
            <a:r>
              <a:rPr lang="en-US" altLang="en-US" sz="2200" dirty="0"/>
              <a:t>Can be bad (i.e., if opponent is weak)</a:t>
            </a:r>
          </a:p>
          <a:p>
            <a:pPr lvl="1"/>
            <a:r>
              <a:rPr lang="en-US" altLang="en-US" sz="2200" dirty="0"/>
              <a:t>Adjust with </a:t>
            </a:r>
            <a:r>
              <a:rPr lang="en-US" altLang="en-US" sz="2200" i="1" dirty="0"/>
              <a:t>contempt factor</a:t>
            </a:r>
          </a:p>
          <a:p>
            <a:pPr lvl="2"/>
            <a:r>
              <a:rPr lang="en-US" altLang="en-US" sz="2000" dirty="0"/>
              <a:t>Makes a draw (0) slightly lower (play to win)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9C8EB-50F6-4181-90F0-01F04EB1AA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3C45B-B7C5-42BA-80AD-1EFF9611E6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7" name="Picture 22">
            <a:extLst>
              <a:ext uri="{FF2B5EF4-FFF2-40B4-BE49-F238E27FC236}">
                <a16:creationId xmlns:a16="http://schemas.microsoft.com/office/drawing/2014/main" id="{19250192-92F4-4B9E-9C4B-31B4C1EE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6380" y="3429000"/>
            <a:ext cx="2438400" cy="273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511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43A52-FA83-4D75-98F1-F78CB8D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MinMax</a:t>
            </a:r>
            <a:r>
              <a:rPr lang="en-US" dirty="0"/>
              <a:t> – Pseudo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94091-3AB4-4DA9-B9FD-920D2A559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</a:t>
            </a: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minimax(node, depth,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maximizingPlayer</a:t>
            </a: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depth = 0 </a:t>
            </a: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node is a terminal node </a:t>
            </a: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return</a:t>
            </a: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heuristic value of node    // evaluation()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maximizingPlayer</a:t>
            </a: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     </a:t>
            </a: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 TRUE - Player Max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value := −∞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each</a:t>
            </a: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child of node </a:t>
            </a: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value := max(value, minimax(child, depth − 1, FALSE))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return</a:t>
            </a: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value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else</a:t>
            </a: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(* minimizing player *)  // </a:t>
            </a: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FALSE - player Min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value := +∞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each</a:t>
            </a: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child of node </a:t>
            </a: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value := min(value, minimax(child, depth − 1, TRUE))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return</a:t>
            </a:r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value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i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(* Initial call *)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minimax(origin, depth, TRUE) // depth – how deep to go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61731-EB50-45C1-8729-A844C37FC8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51410-5A93-4529-879B-DAE0D88D7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51F83-3549-4107-A97F-0FF165A8C87B}"/>
              </a:ext>
            </a:extLst>
          </p:cNvPr>
          <p:cNvSpPr txBox="1"/>
          <p:nvPr/>
        </p:nvSpPr>
        <p:spPr>
          <a:xfrm>
            <a:off x="10452484" y="6140793"/>
            <a:ext cx="1548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/>
              <a:t>From Wikipedia</a:t>
            </a:r>
          </a:p>
        </p:txBody>
      </p:sp>
    </p:spTree>
    <p:extLst>
      <p:ext uri="{BB962C8B-B14F-4D97-AF65-F5344CB8AC3E}">
        <p14:creationId xmlns:p14="http://schemas.microsoft.com/office/powerpoint/2010/main" val="3443261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7E2A-BBC0-4B10-8AEA-7FBB0C2AB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minimax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DF0AA-1B89-4DC5-B4FC-320FB909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974232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minimax: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</a:t>
            </a:r>
            <a:r>
              <a:rPr lang="en-US" sz="2000" b="1" i="1" dirty="0">
                <a:solidFill>
                  <a:srgbClr val="FF0000"/>
                </a:solidFill>
              </a:rPr>
              <a:t>utility tuples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tuples</a:t>
            </a:r>
          </a:p>
          <a:p>
            <a:pPr lvl="1">
              <a:lnSpc>
                <a:spcPct val="80000"/>
              </a:lnSpc>
            </a:pPr>
            <a:r>
              <a:rPr lang="en-US" sz="2000" b="1" i="1" dirty="0">
                <a:solidFill>
                  <a:srgbClr val="0000FF"/>
                </a:solidFill>
              </a:rPr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E7EA8-9384-4E90-B496-E233916426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E4FF4-1472-4EC2-A42B-6EC67C4901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ADE050-B2FD-4FD5-B65E-9DFDF1C0C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844" y="2132856"/>
            <a:ext cx="7062215" cy="315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28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7132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History and overview</a:t>
            </a:r>
          </a:p>
          <a:p>
            <a:pPr>
              <a:spcBef>
                <a:spcPts val="600"/>
              </a:spcBef>
            </a:pPr>
            <a:r>
              <a:rPr lang="en-US" dirty="0"/>
              <a:t>Minimax for zero-sum games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</a:rPr>
              <a:t>Alpha-Beta pruning </a:t>
            </a:r>
          </a:p>
          <a:p>
            <a:pPr>
              <a:spcBef>
                <a:spcPts val="600"/>
              </a:spcBef>
            </a:pPr>
            <a:r>
              <a:rPr lang="en-US" dirty="0"/>
              <a:t>Monte Carlo tree search</a:t>
            </a:r>
          </a:p>
          <a:p>
            <a:pPr>
              <a:spcBef>
                <a:spcPts val="600"/>
              </a:spcBef>
            </a:pPr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838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7132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</a:rPr>
              <a:t>History and overview</a:t>
            </a:r>
          </a:p>
          <a:p>
            <a:pPr>
              <a:spcBef>
                <a:spcPts val="600"/>
              </a:spcBef>
            </a:pPr>
            <a:r>
              <a:rPr lang="en-US" dirty="0"/>
              <a:t>Minimax for zero-sum games</a:t>
            </a:r>
          </a:p>
          <a:p>
            <a:pPr>
              <a:spcBef>
                <a:spcPts val="600"/>
              </a:spcBef>
            </a:pPr>
            <a:r>
              <a:rPr lang="en-US" dirty="0"/>
              <a:t>Alpha-Beta pruning </a:t>
            </a:r>
          </a:p>
          <a:p>
            <a:pPr>
              <a:spcBef>
                <a:spcPts val="600"/>
              </a:spcBef>
            </a:pPr>
            <a:r>
              <a:rPr lang="en-US" dirty="0"/>
              <a:t>Monte Carlo tree search</a:t>
            </a:r>
          </a:p>
          <a:p>
            <a:pPr>
              <a:spcBef>
                <a:spcPts val="600"/>
              </a:spcBef>
            </a:pPr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3814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9B25-8ABB-416E-B3E5-7B4D557D1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MinMax</a:t>
            </a:r>
            <a:r>
              <a:rPr lang="en-US" altLang="en-US" dirty="0"/>
              <a:t> – Alpha-Beta Pruning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0A121-9FDF-4A84-B96C-B2CF4A2E1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 err="1"/>
              <a:t>MinMax</a:t>
            </a:r>
            <a:r>
              <a:rPr lang="en-US" altLang="en-US" sz="2800" dirty="0"/>
              <a:t> searches entire tree, even if in some cases the rest can be ignored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In general, stop evaluating move when find worse than previously examined move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sym typeface="Wingdings" panose="05000000000000000000" pitchFamily="2" charset="2"/>
              </a:rPr>
              <a:t>D</a:t>
            </a:r>
            <a:r>
              <a:rPr lang="en-US" altLang="en-US" sz="2000" dirty="0"/>
              <a:t>oes not benefit the player to play that move, it need not be evaluated any further.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Save processing time </a:t>
            </a:r>
            <a:r>
              <a:rPr lang="en-US" altLang="en-US" sz="2400" i="1" dirty="0"/>
              <a:t>without affecting final result</a:t>
            </a:r>
          </a:p>
          <a:p>
            <a:r>
              <a:rPr lang="en-US" dirty="0"/>
              <a:t>The particular technique is called </a:t>
            </a:r>
            <a:r>
              <a:rPr lang="en-US" i="1" dirty="0"/>
              <a:t>alpha-beta pruning. </a:t>
            </a:r>
            <a:r>
              <a:rPr lang="en-US" dirty="0"/>
              <a:t>It still works in the context of </a:t>
            </a:r>
            <a:r>
              <a:rPr lang="en-US" dirty="0" err="1"/>
              <a:t>MinMax</a:t>
            </a:r>
            <a:r>
              <a:rPr lang="en-US" dirty="0"/>
              <a:t> tree.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B9E7F-6412-4163-A780-C8C88AA616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95AAB-2207-41EC-AB99-2E870F7F5C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35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F639-D259-411B-B94B-D73C16348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Alpha-Beta pruning 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903B4-56DA-4596-9E8D-69F401743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From Max point of view, 1 is already lower than 4 or 5, so no need to evaluate 2 and 3 (bottom right) </a:t>
            </a:r>
            <a:r>
              <a:rPr lang="en-US" altLang="en-US" dirty="0">
                <a:sym typeface="Wingdings" panose="05000000000000000000" pitchFamily="2" charset="2"/>
              </a:rPr>
              <a:t> Prune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E827A2-E58A-4A56-9CE0-0E952E23E2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1CDF7-5E41-4555-89DF-29E92C9C4E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52139-0AB5-458C-BBF3-E79FB7DD4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580" y="2888940"/>
            <a:ext cx="7056784" cy="302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434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CC70F-DB80-4BD9-90C0-8D6A7672F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more complex 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25420-3FA7-4B14-B212-32F28C8E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694312" cy="4530725"/>
          </a:xfrm>
        </p:spPr>
        <p:txBody>
          <a:bodyPr/>
          <a:lstStyle/>
          <a:p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grayed-out subtrees don't need to be explored (when moves are evaluated from left to right), </a:t>
            </a:r>
          </a:p>
          <a:p>
            <a:pPr lvl="1"/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since it is known that the group of subtrees as a whole yields the value of an equivalent subtree or worse, and as such cannot influence the final result. </a:t>
            </a: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6CCD8F-B2C1-4CAD-A10E-CEF020DFE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CAB1A-23C0-4DA4-858B-4BD115DA9D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418C0A-B2E2-4809-AB57-E37671240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383" y="2132856"/>
            <a:ext cx="6345017" cy="319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7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1BB6E-ABA5-4286-AD8A-D1D8794E9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 of alpha-beta pruning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ADDE-5FF3-48D7-9DEB-F122E2F02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/>
              <a:t>Two scores passed around in search</a:t>
            </a:r>
          </a:p>
          <a:p>
            <a:pPr lvl="1">
              <a:lnSpc>
                <a:spcPct val="80000"/>
              </a:lnSpc>
            </a:pPr>
            <a:r>
              <a:rPr lang="en-US" altLang="en-US" sz="2400" i="1" dirty="0">
                <a:solidFill>
                  <a:srgbClr val="0000FF"/>
                </a:solidFill>
              </a:rPr>
              <a:t>Alpha</a:t>
            </a:r>
            <a:r>
              <a:rPr lang="en-US" altLang="en-US" sz="2400" dirty="0"/>
              <a:t> for Max– </a:t>
            </a:r>
            <a:r>
              <a:rPr lang="en-US" sz="2400" dirty="0"/>
              <a:t>minimum score that Max is assured of</a:t>
            </a:r>
            <a:endParaRPr lang="en-US" altLang="en-US" sz="2400" dirty="0"/>
          </a:p>
          <a:p>
            <a:pPr lvl="2">
              <a:lnSpc>
                <a:spcPct val="80000"/>
              </a:lnSpc>
            </a:pPr>
            <a:r>
              <a:rPr lang="en-US" altLang="en-US" sz="2000" dirty="0"/>
              <a:t>Anything less than this is no use (can be pruned) since we can already get alpha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/>
              <a:t>Minimum score Max will get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/>
              <a:t>Initially, negative infinity</a:t>
            </a:r>
          </a:p>
          <a:p>
            <a:pPr lvl="1">
              <a:lnSpc>
                <a:spcPct val="80000"/>
              </a:lnSpc>
            </a:pPr>
            <a:r>
              <a:rPr lang="en-US" altLang="en-US" sz="2400" i="1" dirty="0">
                <a:solidFill>
                  <a:srgbClr val="0000FF"/>
                </a:solidFill>
              </a:rPr>
              <a:t>Beta</a:t>
            </a:r>
            <a:r>
              <a:rPr lang="en-US" altLang="en-US" sz="2400" i="1" dirty="0"/>
              <a:t> </a:t>
            </a:r>
            <a:r>
              <a:rPr lang="en-US" altLang="en-US" sz="2400" dirty="0"/>
              <a:t>for Min – worst-case scenario for opponent (</a:t>
            </a:r>
            <a:r>
              <a:rPr lang="en-US" sz="2400" dirty="0"/>
              <a:t>maximum score that Min is assured of)</a:t>
            </a:r>
            <a:endParaRPr lang="en-US" altLang="en-US" sz="2400" dirty="0"/>
          </a:p>
          <a:p>
            <a:pPr lvl="2">
              <a:lnSpc>
                <a:spcPct val="80000"/>
              </a:lnSpc>
            </a:pPr>
            <a:r>
              <a:rPr lang="en-US" altLang="en-US" sz="2000" dirty="0"/>
              <a:t>Anything higher than this won’t be used by opponent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/>
              <a:t>Maximum score Min will get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/>
              <a:t>Initially, positive infinity</a:t>
            </a:r>
          </a:p>
          <a:p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If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beta &lt; alpha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Max need not consider the other children of this node, as they will never be reached in the actual play.</a:t>
            </a: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839A7-DED5-4994-92A8-B4332F727A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B91F3-7006-48AD-9F3D-88E706D8D8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175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B808-9A3B-49F7-A4ED-CBFC7E82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pruning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3D2C3-A9E6-4745-ADF1-AE58281E8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2100" b="1" dirty="0" err="1"/>
              <a:t>Alphabeta</a:t>
            </a:r>
            <a:r>
              <a:rPr lang="en-US" altLang="en-US" sz="2100" b="1" dirty="0"/>
              <a:t>(node, alpha, beta)                         // </a:t>
            </a:r>
            <a:r>
              <a:rPr lang="en-US" altLang="en-US" sz="2100" dirty="0"/>
              <a:t>initially, alpha = negative infinity</a:t>
            </a:r>
          </a:p>
          <a:p>
            <a:pPr>
              <a:spcBef>
                <a:spcPts val="0"/>
              </a:spcBef>
            </a:pPr>
            <a:r>
              <a:rPr lang="en-US" altLang="en-US" sz="2100" dirty="0"/>
              <a:t>If node is terminal, return its value                // beta = </a:t>
            </a:r>
            <a:r>
              <a:rPr lang="en-US" sz="2100" dirty="0"/>
              <a:t>positive infinity</a:t>
            </a:r>
            <a:endParaRPr lang="en-US" altLang="en-US" sz="2100" dirty="0"/>
          </a:p>
          <a:p>
            <a:pPr>
              <a:spcBef>
                <a:spcPts val="0"/>
              </a:spcBef>
            </a:pPr>
            <a:r>
              <a:rPr lang="en-US" altLang="en-US" sz="2100" dirty="0"/>
              <a:t>If (player(node) = Max)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/>
              <a:t>v := -infinity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/>
              <a:t>For each </a:t>
            </a:r>
            <a:r>
              <a:rPr lang="en-US" altLang="en-US" sz="1800" i="1" dirty="0"/>
              <a:t>child</a:t>
            </a:r>
            <a:r>
              <a:rPr lang="en-US" altLang="en-US" sz="1800" dirty="0"/>
              <a:t> of node</a:t>
            </a:r>
          </a:p>
          <a:p>
            <a:pPr lvl="2">
              <a:spcBef>
                <a:spcPts val="0"/>
              </a:spcBef>
            </a:pPr>
            <a:r>
              <a:rPr lang="en-US" altLang="en-US" sz="1600" dirty="0"/>
              <a:t>v := max(v, </a:t>
            </a:r>
            <a:r>
              <a:rPr lang="en-US" altLang="en-US" sz="1600" dirty="0" err="1"/>
              <a:t>Alphabeta</a:t>
            </a:r>
            <a:r>
              <a:rPr lang="en-US" altLang="en-US" sz="1600" dirty="0"/>
              <a:t>(child, alpha, beta))</a:t>
            </a:r>
          </a:p>
          <a:p>
            <a:pPr lvl="2">
              <a:spcBef>
                <a:spcPts val="0"/>
              </a:spcBef>
            </a:pPr>
            <a:r>
              <a:rPr lang="en-US" altLang="en-US" sz="1600" dirty="0"/>
              <a:t>If v &gt;= beta, return v     // beta cutoff</a:t>
            </a:r>
          </a:p>
          <a:p>
            <a:pPr lvl="2">
              <a:spcBef>
                <a:spcPts val="0"/>
              </a:spcBef>
            </a:pPr>
            <a:r>
              <a:rPr lang="en-US" altLang="en-US" sz="1600" dirty="0"/>
              <a:t>alpha := max(alpha, v)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/>
              <a:t>Return v</a:t>
            </a:r>
          </a:p>
          <a:p>
            <a:pPr>
              <a:spcBef>
                <a:spcPts val="0"/>
              </a:spcBef>
            </a:pPr>
            <a:r>
              <a:rPr lang="en-US" altLang="en-US" sz="2200" dirty="0"/>
              <a:t>Else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/>
              <a:t>v := infinity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/>
              <a:t>For each </a:t>
            </a:r>
            <a:r>
              <a:rPr lang="en-US" altLang="en-US" sz="1800" i="1" dirty="0"/>
              <a:t>child</a:t>
            </a:r>
            <a:r>
              <a:rPr lang="en-US" altLang="en-US" sz="1800" dirty="0"/>
              <a:t> of node</a:t>
            </a:r>
          </a:p>
          <a:p>
            <a:pPr lvl="2">
              <a:spcBef>
                <a:spcPts val="0"/>
              </a:spcBef>
            </a:pPr>
            <a:r>
              <a:rPr lang="en-US" altLang="en-US" sz="1600" dirty="0"/>
              <a:t>v := min(v, </a:t>
            </a:r>
            <a:r>
              <a:rPr lang="en-US" altLang="en-US" sz="1600" dirty="0" err="1"/>
              <a:t>Alphabeta</a:t>
            </a:r>
            <a:r>
              <a:rPr lang="en-US" altLang="en-US" sz="1600" dirty="0"/>
              <a:t>(child, alpha, beta))</a:t>
            </a:r>
          </a:p>
          <a:p>
            <a:pPr lvl="2">
              <a:spcBef>
                <a:spcPts val="0"/>
              </a:spcBef>
            </a:pPr>
            <a:r>
              <a:rPr lang="en-US" altLang="en-US" sz="1600" dirty="0"/>
              <a:t>If v &lt;= alpha, return v   // alpha cutoff</a:t>
            </a:r>
          </a:p>
          <a:p>
            <a:pPr lvl="2">
              <a:spcBef>
                <a:spcPts val="0"/>
              </a:spcBef>
            </a:pPr>
            <a:r>
              <a:rPr lang="en-US" altLang="en-US" sz="1600" dirty="0"/>
              <a:t>beta := min(beta, v)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/>
              <a:t>Return v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67A7-A848-4E8F-B3E9-AD2E6AF6E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C945FC-46C3-4BAA-8B8B-9B83B68257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2E1694-0EA6-4D9D-A5BD-22731AF20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963" y="3176972"/>
            <a:ext cx="5655559" cy="28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1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9B6F-C789-49C2-BDC9-1BFE3492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alpha-beta pruning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D669C-1A21-4645-8263-ADD810DF1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Theorem</a:t>
            </a:r>
            <a:r>
              <a:rPr lang="en-US" dirty="0"/>
              <a:t>: This pruning has </a:t>
            </a:r>
            <a:r>
              <a:rPr lang="en-US" b="1" i="1" dirty="0">
                <a:solidFill>
                  <a:srgbClr val="0000FF"/>
                </a:solidFill>
              </a:rPr>
              <a:t>no effect </a:t>
            </a:r>
            <a:r>
              <a:rPr lang="en-US" dirty="0"/>
              <a:t>on minimax value computed for the root!</a:t>
            </a:r>
          </a:p>
          <a:p>
            <a:pPr eaLnBrk="1" hangingPunct="1"/>
            <a:r>
              <a:rPr lang="en-US" dirty="0"/>
              <a:t>Good child ordering improves effectiveness of pruning</a:t>
            </a:r>
          </a:p>
          <a:p>
            <a:pPr lvl="1" eaLnBrk="1" hangingPunct="1"/>
            <a:r>
              <a:rPr lang="en-US" dirty="0"/>
              <a:t>Try to first examine the children that are likely to be best</a:t>
            </a:r>
          </a:p>
          <a:p>
            <a:pPr eaLnBrk="1" hangingPunct="1"/>
            <a:r>
              <a:rPr lang="en-US" dirty="0"/>
              <a:t>With “perfect ordering”:</a:t>
            </a:r>
          </a:p>
          <a:p>
            <a:pPr lvl="1" eaLnBrk="1" hangingPunct="1"/>
            <a:r>
              <a:rPr lang="en-US" dirty="0"/>
              <a:t>Time complexity drops to O(b</a:t>
            </a:r>
            <a:r>
              <a:rPr lang="en-US" baseline="30000" dirty="0"/>
              <a:t>m/2</a:t>
            </a:r>
            <a:r>
              <a:rPr lang="en-US" dirty="0"/>
              <a:t>)</a:t>
            </a:r>
          </a:p>
          <a:p>
            <a:pPr lvl="1">
              <a:lnSpc>
                <a:spcPct val="104000"/>
              </a:lnSpc>
            </a:pPr>
            <a:r>
              <a:rPr lang="en-US" altLang="en-US" dirty="0"/>
              <a:t>Can effectively look twice as deep!</a:t>
            </a:r>
          </a:p>
          <a:p>
            <a:pPr lvl="2">
              <a:lnSpc>
                <a:spcPct val="104000"/>
              </a:lnSpc>
            </a:pPr>
            <a:r>
              <a:rPr lang="en-US" altLang="en-US" dirty="0"/>
              <a:t>Difference between reasonable and expert play</a:t>
            </a:r>
          </a:p>
          <a:p>
            <a:pPr lvl="1" eaLnBrk="1" hangingPunct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DE404-B477-4228-ABDF-F05F81CBFE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74F81-90EE-419D-BA72-09403CE41A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081E5A-6B55-451B-B80A-C64868805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172" y="3711333"/>
            <a:ext cx="4223772" cy="2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46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59516-3E99-4A96-BC6A-38A39364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8B9C0-F7A0-4DD7-8893-CF4E52155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0000FF"/>
                </a:solidFill>
              </a:rPr>
              <a:t>Problem</a:t>
            </a:r>
            <a:r>
              <a:rPr lang="en-US" sz="2800" dirty="0"/>
              <a:t>: In realistic games, cannot search to leaves!</a:t>
            </a:r>
          </a:p>
          <a:p>
            <a:pPr eaLnBrk="1" hangingPunct="1">
              <a:lnSpc>
                <a:spcPct val="80000"/>
              </a:lnSpc>
              <a:spcBef>
                <a:spcPts val="1800"/>
              </a:spcBef>
            </a:pPr>
            <a:r>
              <a:rPr lang="en-US" sz="2800" dirty="0"/>
              <a:t>Solution: Bounded lookahead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Search only to a preset </a:t>
            </a:r>
            <a:r>
              <a:rPr lang="en-US" sz="2400" b="1" i="1" dirty="0">
                <a:solidFill>
                  <a:srgbClr val="FF0000"/>
                </a:solidFill>
              </a:rPr>
              <a:t>depth limit</a:t>
            </a:r>
            <a:r>
              <a:rPr lang="en-US" sz="2400" dirty="0">
                <a:solidFill>
                  <a:srgbClr val="000090"/>
                </a:solidFill>
              </a:rPr>
              <a:t> or </a:t>
            </a:r>
            <a:r>
              <a:rPr lang="en-US" sz="2400" b="1" i="1" dirty="0">
                <a:solidFill>
                  <a:srgbClr val="FF0000"/>
                </a:solidFill>
              </a:rPr>
              <a:t>horizon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sz="2400" dirty="0"/>
              <a:t>Use an </a:t>
            </a:r>
            <a:r>
              <a:rPr lang="en-US" sz="2400" b="1" i="1" dirty="0">
                <a:solidFill>
                  <a:srgbClr val="FF0000"/>
                </a:solidFill>
              </a:rPr>
              <a:t>evaluation function </a:t>
            </a:r>
            <a:r>
              <a:rPr lang="en-US" sz="2400" dirty="0"/>
              <a:t>for non-terminal positions</a:t>
            </a:r>
          </a:p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en-US" sz="2800" dirty="0"/>
              <a:t>Guarantee of optimal play is gone</a:t>
            </a:r>
          </a:p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en-US" sz="2800" dirty="0"/>
              <a:t>More plies make a BIG difference</a:t>
            </a:r>
          </a:p>
          <a:p>
            <a:pPr eaLnBrk="1" hangingPunct="1">
              <a:lnSpc>
                <a:spcPct val="80000"/>
              </a:lnSpc>
              <a:spcBef>
                <a:spcPts val="1800"/>
              </a:spcBef>
            </a:pPr>
            <a:r>
              <a:rPr lang="en-US" sz="2800" dirty="0"/>
              <a:t>Example: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Suppose we have 100 seconds, can explore 10K nodes / 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So can check 1M nodes per move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sym typeface="Symbol" pitchFamily="18" charset="2"/>
              </a:rPr>
              <a:t>Chess with alpha-beta, 35</a:t>
            </a:r>
            <a:r>
              <a:rPr lang="en-US" sz="2400" baseline="30000" dirty="0">
                <a:sym typeface="Symbol" pitchFamily="18" charset="2"/>
              </a:rPr>
              <a:t>(8/2)</a:t>
            </a:r>
            <a:r>
              <a:rPr lang="en-US" sz="2400" dirty="0">
                <a:sym typeface="Symbol" pitchFamily="18" charset="2"/>
              </a:rPr>
              <a:t> =~ 1M; depth 8 is good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BD5E4-7FA3-40A9-9DBC-FCDACCEEBC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A1BA57-AEBC-49B8-8F51-4202CF9378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524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7132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History and overview</a:t>
            </a:r>
          </a:p>
          <a:p>
            <a:pPr>
              <a:spcBef>
                <a:spcPts val="600"/>
              </a:spcBef>
            </a:pPr>
            <a:r>
              <a:rPr lang="en-US" dirty="0"/>
              <a:t>Minimax for zero-sum games</a:t>
            </a:r>
          </a:p>
          <a:p>
            <a:pPr>
              <a:spcBef>
                <a:spcPts val="600"/>
              </a:spcBef>
            </a:pPr>
            <a:r>
              <a:rPr lang="en-US" dirty="0"/>
              <a:t>Alpha-Beta pruning 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</a:rPr>
              <a:t>Monte Carlo tree search</a:t>
            </a:r>
          </a:p>
          <a:p>
            <a:pPr>
              <a:spcBef>
                <a:spcPts val="600"/>
              </a:spcBef>
            </a:pPr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9894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AED35-BFAA-44FE-ADFF-A3CB5FD2C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game (</a:t>
            </a:r>
            <a:r>
              <a:rPr lang="ja-JP" altLang="en-US" dirty="0"/>
              <a:t>围棋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B2E01-08D0-4F49-A073-B0185D0CF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ver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y old game 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invented in China more than 2,500 years ago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</a:p>
          <a:p>
            <a:pPr lvl="1"/>
            <a:r>
              <a:rPr lang="ja-JP" altLang="en-US" sz="2400" dirty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围棋 </a:t>
            </a:r>
            <a:r>
              <a:rPr lang="en-US" altLang="ja-JP" sz="2400" dirty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lang="en-US" sz="2400" dirty="0" err="1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Weiqi</a:t>
            </a:r>
            <a:r>
              <a:rPr lang="en-US" altLang="ja-JP" sz="2400" dirty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) –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+mn-cs"/>
              </a:rPr>
              <a:t>encirclement chess</a:t>
            </a:r>
            <a:r>
              <a:rPr lang="en-US" altLang="ja-JP" sz="2400" dirty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. </a:t>
            </a:r>
            <a:endParaRPr lang="en-US" sz="2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The aim to surround more territory than your opponent </a:t>
            </a:r>
          </a:p>
          <a:p>
            <a:r>
              <a:rPr lang="en-US" sz="2800" dirty="0"/>
              <a:t>Much tougher for computers </a:t>
            </a:r>
          </a:p>
          <a:p>
            <a:pPr lvl="1"/>
            <a:r>
              <a:rPr lang="en-US" sz="2400" dirty="0"/>
              <a:t>High branching factor (b &gt; 300, chess b</a:t>
            </a:r>
            <a:r>
              <a:rPr lang="en-US" sz="2400" dirty="0">
                <a:sym typeface="Symbol" pitchFamily="18" charset="2"/>
              </a:rPr>
              <a:t>  </a:t>
            </a:r>
            <a:r>
              <a:rPr lang="en-US" sz="2400" dirty="0"/>
              <a:t>35) </a:t>
            </a:r>
          </a:p>
          <a:p>
            <a:r>
              <a:rPr lang="en-US" sz="2800" dirty="0"/>
              <a:t>No good heuristic value function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“</a:t>
            </a:r>
            <a:r>
              <a:rPr lang="en-US" sz="2400" i="1" dirty="0">
                <a:solidFill>
                  <a:srgbClr val="00B0F0"/>
                </a:solidFill>
              </a:rPr>
              <a:t>Although progress has been steady, it will take many </a:t>
            </a:r>
          </a:p>
          <a:p>
            <a:pPr marL="287338" indent="114300"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B0F0"/>
                </a:solidFill>
              </a:rPr>
              <a:t>decades of research and development before </a:t>
            </a:r>
          </a:p>
          <a:p>
            <a:pPr marL="287338" indent="114300"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B0F0"/>
                </a:solidFill>
              </a:rPr>
              <a:t>world-championship– caliber GO programs exist</a:t>
            </a:r>
            <a:r>
              <a:rPr lang="en-US" sz="2400" dirty="0"/>
              <a:t>”. </a:t>
            </a:r>
          </a:p>
          <a:p>
            <a:pPr marL="287338" indent="114300">
              <a:spcBef>
                <a:spcPts val="0"/>
              </a:spcBef>
              <a:buNone/>
            </a:pPr>
            <a:r>
              <a:rPr lang="en-US" sz="2400" dirty="0"/>
              <a:t>Jonathan Schaeffer, 2001</a:t>
            </a:r>
            <a:endParaRPr lang="en-US" sz="2400" dirty="0">
              <a:solidFill>
                <a:srgbClr val="202122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E63EF-21BD-490A-BCC2-3A8D7F79A2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8A24C-FD0F-419F-B72D-4A23CD5FF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C9FFD2-AC3F-4B5D-8639-D5AA61A17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252" y="2924944"/>
            <a:ext cx="3168352" cy="321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21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462BB-65AA-45E8-ACC6-DC7F8CF4D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2442E-B789-4EE6-AA69-C1E83B5FF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based on alpha-beta search assume a fixed horizon</a:t>
            </a:r>
          </a:p>
          <a:p>
            <a:pPr lvl="1"/>
            <a:r>
              <a:rPr lang="en-US" dirty="0"/>
              <a:t>Pretty hopeless for Go, with branching factor </a:t>
            </a:r>
            <a:r>
              <a:rPr lang="en-US" i="1" dirty="0">
                <a:solidFill>
                  <a:srgbClr val="0000FF"/>
                </a:solidFill>
              </a:rPr>
              <a:t>b</a:t>
            </a:r>
            <a:r>
              <a:rPr lang="en-US" dirty="0"/>
              <a:t> &gt; 300</a:t>
            </a:r>
          </a:p>
          <a:p>
            <a:pPr lvl="2"/>
            <a:r>
              <a:rPr lang="en-US" dirty="0"/>
              <a:t>Alpha-eta search would be limited to </a:t>
            </a:r>
            <a:r>
              <a:rPr lang="en-US" dirty="0" err="1"/>
              <a:t>ony</a:t>
            </a:r>
            <a:r>
              <a:rPr lang="en-US" dirty="0"/>
              <a:t> 4 or 5 ply.</a:t>
            </a:r>
          </a:p>
          <a:p>
            <a:pPr lvl="2"/>
            <a:r>
              <a:rPr lang="en-US" dirty="0"/>
              <a:t>Hard to evaluate.</a:t>
            </a:r>
          </a:p>
          <a:p>
            <a:r>
              <a:rPr lang="en-US" dirty="0"/>
              <a:t>MCTS combines two important ideas:</a:t>
            </a:r>
          </a:p>
          <a:p>
            <a:pPr lvl="1"/>
            <a:r>
              <a:rPr lang="en-US" b="1" i="1" dirty="0"/>
              <a:t>Evaluation by rollouts </a:t>
            </a:r>
            <a:r>
              <a:rPr lang="en-US" dirty="0"/>
              <a:t>– play multiple games to termination from a state </a:t>
            </a:r>
            <a:r>
              <a:rPr lang="en-US" i="1" dirty="0">
                <a:solidFill>
                  <a:srgbClr val="0000FF"/>
                </a:solidFill>
              </a:rPr>
              <a:t>s</a:t>
            </a:r>
            <a:r>
              <a:rPr lang="en-US" dirty="0"/>
              <a:t> (using a simple, fast rollout policy) and count wins and losses</a:t>
            </a:r>
          </a:p>
          <a:p>
            <a:pPr lvl="1"/>
            <a:r>
              <a:rPr lang="en-US" b="1" i="1" dirty="0"/>
              <a:t>Selective search </a:t>
            </a:r>
            <a:r>
              <a:rPr lang="en-US" dirty="0"/>
              <a:t>– explore parts of the tree that will help improve the decision at the root, regardless of depth.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6E740-7E13-409C-8871-861C23BF2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A2A8-65B2-41F2-ADDC-A379515721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21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80EC1-878E-4FB6-A4F5-872193244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AI’s interest in games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A6907-5C1D-4289-8A59-D16F00EF9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8978788" cy="4530725"/>
          </a:xfrm>
        </p:spPr>
        <p:txBody>
          <a:bodyPr/>
          <a:lstStyle/>
          <a:p>
            <a:r>
              <a:rPr lang="en-US" sz="2800" dirty="0"/>
              <a:t>We often regard those people who can play board or card games well as highly intelligent. </a:t>
            </a:r>
          </a:p>
          <a:p>
            <a:pPr lvl="1"/>
            <a:r>
              <a:rPr lang="en-US" sz="2400" dirty="0"/>
              <a:t>Such games have clear rules:</a:t>
            </a:r>
          </a:p>
          <a:p>
            <a:pPr lvl="2"/>
            <a:r>
              <a:rPr lang="en-US" sz="2000" dirty="0"/>
              <a:t>The state of a game is easy to represent</a:t>
            </a:r>
          </a:p>
          <a:p>
            <a:pPr lvl="2"/>
            <a:r>
              <a:rPr lang="en-US" sz="2000" dirty="0"/>
              <a:t>There are usually only a few actions 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Computers have beaten humans!</a:t>
            </a:r>
          </a:p>
          <a:p>
            <a:r>
              <a:rPr lang="en-US" sz="2800" dirty="0"/>
              <a:t>Those physical games (e.g., soccer) are chaotic. </a:t>
            </a:r>
          </a:p>
          <a:p>
            <a:pPr lvl="2"/>
            <a:r>
              <a:rPr lang="en-US" sz="2000" dirty="0"/>
              <a:t>Their rules are hard to describe, and they have many actions </a:t>
            </a:r>
          </a:p>
          <a:p>
            <a:pPr lvl="2"/>
            <a:r>
              <a:rPr lang="en-US" sz="2000" dirty="0"/>
              <a:t>They often require more than one type of intelligence, e.g., vision, reasoning, performing physical actions, etc.,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Computers are still very far behind humans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33225E-869B-4466-BE35-D952C765F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1689D-130D-4E9F-ADED-CB8E73BE26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EC186F-C9ED-4BCD-802C-487619298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616" y="2843648"/>
            <a:ext cx="2251000" cy="1616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E7F8A2-46DB-4F01-91D4-CB61D8987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4545123"/>
            <a:ext cx="2232248" cy="15870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0BCDD5-D83D-449B-AB2E-4B4D3C32C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01" y="1070928"/>
            <a:ext cx="1769182" cy="17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49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DDA48-BC9E-4455-8CCE-83112346A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7428E-08BE-4822-A414-2F5B4D898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MCTS revolutionized the world of computer GO </a:t>
            </a:r>
          </a:p>
          <a:p>
            <a:r>
              <a:rPr lang="en-US" dirty="0"/>
              <a:t>Best GGP (General Game Playing) players (2008, 2009) use MCTS</a:t>
            </a:r>
          </a:p>
          <a:p>
            <a:r>
              <a:rPr lang="en-US" dirty="0"/>
              <a:t>More CPU cycles leads to smarter play – each doubling of CPU time adds a constant to playing strength </a:t>
            </a:r>
          </a:p>
          <a:p>
            <a:r>
              <a:rPr lang="en-US" dirty="0"/>
              <a:t>Uses statistics of deep look-ahead from </a:t>
            </a:r>
            <a:r>
              <a:rPr lang="en-US" dirty="0">
                <a:solidFill>
                  <a:srgbClr val="FF0000"/>
                </a:solidFill>
              </a:rPr>
              <a:t>randomized rollouts </a:t>
            </a:r>
          </a:p>
          <a:p>
            <a:r>
              <a:rPr lang="en-US" dirty="0"/>
              <a:t>Anytime algorithm </a:t>
            </a:r>
            <a:r>
              <a:rPr lang="en-US" sz="2400" dirty="0"/>
              <a:t>- an algorithm that can return a valid solution to a problem even if it is interrupted before it ends.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5D4A0-2021-47F3-B387-57CCE8DAE8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6E0A3-E1E5-4DC1-B164-57F0FCD57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238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925E-4F5A-43A4-A9E9-AE396A283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Rollouts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5CE5B-F782-485F-8FD7-AECFF085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and search a game tree to make each move </a:t>
            </a:r>
          </a:p>
          <a:p>
            <a:r>
              <a:rPr lang="en-US" dirty="0"/>
              <a:t>Phases are: </a:t>
            </a:r>
          </a:p>
          <a:p>
            <a:pPr lvl="1"/>
            <a:r>
              <a:rPr lang="en-US" dirty="0"/>
              <a:t>Tree search: select node to expand using tree policy </a:t>
            </a:r>
          </a:p>
          <a:p>
            <a:pPr lvl="1"/>
            <a:r>
              <a:rPr lang="en-US" dirty="0"/>
              <a:t>Perform random rollout based on a fast rollout policy to end of game when true value is known </a:t>
            </a:r>
          </a:p>
          <a:p>
            <a:pPr lvl="2"/>
            <a:r>
              <a:rPr lang="en-US" dirty="0"/>
              <a:t>Record the result</a:t>
            </a:r>
          </a:p>
          <a:p>
            <a:pPr lvl="1"/>
            <a:r>
              <a:rPr lang="en-US" dirty="0"/>
              <a:t>Back the value up the tree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83B958-70D1-4626-85F7-9CE495B60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837E0-D49B-47B0-BF12-4FB8D5744D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591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A4AEC-115A-468E-9878-08496A5F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Monte Carlo tree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EB9C-BF49-434A-A530-3D793638A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Play lots of random games (rollouts)</a:t>
            </a:r>
          </a:p>
          <a:p>
            <a:pPr lvl="1"/>
            <a:r>
              <a:rPr lang="en-US" dirty="0"/>
              <a:t>Start with each possible legal move    </a:t>
            </a:r>
          </a:p>
          <a:p>
            <a:r>
              <a:rPr lang="en-US" dirty="0"/>
              <a:t>Keep winning statistics     </a:t>
            </a:r>
          </a:p>
          <a:p>
            <a:pPr lvl="1"/>
            <a:r>
              <a:rPr lang="en-US" dirty="0"/>
              <a:t>Separately for each starting move    </a:t>
            </a:r>
          </a:p>
          <a:p>
            <a:r>
              <a:rPr lang="en-US" dirty="0"/>
              <a:t>Keep going as long as you have time, then…    </a:t>
            </a:r>
          </a:p>
          <a:p>
            <a:r>
              <a:rPr lang="en-US" dirty="0"/>
              <a:t>Play move with best winning percentage</a:t>
            </a:r>
          </a:p>
          <a:p>
            <a:pPr lvl="1"/>
            <a:r>
              <a:rPr lang="en-US" dirty="0"/>
              <a:t>Fraction of wins correlates with the true value of the position!</a:t>
            </a:r>
          </a:p>
          <a:p>
            <a:pPr>
              <a:spcBef>
                <a:spcPts val="1800"/>
              </a:spcBef>
            </a:pPr>
            <a:r>
              <a:rPr lang="en-US" dirty="0"/>
              <a:t>Having a “better” rollout policy helps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67987-6E4A-4E86-9D08-27799FBFD2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48EFE-6823-429F-8FF2-C390C52FDB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992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97C1B-89DC-4915-B357-420D5C289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basic Monte Carlo tree search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A63688-830F-4112-B52B-12487502A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5500" y="1305816"/>
            <a:ext cx="8483419" cy="482510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D712A-700B-4CF2-B823-72A0452E1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C4BE6-CBEB-44C8-A3CB-5596D893C3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610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F49F8-7CEA-4708-934B-2EFEF94D4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– a better version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FC574-D076-4570-9CD4-60FEF962D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a selection policy to selectively focus the computational resources on the important parts of the game tree. It balances two factors: 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0000FF"/>
                </a:solidFill>
              </a:rPr>
              <a:t>Exploitation:</a:t>
            </a:r>
            <a:r>
              <a:rPr lang="en-US" dirty="0"/>
              <a:t> Allocate rollouts to more promising nodes </a:t>
            </a:r>
          </a:p>
          <a:p>
            <a:pPr lvl="2"/>
            <a:r>
              <a:rPr lang="en-US" dirty="0"/>
              <a:t>To get a more accurate estimate for those states that have done well so far in the rollouts (playouts)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Exploration:</a:t>
            </a:r>
            <a:r>
              <a:rPr lang="en-US" dirty="0"/>
              <a:t> Allocate rollouts to more uncertain nodes</a:t>
            </a:r>
          </a:p>
          <a:p>
            <a:pPr lvl="2"/>
            <a:r>
              <a:rPr lang="en-US" dirty="0"/>
              <a:t>Try more rollouts for states that have had few rollouts or </a:t>
            </a:r>
          </a:p>
          <a:p>
            <a:r>
              <a:rPr lang="en-US" dirty="0"/>
              <a:t>One very effective selection policy is called “upper confidence bounds applied to trees” or UCT.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68669-359E-4CAF-9689-5A1C8DCEAE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17004-F401-40A4-9901-E859E3EF63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986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879AD-854E-4E3A-A2C8-5F57C8786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UCT and UCB1 heuristic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8E290-1F7B-4B3B-906C-CF466B1C2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UCT policy ranks each possible move based on </a:t>
            </a:r>
            <a:r>
              <a:rPr lang="en-US" sz="2800" i="1" dirty="0"/>
              <a:t>upper confidence bound </a:t>
            </a:r>
            <a:r>
              <a:rPr lang="en-US" sz="2800" dirty="0"/>
              <a:t>(UCB1), which combines “promising” (exploitation) and “uncertain” (exploration):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lvl="1">
              <a:spcBef>
                <a:spcPts val="0"/>
              </a:spcBef>
            </a:pP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/>
              <a:t> = number of rollouts from node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dirty="0"/>
          </a:p>
          <a:p>
            <a:pPr lvl="1"/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/>
              <a:t> = total utility of rollouts from n (e.g., # wins)</a:t>
            </a:r>
          </a:p>
          <a:p>
            <a:pPr lvl="1"/>
            <a:r>
              <a:rPr lang="en-US" sz="2400" dirty="0"/>
              <a:t>PARENT(</a:t>
            </a:r>
            <a:r>
              <a:rPr lang="en-US" sz="2400" i="1" dirty="0"/>
              <a:t>n</a:t>
            </a:r>
            <a:r>
              <a:rPr lang="en-US" sz="2400" dirty="0"/>
              <a:t>) is the parent node of n</a:t>
            </a:r>
          </a:p>
          <a:p>
            <a:pPr lvl="1"/>
            <a:r>
              <a:rPr lang="en-US" sz="2400" i="1" dirty="0"/>
              <a:t>C</a:t>
            </a:r>
            <a:r>
              <a:rPr lang="en-US" sz="2400" dirty="0"/>
              <a:t> is a parameter balancing the “promising” and “uncertain”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F99F1-AC05-406F-88D9-183EDEDEFD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56EB5-6B98-4815-A337-F86BC8D3C0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8909AE-CA0F-4C65-BC24-83CC8B650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4" y="2960948"/>
            <a:ext cx="7696200" cy="148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21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FDC1-31AF-496C-B90D-B4A488631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- Monte Carlo tree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6D61C-C6C6-4DD6-A3AD-2187748A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 until out of time:</a:t>
            </a:r>
          </a:p>
          <a:p>
            <a:pPr lvl="1"/>
            <a:r>
              <a:rPr lang="en-US" dirty="0"/>
              <a:t>Given the current search tree, recursively apply UCB to choose a path down to a leaf (not fully expanded) node </a:t>
            </a:r>
            <a:r>
              <a:rPr lang="en-US" i="1" dirty="0">
                <a:solidFill>
                  <a:srgbClr val="0000FF"/>
                </a:solidFill>
              </a:rPr>
              <a:t>n       </a:t>
            </a:r>
            <a:r>
              <a:rPr lang="en-US" i="1" dirty="0">
                <a:solidFill>
                  <a:srgbClr val="00B0F0"/>
                </a:solidFill>
              </a:rPr>
              <a:t>//select</a:t>
            </a:r>
          </a:p>
          <a:p>
            <a:pPr lvl="1"/>
            <a:r>
              <a:rPr lang="en-US" dirty="0"/>
              <a:t>Add a new child 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dirty="0"/>
              <a:t> to </a:t>
            </a:r>
            <a:r>
              <a:rPr lang="en-US" i="1" dirty="0">
                <a:solidFill>
                  <a:srgbClr val="0000FF"/>
                </a:solidFill>
              </a:rPr>
              <a:t>n</a:t>
            </a:r>
            <a:r>
              <a:rPr lang="en-US" i="1" dirty="0">
                <a:solidFill>
                  <a:srgbClr val="CE00BB"/>
                </a:solidFill>
              </a:rPr>
              <a:t>                                               </a:t>
            </a:r>
            <a:r>
              <a:rPr lang="en-US" i="1" dirty="0">
                <a:solidFill>
                  <a:srgbClr val="00B0F0"/>
                </a:solidFill>
              </a:rPr>
              <a:t>// expand</a:t>
            </a:r>
          </a:p>
          <a:p>
            <a:pPr lvl="1"/>
            <a:r>
              <a:rPr lang="en-US" dirty="0"/>
              <a:t>Run a rollout from </a:t>
            </a:r>
            <a:r>
              <a:rPr lang="en-US" i="1" dirty="0">
                <a:solidFill>
                  <a:srgbClr val="FF0000"/>
                </a:solidFill>
              </a:rPr>
              <a:t>c                                                  </a:t>
            </a:r>
            <a:r>
              <a:rPr lang="en-US" i="1" dirty="0">
                <a:solidFill>
                  <a:srgbClr val="00B0F0"/>
                </a:solidFill>
              </a:rPr>
              <a:t>// simulate</a:t>
            </a:r>
            <a:endParaRPr lang="en-US" dirty="0">
              <a:solidFill>
                <a:srgbClr val="00B0F0"/>
              </a:solidFill>
            </a:endParaRPr>
          </a:p>
          <a:p>
            <a:pPr lvl="1"/>
            <a:r>
              <a:rPr lang="en-US" dirty="0"/>
              <a:t>Update the win counts from 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dirty="0"/>
              <a:t> back up to the root    </a:t>
            </a:r>
            <a:r>
              <a:rPr lang="en-US" dirty="0">
                <a:solidFill>
                  <a:srgbClr val="00B0F0"/>
                </a:solidFill>
              </a:rPr>
              <a:t>// back-propagate</a:t>
            </a:r>
          </a:p>
          <a:p>
            <a:r>
              <a:rPr lang="en-US" dirty="0"/>
              <a:t>Choose the action/move leading to the child with highest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i="1" dirty="0">
                <a:solidFill>
                  <a:srgbClr val="0000FF"/>
                </a:solidFill>
              </a:rPr>
              <a:t>N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13E95-AD19-4632-9044-F5836ED107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290C9-1BEC-4A1F-BEB6-71D7D7974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515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0322F4F-4BD4-44BA-9668-174A22E09A30}"/>
              </a:ext>
            </a:extLst>
          </p:cNvPr>
          <p:cNvSpPr/>
          <p:nvPr/>
        </p:nvSpPr>
        <p:spPr bwMode="auto">
          <a:xfrm>
            <a:off x="731404" y="4275552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052F7-478B-44A3-ACB2-FEBE756A6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FCE339-EC00-42C9-8E90-8B306B466F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56810-359B-4131-8CD3-70B96D0BD9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E6F820-B977-4B98-B93A-4A589C8D6DB3}"/>
              </a:ext>
            </a:extLst>
          </p:cNvPr>
          <p:cNvSpPr/>
          <p:nvPr/>
        </p:nvSpPr>
        <p:spPr bwMode="auto">
          <a:xfrm>
            <a:off x="1595500" y="4275552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C6DDFC-3131-4089-BF7E-5BF6FF77E90E}"/>
              </a:ext>
            </a:extLst>
          </p:cNvPr>
          <p:cNvSpPr/>
          <p:nvPr/>
        </p:nvSpPr>
        <p:spPr bwMode="auto">
          <a:xfrm>
            <a:off x="2459596" y="4275552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2C9BAD-FE2C-4B6D-A408-7AABA030E2F6}"/>
              </a:ext>
            </a:extLst>
          </p:cNvPr>
          <p:cNvSpPr/>
          <p:nvPr/>
        </p:nvSpPr>
        <p:spPr bwMode="auto">
          <a:xfrm>
            <a:off x="3287688" y="4275552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7DC391-0BA5-4AB4-994F-70242C492ED1}"/>
              </a:ext>
            </a:extLst>
          </p:cNvPr>
          <p:cNvSpPr/>
          <p:nvPr/>
        </p:nvSpPr>
        <p:spPr bwMode="auto">
          <a:xfrm>
            <a:off x="4511824" y="4275552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F9E00D-7948-4BF8-8987-1E629D80D995}"/>
              </a:ext>
            </a:extLst>
          </p:cNvPr>
          <p:cNvSpPr/>
          <p:nvPr/>
        </p:nvSpPr>
        <p:spPr bwMode="auto">
          <a:xfrm>
            <a:off x="5375920" y="4275552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FDFB94-A7BB-4A05-8BBF-A679CFF328DE}"/>
              </a:ext>
            </a:extLst>
          </p:cNvPr>
          <p:cNvSpPr/>
          <p:nvPr/>
        </p:nvSpPr>
        <p:spPr bwMode="auto">
          <a:xfrm>
            <a:off x="6240016" y="4275552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DC1578E-CBE0-4CEC-B8EC-1E797B84AB75}"/>
              </a:ext>
            </a:extLst>
          </p:cNvPr>
          <p:cNvSpPr/>
          <p:nvPr/>
        </p:nvSpPr>
        <p:spPr bwMode="auto">
          <a:xfrm>
            <a:off x="7068108" y="4275552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C1843D-315B-4B90-B038-6D6D72A80A5B}"/>
              </a:ext>
            </a:extLst>
          </p:cNvPr>
          <p:cNvSpPr/>
          <p:nvPr/>
        </p:nvSpPr>
        <p:spPr bwMode="auto">
          <a:xfrm>
            <a:off x="8178146" y="4275552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164A4AF-E3CD-4C44-9F85-2527FF64F7BE}"/>
              </a:ext>
            </a:extLst>
          </p:cNvPr>
          <p:cNvSpPr/>
          <p:nvPr/>
        </p:nvSpPr>
        <p:spPr bwMode="auto">
          <a:xfrm>
            <a:off x="9042242" y="4275552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A61FAC0-A029-432E-9098-B0D091F072A1}"/>
              </a:ext>
            </a:extLst>
          </p:cNvPr>
          <p:cNvSpPr/>
          <p:nvPr/>
        </p:nvSpPr>
        <p:spPr bwMode="auto">
          <a:xfrm>
            <a:off x="9906338" y="4275552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7C1E44B-62BF-4C7B-A671-2EB4D73608BF}"/>
              </a:ext>
            </a:extLst>
          </p:cNvPr>
          <p:cNvSpPr/>
          <p:nvPr/>
        </p:nvSpPr>
        <p:spPr bwMode="auto">
          <a:xfrm>
            <a:off x="10734430" y="4275552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C209E98-7369-487A-967C-AA70BEC4DC4C}"/>
              </a:ext>
            </a:extLst>
          </p:cNvPr>
          <p:cNvSpPr/>
          <p:nvPr/>
        </p:nvSpPr>
        <p:spPr bwMode="auto">
          <a:xfrm>
            <a:off x="731404" y="3270456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49357A-E9CE-4877-B9C1-B10347E6696E}"/>
              </a:ext>
            </a:extLst>
          </p:cNvPr>
          <p:cNvSpPr txBox="1"/>
          <p:nvPr/>
        </p:nvSpPr>
        <p:spPr>
          <a:xfrm>
            <a:off x="803412" y="3404600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3/26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666117-05A4-46F7-A92C-9C250DB33152}"/>
              </a:ext>
            </a:extLst>
          </p:cNvPr>
          <p:cNvSpPr/>
          <p:nvPr/>
        </p:nvSpPr>
        <p:spPr bwMode="auto">
          <a:xfrm>
            <a:off x="1595500" y="3270456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75DC1A-35E6-491B-8154-E5ADD18F72D0}"/>
              </a:ext>
            </a:extLst>
          </p:cNvPr>
          <p:cNvSpPr txBox="1"/>
          <p:nvPr/>
        </p:nvSpPr>
        <p:spPr>
          <a:xfrm>
            <a:off x="1595500" y="3404600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16/53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23DBA80-6727-447D-A7FB-7869D1D022B2}"/>
              </a:ext>
            </a:extLst>
          </p:cNvPr>
          <p:cNvSpPr/>
          <p:nvPr/>
        </p:nvSpPr>
        <p:spPr bwMode="auto">
          <a:xfrm>
            <a:off x="2459596" y="3270456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A8DBEE-0CB8-4F71-AAD7-5013E1981E73}"/>
              </a:ext>
            </a:extLst>
          </p:cNvPr>
          <p:cNvSpPr txBox="1"/>
          <p:nvPr/>
        </p:nvSpPr>
        <p:spPr>
          <a:xfrm>
            <a:off x="2567608" y="3404600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6/6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852AAB-2A9E-442F-8B76-438ACA91AD09}"/>
              </a:ext>
            </a:extLst>
          </p:cNvPr>
          <p:cNvSpPr/>
          <p:nvPr/>
        </p:nvSpPr>
        <p:spPr bwMode="auto">
          <a:xfrm>
            <a:off x="3287688" y="3270456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0CC5A0-EA3F-458C-A8ED-CC11F38C1C04}"/>
              </a:ext>
            </a:extLst>
          </p:cNvPr>
          <p:cNvSpPr txBox="1"/>
          <p:nvPr/>
        </p:nvSpPr>
        <p:spPr>
          <a:xfrm>
            <a:off x="3395700" y="3404600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3/4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F0BDD43-3530-4EBB-8152-A99F64F26B4E}"/>
              </a:ext>
            </a:extLst>
          </p:cNvPr>
          <p:cNvSpPr/>
          <p:nvPr/>
        </p:nvSpPr>
        <p:spPr bwMode="auto">
          <a:xfrm>
            <a:off x="4511824" y="3270456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619625B-CF06-4CF7-9044-27EBF9CCCF8F}"/>
              </a:ext>
            </a:extLst>
          </p:cNvPr>
          <p:cNvSpPr/>
          <p:nvPr/>
        </p:nvSpPr>
        <p:spPr bwMode="auto">
          <a:xfrm>
            <a:off x="5375920" y="3270456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5FF8F79-04EB-4F32-BA3B-D11963210635}"/>
              </a:ext>
            </a:extLst>
          </p:cNvPr>
          <p:cNvSpPr/>
          <p:nvPr/>
        </p:nvSpPr>
        <p:spPr bwMode="auto">
          <a:xfrm>
            <a:off x="6240016" y="3270456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588F000-6067-40F8-ADCF-4B6C17EE5D8B}"/>
              </a:ext>
            </a:extLst>
          </p:cNvPr>
          <p:cNvSpPr/>
          <p:nvPr/>
        </p:nvSpPr>
        <p:spPr bwMode="auto">
          <a:xfrm>
            <a:off x="7068108" y="3270456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4A5257D-B7F8-4696-A9B4-6A6032F60243}"/>
              </a:ext>
            </a:extLst>
          </p:cNvPr>
          <p:cNvSpPr/>
          <p:nvPr/>
        </p:nvSpPr>
        <p:spPr bwMode="auto">
          <a:xfrm>
            <a:off x="8178146" y="3270456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57EC684-4E6F-42F5-8A5C-D0F906061788}"/>
              </a:ext>
            </a:extLst>
          </p:cNvPr>
          <p:cNvSpPr/>
          <p:nvPr/>
        </p:nvSpPr>
        <p:spPr bwMode="auto">
          <a:xfrm>
            <a:off x="9042242" y="3270456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A94A096-F181-4F71-A3BD-7D3B942F8FA7}"/>
              </a:ext>
            </a:extLst>
          </p:cNvPr>
          <p:cNvSpPr/>
          <p:nvPr/>
        </p:nvSpPr>
        <p:spPr bwMode="auto">
          <a:xfrm>
            <a:off x="9906338" y="3270456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07218C1-95B7-44FF-B085-B7922A6BA52D}"/>
              </a:ext>
            </a:extLst>
          </p:cNvPr>
          <p:cNvSpPr/>
          <p:nvPr/>
        </p:nvSpPr>
        <p:spPr bwMode="auto">
          <a:xfrm>
            <a:off x="10734430" y="3270456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4810059-4CC0-4F4D-A848-358D588BE59A}"/>
              </a:ext>
            </a:extLst>
          </p:cNvPr>
          <p:cNvSpPr/>
          <p:nvPr/>
        </p:nvSpPr>
        <p:spPr bwMode="auto">
          <a:xfrm>
            <a:off x="1595500" y="2240868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9F14567-9DD6-4892-84BF-9BD6F4CC0412}"/>
              </a:ext>
            </a:extLst>
          </p:cNvPr>
          <p:cNvSpPr txBox="1"/>
          <p:nvPr/>
        </p:nvSpPr>
        <p:spPr>
          <a:xfrm>
            <a:off x="1631504" y="2375012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60/79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8F4F121-15B9-4C05-9C2B-46CE2ECBA4EF}"/>
              </a:ext>
            </a:extLst>
          </p:cNvPr>
          <p:cNvSpPr/>
          <p:nvPr/>
        </p:nvSpPr>
        <p:spPr bwMode="auto">
          <a:xfrm>
            <a:off x="2459596" y="2240868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1C78EE3-1DB8-48DB-916E-F4D8DE25C47A}"/>
              </a:ext>
            </a:extLst>
          </p:cNvPr>
          <p:cNvSpPr txBox="1"/>
          <p:nvPr/>
        </p:nvSpPr>
        <p:spPr>
          <a:xfrm>
            <a:off x="2531604" y="2375012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1/10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A30BF3A-61FC-495A-8DF7-9F9EA9102930}"/>
              </a:ext>
            </a:extLst>
          </p:cNvPr>
          <p:cNvSpPr/>
          <p:nvPr/>
        </p:nvSpPr>
        <p:spPr bwMode="auto">
          <a:xfrm>
            <a:off x="3287688" y="2240868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1001CF-64F9-48AF-8A13-7EEE04A338EA}"/>
              </a:ext>
            </a:extLst>
          </p:cNvPr>
          <p:cNvSpPr txBox="1"/>
          <p:nvPr/>
        </p:nvSpPr>
        <p:spPr>
          <a:xfrm>
            <a:off x="3359696" y="2375012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2/11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E67E62F-EBEA-4E35-B12E-39EBC934FF4E}"/>
              </a:ext>
            </a:extLst>
          </p:cNvPr>
          <p:cNvSpPr/>
          <p:nvPr/>
        </p:nvSpPr>
        <p:spPr bwMode="auto">
          <a:xfrm>
            <a:off x="5375920" y="2240868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14DF729-9E71-4EEE-9210-BEC36ADAD8E8}"/>
              </a:ext>
            </a:extLst>
          </p:cNvPr>
          <p:cNvSpPr/>
          <p:nvPr/>
        </p:nvSpPr>
        <p:spPr bwMode="auto">
          <a:xfrm>
            <a:off x="6240016" y="2240868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B6028C7-1CD8-4952-ABFD-B66B7BFDDBBF}"/>
              </a:ext>
            </a:extLst>
          </p:cNvPr>
          <p:cNvSpPr/>
          <p:nvPr/>
        </p:nvSpPr>
        <p:spPr bwMode="auto">
          <a:xfrm>
            <a:off x="7068108" y="2240868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9557A74-0A28-4EB0-9769-B18126C25AB5}"/>
              </a:ext>
            </a:extLst>
          </p:cNvPr>
          <p:cNvSpPr/>
          <p:nvPr/>
        </p:nvSpPr>
        <p:spPr bwMode="auto">
          <a:xfrm>
            <a:off x="9012324" y="2240868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A5ED91E-7080-4D96-8735-7FEFB6C25A5C}"/>
              </a:ext>
            </a:extLst>
          </p:cNvPr>
          <p:cNvSpPr/>
          <p:nvPr/>
        </p:nvSpPr>
        <p:spPr bwMode="auto">
          <a:xfrm>
            <a:off x="9876420" y="2240868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E8D140A-8C80-44D6-B1F3-168E350E12D1}"/>
              </a:ext>
            </a:extLst>
          </p:cNvPr>
          <p:cNvSpPr/>
          <p:nvPr/>
        </p:nvSpPr>
        <p:spPr bwMode="auto">
          <a:xfrm>
            <a:off x="10704512" y="2240868"/>
            <a:ext cx="648072" cy="57606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70A4D30-5CC0-4922-AE32-645CC3163A04}"/>
              </a:ext>
            </a:extLst>
          </p:cNvPr>
          <p:cNvSpPr/>
          <p:nvPr/>
        </p:nvSpPr>
        <p:spPr bwMode="auto">
          <a:xfrm>
            <a:off x="2459596" y="1232756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93C9B9E-E1A9-4785-9EE3-91BC69320553}"/>
              </a:ext>
            </a:extLst>
          </p:cNvPr>
          <p:cNvSpPr txBox="1"/>
          <p:nvPr/>
        </p:nvSpPr>
        <p:spPr>
          <a:xfrm>
            <a:off x="2423592" y="1376772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37/100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99B9431-8EBA-442E-A068-659A950C1F3D}"/>
              </a:ext>
            </a:extLst>
          </p:cNvPr>
          <p:cNvCxnSpPr>
            <a:cxnSpLocks/>
          </p:cNvCxnSpPr>
          <p:nvPr/>
        </p:nvCxnSpPr>
        <p:spPr bwMode="auto">
          <a:xfrm>
            <a:off x="1921824" y="3846520"/>
            <a:ext cx="0" cy="4290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0087143-A0D7-4062-987C-FB7DBF27C4AF}"/>
              </a:ext>
            </a:extLst>
          </p:cNvPr>
          <p:cNvCxnSpPr>
            <a:cxnSpLocks/>
          </p:cNvCxnSpPr>
          <p:nvPr/>
        </p:nvCxnSpPr>
        <p:spPr bwMode="auto">
          <a:xfrm>
            <a:off x="2783632" y="3874688"/>
            <a:ext cx="0" cy="4290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E3C27D5-C8F9-4311-AA1B-CC01145EBF45}"/>
              </a:ext>
            </a:extLst>
          </p:cNvPr>
          <p:cNvCxnSpPr>
            <a:cxnSpLocks/>
          </p:cNvCxnSpPr>
          <p:nvPr/>
        </p:nvCxnSpPr>
        <p:spPr bwMode="auto">
          <a:xfrm>
            <a:off x="5678313" y="3846520"/>
            <a:ext cx="0" cy="4290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0715BC4-32C2-4982-9F85-FDD6C0F03B02}"/>
              </a:ext>
            </a:extLst>
          </p:cNvPr>
          <p:cNvCxnSpPr>
            <a:cxnSpLocks/>
          </p:cNvCxnSpPr>
          <p:nvPr/>
        </p:nvCxnSpPr>
        <p:spPr bwMode="auto">
          <a:xfrm>
            <a:off x="6564052" y="2841424"/>
            <a:ext cx="0" cy="4290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9D79890-00D5-4E44-95E5-CE1A3B00D70C}"/>
              </a:ext>
            </a:extLst>
          </p:cNvPr>
          <p:cNvCxnSpPr>
            <a:cxnSpLocks/>
          </p:cNvCxnSpPr>
          <p:nvPr/>
        </p:nvCxnSpPr>
        <p:spPr bwMode="auto">
          <a:xfrm>
            <a:off x="6564052" y="3846520"/>
            <a:ext cx="0" cy="4290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F4CCA5B-1249-484F-9916-F0446244B6A2}"/>
              </a:ext>
            </a:extLst>
          </p:cNvPr>
          <p:cNvCxnSpPr>
            <a:cxnSpLocks/>
          </p:cNvCxnSpPr>
          <p:nvPr/>
        </p:nvCxnSpPr>
        <p:spPr bwMode="auto">
          <a:xfrm>
            <a:off x="2783632" y="2816932"/>
            <a:ext cx="0" cy="4290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71EC124-3AFE-4949-95E7-3CA50FDFC03F}"/>
              </a:ext>
            </a:extLst>
          </p:cNvPr>
          <p:cNvCxnSpPr>
            <a:cxnSpLocks/>
          </p:cNvCxnSpPr>
          <p:nvPr/>
        </p:nvCxnSpPr>
        <p:spPr bwMode="auto">
          <a:xfrm>
            <a:off x="1919536" y="2816932"/>
            <a:ext cx="0" cy="429032"/>
          </a:xfrm>
          <a:prstGeom prst="straightConnector1">
            <a:avLst/>
          </a:prstGeom>
          <a:ln w="444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0593578-A6F5-4A76-AD0B-D1D663B9FBE6}"/>
              </a:ext>
            </a:extLst>
          </p:cNvPr>
          <p:cNvCxnSpPr>
            <a:cxnSpLocks/>
          </p:cNvCxnSpPr>
          <p:nvPr/>
        </p:nvCxnSpPr>
        <p:spPr bwMode="auto">
          <a:xfrm>
            <a:off x="9344635" y="3846520"/>
            <a:ext cx="0" cy="4290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2059868-1B6A-4147-B5E3-FBCB31DDBC00}"/>
              </a:ext>
            </a:extLst>
          </p:cNvPr>
          <p:cNvCxnSpPr>
            <a:cxnSpLocks/>
          </p:cNvCxnSpPr>
          <p:nvPr/>
        </p:nvCxnSpPr>
        <p:spPr bwMode="auto">
          <a:xfrm>
            <a:off x="10230374" y="3846520"/>
            <a:ext cx="0" cy="4290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BF9D212-0209-4C44-B63E-9726494344B4}"/>
              </a:ext>
            </a:extLst>
          </p:cNvPr>
          <p:cNvCxnSpPr>
            <a:cxnSpLocks/>
          </p:cNvCxnSpPr>
          <p:nvPr/>
        </p:nvCxnSpPr>
        <p:spPr bwMode="auto">
          <a:xfrm>
            <a:off x="10218458" y="2828369"/>
            <a:ext cx="0" cy="4290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259D96D-E430-4045-961C-0CF50D7EA38C}"/>
              </a:ext>
            </a:extLst>
          </p:cNvPr>
          <p:cNvCxnSpPr>
            <a:cxnSpLocks/>
          </p:cNvCxnSpPr>
          <p:nvPr/>
        </p:nvCxnSpPr>
        <p:spPr bwMode="auto">
          <a:xfrm>
            <a:off x="2783632" y="1808820"/>
            <a:ext cx="0" cy="4290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DCD5DBA0-5BCF-468B-B940-1B16C7DB258B}"/>
              </a:ext>
            </a:extLst>
          </p:cNvPr>
          <p:cNvSpPr/>
          <p:nvPr/>
        </p:nvSpPr>
        <p:spPr bwMode="auto">
          <a:xfrm>
            <a:off x="6240016" y="1232756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5A0D9E-EE84-4693-9506-6ECE63633A54}"/>
              </a:ext>
            </a:extLst>
          </p:cNvPr>
          <p:cNvSpPr txBox="1"/>
          <p:nvPr/>
        </p:nvSpPr>
        <p:spPr>
          <a:xfrm>
            <a:off x="6204012" y="1376772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37/100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5D5A59C-45B2-4CA6-A0F0-2EE9ED9AB638}"/>
              </a:ext>
            </a:extLst>
          </p:cNvPr>
          <p:cNvCxnSpPr>
            <a:cxnSpLocks/>
          </p:cNvCxnSpPr>
          <p:nvPr/>
        </p:nvCxnSpPr>
        <p:spPr bwMode="auto">
          <a:xfrm>
            <a:off x="6564052" y="1808820"/>
            <a:ext cx="0" cy="4290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Oval 91">
            <a:extLst>
              <a:ext uri="{FF2B5EF4-FFF2-40B4-BE49-F238E27FC236}">
                <a16:creationId xmlns:a16="http://schemas.microsoft.com/office/drawing/2014/main" id="{8AAFCFBF-5032-463C-9915-495E232A6605}"/>
              </a:ext>
            </a:extLst>
          </p:cNvPr>
          <p:cNvSpPr/>
          <p:nvPr/>
        </p:nvSpPr>
        <p:spPr bwMode="auto">
          <a:xfrm>
            <a:off x="9876420" y="1235772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78CABF4-43D0-4B1E-909A-E9C1B8602A00}"/>
              </a:ext>
            </a:extLst>
          </p:cNvPr>
          <p:cNvSpPr txBox="1"/>
          <p:nvPr/>
        </p:nvSpPr>
        <p:spPr>
          <a:xfrm>
            <a:off x="9840416" y="1379788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37/101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CB456B52-050E-46E3-A484-9748281B84E3}"/>
              </a:ext>
            </a:extLst>
          </p:cNvPr>
          <p:cNvCxnSpPr>
            <a:cxnSpLocks/>
          </p:cNvCxnSpPr>
          <p:nvPr/>
        </p:nvCxnSpPr>
        <p:spPr bwMode="auto">
          <a:xfrm>
            <a:off x="10200456" y="1811836"/>
            <a:ext cx="0" cy="4290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8AE923AC-1052-4AE5-83D9-7CF0016BCC17}"/>
              </a:ext>
            </a:extLst>
          </p:cNvPr>
          <p:cNvSpPr txBox="1"/>
          <p:nvPr/>
        </p:nvSpPr>
        <p:spPr>
          <a:xfrm>
            <a:off x="5375920" y="2384884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60/79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DA7F769-87F2-469A-ADC2-8A70BEE60EC9}"/>
              </a:ext>
            </a:extLst>
          </p:cNvPr>
          <p:cNvSpPr txBox="1"/>
          <p:nvPr/>
        </p:nvSpPr>
        <p:spPr>
          <a:xfrm>
            <a:off x="6276020" y="2384884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1/10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CF42CC1-A483-41FA-97A0-35FD648C1CA6}"/>
              </a:ext>
            </a:extLst>
          </p:cNvPr>
          <p:cNvSpPr txBox="1"/>
          <p:nvPr/>
        </p:nvSpPr>
        <p:spPr>
          <a:xfrm>
            <a:off x="7104112" y="2384884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2/11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781B7F0-C5B1-4DF5-9EE9-B2571D1A240F}"/>
              </a:ext>
            </a:extLst>
          </p:cNvPr>
          <p:cNvSpPr txBox="1"/>
          <p:nvPr/>
        </p:nvSpPr>
        <p:spPr>
          <a:xfrm>
            <a:off x="9048328" y="2384884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61/80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8A81A6A-C52F-4A25-8914-E224548FC7CA}"/>
              </a:ext>
            </a:extLst>
          </p:cNvPr>
          <p:cNvSpPr txBox="1"/>
          <p:nvPr/>
        </p:nvSpPr>
        <p:spPr>
          <a:xfrm>
            <a:off x="9948428" y="2384884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1/10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B9B8232-58ED-420E-B950-A8C53C25F14F}"/>
              </a:ext>
            </a:extLst>
          </p:cNvPr>
          <p:cNvSpPr txBox="1"/>
          <p:nvPr/>
        </p:nvSpPr>
        <p:spPr>
          <a:xfrm>
            <a:off x="10776520" y="2384884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2/11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27EBA07-9D43-4F6F-A5BB-F98B9EC682C4}"/>
              </a:ext>
            </a:extLst>
          </p:cNvPr>
          <p:cNvSpPr txBox="1"/>
          <p:nvPr/>
        </p:nvSpPr>
        <p:spPr>
          <a:xfrm>
            <a:off x="4583832" y="3429000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3/26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ABFF7EE-D089-4251-9448-F3957C605CCB}"/>
              </a:ext>
            </a:extLst>
          </p:cNvPr>
          <p:cNvSpPr txBox="1"/>
          <p:nvPr/>
        </p:nvSpPr>
        <p:spPr>
          <a:xfrm>
            <a:off x="5375920" y="3429000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16/53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89F4DF5-A2B3-4DB6-AF2C-6D0A31363164}"/>
              </a:ext>
            </a:extLst>
          </p:cNvPr>
          <p:cNvSpPr txBox="1"/>
          <p:nvPr/>
        </p:nvSpPr>
        <p:spPr>
          <a:xfrm>
            <a:off x="6348028" y="3429000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6/6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F669270-1D27-4EA3-8B9B-CAAB89EFB30C}"/>
              </a:ext>
            </a:extLst>
          </p:cNvPr>
          <p:cNvSpPr txBox="1"/>
          <p:nvPr/>
        </p:nvSpPr>
        <p:spPr>
          <a:xfrm>
            <a:off x="7176120" y="3429000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3/4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6B02155-A04F-4497-A995-13BA91E1C67C}"/>
              </a:ext>
            </a:extLst>
          </p:cNvPr>
          <p:cNvSpPr txBox="1"/>
          <p:nvPr/>
        </p:nvSpPr>
        <p:spPr>
          <a:xfrm>
            <a:off x="8256240" y="3429000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3/26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15C5D55-4FA9-4146-9AB8-9C4AA38CCE7C}"/>
              </a:ext>
            </a:extLst>
          </p:cNvPr>
          <p:cNvSpPr txBox="1"/>
          <p:nvPr/>
        </p:nvSpPr>
        <p:spPr>
          <a:xfrm>
            <a:off x="9048328" y="3429000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16/54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762A6F1-F71E-40D6-B28D-80E6A994810B}"/>
              </a:ext>
            </a:extLst>
          </p:cNvPr>
          <p:cNvSpPr txBox="1"/>
          <p:nvPr/>
        </p:nvSpPr>
        <p:spPr>
          <a:xfrm>
            <a:off x="10020436" y="3429000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6/6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F01B758-C2B7-43F0-9B72-B00AFEA164E4}"/>
              </a:ext>
            </a:extLst>
          </p:cNvPr>
          <p:cNvSpPr txBox="1"/>
          <p:nvPr/>
        </p:nvSpPr>
        <p:spPr>
          <a:xfrm>
            <a:off x="10848528" y="3429000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3/4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E0FCD91-1EB4-409B-8E5E-C99CC76511BA}"/>
              </a:ext>
            </a:extLst>
          </p:cNvPr>
          <p:cNvSpPr txBox="1"/>
          <p:nvPr/>
        </p:nvSpPr>
        <p:spPr>
          <a:xfrm>
            <a:off x="731404" y="4417367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27/35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19C0C33-877B-40F7-82C6-9F47E1C01F84}"/>
              </a:ext>
            </a:extLst>
          </p:cNvPr>
          <p:cNvSpPr txBox="1"/>
          <p:nvPr/>
        </p:nvSpPr>
        <p:spPr>
          <a:xfrm>
            <a:off x="1595500" y="4417367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10/18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BFB2204-54B5-4C1E-84AE-158145DE5FE6}"/>
              </a:ext>
            </a:extLst>
          </p:cNvPr>
          <p:cNvSpPr txBox="1"/>
          <p:nvPr/>
        </p:nvSpPr>
        <p:spPr>
          <a:xfrm>
            <a:off x="2567608" y="4417367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0/3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5C0F0F6-827B-4843-A96D-84429342D8E9}"/>
              </a:ext>
            </a:extLst>
          </p:cNvPr>
          <p:cNvSpPr txBox="1"/>
          <p:nvPr/>
        </p:nvSpPr>
        <p:spPr>
          <a:xfrm>
            <a:off x="3395700" y="4417367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0/3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72EA034-FB7E-4250-8FB3-3CA899485D58}"/>
              </a:ext>
            </a:extLst>
          </p:cNvPr>
          <p:cNvSpPr txBox="1"/>
          <p:nvPr/>
        </p:nvSpPr>
        <p:spPr>
          <a:xfrm>
            <a:off x="4511824" y="4418325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27/35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6FC5EAA-4987-4661-AEB0-2E621FA19ED9}"/>
              </a:ext>
            </a:extLst>
          </p:cNvPr>
          <p:cNvSpPr txBox="1"/>
          <p:nvPr/>
        </p:nvSpPr>
        <p:spPr>
          <a:xfrm>
            <a:off x="5375920" y="4418325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10/18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9046CF2-1216-47B6-9827-776818014F25}"/>
              </a:ext>
            </a:extLst>
          </p:cNvPr>
          <p:cNvSpPr txBox="1"/>
          <p:nvPr/>
        </p:nvSpPr>
        <p:spPr>
          <a:xfrm>
            <a:off x="6348028" y="4418325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0/3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C723461-59DA-4A59-A32D-B866F83CA652}"/>
              </a:ext>
            </a:extLst>
          </p:cNvPr>
          <p:cNvSpPr txBox="1"/>
          <p:nvPr/>
        </p:nvSpPr>
        <p:spPr>
          <a:xfrm>
            <a:off x="7176120" y="4418325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0/3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771279B-F806-4025-BA17-056A44E79C3D}"/>
              </a:ext>
            </a:extLst>
          </p:cNvPr>
          <p:cNvSpPr txBox="1"/>
          <p:nvPr/>
        </p:nvSpPr>
        <p:spPr>
          <a:xfrm>
            <a:off x="8184232" y="4424315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28/36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FB781EB-E493-4AB7-BE8E-AAA80C5087CF}"/>
              </a:ext>
            </a:extLst>
          </p:cNvPr>
          <p:cNvSpPr txBox="1"/>
          <p:nvPr/>
        </p:nvSpPr>
        <p:spPr>
          <a:xfrm>
            <a:off x="9048328" y="4424315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10/18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1E98B1E-E1C7-4B70-86EE-09EA0F32F6DD}"/>
              </a:ext>
            </a:extLst>
          </p:cNvPr>
          <p:cNvSpPr txBox="1"/>
          <p:nvPr/>
        </p:nvSpPr>
        <p:spPr>
          <a:xfrm>
            <a:off x="10020436" y="4424315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0/3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80F7D4D-B7E6-4D85-82A6-636E5A36E5E2}"/>
              </a:ext>
            </a:extLst>
          </p:cNvPr>
          <p:cNvSpPr txBox="1"/>
          <p:nvPr/>
        </p:nvSpPr>
        <p:spPr>
          <a:xfrm>
            <a:off x="10848528" y="4424315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0/3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5623EAB8-E176-49D7-8ACE-1C616BF1D963}"/>
              </a:ext>
            </a:extLst>
          </p:cNvPr>
          <p:cNvCxnSpPr>
            <a:stCxn id="72" idx="3"/>
            <a:endCxn id="54" idx="0"/>
          </p:cNvCxnSpPr>
          <p:nvPr/>
        </p:nvCxnSpPr>
        <p:spPr bwMode="auto">
          <a:xfrm flipH="1">
            <a:off x="1919536" y="1724457"/>
            <a:ext cx="634968" cy="516411"/>
          </a:xfrm>
          <a:prstGeom prst="straightConnector1">
            <a:avLst/>
          </a:prstGeom>
          <a:ln w="444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7D79A47-FA8E-4F23-AE76-018E8252AF6F}"/>
              </a:ext>
            </a:extLst>
          </p:cNvPr>
          <p:cNvCxnSpPr/>
          <p:nvPr/>
        </p:nvCxnSpPr>
        <p:spPr bwMode="auto">
          <a:xfrm flipH="1">
            <a:off x="5683406" y="1741675"/>
            <a:ext cx="634968" cy="516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DF81A4F3-5FB1-4024-94DB-1D37240FEA92}"/>
              </a:ext>
            </a:extLst>
          </p:cNvPr>
          <p:cNvCxnSpPr/>
          <p:nvPr/>
        </p:nvCxnSpPr>
        <p:spPr bwMode="auto">
          <a:xfrm flipH="1">
            <a:off x="1064275" y="2754045"/>
            <a:ext cx="634968" cy="516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2D3787E-EBC8-4CA5-9111-8C62B6692DD4}"/>
              </a:ext>
            </a:extLst>
          </p:cNvPr>
          <p:cNvCxnSpPr/>
          <p:nvPr/>
        </p:nvCxnSpPr>
        <p:spPr bwMode="auto">
          <a:xfrm flipH="1">
            <a:off x="4821498" y="2740754"/>
            <a:ext cx="634968" cy="516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BEFABE10-8854-4F49-B086-07579FC6CA18}"/>
              </a:ext>
            </a:extLst>
          </p:cNvPr>
          <p:cNvCxnSpPr/>
          <p:nvPr/>
        </p:nvCxnSpPr>
        <p:spPr bwMode="auto">
          <a:xfrm flipH="1">
            <a:off x="8544738" y="2747517"/>
            <a:ext cx="634968" cy="516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4E837A30-B35A-41F6-9694-A449064754A0}"/>
              </a:ext>
            </a:extLst>
          </p:cNvPr>
          <p:cNvCxnSpPr/>
          <p:nvPr/>
        </p:nvCxnSpPr>
        <p:spPr bwMode="auto">
          <a:xfrm flipH="1">
            <a:off x="1089271" y="3774210"/>
            <a:ext cx="634968" cy="516411"/>
          </a:xfrm>
          <a:prstGeom prst="straightConnector1">
            <a:avLst/>
          </a:prstGeom>
          <a:ln w="444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3754378D-6E57-4955-B712-C8482A2C9B80}"/>
              </a:ext>
            </a:extLst>
          </p:cNvPr>
          <p:cNvCxnSpPr/>
          <p:nvPr/>
        </p:nvCxnSpPr>
        <p:spPr bwMode="auto">
          <a:xfrm flipH="1">
            <a:off x="4850221" y="3756027"/>
            <a:ext cx="634968" cy="516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7E5B167B-DBCA-45C7-B66C-33CEBFF5A082}"/>
              </a:ext>
            </a:extLst>
          </p:cNvPr>
          <p:cNvCxnSpPr>
            <a:stCxn id="72" idx="5"/>
            <a:endCxn id="58" idx="0"/>
          </p:cNvCxnSpPr>
          <p:nvPr/>
        </p:nvCxnSpPr>
        <p:spPr bwMode="auto">
          <a:xfrm>
            <a:off x="3012760" y="1724457"/>
            <a:ext cx="598964" cy="516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643622A-764F-4DA5-A54B-9499EAB7687B}"/>
              </a:ext>
            </a:extLst>
          </p:cNvPr>
          <p:cNvCxnSpPr/>
          <p:nvPr/>
        </p:nvCxnSpPr>
        <p:spPr bwMode="auto">
          <a:xfrm>
            <a:off x="6821761" y="1736491"/>
            <a:ext cx="598964" cy="516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821A48D4-37B7-496D-A395-5F882FDE648A}"/>
              </a:ext>
            </a:extLst>
          </p:cNvPr>
          <p:cNvCxnSpPr/>
          <p:nvPr/>
        </p:nvCxnSpPr>
        <p:spPr bwMode="auto">
          <a:xfrm>
            <a:off x="10429584" y="1735393"/>
            <a:ext cx="598964" cy="516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F14198BF-1714-4B15-888C-9B7C9A5B0BA2}"/>
              </a:ext>
            </a:extLst>
          </p:cNvPr>
          <p:cNvCxnSpPr/>
          <p:nvPr/>
        </p:nvCxnSpPr>
        <p:spPr bwMode="auto">
          <a:xfrm>
            <a:off x="10460633" y="2740490"/>
            <a:ext cx="598964" cy="516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D407E7AA-9376-4A88-9BB9-CA9E7FEE577F}"/>
              </a:ext>
            </a:extLst>
          </p:cNvPr>
          <p:cNvCxnSpPr/>
          <p:nvPr/>
        </p:nvCxnSpPr>
        <p:spPr bwMode="auto">
          <a:xfrm>
            <a:off x="10460633" y="3759655"/>
            <a:ext cx="598964" cy="516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AA49530-F59F-40F4-9E96-86AFD176A512}"/>
              </a:ext>
            </a:extLst>
          </p:cNvPr>
          <p:cNvCxnSpPr/>
          <p:nvPr/>
        </p:nvCxnSpPr>
        <p:spPr bwMode="auto">
          <a:xfrm>
            <a:off x="6772135" y="3756027"/>
            <a:ext cx="598964" cy="516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CC5C07B1-3447-47A3-944D-B53D6CAB76AD}"/>
              </a:ext>
            </a:extLst>
          </p:cNvPr>
          <p:cNvCxnSpPr/>
          <p:nvPr/>
        </p:nvCxnSpPr>
        <p:spPr bwMode="auto">
          <a:xfrm>
            <a:off x="6791281" y="2727044"/>
            <a:ext cx="598964" cy="516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F62F9E1-6E68-40BF-B26D-FAF32ACDFD0C}"/>
              </a:ext>
            </a:extLst>
          </p:cNvPr>
          <p:cNvCxnSpPr/>
          <p:nvPr/>
        </p:nvCxnSpPr>
        <p:spPr bwMode="auto">
          <a:xfrm>
            <a:off x="3024210" y="2740056"/>
            <a:ext cx="598964" cy="516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6720532D-E63F-4445-BECB-5032837EA2D2}"/>
              </a:ext>
            </a:extLst>
          </p:cNvPr>
          <p:cNvCxnSpPr/>
          <p:nvPr/>
        </p:nvCxnSpPr>
        <p:spPr bwMode="auto">
          <a:xfrm>
            <a:off x="3020240" y="3766979"/>
            <a:ext cx="598964" cy="516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02E11F31-F1A9-44FD-BCFA-349D728B8987}"/>
              </a:ext>
            </a:extLst>
          </p:cNvPr>
          <p:cNvCxnSpPr>
            <a:cxnSpLocks/>
          </p:cNvCxnSpPr>
          <p:nvPr/>
        </p:nvCxnSpPr>
        <p:spPr bwMode="auto">
          <a:xfrm>
            <a:off x="4850221" y="4851616"/>
            <a:ext cx="0" cy="305576"/>
          </a:xfrm>
          <a:prstGeom prst="straightConnector1">
            <a:avLst/>
          </a:prstGeom>
          <a:ln w="444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1" name="Oval 140">
            <a:extLst>
              <a:ext uri="{FF2B5EF4-FFF2-40B4-BE49-F238E27FC236}">
                <a16:creationId xmlns:a16="http://schemas.microsoft.com/office/drawing/2014/main" id="{578C73CE-33CB-4AE3-A7E5-A863DF805AA8}"/>
              </a:ext>
            </a:extLst>
          </p:cNvPr>
          <p:cNvSpPr/>
          <p:nvPr/>
        </p:nvSpPr>
        <p:spPr bwMode="auto">
          <a:xfrm>
            <a:off x="4511824" y="5167444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899ABA4-841F-4869-899A-182CD575F470}"/>
              </a:ext>
            </a:extLst>
          </p:cNvPr>
          <p:cNvSpPr txBox="1"/>
          <p:nvPr/>
        </p:nvSpPr>
        <p:spPr>
          <a:xfrm>
            <a:off x="4619836" y="5310217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0/0</a:t>
            </a:r>
          </a:p>
        </p:txBody>
      </p:sp>
      <p:cxnSp>
        <p:nvCxnSpPr>
          <p:cNvPr id="144" name="Connector: Curved 143">
            <a:extLst>
              <a:ext uri="{FF2B5EF4-FFF2-40B4-BE49-F238E27FC236}">
                <a16:creationId xmlns:a16="http://schemas.microsoft.com/office/drawing/2014/main" id="{F94CEF5C-93E4-45CC-97C5-855394C9BB64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4753289" y="5778118"/>
            <a:ext cx="323520" cy="237667"/>
          </a:xfrm>
          <a:prstGeom prst="curvedConnector3">
            <a:avLst>
              <a:gd name="adj1" fmla="val 38694"/>
            </a:avLst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AD7E4F46-70D9-4021-80C2-4D74DACF5D28}"/>
              </a:ext>
            </a:extLst>
          </p:cNvPr>
          <p:cNvSpPr txBox="1"/>
          <p:nvPr/>
        </p:nvSpPr>
        <p:spPr>
          <a:xfrm>
            <a:off x="4044400" y="5886281"/>
            <a:ext cx="13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/>
              <a:t>Black win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C6309B10-4F3F-4367-ACD3-4D4760DC5D1F}"/>
              </a:ext>
            </a:extLst>
          </p:cNvPr>
          <p:cNvSpPr/>
          <p:nvPr/>
        </p:nvSpPr>
        <p:spPr bwMode="auto">
          <a:xfrm>
            <a:off x="8178146" y="5137875"/>
            <a:ext cx="648072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788C994-AA6A-4096-B721-EB7ACBA06986}"/>
              </a:ext>
            </a:extLst>
          </p:cNvPr>
          <p:cNvSpPr txBox="1"/>
          <p:nvPr/>
        </p:nvSpPr>
        <p:spPr>
          <a:xfrm>
            <a:off x="8286158" y="5280648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0/1</a:t>
            </a: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3D852E3E-9734-454A-9D0B-AB98790E7256}"/>
              </a:ext>
            </a:extLst>
          </p:cNvPr>
          <p:cNvCxnSpPr>
            <a:cxnSpLocks/>
          </p:cNvCxnSpPr>
          <p:nvPr/>
        </p:nvCxnSpPr>
        <p:spPr bwMode="auto">
          <a:xfrm flipV="1">
            <a:off x="8531222" y="4861868"/>
            <a:ext cx="0" cy="305576"/>
          </a:xfrm>
          <a:prstGeom prst="straightConnector1">
            <a:avLst/>
          </a:prstGeom>
          <a:ln w="444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29C9D584-F8BB-4A50-A0B5-652D589A583A}"/>
              </a:ext>
            </a:extLst>
          </p:cNvPr>
          <p:cNvCxnSpPr>
            <a:stCxn id="22" idx="0"/>
          </p:cNvCxnSpPr>
          <p:nvPr/>
        </p:nvCxnSpPr>
        <p:spPr bwMode="auto">
          <a:xfrm flipV="1">
            <a:off x="8502182" y="3774210"/>
            <a:ext cx="677524" cy="50134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2BAE022-E9F9-4530-86F6-B8A3A4CAA352}"/>
              </a:ext>
            </a:extLst>
          </p:cNvPr>
          <p:cNvCxnSpPr>
            <a:cxnSpLocks/>
          </p:cNvCxnSpPr>
          <p:nvPr/>
        </p:nvCxnSpPr>
        <p:spPr bwMode="auto">
          <a:xfrm flipV="1">
            <a:off x="9344294" y="2817350"/>
            <a:ext cx="0" cy="446578"/>
          </a:xfrm>
          <a:prstGeom prst="straightConnector1">
            <a:avLst/>
          </a:prstGeom>
          <a:ln w="444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4E39D54E-41A1-46E1-917C-FE6B43C5EA67}"/>
              </a:ext>
            </a:extLst>
          </p:cNvPr>
          <p:cNvCxnSpPr>
            <a:stCxn id="66" idx="0"/>
            <a:endCxn id="92" idx="3"/>
          </p:cNvCxnSpPr>
          <p:nvPr/>
        </p:nvCxnSpPr>
        <p:spPr bwMode="auto">
          <a:xfrm flipV="1">
            <a:off x="9336360" y="1727473"/>
            <a:ext cx="634968" cy="513395"/>
          </a:xfrm>
          <a:prstGeom prst="straightConnector1">
            <a:avLst/>
          </a:prstGeom>
          <a:ln w="4445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F8D92BF8-1DD0-42FD-B757-4754CE56CB1A}"/>
              </a:ext>
            </a:extLst>
          </p:cNvPr>
          <p:cNvSpPr txBox="1"/>
          <p:nvPr/>
        </p:nvSpPr>
        <p:spPr>
          <a:xfrm>
            <a:off x="1426586" y="5374377"/>
            <a:ext cx="10214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200" dirty="0"/>
              <a:t>(a) Selection 			    (b) Expansion 		 (c) Back-propagation</a:t>
            </a:r>
          </a:p>
          <a:p>
            <a:pPr>
              <a:spcBef>
                <a:spcPts val="0"/>
              </a:spcBef>
              <a:buNone/>
            </a:pPr>
            <a:r>
              <a:rPr lang="en-US" sz="2200" dirty="0"/>
              <a:t>				    and simulation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C2FB755-71F2-4170-9E26-9C7F0D7DF078}"/>
              </a:ext>
            </a:extLst>
          </p:cNvPr>
          <p:cNvSpPr txBox="1"/>
          <p:nvPr/>
        </p:nvSpPr>
        <p:spPr>
          <a:xfrm>
            <a:off x="5930120" y="683819"/>
            <a:ext cx="5436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White has just moved, and it won 37 of 100 rollouts 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54900F6-8A59-4975-872E-2768E9B50959}"/>
              </a:ext>
            </a:extLst>
          </p:cNvPr>
          <p:cNvCxnSpPr>
            <a:cxnSpLocks/>
          </p:cNvCxnSpPr>
          <p:nvPr/>
        </p:nvCxnSpPr>
        <p:spPr bwMode="auto">
          <a:xfrm>
            <a:off x="5699956" y="2834896"/>
            <a:ext cx="0" cy="4290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792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7132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History and overview</a:t>
            </a:r>
          </a:p>
          <a:p>
            <a:pPr>
              <a:spcBef>
                <a:spcPts val="600"/>
              </a:spcBef>
            </a:pPr>
            <a:r>
              <a:rPr lang="en-US" dirty="0"/>
              <a:t>Minimax for zero-sum games</a:t>
            </a:r>
          </a:p>
          <a:p>
            <a:pPr>
              <a:spcBef>
                <a:spcPts val="600"/>
              </a:spcBef>
            </a:pPr>
            <a:r>
              <a:rPr lang="en-US" dirty="0"/>
              <a:t>Alpha-Beta pruning </a:t>
            </a:r>
          </a:p>
          <a:p>
            <a:pPr>
              <a:spcBef>
                <a:spcPts val="600"/>
              </a:spcBef>
            </a:pPr>
            <a:r>
              <a:rPr lang="en-US" dirty="0"/>
              <a:t>Monte Carlo tree search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</a:rPr>
              <a:t>Summary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9110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4A24-0A07-4DEE-9923-DDBD6CC8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AE2C9-B420-4F2D-AE0C-9CCDD68EA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Games require decisions when optimality is impossible</a:t>
            </a:r>
          </a:p>
          <a:p>
            <a:pPr lvl="1"/>
            <a:r>
              <a:rPr lang="en-US" sz="2400" dirty="0"/>
              <a:t>Bounded-depth search and approximate evaluation functions</a:t>
            </a:r>
          </a:p>
          <a:p>
            <a:r>
              <a:rPr lang="en-US" sz="2800" dirty="0"/>
              <a:t>Games force efficient use of computation</a:t>
            </a:r>
          </a:p>
          <a:p>
            <a:pPr lvl="1"/>
            <a:r>
              <a:rPr lang="en-US" sz="2400" dirty="0"/>
              <a:t>Alpha-beta pruning</a:t>
            </a:r>
          </a:p>
          <a:p>
            <a:r>
              <a:rPr lang="en-US" sz="2800" dirty="0"/>
              <a:t>Game playing has produced important research ideas</a:t>
            </a:r>
          </a:p>
          <a:p>
            <a:pPr lvl="1"/>
            <a:r>
              <a:rPr lang="en-US" sz="2400" dirty="0"/>
              <a:t>Reinforcement learning (checkers)</a:t>
            </a:r>
          </a:p>
          <a:p>
            <a:pPr lvl="1"/>
            <a:r>
              <a:rPr lang="en-US" sz="2400" dirty="0"/>
              <a:t>Iterative deepening (chess)</a:t>
            </a:r>
          </a:p>
          <a:p>
            <a:pPr lvl="1"/>
            <a:r>
              <a:rPr lang="en-US" sz="2400" dirty="0"/>
              <a:t>Monte Carlo tree search (Go)</a:t>
            </a:r>
          </a:p>
          <a:p>
            <a:pPr lvl="1"/>
            <a:r>
              <a:rPr lang="en-US" sz="2400" dirty="0"/>
              <a:t>Solution methods for partial-information games in economics (poker)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48BDB-3D5E-4816-9971-CED6C528D1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D1D28-4D89-4126-8E75-2AC1F46D16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593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2BA5-9C3E-4CDA-8EE4-C9DA22476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9CB9E-FB0D-4DA0-AC31-8FF4522BE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600" b="1" dirty="0"/>
              <a:t>Checkers:</a:t>
            </a:r>
            <a:r>
              <a:rPr lang="en-US" sz="2600" dirty="0"/>
              <a:t> 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1950: First computer player.  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1959: Samuel’s self-taught program. 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1994: First computer world champion: Chinook defeats Tinsley 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2007: Checkers solved! Endgame database of 39 trillion states</a:t>
            </a:r>
            <a:endParaRPr lang="en-US" sz="1800" b="1" dirty="0"/>
          </a:p>
          <a:p>
            <a:pPr eaLnBrk="1" hangingPunct="1">
              <a:lnSpc>
                <a:spcPct val="80000"/>
              </a:lnSpc>
            </a:pPr>
            <a:r>
              <a:rPr lang="en-US" sz="2600" b="1" dirty="0"/>
              <a:t>Chess:</a:t>
            </a:r>
            <a:r>
              <a:rPr lang="en-US" sz="2600" dirty="0"/>
              <a:t> 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1945-1960: </a:t>
            </a:r>
            <a:r>
              <a:rPr lang="en-US" sz="1800" dirty="0" err="1"/>
              <a:t>Zuse</a:t>
            </a:r>
            <a:r>
              <a:rPr lang="en-US" sz="1800" dirty="0"/>
              <a:t>, Wiener, Shannon, Turing, Newell &amp; Simon, McCarthy. 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1960s onward: gradual improvement under “standard model”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1997: </a:t>
            </a:r>
            <a:r>
              <a:rPr lang="en-US" sz="1800" dirty="0">
                <a:solidFill>
                  <a:srgbClr val="00B0F0"/>
                </a:solidFill>
              </a:rPr>
              <a:t>Deep Blue defeats human champion Gary Kasparov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2021: </a:t>
            </a:r>
            <a:r>
              <a:rPr lang="en-US" sz="1800" dirty="0">
                <a:solidFill>
                  <a:srgbClr val="FF0000"/>
                </a:solidFill>
              </a:rPr>
              <a:t>Stockfish</a:t>
            </a:r>
            <a:r>
              <a:rPr lang="en-US" sz="1800" dirty="0"/>
              <a:t> rating </a:t>
            </a:r>
            <a:r>
              <a:rPr lang="en-US" sz="1800" dirty="0">
                <a:solidFill>
                  <a:srgbClr val="0000FF"/>
                </a:solidFill>
              </a:rPr>
              <a:t>3551 </a:t>
            </a:r>
            <a:r>
              <a:rPr lang="en-US" sz="1800" dirty="0"/>
              <a:t>(vs </a:t>
            </a:r>
            <a:r>
              <a:rPr lang="en-US" sz="1800" dirty="0">
                <a:solidFill>
                  <a:srgbClr val="FF0000"/>
                </a:solidFill>
              </a:rPr>
              <a:t>2870 for Magnus Carlsen</a:t>
            </a:r>
            <a:r>
              <a:rPr lang="en-US" sz="1800" dirty="0"/>
              <a:t>).</a:t>
            </a:r>
            <a:endParaRPr lang="en-US" sz="1800" b="1" dirty="0"/>
          </a:p>
          <a:p>
            <a:pPr eaLnBrk="1" hangingPunct="1">
              <a:lnSpc>
                <a:spcPct val="80000"/>
              </a:lnSpc>
            </a:pPr>
            <a:r>
              <a:rPr lang="en-US" sz="2600" b="1" dirty="0"/>
              <a:t>Go:</a:t>
            </a:r>
            <a:r>
              <a:rPr lang="en-US" sz="2600" dirty="0"/>
              <a:t> 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1968: Zobrist’s program plays legal Go, barely (b&gt;300!)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1968-2005: various ad hoc approaches tried, novice level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2005-2014: Monte Carlo tree search -&gt; strong amateur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2016-2017: </a:t>
            </a:r>
            <a:r>
              <a:rPr lang="en-US" sz="1800" dirty="0">
                <a:solidFill>
                  <a:srgbClr val="00B0F0"/>
                </a:solidFill>
              </a:rPr>
              <a:t>AlphaGo defeats human world champions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459AC0-CAB7-413E-A748-1DC31F68EC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A3399-7C25-4848-A60A-F32F028401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86D23-825A-4C2A-BE1D-D0F8302A8155}"/>
              </a:ext>
            </a:extLst>
          </p:cNvPr>
          <p:cNvSpPr txBox="1"/>
          <p:nvPr/>
        </p:nvSpPr>
        <p:spPr>
          <a:xfrm>
            <a:off x="8076220" y="1268760"/>
            <a:ext cx="350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200" dirty="0">
                <a:solidFill>
                  <a:srgbClr val="0000FF"/>
                </a:solidFill>
              </a:rPr>
              <a:t>Computer programs have become “trainers” of human players! </a:t>
            </a:r>
          </a:p>
        </p:txBody>
      </p:sp>
    </p:spTree>
    <p:extLst>
      <p:ext uri="{BB962C8B-B14F-4D97-AF65-F5344CB8AC3E}">
        <p14:creationId xmlns:p14="http://schemas.microsoft.com/office/powerpoint/2010/main" val="156700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Deep Blue vs Garry Kasparov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682644" cy="4530725"/>
          </a:xfrm>
        </p:spPr>
        <p:txBody>
          <a:bodyPr/>
          <a:lstStyle/>
          <a:p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Deep Blue had two games with t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he world chess champion Garry Kasparov in 1996 and 1997. </a:t>
            </a:r>
          </a:p>
          <a:p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Garry Kasparov was beaten in 1997. </a:t>
            </a:r>
            <a:endParaRPr lang="en-US" sz="2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3AF35-8730-4FC3-A6E3-DAA620AA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244" y="1125495"/>
            <a:ext cx="3186518" cy="1902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DAACDB-E9E4-411A-9C21-961E2260D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96" y="3140968"/>
            <a:ext cx="10859852" cy="30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9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B2FA0-9DD8-47B4-B05D-4CC19B64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vs Lee Sedol/Ke Jie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BC9F5-C719-4ED8-980F-575AE244F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5018349" cy="4530725"/>
          </a:xfrm>
        </p:spPr>
        <p:txBody>
          <a:bodyPr/>
          <a:lstStyle/>
          <a:p>
            <a:r>
              <a:rPr lang="en-US" sz="2400" dirty="0"/>
              <a:t>AlphaGo beat Lee Sedol in 2016</a:t>
            </a:r>
          </a:p>
          <a:p>
            <a:pPr lvl="1"/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18-time world champion</a:t>
            </a:r>
            <a:endParaRPr lang="en-US" sz="2000" dirty="0"/>
          </a:p>
          <a:p>
            <a:r>
              <a:rPr lang="en-US" sz="2400" dirty="0"/>
              <a:t>AlphaGo beat Ke Jie in 2017</a:t>
            </a:r>
          </a:p>
          <a:p>
            <a:pPr lvl="1"/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 </a:t>
            </a:r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the time, Ke Jie was ranked 1st among all human players worldwide (since 2014).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32A33-4A2A-4AC1-AD21-109BC31AE0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A1E61-28B4-4F11-9AB0-299CADB0D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D7030F-7D6D-4F81-A489-552CE104E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8" y="1952836"/>
            <a:ext cx="4356859" cy="16739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244CE3-1943-4287-A6EE-570ED5D82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60" y="3744775"/>
            <a:ext cx="10895856" cy="2420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82C516-B9D8-4CF3-9914-73D0A3C72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990" y="1921509"/>
            <a:ext cx="1836204" cy="18315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6350F7-8568-4054-B115-8E93C73FA4D1}"/>
              </a:ext>
            </a:extLst>
          </p:cNvPr>
          <p:cNvSpPr txBox="1"/>
          <p:nvPr/>
        </p:nvSpPr>
        <p:spPr>
          <a:xfrm>
            <a:off x="7608168" y="1592796"/>
            <a:ext cx="384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Lee Sedol, 2016          Ke Jie, 2017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5C1BD8C-2CA4-495C-9D9F-57BC83015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396" y="4113076"/>
            <a:ext cx="2458303" cy="13590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54EE40-25F2-4F5D-AC1C-3E04E5F42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874" y="434870"/>
            <a:ext cx="2156432" cy="11921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6DC53F-8618-4171-9D91-FD0726114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1675" y="446199"/>
            <a:ext cx="2017199" cy="11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51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9F9C2-B518-4AC5-A796-789B7828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Games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B3DB2-9CF1-4D59-870D-C4D0EDAA8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3"/>
            <a:ext cx="10972800" cy="4574134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sz="2800" dirty="0"/>
              <a:t>Game = task environment with &gt; 1 agent</a:t>
            </a:r>
          </a:p>
          <a:p>
            <a:pPr lvl="2" eaLnBrk="1" hangingPunct="1">
              <a:spcBef>
                <a:spcPts val="600"/>
              </a:spcBef>
            </a:pPr>
            <a:r>
              <a:rPr lang="en-US" sz="2000" dirty="0"/>
              <a:t>Involving contest/competition and adversarial </a:t>
            </a:r>
          </a:p>
          <a:p>
            <a:pPr eaLnBrk="1" hangingPunct="1">
              <a:spcBef>
                <a:spcPts val="600"/>
              </a:spcBef>
            </a:pPr>
            <a:r>
              <a:rPr lang="en-US" sz="2800" dirty="0"/>
              <a:t>Different dimensions</a:t>
            </a:r>
          </a:p>
          <a:p>
            <a:pPr lvl="2" eaLnBrk="1" hangingPunct="1">
              <a:spcBef>
                <a:spcPts val="600"/>
              </a:spcBef>
            </a:pPr>
            <a:r>
              <a:rPr lang="en-US" sz="2000" dirty="0"/>
              <a:t>Deterministic or stochastic?</a:t>
            </a:r>
          </a:p>
          <a:p>
            <a:pPr lvl="2">
              <a:spcBef>
                <a:spcPts val="600"/>
              </a:spcBef>
            </a:pPr>
            <a:r>
              <a:rPr lang="en-US" sz="2000" dirty="0"/>
              <a:t>Perfect information (fully observable)?</a:t>
            </a:r>
          </a:p>
          <a:p>
            <a:pPr lvl="2" eaLnBrk="1" hangingPunct="1">
              <a:spcBef>
                <a:spcPts val="600"/>
              </a:spcBef>
            </a:pPr>
            <a:r>
              <a:rPr lang="en-US" sz="2000" dirty="0"/>
              <a:t>One, two, or more players?</a:t>
            </a:r>
          </a:p>
          <a:p>
            <a:pPr lvl="2" eaLnBrk="1" hangingPunct="1">
              <a:spcBef>
                <a:spcPts val="600"/>
              </a:spcBef>
            </a:pPr>
            <a:r>
              <a:rPr lang="en-US" sz="2000" dirty="0"/>
              <a:t>Turn-taking or simultaneous?</a:t>
            </a:r>
          </a:p>
          <a:p>
            <a:pPr lvl="2" eaLnBrk="1" hangingPunct="1">
              <a:spcBef>
                <a:spcPts val="600"/>
              </a:spcBef>
            </a:pPr>
            <a:r>
              <a:rPr lang="en-US" sz="2000" dirty="0"/>
              <a:t>Zero sum?</a:t>
            </a:r>
          </a:p>
          <a:p>
            <a:pPr eaLnBrk="1" hangingPunct="1">
              <a:spcBef>
                <a:spcPts val="600"/>
              </a:spcBef>
            </a:pPr>
            <a:r>
              <a:rPr lang="en-US" sz="2800" dirty="0"/>
              <a:t>Want algorithms for calculating a contingent plan (a.k.a. </a:t>
            </a:r>
            <a:r>
              <a:rPr lang="en-US" sz="2800" dirty="0">
                <a:solidFill>
                  <a:srgbClr val="FF0000"/>
                </a:solidFill>
              </a:rPr>
              <a:t>strategy or policy</a:t>
            </a:r>
            <a:r>
              <a:rPr lang="en-US" sz="2800" dirty="0"/>
              <a:t>) which recommends a move for every possible eventuality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E852A-2C70-42BF-9D0B-B35B5DD32A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F08D3-A4EE-4D82-8352-820A48B0FC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068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7760F-0A26-4879-905D-E48B4B452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Zero-Sum Games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0C96E-7B7F-4C49-9628-3535E5517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Zero-Sum Games </a:t>
            </a:r>
          </a:p>
          <a:p>
            <a:pPr lvl="1"/>
            <a:r>
              <a:rPr lang="en-US" sz="2400" dirty="0"/>
              <a:t>One player wins and the other loses</a:t>
            </a:r>
          </a:p>
          <a:p>
            <a:pPr lvl="1"/>
            <a:r>
              <a:rPr lang="en-US" sz="2400" dirty="0"/>
              <a:t>Agents have </a:t>
            </a:r>
            <a:r>
              <a:rPr lang="en-US" sz="2400" b="1" i="1" dirty="0">
                <a:solidFill>
                  <a:srgbClr val="0000FF"/>
                </a:solidFill>
              </a:rPr>
              <a:t>opposite</a:t>
            </a:r>
            <a:r>
              <a:rPr lang="en-US" sz="2400" dirty="0"/>
              <a:t> utilities </a:t>
            </a:r>
          </a:p>
          <a:p>
            <a:pPr lvl="1"/>
            <a:r>
              <a:rPr lang="en-US" sz="2400" dirty="0"/>
              <a:t>Pure competition </a:t>
            </a:r>
          </a:p>
          <a:p>
            <a:pPr lvl="1"/>
            <a:r>
              <a:rPr lang="en-US" sz="2800" dirty="0"/>
              <a:t>One</a:t>
            </a:r>
            <a:r>
              <a:rPr lang="en-US" sz="2800" b="1" i="1" dirty="0">
                <a:solidFill>
                  <a:srgbClr val="0000FF"/>
                </a:solidFill>
              </a:rPr>
              <a:t> maximizes</a:t>
            </a:r>
            <a:r>
              <a:rPr lang="en-US" sz="2800" dirty="0"/>
              <a:t>, the other </a:t>
            </a:r>
            <a:r>
              <a:rPr lang="en-US" sz="2800" b="1" i="1" dirty="0">
                <a:solidFill>
                  <a:srgbClr val="FF0000"/>
                </a:solidFill>
              </a:rPr>
              <a:t>minimizes</a:t>
            </a:r>
          </a:p>
          <a:p>
            <a:r>
              <a:rPr lang="en-US" sz="2800" dirty="0"/>
              <a:t>General Games</a:t>
            </a:r>
          </a:p>
          <a:p>
            <a:pPr lvl="1"/>
            <a:r>
              <a:rPr lang="en-US" sz="2400" dirty="0"/>
              <a:t>Agents/players have </a:t>
            </a:r>
            <a:r>
              <a:rPr lang="en-US" sz="2400" b="1" i="1" dirty="0">
                <a:solidFill>
                  <a:srgbClr val="0000FF"/>
                </a:solidFill>
              </a:rPr>
              <a:t>independent</a:t>
            </a:r>
            <a:r>
              <a:rPr lang="en-US" sz="2400" dirty="0"/>
              <a:t> utilities</a:t>
            </a:r>
          </a:p>
          <a:p>
            <a:pPr lvl="1"/>
            <a:r>
              <a:rPr lang="en-US" sz="2400" dirty="0"/>
              <a:t>Cooperation, indifference, competition, shifting alliances, and more are all possible</a:t>
            </a:r>
          </a:p>
          <a:p>
            <a:r>
              <a:rPr lang="en-US" dirty="0"/>
              <a:t>We focus on zero-sum games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A348F-2B42-4198-A7D7-4C38FE7A8D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AA38-7EAD-4DA1-A2F8-1CB3804F43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9056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B37-6FCB-4096-91BA-23845523D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game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D46AC-FEAC-46CD-992D-CC39362DF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Standard games are deterministic, observable, two-player, turn-taking, zero-sum</a:t>
            </a:r>
          </a:p>
          <a:p>
            <a:r>
              <a:rPr lang="en-US" sz="2800" dirty="0"/>
              <a:t>Game formulation:</a:t>
            </a:r>
          </a:p>
          <a:p>
            <a:pPr lvl="1"/>
            <a:r>
              <a:rPr lang="en-US" sz="2400" dirty="0"/>
              <a:t>Initial state: </a:t>
            </a:r>
            <a:r>
              <a:rPr lang="en-US" sz="2400" dirty="0">
                <a:solidFill>
                  <a:srgbClr val="0000FF"/>
                </a:solidFill>
              </a:rPr>
              <a:t>s</a:t>
            </a:r>
            <a:r>
              <a:rPr lang="en-US" sz="2400" baseline="-25000" dirty="0">
                <a:solidFill>
                  <a:srgbClr val="0000FF"/>
                </a:solidFill>
              </a:rPr>
              <a:t>0</a:t>
            </a:r>
            <a:endParaRPr lang="en-US" sz="2400" dirty="0">
              <a:solidFill>
                <a:srgbClr val="0000FF"/>
              </a:solidFill>
            </a:endParaRPr>
          </a:p>
          <a:p>
            <a:pPr lvl="1"/>
            <a:r>
              <a:rPr lang="en-US" sz="2400" dirty="0"/>
              <a:t>Players: </a:t>
            </a:r>
            <a:r>
              <a:rPr lang="en-US" sz="2400" dirty="0">
                <a:solidFill>
                  <a:srgbClr val="0000FF"/>
                </a:solidFill>
              </a:rPr>
              <a:t>Player(s)</a:t>
            </a:r>
            <a:r>
              <a:rPr lang="en-US" sz="2400" dirty="0">
                <a:solidFill>
                  <a:srgbClr val="BD00B0"/>
                </a:solidFill>
              </a:rPr>
              <a:t> </a:t>
            </a:r>
            <a:r>
              <a:rPr lang="en-US" sz="2400" dirty="0"/>
              <a:t>indicates whose move it is</a:t>
            </a:r>
          </a:p>
          <a:p>
            <a:pPr lvl="1"/>
            <a:r>
              <a:rPr lang="en-US" sz="2400" dirty="0"/>
              <a:t>Actions: </a:t>
            </a:r>
            <a:r>
              <a:rPr lang="en-US" sz="2400" dirty="0">
                <a:solidFill>
                  <a:srgbClr val="0000FF"/>
                </a:solidFill>
              </a:rPr>
              <a:t>Actions(s)</a:t>
            </a:r>
            <a:r>
              <a:rPr lang="en-US" sz="2400" dirty="0">
                <a:solidFill>
                  <a:srgbClr val="BD00B0"/>
                </a:solidFill>
              </a:rPr>
              <a:t> </a:t>
            </a:r>
            <a:r>
              <a:rPr lang="en-US" sz="2400" dirty="0"/>
              <a:t>for player on move</a:t>
            </a:r>
          </a:p>
          <a:p>
            <a:pPr lvl="1"/>
            <a:r>
              <a:rPr lang="en-US" sz="2400" dirty="0"/>
              <a:t>Transition model: </a:t>
            </a:r>
            <a:r>
              <a:rPr lang="en-US" sz="2400" dirty="0">
                <a:solidFill>
                  <a:srgbClr val="0000FF"/>
                </a:solidFill>
              </a:rPr>
              <a:t>Result(s, a)</a:t>
            </a:r>
            <a:endParaRPr lang="en-US" sz="2400" dirty="0">
              <a:solidFill>
                <a:srgbClr val="0000FF"/>
              </a:solidFill>
              <a:sym typeface="Symbol" pitchFamily="18" charset="2"/>
            </a:endParaRPr>
          </a:p>
          <a:p>
            <a:pPr lvl="1"/>
            <a:r>
              <a:rPr lang="en-US" sz="2400" dirty="0">
                <a:sym typeface="Symbol" pitchFamily="18" charset="2"/>
              </a:rPr>
              <a:t>Terminal test: </a:t>
            </a:r>
            <a:r>
              <a:rPr lang="en-US" sz="2400" dirty="0">
                <a:solidFill>
                  <a:srgbClr val="0000FF"/>
                </a:solidFill>
                <a:sym typeface="Symbol" pitchFamily="18" charset="2"/>
              </a:rPr>
              <a:t>Terminal-Test(s)</a:t>
            </a:r>
          </a:p>
          <a:p>
            <a:pPr lvl="1"/>
            <a:r>
              <a:rPr lang="en-US" sz="2400" dirty="0">
                <a:sym typeface="Symbol" pitchFamily="18" charset="2"/>
              </a:rPr>
              <a:t>Terminal values: </a:t>
            </a:r>
            <a:r>
              <a:rPr lang="en-US" sz="2400" dirty="0">
                <a:solidFill>
                  <a:srgbClr val="0000FF"/>
                </a:solidFill>
                <a:sym typeface="Symbol" pitchFamily="18" charset="2"/>
              </a:rPr>
              <a:t>Utility(s, p) </a:t>
            </a:r>
            <a:r>
              <a:rPr lang="en-US" sz="2400" dirty="0">
                <a:sym typeface="Symbol" pitchFamily="18" charset="2"/>
              </a:rPr>
              <a:t>for player </a:t>
            </a:r>
            <a:r>
              <a:rPr lang="en-US" sz="2400" dirty="0">
                <a:solidFill>
                  <a:srgbClr val="0000FF"/>
                </a:solidFill>
                <a:sym typeface="Symbol" pitchFamily="18" charset="2"/>
              </a:rPr>
              <a:t>p</a:t>
            </a:r>
          </a:p>
          <a:p>
            <a:pPr lvl="2"/>
            <a:r>
              <a:rPr lang="en-US" sz="2000" dirty="0">
                <a:sym typeface="Symbol" pitchFamily="18" charset="2"/>
              </a:rPr>
              <a:t>Or just </a:t>
            </a:r>
            <a:r>
              <a:rPr lang="en-US" sz="2000" dirty="0">
                <a:solidFill>
                  <a:srgbClr val="0000FF"/>
                </a:solidFill>
                <a:sym typeface="Symbol" pitchFamily="18" charset="2"/>
              </a:rPr>
              <a:t>Utility(s)</a:t>
            </a:r>
            <a:r>
              <a:rPr lang="en-US" sz="2000" dirty="0">
                <a:solidFill>
                  <a:srgbClr val="BD00B0"/>
                </a:solidFill>
                <a:sym typeface="Symbol" pitchFamily="18" charset="2"/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for player making the decision at root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69718-D1D8-448F-A3F4-5C93030525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AAF7F-783B-4C19-8EF4-E02183F8C1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264822"/>
      </p:ext>
    </p:extLst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2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2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219505</TotalTime>
  <Words>2895</Words>
  <Application>Microsoft Office PowerPoint</Application>
  <PresentationFormat>Widescreen</PresentationFormat>
  <Paragraphs>452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Comic Sans MS</vt:lpstr>
      <vt:lpstr>Courier New</vt:lpstr>
      <vt:lpstr>Garamond</vt:lpstr>
      <vt:lpstr>Times New Roman</vt:lpstr>
      <vt:lpstr>Wingdings</vt:lpstr>
      <vt:lpstr>Edge</vt:lpstr>
      <vt:lpstr>Adversarial Search and Games</vt:lpstr>
      <vt:lpstr>Outline</vt:lpstr>
      <vt:lpstr>AI’s interest in games</vt:lpstr>
      <vt:lpstr>A brief history</vt:lpstr>
      <vt:lpstr>IBM Deep Blue vs Garry Kasparov </vt:lpstr>
      <vt:lpstr>AlphaGo vs Lee Sedol/Ke Jie</vt:lpstr>
      <vt:lpstr>Types of Games</vt:lpstr>
      <vt:lpstr>Zero-Sum Games </vt:lpstr>
      <vt:lpstr>Common game formulation</vt:lpstr>
      <vt:lpstr>Outline</vt:lpstr>
      <vt:lpstr>Minmax setup</vt:lpstr>
      <vt:lpstr>Minmax setup (cont.)</vt:lpstr>
      <vt:lpstr>Minmax: first example</vt:lpstr>
      <vt:lpstr>Minmax: second example</vt:lpstr>
      <vt:lpstr>MinMax and Chess</vt:lpstr>
      <vt:lpstr>Evaluation function</vt:lpstr>
      <vt:lpstr>MinMax – Pseudo Code</vt:lpstr>
      <vt:lpstr>Generalized minimax</vt:lpstr>
      <vt:lpstr>Outline</vt:lpstr>
      <vt:lpstr>MinMax – Alpha-Beta Pruning</vt:lpstr>
      <vt:lpstr>Alpha-Beta pruning example</vt:lpstr>
      <vt:lpstr>A more complex example</vt:lpstr>
      <vt:lpstr>Basic idea of alpha-beta pruning</vt:lpstr>
      <vt:lpstr>Alpha-beta pruning algorithm</vt:lpstr>
      <vt:lpstr>Properties of alpha-beta pruning</vt:lpstr>
      <vt:lpstr>Resource limits</vt:lpstr>
      <vt:lpstr>Outline</vt:lpstr>
      <vt:lpstr>GO game (围棋)</vt:lpstr>
      <vt:lpstr>Monte Carlo Tree Search (MCTS)</vt:lpstr>
      <vt:lpstr>Monte Carlo tree search (MCTS)</vt:lpstr>
      <vt:lpstr>Rollouts</vt:lpstr>
      <vt:lpstr>Basic Monte Carlo tree search</vt:lpstr>
      <vt:lpstr>Example – basic Monte Carlo tree search </vt:lpstr>
      <vt:lpstr>Monte Carlo tree search – a better version </vt:lpstr>
      <vt:lpstr>UCT and UCB1 heuristic</vt:lpstr>
      <vt:lpstr>Algorithm - Monte Carlo tree search</vt:lpstr>
      <vt:lpstr>An example</vt:lpstr>
      <vt:lpstr>Outline</vt:lpstr>
      <vt:lpstr>Summary</vt:lpstr>
    </vt:vector>
  </TitlesOfParts>
  <Company>NUS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and Summarizing Customer Reviews</dc:title>
  <dc:creator>Preferred Customer</dc:creator>
  <cp:lastModifiedBy>Liu, Bing</cp:lastModifiedBy>
  <cp:revision>5919</cp:revision>
  <cp:lastPrinted>2015-07-21T14:54:29Z</cp:lastPrinted>
  <dcterms:created xsi:type="dcterms:W3CDTF">2004-06-21T03:23:40Z</dcterms:created>
  <dcterms:modified xsi:type="dcterms:W3CDTF">2022-02-03T17:30:50Z</dcterms:modified>
</cp:coreProperties>
</file>