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72"/>
  </p:notesMasterIdLst>
  <p:handoutMasterIdLst>
    <p:handoutMasterId r:id="rId73"/>
  </p:handoutMasterIdLst>
  <p:sldIdLst>
    <p:sldId id="2687" r:id="rId2"/>
    <p:sldId id="2721" r:id="rId3"/>
    <p:sldId id="2749" r:id="rId4"/>
    <p:sldId id="2722" r:id="rId5"/>
    <p:sldId id="2723" r:id="rId6"/>
    <p:sldId id="2786" r:id="rId7"/>
    <p:sldId id="2724" r:id="rId8"/>
    <p:sldId id="2725" r:id="rId9"/>
    <p:sldId id="2726" r:id="rId10"/>
    <p:sldId id="2787" r:id="rId11"/>
    <p:sldId id="2727" r:id="rId12"/>
    <p:sldId id="2728" r:id="rId13"/>
    <p:sldId id="2729" r:id="rId14"/>
    <p:sldId id="2730" r:id="rId15"/>
    <p:sldId id="2731" r:id="rId16"/>
    <p:sldId id="2732" r:id="rId17"/>
    <p:sldId id="2733" r:id="rId18"/>
    <p:sldId id="2735" r:id="rId19"/>
    <p:sldId id="2736" r:id="rId20"/>
    <p:sldId id="2734" r:id="rId21"/>
    <p:sldId id="2750" r:id="rId22"/>
    <p:sldId id="2753" r:id="rId23"/>
    <p:sldId id="2754" r:id="rId24"/>
    <p:sldId id="2755" r:id="rId25"/>
    <p:sldId id="2756" r:id="rId26"/>
    <p:sldId id="2758" r:id="rId27"/>
    <p:sldId id="2757" r:id="rId28"/>
    <p:sldId id="2795" r:id="rId29"/>
    <p:sldId id="2759" r:id="rId30"/>
    <p:sldId id="2760" r:id="rId31"/>
    <p:sldId id="2788" r:id="rId32"/>
    <p:sldId id="2761" r:id="rId33"/>
    <p:sldId id="2789" r:id="rId34"/>
    <p:sldId id="2772" r:id="rId35"/>
    <p:sldId id="2763" r:id="rId36"/>
    <p:sldId id="2794" r:id="rId37"/>
    <p:sldId id="2764" r:id="rId38"/>
    <p:sldId id="2766" r:id="rId39"/>
    <p:sldId id="2769" r:id="rId40"/>
    <p:sldId id="2770" r:id="rId41"/>
    <p:sldId id="2767" r:id="rId42"/>
    <p:sldId id="2792" r:id="rId43"/>
    <p:sldId id="2793" r:id="rId44"/>
    <p:sldId id="594" r:id="rId45"/>
    <p:sldId id="686" r:id="rId46"/>
    <p:sldId id="626" r:id="rId47"/>
    <p:sldId id="2791" r:id="rId48"/>
    <p:sldId id="2776" r:id="rId49"/>
    <p:sldId id="2775" r:id="rId50"/>
    <p:sldId id="2777" r:id="rId51"/>
    <p:sldId id="2779" r:id="rId52"/>
    <p:sldId id="2780" r:id="rId53"/>
    <p:sldId id="2782" r:id="rId54"/>
    <p:sldId id="2783" r:id="rId55"/>
    <p:sldId id="2784" r:id="rId56"/>
    <p:sldId id="2790" r:id="rId57"/>
    <p:sldId id="2737" r:id="rId58"/>
    <p:sldId id="2738" r:id="rId59"/>
    <p:sldId id="2739" r:id="rId60"/>
    <p:sldId id="2740" r:id="rId61"/>
    <p:sldId id="2741" r:id="rId62"/>
    <p:sldId id="2742" r:id="rId63"/>
    <p:sldId id="2743" r:id="rId64"/>
    <p:sldId id="2744" r:id="rId65"/>
    <p:sldId id="2745" r:id="rId66"/>
    <p:sldId id="2746" r:id="rId67"/>
    <p:sldId id="2747" r:id="rId68"/>
    <p:sldId id="2748" r:id="rId69"/>
    <p:sldId id="2785" r:id="rId70"/>
    <p:sldId id="2668" r:id="rId71"/>
  </p:sldIdLst>
  <p:sldSz cx="12192000" cy="6858000"/>
  <p:notesSz cx="68580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4319" userDrawn="1">
          <p15:clr>
            <a:srgbClr val="A4A3A4"/>
          </p15:clr>
        </p15:guide>
        <p15:guide id="4" pos="7679" userDrawn="1">
          <p15:clr>
            <a:srgbClr val="A4A3A4"/>
          </p15:clr>
        </p15:guide>
        <p15:guide id="5" orient="horz" pos="2183" userDrawn="1">
          <p15:clr>
            <a:srgbClr val="A4A3A4"/>
          </p15:clr>
        </p15:guide>
        <p15:guide id="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ett Chen" initials="" lastIdx="5" clrIdx="0"/>
  <p:cmAuthor id="1" name="Brett Zhiyuan Chen" initials="" lastIdx="1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FF"/>
    <a:srgbClr val="00863D"/>
    <a:srgbClr val="FF9900"/>
    <a:srgbClr val="FF6600"/>
    <a:srgbClr val="3366FF"/>
    <a:srgbClr val="700000"/>
    <a:srgbClr val="5D2884"/>
    <a:srgbClr val="3333FF"/>
    <a:srgbClr val="FFFF00"/>
    <a:srgbClr val="2907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49" autoAdjust="0"/>
    <p:restoredTop sz="93737" autoAdjust="0"/>
  </p:normalViewPr>
  <p:slideViewPr>
    <p:cSldViewPr>
      <p:cViewPr varScale="1">
        <p:scale>
          <a:sx n="61" d="100"/>
          <a:sy n="61" d="100"/>
        </p:scale>
        <p:origin x="780" y="20"/>
      </p:cViewPr>
      <p:guideLst>
        <p:guide orient="horz" pos="2160"/>
        <p:guide pos="3840"/>
        <p:guide orient="horz" pos="4319"/>
        <p:guide pos="7679"/>
        <p:guide orient="horz" pos="2183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105" d="100"/>
          <a:sy n="105" d="100"/>
        </p:scale>
        <p:origin x="-1440" y="-72"/>
      </p:cViewPr>
      <p:guideLst>
        <p:guide orient="horz" pos="2928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commentAuthors" Target="commentAuthor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handoutMaster" Target="handoutMasters/handoutMaster1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t" anchorCtr="0" compatLnSpc="1">
            <a:prstTxWarp prst="textNoShape">
              <a:avLst/>
            </a:prstTxWarp>
          </a:bodyPr>
          <a:lstStyle>
            <a:lvl1pPr defTabSz="92381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903" y="1"/>
            <a:ext cx="297209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t" anchorCtr="0" compatLnSpc="1">
            <a:prstTxWarp prst="textNoShape">
              <a:avLst/>
            </a:prstTxWarp>
          </a:bodyPr>
          <a:lstStyle>
            <a:lvl1pPr algn="r" defTabSz="92381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195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b" anchorCtr="0" compatLnSpc="1">
            <a:prstTxWarp prst="textNoShape">
              <a:avLst/>
            </a:prstTxWarp>
          </a:bodyPr>
          <a:lstStyle>
            <a:lvl1pPr defTabSz="92381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903" y="8832195"/>
            <a:ext cx="297209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b" anchorCtr="0" compatLnSpc="1">
            <a:prstTxWarp prst="textNoShape">
              <a:avLst/>
            </a:prstTxWarp>
          </a:bodyPr>
          <a:lstStyle>
            <a:lvl1pPr algn="r" defTabSz="923810">
              <a:defRPr sz="1300">
                <a:latin typeface="Arial" charset="0"/>
              </a:defRPr>
            </a:lvl1pPr>
          </a:lstStyle>
          <a:p>
            <a:pPr>
              <a:defRPr/>
            </a:pPr>
            <a:fld id="{5DB034C7-4270-483D-8BDF-C000EEEF1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262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t" anchorCtr="0" compatLnSpc="1">
            <a:prstTxWarp prst="textNoShape">
              <a:avLst/>
            </a:prstTxWarp>
          </a:bodyPr>
          <a:lstStyle>
            <a:lvl1pPr defTabSz="923810">
              <a:spcBef>
                <a:spcPct val="0"/>
              </a:spcBef>
              <a:buClrTx/>
              <a:buSzTx/>
              <a:buFontTx/>
              <a:buNone/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414" y="1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t" anchorCtr="0" compatLnSpc="1">
            <a:prstTxWarp prst="textNoShape">
              <a:avLst/>
            </a:prstTxWarp>
          </a:bodyPr>
          <a:lstStyle>
            <a:lvl1pPr algn="r" defTabSz="923810">
              <a:spcBef>
                <a:spcPct val="0"/>
              </a:spcBef>
              <a:buClrTx/>
              <a:buSzTx/>
              <a:buFontTx/>
              <a:buNone/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1788" y="698500"/>
            <a:ext cx="61960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098" y="4416099"/>
            <a:ext cx="5485805" cy="4182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59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b" anchorCtr="0" compatLnSpc="1">
            <a:prstTxWarp prst="textNoShape">
              <a:avLst/>
            </a:prstTxWarp>
          </a:bodyPr>
          <a:lstStyle>
            <a:lvl1pPr defTabSz="923810">
              <a:spcBef>
                <a:spcPct val="0"/>
              </a:spcBef>
              <a:buClrTx/>
              <a:buSzTx/>
              <a:buFontTx/>
              <a:buNone/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414" y="8830659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b" anchorCtr="0" compatLnSpc="1">
            <a:prstTxWarp prst="textNoShape">
              <a:avLst/>
            </a:prstTxWarp>
          </a:bodyPr>
          <a:lstStyle>
            <a:lvl1pPr algn="r" defTabSz="923810">
              <a:spcBef>
                <a:spcPct val="0"/>
              </a:spcBef>
              <a:buClrTx/>
              <a:buSzTx/>
              <a:buFontTx/>
              <a:buNone/>
              <a:defRPr sz="1300">
                <a:latin typeface="Arial" charset="0"/>
              </a:defRPr>
            </a:lvl1pPr>
          </a:lstStyle>
          <a:p>
            <a:pPr>
              <a:defRPr/>
            </a:pPr>
            <a:fld id="{22A3586C-3B7D-4147-9957-F8F486F8CC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8061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1788" y="698500"/>
            <a:ext cx="6196012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A3586C-3B7D-4147-9957-F8F486F8CC7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060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1788" y="698500"/>
            <a:ext cx="6196012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A3586C-3B7D-4147-9957-F8F486F8CC7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3459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fontAlgn="base">
              <a:buFont typeface="Arial" panose="020B0604020202020204" pitchFamily="34" charset="0"/>
              <a:buNone/>
            </a:pPr>
            <a:r>
              <a:rPr lang="en-US" b="0" i="0" dirty="0">
                <a:solidFill>
                  <a:srgbClr val="21242C"/>
                </a:solidFill>
                <a:effectLst/>
                <a:latin typeface="Lato" panose="020F0502020204030203" pitchFamily="34" charset="0"/>
              </a:rPr>
              <a:t>A </a:t>
            </a:r>
            <a:r>
              <a:rPr lang="en-US" b="1" i="0" dirty="0">
                <a:solidFill>
                  <a:srgbClr val="21242C"/>
                </a:solidFill>
                <a:effectLst/>
                <a:latin typeface="inherit"/>
              </a:rPr>
              <a:t>sufficient</a:t>
            </a:r>
            <a:r>
              <a:rPr lang="en-US" b="0" i="0" dirty="0">
                <a:solidFill>
                  <a:srgbClr val="21242C"/>
                </a:solidFill>
                <a:effectLst/>
                <a:latin typeface="Lato" panose="020F0502020204030203" pitchFamily="34" charset="0"/>
              </a:rPr>
              <a:t> condition guarantees the truth of another condition, but is </a:t>
            </a:r>
            <a:r>
              <a:rPr lang="en-US" b="0" i="1" dirty="0">
                <a:solidFill>
                  <a:srgbClr val="21242C"/>
                </a:solidFill>
                <a:effectLst/>
                <a:latin typeface="inherit"/>
              </a:rPr>
              <a:t>not</a:t>
            </a:r>
            <a:r>
              <a:rPr lang="en-US" b="0" i="0" dirty="0">
                <a:solidFill>
                  <a:srgbClr val="21242C"/>
                </a:solidFill>
                <a:effectLst/>
                <a:latin typeface="Lato" panose="020F0502020204030203" pitchFamily="34" charset="0"/>
              </a:rPr>
              <a:t> necessary for that other condition to happen.</a:t>
            </a:r>
          </a:p>
          <a:p>
            <a:pPr algn="l" fontAlgn="base">
              <a:buFont typeface="Arial" panose="020B0604020202020204" pitchFamily="34" charset="0"/>
              <a:buNone/>
            </a:pPr>
            <a:r>
              <a:rPr lang="en-US" b="0" i="0" dirty="0">
                <a:solidFill>
                  <a:srgbClr val="21242C"/>
                </a:solidFill>
                <a:effectLst/>
                <a:latin typeface="Lato" panose="020F0502020204030203" pitchFamily="34" charset="0"/>
              </a:rPr>
              <a:t>A </a:t>
            </a:r>
            <a:r>
              <a:rPr lang="en-US" b="1" i="0" dirty="0">
                <a:solidFill>
                  <a:srgbClr val="21242C"/>
                </a:solidFill>
                <a:effectLst/>
                <a:latin typeface="inherit"/>
              </a:rPr>
              <a:t>necessary</a:t>
            </a:r>
            <a:r>
              <a:rPr lang="en-US" b="0" i="0" dirty="0">
                <a:solidFill>
                  <a:srgbClr val="21242C"/>
                </a:solidFill>
                <a:effectLst/>
                <a:latin typeface="Lato" panose="020F0502020204030203" pitchFamily="34" charset="0"/>
              </a:rPr>
              <a:t> condition </a:t>
            </a:r>
            <a:r>
              <a:rPr lang="en-US" b="0" i="1" dirty="0">
                <a:solidFill>
                  <a:srgbClr val="21242C"/>
                </a:solidFill>
                <a:effectLst/>
                <a:latin typeface="inherit"/>
              </a:rPr>
              <a:t>is</a:t>
            </a:r>
            <a:r>
              <a:rPr lang="en-US" b="0" i="0" dirty="0">
                <a:solidFill>
                  <a:srgbClr val="21242C"/>
                </a:solidFill>
                <a:effectLst/>
                <a:latin typeface="Lato" panose="020F0502020204030203" pitchFamily="34" charset="0"/>
              </a:rPr>
              <a:t> required for something else to happen, but it does </a:t>
            </a:r>
            <a:r>
              <a:rPr lang="en-US" b="0" i="1" dirty="0">
                <a:solidFill>
                  <a:srgbClr val="21242C"/>
                </a:solidFill>
                <a:effectLst/>
                <a:latin typeface="inherit"/>
              </a:rPr>
              <a:t>not</a:t>
            </a:r>
            <a:r>
              <a:rPr lang="en-US" b="0" i="0" dirty="0">
                <a:solidFill>
                  <a:srgbClr val="21242C"/>
                </a:solidFill>
                <a:effectLst/>
                <a:latin typeface="Lato" panose="020F0502020204030203" pitchFamily="34" charset="0"/>
              </a:rPr>
              <a:t> guarantee that the something else happens.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2A3586C-3B7D-4147-9957-F8F486F8CC7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33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1788" y="698500"/>
            <a:ext cx="6196012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A3586C-3B7D-4147-9957-F8F486F8CC7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5559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1788" y="698500"/>
            <a:ext cx="6196012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A3586C-3B7D-4147-9957-F8F486F8CC7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2207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1788" y="698500"/>
            <a:ext cx="6196012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A3586C-3B7D-4147-9957-F8F486F8CC76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442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1788" y="698500"/>
            <a:ext cx="6196012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A3586C-3B7D-4147-9957-F8F486F8CC76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5863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1788" y="698500"/>
            <a:ext cx="6196012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A3586C-3B7D-4147-9957-F8F486F8CC76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3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812800" y="1219200"/>
            <a:ext cx="105664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300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2641601" y="3962400"/>
            <a:ext cx="8682567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000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1" y="1524000"/>
            <a:ext cx="10164233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41600" y="3962400"/>
            <a:ext cx="87376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914400" y="6243638"/>
            <a:ext cx="7112000" cy="4572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256F0-88B9-48EE-8C53-686074EE5B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161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B803B-8952-402F-A71A-B244E00861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6456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F6302-11C0-4480-8196-146E016623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83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00B96-E340-41E1-9073-CBBEAA7ABD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5607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1CFDD-3C5F-4286-9C94-2AA788FC88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0874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F91C3-4DC8-4412-86BD-7EDA41606D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2876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7D095-C475-468E-B55A-5AAB6E83C4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9437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2E54C-6748-4117-AA15-93F730709A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4215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DE47E-5550-4E36-872B-CD1F66F30C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5486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41D7C-6881-4687-9E7E-EA249A2FAD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9933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6E2BA-9042-4BC0-B54D-BCD7452B86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5554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35FFE-4E95-41F7-8729-5E6E187272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6355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E552E-4478-4036-BA25-FF7ACAEFD2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8675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9600" y="6248400"/>
            <a:ext cx="741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+mj-lt"/>
              </a:defRPr>
            </a:lvl1pPr>
          </a:lstStyle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+mj-lt"/>
              </a:defRPr>
            </a:lvl1pPr>
          </a:lstStyle>
          <a:p>
            <a:pPr>
              <a:defRPr/>
            </a:pPr>
            <a:fld id="{87098A94-D482-4804-A3D4-A50318B202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0" name="Freeform 7"/>
          <p:cNvSpPr>
            <a:spLocks noChangeArrowheads="1"/>
          </p:cNvSpPr>
          <p:nvPr/>
        </p:nvSpPr>
        <p:spPr bwMode="auto">
          <a:xfrm>
            <a:off x="508000" y="228600"/>
            <a:ext cx="109728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3000"/>
          </a:p>
        </p:txBody>
      </p:sp>
      <p:sp>
        <p:nvSpPr>
          <p:cNvPr id="1031" name="Line 8"/>
          <p:cNvSpPr>
            <a:spLocks noChangeShapeType="1"/>
          </p:cNvSpPr>
          <p:nvPr/>
        </p:nvSpPr>
        <p:spPr bwMode="auto">
          <a:xfrm>
            <a:off x="609600" y="6172200"/>
            <a:ext cx="109728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6" r:id="rId1"/>
    <p:sldLayoutId id="2147484074" r:id="rId2"/>
    <p:sldLayoutId id="2147484075" r:id="rId3"/>
    <p:sldLayoutId id="2147484076" r:id="rId4"/>
    <p:sldLayoutId id="2147484077" r:id="rId5"/>
    <p:sldLayoutId id="2147484078" r:id="rId6"/>
    <p:sldLayoutId id="2147484079" r:id="rId7"/>
    <p:sldLayoutId id="2147484080" r:id="rId8"/>
    <p:sldLayoutId id="2147484081" r:id="rId9"/>
    <p:sldLayoutId id="2147484082" r:id="rId10"/>
    <p:sldLayoutId id="2147484083" r:id="rId11"/>
    <p:sldLayoutId id="2147484084" r:id="rId12"/>
    <p:sldLayoutId id="2147484085" r:id="rId1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Propositional Logic and Theorem Proving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0116" y="6381328"/>
            <a:ext cx="4860540" cy="360040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Many slides are borrowed from Chelsea Finn &amp; Nima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Anari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55635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1328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/>
              <a:t>Syntax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FF0000"/>
                </a:solidFill>
              </a:rPr>
              <a:t>Semantics</a:t>
            </a:r>
          </a:p>
          <a:p>
            <a:pPr>
              <a:spcBef>
                <a:spcPts val="600"/>
              </a:spcBef>
            </a:pPr>
            <a:r>
              <a:rPr lang="en-US" dirty="0"/>
              <a:t>Model checking</a:t>
            </a:r>
          </a:p>
          <a:p>
            <a:pPr>
              <a:spcBef>
                <a:spcPts val="600"/>
              </a:spcBef>
            </a:pPr>
            <a:r>
              <a:rPr lang="en-US" dirty="0"/>
              <a:t>Inference using forward chaining</a:t>
            </a:r>
          </a:p>
          <a:p>
            <a:r>
              <a:rPr lang="en-US" dirty="0"/>
              <a:t>Proof by resolution</a:t>
            </a:r>
          </a:p>
          <a:p>
            <a:r>
              <a:rPr lang="en-US" dirty="0"/>
              <a:t>Inference using inference rules and logical equivalence </a:t>
            </a:r>
          </a:p>
          <a:p>
            <a:r>
              <a:rPr lang="en-US" dirty="0"/>
              <a:t>Summary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09948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42D90-456F-4E19-97C5-26AA73ECD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Truth 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0E9FB-B9E6-45C5-9FE4-6CB5EF940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56793"/>
            <a:ext cx="10972800" cy="4574134"/>
          </a:xfrm>
        </p:spPr>
        <p:txBody>
          <a:bodyPr/>
          <a:lstStyle/>
          <a:p>
            <a:r>
              <a:rPr lang="en-US" altLang="en-US" sz="2400" dirty="0"/>
              <a:t>We want to discuss properties/relations common to all propositions. We use propositional variables, e.g., A, B, P to stand for propositions. </a:t>
            </a:r>
          </a:p>
          <a:p>
            <a:r>
              <a:rPr lang="en-US" altLang="en-US" sz="2400" dirty="0"/>
              <a:t>A proposition in general contains a number of variables. E.g.,  (P </a:t>
            </a:r>
            <a:r>
              <a:rPr lang="en-US" altLang="en-US" sz="2400" dirty="0">
                <a:sym typeface="Symbol" panose="05050102010706020507" pitchFamily="18" charset="2"/>
              </a:rPr>
              <a:t></a:t>
            </a:r>
            <a:r>
              <a:rPr lang="en-US" altLang="en-US" sz="2400" dirty="0"/>
              <a:t> Q) </a:t>
            </a:r>
          </a:p>
          <a:p>
            <a:r>
              <a:rPr lang="en-US" altLang="en-US" sz="2400" dirty="0"/>
              <a:t>Thus, a proposition takes different values depending on the values of the constituent variables. </a:t>
            </a:r>
          </a:p>
          <a:p>
            <a:r>
              <a:rPr lang="en-US" altLang="en-US" sz="2400" dirty="0"/>
              <a:t>The truth values of a proposition and its constituent variables can be represented by a table, called a </a:t>
            </a:r>
            <a:r>
              <a:rPr lang="en-US" altLang="en-US" sz="2400" b="1" dirty="0"/>
              <a:t>truth table</a:t>
            </a:r>
            <a:r>
              <a:rPr lang="en-US" altLang="en-US" sz="2400" dirty="0"/>
              <a:t>. </a:t>
            </a:r>
            <a:br>
              <a:rPr lang="en-US" altLang="en-US" sz="2400" dirty="0"/>
            </a:br>
            <a:r>
              <a:rPr lang="en-US" altLang="en-US" sz="2400" dirty="0"/>
              <a:t>	</a:t>
            </a:r>
            <a:r>
              <a:rPr lang="en-US" altLang="en-US" sz="2400" b="1" dirty="0"/>
              <a:t>P 	Q	(P </a:t>
            </a:r>
            <a:r>
              <a:rPr lang="en-US" altLang="en-US" sz="2400" dirty="0">
                <a:sym typeface="Symbol" panose="05050102010706020507" pitchFamily="18" charset="2"/>
              </a:rPr>
              <a:t></a:t>
            </a:r>
            <a:r>
              <a:rPr lang="en-US" altLang="en-US" sz="2400" b="1" dirty="0"/>
              <a:t> Q)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/>
              <a:t>		F 	F	F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/>
              <a:t>		F 	T	F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/>
              <a:t>		T 	F	F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/>
              <a:t>		T 	T	T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8B38AD-588D-4804-943B-A90ED19D76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552FE6-2467-4F31-89CB-644CF60C90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1271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BA00E-4FF8-4BB1-BAFF-19EB3E4CE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dirty="0"/>
              <a:t>Truth Table for all Connectives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63D496-CEE1-4AE2-A18C-076F6864E7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58002D-5495-4A4D-A61C-CC5A2CEDE3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  <p:graphicFrame>
        <p:nvGraphicFramePr>
          <p:cNvPr id="6" name="Group 156">
            <a:extLst>
              <a:ext uri="{FF2B5EF4-FFF2-40B4-BE49-F238E27FC236}">
                <a16:creationId xmlns:a16="http://schemas.microsoft.com/office/drawing/2014/main" id="{042A828D-0DE2-499A-B55B-00C9C3CE5B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4147659"/>
              </p:ext>
            </p:extLst>
          </p:nvPr>
        </p:nvGraphicFramePr>
        <p:xfrm>
          <a:off x="1091444" y="1916832"/>
          <a:ext cx="9481221" cy="3188210"/>
        </p:xfrm>
        <a:graphic>
          <a:graphicData uri="http://schemas.openxmlformats.org/drawingml/2006/table">
            <a:tbl>
              <a:tblPr/>
              <a:tblGrid>
                <a:gridCol w="1114425">
                  <a:extLst>
                    <a:ext uri="{9D8B030D-6E8A-4147-A177-3AD203B41FA5}">
                      <a16:colId xmlns:a16="http://schemas.microsoft.com/office/drawing/2014/main" val="1054691647"/>
                    </a:ext>
                  </a:extLst>
                </a:gridCol>
                <a:gridCol w="1044575">
                  <a:extLst>
                    <a:ext uri="{9D8B030D-6E8A-4147-A177-3AD203B41FA5}">
                      <a16:colId xmlns:a16="http://schemas.microsoft.com/office/drawing/2014/main" val="1642548773"/>
                    </a:ext>
                  </a:extLst>
                </a:gridCol>
                <a:gridCol w="1116012">
                  <a:extLst>
                    <a:ext uri="{9D8B030D-6E8A-4147-A177-3AD203B41FA5}">
                      <a16:colId xmlns:a16="http://schemas.microsoft.com/office/drawing/2014/main" val="480350971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2051837094"/>
                    </a:ext>
                  </a:extLst>
                </a:gridCol>
                <a:gridCol w="1260016">
                  <a:extLst>
                    <a:ext uri="{9D8B030D-6E8A-4147-A177-3AD203B41FA5}">
                      <a16:colId xmlns:a16="http://schemas.microsoft.com/office/drawing/2014/main" val="3542869406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882916425"/>
                    </a:ext>
                  </a:extLst>
                </a:gridCol>
                <a:gridCol w="1308313">
                  <a:extLst>
                    <a:ext uri="{9D8B030D-6E8A-4147-A177-3AD203B41FA5}">
                      <a16:colId xmlns:a16="http://schemas.microsoft.com/office/drawing/2014/main" val="1560198047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1595022358"/>
                    </a:ext>
                  </a:extLst>
                </a:gridCol>
              </a:tblGrid>
              <a:tr h="68313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 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 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 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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 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 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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2639727"/>
                  </a:ext>
                </a:extLst>
              </a:tr>
              <a:tr h="625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3815440"/>
                  </a:ext>
                </a:extLst>
              </a:tr>
              <a:tr h="627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538481"/>
                  </a:ext>
                </a:extLst>
              </a:tr>
              <a:tr h="625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3096694"/>
                  </a:ext>
                </a:extLst>
              </a:tr>
              <a:tr h="627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0936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4383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F0149-4B93-4C45-8308-DA5B2660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dirty="0"/>
              <a:t>Truth table of a complex proposition </a:t>
            </a:r>
            <a:br>
              <a:rPr lang="en-US" altLang="en-US" sz="4400" dirty="0"/>
            </a:br>
            <a:r>
              <a:rPr lang="en-US" altLang="en-US" sz="4400" dirty="0"/>
              <a:t>A </a:t>
            </a:r>
            <a:r>
              <a:rPr lang="en-US" altLang="en-US" sz="4400" dirty="0">
                <a:sym typeface="Symbol" panose="05050102010706020507" pitchFamily="18" charset="2"/>
              </a:rPr>
              <a:t> </a:t>
            </a:r>
            <a:r>
              <a:rPr lang="en-US" altLang="en-US" sz="4400" dirty="0"/>
              <a:t>B </a:t>
            </a:r>
            <a:r>
              <a:rPr lang="en-US" altLang="en-US" sz="4400" dirty="0">
                <a:sym typeface="Symbol" panose="05050102010706020507" pitchFamily="18" charset="2"/>
              </a:rPr>
              <a:t> (</a:t>
            </a:r>
            <a:r>
              <a:rPr lang="en-US" altLang="en-US" sz="4400" dirty="0"/>
              <a:t>A </a:t>
            </a:r>
            <a:r>
              <a:rPr lang="en-US" altLang="en-US" sz="4400" dirty="0">
                <a:sym typeface="Symbol" panose="05050102010706020507" pitchFamily="18" charset="2"/>
              </a:rPr>
              <a:t> </a:t>
            </a:r>
            <a:r>
              <a:rPr lang="en-US" altLang="en-US" sz="4400" dirty="0"/>
              <a:t>B)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F0AA85-2C38-48A2-84C3-92D6DBC16E1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D3430A-26FF-4D69-922A-C8A2005DDA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graphicFrame>
        <p:nvGraphicFramePr>
          <p:cNvPr id="6" name="Group 157">
            <a:extLst>
              <a:ext uri="{FF2B5EF4-FFF2-40B4-BE49-F238E27FC236}">
                <a16:creationId xmlns:a16="http://schemas.microsoft.com/office/drawing/2014/main" id="{78135E8B-7747-4BF2-9F15-87CC71579C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1263481"/>
              </p:ext>
            </p:extLst>
          </p:nvPr>
        </p:nvGraphicFramePr>
        <p:xfrm>
          <a:off x="1235460" y="1988840"/>
          <a:ext cx="9793088" cy="4114801"/>
        </p:xfrm>
        <a:graphic>
          <a:graphicData uri="http://schemas.openxmlformats.org/drawingml/2006/table">
            <a:tbl>
              <a:tblPr/>
              <a:tblGrid>
                <a:gridCol w="756084">
                  <a:extLst>
                    <a:ext uri="{9D8B030D-6E8A-4147-A177-3AD203B41FA5}">
                      <a16:colId xmlns:a16="http://schemas.microsoft.com/office/drawing/2014/main" val="214669019"/>
                    </a:ext>
                  </a:extLst>
                </a:gridCol>
                <a:gridCol w="782176">
                  <a:extLst>
                    <a:ext uri="{9D8B030D-6E8A-4147-A177-3AD203B41FA5}">
                      <a16:colId xmlns:a16="http://schemas.microsoft.com/office/drawing/2014/main" val="3938225266"/>
                    </a:ext>
                  </a:extLst>
                </a:gridCol>
                <a:gridCol w="740985">
                  <a:extLst>
                    <a:ext uri="{9D8B030D-6E8A-4147-A177-3AD203B41FA5}">
                      <a16:colId xmlns:a16="http://schemas.microsoft.com/office/drawing/2014/main" val="1166363483"/>
                    </a:ext>
                  </a:extLst>
                </a:gridCol>
                <a:gridCol w="1406892">
                  <a:extLst>
                    <a:ext uri="{9D8B030D-6E8A-4147-A177-3AD203B41FA5}">
                      <a16:colId xmlns:a16="http://schemas.microsoft.com/office/drawing/2014/main" val="671129915"/>
                    </a:ext>
                  </a:extLst>
                </a:gridCol>
                <a:gridCol w="1147384">
                  <a:extLst>
                    <a:ext uri="{9D8B030D-6E8A-4147-A177-3AD203B41FA5}">
                      <a16:colId xmlns:a16="http://schemas.microsoft.com/office/drawing/2014/main" val="2750262700"/>
                    </a:ext>
                  </a:extLst>
                </a:gridCol>
                <a:gridCol w="1664767">
                  <a:extLst>
                    <a:ext uri="{9D8B030D-6E8A-4147-A177-3AD203B41FA5}">
                      <a16:colId xmlns:a16="http://schemas.microsoft.com/office/drawing/2014/main" val="674203642"/>
                    </a:ext>
                  </a:extLst>
                </a:gridCol>
                <a:gridCol w="3294800">
                  <a:extLst>
                    <a:ext uri="{9D8B030D-6E8A-4147-A177-3AD203B41FA5}">
                      <a16:colId xmlns:a16="http://schemas.microsoft.com/office/drawing/2014/main" val="546482705"/>
                    </a:ext>
                  </a:extLst>
                </a:gridCol>
              </a:tblGrid>
              <a:tr h="917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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 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 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(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 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 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 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 (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 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373047"/>
                  </a:ext>
                </a:extLst>
              </a:tr>
              <a:tr h="798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2365977"/>
                  </a:ext>
                </a:extLst>
              </a:tr>
              <a:tr h="800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8293927"/>
                  </a:ext>
                </a:extLst>
              </a:tr>
              <a:tr h="798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6921451"/>
                  </a:ext>
                </a:extLst>
              </a:tr>
              <a:tr h="800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7779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26157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41E74-B6E6-43BA-AB96-85CEABA7D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Logical equivalence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597D87-6C07-4F04-8B1F-22DBF65073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73F8F0-9FE7-4E57-ACA3-BDFA5681EF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C8D8ECE-681C-474B-818F-A9C7DCF83C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10972800" cy="4530725"/>
          </a:xfrm>
        </p:spPr>
        <p:txBody>
          <a:bodyPr/>
          <a:lstStyle/>
          <a:p>
            <a:r>
              <a:rPr lang="en-US" altLang="en-US" sz="2800" dirty="0"/>
              <a:t>Two statements P and Q are </a:t>
            </a:r>
            <a:r>
              <a:rPr lang="en-US" altLang="en-US" sz="2800" dirty="0">
                <a:solidFill>
                  <a:srgbClr val="FF3300"/>
                </a:solidFill>
              </a:rPr>
              <a:t>logically equivalent</a:t>
            </a:r>
            <a:r>
              <a:rPr lang="en-US" altLang="en-US" sz="2800" dirty="0"/>
              <a:t>, if and only if, they have identical truth values for each possible substitution of statements for their variables, written as </a:t>
            </a:r>
            <a:r>
              <a:rPr lang="en-US" altLang="en-US" sz="2800" dirty="0">
                <a:solidFill>
                  <a:srgbClr val="FF3300"/>
                </a:solidFill>
              </a:rPr>
              <a:t>P </a:t>
            </a:r>
            <a:r>
              <a:rPr lang="en-US" altLang="en-US" sz="2800" dirty="0">
                <a:solidFill>
                  <a:srgbClr val="FF3300"/>
                </a:solidFill>
                <a:sym typeface="Symbol" panose="05050102010706020507" pitchFamily="18" charset="2"/>
              </a:rPr>
              <a:t></a:t>
            </a:r>
            <a:r>
              <a:rPr lang="en-US" altLang="en-US" sz="2800" dirty="0">
                <a:solidFill>
                  <a:srgbClr val="FF3300"/>
                </a:solidFill>
              </a:rPr>
              <a:t> Q. </a:t>
            </a:r>
            <a:r>
              <a:rPr lang="en-US" altLang="en-US" sz="2800" dirty="0"/>
              <a:t>(used for two sentences/statements)</a:t>
            </a:r>
          </a:p>
          <a:p>
            <a:r>
              <a:rPr lang="en-US" altLang="en-US" sz="2800" dirty="0">
                <a:solidFill>
                  <a:srgbClr val="FF3300"/>
                </a:solidFill>
              </a:rPr>
              <a:t>Double negation: </a:t>
            </a:r>
            <a:r>
              <a:rPr lang="en-US" altLang="en-US" sz="2800" dirty="0">
                <a:sym typeface="Symbol" panose="05050102010706020507" pitchFamily="18" charset="2"/>
              </a:rPr>
              <a:t>(P)  P</a:t>
            </a:r>
            <a:endParaRPr lang="en-US" altLang="en-US" sz="2800" dirty="0"/>
          </a:p>
          <a:p>
            <a:endParaRPr lang="en-US" altLang="en-US" sz="2800" dirty="0"/>
          </a:p>
        </p:txBody>
      </p:sp>
      <p:graphicFrame>
        <p:nvGraphicFramePr>
          <p:cNvPr id="7" name="Group 24">
            <a:extLst>
              <a:ext uri="{FF2B5EF4-FFF2-40B4-BE49-F238E27FC236}">
                <a16:creationId xmlns:a16="http://schemas.microsoft.com/office/drawing/2014/main" id="{6CD1F371-8F35-4626-AC24-AAC1542977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3106588"/>
              </p:ext>
            </p:extLst>
          </p:nvPr>
        </p:nvGraphicFramePr>
        <p:xfrm>
          <a:off x="3935760" y="4185084"/>
          <a:ext cx="3810000" cy="1554480"/>
        </p:xfrm>
        <a:graphic>
          <a:graphicData uri="http://schemas.openxmlformats.org/drawingml/2006/table">
            <a:tbl>
              <a:tblPr/>
              <a:tblGrid>
                <a:gridCol w="1270000">
                  <a:extLst>
                    <a:ext uri="{9D8B030D-6E8A-4147-A177-3AD203B41FA5}">
                      <a16:colId xmlns:a16="http://schemas.microsoft.com/office/drawing/2014/main" val="295723911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3172698684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2123684801"/>
                    </a:ext>
                  </a:extLst>
                </a:gridCol>
              </a:tblGrid>
              <a:tr h="49594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P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(P)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5134528"/>
                  </a:ext>
                </a:extLst>
              </a:tr>
              <a:tr h="504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7821593"/>
                  </a:ext>
                </a:extLst>
              </a:tr>
              <a:tr h="504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8191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56917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90428-572E-4105-8B85-3329C7446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dirty="0"/>
              <a:t>Converse and inverse of conditional proposition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D554B-80CD-47C4-84E8-E9738ADC6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For the proposition A </a:t>
            </a:r>
            <a:r>
              <a:rPr lang="en-US" altLang="en-US" sz="2800" dirty="0">
                <a:sym typeface="Symbol" panose="05050102010706020507" pitchFamily="18" charset="2"/>
              </a:rPr>
              <a:t></a:t>
            </a:r>
            <a:r>
              <a:rPr lang="en-US" altLang="en-US" sz="2800" dirty="0"/>
              <a:t>  B,  the proposition B </a:t>
            </a:r>
            <a:r>
              <a:rPr lang="en-US" altLang="en-US" sz="2800" dirty="0">
                <a:sym typeface="Symbol" panose="05050102010706020507" pitchFamily="18" charset="2"/>
              </a:rPr>
              <a:t></a:t>
            </a:r>
            <a:r>
              <a:rPr lang="en-US" altLang="en-US" sz="2800" dirty="0"/>
              <a:t> A is called its </a:t>
            </a:r>
            <a:r>
              <a:rPr lang="en-US" altLang="en-US" sz="2800" b="1" dirty="0">
                <a:solidFill>
                  <a:srgbClr val="FF3300"/>
                </a:solidFill>
              </a:rPr>
              <a:t>converse.</a:t>
            </a:r>
          </a:p>
          <a:p>
            <a:pPr>
              <a:buFontTx/>
              <a:buNone/>
            </a:pPr>
            <a:r>
              <a:rPr lang="en-US" altLang="en-US" sz="2800" b="1" dirty="0">
                <a:solidFill>
                  <a:srgbClr val="FF3300"/>
                </a:solidFill>
              </a:rPr>
              <a:t>	</a:t>
            </a:r>
            <a:r>
              <a:rPr lang="en-US" altLang="en-US" sz="2800" dirty="0"/>
              <a:t>proposition </a:t>
            </a:r>
            <a:r>
              <a:rPr lang="en-US" altLang="en-US" sz="2800" dirty="0">
                <a:sym typeface="Symbol" panose="05050102010706020507" pitchFamily="18" charset="2"/>
              </a:rPr>
              <a:t></a:t>
            </a:r>
            <a:r>
              <a:rPr lang="en-US" altLang="en-US" sz="2800" dirty="0"/>
              <a:t>A </a:t>
            </a:r>
            <a:r>
              <a:rPr lang="en-US" altLang="en-US" sz="2800" dirty="0">
                <a:sym typeface="Symbol" panose="05050102010706020507" pitchFamily="18" charset="2"/>
              </a:rPr>
              <a:t></a:t>
            </a:r>
            <a:r>
              <a:rPr lang="en-US" altLang="en-US" sz="2800" dirty="0"/>
              <a:t> </a:t>
            </a:r>
            <a:r>
              <a:rPr lang="en-US" altLang="en-US" sz="2800" dirty="0">
                <a:sym typeface="Symbol" panose="05050102010706020507" pitchFamily="18" charset="2"/>
              </a:rPr>
              <a:t></a:t>
            </a:r>
            <a:r>
              <a:rPr lang="en-US" altLang="en-US" sz="2800" dirty="0"/>
              <a:t>B is called its </a:t>
            </a:r>
            <a:r>
              <a:rPr lang="en-US" altLang="en-US" sz="2800" b="1" dirty="0">
                <a:solidFill>
                  <a:srgbClr val="FF3300"/>
                </a:solidFill>
              </a:rPr>
              <a:t>inverse.</a:t>
            </a:r>
          </a:p>
          <a:p>
            <a:r>
              <a:rPr lang="en-US" altLang="en-US" sz="2800" dirty="0"/>
              <a:t>For example, “If it rains, then I get wet”</a:t>
            </a:r>
          </a:p>
          <a:p>
            <a:pPr>
              <a:buFontTx/>
              <a:buNone/>
            </a:pPr>
            <a:r>
              <a:rPr lang="en-US" altLang="en-US" sz="2800" b="1" dirty="0">
                <a:solidFill>
                  <a:srgbClr val="FF3300"/>
                </a:solidFill>
              </a:rPr>
              <a:t>	Converse</a:t>
            </a:r>
            <a:r>
              <a:rPr lang="en-US" altLang="en-US" sz="2800" dirty="0">
                <a:solidFill>
                  <a:srgbClr val="FF3300"/>
                </a:solidFill>
              </a:rPr>
              <a:t>:</a:t>
            </a:r>
            <a:r>
              <a:rPr lang="en-US" altLang="en-US" sz="2800" dirty="0"/>
              <a:t> If I get wet,  then it rains. </a:t>
            </a:r>
          </a:p>
          <a:p>
            <a:r>
              <a:rPr lang="en-US" altLang="en-US" sz="2800" dirty="0"/>
              <a:t>The converse (inverse) of a proposition is not logically equivalent to the original proposition. </a:t>
            </a:r>
          </a:p>
          <a:p>
            <a:r>
              <a:rPr lang="en-US" altLang="en-US" sz="2800" dirty="0"/>
              <a:t>The converse and the inverse of a conditional statement are logically equivalent to each other. </a:t>
            </a:r>
            <a:r>
              <a:rPr lang="en-US" altLang="en-US" sz="2800" dirty="0">
                <a:solidFill>
                  <a:srgbClr val="0000FF"/>
                </a:solidFill>
              </a:rPr>
              <a:t>Why?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01CA35-4190-45C4-93BE-A2742845C6E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EB337A-4377-4516-94EE-A0C2EA89D4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06176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EC943-43BB-455A-8385-9028CCA4E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Contrapositive of proposition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F3487-C529-42CE-830E-42D323737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For the proposition A </a:t>
            </a:r>
            <a:r>
              <a:rPr lang="en-US" altLang="en-US" sz="3200" dirty="0">
                <a:sym typeface="Symbol" panose="05050102010706020507" pitchFamily="18" charset="2"/>
              </a:rPr>
              <a:t></a:t>
            </a:r>
            <a:r>
              <a:rPr lang="en-US" altLang="en-US" sz="3200" dirty="0"/>
              <a:t> B,  the proposition   </a:t>
            </a:r>
            <a:r>
              <a:rPr lang="en-US" altLang="en-US" sz="3200" dirty="0">
                <a:sym typeface="Symbol" panose="05050102010706020507" pitchFamily="18" charset="2"/>
              </a:rPr>
              <a:t></a:t>
            </a:r>
            <a:r>
              <a:rPr lang="en-US" altLang="en-US" sz="3200" dirty="0"/>
              <a:t>B </a:t>
            </a:r>
            <a:r>
              <a:rPr lang="en-US" altLang="en-US" sz="3200" dirty="0">
                <a:sym typeface="Symbol" panose="05050102010706020507" pitchFamily="18" charset="2"/>
              </a:rPr>
              <a:t></a:t>
            </a:r>
            <a:r>
              <a:rPr lang="en-US" altLang="en-US" sz="3200" dirty="0"/>
              <a:t> </a:t>
            </a:r>
            <a:r>
              <a:rPr lang="en-US" altLang="en-US" sz="3200" dirty="0">
                <a:sym typeface="Symbol" panose="05050102010706020507" pitchFamily="18" charset="2"/>
              </a:rPr>
              <a:t></a:t>
            </a:r>
            <a:r>
              <a:rPr lang="en-US" altLang="en-US" sz="3200" dirty="0"/>
              <a:t>A is called its </a:t>
            </a:r>
            <a:r>
              <a:rPr lang="en-US" altLang="en-US" sz="3200" dirty="0">
                <a:solidFill>
                  <a:srgbClr val="FF3300"/>
                </a:solidFill>
              </a:rPr>
              <a:t>contrapositive</a:t>
            </a:r>
            <a:r>
              <a:rPr lang="en-US" altLang="en-US" sz="3200" dirty="0"/>
              <a:t>. </a:t>
            </a:r>
          </a:p>
          <a:p>
            <a:r>
              <a:rPr lang="en-US" altLang="en-US" sz="3200" dirty="0"/>
              <a:t>For example,    If it rains, then I get wet</a:t>
            </a:r>
          </a:p>
          <a:p>
            <a:pPr>
              <a:buFontTx/>
              <a:buNone/>
            </a:pPr>
            <a:r>
              <a:rPr lang="en-US" altLang="en-US" sz="3200" dirty="0">
                <a:solidFill>
                  <a:srgbClr val="FF3300"/>
                </a:solidFill>
              </a:rPr>
              <a:t>	Contrapositive:</a:t>
            </a:r>
            <a:r>
              <a:rPr lang="en-US" altLang="en-US" sz="3200" dirty="0"/>
              <a:t> If I don't get wet,  then it does not rain. </a:t>
            </a:r>
          </a:p>
          <a:p>
            <a:r>
              <a:rPr lang="en-US" altLang="en-US" sz="3200" dirty="0"/>
              <a:t>The contrapositive of a proposition is always logically equivalent to the proposition. </a:t>
            </a:r>
          </a:p>
          <a:p>
            <a:r>
              <a:rPr lang="en-US" altLang="en-US" sz="3200" dirty="0"/>
              <a:t>That is, they take the same truth value.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F9AF7D-BC7E-48C4-AA69-C4FFA49ED1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1C5B46-6387-4C11-9B1E-994CC67C53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37460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B5949-558E-4677-ADB1-EB8CB4678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Truth table of contrapositive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808EDB-380A-4494-A50A-A1F5FB5B3E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42A429-E5C6-42C1-9033-E6B0A065A6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  <p:graphicFrame>
        <p:nvGraphicFramePr>
          <p:cNvPr id="6" name="Group 65">
            <a:extLst>
              <a:ext uri="{FF2B5EF4-FFF2-40B4-BE49-F238E27FC236}">
                <a16:creationId xmlns:a16="http://schemas.microsoft.com/office/drawing/2014/main" id="{AAF93527-C02B-41D3-A67E-F0E6B31C5E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2677167"/>
              </p:ext>
            </p:extLst>
          </p:nvPr>
        </p:nvGraphicFramePr>
        <p:xfrm>
          <a:off x="1667508" y="1881189"/>
          <a:ext cx="8352792" cy="4114801"/>
        </p:xfrm>
        <a:graphic>
          <a:graphicData uri="http://schemas.openxmlformats.org/drawingml/2006/table">
            <a:tbl>
              <a:tblPr/>
              <a:tblGrid>
                <a:gridCol w="720080">
                  <a:extLst>
                    <a:ext uri="{9D8B030D-6E8A-4147-A177-3AD203B41FA5}">
                      <a16:colId xmlns:a16="http://schemas.microsoft.com/office/drawing/2014/main" val="2236789353"/>
                    </a:ext>
                  </a:extLst>
                </a:gridCol>
                <a:gridCol w="684225">
                  <a:extLst>
                    <a:ext uri="{9D8B030D-6E8A-4147-A177-3AD203B41FA5}">
                      <a16:colId xmlns:a16="http://schemas.microsoft.com/office/drawing/2014/main" val="570553702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498707658"/>
                    </a:ext>
                  </a:extLst>
                </a:gridCol>
                <a:gridCol w="1116012">
                  <a:extLst>
                    <a:ext uri="{9D8B030D-6E8A-4147-A177-3AD203B41FA5}">
                      <a16:colId xmlns:a16="http://schemas.microsoft.com/office/drawing/2014/main" val="2965025594"/>
                    </a:ext>
                  </a:extLst>
                </a:gridCol>
                <a:gridCol w="900113">
                  <a:extLst>
                    <a:ext uri="{9D8B030D-6E8A-4147-A177-3AD203B41FA5}">
                      <a16:colId xmlns:a16="http://schemas.microsoft.com/office/drawing/2014/main" val="2949849627"/>
                    </a:ext>
                  </a:extLst>
                </a:gridCol>
                <a:gridCol w="3671887">
                  <a:extLst>
                    <a:ext uri="{9D8B030D-6E8A-4147-A177-3AD203B41FA5}">
                      <a16:colId xmlns:a16="http://schemas.microsoft.com/office/drawing/2014/main" val="211794246"/>
                    </a:ext>
                  </a:extLst>
                </a:gridCol>
              </a:tblGrid>
              <a:tr h="917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 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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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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B 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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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532593"/>
                  </a:ext>
                </a:extLst>
              </a:tr>
              <a:tr h="798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7107175"/>
                  </a:ext>
                </a:extLst>
              </a:tr>
              <a:tr h="800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235026"/>
                  </a:ext>
                </a:extLst>
              </a:tr>
              <a:tr h="798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9006904"/>
                  </a:ext>
                </a:extLst>
              </a:tr>
              <a:tr h="800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430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98674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4B8D0-AB15-456E-A633-F6207EE6B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From English to propositions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40615-3557-4B93-B289-51F4A6561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600" dirty="0"/>
              <a:t>"I will go to the beach if it is not snowing" or "If it is not snowing, I will go to the beach". </a:t>
            </a:r>
          </a:p>
          <a:p>
            <a:r>
              <a:rPr lang="en-US" altLang="en-US" sz="2600" dirty="0"/>
              <a:t>Let </a:t>
            </a:r>
            <a:r>
              <a:rPr lang="en-US" altLang="en-US" sz="2600" b="1" i="1" dirty="0"/>
              <a:t>P</a:t>
            </a:r>
            <a:r>
              <a:rPr lang="en-US" altLang="en-US" sz="2600" dirty="0"/>
              <a:t> be the proposition "It is snowing", </a:t>
            </a:r>
            <a:r>
              <a:rPr lang="en-US" altLang="en-US" sz="2600" b="1" i="1" dirty="0"/>
              <a:t>Q</a:t>
            </a:r>
            <a:r>
              <a:rPr lang="en-US" altLang="en-US" sz="2600" dirty="0"/>
              <a:t> be the proposition "I will go to the beach", </a:t>
            </a:r>
          </a:p>
          <a:p>
            <a:r>
              <a:rPr lang="en-US" altLang="en-US" sz="2600" dirty="0"/>
              <a:t>Then symbols </a:t>
            </a:r>
            <a:r>
              <a:rPr lang="en-US" altLang="en-US" sz="2600" b="1" i="1" dirty="0"/>
              <a:t>P</a:t>
            </a:r>
            <a:r>
              <a:rPr lang="en-US" altLang="en-US" sz="2600" dirty="0"/>
              <a:t> and </a:t>
            </a:r>
            <a:r>
              <a:rPr lang="en-US" altLang="en-US" sz="2600" b="1" i="1" dirty="0"/>
              <a:t>Q</a:t>
            </a:r>
            <a:r>
              <a:rPr lang="en-US" altLang="en-US" sz="2600" dirty="0"/>
              <a:t> are substituted for the respective sentences</a:t>
            </a:r>
          </a:p>
          <a:p>
            <a:pPr lvl="1">
              <a:buFontTx/>
              <a:buNone/>
            </a:pPr>
            <a:r>
              <a:rPr lang="en-US" altLang="en-US" b="1" dirty="0">
                <a:solidFill>
                  <a:srgbClr val="FF3300"/>
                </a:solidFill>
              </a:rPr>
              <a:t>	 </a:t>
            </a:r>
            <a:r>
              <a:rPr lang="en-US" altLang="en-US" dirty="0">
                <a:solidFill>
                  <a:srgbClr val="FF3300"/>
                </a:solidFill>
                <a:sym typeface="Symbol" panose="05050102010706020507" pitchFamily="18" charset="2"/>
              </a:rPr>
              <a:t>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i="1" dirty="0">
                <a:solidFill>
                  <a:srgbClr val="FF3300"/>
                </a:solidFill>
              </a:rPr>
              <a:t>P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>
                <a:solidFill>
                  <a:srgbClr val="FF3300"/>
                </a:solidFill>
                <a:sym typeface="Symbol" panose="05050102010706020507" pitchFamily="18" charset="2"/>
              </a:rPr>
              <a:t>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i="1" dirty="0">
                <a:solidFill>
                  <a:srgbClr val="FF3300"/>
                </a:solidFill>
              </a:rPr>
              <a:t>Q</a:t>
            </a:r>
            <a:r>
              <a:rPr lang="en-US" altLang="en-US" dirty="0">
                <a:solidFill>
                  <a:srgbClr val="FF3300"/>
                </a:solidFill>
              </a:rPr>
              <a:t>. </a:t>
            </a:r>
          </a:p>
          <a:p>
            <a:r>
              <a:rPr lang="en-US" altLang="en-US" sz="2600" dirty="0"/>
              <a:t>"If it is not snowing and I have time, then I will go to the beach", </a:t>
            </a:r>
          </a:p>
          <a:p>
            <a:r>
              <a:rPr lang="en-US" altLang="en-US" sz="2600" dirty="0"/>
              <a:t>Let </a:t>
            </a:r>
            <a:r>
              <a:rPr lang="en-US" altLang="en-US" sz="2600" b="1" i="1" dirty="0"/>
              <a:t>R</a:t>
            </a:r>
            <a:r>
              <a:rPr lang="en-US" altLang="en-US" sz="2600" dirty="0"/>
              <a:t> be the proposition "I have time"</a:t>
            </a:r>
            <a:r>
              <a:rPr lang="en-US" altLang="en-US" sz="2600" b="1" dirty="0"/>
              <a:t> </a:t>
            </a:r>
          </a:p>
          <a:p>
            <a:r>
              <a:rPr lang="en-US" altLang="en-US" sz="2600" dirty="0"/>
              <a:t>The sentence can be converted to</a:t>
            </a:r>
          </a:p>
          <a:p>
            <a:pPr>
              <a:buFontTx/>
              <a:buNone/>
            </a:pPr>
            <a:r>
              <a:rPr lang="en-US" altLang="en-US" sz="2600" dirty="0"/>
              <a:t>		</a:t>
            </a:r>
            <a:r>
              <a:rPr lang="en-US" altLang="en-US" sz="2600" dirty="0">
                <a:solidFill>
                  <a:srgbClr val="FF3300"/>
                </a:solidFill>
              </a:rPr>
              <a:t>(</a:t>
            </a:r>
            <a:r>
              <a:rPr lang="en-US" altLang="en-US" sz="2600" dirty="0">
                <a:solidFill>
                  <a:srgbClr val="FF3300"/>
                </a:solidFill>
                <a:sym typeface="Symbol" panose="05050102010706020507" pitchFamily="18" charset="2"/>
              </a:rPr>
              <a:t></a:t>
            </a:r>
            <a:r>
              <a:rPr lang="en-US" altLang="en-US" sz="2600" i="1" dirty="0">
                <a:solidFill>
                  <a:srgbClr val="FF3300"/>
                </a:solidFill>
              </a:rPr>
              <a:t>P</a:t>
            </a:r>
            <a:r>
              <a:rPr lang="en-US" altLang="en-US" sz="2600" dirty="0">
                <a:solidFill>
                  <a:srgbClr val="FF3300"/>
                </a:solidFill>
              </a:rPr>
              <a:t> </a:t>
            </a:r>
            <a:r>
              <a:rPr lang="en-US" altLang="en-US" sz="2600" dirty="0">
                <a:solidFill>
                  <a:srgbClr val="FF3300"/>
                </a:solidFill>
                <a:sym typeface="Symbol" panose="05050102010706020507" pitchFamily="18" charset="2"/>
              </a:rPr>
              <a:t></a:t>
            </a:r>
            <a:r>
              <a:rPr lang="en-US" altLang="en-US" sz="2600" dirty="0">
                <a:solidFill>
                  <a:srgbClr val="FF3300"/>
                </a:solidFill>
              </a:rPr>
              <a:t> </a:t>
            </a:r>
            <a:r>
              <a:rPr lang="en-US" altLang="en-US" sz="2600" i="1" dirty="0">
                <a:solidFill>
                  <a:srgbClr val="FF3300"/>
                </a:solidFill>
              </a:rPr>
              <a:t>R</a:t>
            </a:r>
            <a:r>
              <a:rPr lang="en-US" altLang="en-US" sz="2600" dirty="0">
                <a:solidFill>
                  <a:srgbClr val="FF3300"/>
                </a:solidFill>
              </a:rPr>
              <a:t> ) </a:t>
            </a:r>
            <a:r>
              <a:rPr lang="en-US" altLang="en-US" sz="2600" dirty="0">
                <a:solidFill>
                  <a:srgbClr val="FF3300"/>
                </a:solidFill>
                <a:sym typeface="Symbol" panose="05050102010706020507" pitchFamily="18" charset="2"/>
              </a:rPr>
              <a:t></a:t>
            </a:r>
            <a:r>
              <a:rPr lang="en-US" altLang="en-US" sz="2600" dirty="0">
                <a:solidFill>
                  <a:srgbClr val="FF3300"/>
                </a:solidFill>
              </a:rPr>
              <a:t> </a:t>
            </a:r>
            <a:r>
              <a:rPr lang="en-US" altLang="en-US" sz="2600" i="1" dirty="0">
                <a:solidFill>
                  <a:srgbClr val="FF3300"/>
                </a:solidFill>
              </a:rPr>
              <a:t>Q</a:t>
            </a:r>
            <a:r>
              <a:rPr lang="en-US" altLang="en-US" sz="2600" dirty="0">
                <a:solidFill>
                  <a:srgbClr val="FF3300"/>
                </a:solidFill>
              </a:rPr>
              <a:t>.</a:t>
            </a:r>
            <a:endParaRPr lang="en-US" sz="2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0950F2-EC9F-4046-85CC-0E638BC5F53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912A0C-08E4-4304-A58C-A66D042F1B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45025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FC9A9-A04A-4EA3-B803-73087AD73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Many ways to say, A </a:t>
            </a:r>
            <a:r>
              <a:rPr lang="en-US" altLang="en-US" dirty="0">
                <a:sym typeface="Symbol" panose="05050102010706020507" pitchFamily="18" charset="2"/>
              </a:rPr>
              <a:t> B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98E4B-F80D-4D6F-A72C-1BDB94A49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If A, then B.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A implies B.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A, therefore B.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A only if B.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B follows from A.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B whenever A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B if A 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A is a sufficient condition for B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B is a necessary condition for A.</a:t>
            </a:r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6C3B5F-B403-4220-84F6-C4F20433FE6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F27743-0CA3-4870-8C73-937E14AA44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1334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E84F9-7BAF-4E28-98B9-3D47BC8E3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ABEBD-32E0-445A-88F5-436DAACFD3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Logic is a language for reasoning. </a:t>
            </a:r>
          </a:p>
          <a:p>
            <a:r>
              <a:rPr lang="en-US" altLang="en-US" dirty="0"/>
              <a:t>It is a collection of rules that we use when doing logical reasoning or inferencing. </a:t>
            </a:r>
          </a:p>
          <a:p>
            <a:r>
              <a:rPr lang="en-US" altLang="en-US" dirty="0"/>
              <a:t>Human reasoning has been observed over centuries from at least the times of Greeks.</a:t>
            </a:r>
          </a:p>
          <a:p>
            <a:r>
              <a:rPr lang="en-US" altLang="en-US" dirty="0"/>
              <a:t>Patterns appearing in reasoning have been extracted, abstracted, and streamlined.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8E297-4522-4C8A-AFE8-3323623A45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F529B0-9A3B-4E0F-AFA6-838A6C1622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4433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85FED-CAA3-4BAA-A56D-BB353BF3F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From English to propositions (cont.)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2766F-D393-4C76-BF18-2D6587F35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  <a:buNone/>
            </a:pPr>
            <a:r>
              <a:rPr lang="en-US" altLang="en-US" sz="2400" dirty="0"/>
              <a:t>English sentences</a:t>
            </a:r>
          </a:p>
          <a:p>
            <a:pPr marL="533400" indent="-533400">
              <a:lnSpc>
                <a:spcPct val="90000"/>
              </a:lnSpc>
            </a:pPr>
            <a:r>
              <a:rPr lang="en-US" altLang="en-US" sz="2400" dirty="0">
                <a:solidFill>
                  <a:srgbClr val="FF3300"/>
                </a:solidFill>
              </a:rPr>
              <a:t>“It is not hot but it is sunny”</a:t>
            </a:r>
          </a:p>
          <a:p>
            <a:pPr marL="533400" indent="-533400">
              <a:lnSpc>
                <a:spcPct val="90000"/>
              </a:lnSpc>
            </a:pPr>
            <a:r>
              <a:rPr lang="en-US" altLang="en-US" sz="2400" dirty="0">
                <a:solidFill>
                  <a:srgbClr val="FF3300"/>
                </a:solidFill>
              </a:rPr>
              <a:t>“It is neither hot nor sunny”</a:t>
            </a:r>
          </a:p>
          <a:p>
            <a:pPr marL="533400" indent="-533400">
              <a:lnSpc>
                <a:spcPct val="90000"/>
              </a:lnSpc>
              <a:buNone/>
            </a:pPr>
            <a:r>
              <a:rPr lang="en-US" altLang="en-US" sz="2400" dirty="0"/>
              <a:t>Let </a:t>
            </a:r>
            <a:r>
              <a:rPr lang="en-US" altLang="en-US" sz="2400" b="1" i="1" dirty="0"/>
              <a:t>P</a:t>
            </a:r>
            <a:r>
              <a:rPr lang="en-US" altLang="en-US" sz="2400" dirty="0"/>
              <a:t> be the proposition "It is hot", </a:t>
            </a:r>
            <a:r>
              <a:rPr lang="en-US" altLang="en-US" sz="2400" b="1" i="1" dirty="0"/>
              <a:t>Q</a:t>
            </a:r>
            <a:r>
              <a:rPr lang="en-US" altLang="en-US" sz="2400" dirty="0"/>
              <a:t> be the proposition "It is sunny",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altLang="en-US" sz="2400" dirty="0">
                <a:solidFill>
                  <a:srgbClr val="FF3300"/>
                </a:solidFill>
              </a:rPr>
              <a:t>(1)  </a:t>
            </a:r>
            <a:r>
              <a:rPr lang="en-US" altLang="en-US" sz="2400" dirty="0">
                <a:solidFill>
                  <a:srgbClr val="FF3300"/>
                </a:solidFill>
                <a:sym typeface="Symbol" panose="05050102010706020507" pitchFamily="18" charset="2"/>
              </a:rPr>
              <a:t></a:t>
            </a:r>
            <a:r>
              <a:rPr lang="en-US" altLang="en-US" sz="2400" i="1" dirty="0">
                <a:solidFill>
                  <a:srgbClr val="FF3300"/>
                </a:solidFill>
              </a:rPr>
              <a:t>P</a:t>
            </a:r>
            <a:r>
              <a:rPr lang="en-US" altLang="en-US" sz="2400" dirty="0">
                <a:solidFill>
                  <a:srgbClr val="FF3300"/>
                </a:solidFill>
              </a:rPr>
              <a:t>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</a:t>
            </a:r>
            <a:r>
              <a:rPr lang="en-US" altLang="en-US" sz="2400" dirty="0">
                <a:solidFill>
                  <a:srgbClr val="FF3300"/>
                </a:solidFill>
              </a:rPr>
              <a:t> Q 		(2) </a:t>
            </a:r>
            <a:r>
              <a:rPr lang="en-US" altLang="en-US" sz="2400" dirty="0">
                <a:solidFill>
                  <a:srgbClr val="FF3300"/>
                </a:solidFill>
                <a:sym typeface="Symbol" panose="05050102010706020507" pitchFamily="18" charset="2"/>
              </a:rPr>
              <a:t></a:t>
            </a:r>
            <a:r>
              <a:rPr lang="en-US" altLang="en-US" sz="2400" i="1" dirty="0">
                <a:solidFill>
                  <a:srgbClr val="FF3300"/>
                </a:solidFill>
              </a:rPr>
              <a:t>P</a:t>
            </a:r>
            <a:r>
              <a:rPr lang="en-US" altLang="en-US" sz="2400" dirty="0">
                <a:solidFill>
                  <a:srgbClr val="FF3300"/>
                </a:solidFill>
              </a:rPr>
              <a:t>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</a:t>
            </a:r>
            <a:r>
              <a:rPr lang="en-US" altLang="en-US" sz="2400" dirty="0">
                <a:solidFill>
                  <a:srgbClr val="FF3300"/>
                </a:solidFill>
              </a:rPr>
              <a:t> </a:t>
            </a:r>
            <a:r>
              <a:rPr lang="en-US" altLang="en-US" sz="2400" dirty="0">
                <a:solidFill>
                  <a:srgbClr val="FF3300"/>
                </a:solidFill>
                <a:sym typeface="Symbol" panose="05050102010706020507" pitchFamily="18" charset="2"/>
              </a:rPr>
              <a:t></a:t>
            </a:r>
            <a:r>
              <a:rPr lang="en-US" altLang="en-US" sz="2400" dirty="0">
                <a:solidFill>
                  <a:srgbClr val="FF3300"/>
                </a:solidFill>
              </a:rPr>
              <a:t>Q </a:t>
            </a:r>
          </a:p>
          <a:p>
            <a:pPr marL="533400" indent="-533400">
              <a:lnSpc>
                <a:spcPct val="90000"/>
              </a:lnSpc>
              <a:buNone/>
            </a:pPr>
            <a:endParaRPr lang="en-US" altLang="en-US" sz="2800" dirty="0">
              <a:solidFill>
                <a:srgbClr val="FF3300"/>
              </a:solidFill>
            </a:endParaRPr>
          </a:p>
          <a:p>
            <a:pPr marL="533400" indent="-533400">
              <a:lnSpc>
                <a:spcPct val="90000"/>
              </a:lnSpc>
              <a:buNone/>
            </a:pPr>
            <a:r>
              <a:rPr lang="en-US" altLang="en-US" sz="2800" dirty="0"/>
              <a:t>Suppose x is a number. Let P, Q, and R be “0 &lt; x”, “x &lt; 3” and “x = 3”</a:t>
            </a:r>
            <a:r>
              <a:rPr lang="en-US" altLang="en-US" sz="2800" dirty="0">
                <a:solidFill>
                  <a:srgbClr val="FF3300"/>
                </a:solidFill>
              </a:rPr>
              <a:t> </a:t>
            </a:r>
            <a:r>
              <a:rPr lang="en-US" altLang="en-US" sz="2800" dirty="0"/>
              <a:t>respectively</a:t>
            </a:r>
          </a:p>
          <a:p>
            <a:pPr marL="533400" indent="-533400">
              <a:lnSpc>
                <a:spcPct val="90000"/>
              </a:lnSpc>
              <a:buNone/>
            </a:pPr>
            <a:r>
              <a:rPr lang="en-US" altLang="en-US" sz="2800" dirty="0"/>
              <a:t>	1.  x </a:t>
            </a:r>
            <a:r>
              <a:rPr lang="en-US" altLang="en-US" sz="2800" dirty="0">
                <a:sym typeface="Symbol" panose="05050102010706020507" pitchFamily="18" charset="2"/>
              </a:rPr>
              <a:t> 3 	2.  0 &lt; x &lt; 3 	3.  0 &lt; x  3</a:t>
            </a:r>
          </a:p>
          <a:p>
            <a:pPr marL="533400" indent="-533400">
              <a:lnSpc>
                <a:spcPct val="90000"/>
              </a:lnSpc>
              <a:buNone/>
            </a:pPr>
            <a:r>
              <a:rPr lang="en-US" altLang="en-US" sz="2400" dirty="0"/>
              <a:t>	      </a:t>
            </a:r>
            <a:r>
              <a:rPr lang="en-US" altLang="en-US" sz="2400" dirty="0">
                <a:solidFill>
                  <a:srgbClr val="FF3300"/>
                </a:solidFill>
              </a:rPr>
              <a:t>Q </a:t>
            </a:r>
            <a:r>
              <a:rPr lang="en-US" altLang="en-US" sz="2400" dirty="0">
                <a:solidFill>
                  <a:srgbClr val="FF3300"/>
                </a:solidFill>
                <a:sym typeface="Symbol" panose="05050102010706020507" pitchFamily="18" charset="2"/>
              </a:rPr>
              <a:t> R 	      P  Q   		   P  (Q  R)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BA4909-AD86-4554-85DF-17472D477D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CA6397-068A-4FD9-B466-5BE8BAB7B6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63276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1804D-05D3-4C2E-A279-FD98AE361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88C66-107C-48FD-A82A-54D2CE8007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model</a:t>
            </a:r>
            <a:r>
              <a:rPr lang="en-US" dirty="0"/>
              <a:t> (</a:t>
            </a:r>
            <a:r>
              <a:rPr lang="en-US" b="1" dirty="0"/>
              <a:t>possible world</a:t>
            </a:r>
            <a:r>
              <a:rPr lang="en-US" dirty="0"/>
              <a:t>) </a:t>
            </a:r>
            <a:r>
              <a:rPr lang="en-US" i="1" dirty="0"/>
              <a:t>w</a:t>
            </a:r>
            <a:r>
              <a:rPr lang="en-US" dirty="0"/>
              <a:t> in propositional logic is an assignment of truth values to propositional symbols.</a:t>
            </a:r>
          </a:p>
          <a:p>
            <a:pPr lvl="1"/>
            <a:r>
              <a:rPr lang="en-US" dirty="0"/>
              <a:t>E.g., 2 propositional symbols: A, B</a:t>
            </a:r>
          </a:p>
          <a:p>
            <a:pPr lvl="2"/>
            <a:r>
              <a:rPr lang="en-US" dirty="0"/>
              <a:t>Have 2</a:t>
            </a:r>
            <a:r>
              <a:rPr lang="en-US" baseline="30000" dirty="0"/>
              <a:t>2</a:t>
            </a:r>
            <a:r>
              <a:rPr lang="en-US" dirty="0"/>
              <a:t> = 4 possible models </a:t>
            </a:r>
            <a:r>
              <a:rPr lang="en-US" i="1" dirty="0"/>
              <a:t>w </a:t>
            </a:r>
            <a:r>
              <a:rPr lang="en-US" dirty="0"/>
              <a:t>because each symbol can be T or F.</a:t>
            </a:r>
          </a:p>
          <a:p>
            <a:pPr>
              <a:spcBef>
                <a:spcPts val="600"/>
              </a:spcBef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55732D-A1F3-4ED8-93F2-96C0AE709B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2507B-BCC2-4EE6-AAF7-BBE1D503E6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731057E4-BA53-4146-B54E-4B5E0565B9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077079"/>
              </p:ext>
            </p:extLst>
          </p:nvPr>
        </p:nvGraphicFramePr>
        <p:xfrm>
          <a:off x="3647728" y="3609020"/>
          <a:ext cx="2088232" cy="243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91782207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241458525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913695653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662036118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993206312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762945397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4097620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74307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1804D-05D3-4C2E-A279-FD98AE361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88C66-107C-48FD-A82A-54D2CE8007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en-US" dirty="0"/>
              <a:t>Let </a:t>
            </a:r>
            <a:r>
              <a:rPr lang="en-US" i="1" dirty="0"/>
              <a:t>f</a:t>
            </a:r>
            <a:r>
              <a:rPr lang="en-US" dirty="0"/>
              <a:t> be a formula. Let </a:t>
            </a:r>
            <a:r>
              <a:rPr lang="en-US" i="1" dirty="0"/>
              <a:t>w</a:t>
            </a:r>
            <a:r>
              <a:rPr lang="en-US" dirty="0"/>
              <a:t> be a model. An </a:t>
            </a:r>
            <a:r>
              <a:rPr lang="en-US" b="1" dirty="0"/>
              <a:t>interpretation function</a:t>
            </a:r>
            <a:r>
              <a:rPr lang="en-US" dirty="0"/>
              <a:t> </a:t>
            </a:r>
            <a:r>
              <a:rPr lang="en-US" i="1" dirty="0"/>
              <a:t>I</a:t>
            </a:r>
            <a:r>
              <a:rPr lang="en-US" dirty="0"/>
              <a:t>(</a:t>
            </a:r>
            <a:r>
              <a:rPr lang="en-US" i="1" dirty="0"/>
              <a:t>f</a:t>
            </a:r>
            <a:r>
              <a:rPr lang="en-US" dirty="0"/>
              <a:t>, </a:t>
            </a:r>
            <a:r>
              <a:rPr lang="en-US" i="1" dirty="0"/>
              <a:t>w</a:t>
            </a:r>
            <a:r>
              <a:rPr lang="en-US" dirty="0"/>
              <a:t>) returns: </a:t>
            </a:r>
          </a:p>
          <a:p>
            <a:pPr lvl="1"/>
            <a:r>
              <a:rPr lang="en-US" dirty="0"/>
              <a:t>true (T or 1) (say that </a:t>
            </a:r>
            <a:r>
              <a:rPr lang="en-US" i="1" dirty="0"/>
              <a:t>w</a:t>
            </a:r>
            <a:r>
              <a:rPr lang="en-US" dirty="0"/>
              <a:t> satisfies </a:t>
            </a:r>
            <a:r>
              <a:rPr lang="en-US" i="1" dirty="0"/>
              <a:t>f</a:t>
            </a:r>
            <a:r>
              <a:rPr lang="en-US" dirty="0"/>
              <a:t>)  </a:t>
            </a:r>
          </a:p>
          <a:p>
            <a:pPr lvl="1"/>
            <a:r>
              <a:rPr lang="en-US" dirty="0"/>
              <a:t>false (F or 0) (say that </a:t>
            </a:r>
            <a:r>
              <a:rPr lang="en-US" i="1" dirty="0"/>
              <a:t>w</a:t>
            </a:r>
            <a:r>
              <a:rPr lang="en-US" dirty="0"/>
              <a:t> does not satisfy </a:t>
            </a:r>
            <a:r>
              <a:rPr lang="en-US" i="1" dirty="0"/>
              <a:t>f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E.g., </a:t>
            </a:r>
          </a:p>
          <a:p>
            <a:pPr lvl="2"/>
            <a:r>
              <a:rPr lang="en-US" dirty="0"/>
              <a:t>formula </a:t>
            </a:r>
            <a:r>
              <a:rPr lang="en-US" i="1" dirty="0"/>
              <a:t>f</a:t>
            </a:r>
            <a:r>
              <a:rPr lang="en-US" dirty="0"/>
              <a:t> =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3300"/>
                </a:solidFill>
                <a:effectLst/>
                <a:latin typeface="Arial" panose="020B0604020202020204" pitchFamily="34" charset="0"/>
              </a:rPr>
              <a:t>A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3300"/>
                </a:solidFill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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3300"/>
                </a:solidFill>
                <a:effectLst/>
                <a:latin typeface="Arial" panose="020B0604020202020204" pitchFamily="34" charset="0"/>
              </a:rPr>
              <a:t>B</a:t>
            </a:r>
          </a:p>
          <a:p>
            <a:pPr lvl="2"/>
            <a:r>
              <a:rPr lang="pl-PL" dirty="0"/>
              <a:t>Model: w = {A : </a:t>
            </a:r>
            <a:r>
              <a:rPr lang="en-US" dirty="0"/>
              <a:t>T</a:t>
            </a:r>
            <a:r>
              <a:rPr lang="pl-PL" dirty="0"/>
              <a:t>, B : </a:t>
            </a:r>
            <a:r>
              <a:rPr lang="en-US" dirty="0"/>
              <a:t>F</a:t>
            </a:r>
            <a:r>
              <a:rPr lang="pl-PL" dirty="0"/>
              <a:t>}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FF3300"/>
              </a:solidFill>
              <a:effectLst/>
              <a:latin typeface="Arial" panose="020B0604020202020204" pitchFamily="34" charset="0"/>
            </a:endParaRP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55732D-A1F3-4ED8-93F2-96C0AE709B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2507B-BCC2-4EE6-AAF7-BBE1D503E6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F5955E4-2684-47E2-8DA0-A936BAA404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006838"/>
              </p:ext>
            </p:extLst>
          </p:nvPr>
        </p:nvGraphicFramePr>
        <p:xfrm>
          <a:off x="6132004" y="3609020"/>
          <a:ext cx="5321590" cy="2438400"/>
        </p:xfrm>
        <a:graphic>
          <a:graphicData uri="http://schemas.openxmlformats.org/drawingml/2006/table">
            <a:tbl>
              <a:tblPr/>
              <a:tblGrid>
                <a:gridCol w="1579425">
                  <a:extLst>
                    <a:ext uri="{9D8B030D-6E8A-4147-A177-3AD203B41FA5}">
                      <a16:colId xmlns:a16="http://schemas.microsoft.com/office/drawing/2014/main" val="1650828586"/>
                    </a:ext>
                  </a:extLst>
                </a:gridCol>
                <a:gridCol w="929071">
                  <a:extLst>
                    <a:ext uri="{9D8B030D-6E8A-4147-A177-3AD203B41FA5}">
                      <a16:colId xmlns:a16="http://schemas.microsoft.com/office/drawing/2014/main" val="3537882294"/>
                    </a:ext>
                  </a:extLst>
                </a:gridCol>
                <a:gridCol w="836165">
                  <a:extLst>
                    <a:ext uri="{9D8B030D-6E8A-4147-A177-3AD203B41FA5}">
                      <a16:colId xmlns:a16="http://schemas.microsoft.com/office/drawing/2014/main" val="19572211"/>
                    </a:ext>
                  </a:extLst>
                </a:gridCol>
                <a:gridCol w="1976929">
                  <a:extLst>
                    <a:ext uri="{9D8B030D-6E8A-4147-A177-3AD203B41FA5}">
                      <a16:colId xmlns:a16="http://schemas.microsoft.com/office/drawing/2014/main" val="135944912"/>
                    </a:ext>
                  </a:extLst>
                </a:gridCol>
              </a:tblGrid>
              <a:tr h="4804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model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(A </a:t>
                      </a: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 </a:t>
                      </a: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B, </a:t>
                      </a:r>
                      <a:r>
                        <a:rPr kumimoji="0" lang="en-US" altLang="en-US" sz="26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2600" b="0" i="1" u="none" strike="noStrike" cap="none" normalizeH="0" baseline="-2500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584415"/>
                  </a:ext>
                </a:extLst>
              </a:tr>
              <a:tr h="4608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26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4162283"/>
                  </a:ext>
                </a:extLst>
              </a:tr>
              <a:tr h="4411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26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9528219"/>
                  </a:ext>
                </a:extLst>
              </a:tr>
              <a:tr h="45755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26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986665"/>
                  </a:ext>
                </a:extLst>
              </a:tr>
              <a:tr h="43792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26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5109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64113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1804D-05D3-4C2E-A279-FD98AE361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and interpretation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88C66-107C-48FD-A82A-54D2CE8007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</a:t>
            </a:r>
            <a:r>
              <a:rPr lang="en-US" b="1" i="1" dirty="0"/>
              <a:t>M</a:t>
            </a:r>
            <a:r>
              <a:rPr lang="en-US" b="1" dirty="0"/>
              <a:t>(</a:t>
            </a:r>
            <a:r>
              <a:rPr lang="en-US" b="1" i="1" dirty="0"/>
              <a:t>f</a:t>
            </a:r>
            <a:r>
              <a:rPr lang="en-US" b="1" dirty="0"/>
              <a:t>)</a:t>
            </a:r>
            <a:r>
              <a:rPr lang="en-US" dirty="0"/>
              <a:t> be the set of models </a:t>
            </a:r>
            <a:r>
              <a:rPr lang="en-US" i="1" dirty="0"/>
              <a:t>w</a:t>
            </a:r>
            <a:r>
              <a:rPr lang="en-US" dirty="0"/>
              <a:t> for which </a:t>
            </a:r>
            <a:r>
              <a:rPr lang="en-US" i="1" dirty="0"/>
              <a:t>I</a:t>
            </a:r>
            <a:r>
              <a:rPr lang="en-US" dirty="0"/>
              <a:t>(</a:t>
            </a:r>
            <a:r>
              <a:rPr lang="en-US" i="1" dirty="0"/>
              <a:t>f</a:t>
            </a:r>
            <a:r>
              <a:rPr lang="en-US" dirty="0"/>
              <a:t>, </a:t>
            </a:r>
            <a:r>
              <a:rPr lang="en-US" i="1" dirty="0"/>
              <a:t>w</a:t>
            </a:r>
            <a:r>
              <a:rPr lang="en-US" dirty="0"/>
              <a:t>) = T  (or 1).</a:t>
            </a:r>
          </a:p>
          <a:p>
            <a:r>
              <a:rPr lang="en-US" dirty="0"/>
              <a:t>E.g., </a:t>
            </a:r>
          </a:p>
          <a:p>
            <a:pPr lvl="1"/>
            <a:r>
              <a:rPr lang="en-US" dirty="0"/>
              <a:t>formula </a:t>
            </a:r>
            <a:r>
              <a:rPr lang="en-US" i="1" dirty="0"/>
              <a:t>f</a:t>
            </a:r>
            <a:r>
              <a:rPr lang="en-US" dirty="0"/>
              <a:t> =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3300"/>
                </a:solidFill>
                <a:effectLst/>
                <a:latin typeface="Arial" panose="020B0604020202020204" pitchFamily="34" charset="0"/>
              </a:rPr>
              <a:t>A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3300"/>
                </a:solidFill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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3300"/>
                </a:solidFill>
                <a:effectLst/>
                <a:latin typeface="Arial" panose="020B0604020202020204" pitchFamily="34" charset="0"/>
              </a:rPr>
              <a:t>B</a:t>
            </a:r>
          </a:p>
          <a:p>
            <a:pPr lvl="1"/>
            <a:r>
              <a:rPr lang="en-US" i="1" dirty="0"/>
              <a:t>M</a:t>
            </a:r>
            <a:r>
              <a:rPr lang="en-US" dirty="0"/>
              <a:t>(</a:t>
            </a:r>
            <a:r>
              <a:rPr lang="en-US" i="1" dirty="0"/>
              <a:t>f</a:t>
            </a:r>
            <a:r>
              <a:rPr lang="en-US" dirty="0"/>
              <a:t>) = {w</a:t>
            </a:r>
            <a:r>
              <a:rPr lang="en-US" baseline="-25000" dirty="0"/>
              <a:t>1</a:t>
            </a:r>
            <a:r>
              <a:rPr lang="en-US" dirty="0"/>
              <a:t>, w</a:t>
            </a:r>
            <a:r>
              <a:rPr lang="en-US" baseline="-25000" dirty="0"/>
              <a:t>3</a:t>
            </a:r>
            <a:r>
              <a:rPr lang="en-US" dirty="0"/>
              <a:t>, w</a:t>
            </a:r>
            <a:r>
              <a:rPr lang="en-US" baseline="-25000" dirty="0"/>
              <a:t>4</a:t>
            </a:r>
            <a:r>
              <a:rPr lang="en-US" dirty="0"/>
              <a:t>}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A formula compactly represents a set of models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55732D-A1F3-4ED8-93F2-96C0AE709B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2507B-BCC2-4EE6-AAF7-BBE1D503E6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E2AEFA2-D053-43F8-8906-EE09B63E3A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641741"/>
              </p:ext>
            </p:extLst>
          </p:nvPr>
        </p:nvGraphicFramePr>
        <p:xfrm>
          <a:off x="6023992" y="2348880"/>
          <a:ext cx="5321590" cy="2438400"/>
        </p:xfrm>
        <a:graphic>
          <a:graphicData uri="http://schemas.openxmlformats.org/drawingml/2006/table">
            <a:tbl>
              <a:tblPr/>
              <a:tblGrid>
                <a:gridCol w="1579425">
                  <a:extLst>
                    <a:ext uri="{9D8B030D-6E8A-4147-A177-3AD203B41FA5}">
                      <a16:colId xmlns:a16="http://schemas.microsoft.com/office/drawing/2014/main" val="1650828586"/>
                    </a:ext>
                  </a:extLst>
                </a:gridCol>
                <a:gridCol w="929071">
                  <a:extLst>
                    <a:ext uri="{9D8B030D-6E8A-4147-A177-3AD203B41FA5}">
                      <a16:colId xmlns:a16="http://schemas.microsoft.com/office/drawing/2014/main" val="3537882294"/>
                    </a:ext>
                  </a:extLst>
                </a:gridCol>
                <a:gridCol w="836165">
                  <a:extLst>
                    <a:ext uri="{9D8B030D-6E8A-4147-A177-3AD203B41FA5}">
                      <a16:colId xmlns:a16="http://schemas.microsoft.com/office/drawing/2014/main" val="19572211"/>
                    </a:ext>
                  </a:extLst>
                </a:gridCol>
                <a:gridCol w="1976929">
                  <a:extLst>
                    <a:ext uri="{9D8B030D-6E8A-4147-A177-3AD203B41FA5}">
                      <a16:colId xmlns:a16="http://schemas.microsoft.com/office/drawing/2014/main" val="135944912"/>
                    </a:ext>
                  </a:extLst>
                </a:gridCol>
              </a:tblGrid>
              <a:tr h="4804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model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(A </a:t>
                      </a: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 </a:t>
                      </a: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B, </a:t>
                      </a:r>
                      <a:r>
                        <a:rPr kumimoji="0" lang="en-US" altLang="en-US" sz="26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2600" b="0" i="1" u="none" strike="noStrike" cap="none" normalizeH="0" baseline="-2500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584415"/>
                  </a:ext>
                </a:extLst>
              </a:tr>
              <a:tr h="4608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26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4162283"/>
                  </a:ext>
                </a:extLst>
              </a:tr>
              <a:tr h="4411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26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9528219"/>
                  </a:ext>
                </a:extLst>
              </a:tr>
              <a:tr h="45755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26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986665"/>
                  </a:ext>
                </a:extLst>
              </a:tr>
              <a:tr h="43792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26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5109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64015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B5A06-DD71-4499-91FD-54F3FDADD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Knowledge base and its models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D0FE51C-5B68-4883-A424-92EF030CDA3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 </a:t>
                </a:r>
                <a:r>
                  <a:rPr lang="en-US" b="1" dirty="0"/>
                  <a:t>knowledge base </a:t>
                </a:r>
                <a:r>
                  <a:rPr lang="en-US" dirty="0"/>
                  <a:t>KB is a set of formulas representing their conjunction / intersection.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𝐾𝐵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)=</m:t>
                    </m:r>
                    <m:nary>
                      <m:naryPr>
                        <m:chr m:val="⋂"/>
                        <m:supHide m:val="on"/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𝐾𝐵</m:t>
                        </m:r>
                      </m:sub>
                      <m:sup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endParaRPr lang="en-US" dirty="0"/>
              </a:p>
              <a:p>
                <a:r>
                  <a:rPr lang="en-US" dirty="0"/>
                  <a:t>E.g., Let KB  = {</a:t>
                </a:r>
                <a:r>
                  <a:rPr lang="en-US" sz="2800" dirty="0"/>
                  <a:t>Sunny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effectLst/>
                    <a:latin typeface="Arial" panose="020B0604020202020204" pitchFamily="34" charset="0"/>
                    <a:sym typeface="Symbol" panose="05050102010706020507" pitchFamily="18" charset="2"/>
                  </a:rPr>
                  <a:t>, </a:t>
                </a:r>
                <a:r>
                  <a:rPr lang="en-US" dirty="0"/>
                  <a:t>Sunny </a:t>
                </a:r>
                <a:r>
                  <a:rPr kumimoji="0" lang="en-US" altLang="en-US" sz="3200" b="0" i="0" u="none" strike="noStrike" cap="none" normalizeH="0" baseline="0" dirty="0">
                    <a:ln>
                      <a:noFill/>
                    </a:ln>
                    <a:effectLst/>
                    <a:latin typeface="Arial" panose="020B0604020202020204" pitchFamily="34" charset="0"/>
                    <a:sym typeface="Symbol" panose="05050102010706020507" pitchFamily="18" charset="2"/>
                  </a:rPr>
                  <a:t> Hot}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D0FE51C-5B68-4883-A424-92EF030CDA3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44" t="-1750" r="-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0216CE-8BDB-4851-AD3E-BC43E22C22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7AF20E-07D7-432A-9E02-BAEBE1F998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BAC0428-AD89-428D-BECF-104E60162FD8}"/>
              </a:ext>
            </a:extLst>
          </p:cNvPr>
          <p:cNvSpPr/>
          <p:nvPr/>
        </p:nvSpPr>
        <p:spPr bwMode="auto">
          <a:xfrm>
            <a:off x="2888085" y="4077072"/>
            <a:ext cx="2343819" cy="176419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</a:pPr>
            <a:endParaRPr kumimoji="0" lang="en-US" sz="3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19ECE7C-0DCB-4B6B-8245-2C8C5F8D681C}"/>
              </a:ext>
            </a:extLst>
          </p:cNvPr>
          <p:cNvSpPr/>
          <p:nvPr/>
        </p:nvSpPr>
        <p:spPr bwMode="auto">
          <a:xfrm>
            <a:off x="4295800" y="4221088"/>
            <a:ext cx="3132348" cy="1440160"/>
          </a:xfrm>
          <a:prstGeom prst="ellipse">
            <a:avLst/>
          </a:prstGeom>
          <a:solidFill>
            <a:schemeClr val="accent1">
              <a:lumMod val="40000"/>
              <a:lumOff val="60000"/>
              <a:alpha val="59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</a:pPr>
            <a:endParaRPr kumimoji="0" lang="en-US" sz="3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507308-1B46-4AE9-B4BF-88AF75AC1035}"/>
              </a:ext>
            </a:extLst>
          </p:cNvPr>
          <p:cNvSpPr txBox="1"/>
          <p:nvPr/>
        </p:nvSpPr>
        <p:spPr>
          <a:xfrm>
            <a:off x="3027099" y="4705109"/>
            <a:ext cx="4401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i="1" dirty="0"/>
              <a:t>M</a:t>
            </a:r>
            <a:r>
              <a:rPr lang="en-US" sz="2000" dirty="0"/>
              <a:t>(</a:t>
            </a:r>
            <a:r>
              <a:rPr lang="en-US" sz="2000" dirty="0">
                <a:latin typeface="Arial" panose="020B0604020202020204" pitchFamily="34" charset="0"/>
                <a:sym typeface="Symbol" panose="05050102010706020507" pitchFamily="18" charset="2"/>
              </a:rPr>
              <a:t>Sunny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)   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(KB)    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(Sunny  Hot)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271864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99A66-7375-488D-AC87-6E1256B65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illustration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0A6D9-22D0-4E75-8D5A-863315C6F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KB  = {</a:t>
            </a:r>
            <a:r>
              <a:rPr lang="en-US" sz="2800" dirty="0"/>
              <a:t>Sunny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, </a:t>
            </a:r>
            <a:r>
              <a:rPr lang="en-US" dirty="0"/>
              <a:t>Sunny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 Hot}</a:t>
            </a:r>
          </a:p>
          <a:p>
            <a:pPr marL="0" indent="0">
              <a:spcBef>
                <a:spcPts val="3000"/>
              </a:spcBef>
              <a:buNone/>
            </a:pPr>
            <a:r>
              <a:rPr lang="en-US" sz="2400" dirty="0">
                <a:latin typeface="Arial" panose="020B0604020202020204" pitchFamily="34" charset="0"/>
                <a:sym typeface="Symbol" panose="05050102010706020507" pitchFamily="18" charset="2"/>
              </a:rPr>
              <a:t>              </a:t>
            </a:r>
            <a:r>
              <a:rPr lang="en-US" sz="2400" i="1" dirty="0">
                <a:latin typeface="Arial" panose="020B0604020202020204" pitchFamily="34" charset="0"/>
                <a:sym typeface="Symbol" panose="05050102010706020507" pitchFamily="18" charset="2"/>
              </a:rPr>
              <a:t>M</a:t>
            </a:r>
            <a:r>
              <a:rPr lang="en-US" sz="2400" dirty="0">
                <a:latin typeface="Arial" panose="020B0604020202020204" pitchFamily="34" charset="0"/>
                <a:sym typeface="Symbol" panose="05050102010706020507" pitchFamily="18" charset="2"/>
              </a:rPr>
              <a:t>(Sunny)             </a:t>
            </a:r>
            <a:r>
              <a:rPr lang="en-US" sz="2400" i="1" dirty="0">
                <a:latin typeface="Arial" panose="020B0604020202020204" pitchFamily="34" charset="0"/>
                <a:sym typeface="Symbol" panose="05050102010706020507" pitchFamily="18" charset="2"/>
              </a:rPr>
              <a:t>M</a:t>
            </a:r>
            <a:r>
              <a:rPr lang="en-US" sz="2400" dirty="0">
                <a:latin typeface="Arial" panose="020B0604020202020204" pitchFamily="34" charset="0"/>
                <a:sym typeface="Symbol" panose="05050102010706020507" pitchFamily="18" charset="2"/>
              </a:rPr>
              <a:t>(</a:t>
            </a:r>
            <a:r>
              <a:rPr lang="en-US" sz="2400" dirty="0"/>
              <a:t>Sunny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 Hot</a:t>
            </a:r>
            <a:r>
              <a:rPr lang="en-US" sz="2400" dirty="0">
                <a:latin typeface="Arial" panose="020B0604020202020204" pitchFamily="34" charset="0"/>
                <a:sym typeface="Symbol" panose="05050102010706020507" pitchFamily="18" charset="2"/>
              </a:rPr>
              <a:t>)                     </a:t>
            </a:r>
            <a:r>
              <a:rPr lang="en-US" sz="2400" i="1" dirty="0">
                <a:latin typeface="Arial" panose="020B0604020202020204" pitchFamily="34" charset="0"/>
                <a:sym typeface="Symbol" panose="05050102010706020507" pitchFamily="18" charset="2"/>
              </a:rPr>
              <a:t>M(KB) </a:t>
            </a:r>
            <a:r>
              <a:rPr lang="en-US" sz="2400" dirty="0">
                <a:latin typeface="Arial" panose="020B0604020202020204" pitchFamily="34" charset="0"/>
                <a:sym typeface="Symbol" panose="05050102010706020507" pitchFamily="18" charset="2"/>
              </a:rPr>
              <a:t>    </a:t>
            </a:r>
            <a:endParaRPr lang="en-US" sz="18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marL="0" indent="0">
              <a:spcBef>
                <a:spcPts val="4200"/>
              </a:spcBef>
              <a:buNone/>
            </a:pPr>
            <a:r>
              <a:rPr lang="en-US" sz="1800" dirty="0">
                <a:latin typeface="Arial" panose="020B0604020202020204" pitchFamily="34" charset="0"/>
                <a:sym typeface="Symbol" panose="05050102010706020507" pitchFamily="18" charset="2"/>
              </a:rPr>
              <a:t>                      F          T		           F        T                                       F         T</a:t>
            </a:r>
          </a:p>
          <a:p>
            <a:pPr marL="0" indent="0">
              <a:spcBef>
                <a:spcPts val="1800"/>
              </a:spcBef>
              <a:buNone/>
            </a:pPr>
            <a:endParaRPr lang="en-US" sz="2400" dirty="0"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B5BC60-2B91-476C-904E-71B18DDA75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30AA93-7FED-492A-888C-54F050AD02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94D3594-B4E5-4E1C-A5F8-6C1CEBD2C1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347605"/>
              </p:ext>
            </p:extLst>
          </p:nvPr>
        </p:nvGraphicFramePr>
        <p:xfrm>
          <a:off x="1810110" y="3749784"/>
          <a:ext cx="1512168" cy="975360"/>
        </p:xfrm>
        <a:graphic>
          <a:graphicData uri="http://schemas.openxmlformats.org/drawingml/2006/table">
            <a:tbl>
              <a:tblPr/>
              <a:tblGrid>
                <a:gridCol w="720080">
                  <a:extLst>
                    <a:ext uri="{9D8B030D-6E8A-4147-A177-3AD203B41FA5}">
                      <a16:colId xmlns:a16="http://schemas.microsoft.com/office/drawing/2014/main" val="124405715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4046611721"/>
                    </a:ext>
                  </a:extLst>
                </a:gridCol>
              </a:tblGrid>
              <a:tr h="4608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9800319"/>
                  </a:ext>
                </a:extLst>
              </a:tr>
              <a:tr h="4411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269183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1822F0E-D6DA-4C2E-A97B-D54CBA22B389}"/>
              </a:ext>
            </a:extLst>
          </p:cNvPr>
          <p:cNvSpPr txBox="1"/>
          <p:nvPr/>
        </p:nvSpPr>
        <p:spPr>
          <a:xfrm>
            <a:off x="790364" y="3991943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Sunny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EB7156-E496-484B-9900-AC53D84C3897}"/>
              </a:ext>
            </a:extLst>
          </p:cNvPr>
          <p:cNvSpPr txBox="1"/>
          <p:nvPr/>
        </p:nvSpPr>
        <p:spPr>
          <a:xfrm>
            <a:off x="2279576" y="3100711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Hot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67E88F58-1FBF-4605-B463-E8A490C6C1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072653"/>
              </p:ext>
            </p:extLst>
          </p:nvPr>
        </p:nvGraphicFramePr>
        <p:xfrm>
          <a:off x="8111978" y="291463"/>
          <a:ext cx="3606045" cy="1836350"/>
        </p:xfrm>
        <a:graphic>
          <a:graphicData uri="http://schemas.openxmlformats.org/drawingml/2006/table">
            <a:tbl>
              <a:tblPr/>
              <a:tblGrid>
                <a:gridCol w="862718">
                  <a:extLst>
                    <a:ext uri="{9D8B030D-6E8A-4147-A177-3AD203B41FA5}">
                      <a16:colId xmlns:a16="http://schemas.microsoft.com/office/drawing/2014/main" val="165082858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53788229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9572211"/>
                    </a:ext>
                  </a:extLst>
                </a:gridCol>
                <a:gridCol w="1375175">
                  <a:extLst>
                    <a:ext uri="{9D8B030D-6E8A-4147-A177-3AD203B41FA5}">
                      <a16:colId xmlns:a16="http://schemas.microsoft.com/office/drawing/2014/main" val="135944912"/>
                    </a:ext>
                  </a:extLst>
                </a:gridCol>
              </a:tblGrid>
              <a:tr h="3733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model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(A 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 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B, </a:t>
                      </a:r>
                      <a:r>
                        <a:rPr kumimoji="0" lang="en-US" altLang="en-US" sz="1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1800" b="0" i="1" u="none" strike="noStrike" cap="none" normalizeH="0" baseline="-2500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584415"/>
                  </a:ext>
                </a:extLst>
              </a:tr>
              <a:tr h="3600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4162283"/>
                  </a:ext>
                </a:extLst>
              </a:tr>
              <a:tr h="3543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9528219"/>
                  </a:ext>
                </a:extLst>
              </a:tr>
              <a:tr h="31259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986665"/>
                  </a:ext>
                </a:extLst>
              </a:tr>
              <a:tr h="34290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5109971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19BA7905-DE34-414B-8DE8-F45BCC06807C}"/>
              </a:ext>
            </a:extLst>
          </p:cNvPr>
          <p:cNvSpPr txBox="1"/>
          <p:nvPr/>
        </p:nvSpPr>
        <p:spPr>
          <a:xfrm>
            <a:off x="1489384" y="3829234"/>
            <a:ext cx="441721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F</a:t>
            </a:r>
          </a:p>
          <a:p>
            <a:pPr>
              <a:spcBef>
                <a:spcPts val="1800"/>
              </a:spcBef>
              <a:buNone/>
            </a:pPr>
            <a:r>
              <a:rPr lang="en-US" sz="1800" dirty="0"/>
              <a:t>T</a:t>
            </a: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9F108097-B2DE-4D97-AAFE-BF38789A45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428577"/>
              </p:ext>
            </p:extLst>
          </p:nvPr>
        </p:nvGraphicFramePr>
        <p:xfrm>
          <a:off x="4730836" y="3755812"/>
          <a:ext cx="1512168" cy="975360"/>
        </p:xfrm>
        <a:graphic>
          <a:graphicData uri="http://schemas.openxmlformats.org/drawingml/2006/table">
            <a:tbl>
              <a:tblPr/>
              <a:tblGrid>
                <a:gridCol w="720080">
                  <a:extLst>
                    <a:ext uri="{9D8B030D-6E8A-4147-A177-3AD203B41FA5}">
                      <a16:colId xmlns:a16="http://schemas.microsoft.com/office/drawing/2014/main" val="124405715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4046611721"/>
                    </a:ext>
                  </a:extLst>
                </a:gridCol>
              </a:tblGrid>
              <a:tr h="4608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800319"/>
                  </a:ext>
                </a:extLst>
              </a:tr>
              <a:tr h="4411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2691833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509DDF35-5346-46CA-80D8-C59BA336DE37}"/>
              </a:ext>
            </a:extLst>
          </p:cNvPr>
          <p:cNvSpPr txBox="1"/>
          <p:nvPr/>
        </p:nvSpPr>
        <p:spPr>
          <a:xfrm>
            <a:off x="3711090" y="3997971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Sunny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E00F1C8-61E0-4CE5-AAB0-C134BD96013A}"/>
              </a:ext>
            </a:extLst>
          </p:cNvPr>
          <p:cNvSpPr txBox="1"/>
          <p:nvPr/>
        </p:nvSpPr>
        <p:spPr>
          <a:xfrm>
            <a:off x="5200302" y="3106739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Hot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D9BA953-2B2D-4EA1-9194-971D1736C2BC}"/>
              </a:ext>
            </a:extLst>
          </p:cNvPr>
          <p:cNvSpPr txBox="1"/>
          <p:nvPr/>
        </p:nvSpPr>
        <p:spPr>
          <a:xfrm>
            <a:off x="4410110" y="3835262"/>
            <a:ext cx="441721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F</a:t>
            </a:r>
          </a:p>
          <a:p>
            <a:pPr>
              <a:spcBef>
                <a:spcPts val="1800"/>
              </a:spcBef>
              <a:buNone/>
            </a:pPr>
            <a:r>
              <a:rPr lang="en-US" sz="1800" dirty="0"/>
              <a:t>T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7A439792-2147-4645-9A98-AAD488D3C1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289349"/>
              </p:ext>
            </p:extLst>
          </p:nvPr>
        </p:nvGraphicFramePr>
        <p:xfrm>
          <a:off x="8026400" y="3734786"/>
          <a:ext cx="1512168" cy="975360"/>
        </p:xfrm>
        <a:graphic>
          <a:graphicData uri="http://schemas.openxmlformats.org/drawingml/2006/table">
            <a:tbl>
              <a:tblPr/>
              <a:tblGrid>
                <a:gridCol w="720080">
                  <a:extLst>
                    <a:ext uri="{9D8B030D-6E8A-4147-A177-3AD203B41FA5}">
                      <a16:colId xmlns:a16="http://schemas.microsoft.com/office/drawing/2014/main" val="124405715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4046611721"/>
                    </a:ext>
                  </a:extLst>
                </a:gridCol>
              </a:tblGrid>
              <a:tr h="4608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9800319"/>
                  </a:ext>
                </a:extLst>
              </a:tr>
              <a:tr h="4411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2691833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975855DB-A3D7-4E2C-BFD7-861D4B281081}"/>
              </a:ext>
            </a:extLst>
          </p:cNvPr>
          <p:cNvSpPr txBox="1"/>
          <p:nvPr/>
        </p:nvSpPr>
        <p:spPr>
          <a:xfrm>
            <a:off x="7006654" y="3976945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Sunny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8846647-F4A5-461D-BA55-5A3E22576336}"/>
              </a:ext>
            </a:extLst>
          </p:cNvPr>
          <p:cNvSpPr txBox="1"/>
          <p:nvPr/>
        </p:nvSpPr>
        <p:spPr>
          <a:xfrm>
            <a:off x="8495866" y="3085713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Hot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B9EE596-0F1E-4C98-8A6B-32D00126921C}"/>
              </a:ext>
            </a:extLst>
          </p:cNvPr>
          <p:cNvSpPr txBox="1"/>
          <p:nvPr/>
        </p:nvSpPr>
        <p:spPr>
          <a:xfrm>
            <a:off x="7705674" y="3814236"/>
            <a:ext cx="441721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F</a:t>
            </a:r>
          </a:p>
          <a:p>
            <a:pPr>
              <a:spcBef>
                <a:spcPts val="1800"/>
              </a:spcBef>
              <a:buNone/>
            </a:pPr>
            <a:r>
              <a:rPr lang="en-US" sz="1800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21452574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1B719-DE21-4CF8-9DF6-DA1516DEB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to the knowledge 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7C848-8E95-4D28-AC8B-600B2ADB2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Adding more formulas </a:t>
            </a:r>
            <a:r>
              <a:rPr lang="en-US" i="1" dirty="0"/>
              <a:t>f</a:t>
            </a:r>
            <a:r>
              <a:rPr lang="en-US" dirty="0"/>
              <a:t> to the knowledge base (KB):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/>
              <a:t>               KB                    </a:t>
            </a:r>
            <a:r>
              <a:rPr lang="en-US" dirty="0" err="1"/>
              <a:t>KB</a:t>
            </a:r>
            <a:r>
              <a:rPr lang="en-US" dirty="0"/>
              <a:t> ∪ {</a:t>
            </a:r>
            <a:r>
              <a:rPr lang="en-US" i="1" dirty="0"/>
              <a:t>f</a:t>
            </a:r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/>
              <a:t>Shrinks the set of models: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i="1" dirty="0"/>
              <a:t>           M</a:t>
            </a:r>
            <a:r>
              <a:rPr lang="en-US" dirty="0"/>
              <a:t>(KB)               </a:t>
            </a:r>
            <a:r>
              <a:rPr lang="en-US" i="1" dirty="0"/>
              <a:t>M</a:t>
            </a:r>
            <a:r>
              <a:rPr lang="en-US" dirty="0"/>
              <a:t>(KB) ∩ </a:t>
            </a:r>
            <a:r>
              <a:rPr lang="en-US" i="1" dirty="0"/>
              <a:t>M</a:t>
            </a:r>
            <a:r>
              <a:rPr lang="en-US" dirty="0"/>
              <a:t>(</a:t>
            </a:r>
            <a:r>
              <a:rPr lang="en-US" i="1" dirty="0"/>
              <a:t>f</a:t>
            </a:r>
            <a:r>
              <a:rPr lang="en-US" dirty="0"/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AFBAE9-62D5-4726-959A-F992EAC1541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A589A4-A64C-40DD-98BC-5C1161CCD4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F5E9F8B9-3EC4-4E92-96AA-4F21BF6C9124}"/>
              </a:ext>
            </a:extLst>
          </p:cNvPr>
          <p:cNvSpPr/>
          <p:nvPr/>
        </p:nvSpPr>
        <p:spPr bwMode="auto">
          <a:xfrm>
            <a:off x="2999656" y="2483181"/>
            <a:ext cx="1152128" cy="225739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</a:pPr>
            <a:endParaRPr kumimoji="0" lang="en-US" sz="3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AF249006-51EF-42C9-AC1D-F1D557239B60}"/>
              </a:ext>
            </a:extLst>
          </p:cNvPr>
          <p:cNvSpPr/>
          <p:nvPr/>
        </p:nvSpPr>
        <p:spPr bwMode="auto">
          <a:xfrm>
            <a:off x="3143672" y="2491569"/>
            <a:ext cx="1296144" cy="225739"/>
          </a:xfrm>
          <a:prstGeom prst="rightArrow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</a:pPr>
            <a:endParaRPr kumimoji="0" lang="en-US" sz="3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1DB2FDEC-16CE-4ABF-A73A-16869D8CC8CE}"/>
              </a:ext>
            </a:extLst>
          </p:cNvPr>
          <p:cNvSpPr/>
          <p:nvPr/>
        </p:nvSpPr>
        <p:spPr bwMode="auto">
          <a:xfrm>
            <a:off x="3143672" y="4253561"/>
            <a:ext cx="1296144" cy="225739"/>
          </a:xfrm>
          <a:prstGeom prst="rightArrow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</a:pPr>
            <a:endParaRPr kumimoji="0" lang="en-US" sz="3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4885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2BDFCBE1-1FBB-4D89-A6D6-9E5AC7B9549E}"/>
              </a:ext>
            </a:extLst>
          </p:cNvPr>
          <p:cNvSpPr/>
          <p:nvPr/>
        </p:nvSpPr>
        <p:spPr bwMode="auto">
          <a:xfrm>
            <a:off x="3071664" y="2744924"/>
            <a:ext cx="4428492" cy="2232248"/>
          </a:xfrm>
          <a:prstGeom prst="ellipse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</a:pPr>
            <a:endParaRPr kumimoji="0" lang="en-US" sz="3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3B90846-2DE2-40B0-B0A2-BEFDBE6C8168}"/>
              </a:ext>
            </a:extLst>
          </p:cNvPr>
          <p:cNvSpPr/>
          <p:nvPr/>
        </p:nvSpPr>
        <p:spPr bwMode="auto">
          <a:xfrm>
            <a:off x="3791744" y="3204922"/>
            <a:ext cx="2232248" cy="122413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</a:pPr>
            <a:endParaRPr kumimoji="0" lang="en-US" sz="3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646A04-9BBE-417C-89C0-67E647F4A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Entailment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4E8D2-D3F8-429C-BF14-9EB48F9C8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KB entails </a:t>
            </a:r>
            <a:r>
              <a:rPr lang="en-US" i="1" dirty="0"/>
              <a:t>f</a:t>
            </a:r>
            <a:r>
              <a:rPr lang="en-US" dirty="0"/>
              <a:t> (written as KB |= </a:t>
            </a:r>
            <a:r>
              <a:rPr lang="en-US" i="1" dirty="0"/>
              <a:t>f</a:t>
            </a:r>
            <a:r>
              <a:rPr lang="en-US" dirty="0"/>
              <a:t>) </a:t>
            </a:r>
            <a:r>
              <a:rPr lang="en-US" i="1" dirty="0" err="1"/>
              <a:t>iff</a:t>
            </a:r>
            <a:r>
              <a:rPr lang="en-US" dirty="0"/>
              <a:t> </a:t>
            </a:r>
            <a:r>
              <a:rPr lang="en-US" i="1" dirty="0"/>
              <a:t>M</a:t>
            </a:r>
            <a:r>
              <a:rPr lang="en-US" dirty="0"/>
              <a:t>(KB) ⊆ </a:t>
            </a:r>
            <a:r>
              <a:rPr lang="en-US" i="1" dirty="0"/>
              <a:t>M</a:t>
            </a:r>
            <a:r>
              <a:rPr lang="en-US" dirty="0"/>
              <a:t>(</a:t>
            </a:r>
            <a:r>
              <a:rPr lang="en-US" i="1" dirty="0"/>
              <a:t>f</a:t>
            </a:r>
            <a:r>
              <a:rPr lang="en-US" dirty="0"/>
              <a:t>)  </a:t>
            </a:r>
            <a:r>
              <a:rPr lang="en-US" sz="2800" dirty="0"/>
              <a:t>(i.e., in every model where </a:t>
            </a:r>
            <a:r>
              <a:rPr lang="en-US" sz="2800" dirty="0">
                <a:sym typeface="Symbol"/>
              </a:rPr>
              <a:t>KB</a:t>
            </a:r>
            <a:r>
              <a:rPr lang="en-US" sz="2800" dirty="0"/>
              <a:t> is true, </a:t>
            </a:r>
            <a:r>
              <a:rPr lang="en-US" sz="2800" i="1" dirty="0">
                <a:sym typeface="Symbol"/>
              </a:rPr>
              <a:t>f</a:t>
            </a:r>
            <a:r>
              <a:rPr lang="en-US" sz="2800" dirty="0"/>
              <a:t> is also true)</a:t>
            </a:r>
          </a:p>
          <a:p>
            <a:endParaRPr lang="en-US" dirty="0"/>
          </a:p>
          <a:p>
            <a:pPr>
              <a:spcBef>
                <a:spcPts val="600"/>
              </a:spcBef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                           M(KB)                    </a:t>
            </a:r>
            <a:r>
              <a:rPr lang="en-US" i="1" dirty="0"/>
              <a:t>M</a:t>
            </a:r>
            <a:r>
              <a:rPr lang="en-US" dirty="0"/>
              <a:t>(f)</a:t>
            </a:r>
          </a:p>
          <a:p>
            <a:endParaRPr lang="en-US" dirty="0"/>
          </a:p>
          <a:p>
            <a:pPr>
              <a:spcBef>
                <a:spcPts val="3600"/>
              </a:spcBef>
            </a:pPr>
            <a:r>
              <a:rPr lang="en-US" b="1" dirty="0"/>
              <a:t>Idea:</a:t>
            </a:r>
            <a:r>
              <a:rPr lang="en-US" dirty="0"/>
              <a:t> a sentence follows logically from another sentence</a:t>
            </a:r>
          </a:p>
          <a:p>
            <a:pPr>
              <a:spcBef>
                <a:spcPts val="600"/>
              </a:spcBef>
            </a:pPr>
            <a:r>
              <a:rPr lang="en-US" dirty="0"/>
              <a:t>Example: Sunny ∧ Hot |= Hot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C2AD3D-BFDF-48A4-9AA2-51A427ECB7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858BCC-6DD9-46E4-BB81-F140CB5961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401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BBF49-0875-4802-BE9C-399E8A7B2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equivalence, Validity, Satisfiability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176D56-4445-40AB-A062-34C96B1C923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/>
                  <a:t>Logical equivalence </a:t>
                </a:r>
                <a:r>
                  <a:rPr lang="en-US" dirty="0"/>
                  <a:t>(</a:t>
                </a:r>
                <a:r>
                  <a:rPr lang="en-US" altLang="en-US" sz="3200" dirty="0">
                    <a:solidFill>
                      <a:srgbClr val="FF3300"/>
                    </a:solidFill>
                    <a:sym typeface="Symbol" panose="05050102010706020507" pitchFamily="18" charset="2"/>
                  </a:rPr>
                  <a:t></a:t>
                </a:r>
                <a:r>
                  <a:rPr lang="en-US" dirty="0"/>
                  <a:t>): two sentences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dirty="0"/>
                  <a:t> are logically equivalent if they are true in the same set of models. </a:t>
                </a:r>
              </a:p>
              <a:p>
                <a:pPr lvl="1"/>
                <a:r>
                  <a:rPr lang="en-US" dirty="0"/>
                  <a:t>We write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/>
                  <a:t> </a:t>
                </a:r>
                <a:r>
                  <a:rPr lang="en-US" altLang="en-US" sz="2800" dirty="0">
                    <a:sym typeface="Symbol" panose="05050102010706020507" pitchFamily="18" charset="2"/>
                  </a:rPr>
                  <a:t>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/>
                  <a:t> </a:t>
                </a:r>
                <a:r>
                  <a:rPr lang="en-US" altLang="en-US" sz="2400" dirty="0">
                    <a:sym typeface="Symbol" panose="05050102010706020507" pitchFamily="18" charset="2"/>
                  </a:rPr>
                  <a:t>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dirty="0"/>
                  <a:t> if and only if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/>
                  <a:t> </a:t>
                </a:r>
                <a:r>
                  <a:rPr lang="en-US" sz="2000" dirty="0">
                    <a:sym typeface="Symbol" panose="05050102010706020507" pitchFamily="18" charset="2"/>
                  </a:rPr>
                  <a:t>|=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dirty="0"/>
                  <a:t> |=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/>
                  <a:t>. </a:t>
                </a:r>
              </a:p>
              <a:p>
                <a:pPr lvl="2"/>
                <a:r>
                  <a:rPr lang="en-US" dirty="0"/>
                  <a:t>Note that </a:t>
                </a:r>
                <a:r>
                  <a:rPr lang="en-US" altLang="en-US" dirty="0">
                    <a:solidFill>
                      <a:srgbClr val="FF3300"/>
                    </a:solidFill>
                    <a:sym typeface="Symbol" panose="05050102010706020507" pitchFamily="18" charset="2"/>
                  </a:rPr>
                  <a:t> </a:t>
                </a:r>
                <a:r>
                  <a:rPr lang="en-US" altLang="en-US" dirty="0">
                    <a:sym typeface="Symbol" panose="05050102010706020507" pitchFamily="18" charset="2"/>
                  </a:rPr>
                  <a:t>also means equivalence, but it is used within a sentence.</a:t>
                </a:r>
                <a:endParaRPr lang="en-US" dirty="0"/>
              </a:p>
              <a:p>
                <a:r>
                  <a:rPr lang="en-US" b="1" dirty="0"/>
                  <a:t>Validity</a:t>
                </a:r>
                <a:r>
                  <a:rPr lang="en-US" dirty="0"/>
                  <a:t>: A sentence is valid if it is true in all models </a:t>
                </a:r>
              </a:p>
              <a:p>
                <a:pPr lvl="1"/>
                <a:r>
                  <a:rPr lang="en-US" dirty="0"/>
                  <a:t>E.g., P 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effectLst/>
                    <a:latin typeface="Arial" panose="020B0604020202020204" pitchFamily="34" charset="0"/>
                    <a:sym typeface="Symbol" panose="05050102010706020507" pitchFamily="18" charset="2"/>
                  </a:rPr>
                  <a:t></a:t>
                </a:r>
                <a:r>
                  <a:rPr lang="en-US" dirty="0"/>
                  <a:t> 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effectLst/>
                    <a:latin typeface="Arial" panose="020B0604020202020204" pitchFamily="34" charset="0"/>
                    <a:sym typeface="Symbol" panose="05050102010706020507" pitchFamily="18" charset="2"/>
                  </a:rPr>
                  <a:t>P (valid sentence are also called </a:t>
                </a:r>
                <a:r>
                  <a:rPr kumimoji="0" lang="en-US" altLang="en-US" sz="2800" b="1" i="0" u="none" strike="noStrike" cap="none" normalizeH="0" baseline="0" dirty="0">
                    <a:ln>
                      <a:noFill/>
                    </a:ln>
                    <a:effectLst/>
                    <a:latin typeface="Arial" panose="020B0604020202020204" pitchFamily="34" charset="0"/>
                    <a:sym typeface="Symbol" panose="05050102010706020507" pitchFamily="18" charset="2"/>
                  </a:rPr>
                  <a:t>tautologies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effectLst/>
                    <a:latin typeface="Arial" panose="020B0604020202020204" pitchFamily="34" charset="0"/>
                    <a:sym typeface="Symbol" panose="05050102010706020507" pitchFamily="18" charset="2"/>
                  </a:rPr>
                  <a:t>)</a:t>
                </a:r>
                <a:endParaRPr lang="en-US" altLang="en-US" sz="2800" dirty="0">
                  <a:latin typeface="Arial" panose="020B0604020202020204" pitchFamily="34" charset="0"/>
                  <a:sym typeface="Symbol" panose="05050102010706020507" pitchFamily="18" charset="2"/>
                </a:endParaRPr>
              </a:p>
              <a:p>
                <a:r>
                  <a:rPr lang="en-US" b="1" dirty="0"/>
                  <a:t>Satisfiability</a:t>
                </a:r>
                <a:r>
                  <a:rPr lang="en-US" dirty="0"/>
                  <a:t>: A sentence is satisfiable if it is true in, or satisfied, in some model.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176D56-4445-40AB-A062-34C96B1C923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44" t="-1615" r="-1778" b="-3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4BF51D-13B6-4C55-B7FA-44AAB298D6E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02F358-588B-4450-921E-E83C29B399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11636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50626-C11A-47E0-AA44-A7ABDDDAA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Contradiction and Contingency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FA0C4-DF3D-4F88-97E3-2AA63C71F93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KB </a:t>
            </a:r>
            <a:r>
              <a:rPr lang="en-US" b="1" dirty="0"/>
              <a:t>contradicts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 </a:t>
            </a:r>
            <a:r>
              <a:rPr lang="en-US" i="1" dirty="0" err="1"/>
              <a:t>iff</a:t>
            </a:r>
            <a:r>
              <a:rPr lang="en-US" dirty="0"/>
              <a:t> </a:t>
            </a:r>
          </a:p>
          <a:p>
            <a:pPr marL="17462" indent="0">
              <a:buNone/>
            </a:pPr>
            <a:r>
              <a:rPr lang="en-US" i="1" dirty="0"/>
              <a:t>   M</a:t>
            </a:r>
            <a:r>
              <a:rPr lang="en-US" dirty="0"/>
              <a:t>(KB) ∩ M(f) = ∅</a:t>
            </a:r>
          </a:p>
          <a:p>
            <a:pPr marL="17462" indent="0">
              <a:buNone/>
            </a:pPr>
            <a:endParaRPr lang="en-US" dirty="0"/>
          </a:p>
          <a:p>
            <a:pPr marL="17462" indent="0">
              <a:buNone/>
            </a:pPr>
            <a:endParaRPr lang="en-US" dirty="0"/>
          </a:p>
          <a:p>
            <a:pPr marL="17462" indent="0">
              <a:buNone/>
            </a:pPr>
            <a:endParaRPr lang="en-US" dirty="0"/>
          </a:p>
          <a:p>
            <a:pPr marL="17462" indent="0">
              <a:buNone/>
            </a:pPr>
            <a:endParaRPr lang="en-US" dirty="0"/>
          </a:p>
          <a:p>
            <a:pPr marL="17462" indent="0">
              <a:buNone/>
            </a:pP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E.g., Sunny  Hot contradicts </a:t>
            </a:r>
            <a:r>
              <a:rPr kumimoji="0" lang="en-US" altLang="en-US" sz="2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Hot</a:t>
            </a:r>
          </a:p>
          <a:p>
            <a:pPr marL="474662" indent="-457200">
              <a:spcBef>
                <a:spcPts val="1200"/>
              </a:spcBef>
            </a:pPr>
            <a:r>
              <a:rPr lang="en-US" sz="2600" dirty="0">
                <a:latin typeface="Arial" panose="020B0604020202020204" pitchFamily="34" charset="0"/>
              </a:rPr>
              <a:t>KB contradicts </a:t>
            </a:r>
            <a:r>
              <a:rPr lang="en-US" sz="2600" i="1" dirty="0">
                <a:latin typeface="Arial" panose="020B0604020202020204" pitchFamily="34" charset="0"/>
              </a:rPr>
              <a:t>f</a:t>
            </a:r>
            <a:r>
              <a:rPr lang="en-US" sz="2600" dirty="0">
                <a:latin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</a:rPr>
              <a:t>iff</a:t>
            </a:r>
            <a:r>
              <a:rPr lang="en-US" sz="2600" i="1" dirty="0">
                <a:latin typeface="Arial" panose="020B0604020202020204" pitchFamily="34" charset="0"/>
              </a:rPr>
              <a:t> </a:t>
            </a:r>
            <a:r>
              <a:rPr lang="en-US" sz="2600" dirty="0">
                <a:latin typeface="Arial" panose="020B0604020202020204" pitchFamily="34" charset="0"/>
              </a:rPr>
              <a:t>KB entails ¬</a:t>
            </a:r>
            <a:r>
              <a:rPr lang="en-US" sz="2600" i="1" dirty="0">
                <a:latin typeface="Arial" panose="020B0604020202020204" pitchFamily="34" charset="0"/>
              </a:rPr>
              <a:t>f</a:t>
            </a:r>
            <a:r>
              <a:rPr lang="en-US" sz="2600" dirty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5F6EB2-12D1-47EA-A2C1-C4280C2351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15024" cy="453072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Contingency</a:t>
            </a:r>
          </a:p>
          <a:p>
            <a:r>
              <a:rPr lang="en-US" i="1" dirty="0"/>
              <a:t>f</a:t>
            </a:r>
            <a:r>
              <a:rPr lang="en-US" dirty="0"/>
              <a:t> adds non-trivial information to KB</a:t>
            </a:r>
          </a:p>
          <a:p>
            <a:pPr marL="0" indent="0">
              <a:buNone/>
            </a:pPr>
            <a:r>
              <a:rPr lang="en-US" dirty="0"/>
              <a:t>    ∅ </a:t>
            </a:r>
            <a:r>
              <a:rPr lang="en-US" dirty="0">
                <a:sym typeface="Symbol" panose="05050102010706020507" pitchFamily="18" charset="2"/>
              </a:rPr>
              <a:t></a:t>
            </a:r>
            <a:r>
              <a:rPr lang="en-US" dirty="0"/>
              <a:t> M(KB) ∩ M(f) </a:t>
            </a:r>
            <a:r>
              <a:rPr lang="en-US" dirty="0">
                <a:sym typeface="Symbol" panose="05050102010706020507" pitchFamily="18" charset="2"/>
              </a:rPr>
              <a:t></a:t>
            </a:r>
            <a:r>
              <a:rPr lang="en-US" dirty="0"/>
              <a:t> M(KB)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 indent="-342900"/>
            <a:r>
              <a:rPr lang="en-US" dirty="0"/>
              <a:t>Neither tautology nor contradiction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ADAB4-6A73-4C00-9919-A03EDAD50A9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08C08-201C-4620-B26D-9407646F07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1F2E54C-6748-4117-AA15-93F730709AF8}" type="slidenum">
              <a:rPr lang="en-US" altLang="en-US" smtClean="0"/>
              <a:pPr>
                <a:defRPr/>
              </a:pPr>
              <a:t>29</a:t>
            </a:fld>
            <a:endParaRPr lang="en-US" alt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E8F5F-72CF-48A5-88E0-D4A8002781C5}"/>
              </a:ext>
            </a:extLst>
          </p:cNvPr>
          <p:cNvSpPr/>
          <p:nvPr/>
        </p:nvSpPr>
        <p:spPr bwMode="auto">
          <a:xfrm>
            <a:off x="943869" y="2924944"/>
            <a:ext cx="2343819" cy="133214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</a:pPr>
            <a:endParaRPr kumimoji="0" lang="en-US" sz="3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C263B1C-6D03-4341-B98E-26F7F0096897}"/>
              </a:ext>
            </a:extLst>
          </p:cNvPr>
          <p:cNvSpPr/>
          <p:nvPr/>
        </p:nvSpPr>
        <p:spPr bwMode="auto">
          <a:xfrm>
            <a:off x="4107361" y="2978950"/>
            <a:ext cx="1368152" cy="1188132"/>
          </a:xfrm>
          <a:prstGeom prst="ellipse">
            <a:avLst/>
          </a:prstGeom>
          <a:solidFill>
            <a:schemeClr val="accent1">
              <a:lumMod val="40000"/>
              <a:lumOff val="60000"/>
              <a:alpha val="59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</a:pPr>
            <a:endParaRPr kumimoji="0" lang="en-US" sz="3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2F1E16-A417-4041-B4DC-D7E93BF159C9}"/>
              </a:ext>
            </a:extLst>
          </p:cNvPr>
          <p:cNvSpPr txBox="1"/>
          <p:nvPr/>
        </p:nvSpPr>
        <p:spPr>
          <a:xfrm>
            <a:off x="1082883" y="3372961"/>
            <a:ext cx="4401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kumimoji="0" lang="en-US" altLang="en-US" sz="20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         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(KB)                              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(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f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)</a:t>
            </a:r>
            <a:endParaRPr lang="en-US" sz="2000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855F11A-3B8D-4E73-8F4F-FD6A68097B50}"/>
              </a:ext>
            </a:extLst>
          </p:cNvPr>
          <p:cNvSpPr/>
          <p:nvPr/>
        </p:nvSpPr>
        <p:spPr bwMode="auto">
          <a:xfrm>
            <a:off x="6856944" y="3797797"/>
            <a:ext cx="2343819" cy="118813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</a:pPr>
            <a:endParaRPr kumimoji="0" lang="en-US" sz="3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203D339-B1D1-48AF-800A-27251F7968E1}"/>
              </a:ext>
            </a:extLst>
          </p:cNvPr>
          <p:cNvSpPr/>
          <p:nvPr/>
        </p:nvSpPr>
        <p:spPr bwMode="auto">
          <a:xfrm>
            <a:off x="8652284" y="3871878"/>
            <a:ext cx="1980220" cy="1006517"/>
          </a:xfrm>
          <a:prstGeom prst="ellipse">
            <a:avLst/>
          </a:prstGeom>
          <a:solidFill>
            <a:schemeClr val="accent1">
              <a:lumMod val="40000"/>
              <a:lumOff val="60000"/>
              <a:alpha val="59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</a:pPr>
            <a:endParaRPr kumimoji="0" lang="en-US" sz="3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7BF24BE-F0AB-4B36-A512-6069D1D88A01}"/>
              </a:ext>
            </a:extLst>
          </p:cNvPr>
          <p:cNvSpPr txBox="1"/>
          <p:nvPr/>
        </p:nvSpPr>
        <p:spPr>
          <a:xfrm>
            <a:off x="6995958" y="4139398"/>
            <a:ext cx="4401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kumimoji="0" lang="en-US" altLang="en-US" sz="20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         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(KB)                 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(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f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02491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B9257-5B54-4170-9A7A-EC8C21EC5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Ingredients of a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C9A8D-3DD4-418C-ACED-AC08A7AA5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FF0000"/>
                </a:solidFill>
              </a:rPr>
              <a:t>Syntax: </a:t>
            </a:r>
            <a:r>
              <a:rPr lang="en-US" sz="2800" dirty="0"/>
              <a:t>defines a set of valid formulas.</a:t>
            </a:r>
          </a:p>
          <a:p>
            <a:pPr marL="0" indent="0">
              <a:buNone/>
            </a:pPr>
            <a:r>
              <a:rPr lang="en-US" sz="2800" dirty="0"/>
              <a:t>	Example: </a:t>
            </a:r>
            <a:r>
              <a:rPr lang="en-US" sz="2800" i="1" dirty="0"/>
              <a:t>Sunny </a:t>
            </a:r>
            <a:r>
              <a:rPr lang="en-US" sz="2800" dirty="0"/>
              <a:t>∧</a:t>
            </a:r>
            <a:r>
              <a:rPr lang="en-US" sz="2800" i="1" dirty="0"/>
              <a:t> Hot </a:t>
            </a:r>
          </a:p>
          <a:p>
            <a:r>
              <a:rPr lang="en-US" sz="2800" dirty="0">
                <a:solidFill>
                  <a:srgbClr val="FF0000"/>
                </a:solidFill>
              </a:rPr>
              <a:t>Semantics </a:t>
            </a:r>
            <a:r>
              <a:rPr lang="en-US" sz="2800" dirty="0"/>
              <a:t>(meaning): for each formula, specify a set of </a:t>
            </a:r>
            <a:r>
              <a:rPr lang="en-US" sz="2800" b="1" i="1" dirty="0"/>
              <a:t>models</a:t>
            </a:r>
            <a:r>
              <a:rPr lang="en-US" sz="2800" dirty="0"/>
              <a:t> (</a:t>
            </a:r>
            <a:r>
              <a:rPr lang="en-US" sz="2800" b="1" i="1" dirty="0"/>
              <a:t>possible worlds</a:t>
            </a:r>
            <a:r>
              <a:rPr lang="en-US" sz="2800" dirty="0"/>
              <a:t>) (value assignments / configurations)</a:t>
            </a:r>
          </a:p>
          <a:p>
            <a:pPr>
              <a:spcAft>
                <a:spcPts val="600"/>
              </a:spcAft>
            </a:pPr>
            <a:r>
              <a:rPr lang="en-US" sz="2800" dirty="0">
                <a:solidFill>
                  <a:srgbClr val="FF0000"/>
                </a:solidFill>
              </a:rPr>
              <a:t>Inference rules:</a:t>
            </a:r>
            <a:r>
              <a:rPr lang="en-US" sz="2800" dirty="0"/>
              <a:t> given </a:t>
            </a:r>
            <a:r>
              <a:rPr lang="en-US" sz="2800" i="1" dirty="0"/>
              <a:t>f</a:t>
            </a:r>
            <a:r>
              <a:rPr lang="en-US" sz="2800" dirty="0"/>
              <a:t>, what new formulas </a:t>
            </a:r>
            <a:r>
              <a:rPr lang="en-US" sz="2800" i="1" dirty="0"/>
              <a:t>g</a:t>
            </a:r>
            <a:r>
              <a:rPr lang="en-US" sz="2800" dirty="0"/>
              <a:t> can be added that are guaranteed to follow? 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i="1" dirty="0"/>
              <a:t>	  f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/>
              <a:t>	-----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i="1" dirty="0"/>
              <a:t>	  g</a:t>
            </a:r>
          </a:p>
          <a:p>
            <a:pPr marL="0" indent="0">
              <a:buNone/>
            </a:pPr>
            <a:r>
              <a:rPr lang="en-US" sz="2800" dirty="0"/>
              <a:t>	Example: from </a:t>
            </a:r>
            <a:r>
              <a:rPr lang="en-US" sz="2800" i="1" dirty="0"/>
              <a:t>Sunny</a:t>
            </a:r>
            <a:r>
              <a:rPr lang="en-US" sz="2800" dirty="0"/>
              <a:t> ∧ </a:t>
            </a:r>
            <a:r>
              <a:rPr lang="en-US" sz="2800" i="1" dirty="0"/>
              <a:t>Hot</a:t>
            </a:r>
            <a:r>
              <a:rPr lang="en-US" sz="2800" dirty="0"/>
              <a:t>, derive </a:t>
            </a:r>
            <a:r>
              <a:rPr lang="en-US" sz="2800" i="1" dirty="0"/>
              <a:t>Sunny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B74093-03AD-47B1-A9C1-C066D920D3E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1F77BC-738F-469C-998E-37466108AB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91927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FE5AD-775E-41ED-A296-758212777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Tell and 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71481-51D1-4047-9E96-E18A955D3C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535113"/>
            <a:ext cx="5384800" cy="459581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Tell</a:t>
            </a:r>
            <a:r>
              <a:rPr lang="en-US" dirty="0"/>
              <a:t> operation</a:t>
            </a:r>
          </a:p>
          <a:p>
            <a:r>
              <a:rPr lang="en-US" dirty="0"/>
              <a:t>Tell[</a:t>
            </a:r>
            <a:r>
              <a:rPr lang="en-US" i="1" dirty="0"/>
              <a:t>f</a:t>
            </a:r>
            <a:r>
              <a:rPr lang="en-US" dirty="0"/>
              <a:t>]  ----&gt;  KB  -----&gt;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/>
              <a:t>?</a:t>
            </a:r>
          </a:p>
          <a:p>
            <a:r>
              <a:rPr lang="en-US" dirty="0"/>
              <a:t>Tell: </a:t>
            </a:r>
            <a:r>
              <a:rPr lang="en-US" i="1" dirty="0"/>
              <a:t>it is sunny.</a:t>
            </a:r>
          </a:p>
          <a:p>
            <a:pPr lvl="1"/>
            <a:r>
              <a:rPr lang="en-US" dirty="0"/>
              <a:t>Tell[Sunny]</a:t>
            </a:r>
          </a:p>
          <a:p>
            <a:pPr>
              <a:spcBef>
                <a:spcPts val="1200"/>
              </a:spcBef>
            </a:pPr>
            <a:r>
              <a:rPr lang="en-US" dirty="0"/>
              <a:t>Possible responses: </a:t>
            </a:r>
          </a:p>
          <a:p>
            <a:pPr marL="344488" lvl="1" indent="-344488"/>
            <a:r>
              <a:rPr lang="en-US" sz="2200" dirty="0"/>
              <a:t>Already knew that: entailment (KB |= </a:t>
            </a:r>
            <a:r>
              <a:rPr lang="en-US" sz="2200" i="1" dirty="0"/>
              <a:t>f</a:t>
            </a:r>
            <a:r>
              <a:rPr lang="en-US" sz="2200" dirty="0"/>
              <a:t>) </a:t>
            </a:r>
          </a:p>
          <a:p>
            <a:pPr marL="344488" lvl="1" indent="-344488"/>
            <a:r>
              <a:rPr lang="en-US" sz="2200" dirty="0"/>
              <a:t>Don’t believe that: contradiction (KB |= ¬</a:t>
            </a:r>
            <a:r>
              <a:rPr lang="en-US" sz="2200" i="1" dirty="0"/>
              <a:t>f</a:t>
            </a:r>
            <a:r>
              <a:rPr lang="en-US" sz="2200" dirty="0"/>
              <a:t>) </a:t>
            </a:r>
          </a:p>
          <a:p>
            <a:pPr marL="344488" lvl="1" indent="-344488"/>
            <a:r>
              <a:rPr lang="en-US" sz="2200" dirty="0"/>
              <a:t>Learned something new (update KB): contingent.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EB966D-451D-4D83-99C7-ACF037BCE1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535113"/>
            <a:ext cx="5384800" cy="459581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Ask</a:t>
            </a:r>
            <a:r>
              <a:rPr lang="en-US" dirty="0"/>
              <a:t> operation</a:t>
            </a:r>
          </a:p>
          <a:p>
            <a:r>
              <a:rPr lang="en-US" dirty="0"/>
              <a:t>Ask[f] ----&gt;  KB  -----&gt;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/>
              <a:t>?</a:t>
            </a:r>
          </a:p>
          <a:p>
            <a:r>
              <a:rPr lang="en-US" dirty="0"/>
              <a:t>Ask: is it sunny?</a:t>
            </a:r>
          </a:p>
          <a:p>
            <a:pPr lvl="1"/>
            <a:r>
              <a:rPr lang="en-US" dirty="0"/>
              <a:t>Ask[Sunny]</a:t>
            </a:r>
          </a:p>
          <a:p>
            <a:pPr>
              <a:spcBef>
                <a:spcPts val="1200"/>
              </a:spcBef>
            </a:pPr>
            <a:r>
              <a:rPr lang="en-US" dirty="0"/>
              <a:t>Possible responses: </a:t>
            </a:r>
          </a:p>
          <a:p>
            <a:pPr marL="684213" lvl="1"/>
            <a:r>
              <a:rPr lang="en-US" dirty="0"/>
              <a:t>Yes: entailment (KB |= </a:t>
            </a:r>
            <a:r>
              <a:rPr lang="en-US" i="1" dirty="0"/>
              <a:t>f</a:t>
            </a:r>
            <a:r>
              <a:rPr lang="en-US" dirty="0"/>
              <a:t>) </a:t>
            </a:r>
          </a:p>
          <a:p>
            <a:pPr marL="684213" lvl="1"/>
            <a:r>
              <a:rPr lang="en-US" dirty="0"/>
              <a:t>No: contradiction (KB |= ¬</a:t>
            </a:r>
            <a:r>
              <a:rPr lang="en-US" i="1" dirty="0"/>
              <a:t>f</a:t>
            </a:r>
            <a:r>
              <a:rPr lang="en-US" dirty="0"/>
              <a:t>) </a:t>
            </a:r>
          </a:p>
          <a:p>
            <a:pPr marL="684213" lvl="1"/>
            <a:r>
              <a:rPr lang="en-US" dirty="0"/>
              <a:t>I don’t know: contingent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46E092-1038-4B91-89DE-9443D24B648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29058-4552-4835-821B-063904BDF8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1F2E54C-6748-4117-AA15-93F730709AF8}" type="slidenum">
              <a:rPr lang="en-US" altLang="en-US" smtClean="0"/>
              <a:pPr>
                <a:defRPr/>
              </a:pPr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02109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1328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/>
              <a:t>Syntax</a:t>
            </a:r>
          </a:p>
          <a:p>
            <a:pPr>
              <a:spcBef>
                <a:spcPts val="600"/>
              </a:spcBef>
            </a:pPr>
            <a:r>
              <a:rPr lang="en-US" dirty="0"/>
              <a:t>Semantics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FF0000"/>
                </a:solidFill>
              </a:rPr>
              <a:t>Model checking</a:t>
            </a:r>
          </a:p>
          <a:p>
            <a:pPr>
              <a:spcBef>
                <a:spcPts val="600"/>
              </a:spcBef>
            </a:pPr>
            <a:r>
              <a:rPr lang="en-US" dirty="0"/>
              <a:t>Inference using forward chaining</a:t>
            </a:r>
          </a:p>
          <a:p>
            <a:r>
              <a:rPr lang="en-US" dirty="0"/>
              <a:t>Proof by resolution</a:t>
            </a:r>
          </a:p>
          <a:p>
            <a:r>
              <a:rPr lang="en-US" dirty="0"/>
              <a:t>Inference using inference rules and logical equivalence </a:t>
            </a:r>
          </a:p>
          <a:p>
            <a:r>
              <a:rPr lang="en-US" dirty="0"/>
              <a:t>Summary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31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234115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B8518-99BE-4A17-9D81-2DC00D69F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checking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64DC8-8805-4E20-8DCD-F66EC78E7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9"/>
            <a:ext cx="11211036" cy="4713287"/>
          </a:xfrm>
        </p:spPr>
        <p:txBody>
          <a:bodyPr/>
          <a:lstStyle/>
          <a:p>
            <a:r>
              <a:rPr lang="en-US" sz="2800" dirty="0">
                <a:solidFill>
                  <a:srgbClr val="FF0000"/>
                </a:solidFill>
              </a:rPr>
              <a:t>Model checking</a:t>
            </a:r>
            <a:r>
              <a:rPr lang="en-US" sz="2800" dirty="0"/>
              <a:t>: Given knowledge base KB, </a:t>
            </a:r>
            <a:r>
              <a:rPr lang="en-US" sz="2800" b="1" dirty="0"/>
              <a:t>check</a:t>
            </a:r>
            <a:r>
              <a:rPr lang="en-US" sz="2800" dirty="0"/>
              <a:t> whether there exists a satisfying model (M(KB) ≠ ∅)?</a:t>
            </a:r>
          </a:p>
          <a:p>
            <a:pPr lvl="1"/>
            <a:r>
              <a:rPr lang="en-US" sz="2400" dirty="0"/>
              <a:t>Checking satisfiability (SAT) in propositional logic is a special case of solving CSPs!  </a:t>
            </a:r>
          </a:p>
          <a:p>
            <a:pPr lvl="2"/>
            <a:r>
              <a:rPr lang="en-US" sz="2000" dirty="0"/>
              <a:t>Propositional symbol = variable</a:t>
            </a:r>
          </a:p>
          <a:p>
            <a:pPr lvl="2"/>
            <a:r>
              <a:rPr lang="en-US" sz="2000" dirty="0"/>
              <a:t>Formular = constraint</a:t>
            </a:r>
          </a:p>
          <a:p>
            <a:pPr lvl="2"/>
            <a:r>
              <a:rPr lang="en-US" sz="2000" dirty="0"/>
              <a:t>Domain = {T, F}</a:t>
            </a:r>
          </a:p>
          <a:p>
            <a:pPr lvl="2"/>
            <a:r>
              <a:rPr lang="en-US" sz="2000" dirty="0"/>
              <a:t>Model = value assignment</a:t>
            </a:r>
          </a:p>
          <a:p>
            <a:pPr lvl="1"/>
            <a:r>
              <a:rPr lang="en-US" sz="2400" dirty="0"/>
              <a:t>There are dedicated </a:t>
            </a:r>
            <a:r>
              <a:rPr lang="en-US" sz="2400"/>
              <a:t>SAT solvers</a:t>
            </a: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800" dirty="0"/>
              <a:t>E.g., KB = {A ∨ B, B ↔ ¬C} </a:t>
            </a:r>
          </a:p>
          <a:p>
            <a:pPr lvl="1"/>
            <a:r>
              <a:rPr lang="en-US" sz="2400" dirty="0"/>
              <a:t>Satisfying model (consistent assignment): </a:t>
            </a:r>
            <a:r>
              <a:rPr lang="pl-PL" sz="2400" dirty="0"/>
              <a:t>{A: </a:t>
            </a:r>
            <a:r>
              <a:rPr lang="en-US" sz="2400" dirty="0"/>
              <a:t>T</a:t>
            </a:r>
            <a:r>
              <a:rPr lang="pl-PL" sz="2400" dirty="0"/>
              <a:t>, B: </a:t>
            </a:r>
            <a:r>
              <a:rPr lang="en-US" sz="2400" dirty="0"/>
              <a:t>F</a:t>
            </a:r>
            <a:r>
              <a:rPr lang="pl-PL" sz="2400" dirty="0"/>
              <a:t>, C: </a:t>
            </a:r>
            <a:r>
              <a:rPr lang="en-US" sz="2400" dirty="0"/>
              <a:t>T</a:t>
            </a:r>
            <a:r>
              <a:rPr lang="pl-PL" sz="2400" dirty="0"/>
              <a:t>}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871B58-6A91-420F-B2D7-EBDFB82ACC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C38DC-8C39-4D76-8E74-810DC46CE4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06136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1328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/>
              <a:t>Syntax</a:t>
            </a:r>
          </a:p>
          <a:p>
            <a:pPr>
              <a:spcBef>
                <a:spcPts val="600"/>
              </a:spcBef>
            </a:pPr>
            <a:r>
              <a:rPr lang="en-US" dirty="0"/>
              <a:t>Semantics</a:t>
            </a:r>
          </a:p>
          <a:p>
            <a:pPr>
              <a:spcBef>
                <a:spcPts val="600"/>
              </a:spcBef>
            </a:pPr>
            <a:r>
              <a:rPr lang="en-US" dirty="0"/>
              <a:t>Model checking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FF0000"/>
                </a:solidFill>
              </a:rPr>
              <a:t>Inference using forward chaining</a:t>
            </a:r>
          </a:p>
          <a:p>
            <a:r>
              <a:rPr lang="en-US" dirty="0"/>
              <a:t>Proof by resolution</a:t>
            </a:r>
          </a:p>
          <a:p>
            <a:r>
              <a:rPr lang="en-US" dirty="0"/>
              <a:t>Inference using inference rules and logical equivalence </a:t>
            </a:r>
          </a:p>
          <a:p>
            <a:r>
              <a:rPr lang="en-US" dirty="0"/>
              <a:t>Summary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33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611454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1088C-F416-4024-AA41-2BA16A67D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inference to prove entailment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5CA01-48BC-4018-A8A4-F765F8F45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To decide whether KB |= </a:t>
            </a:r>
            <a:r>
              <a:rPr lang="en-US" sz="2800" i="1" dirty="0"/>
              <a:t>f. </a:t>
            </a:r>
          </a:p>
          <a:p>
            <a:r>
              <a:rPr lang="en-US" sz="2800" dirty="0"/>
              <a:t>We can use a model-checking approach that is a direct implementation of the definition of entailment:</a:t>
            </a:r>
          </a:p>
          <a:p>
            <a:pPr lvl="1"/>
            <a:r>
              <a:rPr lang="en-US" sz="2400" dirty="0"/>
              <a:t>Enumerate the models and check that </a:t>
            </a:r>
            <a:r>
              <a:rPr lang="en-US" sz="2400" i="1" dirty="0"/>
              <a:t>f</a:t>
            </a:r>
            <a:r>
              <a:rPr lang="en-US" sz="2400" dirty="0"/>
              <a:t> is true in every model in which KB is true. </a:t>
            </a:r>
          </a:p>
          <a:p>
            <a:r>
              <a:rPr lang="en-US" sz="2800" dirty="0"/>
              <a:t>Example</a:t>
            </a:r>
          </a:p>
          <a:p>
            <a:pPr lvl="1"/>
            <a:r>
              <a:rPr lang="en-US" sz="2400" dirty="0"/>
              <a:t>KB ={A,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A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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B} </a:t>
            </a:r>
            <a:r>
              <a:rPr lang="en-US" sz="2400" dirty="0"/>
              <a:t>|= B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07FC5E-A921-4DBA-AFFC-8450D4A7FEE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7BA059-11C7-4D30-A1E8-003D65E42A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34</a:t>
            </a:fld>
            <a:endParaRPr lang="en-US" alt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C65BAA0-86EA-4681-B01B-6F2FCC4BF1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878878"/>
              </p:ext>
            </p:extLst>
          </p:nvPr>
        </p:nvGraphicFramePr>
        <p:xfrm>
          <a:off x="5879976" y="3692526"/>
          <a:ext cx="5321590" cy="2438400"/>
        </p:xfrm>
        <a:graphic>
          <a:graphicData uri="http://schemas.openxmlformats.org/drawingml/2006/table">
            <a:tbl>
              <a:tblPr/>
              <a:tblGrid>
                <a:gridCol w="1579425">
                  <a:extLst>
                    <a:ext uri="{9D8B030D-6E8A-4147-A177-3AD203B41FA5}">
                      <a16:colId xmlns:a16="http://schemas.microsoft.com/office/drawing/2014/main" val="1650828586"/>
                    </a:ext>
                  </a:extLst>
                </a:gridCol>
                <a:gridCol w="929071">
                  <a:extLst>
                    <a:ext uri="{9D8B030D-6E8A-4147-A177-3AD203B41FA5}">
                      <a16:colId xmlns:a16="http://schemas.microsoft.com/office/drawing/2014/main" val="3537882294"/>
                    </a:ext>
                  </a:extLst>
                </a:gridCol>
                <a:gridCol w="836165">
                  <a:extLst>
                    <a:ext uri="{9D8B030D-6E8A-4147-A177-3AD203B41FA5}">
                      <a16:colId xmlns:a16="http://schemas.microsoft.com/office/drawing/2014/main" val="19572211"/>
                    </a:ext>
                  </a:extLst>
                </a:gridCol>
                <a:gridCol w="1976929">
                  <a:extLst>
                    <a:ext uri="{9D8B030D-6E8A-4147-A177-3AD203B41FA5}">
                      <a16:colId xmlns:a16="http://schemas.microsoft.com/office/drawing/2014/main" val="135944912"/>
                    </a:ext>
                  </a:extLst>
                </a:gridCol>
              </a:tblGrid>
              <a:tr h="4804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model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(A </a:t>
                      </a: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 </a:t>
                      </a: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B, </a:t>
                      </a:r>
                      <a:r>
                        <a:rPr kumimoji="0" lang="en-US" altLang="en-US" sz="26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2600" b="0" i="1" u="none" strike="noStrike" cap="none" normalizeH="0" baseline="-2500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584415"/>
                  </a:ext>
                </a:extLst>
              </a:tr>
              <a:tr h="4608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26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4162283"/>
                  </a:ext>
                </a:extLst>
              </a:tr>
              <a:tr h="4411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26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9528219"/>
                  </a:ext>
                </a:extLst>
              </a:tr>
              <a:tr h="45755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26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986665"/>
                  </a:ext>
                </a:extLst>
              </a:tr>
              <a:tr h="43792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26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5109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94070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6AA4C-B3A5-4A38-8635-53BE003E8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modus ponens inference rule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FEAD9-D8F1-4F14-B9D3-AA09DF2A9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Modus ponens </a:t>
            </a:r>
            <a:r>
              <a:rPr lang="en-US" dirty="0"/>
              <a:t>inference rule</a:t>
            </a:r>
          </a:p>
          <a:p>
            <a:pPr>
              <a:spcBef>
                <a:spcPts val="600"/>
              </a:spcBef>
            </a:pPr>
            <a:r>
              <a:rPr lang="en-US" dirty="0"/>
              <a:t>For any propositional symbols p and q:   p, p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  </a:t>
            </a:r>
            <a:r>
              <a:rPr lang="en-US" dirty="0"/>
              <a:t>q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                                                                 q</a:t>
            </a:r>
          </a:p>
          <a:p>
            <a:pPr>
              <a:spcBef>
                <a:spcPts val="600"/>
              </a:spcBef>
            </a:pPr>
            <a:r>
              <a:rPr lang="en-US" dirty="0"/>
              <a:t>Example: </a:t>
            </a:r>
          </a:p>
          <a:p>
            <a:pPr lvl="1">
              <a:spcBef>
                <a:spcPts val="0"/>
              </a:spcBef>
            </a:pPr>
            <a:r>
              <a:rPr lang="en-US" dirty="0"/>
              <a:t>It is raining. (Rain) </a:t>
            </a:r>
          </a:p>
          <a:p>
            <a:pPr lvl="1">
              <a:spcBef>
                <a:spcPts val="0"/>
              </a:spcBef>
            </a:pPr>
            <a:r>
              <a:rPr lang="en-US" dirty="0"/>
              <a:t>If it is raining, then it is wet. (Rain → Wet) </a:t>
            </a:r>
          </a:p>
          <a:p>
            <a:pPr lvl="1">
              <a:spcBef>
                <a:spcPts val="0"/>
              </a:spcBef>
            </a:pPr>
            <a:r>
              <a:rPr lang="en-US" dirty="0"/>
              <a:t>Therefore, it is wet. (Wet) </a:t>
            </a:r>
          </a:p>
          <a:p>
            <a:pPr marL="344487" lvl="1" indent="0">
              <a:spcBef>
                <a:spcPts val="600"/>
              </a:spcBef>
              <a:buNone/>
            </a:pPr>
            <a:r>
              <a:rPr lang="en-US" dirty="0"/>
              <a:t>            Rain, Rain → Wet 		(premises) </a:t>
            </a:r>
          </a:p>
          <a:p>
            <a:pPr marL="344487" lvl="1" indent="0">
              <a:spcBef>
                <a:spcPts val="600"/>
              </a:spcBef>
              <a:buNone/>
            </a:pPr>
            <a:r>
              <a:rPr lang="en-US" dirty="0"/>
              <a:t>	               Wet 			(conclusion)</a:t>
            </a:r>
          </a:p>
          <a:p>
            <a:pPr marL="0" indent="0">
              <a:spcBef>
                <a:spcPts val="600"/>
              </a:spcBef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7C6478-B1F8-4090-A2C5-6469855F0FD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0B67F5-11C4-4C43-8B9E-AAC08F527E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35</a:t>
            </a:fld>
            <a:endParaRPr lang="en-US" alt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88382AD-880B-4F16-9F4C-6A48A130D9FC}"/>
              </a:ext>
            </a:extLst>
          </p:cNvPr>
          <p:cNvCxnSpPr>
            <a:cxnSpLocks/>
          </p:cNvCxnSpPr>
          <p:nvPr/>
        </p:nvCxnSpPr>
        <p:spPr bwMode="auto">
          <a:xfrm>
            <a:off x="7824192" y="2744924"/>
            <a:ext cx="1620180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57D73EE-9995-4048-A436-9599B54DA889}"/>
              </a:ext>
            </a:extLst>
          </p:cNvPr>
          <p:cNvCxnSpPr>
            <a:cxnSpLocks/>
          </p:cNvCxnSpPr>
          <p:nvPr/>
        </p:nvCxnSpPr>
        <p:spPr bwMode="auto">
          <a:xfrm>
            <a:off x="1991544" y="5301208"/>
            <a:ext cx="29163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98549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77C18-5F48-4932-AE16-775C72372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Forward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777A7-82EE-4689-BDAE-62FC9B579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B48F9-978B-490F-B100-115C48CC266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E1D81C-5C29-4917-8818-FF561419D6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36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D92521-E379-4FBB-99F7-DACA165E3C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3452" y="1772816"/>
            <a:ext cx="9073008" cy="362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7891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C68C7-D6C0-4526-8226-D1C2692FB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62310-5607-4EE5-8C61-25921DFAD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0769"/>
            <a:ext cx="10972800" cy="4790158"/>
          </a:xfrm>
        </p:spPr>
        <p:txBody>
          <a:bodyPr/>
          <a:lstStyle/>
          <a:p>
            <a:r>
              <a:rPr lang="en-US" dirty="0"/>
              <a:t>KB </a:t>
            </a:r>
            <a:r>
              <a:rPr lang="en-US" b="1" dirty="0"/>
              <a:t>derives/proves </a:t>
            </a:r>
            <a:r>
              <a:rPr lang="en-US" i="1" dirty="0"/>
              <a:t>f</a:t>
            </a:r>
            <a:r>
              <a:rPr lang="en-US" dirty="0"/>
              <a:t> (</a:t>
            </a:r>
            <a:r>
              <a:rPr lang="en-US" dirty="0">
                <a:solidFill>
                  <a:srgbClr val="0000FF"/>
                </a:solidFill>
              </a:rPr>
              <a:t>KB |-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/>
              <a:t>) </a:t>
            </a:r>
            <a:r>
              <a:rPr lang="en-US" dirty="0" err="1"/>
              <a:t>iff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 eventually gets added to KB</a:t>
            </a:r>
          </a:p>
          <a:p>
            <a:pPr>
              <a:spcBef>
                <a:spcPts val="1800"/>
              </a:spcBef>
            </a:pPr>
            <a:r>
              <a:rPr lang="en-US" b="1" dirty="0">
                <a:solidFill>
                  <a:srgbClr val="FF0000"/>
                </a:solidFill>
              </a:rPr>
              <a:t>Note:</a:t>
            </a:r>
            <a:r>
              <a:rPr lang="en-US" b="1" dirty="0"/>
              <a:t> </a:t>
            </a:r>
            <a:r>
              <a:rPr lang="en-US" dirty="0"/>
              <a:t>Inference rules operate directly on </a:t>
            </a:r>
            <a:r>
              <a:rPr lang="en-US" dirty="0">
                <a:solidFill>
                  <a:srgbClr val="0000FF"/>
                </a:solidFill>
              </a:rPr>
              <a:t>syntax</a:t>
            </a:r>
            <a:r>
              <a:rPr lang="en-US" dirty="0"/>
              <a:t>, not on </a:t>
            </a:r>
            <a:r>
              <a:rPr lang="en-US" dirty="0">
                <a:solidFill>
                  <a:srgbClr val="0000FF"/>
                </a:solidFill>
              </a:rPr>
              <a:t>semantics</a:t>
            </a:r>
            <a:r>
              <a:rPr lang="en-US" dirty="0"/>
              <a:t>.</a:t>
            </a:r>
          </a:p>
          <a:p>
            <a:pPr lvl="1"/>
            <a:r>
              <a:rPr lang="en-US" b="1" dirty="0">
                <a:solidFill>
                  <a:srgbClr val="0000FF"/>
                </a:solidFill>
              </a:rPr>
              <a:t>Semantics:</a:t>
            </a:r>
          </a:p>
          <a:p>
            <a:pPr lvl="2"/>
            <a:r>
              <a:rPr lang="en-US" dirty="0"/>
              <a:t>Interpretation defines entailed/true formulas: KB |= </a:t>
            </a:r>
            <a:r>
              <a:rPr lang="en-US" i="1" dirty="0"/>
              <a:t>f</a:t>
            </a:r>
          </a:p>
          <a:p>
            <a:pPr lvl="1"/>
            <a:r>
              <a:rPr lang="en-US" b="1" dirty="0">
                <a:solidFill>
                  <a:srgbClr val="0000FF"/>
                </a:solidFill>
              </a:rPr>
              <a:t>Syntax</a:t>
            </a:r>
            <a:r>
              <a:rPr lang="en-US" b="1" i="1" dirty="0">
                <a:solidFill>
                  <a:srgbClr val="0000FF"/>
                </a:solidFill>
              </a:rPr>
              <a:t>:</a:t>
            </a:r>
          </a:p>
          <a:p>
            <a:pPr lvl="2"/>
            <a:r>
              <a:rPr lang="en-US" dirty="0"/>
              <a:t>Inference rules derive formulas: KB |- </a:t>
            </a:r>
            <a:r>
              <a:rPr lang="en-US" i="1" dirty="0"/>
              <a:t>f</a:t>
            </a:r>
            <a:r>
              <a:rPr lang="en-US" dirty="0"/>
              <a:t> </a:t>
            </a:r>
          </a:p>
          <a:p>
            <a:r>
              <a:rPr lang="en-US" dirty="0"/>
              <a:t>How does {</a:t>
            </a:r>
            <a:r>
              <a:rPr lang="en-US" i="1" dirty="0"/>
              <a:t>f </a:t>
            </a:r>
            <a:r>
              <a:rPr lang="en-US" dirty="0"/>
              <a:t>: KB |= </a:t>
            </a:r>
            <a:r>
              <a:rPr lang="en-US" i="1" dirty="0"/>
              <a:t>f</a:t>
            </a:r>
            <a:r>
              <a:rPr lang="en-US" dirty="0"/>
              <a:t>} relate to {</a:t>
            </a:r>
            <a:r>
              <a:rPr lang="en-US" i="1" dirty="0"/>
              <a:t>f </a:t>
            </a:r>
            <a:r>
              <a:rPr lang="en-US" dirty="0"/>
              <a:t>: KB |- </a:t>
            </a:r>
            <a:r>
              <a:rPr lang="en-US" i="1" dirty="0"/>
              <a:t>f</a:t>
            </a:r>
            <a:r>
              <a:rPr lang="en-US" dirty="0"/>
              <a:t>}?</a:t>
            </a:r>
            <a:endParaRPr lang="en-US" i="1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DA9EA3-B8E2-4F70-94F9-49573B6C4B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6CB87D-47CC-430A-ADE1-DF6A2A51506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37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377851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15795-3926-4202-A639-9B6D9E869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Soundness and completeness of inference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24FDC-3232-4E7A-BDCF-FAB63F7AB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13287"/>
          </a:xfrm>
        </p:spPr>
        <p:txBody>
          <a:bodyPr/>
          <a:lstStyle/>
          <a:p>
            <a:r>
              <a:rPr lang="en-US" sz="2800" b="1" i="1" dirty="0">
                <a:solidFill>
                  <a:srgbClr val="FF0000"/>
                </a:solidFill>
                <a:sym typeface="Symbol"/>
              </a:rPr>
              <a:t>Sound</a:t>
            </a:r>
            <a:r>
              <a:rPr lang="en-US" sz="2800" dirty="0">
                <a:sym typeface="Symbol"/>
              </a:rPr>
              <a:t>: everything it claims to prove is in fact entailed</a:t>
            </a:r>
          </a:p>
          <a:p>
            <a:pPr lvl="1"/>
            <a:r>
              <a:rPr lang="en-US" sz="2400" dirty="0"/>
              <a:t>A set of inference rules </a:t>
            </a:r>
            <a:r>
              <a:rPr lang="en-US" sz="2400" dirty="0" err="1"/>
              <a:t>Rules</a:t>
            </a:r>
            <a:r>
              <a:rPr lang="en-US" sz="2400" dirty="0"/>
              <a:t> is sound if: </a:t>
            </a:r>
          </a:p>
          <a:p>
            <a:pPr marL="327025" lvl="1" indent="0">
              <a:buNone/>
            </a:pPr>
            <a:r>
              <a:rPr lang="en-US" sz="2400" dirty="0"/>
              <a:t>	  {f : </a:t>
            </a:r>
            <a:r>
              <a:rPr lang="en-US" sz="2400" dirty="0">
                <a:solidFill>
                  <a:srgbClr val="0000FF"/>
                </a:solidFill>
              </a:rPr>
              <a:t>KB |- </a:t>
            </a:r>
            <a:r>
              <a:rPr lang="en-US" sz="2400" i="1" dirty="0">
                <a:solidFill>
                  <a:srgbClr val="0000FF"/>
                </a:solidFill>
              </a:rPr>
              <a:t>f</a:t>
            </a:r>
            <a:r>
              <a:rPr lang="en-US" sz="2400" dirty="0"/>
              <a:t>} ⊆ {</a:t>
            </a:r>
            <a:r>
              <a:rPr lang="en-US" sz="2400" i="1" dirty="0"/>
              <a:t>f</a:t>
            </a:r>
            <a:r>
              <a:rPr lang="en-US" sz="2400" dirty="0"/>
              <a:t> : </a:t>
            </a:r>
            <a:r>
              <a:rPr lang="en-US" sz="2400" dirty="0">
                <a:solidFill>
                  <a:srgbClr val="00B050"/>
                </a:solidFill>
              </a:rPr>
              <a:t>KB |= </a:t>
            </a:r>
            <a:r>
              <a:rPr lang="en-US" sz="2400" i="1" dirty="0">
                <a:solidFill>
                  <a:srgbClr val="00B050"/>
                </a:solidFill>
              </a:rPr>
              <a:t>f</a:t>
            </a:r>
            <a:r>
              <a:rPr lang="en-US" sz="2400" dirty="0"/>
              <a:t>}</a:t>
            </a:r>
            <a:endParaRPr lang="en-US" sz="2400" b="1" i="1" dirty="0">
              <a:solidFill>
                <a:srgbClr val="FF0000"/>
              </a:solidFill>
              <a:sym typeface="Symbol"/>
            </a:endParaRPr>
          </a:p>
          <a:p>
            <a:r>
              <a:rPr lang="en-US" sz="2800" b="1" i="1" dirty="0">
                <a:solidFill>
                  <a:srgbClr val="FF0000"/>
                </a:solidFill>
                <a:sym typeface="Symbol"/>
              </a:rPr>
              <a:t>Complete</a:t>
            </a:r>
            <a:r>
              <a:rPr lang="en-US" sz="2800" dirty="0">
                <a:solidFill>
                  <a:srgbClr val="000090"/>
                </a:solidFill>
                <a:sym typeface="Symbol"/>
              </a:rPr>
              <a:t>: </a:t>
            </a:r>
            <a:r>
              <a:rPr lang="en-US" sz="2800" dirty="0">
                <a:sym typeface="Symbol"/>
              </a:rPr>
              <a:t>everything that is entailed can be proven/derived</a:t>
            </a:r>
            <a:endParaRPr lang="en-US" sz="2800" dirty="0"/>
          </a:p>
          <a:p>
            <a:pPr lvl="1"/>
            <a:r>
              <a:rPr lang="en-US" sz="2400" dirty="0"/>
              <a:t>A set of inference rules </a:t>
            </a:r>
            <a:r>
              <a:rPr lang="en-US" sz="2400" dirty="0" err="1"/>
              <a:t>Rules</a:t>
            </a:r>
            <a:r>
              <a:rPr lang="en-US" sz="2400" dirty="0"/>
              <a:t> is complete if: </a:t>
            </a:r>
          </a:p>
          <a:p>
            <a:pPr marL="327025" lvl="1" indent="0">
              <a:buNone/>
            </a:pPr>
            <a:r>
              <a:rPr lang="en-US" sz="2400" dirty="0"/>
              <a:t>        {</a:t>
            </a:r>
            <a:r>
              <a:rPr lang="en-US" sz="2400" i="1" dirty="0"/>
              <a:t>f</a:t>
            </a:r>
            <a:r>
              <a:rPr lang="en-US" sz="2400" dirty="0"/>
              <a:t> : </a:t>
            </a:r>
            <a:r>
              <a:rPr lang="en-US" sz="2400" dirty="0">
                <a:solidFill>
                  <a:srgbClr val="0000FF"/>
                </a:solidFill>
              </a:rPr>
              <a:t>KB |- </a:t>
            </a:r>
            <a:r>
              <a:rPr lang="en-US" sz="2400" i="1" dirty="0">
                <a:solidFill>
                  <a:srgbClr val="0000FF"/>
                </a:solidFill>
              </a:rPr>
              <a:t>f</a:t>
            </a:r>
            <a:r>
              <a:rPr lang="en-US" sz="2400" dirty="0"/>
              <a:t>} ⊇ {</a:t>
            </a:r>
            <a:r>
              <a:rPr lang="en-US" sz="2400" i="1" dirty="0"/>
              <a:t>f</a:t>
            </a:r>
            <a:r>
              <a:rPr lang="en-US" sz="2400" dirty="0"/>
              <a:t> : </a:t>
            </a:r>
            <a:r>
              <a:rPr lang="en-US" sz="2400" dirty="0">
                <a:solidFill>
                  <a:srgbClr val="00B050"/>
                </a:solidFill>
              </a:rPr>
              <a:t>KB |= </a:t>
            </a:r>
            <a:r>
              <a:rPr lang="en-US" sz="2400" i="1" dirty="0">
                <a:solidFill>
                  <a:srgbClr val="00B050"/>
                </a:solidFill>
              </a:rPr>
              <a:t>f</a:t>
            </a:r>
            <a:r>
              <a:rPr lang="en-US" sz="2400" dirty="0"/>
              <a:t>}</a:t>
            </a:r>
          </a:p>
          <a:p>
            <a:pPr marL="457200" indent="-457200"/>
            <a:r>
              <a:rPr lang="en-US" sz="2800" dirty="0">
                <a:solidFill>
                  <a:srgbClr val="0000FF"/>
                </a:solidFill>
              </a:rPr>
              <a:t>Sound and complete</a:t>
            </a:r>
            <a:r>
              <a:rPr lang="en-US" sz="2800" dirty="0"/>
              <a:t>: </a:t>
            </a:r>
          </a:p>
          <a:p>
            <a:pPr marL="784225" lvl="1" indent="-457200"/>
            <a:r>
              <a:rPr lang="en-US" sz="2400" dirty="0"/>
              <a:t>The truth, the whole truth, and nothing but the truth</a:t>
            </a:r>
          </a:p>
          <a:p>
            <a:pPr marL="784225" lvl="1" indent="-457200"/>
            <a:r>
              <a:rPr lang="en-US" sz="2400" dirty="0">
                <a:solidFill>
                  <a:srgbClr val="0000FF"/>
                </a:solidFill>
              </a:rPr>
              <a:t>Soundness</a:t>
            </a:r>
            <a:r>
              <a:rPr lang="en-US" sz="2400" dirty="0"/>
              <a:t>: nothing but the truth </a:t>
            </a:r>
          </a:p>
          <a:p>
            <a:pPr marL="784225" lvl="1" indent="-457200"/>
            <a:r>
              <a:rPr lang="en-US" sz="2400" dirty="0">
                <a:solidFill>
                  <a:srgbClr val="0000FF"/>
                </a:solidFill>
              </a:rPr>
              <a:t>Completeness</a:t>
            </a:r>
            <a:r>
              <a:rPr lang="en-US" sz="2400" dirty="0"/>
              <a:t>: whole truth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83684B-5C81-4BC3-84BE-DCAB3E63FD9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37FBAD-2481-4D96-9A8A-8810D263BC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38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95548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99A66-7375-488D-AC87-6E1256B65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Soundness: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0A6D9-22D0-4E75-8D5A-863315C6F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          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2400" dirty="0"/>
              <a:t>    Is  Sunny, Sunny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</a:t>
            </a:r>
            <a:r>
              <a:rPr lang="en-US" sz="2400" dirty="0"/>
              <a:t> Hot    sound?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2400" dirty="0"/>
              <a:t>                     Hot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Arial" panose="020B0604020202020204" pitchFamily="34" charset="0"/>
                <a:sym typeface="Symbol" panose="05050102010706020507" pitchFamily="18" charset="2"/>
              </a:rPr>
              <a:t>               </a:t>
            </a:r>
            <a:r>
              <a:rPr lang="en-US" sz="2400" i="1" dirty="0">
                <a:solidFill>
                  <a:srgbClr val="FF66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M</a:t>
            </a:r>
            <a:r>
              <a:rPr lang="en-US" sz="2400" dirty="0">
                <a:solidFill>
                  <a:srgbClr val="FF66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(Sunny)       </a:t>
            </a:r>
            <a:r>
              <a:rPr lang="en-US" sz="2400" dirty="0"/>
              <a:t>∩</a:t>
            </a:r>
            <a:r>
              <a:rPr lang="en-US" sz="2400" dirty="0">
                <a:solidFill>
                  <a:srgbClr val="FF66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  </a:t>
            </a:r>
            <a:r>
              <a:rPr lang="en-US" sz="2400" i="1" dirty="0">
                <a:solidFill>
                  <a:srgbClr val="FF66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M</a:t>
            </a:r>
            <a:r>
              <a:rPr lang="en-US" sz="2400" dirty="0">
                <a:solidFill>
                  <a:srgbClr val="FF66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(</a:t>
            </a:r>
            <a:r>
              <a:rPr lang="en-US" sz="2400" dirty="0">
                <a:solidFill>
                  <a:srgbClr val="FF6600"/>
                </a:solidFill>
              </a:rPr>
              <a:t>Sunny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 Hot</a:t>
            </a:r>
            <a:r>
              <a:rPr lang="en-US" sz="2400" dirty="0">
                <a:solidFill>
                  <a:srgbClr val="FF66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)         </a:t>
            </a:r>
            <a:r>
              <a:rPr lang="en-US" sz="2400" dirty="0"/>
              <a:t>⊆?</a:t>
            </a:r>
            <a:r>
              <a:rPr lang="en-US" sz="2400" dirty="0">
                <a:solidFill>
                  <a:srgbClr val="FF66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     </a:t>
            </a:r>
            <a:r>
              <a:rPr lang="en-US" sz="2400" i="1" dirty="0">
                <a:solidFill>
                  <a:schemeClr val="accent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M(Hot) </a:t>
            </a:r>
            <a:r>
              <a:rPr lang="en-US" sz="2400" dirty="0">
                <a:solidFill>
                  <a:schemeClr val="accent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   </a:t>
            </a:r>
            <a:endParaRPr lang="en-US" sz="1800" dirty="0">
              <a:solidFill>
                <a:schemeClr val="accent2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marL="0" indent="0">
              <a:spcBef>
                <a:spcPts val="3600"/>
              </a:spcBef>
              <a:buNone/>
            </a:pPr>
            <a:r>
              <a:rPr lang="en-US" sz="1800" dirty="0">
                <a:latin typeface="Arial" panose="020B0604020202020204" pitchFamily="34" charset="0"/>
                <a:sym typeface="Symbol" panose="05050102010706020507" pitchFamily="18" charset="2"/>
              </a:rPr>
              <a:t>                      F          T		           F        T                                       F         T</a:t>
            </a:r>
          </a:p>
          <a:p>
            <a:pPr marL="0" indent="0">
              <a:spcBef>
                <a:spcPts val="1800"/>
              </a:spcBef>
              <a:buNone/>
            </a:pPr>
            <a:endParaRPr lang="en-US" sz="24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marL="0" indent="0">
              <a:spcBef>
                <a:spcPts val="1800"/>
              </a:spcBef>
              <a:buNone/>
            </a:pPr>
            <a:endParaRPr lang="en-US" sz="24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marL="0" indent="0" algn="ctr">
              <a:spcBef>
                <a:spcPts val="1800"/>
              </a:spcBef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sound!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B5BC60-2B91-476C-904E-71B18DDA75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30AA93-7FED-492A-888C-54F050AD02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39</a:t>
            </a:fld>
            <a:endParaRPr lang="en-US" alt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94D3594-B4E5-4E1C-A5F8-6C1CEBD2C1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181992"/>
              </p:ext>
            </p:extLst>
          </p:nvPr>
        </p:nvGraphicFramePr>
        <p:xfrm>
          <a:off x="1810110" y="4123487"/>
          <a:ext cx="1512168" cy="975360"/>
        </p:xfrm>
        <a:graphic>
          <a:graphicData uri="http://schemas.openxmlformats.org/drawingml/2006/table">
            <a:tbl>
              <a:tblPr/>
              <a:tblGrid>
                <a:gridCol w="720080">
                  <a:extLst>
                    <a:ext uri="{9D8B030D-6E8A-4147-A177-3AD203B41FA5}">
                      <a16:colId xmlns:a16="http://schemas.microsoft.com/office/drawing/2014/main" val="124405715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4046611721"/>
                    </a:ext>
                  </a:extLst>
                </a:gridCol>
              </a:tblGrid>
              <a:tr h="4608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9800319"/>
                  </a:ext>
                </a:extLst>
              </a:tr>
              <a:tr h="4411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269183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1822F0E-D6DA-4C2E-A97B-D54CBA22B389}"/>
              </a:ext>
            </a:extLst>
          </p:cNvPr>
          <p:cNvSpPr txBox="1"/>
          <p:nvPr/>
        </p:nvSpPr>
        <p:spPr>
          <a:xfrm>
            <a:off x="790364" y="4365646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Sunny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EB7156-E496-484B-9900-AC53D84C3897}"/>
              </a:ext>
            </a:extLst>
          </p:cNvPr>
          <p:cNvSpPr txBox="1"/>
          <p:nvPr/>
        </p:nvSpPr>
        <p:spPr>
          <a:xfrm>
            <a:off x="2255974" y="3438749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Hot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67E88F58-1FBF-4605-B463-E8A490C6C152}"/>
              </a:ext>
            </a:extLst>
          </p:cNvPr>
          <p:cNvGraphicFramePr>
            <a:graphicFrameLocks noGrp="1"/>
          </p:cNvGraphicFramePr>
          <p:nvPr/>
        </p:nvGraphicFramePr>
        <p:xfrm>
          <a:off x="8111978" y="291463"/>
          <a:ext cx="3606045" cy="1836350"/>
        </p:xfrm>
        <a:graphic>
          <a:graphicData uri="http://schemas.openxmlformats.org/drawingml/2006/table">
            <a:tbl>
              <a:tblPr/>
              <a:tblGrid>
                <a:gridCol w="862718">
                  <a:extLst>
                    <a:ext uri="{9D8B030D-6E8A-4147-A177-3AD203B41FA5}">
                      <a16:colId xmlns:a16="http://schemas.microsoft.com/office/drawing/2014/main" val="165082858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53788229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9572211"/>
                    </a:ext>
                  </a:extLst>
                </a:gridCol>
                <a:gridCol w="1375175">
                  <a:extLst>
                    <a:ext uri="{9D8B030D-6E8A-4147-A177-3AD203B41FA5}">
                      <a16:colId xmlns:a16="http://schemas.microsoft.com/office/drawing/2014/main" val="135944912"/>
                    </a:ext>
                  </a:extLst>
                </a:gridCol>
              </a:tblGrid>
              <a:tr h="3733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model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(A 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 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B, </a:t>
                      </a:r>
                      <a:r>
                        <a:rPr kumimoji="0" lang="en-US" altLang="en-US" sz="1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1800" b="0" i="1" u="none" strike="noStrike" cap="none" normalizeH="0" baseline="-2500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584415"/>
                  </a:ext>
                </a:extLst>
              </a:tr>
              <a:tr h="3600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4162283"/>
                  </a:ext>
                </a:extLst>
              </a:tr>
              <a:tr h="3543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9528219"/>
                  </a:ext>
                </a:extLst>
              </a:tr>
              <a:tr h="31259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986665"/>
                  </a:ext>
                </a:extLst>
              </a:tr>
              <a:tr h="34290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5109971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19BA7905-DE34-414B-8DE8-F45BCC06807C}"/>
              </a:ext>
            </a:extLst>
          </p:cNvPr>
          <p:cNvSpPr txBox="1"/>
          <p:nvPr/>
        </p:nvSpPr>
        <p:spPr>
          <a:xfrm>
            <a:off x="1489384" y="4202937"/>
            <a:ext cx="441721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F</a:t>
            </a:r>
          </a:p>
          <a:p>
            <a:pPr>
              <a:spcBef>
                <a:spcPts val="1800"/>
              </a:spcBef>
              <a:buNone/>
            </a:pPr>
            <a:r>
              <a:rPr lang="en-US" sz="1800" dirty="0"/>
              <a:t>T</a:t>
            </a: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9F108097-B2DE-4D97-AAFE-BF38789A45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319972"/>
              </p:ext>
            </p:extLst>
          </p:nvPr>
        </p:nvGraphicFramePr>
        <p:xfrm>
          <a:off x="4730836" y="4129515"/>
          <a:ext cx="1512168" cy="975360"/>
        </p:xfrm>
        <a:graphic>
          <a:graphicData uri="http://schemas.openxmlformats.org/drawingml/2006/table">
            <a:tbl>
              <a:tblPr/>
              <a:tblGrid>
                <a:gridCol w="720080">
                  <a:extLst>
                    <a:ext uri="{9D8B030D-6E8A-4147-A177-3AD203B41FA5}">
                      <a16:colId xmlns:a16="http://schemas.microsoft.com/office/drawing/2014/main" val="124405715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4046611721"/>
                    </a:ext>
                  </a:extLst>
                </a:gridCol>
              </a:tblGrid>
              <a:tr h="4608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800319"/>
                  </a:ext>
                </a:extLst>
              </a:tr>
              <a:tr h="4411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2691833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509DDF35-5346-46CA-80D8-C59BA336DE37}"/>
              </a:ext>
            </a:extLst>
          </p:cNvPr>
          <p:cNvSpPr txBox="1"/>
          <p:nvPr/>
        </p:nvSpPr>
        <p:spPr>
          <a:xfrm>
            <a:off x="3711090" y="4371674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Sunny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E00F1C8-61E0-4CE5-AAB0-C134BD96013A}"/>
              </a:ext>
            </a:extLst>
          </p:cNvPr>
          <p:cNvSpPr txBox="1"/>
          <p:nvPr/>
        </p:nvSpPr>
        <p:spPr>
          <a:xfrm>
            <a:off x="5176700" y="3444777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Hot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D9BA953-2B2D-4EA1-9194-971D1736C2BC}"/>
              </a:ext>
            </a:extLst>
          </p:cNvPr>
          <p:cNvSpPr txBox="1"/>
          <p:nvPr/>
        </p:nvSpPr>
        <p:spPr>
          <a:xfrm>
            <a:off x="4410110" y="4208965"/>
            <a:ext cx="441721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F</a:t>
            </a:r>
          </a:p>
          <a:p>
            <a:pPr>
              <a:spcBef>
                <a:spcPts val="1800"/>
              </a:spcBef>
              <a:buNone/>
            </a:pPr>
            <a:r>
              <a:rPr lang="en-US" sz="1800" dirty="0"/>
              <a:t>T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7A439792-2147-4645-9A98-AAD488D3C1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450154"/>
              </p:ext>
            </p:extLst>
          </p:nvPr>
        </p:nvGraphicFramePr>
        <p:xfrm>
          <a:off x="8026400" y="4108489"/>
          <a:ext cx="1512168" cy="975360"/>
        </p:xfrm>
        <a:graphic>
          <a:graphicData uri="http://schemas.openxmlformats.org/drawingml/2006/table">
            <a:tbl>
              <a:tblPr/>
              <a:tblGrid>
                <a:gridCol w="720080">
                  <a:extLst>
                    <a:ext uri="{9D8B030D-6E8A-4147-A177-3AD203B41FA5}">
                      <a16:colId xmlns:a16="http://schemas.microsoft.com/office/drawing/2014/main" val="124405715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4046611721"/>
                    </a:ext>
                  </a:extLst>
                </a:gridCol>
              </a:tblGrid>
              <a:tr h="4608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800319"/>
                  </a:ext>
                </a:extLst>
              </a:tr>
              <a:tr h="4411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2691833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975855DB-A3D7-4E2C-BFD7-861D4B281081}"/>
              </a:ext>
            </a:extLst>
          </p:cNvPr>
          <p:cNvSpPr txBox="1"/>
          <p:nvPr/>
        </p:nvSpPr>
        <p:spPr>
          <a:xfrm>
            <a:off x="7006654" y="4350648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Sunny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8846647-F4A5-461D-BA55-5A3E22576336}"/>
              </a:ext>
            </a:extLst>
          </p:cNvPr>
          <p:cNvSpPr txBox="1"/>
          <p:nvPr/>
        </p:nvSpPr>
        <p:spPr>
          <a:xfrm>
            <a:off x="8472264" y="3423751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Hot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B9EE596-0F1E-4C98-8A6B-32D00126921C}"/>
              </a:ext>
            </a:extLst>
          </p:cNvPr>
          <p:cNvSpPr txBox="1"/>
          <p:nvPr/>
        </p:nvSpPr>
        <p:spPr>
          <a:xfrm>
            <a:off x="7705674" y="4187939"/>
            <a:ext cx="441721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F</a:t>
            </a:r>
          </a:p>
          <a:p>
            <a:pPr>
              <a:spcBef>
                <a:spcPts val="1800"/>
              </a:spcBef>
              <a:buNone/>
            </a:pPr>
            <a:r>
              <a:rPr lang="en-US" sz="1800" dirty="0"/>
              <a:t>T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1FE3076-F909-4A52-834D-7E7C29412C6E}"/>
              </a:ext>
            </a:extLst>
          </p:cNvPr>
          <p:cNvCxnSpPr>
            <a:cxnSpLocks/>
          </p:cNvCxnSpPr>
          <p:nvPr/>
        </p:nvCxnSpPr>
        <p:spPr bwMode="auto">
          <a:xfrm>
            <a:off x="1415480" y="2384884"/>
            <a:ext cx="29163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9602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3BDF6-85D8-475A-971C-06A1DCEB0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Propositional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97DC4-D7D4-4F85-8E4E-D2706E142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Propositional logic is a logic about </a:t>
            </a:r>
            <a:r>
              <a:rPr lang="en-US" altLang="en-US" sz="2800" dirty="0">
                <a:solidFill>
                  <a:srgbClr val="0000FF"/>
                </a:solidFill>
              </a:rPr>
              <a:t>truth</a:t>
            </a:r>
            <a:r>
              <a:rPr lang="en-US" altLang="en-US" sz="2800" dirty="0"/>
              <a:t> and </a:t>
            </a:r>
            <a:r>
              <a:rPr lang="en-US" altLang="en-US" sz="2800" dirty="0">
                <a:solidFill>
                  <a:srgbClr val="0000FF"/>
                </a:solidFill>
              </a:rPr>
              <a:t>falsity</a:t>
            </a:r>
            <a:r>
              <a:rPr lang="en-US" altLang="en-US" sz="2800" dirty="0"/>
              <a:t> of sentences.  </a:t>
            </a:r>
          </a:p>
          <a:p>
            <a:r>
              <a:rPr lang="en-US" altLang="en-US" sz="2800" dirty="0"/>
              <a:t>The smallest unit of propositional logic is thus a </a:t>
            </a:r>
            <a:r>
              <a:rPr lang="en-US" altLang="en-US" sz="2800" dirty="0">
                <a:solidFill>
                  <a:srgbClr val="0000FF"/>
                </a:solidFill>
              </a:rPr>
              <a:t>sentence</a:t>
            </a:r>
            <a:r>
              <a:rPr lang="en-US" altLang="en-US" sz="2800" dirty="0"/>
              <a:t>. </a:t>
            </a:r>
          </a:p>
          <a:p>
            <a:r>
              <a:rPr lang="en-US" altLang="en-US" sz="2800" dirty="0"/>
              <a:t>No analysis will be done to the components of a sentence.  </a:t>
            </a:r>
          </a:p>
          <a:p>
            <a:r>
              <a:rPr lang="en-US" altLang="en-US" sz="2800" dirty="0"/>
              <a:t>We are only interested in true or false sentences, </a:t>
            </a:r>
            <a:r>
              <a:rPr lang="en-US" altLang="en-US" sz="2800" dirty="0">
                <a:solidFill>
                  <a:srgbClr val="FF3300"/>
                </a:solidFill>
              </a:rPr>
              <a:t>but not both</a:t>
            </a:r>
            <a:r>
              <a:rPr lang="en-US" altLang="en-US" sz="2800" dirty="0"/>
              <a:t>.</a:t>
            </a:r>
          </a:p>
          <a:p>
            <a:r>
              <a:rPr lang="en-US" altLang="en-US" sz="2800" dirty="0"/>
              <a:t>Sentences that are either true or false are called </a:t>
            </a:r>
            <a:r>
              <a:rPr lang="en-US" altLang="en-US" sz="2800" dirty="0">
                <a:solidFill>
                  <a:srgbClr val="FF3300"/>
                </a:solidFill>
              </a:rPr>
              <a:t>propositions (or statements)</a:t>
            </a:r>
            <a:r>
              <a:rPr lang="en-US" altLang="en-US" sz="2800" dirty="0"/>
              <a:t>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B8C9C5-2A0F-4B90-AF02-A27615E5998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3BFB06-BB65-4903-8459-2B0EEC3BF52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00337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99A66-7375-488D-AC87-6E1256B65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Soundness: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0A6D9-22D0-4E75-8D5A-863315C6F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          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2400" dirty="0"/>
              <a:t>    Is    Hot, Sunny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</a:t>
            </a:r>
            <a:r>
              <a:rPr lang="en-US" sz="2400" dirty="0"/>
              <a:t> Hot    sound?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2400" dirty="0"/>
              <a:t>                     Sunny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Arial" panose="020B0604020202020204" pitchFamily="34" charset="0"/>
                <a:sym typeface="Symbol" panose="05050102010706020507" pitchFamily="18" charset="2"/>
              </a:rPr>
              <a:t>               </a:t>
            </a:r>
            <a:r>
              <a:rPr lang="en-US" sz="2400" i="1" dirty="0">
                <a:solidFill>
                  <a:srgbClr val="FF66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M</a:t>
            </a:r>
            <a:r>
              <a:rPr lang="en-US" sz="2400" dirty="0">
                <a:solidFill>
                  <a:srgbClr val="FF66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(Hot)       </a:t>
            </a:r>
            <a:r>
              <a:rPr lang="en-US" sz="2400" dirty="0"/>
              <a:t>∩</a:t>
            </a:r>
            <a:r>
              <a:rPr lang="en-US" sz="2400" dirty="0">
                <a:solidFill>
                  <a:srgbClr val="FF66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       </a:t>
            </a:r>
            <a:r>
              <a:rPr lang="en-US" sz="2400" i="1" dirty="0">
                <a:solidFill>
                  <a:srgbClr val="FF66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M</a:t>
            </a:r>
            <a:r>
              <a:rPr lang="en-US" sz="2400" dirty="0">
                <a:solidFill>
                  <a:srgbClr val="FF66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(</a:t>
            </a:r>
            <a:r>
              <a:rPr lang="en-US" sz="2400" dirty="0">
                <a:solidFill>
                  <a:srgbClr val="FF6600"/>
                </a:solidFill>
              </a:rPr>
              <a:t>Sunny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 Hot</a:t>
            </a:r>
            <a:r>
              <a:rPr lang="en-US" sz="2400" dirty="0">
                <a:solidFill>
                  <a:srgbClr val="FF66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)        </a:t>
            </a:r>
            <a:r>
              <a:rPr lang="en-US" sz="2400" dirty="0"/>
              <a:t>⊆?</a:t>
            </a:r>
            <a:r>
              <a:rPr lang="en-US" sz="2400" dirty="0">
                <a:solidFill>
                  <a:srgbClr val="FF66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      </a:t>
            </a:r>
            <a:r>
              <a:rPr lang="en-US" sz="2400" i="1" dirty="0">
                <a:solidFill>
                  <a:schemeClr val="accent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M(Sunny) </a:t>
            </a:r>
            <a:r>
              <a:rPr lang="en-US" sz="2400" dirty="0">
                <a:solidFill>
                  <a:schemeClr val="accent2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   </a:t>
            </a:r>
            <a:endParaRPr lang="en-US" sz="1800" dirty="0">
              <a:solidFill>
                <a:schemeClr val="accent2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marL="0" indent="0">
              <a:spcBef>
                <a:spcPts val="3600"/>
              </a:spcBef>
              <a:buNone/>
            </a:pPr>
            <a:r>
              <a:rPr lang="en-US" sz="1800" dirty="0">
                <a:latin typeface="Arial" panose="020B0604020202020204" pitchFamily="34" charset="0"/>
                <a:sym typeface="Symbol" panose="05050102010706020507" pitchFamily="18" charset="2"/>
              </a:rPr>
              <a:t>                      F          T		           F        T                                       F         T</a:t>
            </a:r>
          </a:p>
          <a:p>
            <a:pPr marL="0" indent="0">
              <a:spcBef>
                <a:spcPts val="1800"/>
              </a:spcBef>
              <a:buNone/>
            </a:pPr>
            <a:endParaRPr lang="en-US" sz="24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marL="0" indent="0">
              <a:spcBef>
                <a:spcPts val="1800"/>
              </a:spcBef>
              <a:buNone/>
            </a:pPr>
            <a:endParaRPr lang="en-US" sz="24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marL="0" indent="0" algn="ctr">
              <a:spcBef>
                <a:spcPts val="1800"/>
              </a:spcBef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Unsound!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B5BC60-2B91-476C-904E-71B18DDA75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30AA93-7FED-492A-888C-54F050AD02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40</a:t>
            </a:fld>
            <a:endParaRPr lang="en-US" alt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94D3594-B4E5-4E1C-A5F8-6C1CEBD2C1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604255"/>
              </p:ext>
            </p:extLst>
          </p:nvPr>
        </p:nvGraphicFramePr>
        <p:xfrm>
          <a:off x="1810110" y="4123487"/>
          <a:ext cx="1512168" cy="975360"/>
        </p:xfrm>
        <a:graphic>
          <a:graphicData uri="http://schemas.openxmlformats.org/drawingml/2006/table">
            <a:tbl>
              <a:tblPr/>
              <a:tblGrid>
                <a:gridCol w="720080">
                  <a:extLst>
                    <a:ext uri="{9D8B030D-6E8A-4147-A177-3AD203B41FA5}">
                      <a16:colId xmlns:a16="http://schemas.microsoft.com/office/drawing/2014/main" val="124405715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4046611721"/>
                    </a:ext>
                  </a:extLst>
                </a:gridCol>
              </a:tblGrid>
              <a:tr h="4608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800319"/>
                  </a:ext>
                </a:extLst>
              </a:tr>
              <a:tr h="4411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269183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1822F0E-D6DA-4C2E-A97B-D54CBA22B389}"/>
              </a:ext>
            </a:extLst>
          </p:cNvPr>
          <p:cNvSpPr txBox="1"/>
          <p:nvPr/>
        </p:nvSpPr>
        <p:spPr>
          <a:xfrm>
            <a:off x="790364" y="4365646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Sunny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EB7156-E496-484B-9900-AC53D84C3897}"/>
              </a:ext>
            </a:extLst>
          </p:cNvPr>
          <p:cNvSpPr txBox="1"/>
          <p:nvPr/>
        </p:nvSpPr>
        <p:spPr>
          <a:xfrm>
            <a:off x="2255974" y="3438749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Hot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67E88F58-1FBF-4605-B463-E8A490C6C152}"/>
              </a:ext>
            </a:extLst>
          </p:cNvPr>
          <p:cNvGraphicFramePr>
            <a:graphicFrameLocks noGrp="1"/>
          </p:cNvGraphicFramePr>
          <p:nvPr/>
        </p:nvGraphicFramePr>
        <p:xfrm>
          <a:off x="8111978" y="291463"/>
          <a:ext cx="3606045" cy="1836350"/>
        </p:xfrm>
        <a:graphic>
          <a:graphicData uri="http://schemas.openxmlformats.org/drawingml/2006/table">
            <a:tbl>
              <a:tblPr/>
              <a:tblGrid>
                <a:gridCol w="862718">
                  <a:extLst>
                    <a:ext uri="{9D8B030D-6E8A-4147-A177-3AD203B41FA5}">
                      <a16:colId xmlns:a16="http://schemas.microsoft.com/office/drawing/2014/main" val="165082858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53788229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9572211"/>
                    </a:ext>
                  </a:extLst>
                </a:gridCol>
                <a:gridCol w="1375175">
                  <a:extLst>
                    <a:ext uri="{9D8B030D-6E8A-4147-A177-3AD203B41FA5}">
                      <a16:colId xmlns:a16="http://schemas.microsoft.com/office/drawing/2014/main" val="135944912"/>
                    </a:ext>
                  </a:extLst>
                </a:gridCol>
              </a:tblGrid>
              <a:tr h="3733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model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(A 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 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B, </a:t>
                      </a:r>
                      <a:r>
                        <a:rPr kumimoji="0" lang="en-US" altLang="en-US" sz="1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1800" b="0" i="1" u="none" strike="noStrike" cap="none" normalizeH="0" baseline="-2500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584415"/>
                  </a:ext>
                </a:extLst>
              </a:tr>
              <a:tr h="3600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4162283"/>
                  </a:ext>
                </a:extLst>
              </a:tr>
              <a:tr h="3543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9528219"/>
                  </a:ext>
                </a:extLst>
              </a:tr>
              <a:tr h="31259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986665"/>
                  </a:ext>
                </a:extLst>
              </a:tr>
              <a:tr h="34290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en-US" altLang="en-US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5109971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19BA7905-DE34-414B-8DE8-F45BCC06807C}"/>
              </a:ext>
            </a:extLst>
          </p:cNvPr>
          <p:cNvSpPr txBox="1"/>
          <p:nvPr/>
        </p:nvSpPr>
        <p:spPr>
          <a:xfrm>
            <a:off x="1489384" y="4202937"/>
            <a:ext cx="441721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F</a:t>
            </a:r>
          </a:p>
          <a:p>
            <a:pPr>
              <a:spcBef>
                <a:spcPts val="1800"/>
              </a:spcBef>
              <a:buNone/>
            </a:pPr>
            <a:r>
              <a:rPr lang="en-US" sz="1800" dirty="0"/>
              <a:t>T</a:t>
            </a: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9F108097-B2DE-4D97-AAFE-BF38789A45C6}"/>
              </a:ext>
            </a:extLst>
          </p:cNvPr>
          <p:cNvGraphicFramePr>
            <a:graphicFrameLocks noGrp="1"/>
          </p:cNvGraphicFramePr>
          <p:nvPr/>
        </p:nvGraphicFramePr>
        <p:xfrm>
          <a:off x="4730836" y="4129515"/>
          <a:ext cx="1512168" cy="975360"/>
        </p:xfrm>
        <a:graphic>
          <a:graphicData uri="http://schemas.openxmlformats.org/drawingml/2006/table">
            <a:tbl>
              <a:tblPr/>
              <a:tblGrid>
                <a:gridCol w="720080">
                  <a:extLst>
                    <a:ext uri="{9D8B030D-6E8A-4147-A177-3AD203B41FA5}">
                      <a16:colId xmlns:a16="http://schemas.microsoft.com/office/drawing/2014/main" val="124405715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4046611721"/>
                    </a:ext>
                  </a:extLst>
                </a:gridCol>
              </a:tblGrid>
              <a:tr h="4608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800319"/>
                  </a:ext>
                </a:extLst>
              </a:tr>
              <a:tr h="4411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2691833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509DDF35-5346-46CA-80D8-C59BA336DE37}"/>
              </a:ext>
            </a:extLst>
          </p:cNvPr>
          <p:cNvSpPr txBox="1"/>
          <p:nvPr/>
        </p:nvSpPr>
        <p:spPr>
          <a:xfrm>
            <a:off x="3711090" y="4371674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Sunny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E00F1C8-61E0-4CE5-AAB0-C134BD96013A}"/>
              </a:ext>
            </a:extLst>
          </p:cNvPr>
          <p:cNvSpPr txBox="1"/>
          <p:nvPr/>
        </p:nvSpPr>
        <p:spPr>
          <a:xfrm>
            <a:off x="5176700" y="3444777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Hot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D9BA953-2B2D-4EA1-9194-971D1736C2BC}"/>
              </a:ext>
            </a:extLst>
          </p:cNvPr>
          <p:cNvSpPr txBox="1"/>
          <p:nvPr/>
        </p:nvSpPr>
        <p:spPr>
          <a:xfrm>
            <a:off x="4410110" y="4208965"/>
            <a:ext cx="441721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F</a:t>
            </a:r>
          </a:p>
          <a:p>
            <a:pPr>
              <a:spcBef>
                <a:spcPts val="1800"/>
              </a:spcBef>
              <a:buNone/>
            </a:pPr>
            <a:r>
              <a:rPr lang="en-US" sz="1800" dirty="0"/>
              <a:t>T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7A439792-2147-4645-9A98-AAD488D3C176}"/>
              </a:ext>
            </a:extLst>
          </p:cNvPr>
          <p:cNvGraphicFramePr>
            <a:graphicFrameLocks noGrp="1"/>
          </p:cNvGraphicFramePr>
          <p:nvPr/>
        </p:nvGraphicFramePr>
        <p:xfrm>
          <a:off x="8026400" y="4108489"/>
          <a:ext cx="1512168" cy="975360"/>
        </p:xfrm>
        <a:graphic>
          <a:graphicData uri="http://schemas.openxmlformats.org/drawingml/2006/table">
            <a:tbl>
              <a:tblPr/>
              <a:tblGrid>
                <a:gridCol w="720080">
                  <a:extLst>
                    <a:ext uri="{9D8B030D-6E8A-4147-A177-3AD203B41FA5}">
                      <a16:colId xmlns:a16="http://schemas.microsoft.com/office/drawing/2014/main" val="124405715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4046611721"/>
                    </a:ext>
                  </a:extLst>
                </a:gridCol>
              </a:tblGrid>
              <a:tr h="4608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9800319"/>
                  </a:ext>
                </a:extLst>
              </a:tr>
              <a:tr h="4411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2691833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975855DB-A3D7-4E2C-BFD7-861D4B281081}"/>
              </a:ext>
            </a:extLst>
          </p:cNvPr>
          <p:cNvSpPr txBox="1"/>
          <p:nvPr/>
        </p:nvSpPr>
        <p:spPr>
          <a:xfrm>
            <a:off x="7006654" y="4350648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Sunny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8846647-F4A5-461D-BA55-5A3E22576336}"/>
              </a:ext>
            </a:extLst>
          </p:cNvPr>
          <p:cNvSpPr txBox="1"/>
          <p:nvPr/>
        </p:nvSpPr>
        <p:spPr>
          <a:xfrm>
            <a:off x="8472264" y="3423751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Hot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B9EE596-0F1E-4C98-8A6B-32D00126921C}"/>
              </a:ext>
            </a:extLst>
          </p:cNvPr>
          <p:cNvSpPr txBox="1"/>
          <p:nvPr/>
        </p:nvSpPr>
        <p:spPr>
          <a:xfrm>
            <a:off x="7705674" y="4187939"/>
            <a:ext cx="441721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F</a:t>
            </a:r>
          </a:p>
          <a:p>
            <a:pPr>
              <a:spcBef>
                <a:spcPts val="1800"/>
              </a:spcBef>
              <a:buNone/>
            </a:pPr>
            <a:r>
              <a:rPr lang="en-US" sz="1800" dirty="0"/>
              <a:t>T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AF749C2-4D2D-4E8B-81FD-17AC61411236}"/>
              </a:ext>
            </a:extLst>
          </p:cNvPr>
          <p:cNvCxnSpPr>
            <a:cxnSpLocks/>
          </p:cNvCxnSpPr>
          <p:nvPr/>
        </p:nvCxnSpPr>
        <p:spPr bwMode="auto">
          <a:xfrm>
            <a:off x="1343472" y="2384884"/>
            <a:ext cx="29163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582119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C93D4-A3F8-44E5-8693-866D21E80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Completeness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F001A-9BA7-40DF-8023-82FB616DD3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00FF"/>
                </a:solidFill>
              </a:rPr>
              <a:t>Recall completeness</a:t>
            </a:r>
            <a:r>
              <a:rPr lang="en-US" sz="2800" dirty="0"/>
              <a:t>: inference rules derive all entailed formulas (</a:t>
            </a:r>
            <a:r>
              <a:rPr lang="en-US" sz="2800" i="1" dirty="0"/>
              <a:t>f</a:t>
            </a:r>
            <a:r>
              <a:rPr lang="en-US" sz="2800" dirty="0"/>
              <a:t> such that KB |= </a:t>
            </a:r>
            <a:r>
              <a:rPr lang="en-US" sz="2800" i="1" dirty="0"/>
              <a:t>f</a:t>
            </a:r>
            <a:r>
              <a:rPr lang="en-US" sz="2800" dirty="0"/>
              <a:t>)</a:t>
            </a:r>
          </a:p>
          <a:p>
            <a:r>
              <a:rPr lang="en-US" sz="2800" dirty="0">
                <a:solidFill>
                  <a:srgbClr val="FF0000"/>
                </a:solidFill>
              </a:rPr>
              <a:t>Modus ponens is incomplete</a:t>
            </a:r>
            <a:r>
              <a:rPr lang="en-US" sz="2800" dirty="0"/>
              <a:t>, e.g.</a:t>
            </a:r>
          </a:p>
          <a:p>
            <a:pPr lvl="1"/>
            <a:r>
              <a:rPr lang="en-US" sz="2400" dirty="0"/>
              <a:t>KB = {Rain, Rain ∨ Snow → Wet} </a:t>
            </a:r>
          </a:p>
          <a:p>
            <a:pPr lvl="1"/>
            <a:r>
              <a:rPr lang="en-US" sz="2400" i="1" dirty="0"/>
              <a:t>f</a:t>
            </a:r>
            <a:r>
              <a:rPr lang="en-US" sz="2400" dirty="0"/>
              <a:t> = Wet </a:t>
            </a:r>
            <a:endParaRPr lang="en-US" sz="2200" i="1" dirty="0"/>
          </a:p>
          <a:p>
            <a:pPr marL="0" indent="0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2200" dirty="0"/>
              <a:t>         Rules = {</a:t>
            </a:r>
            <a:r>
              <a:rPr lang="en-US" sz="2200" i="1" dirty="0"/>
              <a:t>f</a:t>
            </a:r>
            <a:r>
              <a:rPr lang="en-US" sz="2200" dirty="0"/>
              <a:t>, </a:t>
            </a:r>
            <a:r>
              <a:rPr lang="en-US" sz="2200" i="1" dirty="0"/>
              <a:t>f </a:t>
            </a:r>
            <a:r>
              <a:rPr kumimoji="0" lang="en-US" altLang="en-US" sz="2200" b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sym typeface="Symbol" panose="05050102010706020507" pitchFamily="18" charset="2"/>
              </a:rPr>
              <a:t></a:t>
            </a:r>
            <a:r>
              <a:rPr lang="en-US" sz="2200" i="1" dirty="0"/>
              <a:t> g </a:t>
            </a:r>
            <a:r>
              <a:rPr lang="en-US" sz="2200" dirty="0"/>
              <a:t>}     (Modus ponens)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2200" dirty="0"/>
              <a:t>                           </a:t>
            </a:r>
            <a:r>
              <a:rPr lang="en-US" sz="2200" i="1" dirty="0"/>
              <a:t>g</a:t>
            </a:r>
            <a:r>
              <a:rPr lang="en-US" sz="2200" dirty="0"/>
              <a:t>   </a:t>
            </a:r>
          </a:p>
          <a:p>
            <a:pPr lvl="1"/>
            <a:r>
              <a:rPr lang="en-US" sz="2400" dirty="0"/>
              <a:t>Semantically: KB |= f (</a:t>
            </a:r>
            <a:r>
              <a:rPr lang="en-US" sz="2400" i="1" dirty="0"/>
              <a:t>f</a:t>
            </a:r>
            <a:r>
              <a:rPr lang="en-US" sz="2400" dirty="0"/>
              <a:t> is entailed).     </a:t>
            </a:r>
          </a:p>
          <a:p>
            <a:pPr lvl="1"/>
            <a:r>
              <a:rPr lang="en-US" sz="2400" dirty="0"/>
              <a:t>Syntactically: KB |-/ </a:t>
            </a:r>
            <a:r>
              <a:rPr lang="en-US" sz="2400" i="1" dirty="0"/>
              <a:t>f</a:t>
            </a:r>
            <a:r>
              <a:rPr lang="en-US" sz="2400" dirty="0"/>
              <a:t> (can’t derive f).                       </a:t>
            </a:r>
          </a:p>
          <a:p>
            <a:pPr>
              <a:spcBef>
                <a:spcPts val="1800"/>
              </a:spcBef>
            </a:pPr>
            <a:r>
              <a:rPr lang="en-US" sz="2800" b="1" dirty="0">
                <a:solidFill>
                  <a:srgbClr val="FF0000"/>
                </a:solidFill>
              </a:rPr>
              <a:t>Incomplete</a:t>
            </a:r>
            <a:r>
              <a:rPr lang="en-US" sz="2800" b="1" dirty="0"/>
              <a:t>!          </a:t>
            </a:r>
            <a:r>
              <a:rPr lang="en-US" sz="2400" dirty="0"/>
              <a:t>To fix it, use </a:t>
            </a:r>
            <a:r>
              <a:rPr lang="en-US" sz="2400" b="1" dirty="0"/>
              <a:t>resolution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6241D6-4EE6-4871-90CC-9116FB2F9A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67EC9A-0CD0-4B00-85B2-2B907BBE23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41</a:t>
            </a:fld>
            <a:endParaRPr lang="en-US" alt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3EED466-1719-40FC-B241-2A8A9907A710}"/>
              </a:ext>
            </a:extLst>
          </p:cNvPr>
          <p:cNvCxnSpPr>
            <a:cxnSpLocks/>
          </p:cNvCxnSpPr>
          <p:nvPr/>
        </p:nvCxnSpPr>
        <p:spPr bwMode="auto">
          <a:xfrm>
            <a:off x="2387588" y="4401108"/>
            <a:ext cx="129614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70420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54834-1DA6-43D1-817F-4EB99B056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Definite clause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F1CF1-C96C-4880-8F4B-7CF8A4BFA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Definition: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Definite clause </a:t>
            </a:r>
          </a:p>
          <a:p>
            <a:pPr marL="344487" lvl="1" indent="0">
              <a:buNone/>
            </a:pPr>
            <a:r>
              <a:rPr lang="en-US" dirty="0"/>
              <a:t>A definite clause has the following form: </a:t>
            </a:r>
          </a:p>
          <a:p>
            <a:pPr marL="344487" lvl="1" indent="0">
              <a:buNone/>
            </a:pPr>
            <a:r>
              <a:rPr lang="en-US" dirty="0"/>
              <a:t>         (p</a:t>
            </a:r>
            <a:r>
              <a:rPr lang="en-US" baseline="-25000" dirty="0"/>
              <a:t>1</a:t>
            </a:r>
            <a:r>
              <a:rPr lang="en-US" dirty="0"/>
              <a:t> ∧ · · · ∧ p</a:t>
            </a:r>
            <a:r>
              <a:rPr lang="en-US" baseline="-25000" dirty="0"/>
              <a:t>k</a:t>
            </a:r>
            <a:r>
              <a:rPr lang="en-US" dirty="0"/>
              <a:t>) → q   </a:t>
            </a:r>
          </a:p>
          <a:p>
            <a:pPr marL="344487" lvl="1" indent="0">
              <a:buNone/>
            </a:pPr>
            <a:r>
              <a:rPr lang="en-US" dirty="0"/>
              <a:t>where p</a:t>
            </a:r>
            <a:r>
              <a:rPr lang="en-US" baseline="-25000" dirty="0"/>
              <a:t>1</a:t>
            </a:r>
            <a:r>
              <a:rPr lang="en-US" dirty="0"/>
              <a:t>, . . . , p</a:t>
            </a:r>
            <a:r>
              <a:rPr lang="en-US" baseline="-25000" dirty="0"/>
              <a:t>k</a:t>
            </a:r>
            <a:r>
              <a:rPr lang="en-US" dirty="0"/>
              <a:t>, q are propositional symbols. </a:t>
            </a:r>
          </a:p>
          <a:p>
            <a:pPr lvl="1"/>
            <a:r>
              <a:rPr lang="en-US" sz="2200" dirty="0"/>
              <a:t>An alternative definition: a disjunction of literals of which exactly one is positive. </a:t>
            </a:r>
          </a:p>
          <a:p>
            <a:pPr lvl="2"/>
            <a:r>
              <a:rPr lang="en-US" sz="1800" dirty="0">
                <a:solidFill>
                  <a:srgbClr val="00863D"/>
                </a:solidFill>
              </a:rPr>
              <a:t>¬p</a:t>
            </a:r>
            <a:r>
              <a:rPr lang="en-US" sz="1800" baseline="-25000" dirty="0">
                <a:solidFill>
                  <a:srgbClr val="00863D"/>
                </a:solidFill>
              </a:rPr>
              <a:t>1</a:t>
            </a:r>
            <a:r>
              <a:rPr lang="en-US" sz="1800" dirty="0">
                <a:solidFill>
                  <a:srgbClr val="00863D"/>
                </a:solidFill>
              </a:rPr>
              <a:t>∨ · · · ∨ ¬p</a:t>
            </a:r>
            <a:r>
              <a:rPr lang="en-US" sz="1800" baseline="-25000" dirty="0">
                <a:solidFill>
                  <a:srgbClr val="00863D"/>
                </a:solidFill>
              </a:rPr>
              <a:t>k</a:t>
            </a:r>
            <a:r>
              <a:rPr lang="en-US" sz="1800" dirty="0">
                <a:solidFill>
                  <a:srgbClr val="00863D"/>
                </a:solidFill>
              </a:rPr>
              <a:t> ∨ q</a:t>
            </a:r>
            <a:r>
              <a:rPr lang="en-US" sz="1800" dirty="0"/>
              <a:t>               (p</a:t>
            </a:r>
            <a:r>
              <a:rPr lang="en-US" sz="1800" baseline="-25000" dirty="0"/>
              <a:t>1</a:t>
            </a:r>
            <a:r>
              <a:rPr lang="en-US" sz="1800" dirty="0"/>
              <a:t> ∧ · · · ∧ p</a:t>
            </a:r>
            <a:r>
              <a:rPr lang="en-US" sz="1800" baseline="-25000" dirty="0"/>
              <a:t>k</a:t>
            </a:r>
            <a:r>
              <a:rPr lang="en-US" sz="1800" dirty="0"/>
              <a:t>) → q same as ¬(p</a:t>
            </a:r>
            <a:r>
              <a:rPr lang="en-US" sz="1800" baseline="-25000" dirty="0"/>
              <a:t>1</a:t>
            </a:r>
            <a:r>
              <a:rPr lang="en-US" sz="1800" dirty="0"/>
              <a:t> ∧ · · · ∧ p</a:t>
            </a:r>
            <a:r>
              <a:rPr lang="en-US" sz="1800" baseline="-25000" dirty="0"/>
              <a:t>k</a:t>
            </a:r>
            <a:r>
              <a:rPr lang="en-US" sz="1800" dirty="0"/>
              <a:t>) ∨ q)</a:t>
            </a:r>
          </a:p>
          <a:p>
            <a:r>
              <a:rPr lang="en-US" sz="2400" dirty="0"/>
              <a:t>Example: (Sun ∧ Snow) → Dry </a:t>
            </a:r>
          </a:p>
          <a:p>
            <a:r>
              <a:rPr lang="en-US" sz="2400" dirty="0"/>
              <a:t>Example: Dry (T → Dry)</a:t>
            </a:r>
          </a:p>
          <a:p>
            <a:r>
              <a:rPr lang="en-US" sz="2400" dirty="0"/>
              <a:t>Non-example: ¬Dry </a:t>
            </a:r>
          </a:p>
          <a:p>
            <a:r>
              <a:rPr lang="en-US" sz="2400" dirty="0"/>
              <a:t>Non-example: (Sun ∧ Snow) → (Dry ∨ Cold)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C83FDD-A897-4777-8477-C3400107BE4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A1F0F0-41A7-4433-AEC3-74370DD4B3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42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088061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AFB60-A7AA-4AC3-9EE0-48A433A5D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Horn clause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56985-46BB-463D-ACE5-50958930D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Definition: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Horn clause   </a:t>
            </a:r>
            <a:r>
              <a:rPr lang="en-US" sz="2600" dirty="0"/>
              <a:t>(slightly more general than definite clause)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</a:p>
          <a:p>
            <a:pPr marL="327025" lvl="1" indent="0">
              <a:buNone/>
            </a:pPr>
            <a:r>
              <a:rPr lang="en-US" dirty="0"/>
              <a:t>A Horn clause is either: </a:t>
            </a:r>
          </a:p>
          <a:p>
            <a:pPr marL="784225" lvl="1" indent="-457200"/>
            <a:r>
              <a:rPr lang="en-US" dirty="0"/>
              <a:t>a </a:t>
            </a:r>
            <a:r>
              <a:rPr lang="en-US" b="1" dirty="0"/>
              <a:t>definite clause </a:t>
            </a:r>
            <a:r>
              <a:rPr lang="en-US" dirty="0"/>
              <a:t>(p</a:t>
            </a:r>
            <a:r>
              <a:rPr lang="en-US" baseline="-25000" dirty="0"/>
              <a:t>1</a:t>
            </a:r>
            <a:r>
              <a:rPr lang="en-US" dirty="0"/>
              <a:t> ∧ · · · ∧ p</a:t>
            </a:r>
            <a:r>
              <a:rPr lang="en-US" baseline="-25000" dirty="0"/>
              <a:t>k</a:t>
            </a:r>
            <a:r>
              <a:rPr lang="en-US" dirty="0"/>
              <a:t> → q), or</a:t>
            </a:r>
          </a:p>
          <a:p>
            <a:pPr marL="784225" lvl="1" indent="-457200"/>
            <a:r>
              <a:rPr lang="en-US" dirty="0"/>
              <a:t>a </a:t>
            </a:r>
            <a:r>
              <a:rPr lang="en-US" b="1" dirty="0"/>
              <a:t>goal clause </a:t>
            </a:r>
            <a:r>
              <a:rPr lang="en-US" dirty="0"/>
              <a:t>(p</a:t>
            </a:r>
            <a:r>
              <a:rPr lang="en-US" baseline="-25000" dirty="0"/>
              <a:t>1</a:t>
            </a:r>
            <a:r>
              <a:rPr lang="en-US" dirty="0"/>
              <a:t> ∧ · · · ∧ p</a:t>
            </a:r>
            <a:r>
              <a:rPr lang="en-US" baseline="-25000" dirty="0"/>
              <a:t>k</a:t>
            </a:r>
            <a:r>
              <a:rPr lang="en-US" dirty="0"/>
              <a:t> → false) </a:t>
            </a:r>
          </a:p>
          <a:p>
            <a:pPr marL="327025" lvl="1" indent="0">
              <a:buNone/>
            </a:pPr>
            <a:endParaRPr lang="en-US" dirty="0"/>
          </a:p>
          <a:p>
            <a:pPr marL="401638" indent="-401638"/>
            <a:r>
              <a:rPr lang="en-US" dirty="0"/>
              <a:t>Example (definite): (Rain ∧ Snow) → Traffic </a:t>
            </a:r>
          </a:p>
          <a:p>
            <a:pPr marL="401638" indent="-401638"/>
            <a:r>
              <a:rPr lang="en-US" dirty="0"/>
              <a:t>Example (goal): Traffic ∧ Accident → false </a:t>
            </a:r>
          </a:p>
          <a:p>
            <a:pPr marL="784225" lvl="1" indent="-457200"/>
            <a:r>
              <a:rPr lang="en-US" dirty="0">
                <a:ea typeface="+mn-ea"/>
                <a:cs typeface="+mn-cs"/>
              </a:rPr>
              <a:t>equivalent: ¬Traffic </a:t>
            </a:r>
            <a:r>
              <a:rPr lang="en-US" sz="2800" dirty="0"/>
              <a:t>∨</a:t>
            </a:r>
            <a:r>
              <a:rPr lang="en-US" dirty="0">
                <a:ea typeface="+mn-ea"/>
                <a:cs typeface="+mn-cs"/>
              </a:rPr>
              <a:t> ¬Accident (no positive iteral)</a:t>
            </a:r>
          </a:p>
          <a:p>
            <a:pPr marL="457200" indent="-457200"/>
            <a:r>
              <a:rPr lang="en-US" dirty="0">
                <a:ea typeface="+mn-ea"/>
                <a:cs typeface="+mn-cs"/>
              </a:rPr>
              <a:t>We </a:t>
            </a:r>
            <a:r>
              <a:rPr lang="en-US" dirty="0"/>
              <a:t>use Horn clauses in resolution later.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B24F7A-7A34-4D65-B44D-5964D363E89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EE426B-851F-4983-8CB6-F8E6E97C0C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43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887869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theorem proving: Forward chaining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196752"/>
            <a:ext cx="11379200" cy="4968552"/>
          </a:xfrm>
        </p:spPr>
        <p:txBody>
          <a:bodyPr/>
          <a:lstStyle/>
          <a:p>
            <a:r>
              <a:rPr lang="en-US" dirty="0"/>
              <a:t>Forward chaining applies Modus Ponens to generate new facts:</a:t>
            </a:r>
          </a:p>
          <a:p>
            <a:pPr lvl="1"/>
            <a:r>
              <a:rPr lang="en-US" dirty="0">
                <a:solidFill>
                  <a:srgbClr val="CC00CC"/>
                </a:solidFill>
              </a:rPr>
              <a:t>X</a:t>
            </a:r>
            <a:r>
              <a:rPr lang="en-US" baseline="-25000" dirty="0">
                <a:solidFill>
                  <a:srgbClr val="CC00CC"/>
                </a:solidFill>
              </a:rPr>
              <a:t>1</a:t>
            </a:r>
            <a:r>
              <a:rPr lang="en-US" dirty="0"/>
              <a:t>,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 X</a:t>
            </a:r>
            <a:r>
              <a:rPr lang="en-US" baseline="-25000" dirty="0">
                <a:solidFill>
                  <a:srgbClr val="CC00CC"/>
                </a:solidFill>
                <a:sym typeface="Symbol"/>
              </a:rPr>
              <a:t>2</a:t>
            </a:r>
            <a:r>
              <a:rPr lang="en-US" dirty="0"/>
              <a:t>, …,</a:t>
            </a:r>
            <a:r>
              <a:rPr lang="en-US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dirty="0"/>
              <a:t> </a:t>
            </a:r>
            <a:r>
              <a:rPr lang="en-US" dirty="0" err="1">
                <a:solidFill>
                  <a:srgbClr val="CC00CC"/>
                </a:solidFill>
                <a:sym typeface="Symbol"/>
              </a:rPr>
              <a:t>X</a:t>
            </a:r>
            <a:r>
              <a:rPr lang="en-US" baseline="-25000" dirty="0" err="1">
                <a:solidFill>
                  <a:srgbClr val="CC00CC"/>
                </a:solidFill>
                <a:sym typeface="Symbol"/>
              </a:rPr>
              <a:t>n</a:t>
            </a:r>
            <a:r>
              <a:rPr lang="en-US" dirty="0">
                <a:solidFill>
                  <a:srgbClr val="CC00CC"/>
                </a:solidFill>
                <a:sym typeface="Symbol"/>
              </a:rPr>
              <a:t>,   (</a:t>
            </a:r>
            <a:r>
              <a:rPr lang="en-US" dirty="0">
                <a:solidFill>
                  <a:srgbClr val="CC00CC"/>
                </a:solidFill>
              </a:rPr>
              <a:t>X</a:t>
            </a:r>
            <a:r>
              <a:rPr lang="en-US" baseline="-25000" dirty="0">
                <a:solidFill>
                  <a:srgbClr val="CC00CC"/>
                </a:solidFill>
              </a:rPr>
              <a:t>1</a:t>
            </a:r>
            <a:r>
              <a:rPr lang="en-US" dirty="0"/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 X</a:t>
            </a:r>
            <a:r>
              <a:rPr lang="en-US" baseline="-25000" dirty="0">
                <a:solidFill>
                  <a:srgbClr val="CC00CC"/>
                </a:solidFill>
                <a:sym typeface="Symbol"/>
              </a:rPr>
              <a:t>2</a:t>
            </a:r>
            <a:r>
              <a:rPr lang="en-US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dirty="0"/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 … </a:t>
            </a:r>
            <a:r>
              <a:rPr lang="en-US" dirty="0" err="1">
                <a:solidFill>
                  <a:srgbClr val="CC00CC"/>
                </a:solidFill>
                <a:sym typeface="Symbol"/>
              </a:rPr>
              <a:t>X</a:t>
            </a:r>
            <a:r>
              <a:rPr lang="en-US" baseline="-25000" dirty="0" err="1">
                <a:solidFill>
                  <a:srgbClr val="CC00CC"/>
                </a:solidFill>
                <a:sym typeface="Symbol"/>
              </a:rPr>
              <a:t>n</a:t>
            </a:r>
            <a:r>
              <a:rPr lang="en-US" dirty="0">
                <a:solidFill>
                  <a:srgbClr val="CC00CC"/>
                </a:solidFill>
                <a:sym typeface="Symbol"/>
              </a:rPr>
              <a:t>) </a:t>
            </a:r>
            <a:r>
              <a:rPr lang="en-US" altLang="en-US" dirty="0">
                <a:solidFill>
                  <a:srgbClr val="CC00CC"/>
                </a:solidFill>
                <a:sym typeface="Symbol" panose="05050102010706020507" pitchFamily="18" charset="2"/>
              </a:rPr>
              <a:t></a:t>
            </a:r>
            <a:r>
              <a:rPr lang="en-US" altLang="en-US" sz="2800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Y </a:t>
            </a:r>
          </a:p>
          <a:p>
            <a:pPr marL="344487" lvl="1" indent="0">
              <a:buNone/>
            </a:pPr>
            <a:r>
              <a:rPr lang="en-US" dirty="0">
                <a:solidFill>
                  <a:srgbClr val="CC00CC"/>
                </a:solidFill>
              </a:rPr>
              <a:t>                                Y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Forward chaining keeps applying this rule, adding new facts, until nothing more can be added</a:t>
            </a:r>
          </a:p>
          <a:p>
            <a:pPr lvl="1"/>
            <a:r>
              <a:rPr lang="en-US" dirty="0"/>
              <a:t>Requires KB to contain only </a:t>
            </a:r>
            <a:r>
              <a:rPr lang="en-US" b="1" i="1" dirty="0">
                <a:solidFill>
                  <a:srgbClr val="FF0000"/>
                </a:solidFill>
              </a:rPr>
              <a:t>definite clauses</a:t>
            </a:r>
            <a:r>
              <a:rPr lang="en-US" dirty="0"/>
              <a:t>         (restriction)</a:t>
            </a:r>
          </a:p>
          <a:p>
            <a:pPr lvl="2"/>
            <a:r>
              <a:rPr lang="en-US" dirty="0">
                <a:solidFill>
                  <a:srgbClr val="CC00CC"/>
                </a:solidFill>
              </a:rPr>
              <a:t>(Conjunction of symbols) </a:t>
            </a:r>
            <a:r>
              <a:rPr lang="en-US" altLang="en-US" dirty="0">
                <a:solidFill>
                  <a:srgbClr val="CC00CC"/>
                </a:solidFill>
                <a:sym typeface="Symbol" panose="05050102010706020507" pitchFamily="18" charset="2"/>
              </a:rPr>
              <a:t></a:t>
            </a:r>
            <a:r>
              <a:rPr lang="en-US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dirty="0">
                <a:solidFill>
                  <a:srgbClr val="CC00CC"/>
                </a:solidFill>
              </a:rPr>
              <a:t>symbol</a:t>
            </a:r>
            <a:r>
              <a:rPr lang="en-US" dirty="0"/>
              <a:t>; or</a:t>
            </a:r>
          </a:p>
          <a:p>
            <a:pPr lvl="2"/>
            <a:r>
              <a:rPr lang="en-US" dirty="0"/>
              <a:t>A single symbol (note that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X </a:t>
            </a:r>
            <a:r>
              <a:rPr lang="en-US" dirty="0">
                <a:sym typeface="Symbol"/>
              </a:rPr>
              <a:t>is equivalent to</a:t>
            </a:r>
            <a:r>
              <a:rPr lang="en-US" dirty="0">
                <a:solidFill>
                  <a:srgbClr val="CC00CC"/>
                </a:solidFill>
                <a:sym typeface="Symbol"/>
              </a:rPr>
              <a:t> True </a:t>
            </a:r>
            <a:r>
              <a:rPr lang="en-US" altLang="en-US" dirty="0">
                <a:solidFill>
                  <a:srgbClr val="CC00CC"/>
                </a:solidFill>
                <a:sym typeface="Symbol" panose="05050102010706020507" pitchFamily="18" charset="2"/>
              </a:rPr>
              <a:t></a:t>
            </a:r>
            <a:r>
              <a:rPr lang="en-US" dirty="0">
                <a:solidFill>
                  <a:srgbClr val="CC00CC"/>
                </a:solidFill>
                <a:sym typeface="Symbol"/>
              </a:rPr>
              <a:t> X</a:t>
            </a:r>
            <a:r>
              <a:rPr lang="en-US" dirty="0">
                <a:sym typeface="Symbol"/>
              </a:rPr>
              <a:t>)</a:t>
            </a:r>
          </a:p>
          <a:p>
            <a:pPr lvl="1"/>
            <a:r>
              <a:rPr lang="en-US" dirty="0">
                <a:sym typeface="Symbol"/>
              </a:rPr>
              <a:t>Runs in </a:t>
            </a:r>
            <a:r>
              <a:rPr lang="en-US" b="1" i="1" dirty="0">
                <a:sym typeface="Symbol"/>
              </a:rPr>
              <a:t>linear</a:t>
            </a:r>
            <a:r>
              <a:rPr lang="en-US" dirty="0">
                <a:sym typeface="Symbol"/>
              </a:rPr>
              <a:t> time using two simple tricks:</a:t>
            </a:r>
          </a:p>
          <a:p>
            <a:pPr lvl="2"/>
            <a:r>
              <a:rPr lang="en-US" dirty="0">
                <a:sym typeface="Symbol"/>
              </a:rPr>
              <a:t>Each symbol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baseline="-25000" dirty="0">
                <a:solidFill>
                  <a:srgbClr val="CC00CC"/>
                </a:solidFill>
                <a:sym typeface="Symbol"/>
              </a:rPr>
              <a:t>i </a:t>
            </a:r>
            <a:r>
              <a:rPr lang="en-US" dirty="0">
                <a:sym typeface="Symbol"/>
              </a:rPr>
              <a:t>knows which rules it appears in</a:t>
            </a:r>
          </a:p>
          <a:p>
            <a:pPr lvl="2"/>
            <a:r>
              <a:rPr lang="en-US" dirty="0">
                <a:sym typeface="Symbol"/>
              </a:rPr>
              <a:t>Each rule keeps count of how many of its premises are not yet satisfied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CF19D7F-8889-41A5-8EC8-2D254DDBD7BE}"/>
              </a:ext>
            </a:extLst>
          </p:cNvPr>
          <p:cNvCxnSpPr/>
          <p:nvPr/>
        </p:nvCxnSpPr>
        <p:spPr bwMode="auto">
          <a:xfrm>
            <a:off x="1127448" y="2240868"/>
            <a:ext cx="5616624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31739F-88A5-40A5-A8EA-AD6157EB1D1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7D57EE-FBC0-4AF0-B64D-88BC9BF65C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44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5003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Forward chaining algorithm: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97001"/>
            <a:ext cx="12192000" cy="4986923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solidFill>
                  <a:srgbClr val="CC00CC"/>
                </a:solidFill>
              </a:rPr>
              <a:t>function</a:t>
            </a:r>
            <a:r>
              <a:rPr lang="en-US" b="1" dirty="0"/>
              <a:t> </a:t>
            </a:r>
            <a:r>
              <a:rPr lang="en-US" dirty="0">
                <a:solidFill>
                  <a:srgbClr val="008000"/>
                </a:solidFill>
              </a:rPr>
              <a:t>PL-FC-ENTAILS?</a:t>
            </a:r>
            <a:r>
              <a:rPr lang="en-US" dirty="0"/>
              <a:t>(</a:t>
            </a:r>
            <a:r>
              <a:rPr lang="en-US" dirty="0">
                <a:solidFill>
                  <a:srgbClr val="0000FF"/>
                </a:solidFill>
              </a:rPr>
              <a:t>KB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q</a:t>
            </a:r>
            <a:r>
              <a:rPr lang="en-US" dirty="0"/>
              <a:t>) </a:t>
            </a:r>
            <a:r>
              <a:rPr lang="en-US" b="1" dirty="0">
                <a:solidFill>
                  <a:srgbClr val="CC00CC"/>
                </a:solidFill>
              </a:rPr>
              <a:t>returns</a:t>
            </a:r>
            <a:r>
              <a:rPr lang="en-US" b="1" dirty="0"/>
              <a:t> </a:t>
            </a:r>
            <a:r>
              <a:rPr lang="en-US" dirty="0"/>
              <a:t>true or false</a:t>
            </a:r>
            <a:br>
              <a:rPr lang="en-US" dirty="0"/>
            </a:br>
            <a:r>
              <a:rPr lang="en-US" dirty="0"/>
              <a:t>    </a:t>
            </a:r>
            <a:r>
              <a:rPr lang="en-US" dirty="0">
                <a:solidFill>
                  <a:srgbClr val="0000FF"/>
                </a:solidFill>
              </a:rPr>
              <a:t>count</a:t>
            </a:r>
            <a:r>
              <a:rPr lang="en-US" dirty="0"/>
              <a:t> ← a table, where </a:t>
            </a:r>
            <a:r>
              <a:rPr lang="en-US" dirty="0">
                <a:solidFill>
                  <a:srgbClr val="0000FF"/>
                </a:solidFill>
              </a:rPr>
              <a:t>count</a:t>
            </a:r>
            <a:r>
              <a:rPr lang="en-US" dirty="0"/>
              <a:t>[</a:t>
            </a:r>
            <a:r>
              <a:rPr lang="en-US" dirty="0">
                <a:solidFill>
                  <a:srgbClr val="0000FF"/>
                </a:solidFill>
              </a:rPr>
              <a:t>c</a:t>
            </a:r>
            <a:r>
              <a:rPr lang="en-US" dirty="0"/>
              <a:t>] is the number of symbols in </a:t>
            </a:r>
            <a:r>
              <a:rPr lang="en-US" dirty="0">
                <a:solidFill>
                  <a:srgbClr val="0000FF"/>
                </a:solidFill>
              </a:rPr>
              <a:t>c</a:t>
            </a:r>
            <a:r>
              <a:rPr lang="en-US" dirty="0"/>
              <a:t>’s premise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</a:t>
            </a:r>
            <a:r>
              <a:rPr lang="en-US" dirty="0">
                <a:solidFill>
                  <a:srgbClr val="0000FF"/>
                </a:solidFill>
              </a:rPr>
              <a:t>inferred</a:t>
            </a:r>
            <a:r>
              <a:rPr lang="en-US" dirty="0"/>
              <a:t> ← a table, where</a:t>
            </a:r>
            <a:r>
              <a:rPr lang="en-US" dirty="0">
                <a:solidFill>
                  <a:srgbClr val="0000FF"/>
                </a:solidFill>
              </a:rPr>
              <a:t> inferred</a:t>
            </a:r>
            <a:r>
              <a:rPr lang="en-US" dirty="0"/>
              <a:t>[</a:t>
            </a:r>
            <a:r>
              <a:rPr lang="en-US" dirty="0">
                <a:solidFill>
                  <a:srgbClr val="0000FF"/>
                </a:solidFill>
              </a:rPr>
              <a:t>s</a:t>
            </a:r>
            <a:r>
              <a:rPr lang="en-US" dirty="0"/>
              <a:t>] is initially false for all </a:t>
            </a:r>
            <a:r>
              <a:rPr lang="en-US" dirty="0">
                <a:solidFill>
                  <a:srgbClr val="0000FF"/>
                </a:solidFill>
              </a:rPr>
              <a:t>s</a:t>
            </a:r>
            <a:r>
              <a:rPr lang="en-US" dirty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</a:t>
            </a:r>
            <a:r>
              <a:rPr lang="en-US" dirty="0">
                <a:solidFill>
                  <a:srgbClr val="0000FF"/>
                </a:solidFill>
              </a:rPr>
              <a:t>agenda</a:t>
            </a:r>
            <a:r>
              <a:rPr lang="en-US" dirty="0"/>
              <a:t> ← a queue of symbols, initially symbols known to be true in </a:t>
            </a:r>
            <a:r>
              <a:rPr lang="en-US" dirty="0">
                <a:solidFill>
                  <a:srgbClr val="0000FF"/>
                </a:solidFill>
              </a:rPr>
              <a:t>KB</a:t>
            </a:r>
            <a:r>
              <a:rPr lang="en-US" dirty="0"/>
              <a:t>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b="1" dirty="0"/>
              <a:t>    </a:t>
            </a:r>
            <a:r>
              <a:rPr lang="en-US" b="1" dirty="0">
                <a:solidFill>
                  <a:srgbClr val="CC00CC"/>
                </a:solidFill>
              </a:rPr>
              <a:t>while</a:t>
            </a:r>
            <a:r>
              <a:rPr lang="en-US" b="1" dirty="0"/>
              <a:t> </a:t>
            </a:r>
            <a:r>
              <a:rPr lang="en-US" dirty="0">
                <a:solidFill>
                  <a:srgbClr val="0000FF"/>
                </a:solidFill>
              </a:rPr>
              <a:t>agenda</a:t>
            </a:r>
            <a:r>
              <a:rPr lang="en-US" dirty="0"/>
              <a:t> is not empty </a:t>
            </a:r>
            <a:r>
              <a:rPr lang="en-US" b="1" dirty="0">
                <a:solidFill>
                  <a:srgbClr val="CC00CC"/>
                </a:solidFill>
              </a:rPr>
              <a:t>do</a:t>
            </a:r>
            <a:r>
              <a:rPr lang="en-US" b="1" dirty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           </a:t>
            </a:r>
            <a:r>
              <a:rPr lang="en-US" dirty="0">
                <a:solidFill>
                  <a:srgbClr val="0000FF"/>
                </a:solidFill>
              </a:rPr>
              <a:t>p</a:t>
            </a:r>
            <a:r>
              <a:rPr lang="en-US" dirty="0"/>
              <a:t> ← Pop(</a:t>
            </a:r>
            <a:r>
              <a:rPr lang="en-US" dirty="0">
                <a:solidFill>
                  <a:srgbClr val="0000FF"/>
                </a:solidFill>
              </a:rPr>
              <a:t>agenda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           </a:t>
            </a:r>
            <a:r>
              <a:rPr lang="en-US" b="1" dirty="0">
                <a:solidFill>
                  <a:srgbClr val="CC00CC"/>
                </a:solidFill>
              </a:rPr>
              <a:t>if</a:t>
            </a:r>
            <a:r>
              <a:rPr lang="en-US" b="1" dirty="0"/>
              <a:t> </a:t>
            </a:r>
            <a:r>
              <a:rPr lang="en-US" dirty="0">
                <a:solidFill>
                  <a:srgbClr val="0000FF"/>
                </a:solidFill>
              </a:rPr>
              <a:t>p</a:t>
            </a:r>
            <a:r>
              <a:rPr lang="en-US" dirty="0"/>
              <a:t> = </a:t>
            </a:r>
            <a:r>
              <a:rPr lang="en-US" dirty="0">
                <a:solidFill>
                  <a:srgbClr val="0000FF"/>
                </a:solidFill>
              </a:rPr>
              <a:t>q</a:t>
            </a:r>
            <a:r>
              <a:rPr lang="en-US" dirty="0"/>
              <a:t> </a:t>
            </a:r>
            <a:r>
              <a:rPr lang="en-US" b="1" dirty="0">
                <a:solidFill>
                  <a:srgbClr val="CC00CC"/>
                </a:solidFill>
              </a:rPr>
              <a:t>then return </a:t>
            </a:r>
            <a:r>
              <a:rPr lang="en-US" dirty="0"/>
              <a:t>true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           </a:t>
            </a:r>
            <a:r>
              <a:rPr lang="en-US" b="1" dirty="0">
                <a:solidFill>
                  <a:srgbClr val="CC00CC"/>
                </a:solidFill>
              </a:rPr>
              <a:t>if</a:t>
            </a:r>
            <a:r>
              <a:rPr lang="en-US" b="1" dirty="0"/>
              <a:t> </a:t>
            </a:r>
            <a:r>
              <a:rPr lang="en-US" dirty="0">
                <a:solidFill>
                  <a:srgbClr val="0000FF"/>
                </a:solidFill>
              </a:rPr>
              <a:t>inferred</a:t>
            </a:r>
            <a:r>
              <a:rPr lang="en-US" dirty="0"/>
              <a:t>[</a:t>
            </a:r>
            <a:r>
              <a:rPr lang="en-US" dirty="0">
                <a:solidFill>
                  <a:srgbClr val="0000FF"/>
                </a:solidFill>
              </a:rPr>
              <a:t>p</a:t>
            </a:r>
            <a:r>
              <a:rPr lang="en-US" dirty="0"/>
              <a:t>] = false </a:t>
            </a:r>
            <a:r>
              <a:rPr lang="en-US" b="1" dirty="0">
                <a:solidFill>
                  <a:srgbClr val="CC00CC"/>
                </a:solidFill>
              </a:rPr>
              <a:t>then</a:t>
            </a:r>
            <a:r>
              <a:rPr lang="en-US" b="1" dirty="0"/>
              <a:t> 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            </a:t>
            </a:r>
            <a:r>
              <a:rPr lang="en-US" dirty="0">
                <a:solidFill>
                  <a:srgbClr val="0000FF"/>
                </a:solidFill>
              </a:rPr>
              <a:t>inferred</a:t>
            </a:r>
            <a:r>
              <a:rPr lang="en-US" dirty="0"/>
              <a:t>[</a:t>
            </a:r>
            <a:r>
              <a:rPr lang="en-US" dirty="0">
                <a:solidFill>
                  <a:srgbClr val="0000FF"/>
                </a:solidFill>
              </a:rPr>
              <a:t>p</a:t>
            </a:r>
            <a:r>
              <a:rPr lang="en-US" dirty="0"/>
              <a:t>]←true</a:t>
            </a:r>
            <a:br>
              <a:rPr lang="en-US" dirty="0"/>
            </a:br>
            <a:r>
              <a:rPr lang="en-US" dirty="0"/>
              <a:t>                    </a:t>
            </a:r>
            <a:r>
              <a:rPr lang="en-US" b="1" dirty="0">
                <a:solidFill>
                  <a:srgbClr val="CC00CC"/>
                </a:solidFill>
              </a:rPr>
              <a:t>for each </a:t>
            </a:r>
            <a:r>
              <a:rPr lang="en-US" dirty="0"/>
              <a:t>clause </a:t>
            </a:r>
            <a:r>
              <a:rPr lang="en-US" dirty="0">
                <a:solidFill>
                  <a:srgbClr val="0000FF"/>
                </a:solidFill>
              </a:rPr>
              <a:t>c</a:t>
            </a:r>
            <a:r>
              <a:rPr lang="en-US" dirty="0"/>
              <a:t> in </a:t>
            </a:r>
            <a:r>
              <a:rPr lang="en-US" dirty="0">
                <a:solidFill>
                  <a:srgbClr val="0000FF"/>
                </a:solidFill>
              </a:rPr>
              <a:t>KB</a:t>
            </a:r>
            <a:r>
              <a:rPr lang="en-US" dirty="0"/>
              <a:t> where </a:t>
            </a:r>
            <a:r>
              <a:rPr lang="en-US" dirty="0">
                <a:solidFill>
                  <a:srgbClr val="0000FF"/>
                </a:solidFill>
              </a:rPr>
              <a:t>p</a:t>
            </a:r>
            <a:r>
              <a:rPr lang="en-US" dirty="0"/>
              <a:t> is in </a:t>
            </a:r>
            <a:r>
              <a:rPr lang="en-US" dirty="0" err="1">
                <a:solidFill>
                  <a:srgbClr val="0000FF"/>
                </a:solidFill>
              </a:rPr>
              <a:t>c.premise</a:t>
            </a:r>
            <a:r>
              <a:rPr lang="en-US" dirty="0"/>
              <a:t> </a:t>
            </a:r>
            <a:r>
              <a:rPr lang="en-US" b="1" dirty="0">
                <a:solidFill>
                  <a:srgbClr val="CC00CC"/>
                </a:solidFill>
              </a:rPr>
              <a:t>do</a:t>
            </a:r>
            <a:r>
              <a:rPr lang="en-US" b="1" dirty="0"/>
              <a:t> 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                       decrement </a:t>
            </a:r>
            <a:r>
              <a:rPr lang="en-US" dirty="0">
                <a:solidFill>
                  <a:srgbClr val="0000FF"/>
                </a:solidFill>
              </a:rPr>
              <a:t>count</a:t>
            </a:r>
            <a:r>
              <a:rPr lang="en-US" dirty="0"/>
              <a:t>[</a:t>
            </a:r>
            <a:r>
              <a:rPr lang="en-US" dirty="0">
                <a:solidFill>
                  <a:srgbClr val="0000FF"/>
                </a:solidFill>
              </a:rPr>
              <a:t>c</a:t>
            </a:r>
            <a:r>
              <a:rPr lang="en-US" dirty="0"/>
              <a:t>]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                           </a:t>
            </a:r>
            <a:r>
              <a:rPr lang="en-US" b="1" dirty="0">
                <a:solidFill>
                  <a:srgbClr val="CC00CC"/>
                </a:solidFill>
              </a:rPr>
              <a:t>if</a:t>
            </a:r>
            <a:r>
              <a:rPr lang="en-US" b="1" dirty="0"/>
              <a:t> </a:t>
            </a:r>
            <a:r>
              <a:rPr lang="en-US" dirty="0">
                <a:solidFill>
                  <a:srgbClr val="0000FF"/>
                </a:solidFill>
              </a:rPr>
              <a:t>count</a:t>
            </a:r>
            <a:r>
              <a:rPr lang="en-US" dirty="0"/>
              <a:t>[</a:t>
            </a:r>
            <a:r>
              <a:rPr lang="en-US" dirty="0">
                <a:solidFill>
                  <a:srgbClr val="0000FF"/>
                </a:solidFill>
              </a:rPr>
              <a:t>c</a:t>
            </a:r>
            <a:r>
              <a:rPr lang="en-US" dirty="0"/>
              <a:t>] = 0 </a:t>
            </a:r>
            <a:r>
              <a:rPr lang="en-US" b="1" dirty="0">
                <a:solidFill>
                  <a:srgbClr val="CC00CC"/>
                </a:solidFill>
              </a:rPr>
              <a:t>then</a:t>
            </a:r>
            <a:r>
              <a:rPr lang="en-US" b="1" dirty="0"/>
              <a:t> </a:t>
            </a:r>
            <a:r>
              <a:rPr lang="en-US" dirty="0"/>
              <a:t>add </a:t>
            </a:r>
            <a:r>
              <a:rPr lang="en-US" dirty="0" err="1">
                <a:solidFill>
                  <a:srgbClr val="0000FF"/>
                </a:solidFill>
              </a:rPr>
              <a:t>c.conclusion</a:t>
            </a:r>
            <a:r>
              <a:rPr lang="en-US" dirty="0"/>
              <a:t> to </a:t>
            </a:r>
            <a:r>
              <a:rPr lang="en-US" dirty="0">
                <a:solidFill>
                  <a:srgbClr val="0000FF"/>
                </a:solidFill>
              </a:rPr>
              <a:t>agenda</a:t>
            </a:r>
            <a:r>
              <a:rPr lang="en-US" dirty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   </a:t>
            </a:r>
            <a:r>
              <a:rPr lang="en-US" b="1" dirty="0">
                <a:solidFill>
                  <a:srgbClr val="CC00CC"/>
                </a:solidFill>
              </a:rPr>
              <a:t>return</a:t>
            </a:r>
            <a:r>
              <a:rPr lang="en-US" b="1" dirty="0"/>
              <a:t> </a:t>
            </a:r>
            <a:r>
              <a:rPr lang="en-US" dirty="0"/>
              <a:t>false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F0BCC38-DD60-3E45-9B2E-123A66116025}"/>
              </a:ext>
            </a:extLst>
          </p:cNvPr>
          <p:cNvSpPr/>
          <p:nvPr/>
        </p:nvSpPr>
        <p:spPr>
          <a:xfrm>
            <a:off x="1411843" y="1335643"/>
            <a:ext cx="3589648" cy="493157"/>
          </a:xfrm>
          <a:prstGeom prst="rect">
            <a:avLst/>
          </a:prstGeom>
          <a:solidFill>
            <a:srgbClr val="FFFF00">
              <a:alpha val="18000"/>
            </a:srgbClr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40779F3-1CDF-9B44-9490-91D108F739D4}"/>
              </a:ext>
            </a:extLst>
          </p:cNvPr>
          <p:cNvSpPr/>
          <p:nvPr/>
        </p:nvSpPr>
        <p:spPr>
          <a:xfrm>
            <a:off x="386606" y="1765133"/>
            <a:ext cx="11375903" cy="1185884"/>
          </a:xfrm>
          <a:prstGeom prst="rect">
            <a:avLst/>
          </a:prstGeom>
          <a:solidFill>
            <a:srgbClr val="FFFF00">
              <a:alpha val="18000"/>
            </a:srgbClr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076BD14-A388-434D-B88D-665B9AA18C40}"/>
              </a:ext>
            </a:extLst>
          </p:cNvPr>
          <p:cNvSpPr/>
          <p:nvPr/>
        </p:nvSpPr>
        <p:spPr>
          <a:xfrm>
            <a:off x="1037771" y="3275279"/>
            <a:ext cx="3936012" cy="811812"/>
          </a:xfrm>
          <a:prstGeom prst="rect">
            <a:avLst/>
          </a:prstGeom>
          <a:solidFill>
            <a:srgbClr val="FFFF00">
              <a:alpha val="18000"/>
            </a:srgbClr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ACF09C3-9FE6-474B-9F96-88E0B99B7C77}"/>
              </a:ext>
            </a:extLst>
          </p:cNvPr>
          <p:cNvSpPr/>
          <p:nvPr/>
        </p:nvSpPr>
        <p:spPr>
          <a:xfrm>
            <a:off x="1037770" y="4023424"/>
            <a:ext cx="4088411" cy="811812"/>
          </a:xfrm>
          <a:prstGeom prst="rect">
            <a:avLst/>
          </a:prstGeom>
          <a:solidFill>
            <a:srgbClr val="FFFF00">
              <a:alpha val="18000"/>
            </a:srgbClr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BAD1C2C-EFEA-7D4F-8E5B-441CAF27BA61}"/>
              </a:ext>
            </a:extLst>
          </p:cNvPr>
          <p:cNvSpPr/>
          <p:nvPr/>
        </p:nvSpPr>
        <p:spPr>
          <a:xfrm>
            <a:off x="1702788" y="4757714"/>
            <a:ext cx="8203212" cy="1185885"/>
          </a:xfrm>
          <a:prstGeom prst="rect">
            <a:avLst/>
          </a:prstGeom>
          <a:solidFill>
            <a:srgbClr val="FFFF00">
              <a:alpha val="18000"/>
            </a:srgbClr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26A380-F32D-4DDA-A0D8-6DF37C053BC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57D3-3F5A-49E9-B096-96F4C1F884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45</a:t>
            </a:fld>
            <a:endParaRPr lang="en-US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0FE244-BB47-4DA2-98D8-0D458F31B64C}"/>
              </a:ext>
            </a:extLst>
          </p:cNvPr>
          <p:cNvSpPr txBox="1"/>
          <p:nvPr/>
        </p:nvSpPr>
        <p:spPr>
          <a:xfrm>
            <a:off x="10092444" y="596881"/>
            <a:ext cx="15841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/>
              <a:t>c: clause</a:t>
            </a:r>
          </a:p>
          <a:p>
            <a:pPr>
              <a:buNone/>
            </a:pPr>
            <a:r>
              <a:rPr lang="en-US" sz="2000" dirty="0"/>
              <a:t>s: symbol</a:t>
            </a:r>
          </a:p>
        </p:txBody>
      </p:sp>
    </p:spTree>
    <p:extLst>
      <p:ext uri="{BB962C8B-B14F-4D97-AF65-F5344CB8AC3E}">
        <p14:creationId xmlns:p14="http://schemas.microsoft.com/office/powerpoint/2010/main" val="577449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forward chaining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23212"/>
            <a:ext cx="11211036" cy="5434262"/>
          </a:xfrm>
        </p:spPr>
        <p:txBody>
          <a:bodyPr/>
          <a:lstStyle/>
          <a:p>
            <a:r>
              <a:rPr lang="en-US" sz="2800" b="1" dirty="0"/>
              <a:t>Theorem: </a:t>
            </a:r>
            <a:r>
              <a:rPr lang="en-US" sz="2800" dirty="0"/>
              <a:t>FC is sound and complete for definite-clause KBs</a:t>
            </a:r>
          </a:p>
          <a:p>
            <a:r>
              <a:rPr lang="en-US" sz="2800" b="1" dirty="0"/>
              <a:t>Soundness:</a:t>
            </a:r>
            <a:r>
              <a:rPr lang="en-US" sz="2800" dirty="0"/>
              <a:t> follows from soundness of Modus Ponens </a:t>
            </a:r>
          </a:p>
          <a:p>
            <a:r>
              <a:rPr lang="en-US" sz="2800" b="1" dirty="0"/>
              <a:t>Completeness</a:t>
            </a:r>
            <a:r>
              <a:rPr lang="en-US" sz="2800" dirty="0"/>
              <a:t> proof: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sz="2400" dirty="0"/>
              <a:t>1. FC reaches a fixed point where no new atomic sentences are derived </a:t>
            </a:r>
          </a:p>
          <a:p>
            <a:pPr marL="1201738" indent="-1201738">
              <a:spcBef>
                <a:spcPts val="0"/>
              </a:spcBef>
              <a:buNone/>
              <a:tabLst>
                <a:tab pos="914400" algn="l"/>
              </a:tabLst>
            </a:pPr>
            <a:r>
              <a:rPr lang="en-US" sz="2400" dirty="0"/>
              <a:t>	2. Consider the final set of known-to-be-true symbols as a model </a:t>
            </a:r>
            <a:r>
              <a:rPr lang="en-US" sz="2400" b="1" i="1" dirty="0">
                <a:solidFill>
                  <a:srgbClr val="0000FF"/>
                </a:solidFill>
              </a:rPr>
              <a:t>m</a:t>
            </a:r>
            <a:r>
              <a:rPr lang="en-US" sz="2400" dirty="0"/>
              <a:t> (other ones false in </a:t>
            </a:r>
            <a:r>
              <a:rPr lang="en-US" sz="2400" i="1" dirty="0"/>
              <a:t>inferred</a:t>
            </a:r>
            <a:r>
              <a:rPr lang="en-US" sz="2400" dirty="0"/>
              <a:t>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3. Every clause in the original KB is true in </a:t>
            </a:r>
            <a:r>
              <a:rPr lang="en-US" sz="2400" b="1" i="1" dirty="0">
                <a:solidFill>
                  <a:srgbClr val="0000FF"/>
                </a:solidFill>
              </a:rPr>
              <a:t>m</a:t>
            </a: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	</a:t>
            </a:r>
            <a:r>
              <a:rPr lang="en-US" sz="2400" i="1" dirty="0"/>
              <a:t>Proof</a:t>
            </a:r>
            <a:r>
              <a:rPr lang="en-US" sz="2400" dirty="0"/>
              <a:t>: Suppose a clause </a:t>
            </a:r>
            <a:r>
              <a:rPr lang="en-US" sz="2400" dirty="0">
                <a:solidFill>
                  <a:srgbClr val="CC00CC"/>
                </a:solidFill>
              </a:rPr>
              <a:t>X</a:t>
            </a:r>
            <a:r>
              <a:rPr lang="en-US" sz="2400" baseline="-25000" dirty="0">
                <a:solidFill>
                  <a:srgbClr val="CC00CC"/>
                </a:solidFill>
              </a:rPr>
              <a:t>1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</a:t>
            </a:r>
            <a:r>
              <a:rPr lang="en-US" sz="2400" dirty="0">
                <a:solidFill>
                  <a:srgbClr val="CC00CC"/>
                </a:solidFill>
              </a:rPr>
              <a:t>...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 </a:t>
            </a:r>
            <a:r>
              <a:rPr lang="en-US" sz="2400" dirty="0" err="1">
                <a:solidFill>
                  <a:srgbClr val="CC00CC"/>
                </a:solidFill>
                <a:sym typeface="Symbol"/>
              </a:rPr>
              <a:t>X</a:t>
            </a:r>
            <a:r>
              <a:rPr lang="en-US" sz="2400" baseline="-25000" dirty="0" err="1">
                <a:solidFill>
                  <a:srgbClr val="CC00CC"/>
                </a:solidFill>
              </a:rPr>
              <a:t>k</a:t>
            </a:r>
            <a:r>
              <a:rPr lang="en-US" sz="2400" dirty="0">
                <a:solidFill>
                  <a:srgbClr val="CC00CC"/>
                </a:solidFill>
              </a:rPr>
              <a:t> </a:t>
            </a:r>
            <a:r>
              <a:rPr lang="en-US" altLang="en-US" sz="2400" dirty="0">
                <a:solidFill>
                  <a:srgbClr val="CC00CC"/>
                </a:solidFill>
                <a:sym typeface="Symbol" panose="05050102010706020507" pitchFamily="18" charset="2"/>
              </a:rPr>
              <a:t>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400" dirty="0">
                <a:solidFill>
                  <a:srgbClr val="CC00CC"/>
                </a:solidFill>
              </a:rPr>
              <a:t>Y </a:t>
            </a:r>
            <a:r>
              <a:rPr lang="en-US" sz="2400" dirty="0"/>
              <a:t>is false in </a:t>
            </a:r>
            <a:r>
              <a:rPr lang="en-US" sz="2400" b="1" i="1" dirty="0">
                <a:solidFill>
                  <a:srgbClr val="0000FF"/>
                </a:solidFill>
              </a:rPr>
              <a:t>m</a:t>
            </a:r>
            <a:r>
              <a:rPr lang="en-US" sz="2400" dirty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	Then </a:t>
            </a:r>
            <a:r>
              <a:rPr lang="en-US" sz="2400" dirty="0">
                <a:solidFill>
                  <a:srgbClr val="CC00CC"/>
                </a:solidFill>
              </a:rPr>
              <a:t>X</a:t>
            </a:r>
            <a:r>
              <a:rPr lang="en-US" sz="2400" baseline="-25000" dirty="0">
                <a:solidFill>
                  <a:srgbClr val="CC00CC"/>
                </a:solidFill>
              </a:rPr>
              <a:t>1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</a:t>
            </a:r>
            <a:r>
              <a:rPr lang="en-US" sz="2400" dirty="0">
                <a:solidFill>
                  <a:srgbClr val="CC00CC"/>
                </a:solidFill>
              </a:rPr>
              <a:t>...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 </a:t>
            </a:r>
            <a:r>
              <a:rPr lang="en-US" sz="2400" dirty="0" err="1">
                <a:solidFill>
                  <a:srgbClr val="CC00CC"/>
                </a:solidFill>
              </a:rPr>
              <a:t>X</a:t>
            </a:r>
            <a:r>
              <a:rPr lang="en-US" sz="2400" baseline="-25000" dirty="0" err="1">
                <a:solidFill>
                  <a:srgbClr val="CC00CC"/>
                </a:solidFill>
              </a:rPr>
              <a:t>k</a:t>
            </a:r>
            <a:r>
              <a:rPr lang="en-US" sz="2400" dirty="0">
                <a:solidFill>
                  <a:srgbClr val="CC00CC"/>
                </a:solidFill>
              </a:rPr>
              <a:t> </a:t>
            </a:r>
            <a:r>
              <a:rPr lang="en-US" sz="2400" dirty="0"/>
              <a:t>is true in </a:t>
            </a:r>
            <a:r>
              <a:rPr lang="en-US" sz="2400" b="1" i="1" dirty="0">
                <a:solidFill>
                  <a:srgbClr val="0000FF"/>
                </a:solidFill>
              </a:rPr>
              <a:t>m</a:t>
            </a:r>
            <a:r>
              <a:rPr lang="en-US" sz="2400" dirty="0"/>
              <a:t> and </a:t>
            </a:r>
            <a:r>
              <a:rPr lang="en-US" sz="2400" dirty="0">
                <a:solidFill>
                  <a:srgbClr val="CC00CC"/>
                </a:solidFill>
              </a:rPr>
              <a:t>Y</a:t>
            </a:r>
            <a:r>
              <a:rPr lang="en-US" sz="2400" dirty="0"/>
              <a:t> is false in </a:t>
            </a:r>
            <a:r>
              <a:rPr lang="en-US" sz="2400" b="1" i="1" dirty="0">
                <a:solidFill>
                  <a:srgbClr val="0000FF"/>
                </a:solidFill>
              </a:rPr>
              <a:t>m</a:t>
            </a:r>
            <a:r>
              <a:rPr lang="en-US" sz="2400" dirty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	Therefore, the algorithm has not reached a fixed point (</a:t>
            </a:r>
            <a:r>
              <a:rPr lang="en-US" sz="2400" b="1" dirty="0"/>
              <a:t>contradict</a:t>
            </a:r>
            <a:r>
              <a:rPr lang="en-US" sz="2400" dirty="0"/>
              <a:t>)!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4. Hence </a:t>
            </a:r>
            <a:r>
              <a:rPr lang="en-US" sz="2400" b="1" i="1" dirty="0">
                <a:solidFill>
                  <a:srgbClr val="0000FF"/>
                </a:solidFill>
              </a:rPr>
              <a:t>m</a:t>
            </a:r>
            <a:r>
              <a:rPr lang="en-US" sz="2400" dirty="0"/>
              <a:t> is a model of KB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5. If </a:t>
            </a:r>
            <a:r>
              <a:rPr lang="en-US" sz="2400" dirty="0">
                <a:solidFill>
                  <a:srgbClr val="CC00CC"/>
                </a:solidFill>
              </a:rPr>
              <a:t>KB </a:t>
            </a:r>
            <a:r>
              <a:rPr lang="en-US" sz="2400" spc="-360" dirty="0">
                <a:solidFill>
                  <a:srgbClr val="CC00CC"/>
                </a:solidFill>
                <a:sym typeface="Symbol"/>
              </a:rPr>
              <a:t>|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= 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f</a:t>
            </a:r>
            <a:r>
              <a:rPr lang="en-US" sz="2400" dirty="0"/>
              <a:t>, </a:t>
            </a:r>
            <a:r>
              <a:rPr lang="en-US" sz="2400" i="1" dirty="0">
                <a:solidFill>
                  <a:srgbClr val="CC00CC"/>
                </a:solidFill>
              </a:rPr>
              <a:t>f</a:t>
            </a:r>
            <a:r>
              <a:rPr lang="en-US" sz="2400" dirty="0"/>
              <a:t> is true in every model (</a:t>
            </a:r>
            <a:r>
              <a:rPr lang="en-US" sz="2400" dirty="0">
                <a:sym typeface="Symbol" panose="05050102010706020507" pitchFamily="18" charset="2"/>
              </a:rPr>
              <a:t>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(KB)) of </a:t>
            </a:r>
            <a:r>
              <a:rPr lang="en-US" sz="2400" dirty="0">
                <a:solidFill>
                  <a:srgbClr val="CC00CC"/>
                </a:solidFill>
              </a:rPr>
              <a:t>KB</a:t>
            </a:r>
            <a:r>
              <a:rPr lang="en-US" sz="2400" dirty="0"/>
              <a:t>, including </a:t>
            </a:r>
            <a:r>
              <a:rPr lang="en-US" sz="2400" b="1" i="1" dirty="0">
                <a:solidFill>
                  <a:srgbClr val="0000FF"/>
                </a:solidFill>
              </a:rPr>
              <a:t>m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FA390-70D5-437D-B7DA-449C3FEFFE4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D4917B-5A3B-4F76-B879-123C556109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46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7886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1328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/>
              <a:t>Syntax</a:t>
            </a:r>
          </a:p>
          <a:p>
            <a:pPr>
              <a:spcBef>
                <a:spcPts val="600"/>
              </a:spcBef>
            </a:pPr>
            <a:r>
              <a:rPr lang="en-US" dirty="0"/>
              <a:t>Semantics</a:t>
            </a:r>
          </a:p>
          <a:p>
            <a:pPr>
              <a:spcBef>
                <a:spcPts val="600"/>
              </a:spcBef>
            </a:pPr>
            <a:r>
              <a:rPr lang="en-US" dirty="0"/>
              <a:t>Model checking</a:t>
            </a:r>
          </a:p>
          <a:p>
            <a:pPr>
              <a:spcBef>
                <a:spcPts val="600"/>
              </a:spcBef>
            </a:pPr>
            <a:r>
              <a:rPr lang="en-US" dirty="0"/>
              <a:t>Inference using forward chaining</a:t>
            </a:r>
          </a:p>
          <a:p>
            <a:r>
              <a:rPr lang="en-US" dirty="0">
                <a:solidFill>
                  <a:srgbClr val="FF0000"/>
                </a:solidFill>
              </a:rPr>
              <a:t>Proof by resolution</a:t>
            </a:r>
          </a:p>
          <a:p>
            <a:r>
              <a:rPr lang="en-US" dirty="0"/>
              <a:t>Inference using inference rules and logical equivalence </a:t>
            </a:r>
          </a:p>
          <a:p>
            <a:r>
              <a:rPr lang="en-US" dirty="0"/>
              <a:t>Summary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47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5253826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BE6E6-D210-4549-8C21-96DDDFF25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Clause and disjunction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EEC07-A07A-47BC-947F-ED6F19922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1247040" cy="4530725"/>
          </a:xfrm>
        </p:spPr>
        <p:txBody>
          <a:bodyPr/>
          <a:lstStyle/>
          <a:p>
            <a:r>
              <a:rPr lang="en-US" sz="2600" dirty="0"/>
              <a:t>Written with implication 		Written with disjunction </a:t>
            </a:r>
          </a:p>
          <a:p>
            <a:pPr marL="0" indent="0">
              <a:buNone/>
            </a:pPr>
            <a:r>
              <a:rPr lang="en-US" sz="2600" dirty="0"/>
              <a:t>	A → </a:t>
            </a:r>
            <a:r>
              <a:rPr lang="en-US" sz="2600" dirty="0">
                <a:solidFill>
                  <a:srgbClr val="FF0000"/>
                </a:solidFill>
              </a:rPr>
              <a:t>C</a:t>
            </a:r>
            <a:r>
              <a:rPr lang="en-US" sz="2600" dirty="0"/>
              <a:t> 				¬A ∨ </a:t>
            </a:r>
            <a:r>
              <a:rPr lang="en-US" sz="2600" dirty="0">
                <a:solidFill>
                  <a:srgbClr val="FF0000"/>
                </a:solidFill>
              </a:rPr>
              <a:t>C</a:t>
            </a:r>
            <a:r>
              <a:rPr lang="en-US" sz="2600" dirty="0"/>
              <a:t> </a:t>
            </a:r>
          </a:p>
          <a:p>
            <a:pPr marL="0" indent="0">
              <a:buNone/>
            </a:pPr>
            <a:r>
              <a:rPr lang="en-US" sz="2600" dirty="0"/>
              <a:t>	A ∧ B → </a:t>
            </a:r>
            <a:r>
              <a:rPr lang="en-US" sz="2600" dirty="0">
                <a:solidFill>
                  <a:srgbClr val="FF0000"/>
                </a:solidFill>
              </a:rPr>
              <a:t>C</a:t>
            </a:r>
            <a:r>
              <a:rPr lang="en-US" sz="2600" dirty="0"/>
              <a:t> 				¬A ∨ ¬B ∨ </a:t>
            </a:r>
            <a:r>
              <a:rPr lang="en-US" sz="2600" dirty="0">
                <a:solidFill>
                  <a:srgbClr val="FF0000"/>
                </a:solidFill>
              </a:rPr>
              <a:t>C</a:t>
            </a:r>
            <a:r>
              <a:rPr lang="en-US" sz="2600" dirty="0"/>
              <a:t> </a:t>
            </a:r>
          </a:p>
          <a:p>
            <a:r>
              <a:rPr lang="en-US" sz="2600" b="1" dirty="0"/>
              <a:t>Literal</a:t>
            </a:r>
            <a:r>
              <a:rPr lang="en-US" sz="2600" dirty="0"/>
              <a:t>: either </a:t>
            </a:r>
            <a:r>
              <a:rPr lang="en-US" sz="2600" i="1" dirty="0"/>
              <a:t>p</a:t>
            </a:r>
            <a:r>
              <a:rPr lang="en-US" sz="2600" dirty="0"/>
              <a:t> or ¬</a:t>
            </a:r>
            <a:r>
              <a:rPr lang="en-US" sz="2600" i="1" dirty="0"/>
              <a:t>p</a:t>
            </a:r>
            <a:r>
              <a:rPr lang="en-US" sz="2600" dirty="0"/>
              <a:t>, where </a:t>
            </a:r>
            <a:r>
              <a:rPr lang="en-US" sz="2600" i="1" dirty="0"/>
              <a:t>p</a:t>
            </a:r>
            <a:r>
              <a:rPr lang="en-US" sz="2600" dirty="0"/>
              <a:t> is a propositional symbol </a:t>
            </a:r>
          </a:p>
          <a:p>
            <a:r>
              <a:rPr lang="en-US" sz="2600" b="1" dirty="0"/>
              <a:t>Clause</a:t>
            </a:r>
            <a:r>
              <a:rPr lang="en-US" sz="2600" dirty="0"/>
              <a:t>: disjunction of literals, e.g., ¬A ∨ B ∨ ¬C ∨ D ∨ ¬E ∨ F</a:t>
            </a:r>
          </a:p>
          <a:p>
            <a:pPr lvl="1"/>
            <a:r>
              <a:rPr lang="en-US" b="1" dirty="0">
                <a:solidFill>
                  <a:srgbClr val="0000FF"/>
                </a:solidFill>
              </a:rPr>
              <a:t>Horn clause</a:t>
            </a:r>
            <a:r>
              <a:rPr lang="en-US" dirty="0"/>
              <a:t>: at most one positive literal (definite or goal clause)</a:t>
            </a:r>
          </a:p>
          <a:p>
            <a:r>
              <a:rPr lang="en-US" sz="2600" b="1" dirty="0"/>
              <a:t>Modus ponens </a:t>
            </a:r>
            <a:r>
              <a:rPr lang="en-US" sz="2600" dirty="0"/>
              <a:t>(rewritten):   </a:t>
            </a:r>
            <a:r>
              <a:rPr lang="en-US" sz="2600" dirty="0">
                <a:solidFill>
                  <a:srgbClr val="FF0000"/>
                </a:solidFill>
              </a:rPr>
              <a:t>A</a:t>
            </a:r>
            <a:r>
              <a:rPr lang="en-US" sz="2600" dirty="0"/>
              <a:t>,</a:t>
            </a:r>
            <a:r>
              <a:rPr lang="en-US" sz="2600" dirty="0">
                <a:solidFill>
                  <a:srgbClr val="FF0000"/>
                </a:solidFill>
              </a:rPr>
              <a:t> ¬A </a:t>
            </a:r>
            <a:r>
              <a:rPr lang="en-US" sz="2600" dirty="0"/>
              <a:t>∨ C </a:t>
            </a:r>
          </a:p>
          <a:p>
            <a:pPr marL="0" indent="0">
              <a:buNone/>
            </a:pPr>
            <a:r>
              <a:rPr lang="en-US" sz="2600" dirty="0"/>
              <a:t>                                                         C </a:t>
            </a:r>
          </a:p>
          <a:p>
            <a:pPr lvl="1">
              <a:spcBef>
                <a:spcPts val="0"/>
              </a:spcBef>
            </a:pPr>
            <a:r>
              <a:rPr lang="en-US" sz="2200" dirty="0"/>
              <a:t>Intuition: cancel out A and ¬A</a:t>
            </a:r>
          </a:p>
          <a:p>
            <a:pPr lvl="1">
              <a:spcBef>
                <a:spcPts val="0"/>
              </a:spcBef>
            </a:pPr>
            <a:r>
              <a:rPr lang="en-US" sz="2200" dirty="0"/>
              <a:t>Modus ponens cannot operate on general clauses. Resolution does!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2BE350-099A-4726-9397-80D11252442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625B5F-83E6-454C-8CB7-56356CEAD8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48</a:t>
            </a:fld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90F764A-3F8A-4590-AE0D-A02E86228CB1}"/>
              </a:ext>
            </a:extLst>
          </p:cNvPr>
          <p:cNvCxnSpPr>
            <a:cxnSpLocks/>
          </p:cNvCxnSpPr>
          <p:nvPr/>
        </p:nvCxnSpPr>
        <p:spPr bwMode="auto">
          <a:xfrm>
            <a:off x="5087888" y="4941168"/>
            <a:ext cx="190821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276176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39E7E-5236-4D9D-95B0-342453E10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35C32-7709-4518-A45D-83B0B6469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Resolution inference rule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i="1" dirty="0"/>
              <a:t>f</a:t>
            </a:r>
            <a:r>
              <a:rPr lang="en-US" baseline="-25000" dirty="0"/>
              <a:t>1</a:t>
            </a:r>
            <a:r>
              <a:rPr lang="en-US" dirty="0"/>
              <a:t> ∨ · · · ∨ </a:t>
            </a:r>
            <a:r>
              <a:rPr lang="en-US" i="1" dirty="0" err="1"/>
              <a:t>f</a:t>
            </a:r>
            <a:r>
              <a:rPr lang="en-US" i="1" baseline="-25000" dirty="0" err="1"/>
              <a:t>n</a:t>
            </a:r>
            <a:r>
              <a:rPr lang="en-US" dirty="0"/>
              <a:t> ∨ 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dirty="0"/>
              <a:t>,  </a:t>
            </a:r>
            <a:r>
              <a:rPr lang="en-US" dirty="0">
                <a:solidFill>
                  <a:srgbClr val="FF0000"/>
                </a:solidFill>
              </a:rPr>
              <a:t>¬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dirty="0"/>
              <a:t> ∨ </a:t>
            </a:r>
            <a:r>
              <a:rPr lang="en-US" i="1" dirty="0"/>
              <a:t>g</a:t>
            </a:r>
            <a:r>
              <a:rPr lang="en-US" baseline="-25000" dirty="0"/>
              <a:t>1</a:t>
            </a:r>
            <a:r>
              <a:rPr lang="en-US" dirty="0"/>
              <a:t> ∨ · · · ∨ </a:t>
            </a:r>
            <a:r>
              <a:rPr lang="en-US" i="1" dirty="0"/>
              <a:t>g</a:t>
            </a:r>
            <a:r>
              <a:rPr lang="en-US" i="1" baseline="-25000" dirty="0"/>
              <a:t>m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       </a:t>
            </a:r>
            <a:r>
              <a:rPr lang="en-US" i="1" dirty="0"/>
              <a:t>f</a:t>
            </a:r>
            <a:r>
              <a:rPr lang="en-US" baseline="-25000" dirty="0"/>
              <a:t>1</a:t>
            </a:r>
            <a:r>
              <a:rPr lang="en-US" dirty="0"/>
              <a:t> ∨ · · · ∨ </a:t>
            </a:r>
            <a:r>
              <a:rPr lang="en-US" i="1" dirty="0" err="1"/>
              <a:t>f</a:t>
            </a:r>
            <a:r>
              <a:rPr lang="en-US" i="1" baseline="-25000" dirty="0" err="1"/>
              <a:t>n</a:t>
            </a:r>
            <a:r>
              <a:rPr lang="en-US" dirty="0"/>
              <a:t> ∨ </a:t>
            </a:r>
            <a:r>
              <a:rPr lang="en-US" i="1" dirty="0"/>
              <a:t>g</a:t>
            </a:r>
            <a:r>
              <a:rPr lang="en-US" baseline="-25000" dirty="0"/>
              <a:t>1</a:t>
            </a:r>
            <a:r>
              <a:rPr lang="en-US" dirty="0"/>
              <a:t> ∨ · · · ∨ </a:t>
            </a:r>
            <a:r>
              <a:rPr lang="en-US" i="1" dirty="0"/>
              <a:t>g</a:t>
            </a:r>
            <a:r>
              <a:rPr lang="en-US" i="1" baseline="-25000" dirty="0"/>
              <a:t>m</a:t>
            </a:r>
          </a:p>
          <a:p>
            <a:pPr lvl="1"/>
            <a:r>
              <a:rPr lang="en-US" dirty="0"/>
              <a:t>where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/>
              <a:t>f</a:t>
            </a:r>
            <a:r>
              <a:rPr lang="en-US" baseline="-25000" dirty="0"/>
              <a:t>1</a:t>
            </a:r>
            <a:r>
              <a:rPr lang="en-US" dirty="0"/>
              <a:t>, · · · </a:t>
            </a:r>
            <a:r>
              <a:rPr lang="en-US" i="1" dirty="0" err="1"/>
              <a:t>f</a:t>
            </a:r>
            <a:r>
              <a:rPr lang="en-US" i="1" baseline="-25000" dirty="0" err="1"/>
              <a:t>n</a:t>
            </a:r>
            <a:r>
              <a:rPr lang="en-US" dirty="0"/>
              <a:t>, </a:t>
            </a:r>
            <a:r>
              <a:rPr lang="en-US" i="1" dirty="0"/>
              <a:t>g</a:t>
            </a:r>
            <a:r>
              <a:rPr lang="en-US" baseline="-25000" dirty="0"/>
              <a:t>1</a:t>
            </a:r>
            <a:r>
              <a:rPr lang="en-US" dirty="0"/>
              <a:t>, · · · , </a:t>
            </a:r>
            <a:r>
              <a:rPr lang="en-US" i="1" dirty="0"/>
              <a:t>g</a:t>
            </a:r>
            <a:r>
              <a:rPr lang="en-US" i="1" baseline="-25000" dirty="0"/>
              <a:t>m </a:t>
            </a:r>
            <a:r>
              <a:rPr lang="en-US" dirty="0"/>
              <a:t>are arbitrary literals</a:t>
            </a:r>
            <a:r>
              <a:rPr lang="en-US" i="1" baseline="-25000" dirty="0"/>
              <a:t> </a:t>
            </a:r>
            <a:endParaRPr lang="en-US" dirty="0">
              <a:solidFill>
                <a:srgbClr val="0000FF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/>
              <a:t>Example:      </a:t>
            </a:r>
            <a:r>
              <a:rPr lang="en-US" sz="2800" dirty="0"/>
              <a:t>Sun ∨ </a:t>
            </a:r>
            <a:r>
              <a:rPr lang="en-US" sz="2800" dirty="0">
                <a:solidFill>
                  <a:srgbClr val="FF0000"/>
                </a:solidFill>
              </a:rPr>
              <a:t>Rain</a:t>
            </a:r>
            <a:r>
              <a:rPr lang="en-US" sz="2800" dirty="0"/>
              <a:t>, </a:t>
            </a:r>
            <a:r>
              <a:rPr lang="en-US" sz="2800" dirty="0">
                <a:solidFill>
                  <a:srgbClr val="FF0000"/>
                </a:solidFill>
              </a:rPr>
              <a:t>¬Rain </a:t>
            </a:r>
            <a:r>
              <a:rPr lang="en-US" sz="2800" dirty="0"/>
              <a:t>∨ Cloud </a:t>
            </a:r>
          </a:p>
          <a:p>
            <a:pPr marL="0" indent="0">
              <a:buNone/>
            </a:pPr>
            <a:r>
              <a:rPr lang="en-US" sz="2800" dirty="0"/>
              <a:t>		                  Sun ∨ Cloud</a:t>
            </a: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FF"/>
                </a:solidFill>
              </a:rPr>
              <a:t>Resolution</a:t>
            </a:r>
            <a:r>
              <a:rPr lang="en-US" dirty="0"/>
              <a:t> is sound and complete for propositional logic</a:t>
            </a:r>
          </a:p>
          <a:p>
            <a:r>
              <a:rPr lang="en-US" dirty="0"/>
              <a:t>Exponential time in the worst case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03CC21-E5AD-4037-9F32-EDC2922987C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997339-AAAF-4997-8E55-37FC9FBDCC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49</a:t>
            </a:fld>
            <a:endParaRPr lang="en-US" alt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3D68F1C-7F78-41D9-A237-2C1A726B3B8E}"/>
              </a:ext>
            </a:extLst>
          </p:cNvPr>
          <p:cNvCxnSpPr>
            <a:cxnSpLocks/>
          </p:cNvCxnSpPr>
          <p:nvPr/>
        </p:nvCxnSpPr>
        <p:spPr bwMode="auto">
          <a:xfrm>
            <a:off x="1379476" y="2744924"/>
            <a:ext cx="6300700" cy="3600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13A0715-0245-4EC7-9169-237E55781B49}"/>
              </a:ext>
            </a:extLst>
          </p:cNvPr>
          <p:cNvCxnSpPr>
            <a:cxnSpLocks/>
          </p:cNvCxnSpPr>
          <p:nvPr/>
        </p:nvCxnSpPr>
        <p:spPr bwMode="auto">
          <a:xfrm>
            <a:off x="2891644" y="4329100"/>
            <a:ext cx="486999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907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B5E04-DA58-42A0-BCE9-CB08B4DD6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Propositions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EA472-BE35-47AA-96B3-D8BB3C976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48781"/>
            <a:ext cx="10972800" cy="4682146"/>
          </a:xfrm>
        </p:spPr>
        <p:txBody>
          <a:bodyPr/>
          <a:lstStyle/>
          <a:p>
            <a:r>
              <a:rPr lang="en-US" altLang="en-US" sz="2400" dirty="0"/>
              <a:t>If a proposition is true, then we say it has a </a:t>
            </a:r>
            <a:r>
              <a:rPr lang="en-US" altLang="en-US" sz="2400" b="1" dirty="0">
                <a:solidFill>
                  <a:srgbClr val="FF3300"/>
                </a:solidFill>
              </a:rPr>
              <a:t>truth value</a:t>
            </a:r>
            <a:r>
              <a:rPr lang="en-US" altLang="en-US" sz="2400" dirty="0">
                <a:solidFill>
                  <a:srgbClr val="FF3300"/>
                </a:solidFill>
              </a:rPr>
              <a:t> of “</a:t>
            </a:r>
            <a:r>
              <a:rPr lang="en-US" altLang="en-US" sz="2400" b="1" dirty="0">
                <a:solidFill>
                  <a:srgbClr val="FF3300"/>
                </a:solidFill>
              </a:rPr>
              <a:t>true</a:t>
            </a:r>
            <a:r>
              <a:rPr lang="en-US" altLang="en-US" sz="2400" dirty="0">
                <a:solidFill>
                  <a:srgbClr val="FF3300"/>
                </a:solidFill>
              </a:rPr>
              <a:t>“ (T);</a:t>
            </a:r>
            <a:r>
              <a:rPr lang="en-US" altLang="en-US" sz="2400" dirty="0"/>
              <a:t> </a:t>
            </a:r>
          </a:p>
          <a:p>
            <a:r>
              <a:rPr lang="en-US" altLang="en-US" sz="2400" dirty="0"/>
              <a:t>if a proposition is false, its </a:t>
            </a:r>
            <a:r>
              <a:rPr lang="en-US" altLang="en-US" sz="2400" dirty="0">
                <a:solidFill>
                  <a:srgbClr val="FF3300"/>
                </a:solidFill>
              </a:rPr>
              <a:t>truth value is "</a:t>
            </a:r>
            <a:r>
              <a:rPr lang="en-US" altLang="en-US" sz="2400" b="1" dirty="0">
                <a:solidFill>
                  <a:srgbClr val="FF3300"/>
                </a:solidFill>
              </a:rPr>
              <a:t>false</a:t>
            </a:r>
            <a:r>
              <a:rPr lang="en-US" altLang="en-US" sz="2400" dirty="0">
                <a:solidFill>
                  <a:srgbClr val="FF3300"/>
                </a:solidFill>
              </a:rPr>
              <a:t>“ (F).</a:t>
            </a:r>
            <a:r>
              <a:rPr lang="en-US" altLang="en-US" sz="2400" dirty="0"/>
              <a:t> </a:t>
            </a:r>
          </a:p>
          <a:p>
            <a:pPr>
              <a:buFontTx/>
              <a:buNone/>
            </a:pPr>
            <a:r>
              <a:rPr lang="en-US" altLang="en-US" sz="2400" dirty="0"/>
              <a:t>E.g.: 	1. Ten is less than seven</a:t>
            </a:r>
          </a:p>
          <a:p>
            <a:pPr>
              <a:buFontTx/>
              <a:buNone/>
            </a:pPr>
            <a:r>
              <a:rPr lang="en-US" altLang="en-US" sz="2400" dirty="0"/>
              <a:t>		2. 10 &gt; 5</a:t>
            </a:r>
          </a:p>
          <a:p>
            <a:pPr>
              <a:buFontTx/>
              <a:buNone/>
            </a:pPr>
            <a:r>
              <a:rPr lang="en-US" altLang="en-US" sz="2400" dirty="0"/>
              <a:t>		3. Open the door. </a:t>
            </a:r>
          </a:p>
          <a:p>
            <a:pPr>
              <a:buFontTx/>
              <a:buNone/>
            </a:pPr>
            <a:r>
              <a:rPr lang="en-US" altLang="en-US" sz="2400" dirty="0"/>
              <a:t>		4. how are you?</a:t>
            </a:r>
          </a:p>
          <a:p>
            <a:pPr>
              <a:buFontTx/>
              <a:buNone/>
            </a:pPr>
            <a:r>
              <a:rPr lang="en-US" altLang="en-US" sz="2400" dirty="0"/>
              <a:t>		5. She is very talented</a:t>
            </a:r>
          </a:p>
          <a:p>
            <a:pPr>
              <a:buFontTx/>
              <a:buNone/>
            </a:pPr>
            <a:r>
              <a:rPr lang="en-US" altLang="en-US" sz="2400" dirty="0"/>
              <a:t>		6. There are life forms on other planets</a:t>
            </a:r>
          </a:p>
          <a:p>
            <a:pPr>
              <a:buFontTx/>
              <a:buNone/>
            </a:pPr>
            <a:r>
              <a:rPr lang="en-US" altLang="en-US" sz="2400" dirty="0"/>
              <a:t>		7. x is great than 3</a:t>
            </a:r>
          </a:p>
          <a:p>
            <a:pPr>
              <a:buFontTx/>
              <a:buNone/>
            </a:pPr>
            <a:r>
              <a:rPr lang="en-US" altLang="en-US" sz="2400" dirty="0"/>
              <a:t>(1) and (2) are propositions (or statements). (1) is false and (2) is true. (3) – (7) are not propositions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6802E7-D991-47B0-B9DB-36AA5B8EBA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6BC9E9-E0DC-4EAC-A296-6EDB069BC1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256417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CD257-A9DD-47B6-AC21-60DDAAD10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Conjunctive normal form (CNF)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944D2-1A25-491D-93AA-1D4503C53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CNF formula </a:t>
            </a:r>
            <a:r>
              <a:rPr lang="en-US" dirty="0"/>
              <a:t>is a conjunction of clauses.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E.g., (</a:t>
            </a:r>
            <a:r>
              <a:rPr lang="en-US" sz="2800" dirty="0"/>
              <a:t>Sun ∨ </a:t>
            </a:r>
            <a:r>
              <a:rPr lang="en-US" sz="2800" dirty="0">
                <a:solidFill>
                  <a:srgbClr val="FF0000"/>
                </a:solidFill>
              </a:rPr>
              <a:t>Rain) </a:t>
            </a:r>
            <a:r>
              <a:rPr lang="en-US" sz="2800" dirty="0"/>
              <a:t>∧ (</a:t>
            </a:r>
            <a:r>
              <a:rPr lang="en-US" sz="2800" dirty="0">
                <a:solidFill>
                  <a:srgbClr val="FF0000"/>
                </a:solidFill>
              </a:rPr>
              <a:t>¬Rain </a:t>
            </a:r>
            <a:r>
              <a:rPr lang="en-US" sz="2800" dirty="0"/>
              <a:t>∨ Cloud)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FF"/>
                </a:solidFill>
              </a:rPr>
              <a:t>Equivalent: </a:t>
            </a:r>
            <a:r>
              <a:rPr lang="en-US" dirty="0"/>
              <a:t>knowledge base where each formula is a clause! 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Proposition:</a:t>
            </a:r>
            <a:r>
              <a:rPr lang="en-US" dirty="0"/>
              <a:t> conversion to CNF </a:t>
            </a:r>
          </a:p>
          <a:p>
            <a:pPr lvl="1"/>
            <a:r>
              <a:rPr lang="en-US" dirty="0"/>
              <a:t>Every formula </a:t>
            </a:r>
            <a:r>
              <a:rPr lang="en-US" i="1" dirty="0"/>
              <a:t>f</a:t>
            </a:r>
            <a:r>
              <a:rPr lang="en-US" dirty="0"/>
              <a:t> in propositional logic can be converted into an equivalent CNF formula </a:t>
            </a:r>
            <a:r>
              <a:rPr lang="en-US" i="1" dirty="0"/>
              <a:t>f’</a:t>
            </a:r>
            <a:r>
              <a:rPr lang="en-US" dirty="0"/>
              <a:t>: </a:t>
            </a:r>
            <a:r>
              <a:rPr lang="en-US" i="1" dirty="0"/>
              <a:t>M</a:t>
            </a:r>
            <a:r>
              <a:rPr lang="en-US" dirty="0"/>
              <a:t>(</a:t>
            </a:r>
            <a:r>
              <a:rPr lang="en-US" i="1" dirty="0"/>
              <a:t>f</a:t>
            </a:r>
            <a:r>
              <a:rPr lang="en-US" dirty="0"/>
              <a:t>) = </a:t>
            </a:r>
            <a:r>
              <a:rPr lang="en-US" i="1" dirty="0"/>
              <a:t>M</a:t>
            </a:r>
            <a:r>
              <a:rPr lang="en-US" dirty="0"/>
              <a:t>(</a:t>
            </a:r>
            <a:r>
              <a:rPr lang="en-US" i="1" dirty="0"/>
              <a:t>f’</a:t>
            </a:r>
            <a:r>
              <a:rPr lang="en-US" dirty="0"/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0E8101-694D-4E47-825C-C10F453067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E00D52-6D8A-4EFD-9A1F-C0E835184C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50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060767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123EB-0E44-4AC4-8F7A-7D82B2900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Conversion to CNF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4B761A-C2B8-418A-9F22-F21699576BA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en-US" sz="2800" dirty="0">
                <a:solidFill>
                  <a:srgbClr val="FF0000"/>
                </a:solidFill>
              </a:rPr>
              <a:t>Conversion rules</a:t>
            </a:r>
            <a:r>
              <a:rPr lang="en-US" sz="2800" dirty="0"/>
              <a:t>: 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Eliminate ↔:         </a:t>
            </a:r>
            <a:r>
              <a:rPr lang="en-US" sz="2800" i="1" dirty="0"/>
              <a:t>f</a:t>
            </a:r>
            <a:r>
              <a:rPr lang="en-US" sz="2800" dirty="0"/>
              <a:t> ↔ </a:t>
            </a:r>
            <a:r>
              <a:rPr lang="en-US" sz="2800" i="1" dirty="0"/>
              <a:t>g</a:t>
            </a:r>
            <a:r>
              <a:rPr lang="en-US" sz="2800" dirty="0"/>
              <a:t>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800" dirty="0"/>
              <a:t>                         (</a:t>
            </a:r>
            <a:r>
              <a:rPr lang="en-US" sz="2800" i="1" dirty="0"/>
              <a:t>f</a:t>
            </a:r>
            <a:r>
              <a:rPr lang="en-US" sz="2800" dirty="0"/>
              <a:t> → </a:t>
            </a:r>
            <a:r>
              <a:rPr lang="en-US" sz="2800" i="1" dirty="0"/>
              <a:t>g</a:t>
            </a:r>
            <a:r>
              <a:rPr lang="en-US" sz="2800" dirty="0"/>
              <a:t>) ∧ (</a:t>
            </a:r>
            <a:r>
              <a:rPr lang="en-US" sz="2800" i="1" dirty="0"/>
              <a:t>g</a:t>
            </a:r>
            <a:r>
              <a:rPr lang="en-US" sz="2800" dirty="0"/>
              <a:t> → </a:t>
            </a:r>
            <a:r>
              <a:rPr lang="en-US" sz="2800" i="1" dirty="0"/>
              <a:t>f</a:t>
            </a:r>
            <a:r>
              <a:rPr lang="en-US" sz="2800" dirty="0"/>
              <a:t>) 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Eliminate →:       </a:t>
            </a:r>
            <a:r>
              <a:rPr lang="en-US" sz="2800" i="1" dirty="0"/>
              <a:t>f</a:t>
            </a:r>
            <a:r>
              <a:rPr lang="en-US" sz="2800" dirty="0"/>
              <a:t> → </a:t>
            </a:r>
            <a:r>
              <a:rPr lang="en-US" sz="2800" i="1" dirty="0"/>
              <a:t>g</a:t>
            </a:r>
            <a:r>
              <a:rPr lang="en-US" sz="2800" dirty="0"/>
              <a:t>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800" dirty="0"/>
              <a:t>                              ¬</a:t>
            </a:r>
            <a:r>
              <a:rPr lang="en-US" sz="2800" i="1" dirty="0"/>
              <a:t>f</a:t>
            </a:r>
            <a:r>
              <a:rPr lang="en-US" sz="2800" dirty="0"/>
              <a:t> ∨ </a:t>
            </a:r>
            <a:r>
              <a:rPr lang="en-US" sz="2800" i="1" dirty="0"/>
              <a:t>g</a:t>
            </a:r>
            <a:r>
              <a:rPr lang="en-US" sz="2800" dirty="0"/>
              <a:t> 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Move ¬ inwards: ¬(</a:t>
            </a:r>
            <a:r>
              <a:rPr lang="en-US" sz="2800" i="1" dirty="0"/>
              <a:t>f</a:t>
            </a:r>
            <a:r>
              <a:rPr lang="en-US" sz="2800" dirty="0"/>
              <a:t> ∧ </a:t>
            </a:r>
            <a:r>
              <a:rPr lang="en-US" sz="2800" i="1" dirty="0"/>
              <a:t>g</a:t>
            </a:r>
            <a:r>
              <a:rPr lang="en-US" sz="2800" dirty="0"/>
              <a:t>)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/>
              <a:t>                               </a:t>
            </a:r>
            <a:r>
              <a:rPr lang="en-US" sz="2800" dirty="0"/>
              <a:t>¬</a:t>
            </a:r>
            <a:r>
              <a:rPr lang="en-US" sz="2800" i="1" dirty="0"/>
              <a:t>f</a:t>
            </a:r>
            <a:r>
              <a:rPr lang="en-US" sz="2800" dirty="0"/>
              <a:t> ∨ ¬</a:t>
            </a:r>
            <a:r>
              <a:rPr lang="en-US" sz="2800" i="1" dirty="0"/>
              <a:t>g</a:t>
            </a:r>
            <a:r>
              <a:rPr lang="en-US" sz="2800" dirty="0"/>
              <a:t> 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B6AAB0-832A-401A-A489-8CDF0A19392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800" dirty="0"/>
              <a:t>Move ¬ inwards:   ¬(</a:t>
            </a:r>
            <a:r>
              <a:rPr lang="en-US" sz="2800" i="1" dirty="0"/>
              <a:t>f </a:t>
            </a:r>
            <a:r>
              <a:rPr lang="en-US" sz="2800" dirty="0"/>
              <a:t>∨ </a:t>
            </a:r>
            <a:r>
              <a:rPr lang="en-US" sz="2800" i="1" dirty="0"/>
              <a:t>g</a:t>
            </a:r>
            <a:r>
              <a:rPr lang="en-US" sz="2800" dirty="0"/>
              <a:t>) </a:t>
            </a:r>
          </a:p>
          <a:p>
            <a:pPr marL="0" indent="0">
              <a:buNone/>
            </a:pPr>
            <a:r>
              <a:rPr lang="en-US" sz="2800" dirty="0"/>
              <a:t>                                 ¬</a:t>
            </a:r>
            <a:r>
              <a:rPr lang="en-US" sz="2800" i="1" dirty="0"/>
              <a:t>f</a:t>
            </a:r>
            <a:r>
              <a:rPr lang="en-US" sz="2800" dirty="0"/>
              <a:t> ∧ ¬</a:t>
            </a:r>
            <a:r>
              <a:rPr lang="en-US" sz="2800" i="1" dirty="0"/>
              <a:t>g</a:t>
            </a:r>
            <a:r>
              <a:rPr lang="en-US" sz="2800" dirty="0"/>
              <a:t> </a:t>
            </a:r>
          </a:p>
          <a:p>
            <a:r>
              <a:rPr lang="en-US" sz="2800" dirty="0"/>
              <a:t>Eliminate double negation: </a:t>
            </a:r>
          </a:p>
          <a:p>
            <a:pPr marL="0" indent="0">
              <a:buNone/>
            </a:pPr>
            <a:r>
              <a:rPr lang="en-US" dirty="0"/>
              <a:t>                     </a:t>
            </a:r>
            <a:r>
              <a:rPr lang="en-US" sz="2800" dirty="0"/>
              <a:t>¬¬</a:t>
            </a:r>
            <a:r>
              <a:rPr lang="en-US" sz="2800" i="1" dirty="0"/>
              <a:t>f</a:t>
            </a:r>
            <a:r>
              <a:rPr lang="en-US" sz="2800" dirty="0"/>
              <a:t> </a:t>
            </a:r>
          </a:p>
          <a:p>
            <a:pPr marL="0" indent="0">
              <a:buNone/>
            </a:pPr>
            <a:r>
              <a:rPr lang="en-US" sz="2800" dirty="0"/>
              <a:t>                        </a:t>
            </a:r>
            <a:r>
              <a:rPr lang="en-US" sz="2800" i="1" dirty="0"/>
              <a:t>f</a:t>
            </a:r>
            <a:r>
              <a:rPr lang="en-US" sz="2800" dirty="0"/>
              <a:t> </a:t>
            </a:r>
          </a:p>
          <a:p>
            <a:r>
              <a:rPr lang="en-US" sz="2800" dirty="0"/>
              <a:t>Distribute ∨ over ∧: </a:t>
            </a:r>
          </a:p>
          <a:p>
            <a:pPr marL="0" indent="0">
              <a:buNone/>
            </a:pPr>
            <a:r>
              <a:rPr lang="en-US" sz="2800" dirty="0"/>
              <a:t>                 </a:t>
            </a:r>
            <a:r>
              <a:rPr lang="en-US" sz="2800" i="1" dirty="0"/>
              <a:t>f</a:t>
            </a:r>
            <a:r>
              <a:rPr lang="en-US" sz="2800" dirty="0"/>
              <a:t> ∨ (</a:t>
            </a:r>
            <a:r>
              <a:rPr lang="en-US" sz="2800" i="1" dirty="0"/>
              <a:t>g</a:t>
            </a:r>
            <a:r>
              <a:rPr lang="en-US" sz="2800" dirty="0"/>
              <a:t> ∧ </a:t>
            </a:r>
            <a:r>
              <a:rPr lang="en-US" sz="2800" i="1" dirty="0"/>
              <a:t>h</a:t>
            </a:r>
            <a:r>
              <a:rPr lang="en-US" sz="2800" dirty="0"/>
              <a:t>) </a:t>
            </a:r>
          </a:p>
          <a:p>
            <a:pPr marL="0" indent="0">
              <a:buNone/>
            </a:pPr>
            <a:r>
              <a:rPr lang="en-US" sz="2800" dirty="0"/>
              <a:t>             (</a:t>
            </a:r>
            <a:r>
              <a:rPr lang="en-US" sz="2800" i="1" dirty="0"/>
              <a:t>f</a:t>
            </a:r>
            <a:r>
              <a:rPr lang="en-US" sz="2800" dirty="0"/>
              <a:t> ∨ </a:t>
            </a:r>
            <a:r>
              <a:rPr lang="en-US" sz="2800" i="1" dirty="0"/>
              <a:t>g</a:t>
            </a:r>
            <a:r>
              <a:rPr lang="en-US" sz="2800" dirty="0"/>
              <a:t>) ∧ (</a:t>
            </a:r>
            <a:r>
              <a:rPr lang="en-US" sz="2800" i="1" dirty="0"/>
              <a:t>f</a:t>
            </a:r>
            <a:r>
              <a:rPr lang="en-US" sz="2800" dirty="0"/>
              <a:t> ∨ </a:t>
            </a:r>
            <a:r>
              <a:rPr lang="en-US" sz="2800" i="1" dirty="0"/>
              <a:t>h</a:t>
            </a:r>
            <a:r>
              <a:rPr lang="en-US" sz="2800" dirty="0"/>
              <a:t>)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35DCFC-FBAF-4EA8-899B-2A3E3A02288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B2087-EF8E-4DE8-B731-76994AE75B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1F2E54C-6748-4117-AA15-93F730709AF8}" type="slidenum">
              <a:rPr lang="en-US" altLang="en-US" smtClean="0"/>
              <a:pPr>
                <a:defRPr/>
              </a:pPr>
              <a:t>51</a:t>
            </a:fld>
            <a:endParaRPr lang="en-US" alt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83AE5CB-8DC4-433E-8826-18F70A451B0E}"/>
              </a:ext>
            </a:extLst>
          </p:cNvPr>
          <p:cNvCxnSpPr>
            <a:cxnSpLocks/>
          </p:cNvCxnSpPr>
          <p:nvPr/>
        </p:nvCxnSpPr>
        <p:spPr bwMode="auto">
          <a:xfrm>
            <a:off x="9372364" y="2168860"/>
            <a:ext cx="1485616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BFAC16A-6E64-418F-8F31-BF83120F20F9}"/>
              </a:ext>
            </a:extLst>
          </p:cNvPr>
          <p:cNvCxnSpPr>
            <a:cxnSpLocks/>
          </p:cNvCxnSpPr>
          <p:nvPr/>
        </p:nvCxnSpPr>
        <p:spPr bwMode="auto">
          <a:xfrm>
            <a:off x="8184232" y="3609020"/>
            <a:ext cx="97210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AA194D-34C7-4484-81EB-BA07ECFBEE98}"/>
              </a:ext>
            </a:extLst>
          </p:cNvPr>
          <p:cNvCxnSpPr>
            <a:cxnSpLocks/>
          </p:cNvCxnSpPr>
          <p:nvPr/>
        </p:nvCxnSpPr>
        <p:spPr bwMode="auto">
          <a:xfrm>
            <a:off x="7464152" y="5193196"/>
            <a:ext cx="2637744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0E6377E-DCD5-49AA-936D-BA6CCA3438CF}"/>
              </a:ext>
            </a:extLst>
          </p:cNvPr>
          <p:cNvCxnSpPr>
            <a:cxnSpLocks/>
          </p:cNvCxnSpPr>
          <p:nvPr/>
        </p:nvCxnSpPr>
        <p:spPr bwMode="auto">
          <a:xfrm>
            <a:off x="3501244" y="3645024"/>
            <a:ext cx="129861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3E71A20-BD0D-4A32-85BB-43C9EFD6F623}"/>
              </a:ext>
            </a:extLst>
          </p:cNvPr>
          <p:cNvCxnSpPr>
            <a:cxnSpLocks/>
          </p:cNvCxnSpPr>
          <p:nvPr/>
        </p:nvCxnSpPr>
        <p:spPr bwMode="auto">
          <a:xfrm>
            <a:off x="3611724" y="4653136"/>
            <a:ext cx="154817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7C39C2C-F818-4B54-81C2-F4B386BB9EA2}"/>
              </a:ext>
            </a:extLst>
          </p:cNvPr>
          <p:cNvCxnSpPr>
            <a:cxnSpLocks/>
          </p:cNvCxnSpPr>
          <p:nvPr/>
        </p:nvCxnSpPr>
        <p:spPr bwMode="auto">
          <a:xfrm>
            <a:off x="3107668" y="2636912"/>
            <a:ext cx="262829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209481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90A15-35C5-4A2B-B621-8F1A44328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conversion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698924-1A4B-461D-9D3C-19F97C17B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1319048" cy="4530725"/>
          </a:xfrm>
        </p:spPr>
        <p:txBody>
          <a:bodyPr/>
          <a:lstStyle/>
          <a:p>
            <a:pPr>
              <a:tabLst>
                <a:tab pos="4802188" algn="l"/>
              </a:tabLst>
            </a:pPr>
            <a:r>
              <a:rPr lang="en-US" dirty="0">
                <a:solidFill>
                  <a:srgbClr val="0000FF"/>
                </a:solidFill>
              </a:rPr>
              <a:t>Initial formula:                  	</a:t>
            </a:r>
            <a:r>
              <a:rPr lang="en-US" dirty="0"/>
              <a:t>(Sun → Rain) → Bizarre </a:t>
            </a:r>
          </a:p>
          <a:p>
            <a:pPr>
              <a:tabLst>
                <a:tab pos="4802188" algn="l"/>
              </a:tabLst>
            </a:pPr>
            <a:r>
              <a:rPr lang="en-US" dirty="0">
                <a:solidFill>
                  <a:srgbClr val="0000FF"/>
                </a:solidFill>
              </a:rPr>
              <a:t>Remove implication (→): 	</a:t>
            </a:r>
            <a:r>
              <a:rPr lang="en-US" dirty="0"/>
              <a:t>¬(¬Sun ∨ Rain) ∨ Bizarre </a:t>
            </a:r>
          </a:p>
          <a:p>
            <a:pPr>
              <a:tabLst>
                <a:tab pos="4802188" algn="l"/>
              </a:tabLst>
            </a:pPr>
            <a:r>
              <a:rPr lang="en-US" dirty="0">
                <a:solidFill>
                  <a:srgbClr val="0000FF"/>
                </a:solidFill>
              </a:rPr>
              <a:t>Push negation (¬ ) inwards (de Morgan): </a:t>
            </a:r>
          </a:p>
          <a:p>
            <a:pPr marL="0" indent="0">
              <a:buNone/>
              <a:tabLst>
                <a:tab pos="4802188" algn="l"/>
              </a:tabLst>
            </a:pPr>
            <a:r>
              <a:rPr lang="en-US" dirty="0"/>
              <a:t>                                          	(¬¬Sun ∧ ¬Rain) ∨ Bizarre </a:t>
            </a:r>
          </a:p>
          <a:p>
            <a:pPr>
              <a:tabLst>
                <a:tab pos="4802188" algn="l"/>
              </a:tabLst>
            </a:pPr>
            <a:r>
              <a:rPr lang="en-US" dirty="0">
                <a:solidFill>
                  <a:srgbClr val="0000FF"/>
                </a:solidFill>
              </a:rPr>
              <a:t>Remove double negation:	</a:t>
            </a:r>
            <a:r>
              <a:rPr lang="en-US" dirty="0"/>
              <a:t>(Sun ∧ ¬Rain) ∨ Bizarre </a:t>
            </a:r>
          </a:p>
          <a:p>
            <a:pPr>
              <a:tabLst>
                <a:tab pos="4802188" algn="l"/>
              </a:tabLst>
            </a:pPr>
            <a:r>
              <a:rPr lang="en-US" dirty="0">
                <a:solidFill>
                  <a:srgbClr val="0000FF"/>
                </a:solidFill>
              </a:rPr>
              <a:t>Distribute ∨ over ∧:        	</a:t>
            </a:r>
            <a:r>
              <a:rPr lang="en-US" dirty="0"/>
              <a:t>(Sun ∨ Bizarre) ∧ (¬Rain ∨ Bizarre)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FC1F99-72B9-4491-90C4-667694898F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1BACC8-4928-4E92-9A07-E5BB2D755DA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52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949628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68E7E-7299-4753-98FF-36D670E3C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Resolution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0A269-6AA5-4E0A-8E66-9AD32A65A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Proof by contradiction</a:t>
            </a:r>
          </a:p>
          <a:p>
            <a:pPr lvl="1"/>
            <a:r>
              <a:rPr lang="en-US" dirty="0"/>
              <a:t>To show that KB |= </a:t>
            </a:r>
            <a:r>
              <a:rPr lang="en-US" i="1" dirty="0"/>
              <a:t>f, </a:t>
            </a:r>
            <a:r>
              <a:rPr lang="en-US" dirty="0"/>
              <a:t>we show KB ∪ {¬</a:t>
            </a:r>
            <a:r>
              <a:rPr lang="en-US" i="1" dirty="0"/>
              <a:t>f</a:t>
            </a:r>
            <a:r>
              <a:rPr lang="en-US" dirty="0"/>
              <a:t>} (or KB ∧ ¬</a:t>
            </a:r>
            <a:r>
              <a:rPr lang="en-US" i="1" dirty="0"/>
              <a:t>f</a:t>
            </a:r>
            <a:r>
              <a:rPr lang="en-US" dirty="0"/>
              <a:t>) is unsatisfiable.</a:t>
            </a:r>
          </a:p>
          <a:p>
            <a:r>
              <a:rPr lang="en-US" dirty="0">
                <a:solidFill>
                  <a:srgbClr val="FF0000"/>
                </a:solidFill>
              </a:rPr>
              <a:t>Algorithm: </a:t>
            </a:r>
          </a:p>
          <a:p>
            <a:pPr lvl="1"/>
            <a:r>
              <a:rPr lang="en-US" dirty="0"/>
              <a:t>Convert KB ∧ ¬</a:t>
            </a:r>
            <a:r>
              <a:rPr lang="en-US" i="1" dirty="0"/>
              <a:t>f </a:t>
            </a:r>
            <a:r>
              <a:rPr lang="en-US" dirty="0"/>
              <a:t>to CNF</a:t>
            </a:r>
          </a:p>
          <a:p>
            <a:pPr lvl="1"/>
            <a:r>
              <a:rPr lang="en-US" dirty="0"/>
              <a:t>Repeatedly apply the resolution rule to the resulting </a:t>
            </a:r>
            <a:r>
              <a:rPr lang="en-US" dirty="0">
                <a:solidFill>
                  <a:srgbClr val="FF0000"/>
                </a:solidFill>
              </a:rPr>
              <a:t>clauses </a:t>
            </a:r>
            <a:r>
              <a:rPr lang="en-US" dirty="0">
                <a:solidFill>
                  <a:srgbClr val="0000FF"/>
                </a:solidFill>
              </a:rPr>
              <a:t>until one of the two things happens</a:t>
            </a:r>
          </a:p>
          <a:p>
            <a:pPr lvl="2"/>
            <a:r>
              <a:rPr lang="en-US" dirty="0">
                <a:solidFill>
                  <a:srgbClr val="00B050"/>
                </a:solidFill>
              </a:rPr>
              <a:t>no new clauses can be added, in which case KB does not entail </a:t>
            </a:r>
            <a:r>
              <a:rPr lang="en-US" i="1" dirty="0">
                <a:solidFill>
                  <a:srgbClr val="00B050"/>
                </a:solidFill>
              </a:rPr>
              <a:t>f, </a:t>
            </a:r>
            <a:r>
              <a:rPr lang="en-US" dirty="0">
                <a:solidFill>
                  <a:srgbClr val="00B050"/>
                </a:solidFill>
              </a:rPr>
              <a:t>or</a:t>
            </a:r>
          </a:p>
          <a:p>
            <a:pPr lvl="2"/>
            <a:r>
              <a:rPr lang="en-US" dirty="0">
                <a:solidFill>
                  <a:srgbClr val="00B050"/>
                </a:solidFill>
              </a:rPr>
              <a:t>Two clauses resolve to yield the empty clause, in which case KB entails </a:t>
            </a:r>
            <a:r>
              <a:rPr lang="en-US" i="1" dirty="0">
                <a:solidFill>
                  <a:srgbClr val="00B050"/>
                </a:solidFill>
              </a:rPr>
              <a:t>f. </a:t>
            </a:r>
          </a:p>
          <a:p>
            <a:r>
              <a:rPr lang="en-US" sz="2400" dirty="0"/>
              <a:t>The </a:t>
            </a:r>
            <a:r>
              <a:rPr lang="en-US" sz="2400" b="1" dirty="0"/>
              <a:t>empty clause  </a:t>
            </a:r>
            <a:r>
              <a:rPr lang="en-US" sz="2400" dirty="0"/>
              <a:t>- a disjunction of no disjuncts – is equivalent to </a:t>
            </a:r>
            <a:r>
              <a:rPr lang="en-US" sz="2400" dirty="0">
                <a:solidFill>
                  <a:srgbClr val="0000FF"/>
                </a:solidFill>
              </a:rPr>
              <a:t>False</a:t>
            </a:r>
            <a:r>
              <a:rPr lang="en-US" sz="2400" dirty="0"/>
              <a:t> as it can only arise by resolving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p</a:t>
            </a:r>
            <a:r>
              <a:rPr lang="en-US" sz="2400" dirty="0">
                <a:solidFill>
                  <a:srgbClr val="FF0000"/>
                </a:solidFill>
              </a:rPr>
              <a:t> and ¬</a:t>
            </a:r>
            <a:r>
              <a:rPr lang="en-US" sz="2400" i="1" dirty="0">
                <a:solidFill>
                  <a:srgbClr val="FF0000"/>
                </a:solidFill>
              </a:rPr>
              <a:t>p </a:t>
            </a:r>
            <a:r>
              <a:rPr lang="en-US" sz="2400" dirty="0"/>
              <a:t>(two contradictory unit clauses)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A45030-0A77-45B4-949E-B45E0AA38D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1A0B81-E0A3-429E-A539-E7DCED4E2F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53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962592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1A1AA-45CE-49E1-977F-71AE9DDED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Resolution: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A2CCD-8A85-4C6D-B019-C5F6B930E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KB = {A → (B ∨ C), A, ¬B} </a:t>
            </a:r>
          </a:p>
          <a:p>
            <a:r>
              <a:rPr lang="en-US" dirty="0"/>
              <a:t>Prove: KB |= C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dirty="0"/>
              <a:t>1. KB’ = {A → (B ∨ C), A, ¬B, ¬C}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/>
              <a:t>2. Convert to CNF: </a:t>
            </a:r>
          </a:p>
          <a:p>
            <a:pPr marL="0" indent="0">
              <a:buNone/>
            </a:pPr>
            <a:r>
              <a:rPr lang="en-US" dirty="0"/>
              <a:t>     KB’ = {¬A ∨ B ∨ C, A, ¬B, ¬C} </a:t>
            </a:r>
          </a:p>
          <a:p>
            <a:pPr marL="0" indent="0">
              <a:buNone/>
            </a:pPr>
            <a:r>
              <a:rPr lang="en-US" dirty="0"/>
              <a:t>3. Repeatedly apply resolution rule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A32230-1250-44C7-88CC-E43F6EC636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A989E1-9D1A-430D-8EBE-92F8961C29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54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641B652-1A71-4CE8-AD45-7B2C0476E6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4072" y="1797756"/>
            <a:ext cx="4847516" cy="353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90053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8FDBA-110D-48E7-BC4C-A6113DF7C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that satisfiability checking uses CNF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6B461-7700-4A6A-A3A9-5CE76401F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 </a:t>
            </a:r>
            <a:r>
              <a:rPr lang="en-US" dirty="0">
                <a:solidFill>
                  <a:srgbClr val="FF0000"/>
                </a:solidFill>
              </a:rPr>
              <a:t>satisfiability </a:t>
            </a:r>
            <a:r>
              <a:rPr lang="en-US" dirty="0"/>
              <a:t>is defined as follows: A knowledge base KB is </a:t>
            </a:r>
            <a:r>
              <a:rPr lang="en-US" b="1" dirty="0"/>
              <a:t>satisfiable</a:t>
            </a:r>
            <a:r>
              <a:rPr lang="en-US" dirty="0"/>
              <a:t> if </a:t>
            </a:r>
            <a:r>
              <a:rPr lang="en-US" i="1" dirty="0"/>
              <a:t>M</a:t>
            </a:r>
            <a:r>
              <a:rPr lang="en-US" dirty="0"/>
              <a:t>(KB) ≠ ∅.</a:t>
            </a:r>
          </a:p>
          <a:p>
            <a:pPr lvl="1"/>
            <a:r>
              <a:rPr lang="en-US" dirty="0"/>
              <a:t>Check satisfiability using SAT solvers </a:t>
            </a:r>
          </a:p>
          <a:p>
            <a:r>
              <a:rPr lang="en-US" dirty="0">
                <a:latin typeface="Calibri"/>
                <a:cs typeface="Calibri"/>
              </a:rPr>
              <a:t>Efficient SAT solvers operate on </a:t>
            </a:r>
            <a:r>
              <a:rPr lang="en-US" b="1" i="1" dirty="0">
                <a:solidFill>
                  <a:srgbClr val="FF0000"/>
                </a:solidFill>
                <a:latin typeface="Calibri"/>
                <a:cs typeface="Calibri"/>
              </a:rPr>
              <a:t>conjunctive normal form </a:t>
            </a:r>
            <a:r>
              <a:rPr lang="en-US" b="1" dirty="0">
                <a:solidFill>
                  <a:srgbClr val="FF0000"/>
                </a:solidFill>
                <a:latin typeface="Calibri"/>
                <a:cs typeface="Calibri"/>
              </a:rPr>
              <a:t>(CNF)</a:t>
            </a:r>
            <a:r>
              <a:rPr lang="en-US" b="1" i="1" dirty="0">
                <a:solidFill>
                  <a:srgbClr val="FF0000"/>
                </a:solidFill>
                <a:latin typeface="Calibri"/>
                <a:cs typeface="Calibri"/>
              </a:rPr>
              <a:t>. </a:t>
            </a:r>
          </a:p>
          <a:p>
            <a:r>
              <a:rPr lang="en-US" dirty="0">
                <a:latin typeface="Calibri"/>
                <a:cs typeface="Calibri"/>
              </a:rPr>
              <a:t>They can be used to prove entailment as well.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19C7BA-FDA1-4891-AEE4-B4CED1D8F88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12085C-8F36-48C0-816E-9034612984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55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106462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1328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/>
              <a:t>Syntax</a:t>
            </a:r>
          </a:p>
          <a:p>
            <a:pPr>
              <a:spcBef>
                <a:spcPts val="600"/>
              </a:spcBef>
            </a:pPr>
            <a:r>
              <a:rPr lang="en-US" dirty="0"/>
              <a:t>Semantics</a:t>
            </a:r>
          </a:p>
          <a:p>
            <a:pPr>
              <a:spcBef>
                <a:spcPts val="600"/>
              </a:spcBef>
            </a:pPr>
            <a:r>
              <a:rPr lang="en-US" dirty="0"/>
              <a:t>Model checking</a:t>
            </a:r>
          </a:p>
          <a:p>
            <a:pPr>
              <a:spcBef>
                <a:spcPts val="600"/>
              </a:spcBef>
            </a:pPr>
            <a:r>
              <a:rPr lang="en-US" dirty="0"/>
              <a:t>Inference using forward chaining</a:t>
            </a:r>
          </a:p>
          <a:p>
            <a:r>
              <a:rPr lang="en-US" dirty="0"/>
              <a:t>Proof by resolution</a:t>
            </a:r>
          </a:p>
          <a:p>
            <a:r>
              <a:rPr lang="en-US" dirty="0">
                <a:solidFill>
                  <a:srgbClr val="FF0000"/>
                </a:solidFill>
              </a:rPr>
              <a:t>Inference using inference rules and logical equivalence </a:t>
            </a:r>
          </a:p>
          <a:p>
            <a:r>
              <a:rPr lang="en-US" dirty="0"/>
              <a:t>Summary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56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5825179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C4090-43ED-409D-92B2-DCAD1663E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Tautology and contradiction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88F5F-DCD4-483F-B41B-DF3556503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A proposition that is always true is called a </a:t>
            </a:r>
            <a:r>
              <a:rPr lang="en-US" altLang="en-US" dirty="0">
                <a:solidFill>
                  <a:srgbClr val="FF3300"/>
                </a:solidFill>
              </a:rPr>
              <a:t>tautology</a:t>
            </a:r>
            <a:r>
              <a:rPr lang="en-US" altLang="en-US" dirty="0"/>
              <a:t>. 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E.g., (P </a:t>
            </a:r>
            <a:r>
              <a:rPr lang="en-US" altLang="en-US" dirty="0">
                <a:sym typeface="Symbol" panose="05050102010706020507" pitchFamily="18" charset="2"/>
              </a:rPr>
              <a:t> </a:t>
            </a:r>
            <a:r>
              <a:rPr lang="en-US" altLang="en-US" dirty="0"/>
              <a:t>P) is always true regardless of the truth value of the proposition P. 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A proposition that is always false called a </a:t>
            </a:r>
            <a:r>
              <a:rPr lang="en-US" altLang="en-US" dirty="0">
                <a:solidFill>
                  <a:srgbClr val="FF3300"/>
                </a:solidFill>
              </a:rPr>
              <a:t>contradiction</a:t>
            </a:r>
            <a:r>
              <a:rPr lang="en-US" altLang="en-US" dirty="0"/>
              <a:t>. 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E.g., (P </a:t>
            </a:r>
            <a:r>
              <a:rPr lang="en-US" altLang="en-US" dirty="0">
                <a:sym typeface="Symbol" panose="05050102010706020507" pitchFamily="18" charset="2"/>
              </a:rPr>
              <a:t> </a:t>
            </a:r>
            <a:r>
              <a:rPr lang="en-US" altLang="en-US" dirty="0"/>
              <a:t>P). 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69142E-CE70-4FB4-A3FE-D4645501D02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1140C-BF0F-40BF-9DD3-E561B6ADD1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57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207595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163FF-9A27-4AEC-A52E-94A842A14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Tautological or logical equivalences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CA08-34B7-4881-A9A3-710367C9D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04765"/>
            <a:ext cx="10972800" cy="48261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Commutative properties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dirty="0"/>
              <a:t>	A </a:t>
            </a:r>
            <a:r>
              <a:rPr lang="en-US" altLang="en-US" sz="2400" dirty="0">
                <a:sym typeface="Symbol" panose="05050102010706020507" pitchFamily="18" charset="2"/>
              </a:rPr>
              <a:t> </a:t>
            </a:r>
            <a:r>
              <a:rPr lang="en-US" altLang="en-US" sz="2400" dirty="0"/>
              <a:t>B </a:t>
            </a:r>
            <a:r>
              <a:rPr lang="en-US" altLang="en-US" sz="2400" dirty="0">
                <a:sym typeface="Symbol" panose="05050102010706020507" pitchFamily="18" charset="2"/>
              </a:rPr>
              <a:t></a:t>
            </a:r>
            <a:r>
              <a:rPr lang="en-US" altLang="en-US" sz="2400" dirty="0"/>
              <a:t> B </a:t>
            </a:r>
            <a:r>
              <a:rPr lang="en-US" altLang="en-US" sz="2400" dirty="0">
                <a:sym typeface="Symbol" panose="05050102010706020507" pitchFamily="18" charset="2"/>
              </a:rPr>
              <a:t></a:t>
            </a:r>
            <a:r>
              <a:rPr lang="en-US" altLang="en-US" sz="2400" dirty="0"/>
              <a:t> A			 A </a:t>
            </a:r>
            <a:r>
              <a:rPr lang="en-US" altLang="en-US" sz="2400" dirty="0">
                <a:sym typeface="Symbol" panose="05050102010706020507" pitchFamily="18" charset="2"/>
              </a:rPr>
              <a:t> </a:t>
            </a:r>
            <a:r>
              <a:rPr lang="en-US" altLang="en-US" sz="2400" dirty="0"/>
              <a:t>B </a:t>
            </a:r>
            <a:r>
              <a:rPr lang="en-US" altLang="en-US" sz="2400" dirty="0">
                <a:sym typeface="Symbol" panose="05050102010706020507" pitchFamily="18" charset="2"/>
              </a:rPr>
              <a:t></a:t>
            </a:r>
            <a:r>
              <a:rPr lang="en-US" altLang="en-US" sz="2400" dirty="0"/>
              <a:t> B </a:t>
            </a:r>
            <a:r>
              <a:rPr lang="en-US" altLang="en-US" sz="2400" dirty="0">
                <a:sym typeface="Symbol" panose="05050102010706020507" pitchFamily="18" charset="2"/>
              </a:rPr>
              <a:t></a:t>
            </a:r>
            <a:r>
              <a:rPr lang="en-US" altLang="en-US" sz="2400" dirty="0"/>
              <a:t>A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Associative properties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dirty="0"/>
              <a:t>	(A </a:t>
            </a:r>
            <a:r>
              <a:rPr lang="en-US" altLang="en-US" sz="2400" dirty="0">
                <a:sym typeface="Symbol" panose="05050102010706020507" pitchFamily="18" charset="2"/>
              </a:rPr>
              <a:t></a:t>
            </a:r>
            <a:r>
              <a:rPr lang="en-US" altLang="en-US" sz="2400" dirty="0"/>
              <a:t> B) </a:t>
            </a:r>
            <a:r>
              <a:rPr lang="en-US" altLang="en-US" sz="2400" dirty="0">
                <a:sym typeface="Symbol" panose="05050102010706020507" pitchFamily="18" charset="2"/>
              </a:rPr>
              <a:t></a:t>
            </a:r>
            <a:r>
              <a:rPr lang="en-US" altLang="en-US" sz="2400" dirty="0"/>
              <a:t> C </a:t>
            </a:r>
            <a:r>
              <a:rPr lang="en-US" altLang="en-US" sz="2400" dirty="0">
                <a:sym typeface="Symbol" panose="05050102010706020507" pitchFamily="18" charset="2"/>
              </a:rPr>
              <a:t></a:t>
            </a:r>
            <a:r>
              <a:rPr lang="en-US" altLang="en-US" sz="2400" dirty="0"/>
              <a:t> A </a:t>
            </a:r>
            <a:r>
              <a:rPr lang="en-US" altLang="en-US" sz="2400" dirty="0">
                <a:sym typeface="Symbol" panose="05050102010706020507" pitchFamily="18" charset="2"/>
              </a:rPr>
              <a:t></a:t>
            </a:r>
            <a:r>
              <a:rPr lang="en-US" altLang="en-US" sz="2400" dirty="0"/>
              <a:t> (B </a:t>
            </a:r>
            <a:r>
              <a:rPr lang="en-US" altLang="en-US" sz="2400" dirty="0">
                <a:sym typeface="Symbol" panose="05050102010706020507" pitchFamily="18" charset="2"/>
              </a:rPr>
              <a:t></a:t>
            </a:r>
            <a:r>
              <a:rPr lang="en-US" altLang="en-US" sz="2400" dirty="0"/>
              <a:t> C)	 (A </a:t>
            </a:r>
            <a:r>
              <a:rPr lang="en-US" altLang="en-US" sz="2400" dirty="0">
                <a:sym typeface="Symbol" panose="05050102010706020507" pitchFamily="18" charset="2"/>
              </a:rPr>
              <a:t></a:t>
            </a:r>
            <a:r>
              <a:rPr lang="en-US" altLang="en-US" sz="2400" dirty="0"/>
              <a:t>B) </a:t>
            </a:r>
            <a:r>
              <a:rPr lang="en-US" altLang="en-US" sz="2400" dirty="0">
                <a:sym typeface="Symbol" panose="05050102010706020507" pitchFamily="18" charset="2"/>
              </a:rPr>
              <a:t></a:t>
            </a:r>
            <a:r>
              <a:rPr lang="en-US" altLang="en-US" sz="2400" dirty="0"/>
              <a:t>C </a:t>
            </a:r>
            <a:r>
              <a:rPr lang="en-US" altLang="en-US" sz="2400" dirty="0">
                <a:sym typeface="Symbol" panose="05050102010706020507" pitchFamily="18" charset="2"/>
              </a:rPr>
              <a:t></a:t>
            </a:r>
            <a:r>
              <a:rPr lang="en-US" altLang="en-US" sz="2400" dirty="0"/>
              <a:t> A </a:t>
            </a:r>
            <a:r>
              <a:rPr lang="en-US" altLang="en-US" sz="2400" dirty="0">
                <a:sym typeface="Symbol" panose="05050102010706020507" pitchFamily="18" charset="2"/>
              </a:rPr>
              <a:t>(</a:t>
            </a:r>
            <a:r>
              <a:rPr lang="en-US" altLang="en-US" sz="2400" dirty="0"/>
              <a:t>B </a:t>
            </a:r>
            <a:r>
              <a:rPr lang="en-US" altLang="en-US" sz="2400" dirty="0">
                <a:sym typeface="Symbol" panose="05050102010706020507" pitchFamily="18" charset="2"/>
              </a:rPr>
              <a:t></a:t>
            </a:r>
            <a:r>
              <a:rPr lang="en-US" altLang="en-US" sz="2400" dirty="0"/>
              <a:t>C)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Distributive properties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dirty="0"/>
              <a:t>	A</a:t>
            </a:r>
            <a:r>
              <a:rPr lang="en-US" altLang="en-US" sz="2400" dirty="0">
                <a:sym typeface="Symbol" panose="05050102010706020507" pitchFamily="18" charset="2"/>
              </a:rPr>
              <a:t></a:t>
            </a:r>
            <a:r>
              <a:rPr lang="en-US" altLang="en-US" sz="2400" dirty="0"/>
              <a:t>(B</a:t>
            </a:r>
            <a:r>
              <a:rPr lang="en-US" altLang="en-US" sz="2400" dirty="0">
                <a:sym typeface="Symbol" panose="05050102010706020507" pitchFamily="18" charset="2"/>
              </a:rPr>
              <a:t></a:t>
            </a:r>
            <a:r>
              <a:rPr lang="en-US" altLang="en-US" sz="2400" dirty="0"/>
              <a:t>C) </a:t>
            </a:r>
            <a:r>
              <a:rPr lang="en-US" altLang="en-US" sz="2400" dirty="0">
                <a:sym typeface="Symbol" panose="05050102010706020507" pitchFamily="18" charset="2"/>
              </a:rPr>
              <a:t></a:t>
            </a:r>
            <a:r>
              <a:rPr lang="en-US" altLang="en-US" sz="2400" dirty="0"/>
              <a:t> (A</a:t>
            </a:r>
            <a:r>
              <a:rPr lang="en-US" altLang="en-US" sz="2400" dirty="0">
                <a:sym typeface="Symbol" panose="05050102010706020507" pitchFamily="18" charset="2"/>
              </a:rPr>
              <a:t></a:t>
            </a:r>
            <a:r>
              <a:rPr lang="en-US" altLang="en-US" sz="2400" dirty="0"/>
              <a:t>B)</a:t>
            </a:r>
            <a:r>
              <a:rPr lang="en-US" altLang="en-US" sz="2400" dirty="0">
                <a:sym typeface="Symbol" panose="05050102010706020507" pitchFamily="18" charset="2"/>
              </a:rPr>
              <a:t></a:t>
            </a:r>
            <a:r>
              <a:rPr lang="en-US" altLang="en-US" sz="2400" dirty="0"/>
              <a:t>(A</a:t>
            </a:r>
            <a:r>
              <a:rPr lang="en-US" altLang="en-US" sz="2400" dirty="0">
                <a:sym typeface="Symbol" panose="05050102010706020507" pitchFamily="18" charset="2"/>
              </a:rPr>
              <a:t></a:t>
            </a:r>
            <a:r>
              <a:rPr lang="en-US" altLang="en-US" sz="2400" dirty="0"/>
              <a:t>C)	 A</a:t>
            </a:r>
            <a:r>
              <a:rPr lang="en-US" altLang="en-US" sz="2400" dirty="0">
                <a:sym typeface="Symbol" panose="05050102010706020507" pitchFamily="18" charset="2"/>
              </a:rPr>
              <a:t></a:t>
            </a:r>
            <a:r>
              <a:rPr lang="en-US" altLang="en-US" sz="2400" dirty="0"/>
              <a:t>(B</a:t>
            </a:r>
            <a:r>
              <a:rPr lang="en-US" altLang="en-US" sz="2400" dirty="0">
                <a:sym typeface="Symbol" panose="05050102010706020507" pitchFamily="18" charset="2"/>
              </a:rPr>
              <a:t></a:t>
            </a:r>
            <a:r>
              <a:rPr lang="en-US" altLang="en-US" sz="2400" dirty="0"/>
              <a:t>C) </a:t>
            </a:r>
            <a:r>
              <a:rPr lang="en-US" altLang="en-US" sz="2400" dirty="0">
                <a:sym typeface="Symbol" panose="05050102010706020507" pitchFamily="18" charset="2"/>
              </a:rPr>
              <a:t></a:t>
            </a:r>
            <a:r>
              <a:rPr lang="en-US" altLang="en-US" sz="2400" dirty="0"/>
              <a:t> (A</a:t>
            </a:r>
            <a:r>
              <a:rPr lang="en-US" altLang="en-US" sz="2400" dirty="0">
                <a:sym typeface="Symbol" panose="05050102010706020507" pitchFamily="18" charset="2"/>
              </a:rPr>
              <a:t></a:t>
            </a:r>
            <a:r>
              <a:rPr lang="en-US" altLang="en-US" sz="2400" dirty="0"/>
              <a:t>B)</a:t>
            </a:r>
            <a:r>
              <a:rPr lang="en-US" altLang="en-US" sz="2400" dirty="0">
                <a:sym typeface="Symbol" panose="05050102010706020507" pitchFamily="18" charset="2"/>
              </a:rPr>
              <a:t></a:t>
            </a:r>
            <a:r>
              <a:rPr lang="en-US" altLang="en-US" sz="2400" dirty="0"/>
              <a:t>(A</a:t>
            </a:r>
            <a:r>
              <a:rPr lang="en-US" altLang="en-US" sz="2400" dirty="0">
                <a:sym typeface="Symbol" panose="05050102010706020507" pitchFamily="18" charset="2"/>
              </a:rPr>
              <a:t></a:t>
            </a:r>
            <a:r>
              <a:rPr lang="en-US" altLang="en-US" sz="2400" dirty="0"/>
              <a:t>C)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Identity properties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dirty="0"/>
              <a:t>	A </a:t>
            </a:r>
            <a:r>
              <a:rPr lang="en-US" altLang="en-US" sz="2400" dirty="0">
                <a:sym typeface="Symbol" panose="05050102010706020507" pitchFamily="18" charset="2"/>
              </a:rPr>
              <a:t></a:t>
            </a:r>
            <a:r>
              <a:rPr lang="en-US" altLang="en-US" sz="2400" dirty="0"/>
              <a:t> false </a:t>
            </a:r>
            <a:r>
              <a:rPr lang="en-US" altLang="en-US" sz="2400" dirty="0">
                <a:sym typeface="Symbol" panose="05050102010706020507" pitchFamily="18" charset="2"/>
              </a:rPr>
              <a:t></a:t>
            </a:r>
            <a:r>
              <a:rPr lang="en-US" altLang="en-US" sz="2400" dirty="0"/>
              <a:t> A			 A </a:t>
            </a:r>
            <a:r>
              <a:rPr lang="en-US" altLang="en-US" sz="2400" dirty="0">
                <a:sym typeface="Symbol" panose="05050102010706020507" pitchFamily="18" charset="2"/>
              </a:rPr>
              <a:t></a:t>
            </a:r>
            <a:r>
              <a:rPr lang="en-US" altLang="en-US" sz="2400" dirty="0"/>
              <a:t> true </a:t>
            </a:r>
            <a:r>
              <a:rPr lang="en-US" altLang="en-US" sz="2400" dirty="0">
                <a:sym typeface="Symbol" panose="05050102010706020507" pitchFamily="18" charset="2"/>
              </a:rPr>
              <a:t></a:t>
            </a:r>
            <a:r>
              <a:rPr lang="en-US" altLang="en-US" sz="2400" dirty="0"/>
              <a:t> A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Complement properties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dirty="0"/>
              <a:t>	A </a:t>
            </a:r>
            <a:r>
              <a:rPr lang="en-US" altLang="en-US" sz="2400" dirty="0">
                <a:sym typeface="Symbol" panose="05050102010706020507" pitchFamily="18" charset="2"/>
              </a:rPr>
              <a:t>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</a:t>
            </a:r>
            <a:r>
              <a:rPr lang="en-US" altLang="en-US" sz="2400" dirty="0"/>
              <a:t>A </a:t>
            </a:r>
            <a:r>
              <a:rPr lang="en-US" altLang="en-US" sz="2400" dirty="0">
                <a:sym typeface="Symbol" panose="05050102010706020507" pitchFamily="18" charset="2"/>
              </a:rPr>
              <a:t></a:t>
            </a:r>
            <a:r>
              <a:rPr lang="en-US" altLang="en-US" sz="2400" dirty="0"/>
              <a:t> True			 A </a:t>
            </a:r>
            <a:r>
              <a:rPr lang="en-US" altLang="en-US" sz="2400" dirty="0">
                <a:sym typeface="Symbol" panose="05050102010706020507" pitchFamily="18" charset="2"/>
              </a:rPr>
              <a:t>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</a:t>
            </a:r>
            <a:r>
              <a:rPr lang="en-US" altLang="en-US" sz="2400" dirty="0"/>
              <a:t>A </a:t>
            </a:r>
            <a:r>
              <a:rPr lang="en-US" altLang="en-US" sz="2400" dirty="0">
                <a:sym typeface="Symbol" panose="05050102010706020507" pitchFamily="18" charset="2"/>
              </a:rPr>
              <a:t></a:t>
            </a:r>
            <a:r>
              <a:rPr lang="en-US" altLang="en-US" sz="2400" dirty="0"/>
              <a:t> False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De Morgan’s law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dirty="0"/>
              <a:t>	</a:t>
            </a:r>
            <a:r>
              <a:rPr lang="en-US" altLang="en-US" sz="2400" dirty="0">
                <a:sym typeface="Symbol" panose="05050102010706020507" pitchFamily="18" charset="2"/>
              </a:rPr>
              <a:t></a:t>
            </a:r>
            <a:r>
              <a:rPr lang="en-US" altLang="en-US" sz="2400" dirty="0"/>
              <a:t>(A </a:t>
            </a:r>
            <a:r>
              <a:rPr lang="en-US" altLang="en-US" sz="2400" dirty="0">
                <a:sym typeface="Symbol" panose="05050102010706020507" pitchFamily="18" charset="2"/>
              </a:rPr>
              <a:t></a:t>
            </a:r>
            <a:r>
              <a:rPr lang="en-US" altLang="en-US" sz="2400" dirty="0"/>
              <a:t> B) </a:t>
            </a:r>
            <a:r>
              <a:rPr lang="en-US" altLang="en-US" sz="2400" dirty="0">
                <a:sym typeface="Symbol" panose="05050102010706020507" pitchFamily="18" charset="2"/>
              </a:rPr>
              <a:t>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</a:t>
            </a:r>
            <a:r>
              <a:rPr lang="en-US" altLang="en-US" sz="2400" dirty="0"/>
              <a:t> A </a:t>
            </a:r>
            <a:r>
              <a:rPr lang="en-US" altLang="en-US" sz="2400" dirty="0">
                <a:sym typeface="Symbol" panose="05050102010706020507" pitchFamily="18" charset="2"/>
              </a:rPr>
              <a:t>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</a:t>
            </a:r>
            <a:r>
              <a:rPr lang="en-US" altLang="en-US" sz="2400" dirty="0"/>
              <a:t>B 		 </a:t>
            </a:r>
            <a:r>
              <a:rPr lang="en-US" altLang="en-US" sz="2400" dirty="0">
                <a:sym typeface="Symbol" panose="05050102010706020507" pitchFamily="18" charset="2"/>
              </a:rPr>
              <a:t></a:t>
            </a:r>
            <a:r>
              <a:rPr lang="en-US" altLang="en-US" sz="2400" dirty="0"/>
              <a:t>(A </a:t>
            </a:r>
            <a:r>
              <a:rPr lang="en-US" altLang="en-US" sz="2400" dirty="0">
                <a:sym typeface="Symbol" panose="05050102010706020507" pitchFamily="18" charset="2"/>
              </a:rPr>
              <a:t></a:t>
            </a:r>
            <a:r>
              <a:rPr lang="en-US" altLang="en-US" sz="2400" dirty="0"/>
              <a:t> B) </a:t>
            </a:r>
            <a:r>
              <a:rPr lang="en-US" altLang="en-US" sz="2400" dirty="0">
                <a:sym typeface="Symbol" panose="05050102010706020507" pitchFamily="18" charset="2"/>
              </a:rPr>
              <a:t>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</a:t>
            </a:r>
            <a:r>
              <a:rPr lang="en-US" altLang="en-US" sz="2400" dirty="0"/>
              <a:t> A </a:t>
            </a:r>
            <a:r>
              <a:rPr lang="en-US" altLang="en-US" sz="2400" dirty="0">
                <a:sym typeface="Symbol" panose="05050102010706020507" pitchFamily="18" charset="2"/>
              </a:rPr>
              <a:t>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</a:t>
            </a:r>
            <a:r>
              <a:rPr lang="en-US" altLang="en-US" sz="2400" dirty="0"/>
              <a:t>B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37C177-70C1-4A7B-92C8-2BF42503E5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8A5C77-D244-470F-A369-CE84FB0374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58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297459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26FBC-7799-4BEE-A681-54B9FEB10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Tautological or logical equivalences (cont.)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36370A-45FF-48C7-B076-3D7BE7D7D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0768"/>
            <a:ext cx="10972800" cy="4530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00" dirty="0"/>
              <a:t>Double negation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600" dirty="0"/>
              <a:t>	P </a:t>
            </a:r>
            <a:r>
              <a:rPr lang="en-US" altLang="en-US" sz="2600" dirty="0">
                <a:sym typeface="Symbol" panose="05050102010706020507" pitchFamily="18" charset="2"/>
              </a:rPr>
              <a:t></a:t>
            </a:r>
            <a:r>
              <a:rPr lang="en-US" altLang="en-US" sz="2600" dirty="0"/>
              <a:t> </a:t>
            </a:r>
            <a:r>
              <a:rPr lang="en-US" altLang="en-US" sz="2600" dirty="0">
                <a:sym typeface="Symbol" panose="05050102010706020507" pitchFamily="18" charset="2"/>
              </a:rPr>
              <a:t></a:t>
            </a:r>
            <a:r>
              <a:rPr lang="en-US" altLang="en-US" sz="2600" dirty="0"/>
              <a:t>(</a:t>
            </a:r>
            <a:r>
              <a:rPr lang="en-US" altLang="en-US" sz="2600" dirty="0">
                <a:sym typeface="Symbol" panose="05050102010706020507" pitchFamily="18" charset="2"/>
              </a:rPr>
              <a:t></a:t>
            </a:r>
            <a:r>
              <a:rPr lang="en-US" altLang="en-US" sz="2600" dirty="0"/>
              <a:t>P) </a:t>
            </a:r>
          </a:p>
          <a:p>
            <a:pPr>
              <a:lnSpc>
                <a:spcPct val="80000"/>
              </a:lnSpc>
            </a:pPr>
            <a:r>
              <a:rPr lang="en-US" altLang="en-US" sz="2600" dirty="0"/>
              <a:t>Implication elimination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600" dirty="0"/>
              <a:t>	(P </a:t>
            </a:r>
            <a:r>
              <a:rPr lang="en-US" altLang="en-US" sz="2600" dirty="0">
                <a:sym typeface="Symbol" panose="05050102010706020507" pitchFamily="18" charset="2"/>
              </a:rPr>
              <a:t></a:t>
            </a:r>
            <a:r>
              <a:rPr lang="en-US" altLang="en-US" sz="2600" dirty="0"/>
              <a:t> Q) </a:t>
            </a:r>
            <a:r>
              <a:rPr lang="en-US" altLang="en-US" sz="2600" dirty="0">
                <a:sym typeface="Symbol" panose="05050102010706020507" pitchFamily="18" charset="2"/>
              </a:rPr>
              <a:t></a:t>
            </a:r>
            <a:r>
              <a:rPr lang="en-US" altLang="en-US" sz="2600" dirty="0"/>
              <a:t> (</a:t>
            </a:r>
            <a:r>
              <a:rPr lang="en-US" altLang="en-US" sz="2600" dirty="0">
                <a:sym typeface="Symbol" panose="05050102010706020507" pitchFamily="18" charset="2"/>
              </a:rPr>
              <a:t></a:t>
            </a:r>
            <a:r>
              <a:rPr lang="en-US" altLang="en-US" sz="2600" dirty="0"/>
              <a:t>P </a:t>
            </a:r>
            <a:r>
              <a:rPr lang="en-US" altLang="en-US" sz="2600" dirty="0">
                <a:sym typeface="Symbol" panose="05050102010706020507" pitchFamily="18" charset="2"/>
              </a:rPr>
              <a:t></a:t>
            </a:r>
            <a:r>
              <a:rPr lang="en-US" altLang="en-US" sz="2600" dirty="0"/>
              <a:t> Q) </a:t>
            </a:r>
          </a:p>
          <a:p>
            <a:pPr>
              <a:lnSpc>
                <a:spcPct val="80000"/>
              </a:lnSpc>
            </a:pPr>
            <a:r>
              <a:rPr lang="en-US" altLang="en-US" sz="2600" dirty="0"/>
              <a:t>Equivalence (biconditional elimination)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600" dirty="0"/>
              <a:t>	(P </a:t>
            </a:r>
            <a:r>
              <a:rPr lang="en-US" altLang="en-US" sz="2600" dirty="0">
                <a:sym typeface="Symbol" panose="05050102010706020507" pitchFamily="18" charset="2"/>
              </a:rPr>
              <a:t></a:t>
            </a:r>
            <a:r>
              <a:rPr lang="en-US" altLang="en-US" sz="2600" dirty="0"/>
              <a:t> Q) </a:t>
            </a:r>
            <a:r>
              <a:rPr lang="en-US" altLang="en-US" sz="2600" dirty="0">
                <a:sym typeface="Symbol" panose="05050102010706020507" pitchFamily="18" charset="2"/>
              </a:rPr>
              <a:t></a:t>
            </a:r>
            <a:r>
              <a:rPr lang="en-US" altLang="en-US" sz="2600" dirty="0"/>
              <a:t> [(P </a:t>
            </a:r>
            <a:r>
              <a:rPr lang="en-US" altLang="en-US" sz="2600" dirty="0">
                <a:sym typeface="Symbol" panose="05050102010706020507" pitchFamily="18" charset="2"/>
              </a:rPr>
              <a:t></a:t>
            </a:r>
            <a:r>
              <a:rPr lang="en-US" altLang="en-US" sz="2600" dirty="0"/>
              <a:t> Q) </a:t>
            </a:r>
            <a:r>
              <a:rPr lang="en-US" altLang="en-US" sz="2600" dirty="0">
                <a:sym typeface="Symbol" panose="05050102010706020507" pitchFamily="18" charset="2"/>
              </a:rPr>
              <a:t></a:t>
            </a:r>
            <a:r>
              <a:rPr lang="en-US" altLang="en-US" sz="2600" dirty="0"/>
              <a:t> (Q </a:t>
            </a:r>
            <a:r>
              <a:rPr lang="en-US" altLang="en-US" sz="2600" dirty="0">
                <a:sym typeface="Symbol" panose="05050102010706020507" pitchFamily="18" charset="2"/>
              </a:rPr>
              <a:t></a:t>
            </a:r>
            <a:r>
              <a:rPr lang="en-US" altLang="en-US" sz="2600" dirty="0"/>
              <a:t> P)]</a:t>
            </a:r>
          </a:p>
          <a:p>
            <a:pPr>
              <a:lnSpc>
                <a:spcPct val="80000"/>
              </a:lnSpc>
            </a:pPr>
            <a:r>
              <a:rPr lang="en-US" altLang="en-US" sz="2600" dirty="0"/>
              <a:t>Exportation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600" dirty="0"/>
              <a:t>	[(P </a:t>
            </a:r>
            <a:r>
              <a:rPr lang="en-US" altLang="en-US" sz="2600" dirty="0">
                <a:sym typeface="Symbol" panose="05050102010706020507" pitchFamily="18" charset="2"/>
              </a:rPr>
              <a:t></a:t>
            </a:r>
            <a:r>
              <a:rPr lang="en-US" altLang="en-US" sz="2600" dirty="0"/>
              <a:t> Q) </a:t>
            </a:r>
            <a:r>
              <a:rPr lang="en-US" altLang="en-US" sz="2600" dirty="0">
                <a:sym typeface="Symbol" panose="05050102010706020507" pitchFamily="18" charset="2"/>
              </a:rPr>
              <a:t></a:t>
            </a:r>
            <a:r>
              <a:rPr lang="en-US" altLang="en-US" sz="2600" dirty="0"/>
              <a:t> R] </a:t>
            </a:r>
            <a:r>
              <a:rPr lang="en-US" altLang="en-US" sz="2600" dirty="0">
                <a:sym typeface="Symbol" panose="05050102010706020507" pitchFamily="18" charset="2"/>
              </a:rPr>
              <a:t></a:t>
            </a:r>
            <a:r>
              <a:rPr lang="en-US" altLang="en-US" sz="2600" dirty="0"/>
              <a:t> [P </a:t>
            </a:r>
            <a:r>
              <a:rPr lang="en-US" altLang="en-US" sz="2600" dirty="0">
                <a:sym typeface="Symbol" panose="05050102010706020507" pitchFamily="18" charset="2"/>
              </a:rPr>
              <a:t></a:t>
            </a:r>
            <a:r>
              <a:rPr lang="en-US" altLang="en-US" sz="2600" dirty="0"/>
              <a:t> (Q </a:t>
            </a:r>
            <a:r>
              <a:rPr lang="en-US" altLang="en-US" sz="2600" dirty="0">
                <a:sym typeface="Symbol" panose="05050102010706020507" pitchFamily="18" charset="2"/>
              </a:rPr>
              <a:t></a:t>
            </a:r>
            <a:r>
              <a:rPr lang="en-US" altLang="en-US" sz="2600" dirty="0"/>
              <a:t> R)]</a:t>
            </a:r>
          </a:p>
          <a:p>
            <a:pPr>
              <a:lnSpc>
                <a:spcPct val="80000"/>
              </a:lnSpc>
            </a:pPr>
            <a:r>
              <a:rPr lang="en-US" altLang="en-US" sz="2600" dirty="0"/>
              <a:t>Absurdity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600" dirty="0"/>
              <a:t>	[(P </a:t>
            </a:r>
            <a:r>
              <a:rPr lang="en-US" altLang="en-US" sz="2600" dirty="0">
                <a:sym typeface="Symbol" panose="05050102010706020507" pitchFamily="18" charset="2"/>
              </a:rPr>
              <a:t></a:t>
            </a:r>
            <a:r>
              <a:rPr lang="en-US" altLang="en-US" sz="2600" dirty="0"/>
              <a:t> Q) </a:t>
            </a:r>
            <a:r>
              <a:rPr lang="en-US" altLang="en-US" sz="2600" dirty="0">
                <a:sym typeface="Symbol" panose="05050102010706020507" pitchFamily="18" charset="2"/>
              </a:rPr>
              <a:t></a:t>
            </a:r>
            <a:r>
              <a:rPr lang="en-US" altLang="en-US" sz="2600" dirty="0"/>
              <a:t> (P </a:t>
            </a:r>
            <a:r>
              <a:rPr lang="en-US" altLang="en-US" sz="2600" dirty="0">
                <a:sym typeface="Symbol" panose="05050102010706020507" pitchFamily="18" charset="2"/>
              </a:rPr>
              <a:t></a:t>
            </a:r>
            <a:r>
              <a:rPr lang="en-US" altLang="en-US" sz="2600" dirty="0"/>
              <a:t> </a:t>
            </a:r>
            <a:r>
              <a:rPr lang="en-US" altLang="en-US" sz="2600" dirty="0">
                <a:sym typeface="Symbol" panose="05050102010706020507" pitchFamily="18" charset="2"/>
              </a:rPr>
              <a:t></a:t>
            </a:r>
            <a:r>
              <a:rPr lang="en-US" altLang="en-US" sz="2600" dirty="0"/>
              <a:t>Q)] </a:t>
            </a:r>
            <a:r>
              <a:rPr lang="en-US" altLang="en-US" sz="2600" dirty="0">
                <a:sym typeface="Symbol" panose="05050102010706020507" pitchFamily="18" charset="2"/>
              </a:rPr>
              <a:t></a:t>
            </a:r>
            <a:r>
              <a:rPr lang="en-US" altLang="en-US" sz="2600" dirty="0"/>
              <a:t> </a:t>
            </a:r>
            <a:r>
              <a:rPr lang="en-US" altLang="en-US" sz="2600" dirty="0">
                <a:sym typeface="Symbol" panose="05050102010706020507" pitchFamily="18" charset="2"/>
              </a:rPr>
              <a:t></a:t>
            </a:r>
            <a:r>
              <a:rPr lang="en-US" altLang="en-US" sz="2600" dirty="0"/>
              <a:t>P</a:t>
            </a:r>
          </a:p>
          <a:p>
            <a:pPr>
              <a:lnSpc>
                <a:spcPct val="80000"/>
              </a:lnSpc>
            </a:pPr>
            <a:r>
              <a:rPr lang="en-US" altLang="en-US" sz="2600" dirty="0"/>
              <a:t>Contrapositive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600" dirty="0"/>
              <a:t>	(P </a:t>
            </a:r>
            <a:r>
              <a:rPr lang="en-US" altLang="en-US" sz="2600" dirty="0">
                <a:sym typeface="Symbol" panose="05050102010706020507" pitchFamily="18" charset="2"/>
              </a:rPr>
              <a:t></a:t>
            </a:r>
            <a:r>
              <a:rPr lang="en-US" altLang="en-US" sz="2600" dirty="0"/>
              <a:t> Q) </a:t>
            </a:r>
            <a:r>
              <a:rPr lang="en-US" altLang="en-US" sz="2600" dirty="0">
                <a:sym typeface="Symbol" panose="05050102010706020507" pitchFamily="18" charset="2"/>
              </a:rPr>
              <a:t></a:t>
            </a:r>
            <a:r>
              <a:rPr lang="en-US" altLang="en-US" sz="2600" dirty="0"/>
              <a:t> (</a:t>
            </a:r>
            <a:r>
              <a:rPr lang="en-US" altLang="en-US" sz="2600" dirty="0">
                <a:sym typeface="Symbol" panose="05050102010706020507" pitchFamily="18" charset="2"/>
              </a:rPr>
              <a:t></a:t>
            </a:r>
            <a:r>
              <a:rPr lang="en-US" altLang="en-US" sz="2600" dirty="0"/>
              <a:t>Q </a:t>
            </a:r>
            <a:r>
              <a:rPr lang="en-US" altLang="en-US" sz="2600" dirty="0">
                <a:sym typeface="Symbol" panose="05050102010706020507" pitchFamily="18" charset="2"/>
              </a:rPr>
              <a:t></a:t>
            </a:r>
            <a:r>
              <a:rPr lang="en-US" altLang="en-US" sz="2600" dirty="0"/>
              <a:t> </a:t>
            </a:r>
            <a:r>
              <a:rPr lang="en-US" altLang="en-US" sz="2600" dirty="0">
                <a:sym typeface="Symbol" panose="05050102010706020507" pitchFamily="18" charset="2"/>
              </a:rPr>
              <a:t></a:t>
            </a:r>
            <a:r>
              <a:rPr lang="en-US" altLang="en-US" sz="2600" dirty="0"/>
              <a:t>P)</a:t>
            </a:r>
            <a:endParaRPr lang="en-US" sz="2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904A29-888D-402F-B3F4-2C74F5C53B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56B6C0-52BE-4D94-926A-72DF54B6D2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59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0141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1328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>
                <a:solidFill>
                  <a:srgbClr val="FF0000"/>
                </a:solidFill>
              </a:rPr>
              <a:t>Syntax</a:t>
            </a:r>
          </a:p>
          <a:p>
            <a:pPr>
              <a:spcBef>
                <a:spcPts val="600"/>
              </a:spcBef>
            </a:pPr>
            <a:r>
              <a:rPr lang="en-US" dirty="0"/>
              <a:t>Semantics</a:t>
            </a:r>
          </a:p>
          <a:p>
            <a:pPr>
              <a:spcBef>
                <a:spcPts val="600"/>
              </a:spcBef>
            </a:pPr>
            <a:r>
              <a:rPr lang="en-US" dirty="0"/>
              <a:t>Model checking</a:t>
            </a:r>
          </a:p>
          <a:p>
            <a:pPr>
              <a:spcBef>
                <a:spcPts val="600"/>
              </a:spcBef>
            </a:pPr>
            <a:r>
              <a:rPr lang="en-US" dirty="0"/>
              <a:t>Inference using forward chaining</a:t>
            </a:r>
          </a:p>
          <a:p>
            <a:r>
              <a:rPr lang="en-US" dirty="0"/>
              <a:t>Proof by resolution</a:t>
            </a:r>
          </a:p>
          <a:p>
            <a:r>
              <a:rPr lang="en-US" dirty="0"/>
              <a:t>Inference using inference rules and logical equivalence </a:t>
            </a:r>
          </a:p>
          <a:p>
            <a:r>
              <a:rPr lang="en-US" dirty="0"/>
              <a:t>Summary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1913125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485A0-3432-47EA-9A8F-42EA86170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Prove logical equivalences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30993-D63B-4B41-BC05-FD709565B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Using truth table</a:t>
            </a:r>
          </a:p>
          <a:p>
            <a:r>
              <a:rPr lang="en-US" altLang="en-US" sz="3200" dirty="0"/>
              <a:t>E.g., to prove De Morgan’s law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96E785-DB24-4F10-AA8D-912FAC6D07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275F8D-7F09-47E8-AD2B-9DCA7BA3B8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60</a:t>
            </a:fld>
            <a:endParaRPr lang="en-US" altLang="en-US"/>
          </a:p>
        </p:txBody>
      </p:sp>
      <p:graphicFrame>
        <p:nvGraphicFramePr>
          <p:cNvPr id="6" name="Group 80">
            <a:extLst>
              <a:ext uri="{FF2B5EF4-FFF2-40B4-BE49-F238E27FC236}">
                <a16:creationId xmlns:a16="http://schemas.microsoft.com/office/drawing/2014/main" id="{170C1D05-F98B-4C14-8915-690DDA85A1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4545624"/>
              </p:ext>
            </p:extLst>
          </p:nvPr>
        </p:nvGraphicFramePr>
        <p:xfrm>
          <a:off x="2387588" y="3068960"/>
          <a:ext cx="7164387" cy="2693989"/>
        </p:xfrm>
        <a:graphic>
          <a:graphicData uri="http://schemas.openxmlformats.org/drawingml/2006/table">
            <a:tbl>
              <a:tblPr/>
              <a:tblGrid>
                <a:gridCol w="539750">
                  <a:extLst>
                    <a:ext uri="{9D8B030D-6E8A-4147-A177-3AD203B41FA5}">
                      <a16:colId xmlns:a16="http://schemas.microsoft.com/office/drawing/2014/main" val="201052057"/>
                    </a:ext>
                  </a:extLst>
                </a:gridCol>
                <a:gridCol w="684212">
                  <a:extLst>
                    <a:ext uri="{9D8B030D-6E8A-4147-A177-3AD203B41FA5}">
                      <a16:colId xmlns:a16="http://schemas.microsoft.com/office/drawing/2014/main" val="1544584311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1386254198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3798289734"/>
                    </a:ext>
                  </a:extLst>
                </a:gridCol>
                <a:gridCol w="1979612">
                  <a:extLst>
                    <a:ext uri="{9D8B030D-6E8A-4147-A177-3AD203B41FA5}">
                      <a16:colId xmlns:a16="http://schemas.microsoft.com/office/drawing/2014/main" val="4178032673"/>
                    </a:ext>
                  </a:extLst>
                </a:gridCol>
                <a:gridCol w="2305050">
                  <a:extLst>
                    <a:ext uri="{9D8B030D-6E8A-4147-A177-3AD203B41FA5}">
                      <a16:colId xmlns:a16="http://schemas.microsoft.com/office/drawing/2014/main" val="2914026581"/>
                    </a:ext>
                  </a:extLst>
                </a:gridCol>
              </a:tblGrid>
              <a:tr h="614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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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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(A 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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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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</a:t>
                      </a: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2872014"/>
                  </a:ext>
                </a:extLst>
              </a:tr>
              <a:tr h="519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6538578"/>
                  </a:ext>
                </a:extLst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8266471"/>
                  </a:ext>
                </a:extLst>
              </a:tr>
              <a:tr h="519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540848"/>
                  </a:ext>
                </a:extLst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0205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122910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5CC71-EB4A-4855-9752-1AF408274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 computer program 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58AABD-120C-42F0-A49A-881298747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600" dirty="0">
                <a:solidFill>
                  <a:schemeClr val="accent2"/>
                </a:solidFill>
              </a:rPr>
              <a:t>If ((outflow &gt; inflow) and not((outflow&gt;inflow) and (pressure &lt; 1000)))</a:t>
            </a:r>
          </a:p>
          <a:p>
            <a:pPr>
              <a:buFontTx/>
              <a:buNone/>
            </a:pPr>
            <a:r>
              <a:rPr lang="en-US" altLang="en-US" sz="2600" dirty="0">
                <a:solidFill>
                  <a:schemeClr val="tx2"/>
                </a:solidFill>
              </a:rPr>
              <a:t>We can write this as:	 </a:t>
            </a:r>
            <a:r>
              <a:rPr lang="en-US" altLang="en-US" sz="2600" dirty="0"/>
              <a:t>A</a:t>
            </a:r>
            <a:r>
              <a:rPr lang="en-US" altLang="en-US" sz="2600" dirty="0">
                <a:solidFill>
                  <a:schemeClr val="tx2"/>
                </a:solidFill>
              </a:rPr>
              <a:t> </a:t>
            </a:r>
            <a:r>
              <a:rPr lang="en-US" altLang="en-US" sz="2600" dirty="0">
                <a:sym typeface="Symbol" panose="05050102010706020507" pitchFamily="18" charset="2"/>
              </a:rPr>
              <a:t></a:t>
            </a:r>
            <a:r>
              <a:rPr lang="en-US" altLang="en-US" sz="2600" dirty="0">
                <a:solidFill>
                  <a:schemeClr val="tx2"/>
                </a:solidFill>
              </a:rPr>
              <a:t> </a:t>
            </a:r>
            <a:r>
              <a:rPr lang="en-US" altLang="en-US" sz="2600" dirty="0">
                <a:sym typeface="Symbol" panose="05050102010706020507" pitchFamily="18" charset="2"/>
              </a:rPr>
              <a:t>(</a:t>
            </a:r>
            <a:r>
              <a:rPr lang="en-US" altLang="en-US" sz="2600" dirty="0"/>
              <a:t>A </a:t>
            </a:r>
            <a:r>
              <a:rPr lang="en-US" altLang="en-US" sz="2600" dirty="0">
                <a:sym typeface="Symbol" panose="05050102010706020507" pitchFamily="18" charset="2"/>
              </a:rPr>
              <a:t> B)</a:t>
            </a:r>
            <a:r>
              <a:rPr lang="en-US" altLang="en-US" sz="2600" dirty="0"/>
              <a:t> </a:t>
            </a:r>
          </a:p>
          <a:p>
            <a:pPr>
              <a:buFontTx/>
              <a:buNone/>
            </a:pPr>
            <a:r>
              <a:rPr lang="en-US" altLang="en-US" sz="2600" dirty="0"/>
              <a:t>where A</a:t>
            </a:r>
            <a:r>
              <a:rPr lang="en-US" altLang="en-US" sz="2600" dirty="0">
                <a:solidFill>
                  <a:schemeClr val="tx2"/>
                </a:solidFill>
              </a:rPr>
              <a:t> is </a:t>
            </a:r>
            <a:r>
              <a:rPr lang="en-US" altLang="en-US" sz="2600" dirty="0">
                <a:solidFill>
                  <a:schemeClr val="accent2"/>
                </a:solidFill>
              </a:rPr>
              <a:t>outflow &gt; inflow</a:t>
            </a:r>
            <a:r>
              <a:rPr lang="en-US" altLang="en-US" sz="2600" dirty="0">
                <a:solidFill>
                  <a:schemeClr val="tx2"/>
                </a:solidFill>
              </a:rPr>
              <a:t>, and </a:t>
            </a:r>
            <a:r>
              <a:rPr lang="en-US" altLang="en-US" sz="2600" dirty="0"/>
              <a:t>B</a:t>
            </a:r>
            <a:r>
              <a:rPr lang="en-US" altLang="en-US" sz="2600" dirty="0">
                <a:solidFill>
                  <a:schemeClr val="tx2"/>
                </a:solidFill>
              </a:rPr>
              <a:t> is</a:t>
            </a:r>
            <a:r>
              <a:rPr lang="en-US" altLang="en-US" sz="2600" dirty="0">
                <a:solidFill>
                  <a:schemeClr val="accent2"/>
                </a:solidFill>
              </a:rPr>
              <a:t> pressure &lt; 1000</a:t>
            </a:r>
          </a:p>
          <a:p>
            <a:pPr>
              <a:buFontTx/>
              <a:buNone/>
            </a:pPr>
            <a:r>
              <a:rPr lang="en-US" altLang="en-US" sz="2600" dirty="0">
                <a:solidFill>
                  <a:srgbClr val="FF3300"/>
                </a:solidFill>
              </a:rPr>
              <a:t>But A </a:t>
            </a:r>
            <a:r>
              <a:rPr lang="en-US" altLang="en-US" sz="2600" dirty="0">
                <a:solidFill>
                  <a:srgbClr val="FF3300"/>
                </a:solidFill>
                <a:sym typeface="Symbol" panose="05050102010706020507" pitchFamily="18" charset="2"/>
              </a:rPr>
              <a:t></a:t>
            </a:r>
            <a:r>
              <a:rPr lang="en-US" altLang="en-US" sz="2600" dirty="0">
                <a:solidFill>
                  <a:srgbClr val="FF3300"/>
                </a:solidFill>
              </a:rPr>
              <a:t> </a:t>
            </a:r>
            <a:r>
              <a:rPr lang="en-US" altLang="en-US" sz="2600" dirty="0">
                <a:solidFill>
                  <a:srgbClr val="FF3300"/>
                </a:solidFill>
                <a:sym typeface="Symbol" panose="05050102010706020507" pitchFamily="18" charset="2"/>
              </a:rPr>
              <a:t>(</a:t>
            </a:r>
            <a:r>
              <a:rPr lang="en-US" altLang="en-US" sz="2600" dirty="0">
                <a:solidFill>
                  <a:srgbClr val="FF3300"/>
                </a:solidFill>
              </a:rPr>
              <a:t>A </a:t>
            </a:r>
            <a:r>
              <a:rPr lang="en-US" altLang="en-US" sz="2600" dirty="0">
                <a:solidFill>
                  <a:srgbClr val="FF3300"/>
                </a:solidFill>
                <a:sym typeface="Symbol" panose="05050102010706020507" pitchFamily="18" charset="2"/>
              </a:rPr>
              <a:t> B)</a:t>
            </a:r>
            <a:r>
              <a:rPr lang="en-US" altLang="en-US" sz="2600" dirty="0">
                <a:solidFill>
                  <a:srgbClr val="FF3300"/>
                </a:solidFill>
              </a:rPr>
              <a:t> </a:t>
            </a:r>
            <a:r>
              <a:rPr lang="en-US" altLang="en-US" sz="2600" dirty="0">
                <a:solidFill>
                  <a:srgbClr val="FF3300"/>
                </a:solidFill>
                <a:sym typeface="Symbol" panose="05050102010706020507" pitchFamily="18" charset="2"/>
              </a:rPr>
              <a:t> </a:t>
            </a:r>
            <a:r>
              <a:rPr lang="en-US" altLang="en-US" sz="2600" dirty="0">
                <a:solidFill>
                  <a:srgbClr val="FF3300"/>
                </a:solidFill>
              </a:rPr>
              <a:t>A </a:t>
            </a:r>
            <a:r>
              <a:rPr lang="en-US" altLang="en-US" sz="2600" dirty="0">
                <a:solidFill>
                  <a:srgbClr val="FF3300"/>
                </a:solidFill>
                <a:sym typeface="Symbol" panose="05050102010706020507" pitchFamily="18" charset="2"/>
              </a:rPr>
              <a:t></a:t>
            </a:r>
            <a:r>
              <a:rPr lang="en-US" altLang="en-US" sz="2600" dirty="0">
                <a:solidFill>
                  <a:srgbClr val="FF3300"/>
                </a:solidFill>
              </a:rPr>
              <a:t> </a:t>
            </a:r>
            <a:r>
              <a:rPr lang="en-US" altLang="en-US" sz="2600" dirty="0">
                <a:solidFill>
                  <a:srgbClr val="FF3300"/>
                </a:solidFill>
                <a:sym typeface="Symbol" panose="05050102010706020507" pitchFamily="18" charset="2"/>
              </a:rPr>
              <a:t>B. Why?</a:t>
            </a:r>
            <a:r>
              <a:rPr lang="en-US" altLang="en-US" sz="2600" dirty="0"/>
              <a:t> </a:t>
            </a:r>
            <a:endParaRPr lang="en-US" altLang="en-US" sz="2600" dirty="0">
              <a:solidFill>
                <a:schemeClr val="tx2"/>
              </a:solidFill>
            </a:endParaRPr>
          </a:p>
          <a:p>
            <a:pPr>
              <a:buFontTx/>
              <a:buNone/>
            </a:pPr>
            <a:r>
              <a:rPr lang="en-US" altLang="en-US" sz="2600" dirty="0"/>
              <a:t>A</a:t>
            </a:r>
            <a:r>
              <a:rPr lang="en-US" altLang="en-US" sz="2600" dirty="0">
                <a:solidFill>
                  <a:schemeClr val="tx2"/>
                </a:solidFill>
              </a:rPr>
              <a:t> </a:t>
            </a:r>
            <a:r>
              <a:rPr lang="en-US" altLang="en-US" sz="2600" dirty="0">
                <a:sym typeface="Symbol" panose="05050102010706020507" pitchFamily="18" charset="2"/>
              </a:rPr>
              <a:t></a:t>
            </a:r>
            <a:r>
              <a:rPr lang="en-US" altLang="en-US" sz="2600" dirty="0">
                <a:solidFill>
                  <a:schemeClr val="tx2"/>
                </a:solidFill>
              </a:rPr>
              <a:t> </a:t>
            </a:r>
            <a:r>
              <a:rPr lang="en-US" altLang="en-US" sz="2600" dirty="0">
                <a:sym typeface="Symbol" panose="05050102010706020507" pitchFamily="18" charset="2"/>
              </a:rPr>
              <a:t>(</a:t>
            </a:r>
            <a:r>
              <a:rPr lang="en-US" altLang="en-US" sz="2600" dirty="0"/>
              <a:t>A </a:t>
            </a:r>
            <a:r>
              <a:rPr lang="en-US" altLang="en-US" sz="2600" dirty="0">
                <a:sym typeface="Symbol" panose="05050102010706020507" pitchFamily="18" charset="2"/>
              </a:rPr>
              <a:t> B) </a:t>
            </a:r>
          </a:p>
          <a:p>
            <a:pPr>
              <a:buFontTx/>
              <a:buNone/>
            </a:pPr>
            <a:r>
              <a:rPr lang="en-US" altLang="en-US" sz="2600" dirty="0">
                <a:sym typeface="Symbol" panose="05050102010706020507" pitchFamily="18" charset="2"/>
              </a:rPr>
              <a:t>= A  (</a:t>
            </a:r>
            <a:r>
              <a:rPr lang="en-US" altLang="en-US" sz="2600" dirty="0"/>
              <a:t>A </a:t>
            </a:r>
            <a:r>
              <a:rPr lang="en-US" altLang="en-US" sz="2600" dirty="0">
                <a:sym typeface="Symbol" panose="05050102010706020507" pitchFamily="18" charset="2"/>
              </a:rPr>
              <a:t></a:t>
            </a:r>
            <a:r>
              <a:rPr lang="en-US" altLang="en-US" sz="2600" dirty="0"/>
              <a:t> </a:t>
            </a:r>
            <a:r>
              <a:rPr lang="en-US" altLang="en-US" sz="2600" dirty="0">
                <a:sym typeface="Symbol" panose="05050102010706020507" pitchFamily="18" charset="2"/>
              </a:rPr>
              <a:t></a:t>
            </a:r>
            <a:r>
              <a:rPr lang="en-US" altLang="en-US" sz="2600" dirty="0"/>
              <a:t>B)     De Morgan</a:t>
            </a:r>
            <a:r>
              <a:rPr lang="en-US" altLang="en-US" sz="2600" dirty="0">
                <a:sym typeface="Symbol" panose="05050102010706020507" pitchFamily="18" charset="2"/>
              </a:rPr>
              <a:t> </a:t>
            </a:r>
          </a:p>
          <a:p>
            <a:pPr>
              <a:buFontTx/>
              <a:buNone/>
            </a:pPr>
            <a:r>
              <a:rPr lang="en-US" altLang="en-US" sz="2600" dirty="0">
                <a:sym typeface="Symbol" panose="05050102010706020507" pitchFamily="18" charset="2"/>
              </a:rPr>
              <a:t>= (A  </a:t>
            </a:r>
            <a:r>
              <a:rPr lang="en-US" altLang="en-US" sz="2600" dirty="0"/>
              <a:t>A) </a:t>
            </a:r>
            <a:r>
              <a:rPr lang="en-US" altLang="en-US" sz="2600" dirty="0">
                <a:sym typeface="Symbol" panose="05050102010706020507" pitchFamily="18" charset="2"/>
              </a:rPr>
              <a:t> (</a:t>
            </a:r>
            <a:r>
              <a:rPr lang="en-US" altLang="en-US" sz="2600" dirty="0"/>
              <a:t>A </a:t>
            </a:r>
            <a:r>
              <a:rPr lang="en-US" altLang="en-US" sz="2600" dirty="0">
                <a:sym typeface="Symbol" panose="05050102010706020507" pitchFamily="18" charset="2"/>
              </a:rPr>
              <a:t></a:t>
            </a:r>
            <a:r>
              <a:rPr lang="en-US" altLang="en-US" sz="2600" dirty="0"/>
              <a:t> </a:t>
            </a:r>
            <a:r>
              <a:rPr lang="en-US" altLang="en-US" sz="2600" dirty="0">
                <a:sym typeface="Symbol" panose="05050102010706020507" pitchFamily="18" charset="2"/>
              </a:rPr>
              <a:t></a:t>
            </a:r>
            <a:r>
              <a:rPr lang="en-US" altLang="en-US" sz="2600" dirty="0"/>
              <a:t>B</a:t>
            </a:r>
            <a:r>
              <a:rPr lang="en-US" altLang="en-US" sz="2600" dirty="0">
                <a:sym typeface="Symbol" panose="05050102010706020507" pitchFamily="18" charset="2"/>
              </a:rPr>
              <a:t>)</a:t>
            </a:r>
          </a:p>
          <a:p>
            <a:pPr>
              <a:buFontTx/>
              <a:buNone/>
            </a:pPr>
            <a:r>
              <a:rPr lang="en-US" altLang="en-US" sz="2600" dirty="0">
                <a:sym typeface="Symbol" panose="05050102010706020507" pitchFamily="18" charset="2"/>
              </a:rPr>
              <a:t>= false  (</a:t>
            </a:r>
            <a:r>
              <a:rPr lang="en-US" altLang="en-US" sz="2600" dirty="0"/>
              <a:t>A </a:t>
            </a:r>
            <a:r>
              <a:rPr lang="en-US" altLang="en-US" sz="2600" dirty="0">
                <a:sym typeface="Symbol" panose="05050102010706020507" pitchFamily="18" charset="2"/>
              </a:rPr>
              <a:t></a:t>
            </a:r>
            <a:r>
              <a:rPr lang="en-US" altLang="en-US" sz="2600" dirty="0"/>
              <a:t> </a:t>
            </a:r>
            <a:r>
              <a:rPr lang="en-US" altLang="en-US" sz="2600" dirty="0">
                <a:sym typeface="Symbol" panose="05050102010706020507" pitchFamily="18" charset="2"/>
              </a:rPr>
              <a:t></a:t>
            </a:r>
            <a:r>
              <a:rPr lang="en-US" altLang="en-US" sz="2600" dirty="0"/>
              <a:t>B</a:t>
            </a:r>
            <a:r>
              <a:rPr lang="en-US" altLang="en-US" sz="2600" dirty="0">
                <a:sym typeface="Symbol" panose="05050102010706020507" pitchFamily="18" charset="2"/>
              </a:rPr>
              <a:t>) </a:t>
            </a:r>
          </a:p>
          <a:p>
            <a:pPr>
              <a:buFontTx/>
              <a:buNone/>
            </a:pPr>
            <a:r>
              <a:rPr lang="en-US" altLang="en-US" sz="2600" dirty="0">
                <a:sym typeface="Symbol" panose="05050102010706020507" pitchFamily="18" charset="2"/>
              </a:rPr>
              <a:t>= (</a:t>
            </a:r>
            <a:r>
              <a:rPr lang="en-US" altLang="en-US" sz="2600" dirty="0"/>
              <a:t>A </a:t>
            </a:r>
            <a:r>
              <a:rPr lang="en-US" altLang="en-US" sz="2600" dirty="0">
                <a:sym typeface="Symbol" panose="05050102010706020507" pitchFamily="18" charset="2"/>
              </a:rPr>
              <a:t></a:t>
            </a:r>
            <a:r>
              <a:rPr lang="en-US" altLang="en-US" sz="2600" dirty="0"/>
              <a:t> </a:t>
            </a:r>
            <a:r>
              <a:rPr lang="en-US" altLang="en-US" sz="2600" dirty="0">
                <a:sym typeface="Symbol" panose="05050102010706020507" pitchFamily="18" charset="2"/>
              </a:rPr>
              <a:t></a:t>
            </a:r>
            <a:r>
              <a:rPr lang="en-US" altLang="en-US" sz="2600" dirty="0"/>
              <a:t>B</a:t>
            </a:r>
            <a:r>
              <a:rPr lang="en-US" altLang="en-US" sz="2600" dirty="0">
                <a:sym typeface="Symbol" panose="05050102010706020507" pitchFamily="18" charset="2"/>
              </a:rPr>
              <a:t>)</a:t>
            </a:r>
            <a:endParaRPr lang="en-US" sz="2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54A77B-EB4F-4373-AA19-FF91A37ED1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E0863-C0F1-4F6D-83BF-392CE67771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61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210753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9E8BF-C8B7-4EDA-8B11-706053E08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Logical reasoning (inferencing)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DCEB1-A244-4077-9E14-8E54E3C6C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200" dirty="0">
                <a:solidFill>
                  <a:srgbClr val="FF3300"/>
                </a:solidFill>
              </a:rPr>
              <a:t>Logical reasoning is the process of drawing conclusions from premises using rules of inference</a:t>
            </a:r>
          </a:p>
          <a:p>
            <a:pPr>
              <a:lnSpc>
                <a:spcPct val="90000"/>
              </a:lnSpc>
            </a:pPr>
            <a:r>
              <a:rPr lang="en-US" altLang="en-US" sz="3200" dirty="0"/>
              <a:t>These inference rules are results of observations of human reasoning over centuries. </a:t>
            </a:r>
          </a:p>
          <a:p>
            <a:pPr>
              <a:lnSpc>
                <a:spcPct val="90000"/>
              </a:lnSpc>
            </a:pPr>
            <a:r>
              <a:rPr lang="en-US" altLang="en-US" sz="3200" dirty="0"/>
              <a:t>They have contributed significantly to the scientific and engineering progress of the mankind. </a:t>
            </a:r>
          </a:p>
          <a:p>
            <a:pPr>
              <a:lnSpc>
                <a:spcPct val="90000"/>
              </a:lnSpc>
            </a:pPr>
            <a:r>
              <a:rPr lang="en-US" altLang="en-US" sz="3200" dirty="0"/>
              <a:t>Today they are universally accepted as the rules of logical reasoning and they should be followed in our reasoning.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F1A296-6E38-4579-A1C8-C80D093CCD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2D432E-D3EF-42C0-A13C-4AD029FA45B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62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028613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A77A4-623B-419B-9D37-9CE532D02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Valid and invalid arguments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B9E76-E4CF-4306-ACAD-03AB9B45A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An </a:t>
            </a:r>
            <a:r>
              <a:rPr lang="en-US" altLang="en-US" sz="2800" dirty="0">
                <a:solidFill>
                  <a:srgbClr val="FF3300"/>
                </a:solidFill>
              </a:rPr>
              <a:t>argument</a:t>
            </a:r>
            <a:r>
              <a:rPr lang="en-US" altLang="en-US" sz="2800" dirty="0"/>
              <a:t> is a sequence of statements. All statements but the final one are called </a:t>
            </a:r>
            <a:r>
              <a:rPr lang="en-US" altLang="en-US" sz="2800" dirty="0">
                <a:solidFill>
                  <a:srgbClr val="FF3300"/>
                </a:solidFill>
              </a:rPr>
              <a:t>premises</a:t>
            </a:r>
            <a:r>
              <a:rPr lang="en-US" altLang="en-US" sz="2800" dirty="0"/>
              <a:t> (assumptions or hypotheses). The final statement is called the </a:t>
            </a:r>
            <a:r>
              <a:rPr lang="en-US" altLang="en-US" sz="2800" dirty="0">
                <a:solidFill>
                  <a:srgbClr val="FF3300"/>
                </a:solidFill>
              </a:rPr>
              <a:t>conclusion</a:t>
            </a:r>
            <a:r>
              <a:rPr lang="en-US" altLang="en-US" sz="2800" dirty="0"/>
              <a:t>. The symbol </a:t>
            </a:r>
            <a:r>
              <a:rPr lang="en-US" altLang="en-US" sz="2800" dirty="0">
                <a:sym typeface="Symbol" panose="05050102010706020507" pitchFamily="18" charset="2"/>
              </a:rPr>
              <a:t>,</a:t>
            </a:r>
            <a:r>
              <a:rPr lang="en-US" altLang="en-US" sz="2800" dirty="0"/>
              <a:t> read “therefore” is normally placed just before the conclusion.</a:t>
            </a:r>
          </a:p>
          <a:p>
            <a:r>
              <a:rPr lang="en-US" altLang="en-US" sz="2800" dirty="0"/>
              <a:t>“</a:t>
            </a:r>
            <a:r>
              <a:rPr lang="en-US" altLang="en-US" sz="2800" dirty="0">
                <a:solidFill>
                  <a:srgbClr val="FF3300"/>
                </a:solidFill>
              </a:rPr>
              <a:t>An argument form is valid</a:t>
            </a:r>
            <a:r>
              <a:rPr lang="en-US" altLang="en-US" sz="2800" dirty="0"/>
              <a:t>” means that no matter what statements are substituted for the statement variables in its premises, if the resulting premises are all true, then the conclusion is also true. </a:t>
            </a:r>
          </a:p>
          <a:p>
            <a:r>
              <a:rPr lang="en-US" altLang="en-US" sz="2800" dirty="0"/>
              <a:t>A </a:t>
            </a:r>
            <a:r>
              <a:rPr lang="en-US" altLang="en-US" sz="2800" dirty="0">
                <a:solidFill>
                  <a:srgbClr val="FF3300"/>
                </a:solidFill>
              </a:rPr>
              <a:t>fallacy</a:t>
            </a:r>
            <a:r>
              <a:rPr lang="en-US" altLang="en-US" sz="2800" dirty="0"/>
              <a:t> is an error in reasoning that results in an invalid argument.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44A19D-6C8E-47D9-AAFC-26C4CDAF5F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AA4E74-5BF7-4E3D-9DE6-DC56798D5E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63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468344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1A18D-D762-4F6B-8C9A-FAE277FEE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Reasoning with Propositions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CDEC3-217E-49B4-948B-B8304DCAD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The basic inference rule is </a:t>
            </a:r>
            <a:r>
              <a:rPr lang="en-US" altLang="en-US" sz="3200" b="1" dirty="0"/>
              <a:t>modus ponens</a:t>
            </a:r>
            <a:r>
              <a:rPr lang="en-US" altLang="en-US" sz="3200" dirty="0"/>
              <a:t>. It states that if both P </a:t>
            </a:r>
            <a:r>
              <a:rPr lang="en-US" altLang="en-US" sz="3200" dirty="0">
                <a:sym typeface="Symbol" panose="05050102010706020507" pitchFamily="18" charset="2"/>
              </a:rPr>
              <a:t></a:t>
            </a:r>
            <a:r>
              <a:rPr lang="en-US" altLang="en-US" sz="3200" dirty="0"/>
              <a:t> Q and P hold, then Q can be concluded, and it is written as </a:t>
            </a:r>
            <a:br>
              <a:rPr lang="en-US" altLang="en-US" sz="3200" dirty="0"/>
            </a:br>
            <a:r>
              <a:rPr lang="en-US" altLang="en-US" sz="3200" dirty="0"/>
              <a:t>P, P </a:t>
            </a:r>
            <a:r>
              <a:rPr lang="en-US" altLang="en-US" sz="3200" dirty="0">
                <a:sym typeface="Symbol" panose="05050102010706020507" pitchFamily="18" charset="2"/>
              </a:rPr>
              <a:t></a:t>
            </a:r>
            <a:r>
              <a:rPr lang="en-US" altLang="en-US" sz="3200" dirty="0"/>
              <a:t> Q </a:t>
            </a:r>
            <a:br>
              <a:rPr lang="en-US" altLang="en-US" sz="3200" dirty="0"/>
            </a:br>
            <a:r>
              <a:rPr lang="en-US" altLang="en-US" sz="3200" dirty="0"/>
              <a:t>------------- </a:t>
            </a:r>
            <a:br>
              <a:rPr lang="en-US" altLang="en-US" sz="3200" dirty="0"/>
            </a:br>
            <a:r>
              <a:rPr lang="en-US" altLang="en-US" sz="3200" dirty="0">
                <a:sym typeface="Symbol" panose="05050102010706020507" pitchFamily="18" charset="2"/>
              </a:rPr>
              <a:t></a:t>
            </a:r>
            <a:r>
              <a:rPr lang="en-US" altLang="en-US" sz="3200" dirty="0"/>
              <a:t> Q </a:t>
            </a:r>
          </a:p>
          <a:p>
            <a:r>
              <a:rPr lang="en-US" altLang="en-US" sz="3200" dirty="0"/>
              <a:t>The line above the dotted line are </a:t>
            </a:r>
            <a:r>
              <a:rPr lang="en-US" altLang="en-US" sz="3200" b="1" dirty="0"/>
              <a:t>premises</a:t>
            </a:r>
            <a:r>
              <a:rPr lang="en-US" altLang="en-US" sz="3200" dirty="0"/>
              <a:t> and the line below is the </a:t>
            </a:r>
            <a:r>
              <a:rPr lang="en-US" altLang="en-US" sz="3200" b="1" dirty="0"/>
              <a:t>conclusion</a:t>
            </a:r>
            <a:r>
              <a:rPr lang="en-US" altLang="en-US" sz="3200" dirty="0"/>
              <a:t> drawn from the premises.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782FF5-413A-41A9-9979-B986E2157A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E7D655-1834-4544-AE24-C2A45F410BD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64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674802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E570C-C294-4EB2-8A12-DC8DDB8BE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inference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1C3AD-7D3E-4A9F-84E8-81621943C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26321"/>
            <a:ext cx="4694312" cy="460460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dirty="0"/>
              <a:t>Modus tollens </a:t>
            </a:r>
            <a:br>
              <a:rPr lang="en-US" altLang="en-US" sz="2000" dirty="0"/>
            </a:br>
            <a:r>
              <a:rPr lang="en-US" altLang="en-US" sz="2000" dirty="0">
                <a:sym typeface="Symbol" panose="05050102010706020507" pitchFamily="18" charset="2"/>
              </a:rPr>
              <a:t></a:t>
            </a:r>
            <a:r>
              <a:rPr lang="en-US" altLang="en-US" sz="2000" dirty="0"/>
              <a:t>Q, P </a:t>
            </a:r>
            <a:r>
              <a:rPr lang="en-US" altLang="en-US" sz="2000" dirty="0">
                <a:sym typeface="Symbol" panose="05050102010706020507" pitchFamily="18" charset="2"/>
              </a:rPr>
              <a:t></a:t>
            </a:r>
            <a:r>
              <a:rPr lang="en-US" altLang="en-US" sz="2000" dirty="0"/>
              <a:t> Q </a:t>
            </a:r>
            <a:br>
              <a:rPr lang="en-US" altLang="en-US" sz="2000" dirty="0"/>
            </a:br>
            <a:r>
              <a:rPr lang="en-US" altLang="en-US" sz="2000" dirty="0"/>
              <a:t>--------- </a:t>
            </a:r>
            <a:br>
              <a:rPr lang="en-US" altLang="en-US" sz="2000" dirty="0"/>
            </a:br>
            <a:r>
              <a:rPr lang="en-US" altLang="en-US" sz="2000" dirty="0">
                <a:sym typeface="Symbol" panose="05050102010706020507" pitchFamily="18" charset="2"/>
              </a:rPr>
              <a:t></a:t>
            </a:r>
            <a:r>
              <a:rPr lang="en-US" altLang="en-US" sz="2000" dirty="0"/>
              <a:t> </a:t>
            </a:r>
            <a:r>
              <a:rPr lang="en-US" altLang="en-US" sz="2000" dirty="0">
                <a:sym typeface="Symbol" panose="05050102010706020507" pitchFamily="18" charset="2"/>
              </a:rPr>
              <a:t></a:t>
            </a:r>
            <a:r>
              <a:rPr lang="en-US" altLang="en-US" sz="2000" dirty="0"/>
              <a:t>P </a:t>
            </a:r>
          </a:p>
          <a:p>
            <a:pPr>
              <a:lnSpc>
                <a:spcPct val="80000"/>
              </a:lnSpc>
            </a:pPr>
            <a:r>
              <a:rPr lang="en-US" altLang="en-US" sz="2000" dirty="0"/>
              <a:t>Conjunctive simplification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/>
              <a:t>	P </a:t>
            </a:r>
            <a:r>
              <a:rPr lang="en-US" altLang="en-US" sz="2000" dirty="0">
                <a:sym typeface="Symbol" panose="05050102010706020507" pitchFamily="18" charset="2"/>
              </a:rPr>
              <a:t></a:t>
            </a:r>
            <a:r>
              <a:rPr lang="en-US" altLang="en-US" sz="2000" dirty="0"/>
              <a:t> Q </a:t>
            </a:r>
            <a:br>
              <a:rPr lang="en-US" altLang="en-US" sz="2000" dirty="0"/>
            </a:br>
            <a:r>
              <a:rPr lang="en-US" altLang="en-US" sz="2000" dirty="0"/>
              <a:t>-------- </a:t>
            </a:r>
            <a:br>
              <a:rPr lang="en-US" altLang="en-US" sz="2000" dirty="0"/>
            </a:br>
            <a:r>
              <a:rPr lang="en-US" altLang="en-US" sz="2000" dirty="0">
                <a:sym typeface="Symbol" panose="05050102010706020507" pitchFamily="18" charset="2"/>
              </a:rPr>
              <a:t></a:t>
            </a:r>
            <a:r>
              <a:rPr lang="en-US" altLang="en-US" sz="2000" dirty="0"/>
              <a:t> P </a:t>
            </a:r>
          </a:p>
          <a:p>
            <a:pPr>
              <a:lnSpc>
                <a:spcPct val="80000"/>
              </a:lnSpc>
            </a:pPr>
            <a:r>
              <a:rPr lang="en-US" altLang="en-US" sz="2000" dirty="0"/>
              <a:t>Conjunctive addition </a:t>
            </a:r>
            <a:br>
              <a:rPr lang="en-US" altLang="en-US" sz="2000" dirty="0"/>
            </a:br>
            <a:r>
              <a:rPr lang="en-US" altLang="en-US" sz="2000" dirty="0"/>
              <a:t>P, Q </a:t>
            </a:r>
            <a:br>
              <a:rPr lang="en-US" altLang="en-US" sz="2000" dirty="0"/>
            </a:br>
            <a:r>
              <a:rPr lang="en-US" altLang="en-US" sz="2000" dirty="0"/>
              <a:t>------------- </a:t>
            </a:r>
            <a:br>
              <a:rPr lang="en-US" altLang="en-US" sz="2000" dirty="0"/>
            </a:br>
            <a:r>
              <a:rPr lang="en-US" altLang="en-US" sz="2000" dirty="0">
                <a:sym typeface="Symbol" panose="05050102010706020507" pitchFamily="18" charset="2"/>
              </a:rPr>
              <a:t></a:t>
            </a:r>
            <a:r>
              <a:rPr lang="en-US" altLang="en-US" sz="2000" dirty="0"/>
              <a:t> P </a:t>
            </a:r>
            <a:r>
              <a:rPr lang="en-US" altLang="en-US" sz="2000" dirty="0">
                <a:sym typeface="Symbol" panose="05050102010706020507" pitchFamily="18" charset="2"/>
              </a:rPr>
              <a:t></a:t>
            </a:r>
            <a:r>
              <a:rPr lang="en-US" altLang="en-US" sz="2000" dirty="0"/>
              <a:t>  Q </a:t>
            </a:r>
          </a:p>
          <a:p>
            <a:pPr>
              <a:lnSpc>
                <a:spcPct val="80000"/>
              </a:lnSpc>
            </a:pPr>
            <a:r>
              <a:rPr lang="en-US" altLang="en-US" sz="2000" dirty="0"/>
              <a:t>Rule of contradiction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/>
              <a:t>	</a:t>
            </a:r>
            <a:r>
              <a:rPr lang="en-US" altLang="en-US" sz="2000" dirty="0">
                <a:sym typeface="Symbol" panose="05050102010706020507" pitchFamily="18" charset="2"/>
              </a:rPr>
              <a:t></a:t>
            </a:r>
            <a:r>
              <a:rPr lang="en-US" altLang="en-US" sz="2000" dirty="0"/>
              <a:t>P </a:t>
            </a:r>
            <a:r>
              <a:rPr lang="en-US" altLang="en-US" sz="2000" dirty="0">
                <a:sym typeface="Symbol" panose="05050102010706020507" pitchFamily="18" charset="2"/>
              </a:rPr>
              <a:t></a:t>
            </a:r>
            <a:r>
              <a:rPr lang="en-US" altLang="en-US" sz="2000" dirty="0"/>
              <a:t> c, where c is a contradiction </a:t>
            </a:r>
            <a:br>
              <a:rPr lang="en-US" altLang="en-US" sz="2000" dirty="0"/>
            </a:br>
            <a:r>
              <a:rPr lang="en-US" altLang="en-US" sz="2000" dirty="0"/>
              <a:t>--------- </a:t>
            </a:r>
            <a:br>
              <a:rPr lang="en-US" altLang="en-US" sz="2000" dirty="0"/>
            </a:br>
            <a:r>
              <a:rPr lang="en-US" altLang="en-US" sz="2000" dirty="0">
                <a:sym typeface="Symbol" panose="05050102010706020507" pitchFamily="18" charset="2"/>
              </a:rPr>
              <a:t></a:t>
            </a:r>
            <a:r>
              <a:rPr lang="en-US" altLang="en-US" sz="2000" dirty="0"/>
              <a:t> P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90696C-1F14-433F-AFAB-F5299A81544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3C84B8-FCAD-4F45-9126-8BE1B9ACCF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65</a:t>
            </a:fld>
            <a:endParaRPr lang="en-US" alt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D4BBD1F-5F4B-4596-A4A7-348820F8B3EF}"/>
              </a:ext>
            </a:extLst>
          </p:cNvPr>
          <p:cNvSpPr txBox="1">
            <a:spLocks/>
          </p:cNvSpPr>
          <p:nvPr/>
        </p:nvSpPr>
        <p:spPr bwMode="auto">
          <a:xfrm>
            <a:off x="6492044" y="1535112"/>
            <a:ext cx="4694312" cy="4604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000" dirty="0"/>
              <a:t>Disjunctive Addition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/>
              <a:t>	P </a:t>
            </a:r>
            <a:br>
              <a:rPr lang="en-US" altLang="en-US" sz="2000" dirty="0"/>
            </a:br>
            <a:r>
              <a:rPr lang="en-US" altLang="en-US" sz="2000" dirty="0"/>
              <a:t>------------- </a:t>
            </a:r>
            <a:br>
              <a:rPr lang="en-US" altLang="en-US" sz="2000" dirty="0"/>
            </a:br>
            <a:r>
              <a:rPr lang="en-US" altLang="en-US" sz="2000" dirty="0">
                <a:sym typeface="Symbol" panose="05050102010706020507" pitchFamily="18" charset="2"/>
              </a:rPr>
              <a:t></a:t>
            </a:r>
            <a:r>
              <a:rPr lang="en-US" altLang="en-US" sz="2000" dirty="0"/>
              <a:t> P </a:t>
            </a:r>
            <a:r>
              <a:rPr lang="en-US" altLang="en-US" sz="2000" dirty="0">
                <a:sym typeface="Symbol" panose="05050102010706020507" pitchFamily="18" charset="2"/>
              </a:rPr>
              <a:t></a:t>
            </a:r>
            <a:r>
              <a:rPr lang="en-US" altLang="en-US" sz="2000" dirty="0"/>
              <a:t> Q </a:t>
            </a:r>
          </a:p>
          <a:p>
            <a:pPr>
              <a:lnSpc>
                <a:spcPct val="80000"/>
              </a:lnSpc>
            </a:pPr>
            <a:r>
              <a:rPr lang="en-US" altLang="en-US" sz="2000" dirty="0"/>
              <a:t>Disjunctive syllogism</a:t>
            </a:r>
            <a:br>
              <a:rPr lang="en-US" altLang="en-US" sz="2000" dirty="0"/>
            </a:br>
            <a:r>
              <a:rPr lang="en-US" altLang="en-US" sz="2000" dirty="0"/>
              <a:t>P </a:t>
            </a:r>
            <a:r>
              <a:rPr lang="en-US" altLang="en-US" sz="2000" dirty="0">
                <a:sym typeface="Symbol" panose="05050102010706020507" pitchFamily="18" charset="2"/>
              </a:rPr>
              <a:t></a:t>
            </a:r>
            <a:r>
              <a:rPr lang="en-US" altLang="en-US" sz="2000" dirty="0"/>
              <a:t> Q , </a:t>
            </a:r>
            <a:r>
              <a:rPr lang="en-US" altLang="en-US" sz="2000" dirty="0">
                <a:sym typeface="Symbol" panose="05050102010706020507" pitchFamily="18" charset="2"/>
              </a:rPr>
              <a:t></a:t>
            </a:r>
            <a:r>
              <a:rPr lang="en-US" altLang="en-US" sz="2000" dirty="0"/>
              <a:t>Q  </a:t>
            </a:r>
            <a:br>
              <a:rPr lang="en-US" altLang="en-US" sz="2000" dirty="0"/>
            </a:br>
            <a:r>
              <a:rPr lang="en-US" altLang="en-US" sz="2000" dirty="0"/>
              <a:t>--------- </a:t>
            </a:r>
            <a:br>
              <a:rPr lang="en-US" altLang="en-US" sz="2000" dirty="0"/>
            </a:br>
            <a:r>
              <a:rPr lang="en-US" altLang="en-US" sz="2000" dirty="0">
                <a:sym typeface="Symbol" panose="05050102010706020507" pitchFamily="18" charset="2"/>
              </a:rPr>
              <a:t></a:t>
            </a:r>
            <a:r>
              <a:rPr lang="en-US" altLang="en-US" sz="2000" dirty="0"/>
              <a:t> P </a:t>
            </a:r>
          </a:p>
          <a:p>
            <a:pPr>
              <a:lnSpc>
                <a:spcPct val="80000"/>
              </a:lnSpc>
            </a:pPr>
            <a:r>
              <a:rPr lang="en-US" altLang="en-US" sz="2000" dirty="0"/>
              <a:t>Hypothetical syllogism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/>
              <a:t>	 P </a:t>
            </a:r>
            <a:r>
              <a:rPr lang="en-US" altLang="en-US" sz="2000" dirty="0">
                <a:sym typeface="Symbol" panose="05050102010706020507" pitchFamily="18" charset="2"/>
              </a:rPr>
              <a:t></a:t>
            </a:r>
            <a:r>
              <a:rPr lang="en-US" altLang="en-US" sz="2000" dirty="0"/>
              <a:t> Q, Q </a:t>
            </a:r>
            <a:r>
              <a:rPr lang="en-US" altLang="en-US" sz="2000" dirty="0">
                <a:sym typeface="Symbol" panose="05050102010706020507" pitchFamily="18" charset="2"/>
              </a:rPr>
              <a:t></a:t>
            </a:r>
            <a:r>
              <a:rPr lang="en-US" altLang="en-US" sz="2000" dirty="0"/>
              <a:t> R </a:t>
            </a:r>
            <a:br>
              <a:rPr lang="en-US" altLang="en-US" sz="2000" dirty="0"/>
            </a:br>
            <a:r>
              <a:rPr lang="en-US" altLang="en-US" sz="2000" dirty="0"/>
              <a:t>---------------------- </a:t>
            </a:r>
            <a:br>
              <a:rPr lang="en-US" altLang="en-US" sz="2000" dirty="0"/>
            </a:br>
            <a:r>
              <a:rPr lang="en-US" altLang="en-US" sz="2000" dirty="0">
                <a:sym typeface="Symbol" panose="05050102010706020507" pitchFamily="18" charset="2"/>
              </a:rPr>
              <a:t></a:t>
            </a:r>
            <a:r>
              <a:rPr lang="en-US" altLang="en-US" sz="2000" dirty="0"/>
              <a:t> P </a:t>
            </a:r>
            <a:r>
              <a:rPr lang="en-US" altLang="en-US" sz="2000" dirty="0">
                <a:sym typeface="Symbol" panose="05050102010706020507" pitchFamily="18" charset="2"/>
              </a:rPr>
              <a:t></a:t>
            </a:r>
            <a:r>
              <a:rPr lang="en-US" altLang="en-US" sz="2000" dirty="0"/>
              <a:t> R </a:t>
            </a:r>
          </a:p>
          <a:p>
            <a:pPr>
              <a:lnSpc>
                <a:spcPct val="80000"/>
              </a:lnSpc>
            </a:pPr>
            <a:r>
              <a:rPr lang="en-US" altLang="en-US" sz="2000" dirty="0"/>
              <a:t>Dilemma: proof by division into cases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/>
              <a:t>	P </a:t>
            </a:r>
            <a:r>
              <a:rPr lang="en-US" altLang="en-US" sz="2000" dirty="0">
                <a:sym typeface="Symbol" panose="05050102010706020507" pitchFamily="18" charset="2"/>
              </a:rPr>
              <a:t></a:t>
            </a:r>
            <a:r>
              <a:rPr lang="en-US" altLang="en-US" sz="2000" dirty="0"/>
              <a:t> Q, P </a:t>
            </a:r>
            <a:r>
              <a:rPr lang="en-US" altLang="en-US" sz="2000" dirty="0">
                <a:sym typeface="Symbol" panose="05050102010706020507" pitchFamily="18" charset="2"/>
              </a:rPr>
              <a:t></a:t>
            </a:r>
            <a:r>
              <a:rPr lang="en-US" altLang="en-US" sz="2000" dirty="0"/>
              <a:t> R, Q </a:t>
            </a:r>
            <a:r>
              <a:rPr lang="en-US" altLang="en-US" sz="2000" dirty="0">
                <a:sym typeface="Symbol" panose="05050102010706020507" pitchFamily="18" charset="2"/>
              </a:rPr>
              <a:t></a:t>
            </a:r>
            <a:r>
              <a:rPr lang="en-US" altLang="en-US" sz="2000" dirty="0"/>
              <a:t> R </a:t>
            </a:r>
            <a:br>
              <a:rPr lang="en-US" altLang="en-US" sz="2000" dirty="0"/>
            </a:br>
            <a:r>
              <a:rPr lang="en-US" altLang="en-US" sz="2000" dirty="0"/>
              <a:t>------------------------------ </a:t>
            </a:r>
            <a:br>
              <a:rPr lang="en-US" altLang="en-US" sz="2000" dirty="0"/>
            </a:br>
            <a:r>
              <a:rPr lang="en-US" altLang="en-US" sz="2000" dirty="0">
                <a:sym typeface="Symbol" panose="05050102010706020507" pitchFamily="18" charset="2"/>
              </a:rPr>
              <a:t></a:t>
            </a:r>
            <a:r>
              <a:rPr lang="en-US" altLang="en-US" sz="2000" dirty="0"/>
              <a:t> R</a:t>
            </a:r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48241947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37A39-4FCE-485C-B5F1-51DEE0912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5F488-0D7B-4E62-A0BE-B6A6F781FF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AutoNum type="arabicPeriod"/>
            </a:pPr>
            <a:r>
              <a:rPr lang="en-US" altLang="en-US" sz="2600" dirty="0"/>
              <a:t>If my glasses are on the kitchen table, then I saw them at breakfast.</a:t>
            </a:r>
          </a:p>
          <a:p>
            <a:pPr marL="457200" indent="-457200">
              <a:buFontTx/>
              <a:buAutoNum type="arabicPeriod"/>
            </a:pPr>
            <a:r>
              <a:rPr lang="en-US" altLang="en-US" sz="2600" dirty="0"/>
              <a:t>I was reading the newspaper in the living room or I was reading the newspaper in the kitchen.</a:t>
            </a:r>
          </a:p>
          <a:p>
            <a:pPr marL="457200" indent="-457200">
              <a:buFontTx/>
              <a:buAutoNum type="arabicPeriod"/>
            </a:pPr>
            <a:r>
              <a:rPr lang="en-US" altLang="en-US" sz="2600" dirty="0"/>
              <a:t>If I was reading the newspaper in the living room, then my glasses are on the coffee table.</a:t>
            </a:r>
          </a:p>
          <a:p>
            <a:pPr marL="457200" indent="-457200">
              <a:buFontTx/>
              <a:buAutoNum type="arabicPeriod"/>
            </a:pPr>
            <a:r>
              <a:rPr lang="en-US" altLang="en-US" sz="2600" dirty="0"/>
              <a:t>I did not see my classes at breakfast.</a:t>
            </a:r>
          </a:p>
          <a:p>
            <a:pPr marL="457200" indent="-457200">
              <a:buFontTx/>
              <a:buAutoNum type="arabicPeriod"/>
            </a:pPr>
            <a:r>
              <a:rPr lang="en-US" altLang="en-US" sz="2600" dirty="0"/>
              <a:t>If I was reading my book in bed, then my glasses are on the bed table.</a:t>
            </a:r>
          </a:p>
          <a:p>
            <a:pPr marL="457200" indent="-457200">
              <a:buFontTx/>
              <a:buAutoNum type="arabicPeriod"/>
            </a:pPr>
            <a:r>
              <a:rPr lang="en-US" altLang="en-US" sz="2600" dirty="0"/>
              <a:t>If I was reading the newspaper in the kitchen, then my glasses are on the kitchen table.</a:t>
            </a:r>
          </a:p>
          <a:p>
            <a:pPr marL="457200" indent="-457200">
              <a:buNone/>
            </a:pPr>
            <a:r>
              <a:rPr lang="en-US" altLang="en-US" sz="2600" dirty="0">
                <a:solidFill>
                  <a:srgbClr val="FF3300"/>
                </a:solidFill>
              </a:rPr>
              <a:t>Where are the glasses?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AF0EB1-13DE-414F-8E09-7FF077EF1D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5C0AF5-3C30-4885-8664-74C81C15CF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66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463090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66C10-086B-4EFA-855C-F4E0ACCA6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Translate them into symbols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C4A5E-BFD0-4141-8FEE-789AB3D8A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04765"/>
            <a:ext cx="10972800" cy="4826162"/>
          </a:xfrm>
        </p:spPr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en-US" altLang="en-US" sz="2600" dirty="0"/>
              <a:t>P = my glasses are on the kitchen table, </a:t>
            </a:r>
          </a:p>
          <a:p>
            <a:pPr marL="533400" indent="-533400">
              <a:lnSpc>
                <a:spcPct val="90000"/>
              </a:lnSpc>
            </a:pPr>
            <a:r>
              <a:rPr lang="en-US" altLang="en-US" sz="2600" dirty="0"/>
              <a:t>Q = I saw my glasses at breakfast.</a:t>
            </a:r>
          </a:p>
          <a:p>
            <a:pPr marL="533400" indent="-533400">
              <a:lnSpc>
                <a:spcPct val="90000"/>
              </a:lnSpc>
            </a:pPr>
            <a:r>
              <a:rPr lang="en-US" altLang="en-US" sz="2600" dirty="0"/>
              <a:t>R = I was reading the newspaper in the living room</a:t>
            </a:r>
          </a:p>
          <a:p>
            <a:pPr marL="533400" indent="-533400">
              <a:lnSpc>
                <a:spcPct val="90000"/>
              </a:lnSpc>
            </a:pPr>
            <a:r>
              <a:rPr lang="en-US" altLang="en-US" sz="2600" dirty="0"/>
              <a:t>S = I was reading the newspaper in the kitchen.</a:t>
            </a:r>
          </a:p>
          <a:p>
            <a:pPr marL="533400" indent="-533400">
              <a:lnSpc>
                <a:spcPct val="90000"/>
              </a:lnSpc>
            </a:pPr>
            <a:r>
              <a:rPr lang="en-US" altLang="en-US" sz="2600" dirty="0"/>
              <a:t>T = my glasses are on the coffee table.</a:t>
            </a:r>
          </a:p>
          <a:p>
            <a:pPr marL="533400" indent="-533400">
              <a:lnSpc>
                <a:spcPct val="90000"/>
              </a:lnSpc>
            </a:pPr>
            <a:r>
              <a:rPr lang="en-US" altLang="en-US" sz="2600" dirty="0"/>
              <a:t>U = I was reading my book in bed.</a:t>
            </a:r>
          </a:p>
          <a:p>
            <a:pPr marL="533400" indent="-533400">
              <a:lnSpc>
                <a:spcPct val="90000"/>
              </a:lnSpc>
            </a:pPr>
            <a:r>
              <a:rPr lang="en-US" altLang="en-US" sz="2600" dirty="0"/>
              <a:t>V=  my glasses are on the bed table.</a:t>
            </a:r>
          </a:p>
          <a:p>
            <a:pPr marL="533400" indent="-533400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FF3300"/>
                </a:solidFill>
              </a:rPr>
              <a:t>Statements in the previous slide are translated as follows: </a:t>
            </a:r>
          </a:p>
          <a:p>
            <a:pPr marL="533400" indent="-533400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FF3300"/>
                </a:solidFill>
              </a:rPr>
              <a:t>	1. P </a:t>
            </a:r>
            <a:r>
              <a:rPr lang="en-US" altLang="en-US" sz="2600" dirty="0">
                <a:solidFill>
                  <a:srgbClr val="FF3300"/>
                </a:solidFill>
                <a:sym typeface="Symbol" panose="05050102010706020507" pitchFamily="18" charset="2"/>
              </a:rPr>
              <a:t></a:t>
            </a:r>
            <a:r>
              <a:rPr lang="en-US" altLang="en-US" sz="2600" dirty="0">
                <a:solidFill>
                  <a:srgbClr val="FF3300"/>
                </a:solidFill>
              </a:rPr>
              <a:t> Q 			2. R </a:t>
            </a:r>
            <a:r>
              <a:rPr lang="en-US" altLang="en-US" sz="2600" dirty="0">
                <a:solidFill>
                  <a:srgbClr val="FF3300"/>
                </a:solidFill>
                <a:sym typeface="Symbol" panose="05050102010706020507" pitchFamily="18" charset="2"/>
              </a:rPr>
              <a:t></a:t>
            </a:r>
            <a:r>
              <a:rPr lang="en-US" altLang="en-US" sz="2600" dirty="0">
                <a:solidFill>
                  <a:srgbClr val="FF3300"/>
                </a:solidFill>
              </a:rPr>
              <a:t> S </a:t>
            </a:r>
          </a:p>
          <a:p>
            <a:pPr marL="533400" indent="-533400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FF3300"/>
                </a:solidFill>
              </a:rPr>
              <a:t>	3. R </a:t>
            </a:r>
            <a:r>
              <a:rPr lang="en-US" altLang="en-US" sz="2600" dirty="0">
                <a:solidFill>
                  <a:srgbClr val="FF3300"/>
                </a:solidFill>
                <a:sym typeface="Symbol" panose="05050102010706020507" pitchFamily="18" charset="2"/>
              </a:rPr>
              <a:t></a:t>
            </a:r>
            <a:r>
              <a:rPr lang="en-US" altLang="en-US" sz="2600" dirty="0">
                <a:solidFill>
                  <a:srgbClr val="FF3300"/>
                </a:solidFill>
              </a:rPr>
              <a:t> T 			4. </a:t>
            </a:r>
            <a:r>
              <a:rPr lang="en-US" altLang="en-US" sz="2600" dirty="0">
                <a:solidFill>
                  <a:srgbClr val="FF3300"/>
                </a:solidFill>
                <a:sym typeface="Symbol" panose="05050102010706020507" pitchFamily="18" charset="2"/>
              </a:rPr>
              <a:t></a:t>
            </a:r>
            <a:r>
              <a:rPr lang="en-US" altLang="en-US" sz="2600" dirty="0">
                <a:solidFill>
                  <a:srgbClr val="FF3300"/>
                </a:solidFill>
              </a:rPr>
              <a:t>Q</a:t>
            </a:r>
          </a:p>
          <a:p>
            <a:pPr marL="533400" indent="-533400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FF3300"/>
                </a:solidFill>
              </a:rPr>
              <a:t>	5. U </a:t>
            </a:r>
            <a:r>
              <a:rPr lang="en-US" altLang="en-US" sz="2600" dirty="0">
                <a:solidFill>
                  <a:srgbClr val="FF3300"/>
                </a:solidFill>
                <a:sym typeface="Symbol" panose="05050102010706020507" pitchFamily="18" charset="2"/>
              </a:rPr>
              <a:t></a:t>
            </a:r>
            <a:r>
              <a:rPr lang="en-US" altLang="en-US" sz="2600" dirty="0">
                <a:solidFill>
                  <a:srgbClr val="FF3300"/>
                </a:solidFill>
              </a:rPr>
              <a:t> V			6. S </a:t>
            </a:r>
            <a:r>
              <a:rPr lang="en-US" altLang="en-US" sz="2600" dirty="0">
                <a:solidFill>
                  <a:srgbClr val="FF3300"/>
                </a:solidFill>
                <a:sym typeface="Symbol" panose="05050102010706020507" pitchFamily="18" charset="2"/>
              </a:rPr>
              <a:t></a:t>
            </a:r>
            <a:r>
              <a:rPr lang="en-US" altLang="en-US" sz="2600" dirty="0">
                <a:solidFill>
                  <a:srgbClr val="FF3300"/>
                </a:solidFill>
              </a:rPr>
              <a:t> P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7AD547-14CE-4799-B542-A24E8BDB26B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DB5F6A-DE83-44F0-B43F-FD93A95CC7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67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73798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558D0-DF2F-4265-A397-786707F6C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Deductions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E1D19-FEBB-4657-80F4-ABBC43E0A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04765"/>
            <a:ext cx="10972800" cy="4826162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  <a:tabLst>
                <a:tab pos="571500" algn="l"/>
              </a:tabLst>
            </a:pPr>
            <a:r>
              <a:rPr lang="en-US" altLang="en-US" sz="2400" dirty="0"/>
              <a:t>a.	P </a:t>
            </a:r>
            <a:r>
              <a:rPr lang="en-US" altLang="en-US" sz="2400" dirty="0">
                <a:sym typeface="Symbol" panose="05050102010706020507" pitchFamily="18" charset="2"/>
              </a:rPr>
              <a:t></a:t>
            </a:r>
            <a:r>
              <a:rPr lang="en-US" altLang="en-US" sz="2400" dirty="0"/>
              <a:t> Q  		by (1)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altLang="en-US" sz="2400" dirty="0"/>
              <a:t>	 </a:t>
            </a:r>
            <a:r>
              <a:rPr lang="en-US" altLang="en-US" sz="2400" dirty="0">
                <a:sym typeface="Symbol" panose="05050102010706020507" pitchFamily="18" charset="2"/>
              </a:rPr>
              <a:t></a:t>
            </a:r>
            <a:r>
              <a:rPr lang="en-US" altLang="en-US" sz="2400" dirty="0"/>
              <a:t>Q		by (4)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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</a:t>
            </a:r>
            <a:r>
              <a:rPr lang="en-US" altLang="en-US" sz="2400" dirty="0"/>
              <a:t>P		by modus tollens</a:t>
            </a:r>
          </a:p>
          <a:p>
            <a:pPr marL="0" indent="0">
              <a:lnSpc>
                <a:spcPct val="90000"/>
              </a:lnSpc>
              <a:buNone/>
              <a:tabLst>
                <a:tab pos="571500" algn="l"/>
              </a:tabLst>
            </a:pPr>
            <a:r>
              <a:rPr lang="en-US" altLang="en-US" sz="2400" dirty="0"/>
              <a:t>b.	S </a:t>
            </a:r>
            <a:r>
              <a:rPr lang="en-US" altLang="en-US" sz="2400" dirty="0">
                <a:sym typeface="Symbol" panose="05050102010706020507" pitchFamily="18" charset="2"/>
              </a:rPr>
              <a:t></a:t>
            </a:r>
            <a:r>
              <a:rPr lang="en-US" altLang="en-US" sz="2400" dirty="0"/>
              <a:t> P		by (6)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</a:t>
            </a:r>
            <a:r>
              <a:rPr lang="en-US" altLang="en-US" sz="2400" dirty="0"/>
              <a:t>P		by the conclusion of (a)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altLang="en-US" sz="2400" dirty="0"/>
              <a:t>	</a:t>
            </a:r>
            <a:r>
              <a:rPr lang="en-US" altLang="en-US" sz="2400" dirty="0">
                <a:sym typeface="Symbol" panose="05050102010706020507" pitchFamily="18" charset="2"/>
              </a:rPr>
              <a:t>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S		by </a:t>
            </a:r>
            <a:r>
              <a:rPr lang="en-US" altLang="en-US" sz="2400" dirty="0"/>
              <a:t>modus tollens</a:t>
            </a:r>
            <a:endParaRPr lang="en-US" altLang="en-US" sz="2400" dirty="0">
              <a:sym typeface="Symbol" panose="05050102010706020507" pitchFamily="18" charset="2"/>
            </a:endParaRPr>
          </a:p>
          <a:p>
            <a:pPr marL="0" indent="0">
              <a:lnSpc>
                <a:spcPct val="90000"/>
              </a:lnSpc>
              <a:buNone/>
              <a:tabLst>
                <a:tab pos="571500" algn="l"/>
              </a:tabLst>
            </a:pPr>
            <a:r>
              <a:rPr lang="en-US" altLang="en-US" sz="2400" dirty="0"/>
              <a:t>c.  	R </a:t>
            </a:r>
            <a:r>
              <a:rPr lang="en-US" altLang="en-US" sz="2400" dirty="0">
                <a:sym typeface="Symbol" panose="05050102010706020507" pitchFamily="18" charset="2"/>
              </a:rPr>
              <a:t></a:t>
            </a:r>
            <a:r>
              <a:rPr lang="en-US" altLang="en-US" sz="2400" dirty="0"/>
              <a:t> S 		by (2)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altLang="en-US" sz="2400" dirty="0"/>
              <a:t>	</a:t>
            </a:r>
            <a:r>
              <a:rPr lang="en-US" altLang="en-US" sz="2400" dirty="0">
                <a:sym typeface="Symbol" panose="05050102010706020507" pitchFamily="18" charset="2"/>
              </a:rPr>
              <a:t>S		by the conclusion of (b)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altLang="en-US" sz="2400" dirty="0"/>
              <a:t>	</a:t>
            </a:r>
            <a:r>
              <a:rPr lang="en-US" altLang="en-US" sz="2400" dirty="0">
                <a:sym typeface="Symbol" panose="05050102010706020507" pitchFamily="18" charset="2"/>
              </a:rPr>
              <a:t> R		by disjunctive syllogism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altLang="en-US" sz="2400" dirty="0"/>
              <a:t>d.	R </a:t>
            </a:r>
            <a:r>
              <a:rPr lang="en-US" altLang="en-US" sz="2400" dirty="0">
                <a:sym typeface="Symbol" panose="05050102010706020507" pitchFamily="18" charset="2"/>
              </a:rPr>
              <a:t></a:t>
            </a:r>
            <a:r>
              <a:rPr lang="en-US" altLang="en-US" sz="2400" dirty="0"/>
              <a:t> T 		by (3)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altLang="en-US" sz="2400" dirty="0"/>
              <a:t>       	R			by the conclusion of (c)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 T		by modus ponens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54ACA6-7663-42EB-96B6-796D6DA9BB7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63E59F-E6C3-4CE5-BE3C-986462159B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68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154386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1328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/>
              <a:t>Syntax</a:t>
            </a:r>
          </a:p>
          <a:p>
            <a:pPr>
              <a:spcBef>
                <a:spcPts val="600"/>
              </a:spcBef>
            </a:pPr>
            <a:r>
              <a:rPr lang="en-US" dirty="0"/>
              <a:t>Semantics</a:t>
            </a:r>
          </a:p>
          <a:p>
            <a:pPr>
              <a:spcBef>
                <a:spcPts val="600"/>
              </a:spcBef>
            </a:pPr>
            <a:r>
              <a:rPr lang="en-US" dirty="0"/>
              <a:t>Model checking</a:t>
            </a:r>
          </a:p>
          <a:p>
            <a:pPr>
              <a:spcBef>
                <a:spcPts val="600"/>
              </a:spcBef>
            </a:pPr>
            <a:r>
              <a:rPr lang="en-US" dirty="0"/>
              <a:t>Inference using forward chaining</a:t>
            </a:r>
          </a:p>
          <a:p>
            <a:r>
              <a:rPr lang="en-US" dirty="0"/>
              <a:t>Proof by resolution</a:t>
            </a:r>
          </a:p>
          <a:p>
            <a:r>
              <a:rPr lang="en-US" dirty="0"/>
              <a:t>Inference using inference rules and logical equivalence </a:t>
            </a:r>
          </a:p>
          <a:p>
            <a:r>
              <a:rPr lang="en-US" dirty="0">
                <a:solidFill>
                  <a:srgbClr val="FF0000"/>
                </a:solidFill>
              </a:rPr>
              <a:t>Summary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69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21655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840B5-E251-44A6-AE69-4EB0D6379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Identifying logical forms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057A9-4DDE-4367-9597-B77E7933D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32757"/>
            <a:ext cx="10972800" cy="4898170"/>
          </a:xfrm>
        </p:spPr>
        <p:txBody>
          <a:bodyPr/>
          <a:lstStyle/>
          <a:p>
            <a:pPr marL="609600" indent="-609600"/>
            <a:r>
              <a:rPr lang="en-US" altLang="en-US" sz="2600" dirty="0"/>
              <a:t>Make statements 1 and 2 have the same form.</a:t>
            </a:r>
          </a:p>
          <a:p>
            <a:pPr marL="571500" indent="-571500">
              <a:buNone/>
            </a:pPr>
            <a:r>
              <a:rPr lang="en-US" altLang="en-US" sz="2600" dirty="0"/>
              <a:t>1.	If Jane is a math major or Jane is a computer major, then Jane will take Math 150.</a:t>
            </a:r>
          </a:p>
          <a:p>
            <a:pPr marL="609600" indent="-609600">
              <a:buNone/>
            </a:pPr>
            <a:r>
              <a:rPr lang="en-US" altLang="en-US" sz="2600" dirty="0"/>
              <a:t>	Jane is a computer science major</a:t>
            </a:r>
          </a:p>
          <a:p>
            <a:pPr marL="609600" indent="-609600">
              <a:buNone/>
            </a:pPr>
            <a:r>
              <a:rPr lang="en-US" altLang="en-US" sz="2600" dirty="0"/>
              <a:t>	Therefore, Jane will take Math 150</a:t>
            </a:r>
          </a:p>
          <a:p>
            <a:pPr marL="609600" indent="-609600">
              <a:buNone/>
              <a:tabLst>
                <a:tab pos="742950" algn="l"/>
              </a:tabLst>
            </a:pPr>
            <a:r>
              <a:rPr lang="en-US" altLang="en-US" sz="2600" dirty="0"/>
              <a:t>2.  	If logic is easy or </a:t>
            </a:r>
            <a:r>
              <a:rPr lang="en-US" altLang="en-US" sz="2600" dirty="0">
                <a:solidFill>
                  <a:srgbClr val="0000FF"/>
                </a:solidFill>
              </a:rPr>
              <a:t>____</a:t>
            </a:r>
            <a:r>
              <a:rPr lang="en-US" altLang="en-US" sz="2600" dirty="0"/>
              <a:t>, then </a:t>
            </a:r>
            <a:r>
              <a:rPr lang="en-US" altLang="en-US" sz="2600" dirty="0">
                <a:solidFill>
                  <a:srgbClr val="00B0F0"/>
                </a:solidFill>
              </a:rPr>
              <a:t>_______</a:t>
            </a:r>
          </a:p>
          <a:p>
            <a:pPr marL="609600" indent="-609600">
              <a:buNone/>
            </a:pPr>
            <a:r>
              <a:rPr lang="en-US" altLang="en-US" sz="2600" dirty="0"/>
              <a:t>	</a:t>
            </a:r>
            <a:r>
              <a:rPr lang="en-US" altLang="en-US" sz="2600" dirty="0">
                <a:solidFill>
                  <a:srgbClr val="0000FF"/>
                </a:solidFill>
              </a:rPr>
              <a:t>I will study hard</a:t>
            </a:r>
          </a:p>
          <a:p>
            <a:pPr marL="609600" indent="-609600">
              <a:spcAft>
                <a:spcPts val="600"/>
              </a:spcAft>
              <a:buNone/>
            </a:pPr>
            <a:r>
              <a:rPr lang="en-US" altLang="en-US" sz="2600" dirty="0"/>
              <a:t>	Therefore, </a:t>
            </a:r>
            <a:r>
              <a:rPr lang="en-US" altLang="en-US" sz="2600" dirty="0">
                <a:solidFill>
                  <a:srgbClr val="00B0F0"/>
                </a:solidFill>
              </a:rPr>
              <a:t>I will get an A in this course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2600" dirty="0">
                <a:solidFill>
                  <a:schemeClr val="accent2"/>
                </a:solidFill>
              </a:rPr>
              <a:t>Logic form</a:t>
            </a:r>
            <a:r>
              <a:rPr lang="en-US" altLang="en-US" sz="2600" dirty="0"/>
              <a:t>: </a:t>
            </a:r>
            <a:r>
              <a:rPr lang="en-US" altLang="en-US" sz="2600" dirty="0">
                <a:solidFill>
                  <a:srgbClr val="FF3300"/>
                </a:solidFill>
              </a:rPr>
              <a:t>if P or Q, then R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2600" dirty="0"/>
              <a:t>			         </a:t>
            </a:r>
            <a:r>
              <a:rPr lang="en-US" altLang="en-US" sz="2600" dirty="0">
                <a:solidFill>
                  <a:srgbClr val="FF3300"/>
                </a:solidFill>
              </a:rPr>
              <a:t>Q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2600" dirty="0"/>
              <a:t>			</a:t>
            </a:r>
            <a:r>
              <a:rPr lang="en-US" altLang="en-US" sz="2600" dirty="0">
                <a:solidFill>
                  <a:srgbClr val="FF3300"/>
                </a:solidFill>
              </a:rPr>
              <a:t>Therefore, R</a:t>
            </a:r>
            <a:endParaRPr lang="en-US" sz="2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2AC2FE-31A1-4E1C-8D5F-FE600390E02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297E4A-110E-4D06-AEDF-BE5DAF4E65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E21C1D0-9FFD-4908-AE9B-D13BCE484A7F}"/>
              </a:ext>
            </a:extLst>
          </p:cNvPr>
          <p:cNvCxnSpPr/>
          <p:nvPr/>
        </p:nvCxnSpPr>
        <p:spPr bwMode="auto">
          <a:xfrm>
            <a:off x="2279576" y="5805264"/>
            <a:ext cx="2664296" cy="0"/>
          </a:xfrm>
          <a:prstGeom prst="line">
            <a:avLst/>
          </a:prstGeom>
          <a:ln w="2540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658007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30725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Inference in propositional logic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Inference algorithms determine whether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KB </a:t>
            </a:r>
            <a:r>
              <a:rPr lang="en-US" spc="-360" dirty="0">
                <a:solidFill>
                  <a:srgbClr val="FF0000"/>
                </a:solidFill>
                <a:sym typeface="Symbol"/>
              </a:rPr>
              <a:t>|</a:t>
            </a:r>
            <a:r>
              <a:rPr lang="en-US" dirty="0">
                <a:solidFill>
                  <a:srgbClr val="FF0000"/>
                </a:solidFill>
                <a:sym typeface="Symbol"/>
              </a:rPr>
              <a:t>= </a:t>
            </a:r>
            <a:r>
              <a:rPr lang="en-US" i="1" dirty="0">
                <a:solidFill>
                  <a:srgbClr val="FF0000"/>
                </a:solidFill>
                <a:sym typeface="Symbol"/>
              </a:rPr>
              <a:t>f</a:t>
            </a:r>
            <a:endParaRPr lang="en-US" i="1" dirty="0">
              <a:solidFill>
                <a:srgbClr val="FF0000"/>
              </a:solidFill>
            </a:endParaRPr>
          </a:p>
          <a:p>
            <a:pPr lvl="2"/>
            <a:r>
              <a:rPr lang="en-US" dirty="0"/>
              <a:t>Theorem provers apply inference rules to construct proofs</a:t>
            </a:r>
          </a:p>
          <a:p>
            <a:pPr lvl="2"/>
            <a:r>
              <a:rPr lang="en-US" dirty="0"/>
              <a:t>Model checkers enumerate models to establish entailment directly</a:t>
            </a:r>
          </a:p>
          <a:p>
            <a:pPr lvl="1"/>
            <a:r>
              <a:rPr lang="en-US" dirty="0"/>
              <a:t>Forward chaining is sound, complete, and linear-time for definite clauses</a:t>
            </a:r>
          </a:p>
          <a:p>
            <a:pPr lvl="1"/>
            <a:r>
              <a:rPr lang="en-US" dirty="0"/>
              <a:t>Resolution based on CNF is also sound and complete, but it requires exponential time in the worst case.</a:t>
            </a:r>
          </a:p>
          <a:p>
            <a:r>
              <a:rPr lang="en-US" dirty="0">
                <a:solidFill>
                  <a:srgbClr val="0000FF"/>
                </a:solidFill>
              </a:rPr>
              <a:t>Main limitation of propositional logic</a:t>
            </a:r>
            <a:r>
              <a:rPr lang="en-US" dirty="0"/>
              <a:t>: it does not consider the components of a proposition. 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70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10869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9213D-E023-4EDD-9AE6-6520DDEC6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Logic Connectives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F7B50-9EF9-4373-8DC4-F79B80859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600" dirty="0"/>
              <a:t>Simple sentences which are true or false are basic propositions. </a:t>
            </a:r>
          </a:p>
          <a:p>
            <a:pPr>
              <a:lnSpc>
                <a:spcPct val="90000"/>
              </a:lnSpc>
            </a:pPr>
            <a:r>
              <a:rPr lang="en-US" altLang="en-US" sz="2600" dirty="0"/>
              <a:t>Larger and more complex sentences are constructed from basic propositions by combining them using </a:t>
            </a:r>
            <a:r>
              <a:rPr lang="en-US" altLang="en-US" sz="2600" b="1" dirty="0"/>
              <a:t>connectives</a:t>
            </a:r>
            <a:r>
              <a:rPr lang="en-US" altLang="en-US" sz="2600" dirty="0"/>
              <a:t>. </a:t>
            </a:r>
          </a:p>
          <a:p>
            <a:pPr>
              <a:lnSpc>
                <a:spcPct val="90000"/>
              </a:lnSpc>
            </a:pPr>
            <a:r>
              <a:rPr lang="en-US" altLang="en-US" sz="2600" dirty="0"/>
              <a:t>Thus, </a:t>
            </a:r>
            <a:r>
              <a:rPr lang="en-US" altLang="en-US" sz="2600" b="1" dirty="0">
                <a:solidFill>
                  <a:srgbClr val="FF3300"/>
                </a:solidFill>
              </a:rPr>
              <a:t>propositions</a:t>
            </a:r>
            <a:r>
              <a:rPr lang="en-US" altLang="en-US" sz="2600" dirty="0">
                <a:solidFill>
                  <a:srgbClr val="FF3300"/>
                </a:solidFill>
              </a:rPr>
              <a:t> and </a:t>
            </a:r>
            <a:r>
              <a:rPr lang="en-US" altLang="en-US" sz="2600" b="1" dirty="0">
                <a:solidFill>
                  <a:srgbClr val="FF3300"/>
                </a:solidFill>
              </a:rPr>
              <a:t>connectives</a:t>
            </a:r>
            <a:r>
              <a:rPr lang="en-US" altLang="en-US" sz="2600" dirty="0"/>
              <a:t> are the basic elements of propositional logic. </a:t>
            </a:r>
          </a:p>
          <a:p>
            <a:pPr>
              <a:lnSpc>
                <a:spcPct val="90000"/>
              </a:lnSpc>
            </a:pPr>
            <a:r>
              <a:rPr lang="en-US" altLang="en-US" sz="2600" dirty="0"/>
              <a:t>English word	Connective		Symbol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dirty="0"/>
              <a:t>	</a:t>
            </a:r>
            <a:r>
              <a:rPr lang="en-US" altLang="en-US" dirty="0">
                <a:solidFill>
                  <a:srgbClr val="FF3300"/>
                </a:solidFill>
              </a:rPr>
              <a:t>Not 		Negation		</a:t>
            </a:r>
            <a:r>
              <a:rPr lang="en-US" altLang="en-US" dirty="0">
                <a:solidFill>
                  <a:srgbClr val="FF3300"/>
                </a:solidFill>
                <a:sym typeface="Symbol" panose="05050102010706020507" pitchFamily="18" charset="2"/>
              </a:rPr>
              <a:t> ()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FF3300"/>
                </a:solidFill>
              </a:rPr>
              <a:t>	And		Conjunction		</a:t>
            </a:r>
            <a:r>
              <a:rPr lang="en-US" altLang="en-US" dirty="0">
                <a:solidFill>
                  <a:srgbClr val="FF3300"/>
                </a:solidFill>
                <a:sym typeface="Symbol" panose="05050102010706020507" pitchFamily="18" charset="2"/>
              </a:rPr>
              <a:t></a:t>
            </a:r>
            <a:endParaRPr lang="en-US" altLang="en-US" dirty="0">
              <a:solidFill>
                <a:srgbClr val="FF3300"/>
              </a:solidFill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FF3300"/>
                </a:solidFill>
              </a:rPr>
              <a:t>	Or		Disjunction		</a:t>
            </a:r>
            <a:r>
              <a:rPr lang="en-US" altLang="en-US" dirty="0">
                <a:solidFill>
                  <a:srgbClr val="FF3300"/>
                </a:solidFill>
                <a:sym typeface="Symbol" panose="05050102010706020507" pitchFamily="18" charset="2"/>
              </a:rPr>
              <a:t></a:t>
            </a:r>
            <a:endParaRPr lang="en-US" altLang="en-US" dirty="0">
              <a:solidFill>
                <a:srgbClr val="FF3300"/>
              </a:solidFill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FF3300"/>
                </a:solidFill>
              </a:rPr>
              <a:t>	If then 		Implication  		</a:t>
            </a:r>
            <a:r>
              <a:rPr lang="en-US" altLang="en-US" dirty="0">
                <a:solidFill>
                  <a:srgbClr val="FF3300"/>
                </a:solidFill>
                <a:sym typeface="Symbol" panose="05050102010706020507" pitchFamily="18" charset="2"/>
              </a:rPr>
              <a:t>  (=&gt;)</a:t>
            </a:r>
            <a:endParaRPr lang="en-US" altLang="en-US" dirty="0">
              <a:solidFill>
                <a:srgbClr val="FF3300"/>
              </a:solidFill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FF3300"/>
                </a:solidFill>
              </a:rPr>
              <a:t>	if and only if	Equivalence		</a:t>
            </a:r>
            <a:r>
              <a:rPr lang="en-US" altLang="en-US" dirty="0">
                <a:solidFill>
                  <a:srgbClr val="FF3300"/>
                </a:solidFill>
                <a:sym typeface="Symbol" panose="05050102010706020507" pitchFamily="18" charset="2"/>
              </a:rPr>
              <a:t>  (&lt;=&gt;)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E925B2-2E8B-4451-A3A6-532A7A3E14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70C7F0-238D-4B5E-A80D-BF3ED7600BE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0716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8A2F5-3DD8-453B-8FA0-5DBF3A548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/>
              <a:t>Syntax: </a:t>
            </a:r>
            <a:r>
              <a:rPr lang="en-US" altLang="en-US" sz="4400" dirty="0"/>
              <a:t>construction of complex propositions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328BE-86A7-40AE-8B68-0B8BA3E5C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Let X and Y represent arbitrary propositions. Then </a:t>
            </a:r>
            <a:br>
              <a:rPr lang="en-US" altLang="en-US" sz="2800" dirty="0"/>
            </a:br>
            <a:r>
              <a:rPr lang="en-US" altLang="en-US" sz="2800" dirty="0"/>
              <a:t>(</a:t>
            </a:r>
            <a:r>
              <a:rPr lang="en-US" altLang="en-US" sz="2800" dirty="0">
                <a:sym typeface="Symbol" panose="05050102010706020507" pitchFamily="18" charset="2"/>
              </a:rPr>
              <a:t></a:t>
            </a:r>
            <a:r>
              <a:rPr lang="en-US" altLang="en-US" sz="2800" dirty="0"/>
              <a:t>X),   (X </a:t>
            </a:r>
            <a:r>
              <a:rPr lang="en-US" altLang="en-US" sz="2800" dirty="0">
                <a:sym typeface="Symbol" panose="05050102010706020507" pitchFamily="18" charset="2"/>
              </a:rPr>
              <a:t></a:t>
            </a:r>
            <a:r>
              <a:rPr lang="en-US" altLang="en-US" sz="2800" dirty="0"/>
              <a:t> Y), (X </a:t>
            </a:r>
            <a:r>
              <a:rPr lang="en-US" altLang="en-US" sz="2800" dirty="0">
                <a:sym typeface="Symbol" panose="05050102010706020507" pitchFamily="18" charset="2"/>
              </a:rPr>
              <a:t> </a:t>
            </a:r>
            <a:r>
              <a:rPr lang="en-US" altLang="en-US" sz="2800" dirty="0"/>
              <a:t>Y), (X </a:t>
            </a:r>
            <a:r>
              <a:rPr lang="en-US" altLang="en-US" sz="2800" dirty="0">
                <a:sym typeface="Symbol" panose="05050102010706020507" pitchFamily="18" charset="2"/>
              </a:rPr>
              <a:t></a:t>
            </a:r>
            <a:r>
              <a:rPr lang="en-US" altLang="en-US" sz="2800" dirty="0"/>
              <a:t> Y), and  (X </a:t>
            </a:r>
            <a:r>
              <a:rPr lang="en-US" altLang="en-US" sz="2800" dirty="0">
                <a:sym typeface="Symbol" panose="05050102010706020507" pitchFamily="18" charset="2"/>
              </a:rPr>
              <a:t></a:t>
            </a:r>
            <a:r>
              <a:rPr lang="en-US" altLang="en-US" sz="2800" dirty="0"/>
              <a:t> Y),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	are </a:t>
            </a:r>
            <a:r>
              <a:rPr lang="en-US" altLang="en-US" sz="2800" i="1" dirty="0">
                <a:solidFill>
                  <a:srgbClr val="FF3300"/>
                </a:solidFill>
              </a:rPr>
              <a:t>propositions</a:t>
            </a:r>
            <a:r>
              <a:rPr lang="en-US" altLang="en-US" sz="2800" dirty="0"/>
              <a:t>.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E.g., (</a:t>
            </a:r>
            <a:r>
              <a:rPr lang="en-US" altLang="en-US" sz="2800" dirty="0">
                <a:sym typeface="Symbol" panose="05050102010706020507" pitchFamily="18" charset="2"/>
              </a:rPr>
              <a:t></a:t>
            </a:r>
            <a:r>
              <a:rPr lang="en-US" altLang="en-US" sz="2800" dirty="0"/>
              <a:t>A) </a:t>
            </a:r>
            <a:r>
              <a:rPr lang="en-US" altLang="en-US" sz="2800" dirty="0">
                <a:sym typeface="Symbol" panose="05050102010706020507" pitchFamily="18" charset="2"/>
              </a:rPr>
              <a:t> </a:t>
            </a:r>
            <a:r>
              <a:rPr lang="en-US" altLang="en-US" sz="2800" dirty="0"/>
              <a:t>(B </a:t>
            </a:r>
            <a:r>
              <a:rPr lang="en-US" altLang="en-US" sz="2800" dirty="0">
                <a:sym typeface="Symbol" panose="05050102010706020507" pitchFamily="18" charset="2"/>
              </a:rPr>
              <a:t> </a:t>
            </a:r>
            <a:r>
              <a:rPr lang="en-US" altLang="en-US" sz="2800" dirty="0"/>
              <a:t>C) is a proposition.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It is obtained by first constructing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400" dirty="0"/>
              <a:t>	(</a:t>
            </a:r>
            <a:r>
              <a:rPr lang="en-US" altLang="en-US" sz="2400" dirty="0">
                <a:sym typeface="Symbol" panose="05050102010706020507" pitchFamily="18" charset="2"/>
              </a:rPr>
              <a:t></a:t>
            </a:r>
            <a:r>
              <a:rPr lang="en-US" altLang="en-US" sz="2400" dirty="0"/>
              <a:t>A) by applying (</a:t>
            </a:r>
            <a:r>
              <a:rPr lang="en-US" altLang="en-US" sz="2400" dirty="0">
                <a:sym typeface="Symbol" panose="05050102010706020507" pitchFamily="18" charset="2"/>
              </a:rPr>
              <a:t></a:t>
            </a:r>
            <a:r>
              <a:rPr lang="en-US" altLang="en-US" sz="2400" dirty="0"/>
              <a:t>X),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400" dirty="0"/>
              <a:t>	(B V C) by applying (X </a:t>
            </a:r>
            <a:r>
              <a:rPr lang="en-US" altLang="en-US" sz="2400" dirty="0">
                <a:sym typeface="Symbol" panose="05050102010706020507" pitchFamily="18" charset="2"/>
              </a:rPr>
              <a:t> </a:t>
            </a:r>
            <a:r>
              <a:rPr lang="en-US" altLang="en-US" sz="2400" dirty="0"/>
              <a:t>Y) to propositions B and C, and then by applying (X </a:t>
            </a:r>
            <a:r>
              <a:rPr lang="en-US" altLang="en-US" sz="2400" dirty="0">
                <a:sym typeface="Symbol" panose="05050102010706020507" pitchFamily="18" charset="2"/>
              </a:rPr>
              <a:t></a:t>
            </a:r>
            <a:r>
              <a:rPr lang="en-US" altLang="en-US" sz="2400" dirty="0"/>
              <a:t> Y) to the two propositions (</a:t>
            </a:r>
            <a:r>
              <a:rPr lang="en-US" altLang="en-US" sz="2400" dirty="0">
                <a:sym typeface="Symbol" panose="05050102010706020507" pitchFamily="18" charset="2"/>
              </a:rPr>
              <a:t></a:t>
            </a:r>
            <a:r>
              <a:rPr lang="en-US" altLang="en-US" sz="2400" dirty="0"/>
              <a:t>A) </a:t>
            </a:r>
            <a:r>
              <a:rPr lang="en-US" altLang="en-US" sz="2400" dirty="0">
                <a:sym typeface="Symbol" panose="05050102010706020507" pitchFamily="18" charset="2"/>
              </a:rPr>
              <a:t> </a:t>
            </a:r>
            <a:r>
              <a:rPr lang="en-US" altLang="en-US" sz="2400" dirty="0"/>
              <a:t>(B </a:t>
            </a:r>
            <a:r>
              <a:rPr lang="en-US" altLang="en-US" sz="2400" dirty="0">
                <a:sym typeface="Symbol" panose="05050102010706020507" pitchFamily="18" charset="2"/>
              </a:rPr>
              <a:t> </a:t>
            </a:r>
            <a:r>
              <a:rPr lang="en-US" altLang="en-US" sz="2400" dirty="0"/>
              <a:t>C) considering them as X and Y, respectively. 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A </a:t>
            </a:r>
            <a:r>
              <a:rPr lang="en-US" altLang="en-US" sz="2800" dirty="0">
                <a:solidFill>
                  <a:srgbClr val="0000FF"/>
                </a:solidFill>
              </a:rPr>
              <a:t>well-formed formula </a:t>
            </a:r>
            <a:r>
              <a:rPr lang="en-US" altLang="en-US" sz="2800" dirty="0"/>
              <a:t>(</a:t>
            </a:r>
            <a:r>
              <a:rPr lang="en-US" altLang="en-US" sz="2800" dirty="0" err="1"/>
              <a:t>wff</a:t>
            </a:r>
            <a:r>
              <a:rPr lang="en-US" altLang="en-US" sz="2800" dirty="0"/>
              <a:t>): A legitimate string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	yes: (</a:t>
            </a:r>
            <a:r>
              <a:rPr lang="en-US" altLang="en-US" sz="2800" dirty="0">
                <a:sym typeface="Symbol" panose="05050102010706020507" pitchFamily="18" charset="2"/>
              </a:rPr>
              <a:t></a:t>
            </a:r>
            <a:r>
              <a:rPr lang="en-US" altLang="en-US" sz="2800" dirty="0"/>
              <a:t>A) </a:t>
            </a:r>
            <a:r>
              <a:rPr lang="en-US" altLang="en-US" sz="2800" dirty="0">
                <a:sym typeface="Symbol" panose="05050102010706020507" pitchFamily="18" charset="2"/>
              </a:rPr>
              <a:t> </a:t>
            </a:r>
            <a:r>
              <a:rPr lang="en-US" altLang="en-US" sz="2800" dirty="0"/>
              <a:t>(B </a:t>
            </a:r>
            <a:r>
              <a:rPr lang="en-US" altLang="en-US" sz="2800" dirty="0">
                <a:sym typeface="Symbol" panose="05050102010706020507" pitchFamily="18" charset="2"/>
              </a:rPr>
              <a:t> </a:t>
            </a:r>
            <a:r>
              <a:rPr lang="en-US" altLang="en-US" sz="2800" dirty="0"/>
              <a:t>C)		no: ((A </a:t>
            </a:r>
            <a:r>
              <a:rPr lang="en-US" altLang="en-US" sz="2800" dirty="0">
                <a:sym typeface="Symbol" panose="05050102010706020507" pitchFamily="18" charset="2"/>
              </a:rPr>
              <a:t> BC((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42592C-0E76-4EBE-A4A3-882B9B6369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21395B-6FD7-4BA2-994A-1DE3932D52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4051053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itchFamily="2" charset="2"/>
          <a:buChar char="n"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itchFamily="2" charset="2"/>
          <a:buChar char="n"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224310</TotalTime>
  <Words>6224</Words>
  <Application>Microsoft Office PowerPoint</Application>
  <PresentationFormat>Widescreen</PresentationFormat>
  <Paragraphs>1033</Paragraphs>
  <Slides>70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8" baseType="lpstr">
      <vt:lpstr>Arial</vt:lpstr>
      <vt:lpstr>Calibri</vt:lpstr>
      <vt:lpstr>Cambria Math</vt:lpstr>
      <vt:lpstr>Garamond</vt:lpstr>
      <vt:lpstr>inherit</vt:lpstr>
      <vt:lpstr>Lato</vt:lpstr>
      <vt:lpstr>Wingdings</vt:lpstr>
      <vt:lpstr>Edge</vt:lpstr>
      <vt:lpstr>Propositional Logic and Theorem Proving</vt:lpstr>
      <vt:lpstr>Logic</vt:lpstr>
      <vt:lpstr>Ingredients of a logic</vt:lpstr>
      <vt:lpstr>Propositional logic</vt:lpstr>
      <vt:lpstr>Propositions</vt:lpstr>
      <vt:lpstr>Outline</vt:lpstr>
      <vt:lpstr>Identifying logical forms</vt:lpstr>
      <vt:lpstr>Logic Connectives</vt:lpstr>
      <vt:lpstr>Syntax: construction of complex propositions</vt:lpstr>
      <vt:lpstr>Outline</vt:lpstr>
      <vt:lpstr>Truth table</vt:lpstr>
      <vt:lpstr>Truth Table for all Connectives</vt:lpstr>
      <vt:lpstr>Truth table of a complex proposition  A  B  (A  B) </vt:lpstr>
      <vt:lpstr>Logical equivalence</vt:lpstr>
      <vt:lpstr>Converse and inverse of conditional proposition </vt:lpstr>
      <vt:lpstr>Contrapositive of proposition </vt:lpstr>
      <vt:lpstr>Truth table of contrapositive</vt:lpstr>
      <vt:lpstr>From English to propositions</vt:lpstr>
      <vt:lpstr>Many ways to say, A  B</vt:lpstr>
      <vt:lpstr>From English to propositions (cont.)</vt:lpstr>
      <vt:lpstr>Model</vt:lpstr>
      <vt:lpstr>Interpretation</vt:lpstr>
      <vt:lpstr>Model and interpretation</vt:lpstr>
      <vt:lpstr>Knowledge base and its models</vt:lpstr>
      <vt:lpstr>An illustration</vt:lpstr>
      <vt:lpstr>Adding to the knowledge base</vt:lpstr>
      <vt:lpstr>Entailment</vt:lpstr>
      <vt:lpstr>Logical equivalence, Validity, Satisfiability</vt:lpstr>
      <vt:lpstr>Contradiction and Contingency</vt:lpstr>
      <vt:lpstr>Tell and ask</vt:lpstr>
      <vt:lpstr>Outline</vt:lpstr>
      <vt:lpstr>Model checking</vt:lpstr>
      <vt:lpstr>Outline</vt:lpstr>
      <vt:lpstr>A simple inference to prove entailment </vt:lpstr>
      <vt:lpstr>Using modus ponens inference rule  </vt:lpstr>
      <vt:lpstr>Forward inference</vt:lpstr>
      <vt:lpstr>Derivation</vt:lpstr>
      <vt:lpstr>Soundness and completeness of inference rules</vt:lpstr>
      <vt:lpstr>Soundness: example</vt:lpstr>
      <vt:lpstr>Soundness: example</vt:lpstr>
      <vt:lpstr>Completeness example</vt:lpstr>
      <vt:lpstr>Definite clause</vt:lpstr>
      <vt:lpstr>Horn clause</vt:lpstr>
      <vt:lpstr>Simple theorem proving: Forward chaining</vt:lpstr>
      <vt:lpstr>Forward chaining algorithm: Details</vt:lpstr>
      <vt:lpstr>Properties of forward chaining</vt:lpstr>
      <vt:lpstr>Outline</vt:lpstr>
      <vt:lpstr>Clause and disjunction</vt:lpstr>
      <vt:lpstr>Resolution</vt:lpstr>
      <vt:lpstr>Conjunctive normal form (CNF)</vt:lpstr>
      <vt:lpstr>Conversion to CNF</vt:lpstr>
      <vt:lpstr>A conversion example</vt:lpstr>
      <vt:lpstr>Resolution algorithm</vt:lpstr>
      <vt:lpstr>Resolution: example</vt:lpstr>
      <vt:lpstr>Note that satisfiability checking uses CNF </vt:lpstr>
      <vt:lpstr>Outline</vt:lpstr>
      <vt:lpstr>Tautology and contradiction</vt:lpstr>
      <vt:lpstr>Tautological or logical equivalences</vt:lpstr>
      <vt:lpstr>Tautological or logical equivalences (cont.)</vt:lpstr>
      <vt:lpstr>Prove logical equivalences</vt:lpstr>
      <vt:lpstr>A computer program example</vt:lpstr>
      <vt:lpstr>Logical reasoning (inferencing)</vt:lpstr>
      <vt:lpstr>Valid and invalid arguments</vt:lpstr>
      <vt:lpstr>Reasoning with Propositions </vt:lpstr>
      <vt:lpstr>More inference rules</vt:lpstr>
      <vt:lpstr>An example</vt:lpstr>
      <vt:lpstr>Translate them into symbols</vt:lpstr>
      <vt:lpstr>Deductions</vt:lpstr>
      <vt:lpstr>Outline</vt:lpstr>
      <vt:lpstr>Summary</vt:lpstr>
    </vt:vector>
  </TitlesOfParts>
  <Company>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Mining and Summarizing Customer Reviews</dc:title>
  <dc:creator>Preferred Customer</dc:creator>
  <cp:lastModifiedBy>Liu, Bing</cp:lastModifiedBy>
  <cp:revision>5971</cp:revision>
  <cp:lastPrinted>2015-07-21T14:54:29Z</cp:lastPrinted>
  <dcterms:created xsi:type="dcterms:W3CDTF">2004-06-21T03:23:40Z</dcterms:created>
  <dcterms:modified xsi:type="dcterms:W3CDTF">2022-02-15T18:42:45Z</dcterms:modified>
</cp:coreProperties>
</file>