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44"/>
  </p:notesMasterIdLst>
  <p:handoutMasterIdLst>
    <p:handoutMasterId r:id="rId45"/>
  </p:handoutMasterIdLst>
  <p:sldIdLst>
    <p:sldId id="2687" r:id="rId2"/>
    <p:sldId id="2782" r:id="rId3"/>
    <p:sldId id="2814" r:id="rId4"/>
    <p:sldId id="2783" r:id="rId5"/>
    <p:sldId id="2784" r:id="rId6"/>
    <p:sldId id="2785" r:id="rId7"/>
    <p:sldId id="2786" r:id="rId8"/>
    <p:sldId id="2787" r:id="rId9"/>
    <p:sldId id="2788" r:id="rId10"/>
    <p:sldId id="2789" r:id="rId11"/>
    <p:sldId id="2790" r:id="rId12"/>
    <p:sldId id="2791" r:id="rId13"/>
    <p:sldId id="2792" r:id="rId14"/>
    <p:sldId id="2793" r:id="rId15"/>
    <p:sldId id="2813" r:id="rId16"/>
    <p:sldId id="2795" r:id="rId17"/>
    <p:sldId id="2796" r:id="rId18"/>
    <p:sldId id="2812" r:id="rId19"/>
    <p:sldId id="2797" r:id="rId20"/>
    <p:sldId id="2800" r:id="rId21"/>
    <p:sldId id="2801" r:id="rId22"/>
    <p:sldId id="2804" r:id="rId23"/>
    <p:sldId id="2802" r:id="rId24"/>
    <p:sldId id="2803" r:id="rId25"/>
    <p:sldId id="2805" r:id="rId26"/>
    <p:sldId id="2823" r:id="rId27"/>
    <p:sldId id="2824" r:id="rId28"/>
    <p:sldId id="2825" r:id="rId29"/>
    <p:sldId id="2826" r:id="rId30"/>
    <p:sldId id="2827" r:id="rId31"/>
    <p:sldId id="2810" r:id="rId32"/>
    <p:sldId id="2794" r:id="rId33"/>
    <p:sldId id="2816" r:id="rId34"/>
    <p:sldId id="2817" r:id="rId35"/>
    <p:sldId id="2815" r:id="rId36"/>
    <p:sldId id="2818" r:id="rId37"/>
    <p:sldId id="2819" r:id="rId38"/>
    <p:sldId id="2820" r:id="rId39"/>
    <p:sldId id="2821" r:id="rId40"/>
    <p:sldId id="2822" r:id="rId41"/>
    <p:sldId id="2811" r:id="rId42"/>
    <p:sldId id="2807" r:id="rId43"/>
  </p:sldIdLst>
  <p:sldSz cx="12192000" cy="6858000"/>
  <p:notesSz cx="68580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319" userDrawn="1">
          <p15:clr>
            <a:srgbClr val="A4A3A4"/>
          </p15:clr>
        </p15:guide>
        <p15:guide id="4" pos="7679" userDrawn="1">
          <p15:clr>
            <a:srgbClr val="A4A3A4"/>
          </p15:clr>
        </p15:guide>
        <p15:guide id="5" orient="horz" pos="2183" userDrawn="1">
          <p15:clr>
            <a:srgbClr val="A4A3A4"/>
          </p15:clr>
        </p15:guide>
        <p15:guide id="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tt Chen" initials="" lastIdx="5" clrIdx="0"/>
  <p:cmAuthor id="1" name="Brett Zhiyuan Chen" initials="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63D"/>
    <a:srgbClr val="3333FF"/>
    <a:srgbClr val="0066FF"/>
    <a:srgbClr val="0000FF"/>
    <a:srgbClr val="FF6600"/>
    <a:srgbClr val="3366FF"/>
    <a:srgbClr val="700000"/>
    <a:srgbClr val="FF9900"/>
    <a:srgbClr val="5D288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9" autoAdjust="0"/>
    <p:restoredTop sz="93963" autoAdjust="0"/>
  </p:normalViewPr>
  <p:slideViewPr>
    <p:cSldViewPr>
      <p:cViewPr varScale="1">
        <p:scale>
          <a:sx n="65" d="100"/>
          <a:sy n="65" d="100"/>
        </p:scale>
        <p:origin x="620" y="24"/>
      </p:cViewPr>
      <p:guideLst>
        <p:guide orient="horz" pos="2160"/>
        <p:guide pos="3840"/>
        <p:guide orient="horz" pos="4319"/>
        <p:guide pos="7679"/>
        <p:guide orient="horz" pos="218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1440" y="-72"/>
      </p:cViewPr>
      <p:guideLst>
        <p:guide orient="horz" pos="2928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1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5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fld id="{5DB034C7-4270-483D-8BDF-C000EEEF1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26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1788" y="698500"/>
            <a:ext cx="61960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8" y="4416099"/>
            <a:ext cx="5485805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fld id="{22A3586C-3B7D-4147-9957-F8F486F8C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9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38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45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07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1788" y="698500"/>
            <a:ext cx="6196012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A3586C-3B7D-4147-9957-F8F486F8CC7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12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914400" y="6243638"/>
            <a:ext cx="7112000" cy="4572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256F0-88B9-48EE-8C53-686074EE5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61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803B-8952-402F-A71A-B244E0086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45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F6302-11C0-4480-8196-146E01662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8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00B96-E340-41E1-9073-CBBEAA7ABD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60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1CFDD-3C5F-4286-9C94-2AA788FC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87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F91C3-4DC8-4412-86BD-7EDA41606D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87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7D095-C475-468E-B55A-5AAB6E83C4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943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2E54C-6748-4117-AA15-93F730709A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21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DE47E-5550-4E36-872B-CD1F66F30C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48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1D7C-6881-4687-9E7E-EA249A2FAD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93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6E2BA-9042-4BC0-B54D-BCD7452B8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55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5FFE-4E95-41F7-8729-5E6E18727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35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552E-4478-4036-BA25-FF7ACAEFD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67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248400"/>
            <a:ext cx="741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87098A94-D482-4804-A3D4-A50318B20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odu.edu/~toida/nerzic/content/logic/pred_logic/construction/wff_intro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First-order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9676" y="3962400"/>
            <a:ext cx="8199524" cy="17526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3A8282D-7BAD-4112-B03D-DC724EA93695}"/>
              </a:ext>
            </a:extLst>
          </p:cNvPr>
          <p:cNvSpPr txBox="1">
            <a:spLocks/>
          </p:cNvSpPr>
          <p:nvPr/>
        </p:nvSpPr>
        <p:spPr bwMode="auto">
          <a:xfrm>
            <a:off x="7140116" y="6381328"/>
            <a:ext cx="486054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400" kern="0" dirty="0">
                <a:solidFill>
                  <a:srgbClr val="000000"/>
                </a:solidFill>
                <a:latin typeface="Arial" panose="020B0604020202020204" pitchFamily="34" charset="0"/>
              </a:rPr>
              <a:t>Some slides are borrowed from Chelsea Finn &amp; Nima </a:t>
            </a:r>
            <a:r>
              <a:rPr lang="en-US" sz="1400" kern="0" dirty="0" err="1">
                <a:solidFill>
                  <a:srgbClr val="000000"/>
                </a:solidFill>
                <a:latin typeface="Arial" panose="020B0604020202020204" pitchFamily="34" charset="0"/>
              </a:rPr>
              <a:t>Anari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755635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80C97-213E-4C7E-84ED-92F4B47A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Application of Quantifiers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B0387-2E21-4DD6-8502-173AC5A52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238928" cy="4530725"/>
          </a:xfrm>
        </p:spPr>
        <p:txBody>
          <a:bodyPr/>
          <a:lstStyle/>
          <a:p>
            <a:r>
              <a:rPr lang="en-US" altLang="en-US" dirty="0"/>
              <a:t>When more than one variable is quantified in a </a:t>
            </a:r>
            <a:r>
              <a:rPr lang="en-US" altLang="en-US" dirty="0" err="1"/>
              <a:t>wff</a:t>
            </a:r>
            <a:r>
              <a:rPr lang="en-US" altLang="en-US" dirty="0"/>
              <a:t> such as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i="1" dirty="0">
                <a:solidFill>
                  <a:srgbClr val="FF3300"/>
                </a:solidFill>
              </a:rPr>
              <a:t>y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x, y</a:t>
            </a:r>
            <a:r>
              <a:rPr lang="en-US" altLang="en-US" dirty="0">
                <a:solidFill>
                  <a:srgbClr val="FF3300"/>
                </a:solidFill>
              </a:rPr>
              <a:t>),</a:t>
            </a:r>
            <a:r>
              <a:rPr lang="en-US" altLang="en-US" dirty="0"/>
              <a:t> they are applied from the inside</a:t>
            </a:r>
          </a:p>
          <a:p>
            <a:pPr lvl="1"/>
            <a:r>
              <a:rPr lang="en-US" altLang="en-US" dirty="0"/>
              <a:t>i.e., the one closest to the atomic formula is applied first. Thus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i="1" dirty="0">
                <a:solidFill>
                  <a:srgbClr val="FF3300"/>
                </a:solidFill>
              </a:rPr>
              <a:t>y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x, y</a:t>
            </a:r>
            <a:r>
              <a:rPr lang="en-US" altLang="en-US" dirty="0">
                <a:solidFill>
                  <a:srgbClr val="FF3300"/>
                </a:solidFill>
              </a:rPr>
              <a:t>),</a:t>
            </a:r>
            <a:r>
              <a:rPr lang="en-US" altLang="en-US" dirty="0"/>
              <a:t> reads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i="1" dirty="0">
                <a:solidFill>
                  <a:srgbClr val="FF3300"/>
                </a:solidFill>
              </a:rPr>
              <a:t>y</a:t>
            </a:r>
            <a:r>
              <a:rPr lang="en-US" altLang="en-US" dirty="0">
                <a:solidFill>
                  <a:srgbClr val="FF3300"/>
                </a:solidFill>
              </a:rPr>
              <a:t> [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x, y</a:t>
            </a:r>
            <a:r>
              <a:rPr lang="en-US" altLang="en-US" dirty="0">
                <a:solidFill>
                  <a:srgbClr val="FF3300"/>
                </a:solidFill>
              </a:rPr>
              <a:t>)]</a:t>
            </a:r>
            <a:r>
              <a:rPr lang="en-US" alt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altLang="en-US" dirty="0">
                <a:solidFill>
                  <a:srgbClr val="0000FF"/>
                </a:solidFill>
              </a:rPr>
              <a:t>Some properties</a:t>
            </a:r>
          </a:p>
          <a:p>
            <a:pPr lvl="1"/>
            <a:r>
              <a:rPr lang="en-US" altLang="en-US" dirty="0"/>
              <a:t>The positions of different types of quantifiers </a:t>
            </a:r>
            <a:r>
              <a:rPr lang="en-US" altLang="en-US" b="1" dirty="0">
                <a:solidFill>
                  <a:srgbClr val="FF3300"/>
                </a:solidFill>
              </a:rPr>
              <a:t>cannot</a:t>
            </a:r>
            <a:r>
              <a:rPr lang="en-US" altLang="en-US" dirty="0"/>
              <a:t> be switched. </a:t>
            </a:r>
          </a:p>
          <a:p>
            <a:pPr lvl="2"/>
            <a:r>
              <a:rPr lang="en-US" altLang="en-US" dirty="0"/>
              <a:t>For example, </a:t>
            </a:r>
            <a:r>
              <a:rPr lang="en-US" altLang="en-US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b="1" i="1" dirty="0">
                <a:solidFill>
                  <a:srgbClr val="FF3300"/>
                </a:solidFill>
              </a:rPr>
              <a:t>x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b="1" i="1" dirty="0">
                <a:solidFill>
                  <a:srgbClr val="FF3300"/>
                </a:solidFill>
              </a:rPr>
              <a:t>y P(x, y )</a:t>
            </a:r>
            <a:r>
              <a:rPr lang="en-US" altLang="en-US" dirty="0"/>
              <a:t> is </a:t>
            </a:r>
            <a:r>
              <a:rPr lang="en-US" altLang="en-US" b="1" dirty="0"/>
              <a:t>not</a:t>
            </a:r>
            <a:r>
              <a:rPr lang="en-US" altLang="en-US" dirty="0"/>
              <a:t> equivalent to </a:t>
            </a:r>
            <a:r>
              <a:rPr lang="en-US" altLang="en-US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b="1" i="1" dirty="0">
                <a:solidFill>
                  <a:srgbClr val="FF3300"/>
                </a:solidFill>
              </a:rPr>
              <a:t>y</a:t>
            </a:r>
            <a:r>
              <a:rPr lang="en-US" altLang="en-US" b="1" dirty="0">
                <a:solidFill>
                  <a:srgbClr val="FF3300"/>
                </a:solidFill>
              </a:rPr>
              <a:t> </a:t>
            </a:r>
            <a:r>
              <a:rPr lang="en-US" altLang="en-US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b="1" i="1" dirty="0">
                <a:solidFill>
                  <a:srgbClr val="FF3300"/>
                </a:solidFill>
              </a:rPr>
              <a:t>x P(x, y )</a:t>
            </a:r>
            <a:r>
              <a:rPr lang="en-US" altLang="en-US" b="1" dirty="0">
                <a:solidFill>
                  <a:srgbClr val="FF3300"/>
                </a:solidFill>
              </a:rPr>
              <a:t>.</a:t>
            </a:r>
            <a:r>
              <a:rPr lang="en-US" altLang="en-US" dirty="0"/>
              <a:t> 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¬∀x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/>
              <a:t>equivalent to </a:t>
            </a:r>
            <a:r>
              <a:rPr lang="en-US" dirty="0">
                <a:solidFill>
                  <a:srgbClr val="FF0000"/>
                </a:solidFill>
              </a:rPr>
              <a:t>∃x ¬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)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1D841C-6F44-4D08-82C3-78033AFCBF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AE0EF-D6F1-4560-8558-66CC2F2C74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914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14D28-AC2B-488D-989F-136295379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04504-D973-4033-B66B-455E97DD9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rgbClr val="0000FF"/>
                </a:solidFill>
              </a:rPr>
              <a:t>Let P(x, y) stands for “x likes y”. </a:t>
            </a:r>
          </a:p>
          <a:p>
            <a:pPr lvl="1">
              <a:buNone/>
            </a:pPr>
            <a:r>
              <a:rPr lang="en-US" altLang="en-US" sz="2400" dirty="0"/>
              <a:t>(1).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b="1" i="1" dirty="0">
                <a:solidFill>
                  <a:srgbClr val="FF3300"/>
                </a:solidFill>
              </a:rPr>
              <a:t>x</a:t>
            </a:r>
            <a:r>
              <a:rPr lang="en-US" altLang="en-US" sz="2400" b="1" dirty="0">
                <a:solidFill>
                  <a:srgbClr val="FF3300"/>
                </a:solidFill>
              </a:rPr>
              <a:t>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b="1" i="1" dirty="0">
                <a:solidFill>
                  <a:srgbClr val="FF3300"/>
                </a:solidFill>
              </a:rPr>
              <a:t>y P</a:t>
            </a:r>
            <a:r>
              <a:rPr lang="en-US" altLang="en-US" sz="2400" b="1" dirty="0">
                <a:solidFill>
                  <a:srgbClr val="FF3300"/>
                </a:solidFill>
              </a:rPr>
              <a:t>(</a:t>
            </a:r>
            <a:r>
              <a:rPr lang="en-US" altLang="en-US" sz="2400" b="1" i="1" dirty="0">
                <a:solidFill>
                  <a:srgbClr val="FF3300"/>
                </a:solidFill>
              </a:rPr>
              <a:t>x, y</a:t>
            </a:r>
            <a:r>
              <a:rPr lang="en-US" altLang="en-US" sz="2400" b="1" dirty="0">
                <a:solidFill>
                  <a:srgbClr val="FF3300"/>
                </a:solidFill>
              </a:rPr>
              <a:t>): </a:t>
            </a:r>
            <a:r>
              <a:rPr lang="en-US" altLang="en-US" sz="2400" dirty="0"/>
              <a:t>There is a person who likes every person.</a:t>
            </a:r>
          </a:p>
          <a:p>
            <a:pPr lvl="1">
              <a:buNone/>
            </a:pPr>
            <a:r>
              <a:rPr lang="en-US" altLang="en-US" sz="2400" dirty="0"/>
              <a:t>(2).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b="1" i="1" dirty="0">
                <a:solidFill>
                  <a:srgbClr val="FF3300"/>
                </a:solidFill>
              </a:rPr>
              <a:t>y</a:t>
            </a:r>
            <a:r>
              <a:rPr lang="en-US" altLang="en-US" sz="2400" b="1" dirty="0">
                <a:solidFill>
                  <a:srgbClr val="FF3300"/>
                </a:solidFill>
              </a:rPr>
              <a:t>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b="1" i="1" dirty="0">
                <a:solidFill>
                  <a:srgbClr val="FF3300"/>
                </a:solidFill>
              </a:rPr>
              <a:t>x P</a:t>
            </a:r>
            <a:r>
              <a:rPr lang="en-US" altLang="en-US" sz="2400" b="1" dirty="0">
                <a:solidFill>
                  <a:srgbClr val="FF3300"/>
                </a:solidFill>
              </a:rPr>
              <a:t>(</a:t>
            </a:r>
            <a:r>
              <a:rPr lang="en-US" altLang="en-US" sz="2400" b="1" i="1" dirty="0">
                <a:solidFill>
                  <a:srgbClr val="FF3300"/>
                </a:solidFill>
              </a:rPr>
              <a:t>x, y</a:t>
            </a:r>
            <a:r>
              <a:rPr lang="en-US" altLang="en-US" sz="2400" b="1" dirty="0">
                <a:solidFill>
                  <a:srgbClr val="FF3300"/>
                </a:solidFill>
              </a:rPr>
              <a:t>): </a:t>
            </a:r>
            <a:r>
              <a:rPr lang="en-US" altLang="en-US" sz="2400" dirty="0"/>
              <a:t>For any person y, there is a person x who likes y.</a:t>
            </a:r>
          </a:p>
          <a:p>
            <a:pPr>
              <a:buFontTx/>
              <a:buNone/>
            </a:pPr>
            <a:endParaRPr lang="en-US" altLang="en-US" sz="2800" dirty="0"/>
          </a:p>
          <a:p>
            <a:r>
              <a:rPr lang="en-US" altLang="en-US" sz="2800" dirty="0">
                <a:solidFill>
                  <a:srgbClr val="0000FF"/>
                </a:solidFill>
              </a:rPr>
              <a:t>Let P(x, y) stands for “x &lt; y”. </a:t>
            </a:r>
          </a:p>
          <a:p>
            <a:pPr lvl="1">
              <a:buNone/>
            </a:pPr>
            <a:r>
              <a:rPr lang="en-US" altLang="en-US" sz="2400" dirty="0"/>
              <a:t>(1).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b="1" i="1" dirty="0">
                <a:solidFill>
                  <a:srgbClr val="FF3300"/>
                </a:solidFill>
              </a:rPr>
              <a:t>x</a:t>
            </a:r>
            <a:r>
              <a:rPr lang="en-US" altLang="en-US" sz="2400" b="1" dirty="0">
                <a:solidFill>
                  <a:srgbClr val="FF3300"/>
                </a:solidFill>
              </a:rPr>
              <a:t>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b="1" i="1" dirty="0">
                <a:solidFill>
                  <a:srgbClr val="FF3300"/>
                </a:solidFill>
              </a:rPr>
              <a:t>y P</a:t>
            </a:r>
            <a:r>
              <a:rPr lang="en-US" altLang="en-US" sz="2400" b="1" dirty="0">
                <a:solidFill>
                  <a:srgbClr val="FF3300"/>
                </a:solidFill>
              </a:rPr>
              <a:t>(</a:t>
            </a:r>
            <a:r>
              <a:rPr lang="en-US" altLang="en-US" sz="2400" b="1" i="1" dirty="0">
                <a:solidFill>
                  <a:srgbClr val="FF3300"/>
                </a:solidFill>
              </a:rPr>
              <a:t>x, y</a:t>
            </a:r>
            <a:r>
              <a:rPr lang="en-US" altLang="en-US" sz="2400" b="1" dirty="0">
                <a:solidFill>
                  <a:srgbClr val="FF3300"/>
                </a:solidFill>
              </a:rPr>
              <a:t>): </a:t>
            </a:r>
            <a:r>
              <a:rPr lang="en-US" altLang="en-US" sz="2400" dirty="0"/>
              <a:t>There is a number x that is smaller than any number y. </a:t>
            </a:r>
          </a:p>
          <a:p>
            <a:pPr lvl="1">
              <a:buNone/>
            </a:pPr>
            <a:r>
              <a:rPr lang="en-US" altLang="en-US" sz="2400" dirty="0"/>
              <a:t>(2).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b="1" i="1" dirty="0">
                <a:solidFill>
                  <a:srgbClr val="FF3300"/>
                </a:solidFill>
              </a:rPr>
              <a:t>y</a:t>
            </a:r>
            <a:r>
              <a:rPr lang="en-US" altLang="en-US" sz="2400" b="1" dirty="0">
                <a:solidFill>
                  <a:srgbClr val="FF3300"/>
                </a:solidFill>
              </a:rPr>
              <a:t> </a:t>
            </a:r>
            <a:r>
              <a:rPr lang="en-US" altLang="en-US" sz="24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b="1" i="1" dirty="0">
                <a:solidFill>
                  <a:srgbClr val="FF3300"/>
                </a:solidFill>
              </a:rPr>
              <a:t>x P</a:t>
            </a:r>
            <a:r>
              <a:rPr lang="en-US" altLang="en-US" sz="2400" b="1" dirty="0">
                <a:solidFill>
                  <a:srgbClr val="FF3300"/>
                </a:solidFill>
              </a:rPr>
              <a:t>(</a:t>
            </a:r>
            <a:r>
              <a:rPr lang="en-US" altLang="en-US" sz="2400" b="1" i="1" dirty="0">
                <a:solidFill>
                  <a:srgbClr val="FF3300"/>
                </a:solidFill>
              </a:rPr>
              <a:t>x, y</a:t>
            </a:r>
            <a:r>
              <a:rPr lang="en-US" altLang="en-US" sz="2400" b="1" dirty="0">
                <a:solidFill>
                  <a:srgbClr val="FF3300"/>
                </a:solidFill>
              </a:rPr>
              <a:t>): </a:t>
            </a:r>
            <a:r>
              <a:rPr lang="en-US" altLang="en-US" sz="2400" dirty="0"/>
              <a:t>For any number, there is a smaller number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3131-139E-46FE-99E1-53E1DD1B09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45A338-674B-481B-86A9-88909B0E1A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598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B351-5DB9-424E-8FA5-BE6720C5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How to read </a:t>
            </a:r>
            <a:r>
              <a:rPr lang="en-US" altLang="en-US" sz="4400" dirty="0">
                <a:sym typeface="Symbol" panose="05050102010706020507" pitchFamily="18" charset="2"/>
              </a:rPr>
              <a:t>quantified formulas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A2331-CAE4-47AC-B6E1-6C9DF0411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r>
              <a:rPr lang="en-US" altLang="en-US" sz="2400" dirty="0"/>
              <a:t>Let F(x, y) stands for “</a:t>
            </a:r>
            <a:r>
              <a:rPr lang="en-US" altLang="en-US" sz="2400" b="1" i="1" dirty="0"/>
              <a:t>x</a:t>
            </a:r>
            <a:r>
              <a:rPr lang="en-US" altLang="en-US" sz="2400" dirty="0"/>
              <a:t> flies faster than </a:t>
            </a:r>
            <a:r>
              <a:rPr lang="en-US" altLang="en-US" sz="2400" b="1" i="1" dirty="0"/>
              <a:t>y”. </a:t>
            </a:r>
            <a:r>
              <a:rPr lang="en-US" altLang="en-US" sz="2400" dirty="0"/>
              <a:t>let the universe be the set of airplanes.</a:t>
            </a:r>
          </a:p>
          <a:p>
            <a:pPr lvl="1"/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b="1" i="1" dirty="0">
                <a:solidFill>
                  <a:srgbClr val="FF3300"/>
                </a:solidFill>
              </a:rPr>
              <a:t>x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b="1" i="1" dirty="0">
                <a:solidFill>
                  <a:srgbClr val="FF3300"/>
                </a:solidFill>
              </a:rPr>
              <a:t>y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i="1" dirty="0">
                <a:solidFill>
                  <a:srgbClr val="FF3300"/>
                </a:solidFill>
              </a:rPr>
              <a:t>F</a:t>
            </a:r>
            <a:r>
              <a:rPr lang="en-US" altLang="en-US" sz="2000" b="1" dirty="0">
                <a:solidFill>
                  <a:srgbClr val="FF3300"/>
                </a:solidFill>
              </a:rPr>
              <a:t>(</a:t>
            </a:r>
            <a:r>
              <a:rPr lang="en-US" altLang="en-US" sz="2000" b="1" i="1" dirty="0">
                <a:solidFill>
                  <a:srgbClr val="FF3300"/>
                </a:solidFill>
              </a:rPr>
              <a:t>x, y</a:t>
            </a:r>
            <a:r>
              <a:rPr lang="en-US" altLang="en-US" sz="2000" b="1" dirty="0">
                <a:solidFill>
                  <a:srgbClr val="FF3300"/>
                </a:solidFill>
              </a:rPr>
              <a:t>):</a:t>
            </a:r>
            <a:r>
              <a:rPr lang="en-US" altLang="en-US" sz="2000" b="1" dirty="0"/>
              <a:t> </a:t>
            </a:r>
            <a:r>
              <a:rPr lang="en-US" altLang="en-US" sz="2000" dirty="0"/>
              <a:t>"For every airplane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the following holds: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is faster than any airplane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". Or simply: "Every airplane is faster than every airplane (including itself!)". </a:t>
            </a:r>
          </a:p>
          <a:p>
            <a:pPr lvl="1"/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b="1" i="1" dirty="0">
                <a:solidFill>
                  <a:srgbClr val="FF3300"/>
                </a:solidFill>
              </a:rPr>
              <a:t>x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000" b="1" i="1" dirty="0">
                <a:solidFill>
                  <a:srgbClr val="FF3300"/>
                </a:solidFill>
              </a:rPr>
              <a:t>y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i="1" dirty="0">
                <a:solidFill>
                  <a:srgbClr val="FF3300"/>
                </a:solidFill>
              </a:rPr>
              <a:t>F</a:t>
            </a:r>
            <a:r>
              <a:rPr lang="en-US" altLang="en-US" sz="2000" b="1" dirty="0">
                <a:solidFill>
                  <a:srgbClr val="FF3300"/>
                </a:solidFill>
              </a:rPr>
              <a:t>(</a:t>
            </a:r>
            <a:r>
              <a:rPr lang="en-US" altLang="en-US" sz="2000" b="1" i="1" dirty="0">
                <a:solidFill>
                  <a:srgbClr val="FF3300"/>
                </a:solidFill>
              </a:rPr>
              <a:t>x, y</a:t>
            </a:r>
            <a:r>
              <a:rPr lang="en-US" altLang="en-US" sz="2000" b="1" dirty="0">
                <a:solidFill>
                  <a:srgbClr val="FF3300"/>
                </a:solidFill>
              </a:rPr>
              <a:t>):</a:t>
            </a:r>
            <a:r>
              <a:rPr lang="en-US" altLang="en-US" sz="2000" b="1" dirty="0"/>
              <a:t> </a:t>
            </a:r>
            <a:r>
              <a:rPr lang="en-US" altLang="en-US" sz="2000" dirty="0"/>
              <a:t>"For every airplane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the following holds: for some airplane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,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is faster than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". Or simply: "Every airplane is faster than some airplane". </a:t>
            </a:r>
          </a:p>
          <a:p>
            <a:pPr lvl="1"/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000" b="1" i="1" dirty="0">
                <a:solidFill>
                  <a:srgbClr val="FF3300"/>
                </a:solidFill>
              </a:rPr>
              <a:t>x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b="1" i="1" dirty="0">
                <a:solidFill>
                  <a:srgbClr val="FF3300"/>
                </a:solidFill>
              </a:rPr>
              <a:t>y F</a:t>
            </a:r>
            <a:r>
              <a:rPr lang="en-US" altLang="en-US" sz="2000" b="1" dirty="0">
                <a:solidFill>
                  <a:srgbClr val="FF3300"/>
                </a:solidFill>
              </a:rPr>
              <a:t>(</a:t>
            </a:r>
            <a:r>
              <a:rPr lang="en-US" altLang="en-US" sz="2000" b="1" i="1" dirty="0">
                <a:solidFill>
                  <a:srgbClr val="FF3300"/>
                </a:solidFill>
              </a:rPr>
              <a:t>x, y</a:t>
            </a:r>
            <a:r>
              <a:rPr lang="en-US" altLang="en-US" sz="2000" b="1" dirty="0">
                <a:solidFill>
                  <a:srgbClr val="FF3300"/>
                </a:solidFill>
              </a:rPr>
              <a:t>):</a:t>
            </a:r>
            <a:r>
              <a:rPr lang="en-US" altLang="en-US" sz="2000" b="1" dirty="0"/>
              <a:t> </a:t>
            </a:r>
            <a:r>
              <a:rPr lang="en-US" altLang="en-US" sz="2000" dirty="0"/>
              <a:t>"There exist an airplane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which satisfies the following: (or such that) for every airplane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,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is faster than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". Or simply: “some airplane is faster than every airplane". </a:t>
            </a:r>
          </a:p>
          <a:p>
            <a:pPr lvl="1"/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000" b="1" i="1" dirty="0">
                <a:solidFill>
                  <a:srgbClr val="FF3300"/>
                </a:solidFill>
              </a:rPr>
              <a:t>x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000" b="1" i="1" dirty="0">
                <a:solidFill>
                  <a:srgbClr val="FF3300"/>
                </a:solidFill>
              </a:rPr>
              <a:t>y</a:t>
            </a:r>
            <a:r>
              <a:rPr lang="en-US" altLang="en-US" sz="2000" b="1" dirty="0">
                <a:solidFill>
                  <a:srgbClr val="FF3300"/>
                </a:solidFill>
              </a:rPr>
              <a:t> </a:t>
            </a:r>
            <a:r>
              <a:rPr lang="en-US" altLang="en-US" sz="2000" b="1" i="1" dirty="0">
                <a:solidFill>
                  <a:srgbClr val="FF3300"/>
                </a:solidFill>
              </a:rPr>
              <a:t>F</a:t>
            </a:r>
            <a:r>
              <a:rPr lang="en-US" altLang="en-US" sz="2000" b="1" dirty="0">
                <a:solidFill>
                  <a:srgbClr val="FF3300"/>
                </a:solidFill>
              </a:rPr>
              <a:t>(</a:t>
            </a:r>
            <a:r>
              <a:rPr lang="en-US" altLang="en-US" sz="2000" b="1" i="1" dirty="0">
                <a:solidFill>
                  <a:srgbClr val="FF3300"/>
                </a:solidFill>
              </a:rPr>
              <a:t>x, y</a:t>
            </a:r>
            <a:r>
              <a:rPr lang="en-US" altLang="en-US" sz="2000" b="1" dirty="0">
                <a:solidFill>
                  <a:srgbClr val="FF3300"/>
                </a:solidFill>
              </a:rPr>
              <a:t>):</a:t>
            </a:r>
            <a:r>
              <a:rPr lang="en-US" altLang="en-US" sz="2000" b="1" dirty="0"/>
              <a:t> </a:t>
            </a:r>
            <a:r>
              <a:rPr lang="en-US" altLang="en-US" sz="2000" dirty="0"/>
              <a:t>"For some airplane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there exists an airplane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 such that </a:t>
            </a:r>
            <a:r>
              <a:rPr lang="en-US" altLang="en-US" sz="2000" b="1" i="1" dirty="0"/>
              <a:t>x</a:t>
            </a:r>
            <a:r>
              <a:rPr lang="en-US" altLang="en-US" sz="2000" dirty="0"/>
              <a:t> is faster than </a:t>
            </a:r>
            <a:r>
              <a:rPr lang="en-US" altLang="en-US" sz="2000" b="1" i="1" dirty="0"/>
              <a:t>y</a:t>
            </a:r>
            <a:r>
              <a:rPr lang="en-US" altLang="en-US" sz="2000" dirty="0"/>
              <a:t>“. Or simply: "Some airplane is faster than some airplane".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5D8F1A-5180-4A2F-8BAC-FA1CDDE318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CAE7B-B14C-4D6A-B8CA-4172DB43CC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586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EF77D-0094-4367-9813-6B7CBA98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Well-Formed Formula (</a:t>
            </a:r>
            <a:r>
              <a:rPr lang="en-US" altLang="en-US" sz="4400" dirty="0" err="1"/>
              <a:t>wff</a:t>
            </a:r>
            <a:r>
              <a:rPr lang="en-US" altLang="en-US" sz="440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ECB01-46BE-4ED6-A867-F8B54A9C2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6773"/>
            <a:ext cx="11319048" cy="4754154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 dirty="0" err="1"/>
              <a:t>Wffs</a:t>
            </a:r>
            <a:r>
              <a:rPr lang="en-US" altLang="en-US" sz="2800" b="1" dirty="0"/>
              <a:t> (or sentences) are constructed using the following rules:</a:t>
            </a:r>
            <a:r>
              <a:rPr lang="en-US" altLang="en-US" sz="2800" dirty="0"/>
              <a:t> </a:t>
            </a:r>
          </a:p>
          <a:p>
            <a:r>
              <a:rPr lang="en-US" altLang="en-US" sz="2800" i="1" dirty="0"/>
              <a:t>True</a:t>
            </a:r>
            <a:r>
              <a:rPr lang="en-US" altLang="en-US" sz="2800" dirty="0"/>
              <a:t> and </a:t>
            </a:r>
            <a:r>
              <a:rPr lang="en-US" altLang="en-US" sz="2800" i="1" dirty="0"/>
              <a:t>False</a:t>
            </a:r>
            <a:r>
              <a:rPr lang="en-US" altLang="en-US" sz="2800" dirty="0"/>
              <a:t> are </a:t>
            </a:r>
            <a:r>
              <a:rPr lang="en-US" altLang="en-US" sz="2800" dirty="0" err="1"/>
              <a:t>wffs</a:t>
            </a:r>
            <a:r>
              <a:rPr lang="en-US" altLang="en-US" sz="2800" dirty="0"/>
              <a:t>. </a:t>
            </a:r>
          </a:p>
          <a:p>
            <a:r>
              <a:rPr lang="en-US" altLang="en-US" sz="2800" dirty="0"/>
              <a:t>Each propositional constant (i.e., specific proposition), and each propositional variable (i.e., a variable representing propositions) are </a:t>
            </a:r>
            <a:r>
              <a:rPr lang="en-US" altLang="en-US" sz="2800" dirty="0" err="1"/>
              <a:t>wffs</a:t>
            </a:r>
            <a:r>
              <a:rPr lang="en-US" altLang="en-US" sz="2800" dirty="0"/>
              <a:t>. </a:t>
            </a:r>
          </a:p>
          <a:p>
            <a:r>
              <a:rPr lang="en-US" altLang="en-US" sz="2800" dirty="0"/>
              <a:t>Each atomic formula (i.e. a specific predicate with variables) is a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. </a:t>
            </a:r>
          </a:p>
          <a:p>
            <a:r>
              <a:rPr lang="en-US" altLang="en-US" sz="2800" dirty="0"/>
              <a:t>If </a:t>
            </a:r>
            <a:r>
              <a:rPr lang="en-US" altLang="en-US" sz="2800" i="1" dirty="0"/>
              <a:t>A</a:t>
            </a:r>
            <a:r>
              <a:rPr lang="en-US" altLang="en-US" sz="2800" dirty="0"/>
              <a:t> and</a:t>
            </a:r>
            <a:r>
              <a:rPr lang="en-US" altLang="en-US" sz="2800" i="1" dirty="0"/>
              <a:t> B </a:t>
            </a:r>
            <a:r>
              <a:rPr lang="en-US" altLang="en-US" sz="2800" dirty="0"/>
              <a:t>are </a:t>
            </a:r>
            <a:r>
              <a:rPr lang="en-US" altLang="en-US" sz="2800" dirty="0" err="1"/>
              <a:t>wffs</a:t>
            </a:r>
            <a:r>
              <a:rPr lang="en-US" altLang="en-US" sz="2800" dirty="0"/>
              <a:t>, then so are </a:t>
            </a:r>
            <a:r>
              <a:rPr lang="en-US" altLang="en-US" sz="2800" dirty="0">
                <a:sym typeface="Symbol" panose="05050102010706020507" pitchFamily="18" charset="2"/>
              </a:rPr>
              <a:t></a:t>
            </a:r>
            <a:r>
              <a:rPr lang="en-US" altLang="en-US" sz="2800" i="1" dirty="0"/>
              <a:t>A</a:t>
            </a:r>
            <a:r>
              <a:rPr lang="en-US" altLang="en-US" sz="2800" dirty="0"/>
              <a:t>, (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</a:t>
            </a:r>
            <a:r>
              <a:rPr lang="en-US" altLang="en-US" sz="2800" dirty="0"/>
              <a:t> </a:t>
            </a:r>
            <a:r>
              <a:rPr lang="en-US" altLang="en-US" sz="2800" i="1" dirty="0"/>
              <a:t>B</a:t>
            </a:r>
            <a:r>
              <a:rPr lang="en-US" altLang="en-US" sz="2800" dirty="0"/>
              <a:t>), (</a:t>
            </a:r>
            <a:r>
              <a:rPr lang="en-US" altLang="en-US" sz="2800" i="1" dirty="0"/>
              <a:t>A </a:t>
            </a:r>
            <a:r>
              <a:rPr lang="en-US" altLang="en-US" sz="2800" dirty="0">
                <a:sym typeface="Symbol" panose="05050102010706020507" pitchFamily="18" charset="2"/>
              </a:rPr>
              <a:t> </a:t>
            </a:r>
            <a:r>
              <a:rPr lang="en-US" altLang="en-US" sz="2800" i="1" dirty="0"/>
              <a:t>B)</a:t>
            </a:r>
            <a:r>
              <a:rPr lang="en-US" altLang="en-US" sz="2800" dirty="0"/>
              <a:t>, </a:t>
            </a:r>
            <a:r>
              <a:rPr lang="en-US" altLang="en-US" sz="2800" i="1" dirty="0"/>
              <a:t>(A </a:t>
            </a:r>
            <a:r>
              <a:rPr lang="en-US" altLang="en-US" sz="2800" dirty="0">
                <a:sym typeface="Symbol" panose="05050102010706020507" pitchFamily="18" charset="2"/>
              </a:rPr>
              <a:t> </a:t>
            </a:r>
            <a:r>
              <a:rPr lang="en-US" altLang="en-US" sz="2800" i="1" dirty="0"/>
              <a:t>B),</a:t>
            </a:r>
            <a:r>
              <a:rPr lang="en-US" altLang="en-US" sz="2800" dirty="0"/>
              <a:t> and </a:t>
            </a:r>
            <a:r>
              <a:rPr lang="en-US" altLang="en-US" sz="2800" i="1" dirty="0"/>
              <a:t>(A </a:t>
            </a:r>
            <a:r>
              <a:rPr lang="en-US" altLang="en-US" sz="2800" dirty="0">
                <a:sym typeface="Symbol" panose="05050102010706020507" pitchFamily="18" charset="2"/>
              </a:rPr>
              <a:t></a:t>
            </a:r>
            <a:r>
              <a:rPr lang="en-US" altLang="en-US" sz="2800" i="1" dirty="0"/>
              <a:t> B)</a:t>
            </a:r>
            <a:r>
              <a:rPr lang="en-US" altLang="en-US" sz="2800" dirty="0"/>
              <a:t>. </a:t>
            </a:r>
          </a:p>
          <a:p>
            <a:r>
              <a:rPr lang="en-US" altLang="en-US" sz="2800" dirty="0"/>
              <a:t>If </a:t>
            </a:r>
            <a:r>
              <a:rPr lang="en-US" altLang="en-US" sz="2800" i="1" dirty="0"/>
              <a:t>x</a:t>
            </a:r>
            <a:r>
              <a:rPr lang="en-US" altLang="en-US" sz="2800" dirty="0"/>
              <a:t> is a variable (representing objects of the universe of discourse), and </a:t>
            </a:r>
            <a:r>
              <a:rPr lang="en-US" altLang="en-US" sz="2800" i="1" dirty="0"/>
              <a:t>A</a:t>
            </a:r>
            <a:r>
              <a:rPr lang="en-US" altLang="en-US" sz="2800" dirty="0"/>
              <a:t> is a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, then so are </a:t>
            </a:r>
            <a:r>
              <a:rPr lang="en-US" altLang="en-US" sz="2800" dirty="0">
                <a:sym typeface="Symbol" panose="05050102010706020507" pitchFamily="18" charset="2"/>
              </a:rPr>
              <a:t></a:t>
            </a:r>
            <a:r>
              <a:rPr lang="en-US" altLang="en-US" sz="2800" i="1" dirty="0"/>
              <a:t>x A </a:t>
            </a:r>
            <a:r>
              <a:rPr lang="en-US" altLang="en-US" sz="2800" dirty="0"/>
              <a:t>and  </a:t>
            </a:r>
            <a:r>
              <a:rPr lang="en-US" altLang="en-US" sz="2800" dirty="0">
                <a:sym typeface="Symbol" panose="05050102010706020507" pitchFamily="18" charset="2"/>
              </a:rPr>
              <a:t></a:t>
            </a:r>
            <a:r>
              <a:rPr lang="en-US" altLang="en-US" sz="2800" i="1" dirty="0"/>
              <a:t>x A </a:t>
            </a:r>
            <a:r>
              <a:rPr lang="en-US" altLang="en-US" sz="2800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C85CC7-1075-470E-98D2-5ED133D64D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468220-D608-4F19-AF3F-A34564E8D9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635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6877E-7EDD-463D-B4FD-442B4046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examples of first-order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9F890-3F41-4897-A8B4-1036CA578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some course that every student has taken. 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∃y Course(y) ∧ [∀x Student(x) → Takes(x, y)] </a:t>
            </a:r>
          </a:p>
          <a:p>
            <a:pPr>
              <a:spcBef>
                <a:spcPts val="1800"/>
              </a:spcBef>
            </a:pPr>
            <a:r>
              <a:rPr lang="en-US" dirty="0"/>
              <a:t>Every even integer greater than 2 is the sum of two primes. 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∀x </a:t>
            </a:r>
            <a:r>
              <a:rPr lang="en-US" sz="2200" dirty="0" err="1"/>
              <a:t>EvenInt</a:t>
            </a:r>
            <a:r>
              <a:rPr lang="en-US" sz="2200" dirty="0"/>
              <a:t>(x) ∧ Greater(x, 2) → ∃y ∃z Equals(x, Sum(y, z)) ∧ Prime(y) ∧ Prime(z) </a:t>
            </a:r>
          </a:p>
          <a:p>
            <a:pPr>
              <a:spcBef>
                <a:spcPts val="1800"/>
              </a:spcBef>
            </a:pPr>
            <a:r>
              <a:rPr lang="en-US" dirty="0"/>
              <a:t>If a student takes a course and the course covers a concept, then the student knows that concept. </a:t>
            </a:r>
          </a:p>
          <a:p>
            <a:pPr lvl="1">
              <a:spcBef>
                <a:spcPts val="1200"/>
              </a:spcBef>
            </a:pPr>
            <a:r>
              <a:rPr lang="en-US" sz="2200" dirty="0"/>
              <a:t>∀x ∀y ∀z (Student(x) ∧ Takes(x, y) ∧ Course(y) ∧ Covers(y, z)) → Knows(x, z)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42E4CC-6208-48A6-BDD1-EA1636F5F3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DC9FF-39B5-4D1C-AF3F-EAA9C76F1D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139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modus ponens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classic reasoning</a:t>
            </a:r>
          </a:p>
          <a:p>
            <a:pPr>
              <a:spcBef>
                <a:spcPts val="600"/>
              </a:spcBef>
            </a:pPr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5585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C4AA2-242F-4B12-802D-D19CA6C38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in first-order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1D681-7A20-471F-91D5-1365276F3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model </a:t>
            </a:r>
            <a:r>
              <a:rPr lang="en-US" i="1" dirty="0"/>
              <a:t>w</a:t>
            </a:r>
            <a:r>
              <a:rPr lang="en-US" dirty="0"/>
              <a:t> in first-order logic maps: </a:t>
            </a:r>
          </a:p>
          <a:p>
            <a:pPr lvl="1"/>
            <a:r>
              <a:rPr lang="en-US" dirty="0"/>
              <a:t>constant symbols to objects </a:t>
            </a:r>
          </a:p>
          <a:p>
            <a:pPr marL="0" indent="0">
              <a:buNone/>
            </a:pPr>
            <a:r>
              <a:rPr lang="en-US" sz="2400" dirty="0"/>
              <a:t>            w(Alice) = o</a:t>
            </a:r>
            <a:r>
              <a:rPr lang="en-US" sz="2400" baseline="-25000" dirty="0"/>
              <a:t>1</a:t>
            </a:r>
            <a:r>
              <a:rPr lang="en-US" sz="2400" dirty="0"/>
              <a:t>, w(Bob) = o</a:t>
            </a:r>
            <a:r>
              <a:rPr lang="en-US" sz="2400" baseline="-25000" dirty="0"/>
              <a:t>2</a:t>
            </a:r>
            <a:r>
              <a:rPr lang="en-US" sz="2400" dirty="0"/>
              <a:t>, w(Arithmetic) = o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</a:p>
          <a:p>
            <a:pPr lvl="1"/>
            <a:r>
              <a:rPr lang="en-US" dirty="0"/>
              <a:t>predicate symbols to tuples of objects </a:t>
            </a:r>
          </a:p>
          <a:p>
            <a:pPr marL="0" indent="0">
              <a:buNone/>
            </a:pPr>
            <a:r>
              <a:rPr lang="en-US" sz="2400" dirty="0"/>
              <a:t>            w(Knows) = {(o</a:t>
            </a:r>
            <a:r>
              <a:rPr lang="en-US" sz="2400" baseline="-25000" dirty="0"/>
              <a:t>1</a:t>
            </a:r>
            <a:r>
              <a:rPr lang="en-US" sz="2400" dirty="0"/>
              <a:t>, o</a:t>
            </a:r>
            <a:r>
              <a:rPr lang="en-US" sz="2400" baseline="-25000" dirty="0"/>
              <a:t>3</a:t>
            </a:r>
            <a:r>
              <a:rPr lang="en-US" sz="2400" dirty="0"/>
              <a:t>), (o</a:t>
            </a:r>
            <a:r>
              <a:rPr lang="en-US" sz="2400" baseline="-25000" dirty="0"/>
              <a:t>2</a:t>
            </a:r>
            <a:r>
              <a:rPr lang="en-US" sz="2400" dirty="0"/>
              <a:t>, o</a:t>
            </a:r>
            <a:r>
              <a:rPr lang="en-US" sz="2400" baseline="-25000" dirty="0"/>
              <a:t>3</a:t>
            </a:r>
            <a:r>
              <a:rPr lang="en-US" sz="2400" dirty="0"/>
              <a:t>), . . . }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FF"/>
                </a:solidFill>
              </a:rPr>
              <a:t>Unique names assumption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Each object has at most one constant symbol. </a:t>
            </a:r>
          </a:p>
          <a:p>
            <a:r>
              <a:rPr lang="en-US" dirty="0">
                <a:solidFill>
                  <a:srgbClr val="0000FF"/>
                </a:solidFill>
              </a:rPr>
              <a:t>Domain closure: </a:t>
            </a:r>
          </a:p>
          <a:p>
            <a:pPr lvl="1"/>
            <a:r>
              <a:rPr lang="en-US" dirty="0"/>
              <a:t>Each object has at least one constant symbol.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9FDC3-55E2-4B2C-92D3-1E0D930B68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A42A4-9C8D-42D6-8275-1F67140363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469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4652-7053-4762-A956-58B034363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Propositionalization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B4194-F8EE-4E63-9DA7-575BEA634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one-to-one mapping between constant symbols and objects: (unique names – </a:t>
            </a:r>
            <a:r>
              <a:rPr lang="en-US" sz="1600" dirty="0"/>
              <a:t>only one name for an object</a:t>
            </a:r>
            <a:r>
              <a:rPr lang="en-US" sz="2800" dirty="0"/>
              <a:t>; domain closure </a:t>
            </a:r>
            <a:r>
              <a:rPr lang="en-US" sz="1800" dirty="0"/>
              <a:t>– at least one name</a:t>
            </a:r>
            <a:r>
              <a:rPr lang="en-US" sz="2800" dirty="0"/>
              <a:t>), </a:t>
            </a:r>
          </a:p>
          <a:p>
            <a:pPr lvl="1"/>
            <a:r>
              <a:rPr lang="en-US" sz="2400" dirty="0"/>
              <a:t>first-order logic is syntactic sugar for propositional logic</a:t>
            </a:r>
          </a:p>
          <a:p>
            <a:r>
              <a:rPr lang="en-US" sz="2800" dirty="0"/>
              <a:t>E.g., Knowledge base in first-order logic </a:t>
            </a:r>
          </a:p>
          <a:p>
            <a:pPr lvl="2"/>
            <a:r>
              <a:rPr lang="en-US" sz="2000" dirty="0"/>
              <a:t>Student(</a:t>
            </a:r>
            <a:r>
              <a:rPr lang="en-US" sz="2000" dirty="0" err="1"/>
              <a:t>alice</a:t>
            </a:r>
            <a:r>
              <a:rPr lang="en-US" sz="2000" dirty="0"/>
              <a:t>) ∧ Student(bob) </a:t>
            </a:r>
          </a:p>
          <a:p>
            <a:pPr lvl="2"/>
            <a:r>
              <a:rPr lang="en-US" sz="2000" dirty="0"/>
              <a:t>∀x Student(x) → Person(x) </a:t>
            </a:r>
          </a:p>
          <a:p>
            <a:pPr lvl="2"/>
            <a:r>
              <a:rPr lang="en-US" sz="2000" dirty="0"/>
              <a:t>∃x Student(x) ∧ Creative(x) </a:t>
            </a:r>
          </a:p>
          <a:p>
            <a:r>
              <a:rPr lang="en-US" sz="2800" dirty="0"/>
              <a:t>Knowledge base in propositional logic </a:t>
            </a:r>
          </a:p>
          <a:p>
            <a:pPr lvl="2"/>
            <a:r>
              <a:rPr lang="en-US" sz="2000" dirty="0" err="1"/>
              <a:t>Studentalice</a:t>
            </a:r>
            <a:r>
              <a:rPr lang="en-US" sz="2000" dirty="0"/>
              <a:t> ∧ </a:t>
            </a:r>
            <a:r>
              <a:rPr lang="en-US" sz="2000" dirty="0" err="1"/>
              <a:t>Studentbob</a:t>
            </a:r>
            <a:r>
              <a:rPr lang="en-US" sz="2000" dirty="0"/>
              <a:t> </a:t>
            </a:r>
          </a:p>
          <a:p>
            <a:pPr lvl="2"/>
            <a:r>
              <a:rPr lang="en-US" sz="2000" dirty="0"/>
              <a:t>(</a:t>
            </a:r>
            <a:r>
              <a:rPr lang="en-US" sz="2000" dirty="0" err="1"/>
              <a:t>Studentalice</a:t>
            </a:r>
            <a:r>
              <a:rPr lang="en-US" sz="2000" dirty="0"/>
              <a:t> → </a:t>
            </a:r>
            <a:r>
              <a:rPr lang="en-US" sz="2000" dirty="0" err="1"/>
              <a:t>Personalice</a:t>
            </a:r>
            <a:r>
              <a:rPr lang="en-US" sz="2000" dirty="0"/>
              <a:t>) ∧ (</a:t>
            </a:r>
            <a:r>
              <a:rPr lang="en-US" sz="2000" dirty="0" err="1"/>
              <a:t>Studentbob</a:t>
            </a:r>
            <a:r>
              <a:rPr lang="en-US" sz="2000" dirty="0"/>
              <a:t> → </a:t>
            </a:r>
            <a:r>
              <a:rPr lang="en-US" sz="2000" dirty="0" err="1"/>
              <a:t>Personbob</a:t>
            </a:r>
            <a:r>
              <a:rPr lang="en-US" sz="2000" dirty="0"/>
              <a:t>) </a:t>
            </a:r>
          </a:p>
          <a:p>
            <a:pPr lvl="2"/>
            <a:r>
              <a:rPr lang="en-US" sz="2000" dirty="0"/>
              <a:t>(</a:t>
            </a:r>
            <a:r>
              <a:rPr lang="en-US" sz="2000" dirty="0" err="1"/>
              <a:t>Studentalice</a:t>
            </a:r>
            <a:r>
              <a:rPr lang="en-US" sz="2000" dirty="0"/>
              <a:t> ∧ </a:t>
            </a:r>
            <a:r>
              <a:rPr lang="en-US" sz="2000" dirty="0" err="1"/>
              <a:t>Creativealice</a:t>
            </a:r>
            <a:r>
              <a:rPr lang="en-US" sz="2000" dirty="0"/>
              <a:t>) ∨ (</a:t>
            </a:r>
            <a:r>
              <a:rPr lang="en-US" sz="2000" dirty="0" err="1"/>
              <a:t>Studentbob</a:t>
            </a:r>
            <a:r>
              <a:rPr lang="en-US" sz="2000" dirty="0"/>
              <a:t> ∧ </a:t>
            </a:r>
            <a:r>
              <a:rPr lang="en-US" sz="2000" dirty="0" err="1"/>
              <a:t>Creativebob</a:t>
            </a:r>
            <a:r>
              <a:rPr lang="en-US" sz="2000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6F063-38A5-45ED-95A5-27C2CBC7F7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D8C72F-924A-4BEB-9A0B-7FB838B0C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F0020F-5760-4F0F-8751-AA5616CDB4CA}"/>
              </a:ext>
            </a:extLst>
          </p:cNvPr>
          <p:cNvSpPr txBox="1"/>
          <p:nvPr/>
        </p:nvSpPr>
        <p:spPr>
          <a:xfrm>
            <a:off x="9048328" y="4561266"/>
            <a:ext cx="284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We can use any inference algorithm for propositional logic! </a:t>
            </a:r>
          </a:p>
        </p:txBody>
      </p:sp>
    </p:spTree>
    <p:extLst>
      <p:ext uri="{BB962C8B-B14F-4D97-AF65-F5344CB8AC3E}">
        <p14:creationId xmlns:p14="http://schemas.microsoft.com/office/powerpoint/2010/main" val="372023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Inference based on modus ponens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classic reasoning</a:t>
            </a:r>
          </a:p>
          <a:p>
            <a:pPr>
              <a:spcBef>
                <a:spcPts val="600"/>
              </a:spcBef>
            </a:pPr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408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A14EB-EF72-4432-84F7-C10B78967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Definite clauses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48357-1BF8-42C2-B47E-E191276BF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Definite clause </a:t>
            </a:r>
            <a:r>
              <a:rPr lang="en-US" dirty="0"/>
              <a:t>(first-order logic) </a:t>
            </a:r>
          </a:p>
          <a:p>
            <a:pPr lvl="1"/>
            <a:r>
              <a:rPr lang="en-US" dirty="0"/>
              <a:t>A definite clause has the following form: </a:t>
            </a:r>
          </a:p>
          <a:p>
            <a:pPr marL="344487" lvl="1" indent="0">
              <a:buNone/>
            </a:pPr>
            <a:r>
              <a:rPr lang="en-US" dirty="0"/>
              <a:t>       ∀x</a:t>
            </a:r>
            <a:r>
              <a:rPr lang="en-US" baseline="-25000" dirty="0"/>
              <a:t>1</a:t>
            </a:r>
            <a:r>
              <a:rPr lang="en-US" dirty="0"/>
              <a:t> · · · ∀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(a</a:t>
            </a:r>
            <a:r>
              <a:rPr lang="en-US" baseline="-25000" dirty="0"/>
              <a:t>1</a:t>
            </a:r>
            <a:r>
              <a:rPr lang="en-US" dirty="0"/>
              <a:t> ∧ · · · ∧ 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) → b </a:t>
            </a:r>
          </a:p>
          <a:p>
            <a:pPr marL="630238" lvl="1" indent="0">
              <a:buNone/>
            </a:pPr>
            <a:r>
              <a:rPr lang="en-US" dirty="0"/>
              <a:t>for variables x</a:t>
            </a:r>
            <a:r>
              <a:rPr lang="en-US" baseline="-25000" dirty="0"/>
              <a:t>1</a:t>
            </a:r>
            <a:r>
              <a:rPr lang="en-US" dirty="0"/>
              <a:t>, . . . , 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 and atomic formulas a</a:t>
            </a:r>
            <a:r>
              <a:rPr lang="en-US" baseline="-25000" dirty="0"/>
              <a:t>1</a:t>
            </a:r>
            <a:r>
              <a:rPr lang="en-US" dirty="0"/>
              <a:t>, . . . , 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, b (which contain those variables). </a:t>
            </a:r>
          </a:p>
          <a:p>
            <a:pPr indent="-339725">
              <a:spcBef>
                <a:spcPts val="1200"/>
              </a:spcBef>
            </a:pPr>
            <a:r>
              <a:rPr lang="en-US" dirty="0"/>
              <a:t>For example, </a:t>
            </a:r>
          </a:p>
          <a:p>
            <a:pPr marL="330200" lvl="1" indent="0">
              <a:buNone/>
            </a:pPr>
            <a:r>
              <a:rPr lang="en-US" dirty="0"/>
              <a:t>      ∀x ∀y ∀z (Takes(x, y) ∧ Covers(y, z)) → Knows(x, z)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49A8F-CB0E-46B2-8FFF-F2BF7FCC0C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BE230B-CDDA-4D31-9211-A7E85D565A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64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65BD2-1734-465E-A873-9161B7A60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propositional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C3CF5-F3FC-4232-BB13-61E8AD3B4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Propositional logic is rather limited in its expressive power.</a:t>
            </a:r>
          </a:p>
          <a:p>
            <a:pPr lvl="1"/>
            <a:r>
              <a:rPr lang="en-US" altLang="en-US" sz="2400" dirty="0"/>
              <a:t>E.g., “For every x, x &gt; 0” is true if x is a positive integer. </a:t>
            </a:r>
          </a:p>
          <a:p>
            <a:pPr lvl="1"/>
            <a:r>
              <a:rPr lang="en-US" altLang="en-US" sz="2400" dirty="0"/>
              <a:t>We cannot say it in propositional logic. </a:t>
            </a:r>
          </a:p>
          <a:p>
            <a:pPr lvl="1"/>
            <a:r>
              <a:rPr lang="en-US" altLang="en-US" sz="2400" dirty="0"/>
              <a:t>Nor can we show the following logical equivalences: </a:t>
            </a:r>
          </a:p>
          <a:p>
            <a:pPr lvl="2"/>
            <a:r>
              <a:rPr lang="en-US" altLang="en-US" sz="2000" dirty="0"/>
              <a:t>"Not all birds fly" is equivalent to "Some birds don't fly". </a:t>
            </a:r>
          </a:p>
          <a:p>
            <a:pPr lvl="2"/>
            <a:r>
              <a:rPr lang="en-US" altLang="en-US" sz="2000" dirty="0"/>
              <a:t>"Not all integers are even" is equivalent to "Some integers are not even".</a:t>
            </a:r>
          </a:p>
          <a:p>
            <a:pPr lvl="2"/>
            <a:r>
              <a:rPr lang="en-US" altLang="en-US" sz="2000" dirty="0"/>
              <a:t>"Not all cars are expensive" is equivalent to "Some cars are not expensive“. </a:t>
            </a:r>
          </a:p>
          <a:p>
            <a:r>
              <a:rPr lang="en-US" altLang="en-US" sz="2800" dirty="0"/>
              <a:t>We need first-order logic.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EC0152-86C3-40EA-8274-BBB86B4B90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AC2F7-2990-4BC4-AAB0-03D4C37D5D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753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24FE7-4320-4957-AC0B-558AACB76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Modus ponens (first attempt)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D1697-A910-4A40-B778-EFB28DB7D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Definition: </a:t>
            </a:r>
            <a:r>
              <a:rPr lang="en-US" dirty="0">
                <a:solidFill>
                  <a:srgbClr val="FF0000"/>
                </a:solidFill>
              </a:rPr>
              <a:t>modus ponens </a:t>
            </a:r>
            <a:r>
              <a:rPr lang="en-US" dirty="0"/>
              <a:t>(first-order logic) </a:t>
            </a:r>
          </a:p>
          <a:p>
            <a:pPr marL="344487" lvl="1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00FF"/>
                </a:solidFill>
              </a:rPr>
              <a:t>a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 . . . , </a:t>
            </a:r>
            <a:r>
              <a:rPr lang="en-US" dirty="0" err="1">
                <a:solidFill>
                  <a:srgbClr val="0000FF"/>
                </a:solidFill>
              </a:rPr>
              <a:t>a</a:t>
            </a:r>
            <a:r>
              <a:rPr lang="en-US" baseline="-25000" dirty="0" err="1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    </a:t>
            </a:r>
            <a:r>
              <a:rPr lang="en-US" dirty="0"/>
              <a:t>∀x</a:t>
            </a:r>
            <a:r>
              <a:rPr lang="en-US" baseline="-25000" dirty="0"/>
              <a:t>1</a:t>
            </a:r>
            <a:r>
              <a:rPr lang="en-US" dirty="0"/>
              <a:t> · · · ∀</a:t>
            </a:r>
            <a:r>
              <a:rPr lang="en-US" dirty="0" err="1"/>
              <a:t>x</a:t>
            </a:r>
            <a:r>
              <a:rPr lang="en-US" baseline="-25000" dirty="0" err="1"/>
              <a:t>n</a:t>
            </a:r>
            <a:r>
              <a:rPr lang="en-US" dirty="0"/>
              <a:t>(</a:t>
            </a:r>
            <a:r>
              <a:rPr lang="en-US" dirty="0">
                <a:solidFill>
                  <a:srgbClr val="00863D"/>
                </a:solidFill>
              </a:rPr>
              <a:t>a</a:t>
            </a:r>
            <a:r>
              <a:rPr lang="en-US" baseline="-25000" dirty="0">
                <a:solidFill>
                  <a:srgbClr val="00863D"/>
                </a:solidFill>
              </a:rPr>
              <a:t>1</a:t>
            </a:r>
            <a:r>
              <a:rPr lang="en-US" dirty="0">
                <a:solidFill>
                  <a:srgbClr val="00863D"/>
                </a:solidFill>
              </a:rPr>
              <a:t> ∧ · · · ∧ </a:t>
            </a:r>
            <a:r>
              <a:rPr lang="en-US" dirty="0" err="1">
                <a:solidFill>
                  <a:srgbClr val="00863D"/>
                </a:solidFill>
              </a:rPr>
              <a:t>a</a:t>
            </a:r>
            <a:r>
              <a:rPr lang="en-US" baseline="-25000" dirty="0" err="1">
                <a:solidFill>
                  <a:srgbClr val="00863D"/>
                </a:solidFill>
              </a:rPr>
              <a:t>k</a:t>
            </a:r>
            <a:r>
              <a:rPr lang="en-US" dirty="0"/>
              <a:t>) → b </a:t>
            </a:r>
          </a:p>
          <a:p>
            <a:pPr marL="344487" lvl="1" indent="0">
              <a:buNone/>
            </a:pPr>
            <a:r>
              <a:rPr lang="en-US" dirty="0"/>
              <a:t>                                     b </a:t>
            </a:r>
          </a:p>
          <a:p>
            <a:endParaRPr lang="en-US" dirty="0"/>
          </a:p>
          <a:p>
            <a:r>
              <a:rPr lang="en-US" dirty="0"/>
              <a:t>Example: Given P(Alice) and ∀x P(x) → Q(x). </a:t>
            </a:r>
          </a:p>
          <a:p>
            <a:pPr lvl="1"/>
            <a:r>
              <a:rPr lang="en-US" dirty="0"/>
              <a:t>We cannot use the above modus ponens because P(Alice) and P(x) do not match. </a:t>
            </a:r>
          </a:p>
          <a:p>
            <a:r>
              <a:rPr lang="en-US" dirty="0"/>
              <a:t>We need </a:t>
            </a:r>
            <a:r>
              <a:rPr lang="en-US" dirty="0">
                <a:solidFill>
                  <a:srgbClr val="0000FF"/>
                </a:solidFill>
              </a:rPr>
              <a:t>substitution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unification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58B62C-5CF0-4137-8F58-FA140211DC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22DB94-7323-4CDF-B6AA-002B2369CA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93CF98-2122-406E-8403-E4271B481038}"/>
              </a:ext>
            </a:extLst>
          </p:cNvPr>
          <p:cNvCxnSpPr/>
          <p:nvPr/>
        </p:nvCxnSpPr>
        <p:spPr bwMode="auto">
          <a:xfrm>
            <a:off x="1415480" y="2600908"/>
            <a:ext cx="6300700" cy="360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010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D6E1F-2370-46A5-ACE2-A1A81C8F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Substitution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37835-543C-493C-A297-7BA1B59A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Subst</a:t>
            </a:r>
            <a:r>
              <a:rPr lang="en-US" dirty="0"/>
              <a:t>[{x/Alice}, P(x)] = P(Alice) </a:t>
            </a:r>
          </a:p>
          <a:p>
            <a:endParaRPr lang="en-US" dirty="0"/>
          </a:p>
          <a:p>
            <a:r>
              <a:rPr lang="en-US" dirty="0" err="1"/>
              <a:t>Subst</a:t>
            </a:r>
            <a:r>
              <a:rPr lang="en-US" dirty="0"/>
              <a:t>[{x/Alice, y/z}, P(x) ∧ K(x, y)] = P(Alice) ∧ K(Alice, z)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Definition: </a:t>
            </a:r>
            <a:r>
              <a:rPr lang="en-US" dirty="0">
                <a:solidFill>
                  <a:srgbClr val="0000FF"/>
                </a:solidFill>
              </a:rPr>
              <a:t>Substitution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327025" lvl="1" indent="0">
              <a:buNone/>
            </a:pPr>
            <a:r>
              <a:rPr lang="en-US" dirty="0"/>
              <a:t>A substitution </a:t>
            </a:r>
            <a:r>
              <a:rPr lang="el-GR" i="1" dirty="0"/>
              <a:t>θ</a:t>
            </a:r>
            <a:r>
              <a:rPr lang="el-GR" dirty="0"/>
              <a:t> </a:t>
            </a:r>
            <a:r>
              <a:rPr lang="en-US" dirty="0"/>
              <a:t>is a mapping from variables to terms. </a:t>
            </a:r>
            <a:r>
              <a:rPr lang="en-US" dirty="0" err="1"/>
              <a:t>Subst</a:t>
            </a:r>
            <a:r>
              <a:rPr lang="en-US" dirty="0"/>
              <a:t>[</a:t>
            </a:r>
            <a:r>
              <a:rPr lang="el-GR" i="1" dirty="0"/>
              <a:t>θ</a:t>
            </a:r>
            <a:r>
              <a:rPr lang="el-GR" dirty="0"/>
              <a:t>, </a:t>
            </a:r>
            <a:r>
              <a:rPr lang="en-US" i="1" dirty="0"/>
              <a:t>f</a:t>
            </a:r>
            <a:r>
              <a:rPr lang="en-US" dirty="0"/>
              <a:t>] returns the result of performing substitution </a:t>
            </a:r>
            <a:r>
              <a:rPr lang="el-GR" i="1" dirty="0"/>
              <a:t>θ</a:t>
            </a:r>
            <a:r>
              <a:rPr lang="el-GR" dirty="0"/>
              <a:t> </a:t>
            </a:r>
            <a:r>
              <a:rPr lang="en-US" dirty="0"/>
              <a:t>on </a:t>
            </a:r>
            <a:r>
              <a:rPr lang="en-US" i="1" dirty="0"/>
              <a:t>f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00455-464F-445F-8382-70EF00A286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CCB0C0-C149-4E58-8C35-8618ABCDD8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12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0DE60-C04A-497E-A583-FEC619FBD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DB158-7856-42C6-A1D6-B20F3A1AF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Unify[Knows(Alice, Arithmetic), Knows(x, Arithmetic)] = {x/Alice} </a:t>
            </a:r>
          </a:p>
          <a:p>
            <a:r>
              <a:rPr lang="en-US" sz="2800" dirty="0"/>
              <a:t>Unify[Knows(Alice, y), Knows(x, z)] = {x/Alice, y/z} </a:t>
            </a:r>
          </a:p>
          <a:p>
            <a:r>
              <a:rPr lang="en-US" sz="2800" dirty="0"/>
              <a:t>Unify[Knows(Alice, y),Knows(Bob, z)] = fail </a:t>
            </a:r>
          </a:p>
          <a:p>
            <a:r>
              <a:rPr lang="en-US" sz="2800" dirty="0"/>
              <a:t>Unify[Knows(Alice, y),Knows(x, F(x))] = {x/Alice, y/F(Alice)} </a:t>
            </a:r>
          </a:p>
          <a:p>
            <a:endParaRPr lang="en-US" sz="2800" dirty="0"/>
          </a:p>
          <a:p>
            <a:r>
              <a:rPr lang="en-US" sz="2800" dirty="0">
                <a:solidFill>
                  <a:srgbClr val="FF0000"/>
                </a:solidFill>
              </a:rPr>
              <a:t>Definition: </a:t>
            </a:r>
            <a:r>
              <a:rPr lang="en-US" sz="2800" dirty="0">
                <a:solidFill>
                  <a:srgbClr val="0000FF"/>
                </a:solidFill>
              </a:rPr>
              <a:t>Unification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  <a:p>
            <a:pPr marL="327025" lvl="1" indent="0">
              <a:buNone/>
            </a:pPr>
            <a:r>
              <a:rPr lang="en-US" sz="2400" dirty="0"/>
              <a:t>Unification takes two formulas </a:t>
            </a:r>
            <a:r>
              <a:rPr lang="en-US" sz="2400" i="1" dirty="0"/>
              <a:t>f</a:t>
            </a:r>
            <a:r>
              <a:rPr lang="en-US" sz="2400" dirty="0"/>
              <a:t> and </a:t>
            </a:r>
            <a:r>
              <a:rPr lang="en-US" sz="2400" i="1" dirty="0"/>
              <a:t>g</a:t>
            </a:r>
            <a:r>
              <a:rPr lang="en-US" sz="2400" dirty="0"/>
              <a:t> and returns a substitution </a:t>
            </a:r>
            <a:r>
              <a:rPr lang="el-GR" sz="2400" i="1" dirty="0"/>
              <a:t>θ</a:t>
            </a:r>
            <a:r>
              <a:rPr lang="el-GR" sz="2400" dirty="0"/>
              <a:t> </a:t>
            </a:r>
            <a:r>
              <a:rPr lang="en-US" sz="2400" dirty="0"/>
              <a:t>which is the most general unifier: Unify[</a:t>
            </a:r>
            <a:r>
              <a:rPr lang="en-US" sz="2400" i="1" dirty="0"/>
              <a:t>f</a:t>
            </a:r>
            <a:r>
              <a:rPr lang="en-US" sz="2400" dirty="0"/>
              <a:t>, </a:t>
            </a:r>
            <a:r>
              <a:rPr lang="en-US" sz="2400" i="1" dirty="0"/>
              <a:t>g</a:t>
            </a:r>
            <a:r>
              <a:rPr lang="en-US" sz="2400" dirty="0"/>
              <a:t>] = </a:t>
            </a:r>
            <a:r>
              <a:rPr lang="el-GR" sz="2400" i="1" dirty="0"/>
              <a:t>θ</a:t>
            </a:r>
            <a:r>
              <a:rPr lang="el-GR" sz="2400" dirty="0"/>
              <a:t> </a:t>
            </a:r>
            <a:r>
              <a:rPr lang="en-US" sz="2400" dirty="0"/>
              <a:t>such that </a:t>
            </a:r>
            <a:r>
              <a:rPr lang="en-US" sz="2400" dirty="0" err="1"/>
              <a:t>Subst</a:t>
            </a:r>
            <a:r>
              <a:rPr lang="en-US" sz="2400" dirty="0"/>
              <a:t>[</a:t>
            </a:r>
            <a:r>
              <a:rPr lang="el-GR" sz="2400" i="1" dirty="0"/>
              <a:t>θ</a:t>
            </a:r>
            <a:r>
              <a:rPr lang="el-GR" sz="2400" dirty="0"/>
              <a:t>, </a:t>
            </a:r>
            <a:r>
              <a:rPr lang="en-US" sz="2400" i="1" dirty="0"/>
              <a:t>f</a:t>
            </a:r>
            <a:r>
              <a:rPr lang="en-US" sz="2400" dirty="0"/>
              <a:t>] = </a:t>
            </a:r>
            <a:r>
              <a:rPr lang="en-US" sz="2400" dirty="0" err="1"/>
              <a:t>Subst</a:t>
            </a:r>
            <a:r>
              <a:rPr lang="en-US" sz="2400" dirty="0"/>
              <a:t>[</a:t>
            </a:r>
            <a:r>
              <a:rPr lang="el-GR" sz="2400" i="1" dirty="0"/>
              <a:t>θ</a:t>
            </a:r>
            <a:r>
              <a:rPr lang="el-GR" sz="2400" dirty="0"/>
              <a:t>, </a:t>
            </a:r>
            <a:r>
              <a:rPr lang="en-US" sz="2400" i="1" dirty="0"/>
              <a:t>g</a:t>
            </a:r>
            <a:r>
              <a:rPr lang="en-US" sz="2400" dirty="0"/>
              <a:t>] or ”fail” if no such </a:t>
            </a:r>
            <a:r>
              <a:rPr lang="el-GR" sz="2400" i="1" dirty="0"/>
              <a:t>θ</a:t>
            </a:r>
            <a:r>
              <a:rPr lang="el-GR" sz="2400" dirty="0"/>
              <a:t> </a:t>
            </a:r>
            <a:r>
              <a:rPr lang="en-US" sz="2400" dirty="0"/>
              <a:t>exists.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492A0A-951B-4F28-A892-AB5ADBEDD9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EAD15E-6062-4A0A-90B7-EE3830828E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511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400-E689-40F4-93D8-A393BD54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Modus ponens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5FCFA-6FC6-4F93-9F82-2F03A48A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Definition: </a:t>
            </a:r>
            <a:r>
              <a:rPr lang="en-US" dirty="0">
                <a:solidFill>
                  <a:srgbClr val="0000FF"/>
                </a:solidFill>
              </a:rPr>
              <a:t>modus ponens </a:t>
            </a:r>
            <a:r>
              <a:rPr lang="en-US" dirty="0"/>
              <a:t>(first-order logic) </a:t>
            </a:r>
          </a:p>
          <a:p>
            <a:pPr marL="0" indent="0">
              <a:buNone/>
            </a:pPr>
            <a:r>
              <a:rPr lang="en-US" dirty="0"/>
              <a:t>     a’</a:t>
            </a:r>
            <a:r>
              <a:rPr lang="en-US" baseline="-25000" dirty="0"/>
              <a:t>1</a:t>
            </a:r>
            <a:r>
              <a:rPr lang="en-US" dirty="0"/>
              <a:t> , . . . , </a:t>
            </a:r>
            <a:r>
              <a:rPr lang="en-US" dirty="0" err="1"/>
              <a:t>a’</a:t>
            </a:r>
            <a:r>
              <a:rPr lang="en-US" baseline="-25000" dirty="0" err="1"/>
              <a:t>k</a:t>
            </a:r>
            <a:r>
              <a:rPr lang="en-US" dirty="0"/>
              <a:t>    ∀x</a:t>
            </a:r>
            <a:r>
              <a:rPr lang="en-US" baseline="-25000" dirty="0"/>
              <a:t>1</a:t>
            </a:r>
            <a:r>
              <a:rPr lang="en-US" dirty="0"/>
              <a:t> · · · ∀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(a</a:t>
            </a:r>
            <a:r>
              <a:rPr lang="en-US" baseline="-25000" dirty="0"/>
              <a:t>1</a:t>
            </a:r>
            <a:r>
              <a:rPr lang="en-US" dirty="0"/>
              <a:t> ∧ · · · ∧ 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) → b </a:t>
            </a:r>
          </a:p>
          <a:p>
            <a:pPr marL="344487" lvl="1" indent="0">
              <a:buNone/>
            </a:pPr>
            <a:r>
              <a:rPr lang="en-US" dirty="0"/>
              <a:t>                                           b’ </a:t>
            </a:r>
          </a:p>
          <a:p>
            <a:endParaRPr lang="en-US" dirty="0"/>
          </a:p>
          <a:p>
            <a:r>
              <a:rPr lang="en-US" dirty="0"/>
              <a:t>Get most general unifier </a:t>
            </a:r>
            <a:r>
              <a:rPr lang="el-GR" dirty="0"/>
              <a:t>θ </a:t>
            </a:r>
            <a:r>
              <a:rPr lang="en-US" dirty="0"/>
              <a:t>on premises: </a:t>
            </a:r>
          </a:p>
          <a:p>
            <a:pPr lvl="1"/>
            <a:r>
              <a:rPr lang="el-GR" dirty="0"/>
              <a:t>θ = </a:t>
            </a:r>
            <a:r>
              <a:rPr lang="en-US" dirty="0"/>
              <a:t>Unify[a’</a:t>
            </a:r>
            <a:r>
              <a:rPr lang="en-US" baseline="-25000" dirty="0"/>
              <a:t>1</a:t>
            </a:r>
            <a:r>
              <a:rPr lang="en-US" dirty="0"/>
              <a:t> , . . . , </a:t>
            </a:r>
            <a:r>
              <a:rPr lang="en-US" dirty="0" err="1"/>
              <a:t>a’</a:t>
            </a:r>
            <a:r>
              <a:rPr lang="en-US" baseline="-25000" dirty="0" err="1"/>
              <a:t>k</a:t>
            </a:r>
            <a:r>
              <a:rPr lang="en-US" dirty="0"/>
              <a:t>, a</a:t>
            </a:r>
            <a:r>
              <a:rPr lang="en-US" baseline="-25000" dirty="0"/>
              <a:t>1</a:t>
            </a:r>
            <a:r>
              <a:rPr lang="en-US" dirty="0"/>
              <a:t> ∧ · · · ∧ </a:t>
            </a:r>
            <a:r>
              <a:rPr lang="en-US" dirty="0" err="1"/>
              <a:t>a</a:t>
            </a:r>
            <a:r>
              <a:rPr lang="en-US" baseline="-25000" dirty="0" err="1"/>
              <a:t>k</a:t>
            </a:r>
            <a:r>
              <a:rPr lang="en-US" dirty="0"/>
              <a:t>] </a:t>
            </a:r>
          </a:p>
          <a:p>
            <a:pPr marL="401638" indent="-385763"/>
            <a:r>
              <a:rPr lang="en-US" dirty="0"/>
              <a:t>Apply </a:t>
            </a:r>
            <a:r>
              <a:rPr lang="el-GR" dirty="0"/>
              <a:t>θ </a:t>
            </a:r>
            <a:r>
              <a:rPr lang="en-US" dirty="0"/>
              <a:t>to conclusion: </a:t>
            </a:r>
          </a:p>
          <a:p>
            <a:pPr lvl="1"/>
            <a:r>
              <a:rPr lang="en-US" dirty="0" err="1"/>
              <a:t>Subst</a:t>
            </a:r>
            <a:r>
              <a:rPr lang="en-US" dirty="0"/>
              <a:t>[</a:t>
            </a:r>
            <a:r>
              <a:rPr lang="el-GR" dirty="0"/>
              <a:t>θ, </a:t>
            </a:r>
            <a:r>
              <a:rPr lang="en-US" dirty="0"/>
              <a:t>b] = b’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C760FE-0613-44E7-96F8-54B96819DF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76D72-A3E6-4AA4-9B6A-6D97961637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1B021A-B8D8-4F48-A3E5-5D9092EE2C94}"/>
              </a:ext>
            </a:extLst>
          </p:cNvPr>
          <p:cNvCxnSpPr>
            <a:cxnSpLocks/>
          </p:cNvCxnSpPr>
          <p:nvPr/>
        </p:nvCxnSpPr>
        <p:spPr bwMode="auto">
          <a:xfrm>
            <a:off x="1235460" y="2744924"/>
            <a:ext cx="781286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00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3D7D-9C72-41C3-A85E-F751AF25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Modus ponens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032B5-1965-49CE-B0D1-09E44EF8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Premises: </a:t>
            </a:r>
          </a:p>
          <a:p>
            <a:pPr marL="855663" lvl="1" indent="0">
              <a:buNone/>
            </a:pPr>
            <a:r>
              <a:rPr lang="en-US" dirty="0"/>
              <a:t>Takes(Alice, CS411) </a:t>
            </a:r>
          </a:p>
          <a:p>
            <a:pPr marL="855663" lvl="1" indent="0">
              <a:buNone/>
            </a:pPr>
            <a:r>
              <a:rPr lang="en-US" dirty="0"/>
              <a:t>Covers(CS411, Logic) </a:t>
            </a:r>
          </a:p>
          <a:p>
            <a:pPr marL="855663" lvl="1" indent="0">
              <a:buNone/>
            </a:pPr>
            <a:r>
              <a:rPr lang="en-US" dirty="0"/>
              <a:t>∀x ∀y ∀z Takes(x, y) ∧ Covers(y, z) → Knows(x, z) </a:t>
            </a:r>
          </a:p>
          <a:p>
            <a:endParaRPr lang="en-US" dirty="0"/>
          </a:p>
          <a:p>
            <a:r>
              <a:rPr lang="en-US" dirty="0"/>
              <a:t>Conclusion: </a:t>
            </a:r>
          </a:p>
          <a:p>
            <a:pPr marL="801688" lvl="1" indent="0">
              <a:buNone/>
            </a:pPr>
            <a:r>
              <a:rPr lang="el-GR" dirty="0"/>
              <a:t>θ = {</a:t>
            </a:r>
            <a:r>
              <a:rPr lang="en-US" dirty="0"/>
              <a:t>x/Alice, y/CS411, z/Logic} </a:t>
            </a:r>
          </a:p>
          <a:p>
            <a:pPr marL="801688" lvl="1" indent="0">
              <a:buNone/>
            </a:pPr>
            <a:r>
              <a:rPr lang="en-US" dirty="0"/>
              <a:t>Derive Knows(Alice, Logic)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BFF97-C34D-4396-AFA7-E92160BCE9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36420D-02A0-4FC3-8C87-3DE09B9BA8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753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F6782-15F6-4943-98A0-5E766E559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Completeness and semi-decidability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0C49A-F4EA-4E75-8CE1-5857FE999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211036" cy="4530725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Theorem: </a:t>
            </a:r>
            <a:r>
              <a:rPr lang="en-US" dirty="0">
                <a:solidFill>
                  <a:srgbClr val="0000FF"/>
                </a:solidFill>
              </a:rPr>
              <a:t>completeness</a:t>
            </a:r>
            <a:r>
              <a:rPr lang="en-US" dirty="0"/>
              <a:t> </a:t>
            </a:r>
          </a:p>
          <a:p>
            <a:pPr marL="327025" lvl="1" indent="0">
              <a:buNone/>
            </a:pPr>
            <a:r>
              <a:rPr lang="en-US" dirty="0"/>
              <a:t>Modus ponens is complete for first-order logic with only Horn clauses.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Theorem: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semi-decidability</a:t>
            </a:r>
            <a:r>
              <a:rPr lang="en-US" dirty="0"/>
              <a:t> </a:t>
            </a:r>
          </a:p>
          <a:p>
            <a:pPr marL="327025" lvl="1" indent="0">
              <a:buNone/>
            </a:pPr>
            <a:r>
              <a:rPr lang="en-US" dirty="0"/>
              <a:t>First-order logic (even restricted to only Horn clauses) is semi-decidable. </a:t>
            </a:r>
          </a:p>
          <a:p>
            <a:pPr marL="973138" lvl="2" indent="-293688"/>
            <a:r>
              <a:rPr lang="en-US" dirty="0"/>
              <a:t>If KB |= </a:t>
            </a:r>
            <a:r>
              <a:rPr lang="en-US" i="1" dirty="0"/>
              <a:t>f</a:t>
            </a:r>
            <a:r>
              <a:rPr lang="en-US" dirty="0"/>
              <a:t>, forward inference on complete inference rules will prove </a:t>
            </a:r>
            <a:r>
              <a:rPr lang="en-US" i="1" dirty="0"/>
              <a:t>f</a:t>
            </a:r>
            <a:r>
              <a:rPr lang="en-US" dirty="0"/>
              <a:t> in finite time. </a:t>
            </a:r>
          </a:p>
          <a:p>
            <a:pPr marL="973138" lvl="2" indent="-293688"/>
            <a:r>
              <a:rPr lang="en-US" dirty="0"/>
              <a:t>If KB |=/ </a:t>
            </a:r>
            <a:r>
              <a:rPr lang="en-US" i="1" dirty="0"/>
              <a:t>f</a:t>
            </a:r>
            <a:r>
              <a:rPr lang="en-US" dirty="0"/>
              <a:t>, no algorithm can show this in finite 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4292DE-0825-4058-BD49-649B5703E8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B7EFB-5FE7-48DA-B7AB-B5146AEEC1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00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1890-0401-4557-B076-2F120A08F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12E69-E6BB-4FFA-95B5-7D6BEEF40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First-order logic includes non-Horn clauses</a:t>
            </a:r>
          </a:p>
          <a:p>
            <a:pPr marL="0" indent="0">
              <a:buNone/>
            </a:pPr>
            <a:r>
              <a:rPr lang="en-US" dirty="0"/>
              <a:t>          ∀x Student(x) → </a:t>
            </a:r>
            <a:r>
              <a:rPr lang="en-US" sz="3200" dirty="0"/>
              <a:t>∃</a:t>
            </a:r>
            <a:r>
              <a:rPr lang="en-US" dirty="0"/>
              <a:t>y Know(x, y)</a:t>
            </a:r>
          </a:p>
          <a:p>
            <a:pPr marL="0" indent="0">
              <a:buNone/>
            </a:pPr>
            <a:endParaRPr lang="en-US" dirty="0"/>
          </a:p>
          <a:p>
            <a:pPr algn="l"/>
            <a:r>
              <a:rPr lang="en-US" dirty="0"/>
              <a:t>Resolution (same as in propositional logic):</a:t>
            </a:r>
          </a:p>
          <a:p>
            <a:pPr lvl="1"/>
            <a:r>
              <a:rPr lang="en-US" dirty="0"/>
              <a:t>Convert all formulas to CNF (conjunctive normal form) </a:t>
            </a:r>
          </a:p>
          <a:p>
            <a:pPr lvl="2"/>
            <a:r>
              <a:rPr lang="en-US" dirty="0"/>
              <a:t>more complex than in propositional logic. </a:t>
            </a:r>
          </a:p>
          <a:p>
            <a:pPr lvl="1"/>
            <a:r>
              <a:rPr lang="en-US" dirty="0"/>
              <a:t>Repeatedly apply resolution rule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43444-7C08-49B5-B76F-BE199BD496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29C1C-A7E5-4A08-880C-01D7C66656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6289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4D09-8E7A-4A84-BD73-CBDF38CF5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to CNF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E7739-B862-4886-B869-728F6A42D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3333FF"/>
                </a:solidFill>
              </a:rPr>
              <a:t>Input:   </a:t>
            </a:r>
            <a:r>
              <a:rPr lang="en-US" sz="2400" i="1" dirty="0">
                <a:solidFill>
                  <a:srgbClr val="00B050"/>
                </a:solidFill>
              </a:rPr>
              <a:t>Anyone who likes all animals is liked by someone</a:t>
            </a:r>
          </a:p>
          <a:p>
            <a:endParaRPr lang="en-US" dirty="0"/>
          </a:p>
          <a:p>
            <a:r>
              <a:rPr lang="en-US" sz="2400" dirty="0">
                <a:solidFill>
                  <a:srgbClr val="3333FF"/>
                </a:solidFill>
              </a:rPr>
              <a:t>Output</a:t>
            </a:r>
          </a:p>
          <a:p>
            <a:endParaRPr lang="en-US" dirty="0"/>
          </a:p>
          <a:p>
            <a:endParaRPr lang="en-US" sz="2400" dirty="0">
              <a:solidFill>
                <a:srgbClr val="3333FF"/>
              </a:solidFill>
            </a:endParaRPr>
          </a:p>
          <a:p>
            <a:r>
              <a:rPr lang="en-US" sz="2400" dirty="0">
                <a:solidFill>
                  <a:srgbClr val="3333FF"/>
                </a:solidFill>
              </a:rPr>
              <a:t>New to first-order logic</a:t>
            </a:r>
          </a:p>
          <a:p>
            <a:pPr lvl="1"/>
            <a:r>
              <a:rPr lang="en-US" sz="2400" dirty="0"/>
              <a:t>All variables (e.g., </a:t>
            </a:r>
            <a:r>
              <a:rPr lang="en-US" sz="2400" i="1" dirty="0"/>
              <a:t>x</a:t>
            </a:r>
            <a:r>
              <a:rPr lang="en-US" sz="2400" dirty="0"/>
              <a:t>) have universal quantifiers by default</a:t>
            </a:r>
          </a:p>
          <a:p>
            <a:pPr lvl="1"/>
            <a:r>
              <a:rPr lang="en-US" sz="2400" dirty="0"/>
              <a:t>Introduce </a:t>
            </a:r>
            <a:r>
              <a:rPr lang="en-US" sz="2400" b="1" dirty="0" err="1"/>
              <a:t>Skolem</a:t>
            </a:r>
            <a:r>
              <a:rPr lang="en-US" sz="2400" b="1" dirty="0"/>
              <a:t> functions </a:t>
            </a:r>
            <a:r>
              <a:rPr lang="en-US" sz="2400" dirty="0"/>
              <a:t>(e.g., </a:t>
            </a:r>
            <a:r>
              <a:rPr lang="en-US" sz="2400" i="1" dirty="0"/>
              <a:t>Y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)) to represent existential quantified variables.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636B2-8AA6-4692-8AB9-A0CEF97789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060D75-3CD1-4835-8E1D-64F94F8B3F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A52ACAD-205E-4FDA-B322-CAAC20970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9555" y="2108750"/>
            <a:ext cx="7128793" cy="45872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B8A650-ED21-48D5-BBF4-102CEB3D2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9556" y="3068961"/>
            <a:ext cx="896805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200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6309A-9922-47CB-91D1-B902FA04A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to CNF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AE7F0-E5A0-4208-979E-885F0C12F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B801F-B8AC-45A8-AA49-7E4FF9BC1A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7A9708-A06F-4304-8A57-6D09DE8167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51ED8D-379F-496D-864C-164FB1060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96" y="1420519"/>
            <a:ext cx="7632848" cy="468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162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82F90-6F82-41FB-BA2C-F1E285926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to CNF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9A3F2-E53A-4538-990E-C73478C8D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468ED-6A9E-469F-80D9-05F10949F0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5BE0AD-8D63-46CF-8D7A-2F8113DBC3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15C031-1810-4ED5-8C42-2C96863CF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963" y="1482726"/>
            <a:ext cx="9060078" cy="464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33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modus ponens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classic reasoning</a:t>
            </a:r>
          </a:p>
          <a:p>
            <a:pPr>
              <a:spcBef>
                <a:spcPts val="600"/>
              </a:spcBef>
            </a:pPr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682628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E37F-40D7-4686-9925-D8FD6E9D2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 of first-order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1D5D4-E578-4C0B-A190-F2C4A5292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Definition:</a:t>
            </a:r>
            <a:r>
              <a:rPr lang="en-US" sz="2800" dirty="0"/>
              <a:t> resolution rule (first-order logic)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r>
              <a:rPr lang="en-US" sz="2800" dirty="0"/>
              <a:t>Example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4BC32-5769-4E55-8130-649EE04152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4A5CA-DFE5-4AEE-BC63-98265BD8D8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01D385-510D-4EA8-A905-E018FF2EC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480" y="2204864"/>
            <a:ext cx="5472608" cy="13212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407DBB0-D356-415E-AF2C-A80C70B89C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504" y="4509120"/>
            <a:ext cx="7236804" cy="126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427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modus ponens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Inference based on classic reasoning</a:t>
            </a:r>
          </a:p>
          <a:p>
            <a:pPr>
              <a:spcBef>
                <a:spcPts val="600"/>
              </a:spcBef>
            </a:pPr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79729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ABDDA-75D7-4FE7-8F67-B4B0C1F07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Bound and free variables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9C693-5143-4443-8FBD-01D6BDBF9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A variable in a </a:t>
            </a:r>
            <a:r>
              <a:rPr lang="en-US" altLang="en-US" sz="2400" dirty="0" err="1"/>
              <a:t>wff</a:t>
            </a:r>
            <a:r>
              <a:rPr lang="en-US" altLang="en-US" sz="2400" dirty="0">
                <a:hlinkClick r:id="rId2"/>
              </a:rPr>
              <a:t> </a:t>
            </a:r>
            <a:r>
              <a:rPr lang="en-US" altLang="en-US" sz="2400" dirty="0"/>
              <a:t>is said to be </a:t>
            </a:r>
            <a:r>
              <a:rPr lang="en-US" altLang="en-US" sz="2400" b="1" dirty="0">
                <a:solidFill>
                  <a:srgbClr val="FF3300"/>
                </a:solidFill>
              </a:rPr>
              <a:t>bound</a:t>
            </a:r>
            <a:r>
              <a:rPr lang="en-US" altLang="en-US" sz="2400" dirty="0"/>
              <a:t> if either a specific value is assigned to it or it is quantified.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If an appearance of a variable is not bound, it is called </a:t>
            </a:r>
            <a:r>
              <a:rPr lang="en-US" altLang="en-US" sz="2400" b="1" dirty="0">
                <a:solidFill>
                  <a:srgbClr val="FF3300"/>
                </a:solidFill>
              </a:rPr>
              <a:t>free</a:t>
            </a:r>
            <a:r>
              <a:rPr lang="en-US" alt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The extent of the application (effect) of a quantifier, called the </a:t>
            </a:r>
            <a:r>
              <a:rPr lang="en-US" altLang="en-US" sz="2400" b="1" dirty="0">
                <a:solidFill>
                  <a:srgbClr val="FF3300"/>
                </a:solidFill>
              </a:rPr>
              <a:t>scope</a:t>
            </a:r>
            <a:r>
              <a:rPr lang="en-US" altLang="en-US" sz="2400" dirty="0"/>
              <a:t> of the quantifier, is indicated by square brackets </a:t>
            </a:r>
            <a:r>
              <a:rPr lang="en-US" altLang="en-US" sz="2400" b="1" dirty="0">
                <a:solidFill>
                  <a:srgbClr val="FF3300"/>
                </a:solidFill>
              </a:rPr>
              <a:t>[ ]</a:t>
            </a:r>
            <a:r>
              <a:rPr lang="en-US" altLang="en-US" sz="2400" dirty="0">
                <a:solidFill>
                  <a:srgbClr val="FF3300"/>
                </a:solidFill>
              </a:rPr>
              <a:t>.</a:t>
            </a:r>
            <a:r>
              <a:rPr lang="en-US" alt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If there are no square brackets, then the scope is understood to be the smallest </a:t>
            </a:r>
            <a:r>
              <a:rPr lang="en-US" altLang="en-US" sz="2400" dirty="0" err="1"/>
              <a:t>wff</a:t>
            </a:r>
            <a:r>
              <a:rPr lang="en-US" altLang="en-US" sz="2400" dirty="0"/>
              <a:t> following the quantification.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For example, in</a:t>
            </a:r>
            <a:r>
              <a:rPr lang="en-US" altLang="en-US" sz="2400" b="1" dirty="0"/>
              <a:t>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i="1" dirty="0">
                <a:solidFill>
                  <a:srgbClr val="FF3300"/>
                </a:solidFill>
              </a:rPr>
              <a:t>x P</a:t>
            </a:r>
            <a:r>
              <a:rPr lang="en-US" altLang="en-US" sz="2400" dirty="0">
                <a:solidFill>
                  <a:srgbClr val="FF3300"/>
                </a:solidFill>
              </a:rPr>
              <a:t>(</a:t>
            </a:r>
            <a:r>
              <a:rPr lang="en-US" altLang="en-US" sz="2400" i="1" dirty="0">
                <a:solidFill>
                  <a:srgbClr val="FF3300"/>
                </a:solidFill>
              </a:rPr>
              <a:t>x, y</a:t>
            </a:r>
            <a:r>
              <a:rPr lang="en-US" altLang="en-US" sz="2400" dirty="0">
                <a:solidFill>
                  <a:srgbClr val="FF3300"/>
                </a:solidFill>
              </a:rPr>
              <a:t>)</a:t>
            </a:r>
            <a:r>
              <a:rPr lang="en-US" altLang="en-US" sz="2400" dirty="0"/>
              <a:t>,  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The variable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is bound while </a:t>
            </a:r>
            <a:r>
              <a:rPr lang="en-US" altLang="en-US" sz="2400" i="1" dirty="0"/>
              <a:t>y</a:t>
            </a:r>
            <a:r>
              <a:rPr lang="en-US" altLang="en-US" sz="2400" dirty="0"/>
              <a:t> is free.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			    In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i="1" dirty="0">
                <a:solidFill>
                  <a:srgbClr val="FF3300"/>
                </a:solidFill>
              </a:rPr>
              <a:t>x </a:t>
            </a:r>
            <a:r>
              <a:rPr lang="en-US" altLang="en-US" sz="2400" dirty="0">
                <a:solidFill>
                  <a:srgbClr val="FF3300"/>
                </a:solidFill>
              </a:rPr>
              <a:t>[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i="1" dirty="0">
                <a:solidFill>
                  <a:srgbClr val="FF3300"/>
                </a:solidFill>
              </a:rPr>
              <a:t>y P</a:t>
            </a:r>
            <a:r>
              <a:rPr lang="en-US" altLang="en-US" sz="2400" dirty="0">
                <a:solidFill>
                  <a:srgbClr val="FF3300"/>
                </a:solidFill>
              </a:rPr>
              <a:t>(</a:t>
            </a:r>
            <a:r>
              <a:rPr lang="en-US" altLang="en-US" sz="2400" i="1" dirty="0">
                <a:solidFill>
                  <a:srgbClr val="FF3300"/>
                </a:solidFill>
              </a:rPr>
              <a:t>x, y</a:t>
            </a:r>
            <a:r>
              <a:rPr lang="en-US" altLang="en-US" sz="2400" dirty="0">
                <a:solidFill>
                  <a:srgbClr val="FF3300"/>
                </a:solidFill>
              </a:rPr>
              <a:t>)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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i="1" dirty="0">
                <a:solidFill>
                  <a:srgbClr val="FF3300"/>
                </a:solidFill>
              </a:rPr>
              <a:t>Q</a:t>
            </a:r>
            <a:r>
              <a:rPr lang="en-US" altLang="en-US" sz="2400" dirty="0">
                <a:solidFill>
                  <a:srgbClr val="FF3300"/>
                </a:solidFill>
              </a:rPr>
              <a:t>(</a:t>
            </a:r>
            <a:r>
              <a:rPr lang="en-US" altLang="en-US" sz="2400" i="1" dirty="0">
                <a:solidFill>
                  <a:srgbClr val="FF3300"/>
                </a:solidFill>
              </a:rPr>
              <a:t>x, y</a:t>
            </a:r>
            <a:r>
              <a:rPr lang="en-US" altLang="en-US" sz="2400" dirty="0">
                <a:solidFill>
                  <a:srgbClr val="FF3300"/>
                </a:solidFill>
              </a:rPr>
              <a:t>)]</a:t>
            </a:r>
            <a:r>
              <a:rPr lang="en-US" altLang="en-US" sz="2400" dirty="0"/>
              <a:t>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i="1" dirty="0"/>
              <a:t>	x</a:t>
            </a:r>
            <a:r>
              <a:rPr lang="en-US" altLang="en-US" sz="2400" dirty="0"/>
              <a:t> and </a:t>
            </a:r>
            <a:r>
              <a:rPr lang="en-US" altLang="en-US" sz="2400" i="1" dirty="0"/>
              <a:t>y</a:t>
            </a:r>
            <a:r>
              <a:rPr lang="en-US" altLang="en-US" sz="2400" dirty="0"/>
              <a:t> in </a:t>
            </a:r>
            <a:r>
              <a:rPr lang="en-US" altLang="en-US" sz="2400" i="1" dirty="0"/>
              <a:t>P</a:t>
            </a:r>
            <a:r>
              <a:rPr lang="en-US" altLang="en-US" sz="2400" dirty="0"/>
              <a:t>(</a:t>
            </a:r>
            <a:r>
              <a:rPr lang="en-US" altLang="en-US" sz="2400" i="1" dirty="0"/>
              <a:t>x, y</a:t>
            </a:r>
            <a:r>
              <a:rPr lang="en-US" altLang="en-US" sz="2400" dirty="0"/>
              <a:t>) are bound, while </a:t>
            </a:r>
            <a:r>
              <a:rPr lang="en-US" altLang="en-US" sz="2400" i="1" dirty="0"/>
              <a:t>y</a:t>
            </a:r>
            <a:r>
              <a:rPr lang="en-US" altLang="en-US" sz="2400" dirty="0"/>
              <a:t> in </a:t>
            </a:r>
            <a:r>
              <a:rPr lang="en-US" altLang="en-US" sz="2400" i="1" dirty="0"/>
              <a:t>Q</a:t>
            </a:r>
            <a:r>
              <a:rPr lang="en-US" altLang="en-US" sz="2400" dirty="0"/>
              <a:t>(</a:t>
            </a:r>
            <a:r>
              <a:rPr lang="en-US" altLang="en-US" sz="2400" i="1" dirty="0"/>
              <a:t>x, y</a:t>
            </a:r>
            <a:r>
              <a:rPr lang="en-US" altLang="en-US" sz="2400" dirty="0"/>
              <a:t>) is free, because the scope of </a:t>
            </a:r>
            <a:r>
              <a:rPr lang="en-US" altLang="en-US" sz="2400" dirty="0">
                <a:sym typeface="Symbol" panose="05050102010706020507" pitchFamily="18" charset="2"/>
              </a:rPr>
              <a:t></a:t>
            </a:r>
            <a:r>
              <a:rPr lang="en-US" altLang="en-US" sz="2400" i="1" dirty="0"/>
              <a:t>y</a:t>
            </a:r>
            <a:r>
              <a:rPr lang="en-US" altLang="en-US" sz="2400" dirty="0"/>
              <a:t> is </a:t>
            </a:r>
            <a:r>
              <a:rPr lang="en-US" altLang="en-US" sz="2400" i="1" dirty="0"/>
              <a:t>P</a:t>
            </a:r>
            <a:r>
              <a:rPr lang="en-US" altLang="en-US" sz="2400" dirty="0"/>
              <a:t>(</a:t>
            </a:r>
            <a:r>
              <a:rPr lang="en-US" altLang="en-US" sz="2400" i="1" dirty="0"/>
              <a:t>x, y</a:t>
            </a:r>
            <a:r>
              <a:rPr lang="en-US" altLang="en-US" sz="2400" dirty="0"/>
              <a:t>). The scope of </a:t>
            </a:r>
            <a:r>
              <a:rPr lang="en-US" altLang="en-US" sz="2400" dirty="0">
                <a:sym typeface="Symbol" panose="05050102010706020507" pitchFamily="18" charset="2"/>
              </a:rPr>
              <a:t></a:t>
            </a:r>
            <a:r>
              <a:rPr lang="en-US" altLang="en-US" sz="2400" i="1" dirty="0"/>
              <a:t>x</a:t>
            </a:r>
            <a:r>
              <a:rPr lang="en-US" altLang="en-US" sz="2400" dirty="0"/>
              <a:t> is [</a:t>
            </a:r>
            <a:r>
              <a:rPr lang="en-US" altLang="en-US" sz="2400" dirty="0">
                <a:sym typeface="Symbol" panose="05050102010706020507" pitchFamily="18" charset="2"/>
              </a:rPr>
              <a:t></a:t>
            </a:r>
            <a:r>
              <a:rPr lang="en-US" altLang="en-US" sz="2400" i="1" dirty="0"/>
              <a:t>y P</a:t>
            </a:r>
            <a:r>
              <a:rPr lang="en-US" altLang="en-US" sz="2400" dirty="0"/>
              <a:t>(</a:t>
            </a:r>
            <a:r>
              <a:rPr lang="en-US" altLang="en-US" sz="2400" i="1" dirty="0"/>
              <a:t>x, y</a:t>
            </a:r>
            <a:r>
              <a:rPr lang="en-US" altLang="en-US" sz="2400" dirty="0"/>
              <a:t>) </a:t>
            </a:r>
            <a:r>
              <a:rPr lang="en-US" altLang="en-US" sz="2400" dirty="0">
                <a:sym typeface="Symbol" panose="05050102010706020507" pitchFamily="18" charset="2"/>
              </a:rPr>
              <a:t></a:t>
            </a:r>
            <a:r>
              <a:rPr lang="en-US" altLang="en-US" sz="2400" dirty="0"/>
              <a:t> </a:t>
            </a:r>
            <a:r>
              <a:rPr lang="en-US" altLang="en-US" sz="2400" i="1" dirty="0"/>
              <a:t>Q</a:t>
            </a:r>
            <a:r>
              <a:rPr lang="en-US" altLang="en-US" sz="2400" dirty="0"/>
              <a:t>(</a:t>
            </a:r>
            <a:r>
              <a:rPr lang="en-US" altLang="en-US" sz="2400" i="1" dirty="0"/>
              <a:t>x, y</a:t>
            </a:r>
            <a:r>
              <a:rPr lang="en-US" altLang="en-US" sz="2400" dirty="0"/>
              <a:t>)] 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E15EAA-CFDC-400E-8FCD-C3982F55B0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14991-EDB1-4BB1-B7C1-002F31D175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179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9295-A89A-48D1-908B-1918767EC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</a:t>
            </a:r>
            <a:r>
              <a:rPr lang="en-US" altLang="en-US" dirty="0" err="1"/>
              <a:t>Wff</a:t>
            </a:r>
            <a:r>
              <a:rPr lang="en-US" altLang="en-US" dirty="0"/>
              <a:t> to Proposition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94CCC-7A64-4B43-B29C-74C57835E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A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 is, in general, not a proposition.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For example, consider the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</a:t>
            </a:r>
            <a:r>
              <a:rPr lang="en-US" altLang="en-US" sz="2800" i="1" dirty="0"/>
              <a:t>x P</a:t>
            </a:r>
            <a:r>
              <a:rPr lang="en-US" altLang="en-US" sz="2800" dirty="0"/>
              <a:t>(</a:t>
            </a:r>
            <a:r>
              <a:rPr lang="en-US" altLang="en-US" sz="2800" i="1" dirty="0"/>
              <a:t>x</a:t>
            </a:r>
            <a:r>
              <a:rPr lang="en-US" altLang="en-US" sz="2800" dirty="0"/>
              <a:t>), where </a:t>
            </a:r>
            <a:r>
              <a:rPr lang="en-US" altLang="en-US" sz="2800" i="1" dirty="0"/>
              <a:t>P</a:t>
            </a:r>
            <a:r>
              <a:rPr lang="en-US" altLang="en-US" sz="2800" dirty="0"/>
              <a:t>(</a:t>
            </a:r>
            <a:r>
              <a:rPr lang="en-US" altLang="en-US" sz="2800" i="1" dirty="0"/>
              <a:t>x</a:t>
            </a:r>
            <a:r>
              <a:rPr lang="en-US" altLang="en-US" sz="2800" dirty="0"/>
              <a:t>) means </a:t>
            </a:r>
            <a:r>
              <a:rPr lang="en-US" altLang="en-US" sz="2800" i="1" dirty="0"/>
              <a:t>x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anose="05050102010706020507" pitchFamily="18" charset="2"/>
              </a:rPr>
              <a:t></a:t>
            </a:r>
            <a:r>
              <a:rPr lang="en-US" altLang="en-US" sz="2800" dirty="0"/>
              <a:t> 0.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If the universe is </a:t>
            </a:r>
            <a:r>
              <a:rPr lang="en-US" altLang="en-US" sz="2400" dirty="0">
                <a:solidFill>
                  <a:srgbClr val="FF3300"/>
                </a:solidFill>
              </a:rPr>
              <a:t>{1, 2, 3, 4, 5, 6}</a:t>
            </a:r>
            <a:r>
              <a:rPr lang="en-US" altLang="en-US" sz="2400" dirty="0"/>
              <a:t> or any subset of natural numbers, the </a:t>
            </a:r>
            <a:r>
              <a:rPr lang="en-US" altLang="en-US" sz="2400" dirty="0" err="1"/>
              <a:t>wff</a:t>
            </a:r>
            <a:r>
              <a:rPr lang="en-US" altLang="en-US" sz="2400" dirty="0"/>
              <a:t> is true.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But if the universe is {-2, -3, 5}, then it is not true. </a:t>
            </a:r>
          </a:p>
          <a:p>
            <a:pPr>
              <a:lnSpc>
                <a:spcPct val="90000"/>
              </a:lnSpc>
            </a:pPr>
            <a:r>
              <a:rPr lang="en-US" altLang="en-US" sz="2800" dirty="0">
                <a:sym typeface="Symbol" panose="05050102010706020507" pitchFamily="18" charset="2"/>
              </a:rPr>
              <a:t>Also, 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800" i="1" dirty="0">
                <a:solidFill>
                  <a:srgbClr val="FF3300"/>
                </a:solidFill>
              </a:rPr>
              <a:t>x Q</a:t>
            </a:r>
            <a:r>
              <a:rPr lang="en-US" altLang="en-US" sz="2800" dirty="0">
                <a:solidFill>
                  <a:srgbClr val="FF3300"/>
                </a:solidFill>
              </a:rPr>
              <a:t>(</a:t>
            </a:r>
            <a:r>
              <a:rPr lang="en-US" altLang="en-US" sz="2800" i="1" dirty="0">
                <a:solidFill>
                  <a:srgbClr val="FF3300"/>
                </a:solidFill>
              </a:rPr>
              <a:t>x, y</a:t>
            </a:r>
            <a:r>
              <a:rPr lang="en-US" altLang="en-US" sz="2800" dirty="0">
                <a:solidFill>
                  <a:srgbClr val="FF3300"/>
                </a:solidFill>
              </a:rPr>
              <a:t>),</a:t>
            </a:r>
            <a:r>
              <a:rPr lang="en-US" altLang="en-US" sz="2800" dirty="0"/>
              <a:t> where </a:t>
            </a:r>
            <a:r>
              <a:rPr lang="en-US" altLang="en-US" sz="2800" i="1" dirty="0">
                <a:solidFill>
                  <a:srgbClr val="FF3300"/>
                </a:solidFill>
              </a:rPr>
              <a:t>Q</a:t>
            </a:r>
            <a:r>
              <a:rPr lang="en-US" altLang="en-US" sz="2800" dirty="0">
                <a:solidFill>
                  <a:srgbClr val="FF3300"/>
                </a:solidFill>
              </a:rPr>
              <a:t>(</a:t>
            </a:r>
            <a:r>
              <a:rPr lang="en-US" altLang="en-US" sz="2800" i="1" dirty="0">
                <a:solidFill>
                  <a:srgbClr val="FF3300"/>
                </a:solidFill>
              </a:rPr>
              <a:t>x, y</a:t>
            </a:r>
            <a:r>
              <a:rPr lang="en-US" altLang="en-US" sz="2800" dirty="0">
                <a:solidFill>
                  <a:srgbClr val="FF3300"/>
                </a:solidFill>
              </a:rPr>
              <a:t>)</a:t>
            </a:r>
            <a:r>
              <a:rPr lang="en-US" altLang="en-US" sz="2800" dirty="0"/>
              <a:t> means </a:t>
            </a:r>
            <a:r>
              <a:rPr lang="en-US" altLang="en-US" sz="2800" i="1" dirty="0">
                <a:solidFill>
                  <a:srgbClr val="FF3300"/>
                </a:solidFill>
              </a:rPr>
              <a:t>x</a:t>
            </a:r>
            <a:r>
              <a:rPr lang="en-US" altLang="en-US" sz="2800" dirty="0">
                <a:solidFill>
                  <a:srgbClr val="FF3300"/>
                </a:solidFill>
              </a:rPr>
              <a:t> &gt; y</a:t>
            </a:r>
            <a:r>
              <a:rPr lang="en-US" altLang="en-US" sz="2800" dirty="0"/>
              <a:t> for the universe </a:t>
            </a:r>
            <a:r>
              <a:rPr lang="en-US" altLang="en-US" sz="2800" dirty="0">
                <a:solidFill>
                  <a:srgbClr val="FF3300"/>
                </a:solidFill>
              </a:rPr>
              <a:t>{</a:t>
            </a:r>
            <a:r>
              <a:rPr lang="en-US" altLang="en-US" sz="2800" i="1" dirty="0">
                <a:solidFill>
                  <a:srgbClr val="FF3300"/>
                </a:solidFill>
              </a:rPr>
              <a:t>1, 3, 5</a:t>
            </a:r>
            <a:r>
              <a:rPr lang="en-US" altLang="en-US" sz="2800" dirty="0">
                <a:solidFill>
                  <a:srgbClr val="FF3300"/>
                </a:solidFill>
              </a:rPr>
              <a:t>}</a:t>
            </a:r>
            <a:r>
              <a:rPr lang="en-US" altLang="en-US" sz="2800" dirty="0"/>
              <a:t> may be true or false depending on the value of </a:t>
            </a:r>
            <a:r>
              <a:rPr lang="en-US" altLang="en-US" sz="2800" i="1" dirty="0">
                <a:solidFill>
                  <a:srgbClr val="FF3300"/>
                </a:solidFill>
              </a:rPr>
              <a:t>y</a:t>
            </a:r>
            <a:r>
              <a:rPr lang="en-US" altLang="en-US" sz="2800" dirty="0"/>
              <a:t>. </a:t>
            </a:r>
            <a:br>
              <a:rPr lang="en-US" altLang="en-US" sz="2800" dirty="0"/>
            </a:b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The specification of the universe and an assignment of a value to each free variable in a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 is called an </a:t>
            </a:r>
            <a:r>
              <a:rPr lang="en-US" altLang="en-US" sz="2800" b="1" dirty="0">
                <a:solidFill>
                  <a:srgbClr val="FF3300"/>
                </a:solidFill>
              </a:rPr>
              <a:t>interpretation</a:t>
            </a:r>
            <a:r>
              <a:rPr lang="en-US" altLang="en-US" sz="2800" dirty="0"/>
              <a:t> for the </a:t>
            </a:r>
            <a:r>
              <a:rPr lang="en-US" altLang="en-US" sz="2800" dirty="0" err="1"/>
              <a:t>wff</a:t>
            </a:r>
            <a:r>
              <a:rPr lang="en-US" altLang="en-US" sz="28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43606A-9DFA-451D-BA57-25FB26D471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2CD197-75AE-467B-9A4A-6B95E0B4A3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139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B065-C8C2-4C38-B0D2-84A6D1B9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Satisfiability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C904-04DF-43BF-9EF1-9935D5815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A </a:t>
            </a:r>
            <a:r>
              <a:rPr lang="en-US" altLang="en-US" dirty="0" err="1"/>
              <a:t>wff</a:t>
            </a:r>
            <a:r>
              <a:rPr lang="en-US" altLang="en-US" dirty="0"/>
              <a:t> is said to be </a:t>
            </a:r>
            <a:r>
              <a:rPr lang="en-US" altLang="en-US" b="1" dirty="0">
                <a:solidFill>
                  <a:srgbClr val="FF3300"/>
                </a:solidFill>
              </a:rPr>
              <a:t>satisfiable</a:t>
            </a:r>
            <a:r>
              <a:rPr lang="en-US" altLang="en-US" dirty="0"/>
              <a:t> if there exists an interpretation that makes it true,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I.e., if there are a universe and an assignment of values to its free variables that make the </a:t>
            </a:r>
            <a:r>
              <a:rPr lang="en-US" altLang="en-US" dirty="0" err="1"/>
              <a:t>wff</a:t>
            </a:r>
            <a:r>
              <a:rPr lang="en-US" altLang="en-US" dirty="0"/>
              <a:t> true.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</a:t>
            </a:r>
            <a:r>
              <a:rPr lang="en-US" altLang="en-US" dirty="0" err="1"/>
              <a:t>wff</a:t>
            </a:r>
            <a:r>
              <a:rPr lang="en-US" altLang="en-US" dirty="0"/>
              <a:t> is called </a:t>
            </a:r>
            <a:r>
              <a:rPr lang="en-US" altLang="en-US" b="1" dirty="0">
                <a:solidFill>
                  <a:srgbClr val="FF3300"/>
                </a:solidFill>
              </a:rPr>
              <a:t>unsatisfiable</a:t>
            </a:r>
            <a:r>
              <a:rPr lang="en-US" altLang="en-US" dirty="0"/>
              <a:t>, if there is no interpretation that makes it true.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E.g.: </a:t>
            </a:r>
            <a:r>
              <a:rPr lang="en-US" altLang="en-US" dirty="0">
                <a:sym typeface="Symbol" panose="05050102010706020507" pitchFamily="18" charset="2"/>
              </a:rPr>
              <a:t></a:t>
            </a:r>
            <a:r>
              <a:rPr lang="en-US" altLang="en-US" i="1" dirty="0"/>
              <a:t>x P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dirty="0"/>
              <a:t>), where </a:t>
            </a:r>
            <a:r>
              <a:rPr lang="en-US" altLang="en-US" i="1" dirty="0"/>
              <a:t>P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dirty="0"/>
              <a:t>) means </a:t>
            </a:r>
            <a:r>
              <a:rPr lang="en-US" altLang="en-US" i="1" dirty="0"/>
              <a:t>x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</a:t>
            </a:r>
            <a:r>
              <a:rPr lang="en-US" altLang="en-US" dirty="0"/>
              <a:t> 0, is satisfiable, if our universe is </a:t>
            </a:r>
            <a:r>
              <a:rPr lang="en-US" altLang="en-US" dirty="0">
                <a:solidFill>
                  <a:srgbClr val="FF3300"/>
                </a:solidFill>
              </a:rPr>
              <a:t>{1, 2, 3, 4, 5, 6}.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</a:t>
            </a:r>
            <a:r>
              <a:rPr lang="en-US" altLang="en-US" i="1" dirty="0"/>
              <a:t>x </a:t>
            </a:r>
            <a:r>
              <a:rPr lang="en-US" altLang="en-US" dirty="0"/>
              <a:t>[</a:t>
            </a:r>
            <a:r>
              <a:rPr lang="en-US" altLang="en-US" i="1" dirty="0"/>
              <a:t>P</a:t>
            </a:r>
            <a:r>
              <a:rPr lang="en-US" altLang="en-US" dirty="0"/>
              <a:t>(</a:t>
            </a:r>
            <a:r>
              <a:rPr lang="en-US" altLang="en-US" i="1" dirty="0"/>
              <a:t>x</a:t>
            </a:r>
            <a:r>
              <a:rPr lang="en-US" altLang="en-US" dirty="0"/>
              <a:t>) </a:t>
            </a:r>
            <a:r>
              <a:rPr lang="en-US" altLang="en-US" dirty="0">
                <a:sym typeface="Symbol" panose="05050102010706020507" pitchFamily="18" charset="2"/>
              </a:rPr>
              <a:t> P(x)] is not satisfiable.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0ABA37-4FD7-484A-A9C1-4A8A5A2994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01C076-8BCD-45BD-9468-F9A63AEAEB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8685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B65F-EDAC-405A-99FA-1F1D8F81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9F46-7897-4B7E-B252-2DBD098E8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dirty="0" err="1"/>
              <a:t>wff</a:t>
            </a:r>
            <a:r>
              <a:rPr lang="en-US" altLang="en-US" dirty="0"/>
              <a:t> is </a:t>
            </a:r>
            <a:r>
              <a:rPr lang="en-US" altLang="en-US" b="1" dirty="0">
                <a:solidFill>
                  <a:srgbClr val="FF3300"/>
                </a:solidFill>
              </a:rPr>
              <a:t>valid</a:t>
            </a:r>
            <a:r>
              <a:rPr lang="en-US" altLang="en-US" dirty="0"/>
              <a:t> if it is true for every interpretation. </a:t>
            </a:r>
          </a:p>
          <a:p>
            <a:r>
              <a:rPr lang="en-US" altLang="en-US" dirty="0"/>
              <a:t>E.g., the </a:t>
            </a:r>
            <a:r>
              <a:rPr lang="en-US" altLang="en-US" dirty="0" err="1"/>
              <a:t>wff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)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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i="1" dirty="0">
                <a:solidFill>
                  <a:srgbClr val="FF3300"/>
                </a:solidFill>
              </a:rPr>
              <a:t>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)</a:t>
            </a:r>
            <a:r>
              <a:rPr lang="en-US" altLang="en-US" b="1" dirty="0"/>
              <a:t> </a:t>
            </a:r>
            <a:r>
              <a:rPr lang="en-US" altLang="en-US" dirty="0"/>
              <a:t>is valid for any predicate name </a:t>
            </a:r>
            <a:r>
              <a:rPr lang="en-US" altLang="en-US" i="1" dirty="0">
                <a:solidFill>
                  <a:srgbClr val="FF3300"/>
                </a:solidFill>
              </a:rPr>
              <a:t>P</a:t>
            </a:r>
            <a:r>
              <a:rPr lang="en-US" altLang="en-US" b="1" dirty="0"/>
              <a:t> ,</a:t>
            </a:r>
            <a:r>
              <a:rPr lang="en-US" altLang="en-US" dirty="0"/>
              <a:t> because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i="1" dirty="0">
                <a:solidFill>
                  <a:srgbClr val="FF3300"/>
                </a:solidFill>
              </a:rPr>
              <a:t>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)</a:t>
            </a:r>
            <a:r>
              <a:rPr lang="en-US" altLang="en-US" b="1" dirty="0"/>
              <a:t> </a:t>
            </a:r>
            <a:r>
              <a:rPr lang="en-US" altLang="en-US" dirty="0"/>
              <a:t>is the negation of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)</a:t>
            </a:r>
            <a:r>
              <a:rPr lang="en-US" altLang="en-US" b="1" dirty="0"/>
              <a:t>.</a:t>
            </a:r>
            <a:endParaRPr lang="en-US" altLang="en-US" dirty="0"/>
          </a:p>
          <a:p>
            <a:r>
              <a:rPr lang="en-US" altLang="en-US" dirty="0"/>
              <a:t>Validity is analogue to tautology.</a:t>
            </a:r>
          </a:p>
          <a:p>
            <a:r>
              <a:rPr lang="en-US" altLang="en-US" dirty="0"/>
              <a:t>E.g., the </a:t>
            </a:r>
            <a:r>
              <a:rPr lang="en-US" altLang="en-US" dirty="0" err="1"/>
              <a:t>wff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i="1" dirty="0">
                <a:solidFill>
                  <a:srgbClr val="FF3300"/>
                </a:solidFill>
              </a:rPr>
              <a:t>x P</a:t>
            </a:r>
            <a:r>
              <a:rPr lang="en-US" altLang="en-US" dirty="0">
                <a:solidFill>
                  <a:srgbClr val="FF3300"/>
                </a:solidFill>
              </a:rPr>
              <a:t>(</a:t>
            </a:r>
            <a:r>
              <a:rPr lang="en-US" altLang="en-US" i="1" dirty="0">
                <a:solidFill>
                  <a:srgbClr val="FF3300"/>
                </a:solidFill>
              </a:rPr>
              <a:t>x</a:t>
            </a:r>
            <a:r>
              <a:rPr lang="en-US" altLang="en-US" dirty="0">
                <a:solidFill>
                  <a:srgbClr val="FF3300"/>
                </a:solidFill>
              </a:rPr>
              <a:t>)</a:t>
            </a:r>
            <a:r>
              <a:rPr lang="en-US" altLang="en-US" dirty="0"/>
              <a:t> is satisfiable but not valid. </a:t>
            </a:r>
            <a:br>
              <a:rPr lang="en-US" altLang="en-US" dirty="0"/>
            </a:br>
            <a:endParaRPr lang="en-US" alt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2F8DC8-5A7D-4D54-BFF8-70429B8C19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8CFA3-50FD-4D24-B542-9A201F2D4C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1140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C23B-E2E1-413A-91E9-DBFDEBE17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Reasoning with first-order logic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2DF8C-A84E-4B4C-8F7B-11208B7FC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Predicate logic is more powerful than propositional logic as it allows one to reason about properties and relationships of individual objects.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 predicate logic, one can use some additional </a:t>
            </a:r>
            <a:r>
              <a:rPr lang="en-US" altLang="en-US" sz="2800" b="1" dirty="0">
                <a:solidFill>
                  <a:srgbClr val="FF3300"/>
                </a:solidFill>
              </a:rPr>
              <a:t>inference rules</a:t>
            </a:r>
            <a:r>
              <a:rPr lang="en-US" altLang="en-US" sz="2800" dirty="0"/>
              <a:t>, as well as those for propositional logic.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32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Inference rules of predicate logic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universal instantiation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universal generalization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existential instantiation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existential generalization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143D10-139B-4F59-9331-ED8C5979FE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3BAB5E-3521-41F3-8C17-EF2ABD367B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0186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2C5EF-E81A-4512-AD9A-E43C5CE80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Universal Instantiation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4B9C4-1CBC-4A59-8102-E9D2A0386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>
                <a:sym typeface="Symbol" panose="05050102010706020507" pitchFamily="18" charset="2"/>
              </a:rPr>
              <a:t></a:t>
            </a:r>
            <a:r>
              <a:rPr lang="en-US" altLang="en-US" sz="2400" dirty="0"/>
              <a:t>x P(x) </a:t>
            </a:r>
            <a:br>
              <a:rPr lang="en-US" altLang="en-US" sz="2400" dirty="0"/>
            </a:br>
            <a:r>
              <a:rPr lang="en-US" altLang="en-US" sz="2400" dirty="0"/>
              <a:t>---------- </a:t>
            </a:r>
            <a:br>
              <a:rPr lang="en-US" altLang="en-US" sz="2400" dirty="0"/>
            </a:br>
            <a:r>
              <a:rPr lang="en-US" altLang="en-US" sz="2400" dirty="0"/>
              <a:t>P(c) 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Tx/>
              <a:buNone/>
            </a:pPr>
            <a:r>
              <a:rPr lang="en-US" altLang="en-US" sz="2400" dirty="0"/>
              <a:t>	where</a:t>
            </a:r>
            <a:r>
              <a:rPr lang="en-US" altLang="en-US" sz="2400" i="1" dirty="0"/>
              <a:t> c </a:t>
            </a:r>
            <a:r>
              <a:rPr lang="en-US" altLang="en-US" sz="2400" dirty="0"/>
              <a:t>is some arbitrary element of the universe.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For example, the following argument can be proven correct using the Universal Instantiation: "</a:t>
            </a:r>
            <a:r>
              <a:rPr lang="en-US" altLang="en-US" sz="2000" dirty="0">
                <a:solidFill>
                  <a:schemeClr val="accent2"/>
                </a:solidFill>
              </a:rPr>
              <a:t>No humans can fly. Tom is human. Therefore, Tom cannot fly."</a:t>
            </a:r>
            <a:r>
              <a:rPr lang="en-US" altLang="en-US" sz="2000" dirty="0"/>
              <a:t> 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dirty="0"/>
              <a:t>The argument is </a:t>
            </a:r>
            <a:br>
              <a:rPr lang="en-US" altLang="en-US" sz="2000" dirty="0"/>
            </a:br>
            <a:r>
              <a:rPr lang="en-US" altLang="en-US" sz="2000" dirty="0">
                <a:solidFill>
                  <a:srgbClr val="FF3300"/>
                </a:solidFill>
              </a:rPr>
              <a:t>[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[Human(x)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000" dirty="0">
                <a:solidFill>
                  <a:srgbClr val="FF3300"/>
                </a:solidFill>
              </a:rPr>
              <a:t>Fly(x)]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000" dirty="0">
                <a:solidFill>
                  <a:srgbClr val="FF3300"/>
                </a:solidFill>
              </a:rPr>
              <a:t> Human(Tom) ]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000" dirty="0">
                <a:solidFill>
                  <a:srgbClr val="FF3300"/>
                </a:solidFill>
              </a:rPr>
              <a:t>Fly(Tom). </a:t>
            </a:r>
            <a:br>
              <a:rPr lang="en-US" altLang="en-US" sz="2000" dirty="0">
                <a:solidFill>
                  <a:srgbClr val="FF3300"/>
                </a:solidFill>
              </a:rPr>
            </a:br>
            <a:br>
              <a:rPr lang="en-US" altLang="en-US" sz="2000" dirty="0"/>
            </a:br>
            <a:r>
              <a:rPr lang="en-US" altLang="en-US" sz="2000" dirty="0"/>
              <a:t>The proof 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1.</a:t>
            </a:r>
            <a:r>
              <a:rPr lang="en-US" altLang="en-US" sz="2000" dirty="0">
                <a:solidFill>
                  <a:srgbClr val="FF3300"/>
                </a:solidFill>
              </a:rPr>
              <a:t> 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[Human(x)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000" dirty="0">
                <a:solidFill>
                  <a:srgbClr val="FF3300"/>
                </a:solidFill>
              </a:rPr>
              <a:t>Fly(x)]</a:t>
            </a:r>
            <a:r>
              <a:rPr lang="en-US" altLang="en-US" sz="2000" dirty="0"/>
              <a:t> 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2.  </a:t>
            </a:r>
            <a:r>
              <a:rPr lang="en-US" altLang="en-US" sz="2000" dirty="0">
                <a:solidFill>
                  <a:srgbClr val="FF3300"/>
                </a:solidFill>
              </a:rPr>
              <a:t>Human(Tom)</a:t>
            </a:r>
            <a:r>
              <a:rPr lang="en-US" altLang="en-US" sz="2000" dirty="0"/>
              <a:t> 	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3.  </a:t>
            </a:r>
            <a:r>
              <a:rPr lang="en-US" altLang="en-US" sz="2000" dirty="0">
                <a:solidFill>
                  <a:srgbClr val="FF3300"/>
                </a:solidFill>
              </a:rPr>
              <a:t>Human(Tom)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000" dirty="0">
                <a:solidFill>
                  <a:srgbClr val="FF3300"/>
                </a:solidFill>
              </a:rPr>
              <a:t>Fly(Tom)</a:t>
            </a:r>
            <a:r>
              <a:rPr lang="en-US" altLang="en-US" sz="2000" dirty="0"/>
              <a:t> 	Universal instantiation on 1.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4. 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</a:t>
            </a:r>
            <a:r>
              <a:rPr lang="en-US" altLang="en-US" sz="2000" dirty="0">
                <a:solidFill>
                  <a:srgbClr val="FF3300"/>
                </a:solidFill>
              </a:rPr>
              <a:t>Fly(Tom)</a:t>
            </a:r>
            <a:r>
              <a:rPr lang="en-US" altLang="en-US" sz="2000" dirty="0"/>
              <a:t> 			Modus ponens on 2 and 3.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65F1D-7F27-463D-BF90-79DC267654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D0835-9399-4272-9715-14CEE6D042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1164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AB80-1663-4886-A493-4613B0B0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dirty="0"/>
              <a:t>Universal Generalization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391BB-5BA1-4B43-809A-EE5B73F57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>P(c) </a:t>
            </a:r>
            <a:br>
              <a:rPr lang="en-US" altLang="en-US" sz="2000" dirty="0"/>
            </a:br>
            <a:r>
              <a:rPr lang="en-US" altLang="en-US" sz="2000" dirty="0"/>
              <a:t>---------- </a:t>
            </a:r>
            <a:br>
              <a:rPr lang="en-US" altLang="en-US" sz="2000" dirty="0"/>
            </a:br>
            <a:r>
              <a:rPr lang="en-US" altLang="en-US" sz="2000" dirty="0">
                <a:sym typeface="Symbol" panose="05050102010706020507" pitchFamily="18" charset="2"/>
              </a:rPr>
              <a:t></a:t>
            </a:r>
            <a:r>
              <a:rPr lang="en-US" altLang="en-US" sz="2000" dirty="0"/>
              <a:t>x P(x)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   	where</a:t>
            </a:r>
            <a:r>
              <a:rPr lang="en-US" altLang="en-US" sz="2000" i="1" dirty="0"/>
              <a:t> P(c) </a:t>
            </a:r>
            <a:r>
              <a:rPr lang="en-US" altLang="en-US" sz="2000" dirty="0"/>
              <a:t>holds for every element c of the universe of discourse. 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altLang="en-US" sz="2000" dirty="0"/>
              <a:t>For every number x if x &gt; 1, then x - 1 &gt; 0. Also for every number x, x &gt; 1. We conclude that for every number x, x - 1 &gt;0.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altLang="en-US" sz="2000" dirty="0"/>
              <a:t>Then the argument above is represented by (</a:t>
            </a:r>
            <a:r>
              <a:rPr lang="en-US" altLang="en-US" sz="2000" dirty="0">
                <a:solidFill>
                  <a:schemeClr val="accent2"/>
                </a:solidFill>
              </a:rPr>
              <a:t>P(x): x &gt; 1; Q(x): x - 1&gt; 0</a:t>
            </a:r>
            <a:r>
              <a:rPr lang="en-US" altLang="en-US" sz="2000" dirty="0"/>
              <a:t>)</a:t>
            </a:r>
            <a:br>
              <a:rPr lang="en-US" altLang="en-US" sz="2000" dirty="0"/>
            </a:br>
            <a:r>
              <a:rPr lang="en-US" altLang="en-US" sz="2000" dirty="0">
                <a:solidFill>
                  <a:srgbClr val="FF3300"/>
                </a:solidFill>
              </a:rPr>
              <a:t>[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x[P(x)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Q(x)]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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P(x)]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Q(x)</a:t>
            </a:r>
            <a:endParaRPr lang="en-US" altLang="en-US" sz="2000" dirty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altLang="en-US" sz="2000" dirty="0"/>
              <a:t>To prove it we proceed as follows: </a:t>
            </a:r>
            <a:br>
              <a:rPr lang="en-US" altLang="en-US" sz="2000" dirty="0"/>
            </a:br>
            <a:r>
              <a:rPr lang="en-US" altLang="en-US" sz="2000" dirty="0"/>
              <a:t>1.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[P(x)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Q(x)]</a:t>
            </a:r>
            <a:r>
              <a:rPr lang="en-US" altLang="en-US" sz="2000" dirty="0"/>
              <a:t> 	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2.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P(x)</a:t>
            </a:r>
            <a:r>
              <a:rPr lang="en-US" altLang="en-US" sz="2000" dirty="0"/>
              <a:t> 		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3. </a:t>
            </a:r>
            <a:r>
              <a:rPr lang="en-US" altLang="en-US" sz="2000" dirty="0">
                <a:solidFill>
                  <a:srgbClr val="FF3300"/>
                </a:solidFill>
              </a:rPr>
              <a:t>[P(x)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Q(x)]</a:t>
            </a:r>
            <a:r>
              <a:rPr lang="en-US" altLang="en-US" sz="2000" dirty="0"/>
              <a:t> 			Universal Instantiation on 1.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4. </a:t>
            </a:r>
            <a:r>
              <a:rPr lang="en-US" altLang="en-US" sz="2000" dirty="0">
                <a:solidFill>
                  <a:srgbClr val="FF3300"/>
                </a:solidFill>
              </a:rPr>
              <a:t>P(x) for the same x as in 3.</a:t>
            </a:r>
            <a:r>
              <a:rPr lang="en-US" altLang="en-US" sz="2000" dirty="0"/>
              <a:t> 	Universal Instantiation on 2.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5. </a:t>
            </a:r>
            <a:r>
              <a:rPr lang="en-US" altLang="en-US" sz="2000" dirty="0">
                <a:solidFill>
                  <a:srgbClr val="FF3300"/>
                </a:solidFill>
              </a:rPr>
              <a:t>Q(x)</a:t>
            </a:r>
            <a:r>
              <a:rPr lang="en-US" altLang="en-US" sz="2000" dirty="0"/>
              <a:t> 				Modus ponens on 3 and 4.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6.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Q(x)</a:t>
            </a:r>
            <a:r>
              <a:rPr lang="en-US" altLang="en-US" sz="2000" dirty="0"/>
              <a:t> 				Universal Generalization on 5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E64248-AF1C-462D-8485-68ED8F7B99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85F89D-2B29-4FE7-9467-B6903B39F0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4654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ADAE-C6D1-4D50-94B9-0B4511323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Existential Instantiation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FCC62-0AE6-4628-B32C-B5A9D457C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>
                <a:sym typeface="Symbol" panose="05050102010706020507" pitchFamily="18" charset="2"/>
              </a:rPr>
              <a:t></a:t>
            </a:r>
            <a:r>
              <a:rPr lang="en-US" altLang="en-US" sz="2400" dirty="0"/>
              <a:t>x P(x) </a:t>
            </a:r>
            <a:br>
              <a:rPr lang="en-US" altLang="en-US" sz="2400" dirty="0"/>
            </a:br>
            <a:r>
              <a:rPr lang="en-US" altLang="en-US" sz="2400" dirty="0"/>
              <a:t>------- </a:t>
            </a:r>
            <a:br>
              <a:rPr lang="en-US" altLang="en-US" sz="2400" dirty="0"/>
            </a:br>
            <a:r>
              <a:rPr lang="en-US" altLang="en-US" sz="2400" dirty="0"/>
              <a:t>P(c)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    where</a:t>
            </a:r>
            <a:r>
              <a:rPr lang="en-US" altLang="en-US" sz="2400" i="1" dirty="0"/>
              <a:t> c </a:t>
            </a:r>
            <a:r>
              <a:rPr lang="en-US" altLang="en-US" sz="2400" dirty="0"/>
              <a:t>is some element of the universe of discourse. It is not arbitrary but must be one for which P(c) is true. 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2000" dirty="0"/>
              <a:t>If you get 95 on the final exam for CS411, then you get an A for the course. Someone, say s, gets 95 on the final exam. Therefore, s gets an A for CS411. 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Let the universe be the set of all people in the world, let G(x) mean that x gets 95 on the final exam of CS411, and let A(x) represent that x gets an A for CS411</a:t>
            </a:r>
            <a:r>
              <a:rPr lang="en-US" altLang="en-US" sz="2000" dirty="0"/>
              <a:t>. 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altLang="en-US" sz="2000" dirty="0"/>
              <a:t>Then the proof proceeds as follows: </a:t>
            </a:r>
            <a:br>
              <a:rPr lang="en-US" altLang="en-US" sz="2000" dirty="0"/>
            </a:br>
            <a:r>
              <a:rPr lang="en-US" altLang="en-US" sz="2000" dirty="0"/>
              <a:t>1.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000" dirty="0">
                <a:solidFill>
                  <a:srgbClr val="FF3300"/>
                </a:solidFill>
              </a:rPr>
              <a:t>x [G(x)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A(x)]</a:t>
            </a:r>
            <a:r>
              <a:rPr lang="en-US" altLang="en-US" sz="2000" dirty="0"/>
              <a:t> 	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2.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000" dirty="0">
                <a:solidFill>
                  <a:srgbClr val="FF3300"/>
                </a:solidFill>
              </a:rPr>
              <a:t>x G(x)</a:t>
            </a:r>
            <a:r>
              <a:rPr lang="en-US" altLang="en-US" sz="2000" dirty="0"/>
              <a:t> 		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3. </a:t>
            </a:r>
            <a:r>
              <a:rPr lang="en-US" altLang="en-US" sz="2000" dirty="0">
                <a:solidFill>
                  <a:srgbClr val="FF3300"/>
                </a:solidFill>
              </a:rPr>
              <a:t>G(s) 	</a:t>
            </a:r>
            <a:r>
              <a:rPr lang="en-US" altLang="en-US" sz="2000" dirty="0"/>
              <a:t>			Existential instantiation on 3.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4. </a:t>
            </a:r>
            <a:r>
              <a:rPr lang="en-US" altLang="en-US" sz="2000" dirty="0">
                <a:solidFill>
                  <a:srgbClr val="FF3300"/>
                </a:solidFill>
              </a:rPr>
              <a:t>G(s) </a:t>
            </a:r>
            <a:r>
              <a:rPr lang="en-US" altLang="en-US" sz="20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olidFill>
                  <a:srgbClr val="FF3300"/>
                </a:solidFill>
              </a:rPr>
              <a:t> A(s)</a:t>
            </a:r>
            <a:r>
              <a:rPr lang="en-US" altLang="en-US" sz="2000" dirty="0"/>
              <a:t> 			Universal instantiation on 1.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5. </a:t>
            </a:r>
            <a:r>
              <a:rPr lang="en-US" altLang="en-US" sz="2000" dirty="0">
                <a:solidFill>
                  <a:srgbClr val="FF3300"/>
                </a:solidFill>
              </a:rPr>
              <a:t>A(s)</a:t>
            </a:r>
            <a:r>
              <a:rPr lang="en-US" altLang="en-US" sz="2000" dirty="0"/>
              <a:t> 				Modus ponens on 3 and 4.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929C38-9DAA-47EF-8407-F3412F3A9E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1767D0-1C19-47B8-8FFD-442F9343DF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397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97D6-539D-435D-984D-29A80875D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of first-order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9B010-8CE1-4A9C-BDDD-6AD285677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175032" cy="4530725"/>
          </a:xfrm>
        </p:spPr>
        <p:txBody>
          <a:bodyPr/>
          <a:lstStyle/>
          <a:p>
            <a:r>
              <a:rPr lang="en-US" sz="2800" dirty="0">
                <a:solidFill>
                  <a:srgbClr val="FF0000"/>
                </a:solidFill>
              </a:rPr>
              <a:t>Terms </a:t>
            </a:r>
            <a:r>
              <a:rPr lang="en-US" sz="2800" dirty="0"/>
              <a:t>(refer to objects): </a:t>
            </a:r>
          </a:p>
          <a:p>
            <a:pPr lvl="1"/>
            <a:r>
              <a:rPr lang="en-US" sz="2400" dirty="0"/>
              <a:t>Constant symbol (e.g., Arithmetic) – starts with a capital letter</a:t>
            </a:r>
          </a:p>
          <a:p>
            <a:pPr lvl="1"/>
            <a:r>
              <a:rPr lang="en-US" sz="2400" dirty="0"/>
              <a:t>Variable (e.g., x) </a:t>
            </a:r>
          </a:p>
          <a:p>
            <a:pPr lvl="1"/>
            <a:r>
              <a:rPr lang="en-US" sz="2400" dirty="0"/>
              <a:t>Function of terms (e.g., Sum(3, x))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Formulas</a:t>
            </a:r>
            <a:r>
              <a:rPr lang="en-US" sz="2800" dirty="0"/>
              <a:t>: </a:t>
            </a:r>
          </a:p>
          <a:p>
            <a:pPr lvl="1"/>
            <a:r>
              <a:rPr lang="en-US" sz="2400" dirty="0"/>
              <a:t>Atomic formulas (atoms): </a:t>
            </a:r>
            <a:r>
              <a:rPr lang="en-US" sz="2400" dirty="0">
                <a:solidFill>
                  <a:srgbClr val="0000FF"/>
                </a:solidFill>
              </a:rPr>
              <a:t>predicate</a:t>
            </a:r>
            <a:r>
              <a:rPr lang="en-US" sz="2400" dirty="0"/>
              <a:t> applied to terms (e.g., </a:t>
            </a:r>
            <a:r>
              <a:rPr lang="en-US" sz="2000" dirty="0"/>
              <a:t>Knows(x, Arithmetic)) </a:t>
            </a:r>
          </a:p>
          <a:p>
            <a:pPr lvl="1"/>
            <a:r>
              <a:rPr lang="en-US" sz="2400" dirty="0"/>
              <a:t>Connectives applied to formulas (e.g., Student(x) → Knows(x, Arithmetic)) </a:t>
            </a:r>
          </a:p>
          <a:p>
            <a:pPr lvl="1"/>
            <a:r>
              <a:rPr lang="en-US" sz="2400" dirty="0"/>
              <a:t>Quantifiers applied to formulas (e.g., ∀x Student(x) → Knows(x, Arithmetic))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CC63E4-DF58-4613-B9C6-ADA75C6461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0C5A8-B317-4637-856E-5E3D55EB74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836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C2429-AE2E-43D4-9675-514A9A9A9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Existential Generalization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B6369-AF80-4158-BD33-3E336E54A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P(c) </a:t>
            </a:r>
            <a:br>
              <a:rPr lang="en-US" altLang="en-US" sz="2400" dirty="0"/>
            </a:br>
            <a:r>
              <a:rPr lang="en-US" altLang="en-US" sz="2400" dirty="0"/>
              <a:t>---------- </a:t>
            </a:r>
            <a:br>
              <a:rPr lang="en-US" altLang="en-US" sz="2400" dirty="0"/>
            </a:br>
            <a:r>
              <a:rPr lang="en-US" altLang="en-US" sz="2400" dirty="0">
                <a:sym typeface="Symbol" panose="05050102010706020507" pitchFamily="18" charset="2"/>
              </a:rPr>
              <a:t></a:t>
            </a:r>
            <a:r>
              <a:rPr lang="en-US" altLang="en-US" sz="2400" dirty="0"/>
              <a:t>x P(x)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    where </a:t>
            </a:r>
            <a:r>
              <a:rPr lang="en-US" altLang="en-US" sz="2400" i="1" dirty="0"/>
              <a:t>c </a:t>
            </a:r>
            <a:r>
              <a:rPr lang="en-US" altLang="en-US" sz="2400" dirty="0"/>
              <a:t>is an element of the universe.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altLang="en-US" sz="2400" dirty="0"/>
              <a:t>"if everyone is happy then someone is happy" 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altLang="en-US" sz="2400" dirty="0"/>
              <a:t>To prove it, first let the universe be the set of all people and </a:t>
            </a:r>
            <a:r>
              <a:rPr lang="en-US" altLang="en-US" sz="2400" dirty="0">
                <a:solidFill>
                  <a:srgbClr val="00863D"/>
                </a:solidFill>
              </a:rPr>
              <a:t>let</a:t>
            </a:r>
            <a:r>
              <a:rPr lang="en-US" altLang="en-US" sz="2400" dirty="0">
                <a:solidFill>
                  <a:schemeClr val="accent2"/>
                </a:solidFill>
              </a:rPr>
              <a:t> Happy(x) mean that x is happy</a:t>
            </a:r>
            <a:r>
              <a:rPr lang="en-US" altLang="en-US" sz="2400" dirty="0"/>
              <a:t>. </a:t>
            </a:r>
            <a:br>
              <a:rPr lang="en-US" altLang="en-US" sz="2400" dirty="0"/>
            </a:br>
            <a:r>
              <a:rPr lang="en-US" altLang="en-US" sz="2400" dirty="0"/>
              <a:t>Then the argument is 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dirty="0">
                <a:solidFill>
                  <a:srgbClr val="FF3300"/>
                </a:solidFill>
              </a:rPr>
              <a:t>x Happy(x)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</a:t>
            </a:r>
            <a:r>
              <a:rPr lang="en-US" altLang="en-US" sz="2400" dirty="0">
                <a:solidFill>
                  <a:srgbClr val="FF3300"/>
                </a:solidFill>
              </a:rPr>
              <a:t>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dirty="0">
                <a:solidFill>
                  <a:srgbClr val="FF3300"/>
                </a:solidFill>
              </a:rPr>
              <a:t>x Happy(x)</a:t>
            </a:r>
            <a:r>
              <a:rPr lang="en-US" altLang="en-US" sz="2400" dirty="0"/>
              <a:t> 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altLang="en-US" sz="2400" dirty="0"/>
              <a:t>The proof is </a:t>
            </a:r>
            <a:br>
              <a:rPr lang="en-US" altLang="en-US" sz="2400" dirty="0"/>
            </a:br>
            <a:r>
              <a:rPr lang="en-US" altLang="en-US" sz="2400" dirty="0"/>
              <a:t>1.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400" dirty="0">
                <a:solidFill>
                  <a:srgbClr val="FF3300"/>
                </a:solidFill>
              </a:rPr>
              <a:t>x Happy(x)</a:t>
            </a:r>
            <a:r>
              <a:rPr lang="en-US" altLang="en-US" sz="2400" dirty="0"/>
              <a:t> 		Hypothesis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2. </a:t>
            </a:r>
            <a:r>
              <a:rPr lang="en-US" altLang="en-US" sz="2400" dirty="0">
                <a:solidFill>
                  <a:srgbClr val="FF3300"/>
                </a:solidFill>
              </a:rPr>
              <a:t>Happy(c)</a:t>
            </a:r>
            <a:r>
              <a:rPr lang="en-US" altLang="en-US" sz="2400" dirty="0"/>
              <a:t> 		Universal instantiation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dirty="0"/>
              <a:t>	3.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400" dirty="0">
                <a:solidFill>
                  <a:srgbClr val="FF3300"/>
                </a:solidFill>
              </a:rPr>
              <a:t>x Happy(x)</a:t>
            </a:r>
            <a:r>
              <a:rPr lang="en-US" altLang="en-US" sz="2400" dirty="0"/>
              <a:t> 		Existential generalization.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C9941-F5B8-47A7-841A-A63BDBD8CF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6FF9B2-42C4-4073-A229-C7A66C4436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2912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Syntax</a:t>
            </a:r>
          </a:p>
          <a:p>
            <a:pPr>
              <a:spcBef>
                <a:spcPts val="600"/>
              </a:spcBef>
            </a:pPr>
            <a:r>
              <a:rPr lang="en-US" dirty="0"/>
              <a:t>Semantics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modus ponens</a:t>
            </a:r>
          </a:p>
          <a:p>
            <a:pPr>
              <a:spcBef>
                <a:spcPts val="600"/>
              </a:spcBef>
            </a:pPr>
            <a:r>
              <a:rPr lang="en-US" dirty="0"/>
              <a:t>Inference based on classic reasoning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FF0000"/>
                </a:solidFill>
              </a:rPr>
              <a:t>Summary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162136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E89A1-EF63-42D0-8989-CA56D10D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3428-BD08-4895-A32C-66D1851A4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First-order logic (FOL) is a very expressive formal language as variables yield very compact knowledge representations.</a:t>
            </a:r>
          </a:p>
          <a:p>
            <a:r>
              <a:rPr lang="en-US" dirty="0"/>
              <a:t>Many domains of technical knowledge can be written in FOL (see AIMA Ch. 10)</a:t>
            </a:r>
          </a:p>
          <a:p>
            <a:pPr lvl="1"/>
            <a:r>
              <a:rPr lang="en-US" dirty="0"/>
              <a:t>circuits, software, planning, network and security protocols, ecommerce transactions, knowledge graph, Semantic Web, etc.</a:t>
            </a:r>
          </a:p>
          <a:p>
            <a:r>
              <a:rPr lang="en-US" dirty="0"/>
              <a:t>Inference is semi-decidable in general; many problems are efficiently solvable in practice.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EACD1D-1E0A-4E05-9820-1CF6A5C6D5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EEF3E-291D-4924-A6E0-07AC8FAE1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41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94C83-1052-4EA1-9E2A-4292502AC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63F16-F00E-45BF-94A9-3824F730D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3300"/>
                </a:solidFill>
              </a:rPr>
              <a:t>Predicate</a:t>
            </a:r>
            <a:r>
              <a:rPr lang="en-US" altLang="en-US" dirty="0"/>
              <a:t>: A</a:t>
            </a:r>
            <a:r>
              <a:rPr lang="en-US" altLang="en-US" b="1" dirty="0"/>
              <a:t> predicate </a:t>
            </a:r>
            <a:r>
              <a:rPr lang="en-US" altLang="en-US" dirty="0"/>
              <a:t>is a property about of some objects or a relationship among objects represented by the variables.</a:t>
            </a:r>
          </a:p>
          <a:p>
            <a:r>
              <a:rPr lang="en-US" altLang="en-US" dirty="0"/>
              <a:t>Example</a:t>
            </a:r>
          </a:p>
          <a:p>
            <a:pPr lvl="1"/>
            <a:r>
              <a:rPr lang="en-US" altLang="en-US" dirty="0"/>
              <a:t>"The sky is blue” </a:t>
            </a:r>
          </a:p>
          <a:p>
            <a:pPr lvl="1"/>
            <a:r>
              <a:rPr lang="en-US" altLang="en-US" dirty="0"/>
              <a:t>"The cover of this book is blue" </a:t>
            </a:r>
          </a:p>
          <a:p>
            <a:r>
              <a:rPr lang="en-US" altLang="en-US" dirty="0"/>
              <a:t>For the above two sentences, we can use </a:t>
            </a:r>
            <a:r>
              <a:rPr lang="en-US" altLang="en-US" dirty="0" err="1">
                <a:solidFill>
                  <a:srgbClr val="FF3300"/>
                </a:solidFill>
              </a:rPr>
              <a:t>is_Blue</a:t>
            </a:r>
            <a:r>
              <a:rPr lang="en-US" altLang="en-US" dirty="0"/>
              <a:t> as the predicate. We can also simply use </a:t>
            </a:r>
            <a:r>
              <a:rPr lang="en-US" altLang="en-US" dirty="0">
                <a:solidFill>
                  <a:srgbClr val="FF3300"/>
                </a:solidFill>
              </a:rPr>
              <a:t>B</a:t>
            </a:r>
            <a:r>
              <a:rPr lang="en-US" altLang="en-US" dirty="0"/>
              <a:t>. </a:t>
            </a:r>
          </a:p>
          <a:p>
            <a:pPr lvl="1"/>
            <a:r>
              <a:rPr lang="en-US" altLang="en-US" dirty="0"/>
              <a:t>B(x), where x is variable representing an arbitrary object. </a:t>
            </a:r>
          </a:p>
          <a:p>
            <a:pPr lvl="1"/>
            <a:r>
              <a:rPr lang="en-US" altLang="en-US" dirty="0"/>
              <a:t>B(x) reads as "x is blue". </a:t>
            </a:r>
            <a:endParaRPr lang="en-US" altLang="en-US" dirty="0">
              <a:solidFill>
                <a:srgbClr val="FF33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631A2C-CA07-4565-8251-CF26EDAF73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9C683C-82F9-46AE-B3E8-20500968C8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860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8C3C2-0C62-4F5E-8BC3-EB583CB60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Another predicate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E9131-F0C8-4046-8DDF-A6616CAA2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"John gives the book to Mary", </a:t>
            </a:r>
          </a:p>
          <a:p>
            <a:r>
              <a:rPr lang="en-US" altLang="en-US" dirty="0"/>
              <a:t>"Jim gives a loaf of bread to Tom", and</a:t>
            </a:r>
          </a:p>
          <a:p>
            <a:r>
              <a:rPr lang="en-US" altLang="en-US" dirty="0"/>
              <a:t>"Jane give a lecture to Mary" </a:t>
            </a:r>
          </a:p>
          <a:p>
            <a:pPr>
              <a:buFontTx/>
              <a:buNone/>
            </a:pPr>
            <a:r>
              <a:rPr lang="en-US" altLang="en-US" dirty="0"/>
              <a:t>All can be expressed using this predicate:</a:t>
            </a:r>
          </a:p>
          <a:p>
            <a:pPr>
              <a:buFontTx/>
              <a:buNone/>
            </a:pPr>
            <a:r>
              <a:rPr lang="en-US" altLang="en-US" dirty="0"/>
              <a:t>			</a:t>
            </a:r>
            <a:r>
              <a:rPr lang="en-US" altLang="en-US" dirty="0">
                <a:solidFill>
                  <a:srgbClr val="FF3300"/>
                </a:solidFill>
              </a:rPr>
              <a:t>Give(x, y, z)</a:t>
            </a:r>
          </a:p>
          <a:p>
            <a:pPr>
              <a:buFontTx/>
              <a:buNone/>
            </a:pPr>
            <a:r>
              <a:rPr lang="en-US" altLang="en-US" dirty="0"/>
              <a:t>which reads, x gives y to z.</a:t>
            </a:r>
          </a:p>
          <a:p>
            <a:pPr>
              <a:buFontTx/>
              <a:buNone/>
            </a:pPr>
            <a:r>
              <a:rPr lang="en-US" altLang="en-US" dirty="0"/>
              <a:t>E.g., Give(John, Book, Mary), Give(Jane, Lecture, Mary)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FC38E4-DBED-4836-B75B-DE5591774D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D95492-A15B-4F8D-96DC-874B5BB90C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2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B17AD-7B12-4F0E-839B-D8148A23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Quantification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FA338-B785-4FFA-9DEF-9C24D1129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predicate with variables is not a </a:t>
            </a:r>
            <a:r>
              <a:rPr lang="en-US" altLang="en-US" sz="2800" dirty="0">
                <a:solidFill>
                  <a:srgbClr val="0000FF"/>
                </a:solidFill>
              </a:rPr>
              <a:t>proposition </a:t>
            </a:r>
            <a:r>
              <a:rPr lang="en-US" altLang="en-US" sz="2800" dirty="0"/>
              <a:t>(with truth value of T or F). </a:t>
            </a:r>
          </a:p>
          <a:p>
            <a:pPr lvl="1"/>
            <a:r>
              <a:rPr lang="en-US" altLang="en-US" sz="2400" dirty="0"/>
              <a:t>E.g., the statement </a:t>
            </a:r>
            <a:r>
              <a:rPr lang="en-US" altLang="en-US" sz="2400" i="1" dirty="0"/>
              <a:t>x &gt; </a:t>
            </a:r>
            <a:r>
              <a:rPr lang="en-US" altLang="en-US" sz="2400" dirty="0"/>
              <a:t>1 with variable </a:t>
            </a:r>
            <a:r>
              <a:rPr lang="en-US" altLang="en-US" sz="2400" i="1" dirty="0"/>
              <a:t>x</a:t>
            </a:r>
            <a:r>
              <a:rPr lang="en-US" altLang="en-US" sz="2400" dirty="0"/>
              <a:t> over the universe of real numbers is neither true nor false since we don't know what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is. </a:t>
            </a:r>
          </a:p>
          <a:p>
            <a:pPr lvl="1"/>
            <a:r>
              <a:rPr lang="en-US" altLang="en-US" sz="2400" dirty="0"/>
              <a:t>It can be true or false depending on the value of </a:t>
            </a:r>
            <a:r>
              <a:rPr lang="en-US" altLang="en-US" sz="2400" i="1" dirty="0"/>
              <a:t>x</a:t>
            </a:r>
            <a:r>
              <a:rPr lang="en-US" altLang="en-US" sz="2400" dirty="0"/>
              <a:t>. </a:t>
            </a:r>
          </a:p>
          <a:p>
            <a:r>
              <a:rPr lang="en-US" altLang="en-US" sz="2800" dirty="0"/>
              <a:t>For </a:t>
            </a:r>
            <a:r>
              <a:rPr lang="en-US" altLang="en-US" sz="2800" i="1" dirty="0"/>
              <a:t>x &gt; </a:t>
            </a:r>
            <a:r>
              <a:rPr lang="en-US" altLang="en-US" sz="2800" dirty="0"/>
              <a:t>1 to be a proposition either </a:t>
            </a:r>
          </a:p>
          <a:p>
            <a:pPr lvl="1"/>
            <a:r>
              <a:rPr lang="en-US" altLang="en-US" sz="2400" dirty="0"/>
              <a:t>we substitute a specific number for </a:t>
            </a:r>
            <a:r>
              <a:rPr lang="en-US" altLang="en-US" sz="2400" i="1" dirty="0"/>
              <a:t>x,</a:t>
            </a:r>
            <a:r>
              <a:rPr lang="en-US" altLang="en-US" sz="2400" dirty="0"/>
              <a:t> or </a:t>
            </a:r>
          </a:p>
          <a:p>
            <a:pPr lvl="1"/>
            <a:r>
              <a:rPr lang="en-US" altLang="en-US" sz="2400" dirty="0"/>
              <a:t>change it to something like "There is a number </a:t>
            </a:r>
            <a:r>
              <a:rPr lang="en-US" altLang="en-US" sz="2400" i="1" dirty="0"/>
              <a:t>x</a:t>
            </a:r>
            <a:r>
              <a:rPr lang="en-US" altLang="en-US" sz="2400" dirty="0"/>
              <a:t> for which </a:t>
            </a:r>
            <a:r>
              <a:rPr lang="en-US" altLang="en-US" sz="2400" i="1" dirty="0"/>
              <a:t>x &gt; </a:t>
            </a:r>
            <a:r>
              <a:rPr lang="en-US" altLang="en-US" sz="2400" dirty="0"/>
              <a:t>1 holds", or "For every number </a:t>
            </a:r>
            <a:r>
              <a:rPr lang="en-US" altLang="en-US" sz="2400" i="1" dirty="0"/>
              <a:t>x</a:t>
            </a:r>
            <a:r>
              <a:rPr lang="en-US" altLang="en-US" sz="2400" dirty="0"/>
              <a:t>, </a:t>
            </a:r>
            <a:r>
              <a:rPr lang="en-US" altLang="en-US" sz="2400" i="1" dirty="0"/>
              <a:t>x &gt; </a:t>
            </a:r>
            <a:r>
              <a:rPr lang="en-US" altLang="en-US" sz="2400" dirty="0"/>
              <a:t>1 holds". </a:t>
            </a:r>
          </a:p>
          <a:p>
            <a:pPr lvl="2"/>
            <a:r>
              <a:rPr lang="en-US" altLang="en-US" sz="2000" dirty="0"/>
              <a:t>We are using </a:t>
            </a:r>
            <a:r>
              <a:rPr lang="en-US" altLang="en-US" sz="2000" dirty="0">
                <a:solidFill>
                  <a:srgbClr val="FF3300"/>
                </a:solidFill>
              </a:rPr>
              <a:t>quantifiers. </a:t>
            </a:r>
            <a:endParaRPr lang="en-US" alt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47E2B1-1B1C-4D65-BE2B-F3D1BA49D7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051B3-A57B-4866-8C97-89DA6E6CDB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9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783B-876A-4D8E-B9E8-9CCB03F00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predicate to propositions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67D84-4B92-4703-B205-FB87711AD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</a:t>
            </a:r>
            <a:r>
              <a:rPr lang="en-US" altLang="en-US" sz="2800" dirty="0">
                <a:solidFill>
                  <a:srgbClr val="FF3300"/>
                </a:solidFill>
              </a:rPr>
              <a:t>predicate</a:t>
            </a:r>
            <a:r>
              <a:rPr lang="en-US" altLang="en-US" sz="2800" dirty="0"/>
              <a:t> with variables (called an </a:t>
            </a:r>
            <a:r>
              <a:rPr lang="en-US" altLang="en-US" sz="2800" i="1" dirty="0">
                <a:solidFill>
                  <a:srgbClr val="0000FF"/>
                </a:solidFill>
              </a:rPr>
              <a:t>atomic formula</a:t>
            </a:r>
            <a:r>
              <a:rPr lang="en-US" altLang="en-US" sz="2800" dirty="0"/>
              <a:t>) can be made a </a:t>
            </a:r>
            <a:r>
              <a:rPr lang="en-US" altLang="en-US" sz="2800" dirty="0">
                <a:solidFill>
                  <a:srgbClr val="FF3300"/>
                </a:solidFill>
              </a:rPr>
              <a:t>proposition</a:t>
            </a:r>
            <a:r>
              <a:rPr lang="en-US" altLang="en-US" sz="2800" dirty="0"/>
              <a:t> by applying one of the following two operations to each of its variables: </a:t>
            </a:r>
          </a:p>
          <a:p>
            <a:pPr lvl="1"/>
            <a:r>
              <a:rPr lang="en-US" altLang="en-US" sz="2400" dirty="0"/>
              <a:t>assign a value to the variable </a:t>
            </a:r>
          </a:p>
          <a:p>
            <a:pPr lvl="1"/>
            <a:r>
              <a:rPr lang="en-US" altLang="en-US" sz="2400" dirty="0"/>
              <a:t>quantify the variable using a </a:t>
            </a:r>
            <a:r>
              <a:rPr lang="en-US" altLang="en-US" sz="2400" dirty="0">
                <a:solidFill>
                  <a:srgbClr val="FF3300"/>
                </a:solidFill>
              </a:rPr>
              <a:t>quantifier</a:t>
            </a:r>
            <a:r>
              <a:rPr lang="en-US" altLang="en-US" sz="2400" dirty="0"/>
              <a:t> </a:t>
            </a:r>
          </a:p>
          <a:p>
            <a:r>
              <a:rPr lang="en-US" altLang="en-US" sz="2800" dirty="0"/>
              <a:t>Let us use predicate </a:t>
            </a:r>
            <a:r>
              <a:rPr lang="en-US" altLang="en-US" sz="2800" dirty="0" err="1">
                <a:solidFill>
                  <a:srgbClr val="0000FF"/>
                </a:solidFill>
              </a:rPr>
              <a:t>GreatThan</a:t>
            </a:r>
            <a:r>
              <a:rPr lang="en-US" altLang="en-US" sz="2800" dirty="0">
                <a:solidFill>
                  <a:srgbClr val="0000FF"/>
                </a:solidFill>
              </a:rPr>
              <a:t>(x, 1)</a:t>
            </a:r>
            <a:r>
              <a:rPr lang="en-US" altLang="en-US" sz="2800" dirty="0"/>
              <a:t> to represent x &gt;1. </a:t>
            </a:r>
          </a:p>
          <a:p>
            <a:pPr lvl="1"/>
            <a:r>
              <a:rPr lang="en-US" altLang="en-US" sz="2400" dirty="0">
                <a:solidFill>
                  <a:srgbClr val="FF3300"/>
                </a:solidFill>
              </a:rPr>
              <a:t>universal quantifier</a:t>
            </a:r>
            <a:r>
              <a:rPr lang="en-US" altLang="en-US" sz="2400" b="1" dirty="0"/>
              <a:t>: “</a:t>
            </a:r>
            <a:r>
              <a:rPr lang="en-US" altLang="en-US" sz="2400" dirty="0"/>
              <a:t>for every object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in the universe, </a:t>
            </a:r>
            <a:r>
              <a:rPr lang="en-US" altLang="en-US" sz="2400" i="1" dirty="0"/>
              <a:t>x &gt; </a:t>
            </a:r>
            <a:r>
              <a:rPr lang="en-US" altLang="en-US" sz="2400" dirty="0"/>
              <a:t>1” written as:   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x </a:t>
            </a:r>
            <a:r>
              <a:rPr lang="en-US" altLang="en-US" sz="2400" dirty="0" err="1">
                <a:solidFill>
                  <a:srgbClr val="FF3300"/>
                </a:solidFill>
              </a:rPr>
              <a:t>GreatThan</a:t>
            </a:r>
            <a:r>
              <a:rPr lang="en-US" altLang="en-US" sz="2400" dirty="0">
                <a:solidFill>
                  <a:srgbClr val="FF3300"/>
                </a:solidFill>
              </a:rPr>
              <a:t>(x, 1) </a:t>
            </a:r>
          </a:p>
          <a:p>
            <a:pPr lvl="1"/>
            <a:r>
              <a:rPr lang="en-US" altLang="en-US" sz="2400" dirty="0">
                <a:solidFill>
                  <a:srgbClr val="FF3300"/>
                </a:solidFill>
              </a:rPr>
              <a:t>existential quantifier</a:t>
            </a:r>
            <a:r>
              <a:rPr lang="en-US" altLang="en-US" sz="2400" b="1" dirty="0"/>
              <a:t>: </a:t>
            </a:r>
            <a:r>
              <a:rPr lang="en-US" altLang="en-US" sz="2400" dirty="0"/>
              <a:t>"for some object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in the universe, </a:t>
            </a:r>
            <a:r>
              <a:rPr lang="en-US" altLang="en-US" sz="2400" i="1" dirty="0"/>
              <a:t>x &gt; </a:t>
            </a:r>
            <a:r>
              <a:rPr lang="en-US" altLang="en-US" sz="2400" dirty="0"/>
              <a:t>1“ written as:    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x </a:t>
            </a:r>
            <a:r>
              <a:rPr lang="en-US" altLang="en-US" sz="2400" dirty="0" err="1">
                <a:solidFill>
                  <a:srgbClr val="FF3300"/>
                </a:solidFill>
                <a:sym typeface="Symbol" panose="05050102010706020507" pitchFamily="18" charset="2"/>
              </a:rPr>
              <a:t>GreatThan</a:t>
            </a:r>
            <a:r>
              <a:rPr lang="en-US" altLang="en-US" sz="2400" dirty="0">
                <a:solidFill>
                  <a:srgbClr val="FF3300"/>
                </a:solidFill>
                <a:sym typeface="Symbol" panose="05050102010706020507" pitchFamily="18" charset="2"/>
              </a:rPr>
              <a:t>(x, 1)</a:t>
            </a:r>
            <a:endParaRPr lang="en-US" altLang="en-US" sz="2400" dirty="0">
              <a:sym typeface="Symbol" panose="05050102010706020507" pitchFamily="18" charset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8A801-AEBC-4DD9-89B8-083090B50D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22EAD-EB2E-46D7-8AC0-E942182769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575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EEB7A-6CD7-4A22-855E-1922C549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Universe of Discourse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A7969-067D-4D3D-AA32-03515F255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2757"/>
            <a:ext cx="10972800" cy="4898170"/>
          </a:xfrm>
        </p:spPr>
        <p:txBody>
          <a:bodyPr/>
          <a:lstStyle/>
          <a:p>
            <a:r>
              <a:rPr lang="en-US" altLang="en-US" sz="2800" dirty="0"/>
              <a:t>The </a:t>
            </a:r>
            <a:r>
              <a:rPr lang="en-US" altLang="en-US" sz="2800" dirty="0">
                <a:solidFill>
                  <a:srgbClr val="FF3300"/>
                </a:solidFill>
              </a:rPr>
              <a:t>universe of discourse</a:t>
            </a:r>
            <a:r>
              <a:rPr lang="en-US" altLang="en-US" sz="2800" dirty="0"/>
              <a:t>, also called </a:t>
            </a:r>
            <a:r>
              <a:rPr lang="en-US" altLang="en-US" sz="2800" dirty="0">
                <a:solidFill>
                  <a:srgbClr val="FF3300"/>
                </a:solidFill>
              </a:rPr>
              <a:t>universe </a:t>
            </a:r>
            <a:r>
              <a:rPr lang="en-US" altLang="en-US" sz="2800" dirty="0"/>
              <a:t>(also called</a:t>
            </a:r>
            <a:r>
              <a:rPr lang="en-US" altLang="en-US" sz="2800" dirty="0">
                <a:solidFill>
                  <a:srgbClr val="FF3300"/>
                </a:solidFill>
              </a:rPr>
              <a:t> domain</a:t>
            </a:r>
            <a:r>
              <a:rPr lang="en-US" altLang="en-US" sz="2800" dirty="0"/>
              <a:t>), is the set of objects of interest. </a:t>
            </a:r>
          </a:p>
          <a:p>
            <a:r>
              <a:rPr lang="en-US" altLang="en-US" sz="2800" dirty="0"/>
              <a:t>Universal Quantifier (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800" dirty="0"/>
              <a:t>):  The expression: 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</a:t>
            </a:r>
            <a:r>
              <a:rPr lang="en-US" altLang="en-US" sz="2800" i="1" dirty="0">
                <a:solidFill>
                  <a:srgbClr val="FF3300"/>
                </a:solidFill>
              </a:rPr>
              <a:t>x P(x)</a:t>
            </a:r>
            <a:r>
              <a:rPr lang="en-US" altLang="en-US" sz="2800" dirty="0">
                <a:solidFill>
                  <a:srgbClr val="FF3300"/>
                </a:solidFill>
              </a:rPr>
              <a:t>,</a:t>
            </a:r>
            <a:r>
              <a:rPr lang="en-US" altLang="en-US" sz="2800" dirty="0"/>
              <a:t> denotes the universal quantification of </a:t>
            </a:r>
            <a:r>
              <a:rPr lang="en-US" altLang="en-US" sz="2800" i="1" dirty="0"/>
              <a:t>P</a:t>
            </a:r>
            <a:r>
              <a:rPr lang="en-US" altLang="en-US" sz="2800" dirty="0"/>
              <a:t>(x). </a:t>
            </a:r>
          </a:p>
          <a:p>
            <a:pPr lvl="1"/>
            <a:r>
              <a:rPr lang="en-US" altLang="en-US" sz="2400" dirty="0"/>
              <a:t>In English:  "</a:t>
            </a:r>
            <a:r>
              <a:rPr lang="en-US" altLang="en-US" sz="2400" i="1" dirty="0"/>
              <a:t>For all x, P(x)</a:t>
            </a:r>
            <a:r>
              <a:rPr lang="en-US" altLang="en-US" sz="2400" dirty="0"/>
              <a:t> holds" or "</a:t>
            </a:r>
            <a:r>
              <a:rPr lang="en-US" altLang="en-US" sz="2400" i="1" dirty="0"/>
              <a:t>for every x, P(x)</a:t>
            </a:r>
            <a:r>
              <a:rPr lang="en-US" altLang="en-US" sz="2400" dirty="0"/>
              <a:t> holds". </a:t>
            </a:r>
          </a:p>
          <a:p>
            <a:pPr lvl="1"/>
            <a:r>
              <a:rPr lang="en-US" altLang="en-US" sz="2400" i="1" dirty="0"/>
              <a:t>P(x)</a:t>
            </a:r>
            <a:r>
              <a:rPr lang="en-US" altLang="en-US" sz="2400" dirty="0"/>
              <a:t> is true for every object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in the universe</a:t>
            </a:r>
          </a:p>
          <a:p>
            <a:r>
              <a:rPr lang="en-US" altLang="en-US" sz="2800" dirty="0"/>
              <a:t>Existential Quantifier(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800" dirty="0"/>
              <a:t>): The expression: </a:t>
            </a:r>
            <a:r>
              <a:rPr lang="en-US" altLang="en-US" sz="2800" dirty="0">
                <a:solidFill>
                  <a:srgbClr val="FF3300"/>
                </a:solidFill>
                <a:sym typeface="Symbol" panose="05050102010706020507" pitchFamily="18" charset="2"/>
              </a:rPr>
              <a:t></a:t>
            </a:r>
            <a:r>
              <a:rPr lang="en-US" altLang="en-US" sz="2800" i="1" dirty="0" err="1">
                <a:solidFill>
                  <a:srgbClr val="FF3300"/>
                </a:solidFill>
              </a:rPr>
              <a:t>xP</a:t>
            </a:r>
            <a:r>
              <a:rPr lang="en-US" altLang="en-US" sz="2800" i="1" dirty="0">
                <a:solidFill>
                  <a:srgbClr val="FF3300"/>
                </a:solidFill>
              </a:rPr>
              <a:t>(x)</a:t>
            </a:r>
            <a:r>
              <a:rPr lang="en-US" altLang="en-US" sz="2800" dirty="0">
                <a:solidFill>
                  <a:srgbClr val="FF3300"/>
                </a:solidFill>
              </a:rPr>
              <a:t>,</a:t>
            </a:r>
            <a:r>
              <a:rPr lang="en-US" altLang="en-US" sz="2800" dirty="0"/>
              <a:t> denotes the existential quantification of </a:t>
            </a:r>
            <a:r>
              <a:rPr lang="en-US" altLang="en-US" sz="2800" i="1" dirty="0"/>
              <a:t>P(x)</a:t>
            </a:r>
            <a:r>
              <a:rPr lang="en-US" altLang="en-US" sz="2800" dirty="0"/>
              <a:t>. </a:t>
            </a:r>
          </a:p>
          <a:p>
            <a:pPr lvl="1"/>
            <a:r>
              <a:rPr lang="en-US" altLang="en-US" sz="2400" dirty="0"/>
              <a:t>In English: "There exists an </a:t>
            </a:r>
            <a:r>
              <a:rPr lang="en-US" altLang="en-US" sz="2400" i="1" dirty="0"/>
              <a:t>x</a:t>
            </a:r>
            <a:r>
              <a:rPr lang="en-US" altLang="en-US" sz="2400" dirty="0"/>
              <a:t> such that </a:t>
            </a:r>
            <a:r>
              <a:rPr lang="en-US" altLang="en-US" sz="2400" i="1" dirty="0"/>
              <a:t>P(x)</a:t>
            </a:r>
            <a:r>
              <a:rPr lang="en-US" altLang="en-US" sz="2400" dirty="0"/>
              <a:t>" or "There is at least one </a:t>
            </a:r>
            <a:r>
              <a:rPr lang="en-US" altLang="en-US" sz="2400" i="1" dirty="0"/>
              <a:t>x</a:t>
            </a:r>
            <a:r>
              <a:rPr lang="en-US" altLang="en-US" sz="2400" dirty="0"/>
              <a:t> such that </a:t>
            </a:r>
            <a:r>
              <a:rPr lang="en-US" altLang="en-US" sz="2400" i="1" dirty="0"/>
              <a:t>P(x)</a:t>
            </a:r>
            <a:r>
              <a:rPr lang="en-US" altLang="en-US" sz="2400" dirty="0"/>
              <a:t>“.  </a:t>
            </a:r>
          </a:p>
          <a:p>
            <a:pPr lvl="1"/>
            <a:r>
              <a:rPr lang="en-US" altLang="en-US" sz="2400" dirty="0">
                <a:sym typeface="Symbol" panose="05050102010706020507" pitchFamily="18" charset="2"/>
              </a:rPr>
              <a:t></a:t>
            </a:r>
            <a:r>
              <a:rPr lang="en-US" altLang="en-US" sz="2400" i="1" dirty="0"/>
              <a:t>x</a:t>
            </a:r>
            <a:r>
              <a:rPr lang="en-US" altLang="en-US" sz="2400" dirty="0"/>
              <a:t> means at least one object </a:t>
            </a:r>
            <a:r>
              <a:rPr lang="en-US" altLang="en-US" sz="2400" i="1" dirty="0"/>
              <a:t>x</a:t>
            </a:r>
            <a:r>
              <a:rPr lang="en-US" altLang="en-US" sz="2400" dirty="0"/>
              <a:t> in the universe.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B0DDF-7D47-43C2-8964-227EDCCAF4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CS411: Artificial Intelligence I, Bing Liu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40038-9440-443A-A2DD-FB76372788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54139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219773</TotalTime>
  <Words>4331</Words>
  <Application>Microsoft Office PowerPoint</Application>
  <PresentationFormat>Widescreen</PresentationFormat>
  <Paragraphs>392</Paragraphs>
  <Slides>42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Garamond</vt:lpstr>
      <vt:lpstr>Wingdings</vt:lpstr>
      <vt:lpstr>Edge</vt:lpstr>
      <vt:lpstr>First-order Logic</vt:lpstr>
      <vt:lpstr>Limitations of propositional logic</vt:lpstr>
      <vt:lpstr>Outline</vt:lpstr>
      <vt:lpstr>Syntax of first-order logic</vt:lpstr>
      <vt:lpstr>Predicate</vt:lpstr>
      <vt:lpstr>Another predicate example</vt:lpstr>
      <vt:lpstr>Quantification</vt:lpstr>
      <vt:lpstr>From predicate to propositions</vt:lpstr>
      <vt:lpstr>Universe of Discourse </vt:lpstr>
      <vt:lpstr>Application of Quantifiers </vt:lpstr>
      <vt:lpstr>Examples</vt:lpstr>
      <vt:lpstr>How to read quantified formulas </vt:lpstr>
      <vt:lpstr>Well-Formed Formula (wff)</vt:lpstr>
      <vt:lpstr>Some examples of first-order logic</vt:lpstr>
      <vt:lpstr>Outline</vt:lpstr>
      <vt:lpstr>Models in first-order logic</vt:lpstr>
      <vt:lpstr>Propositionalization</vt:lpstr>
      <vt:lpstr>Outline</vt:lpstr>
      <vt:lpstr>Definite clauses</vt:lpstr>
      <vt:lpstr>Modus ponens (first attempt)</vt:lpstr>
      <vt:lpstr>Substitution</vt:lpstr>
      <vt:lpstr>Unification</vt:lpstr>
      <vt:lpstr>Modus ponens</vt:lpstr>
      <vt:lpstr>Modus ponens example</vt:lpstr>
      <vt:lpstr>Completeness and semi-decidability</vt:lpstr>
      <vt:lpstr>Resolution</vt:lpstr>
      <vt:lpstr>Conversion to CNF</vt:lpstr>
      <vt:lpstr>Conversion to CNF (cont.)</vt:lpstr>
      <vt:lpstr>Conversion to CNF (cont.)</vt:lpstr>
      <vt:lpstr>Resolution of first-order logic</vt:lpstr>
      <vt:lpstr>Outline</vt:lpstr>
      <vt:lpstr>Bound and free variables</vt:lpstr>
      <vt:lpstr>From Wff to Proposition</vt:lpstr>
      <vt:lpstr>Satisfiability</vt:lpstr>
      <vt:lpstr>Validity</vt:lpstr>
      <vt:lpstr>Reasoning with first-order logic</vt:lpstr>
      <vt:lpstr>Universal Instantiation </vt:lpstr>
      <vt:lpstr>Universal Generalization</vt:lpstr>
      <vt:lpstr>Existential Instantiation</vt:lpstr>
      <vt:lpstr>Existential Generalization </vt:lpstr>
      <vt:lpstr>Outline</vt:lpstr>
      <vt:lpstr>Summary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and Summarizing Customer Reviews</dc:title>
  <dc:creator>Preferred Customer</dc:creator>
  <cp:lastModifiedBy>Liu, Bing</cp:lastModifiedBy>
  <cp:revision>5843</cp:revision>
  <cp:lastPrinted>2015-07-21T14:54:29Z</cp:lastPrinted>
  <dcterms:created xsi:type="dcterms:W3CDTF">2004-06-21T03:23:40Z</dcterms:created>
  <dcterms:modified xsi:type="dcterms:W3CDTF">2022-02-22T04:50:34Z</dcterms:modified>
</cp:coreProperties>
</file>