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80"/>
  </p:notesMasterIdLst>
  <p:handoutMasterIdLst>
    <p:handoutMasterId r:id="rId81"/>
  </p:handoutMasterIdLst>
  <p:sldIdLst>
    <p:sldId id="2687" r:id="rId2"/>
    <p:sldId id="2688" r:id="rId3"/>
    <p:sldId id="2690" r:id="rId4"/>
    <p:sldId id="2691" r:id="rId5"/>
    <p:sldId id="2759" r:id="rId6"/>
    <p:sldId id="2731" r:id="rId7"/>
    <p:sldId id="2692" r:id="rId8"/>
    <p:sldId id="2693" r:id="rId9"/>
    <p:sldId id="2694" r:id="rId10"/>
    <p:sldId id="2695" r:id="rId11"/>
    <p:sldId id="2696" r:id="rId12"/>
    <p:sldId id="2697" r:id="rId13"/>
    <p:sldId id="2698" r:id="rId14"/>
    <p:sldId id="2689" r:id="rId15"/>
    <p:sldId id="2699" r:id="rId16"/>
    <p:sldId id="2700" r:id="rId17"/>
    <p:sldId id="2701" r:id="rId18"/>
    <p:sldId id="2702" r:id="rId19"/>
    <p:sldId id="2703" r:id="rId20"/>
    <p:sldId id="2704" r:id="rId21"/>
    <p:sldId id="2705" r:id="rId22"/>
    <p:sldId id="2706" r:id="rId23"/>
    <p:sldId id="2732" r:id="rId24"/>
    <p:sldId id="2707" r:id="rId25"/>
    <p:sldId id="2708" r:id="rId26"/>
    <p:sldId id="2709" r:id="rId27"/>
    <p:sldId id="2713" r:id="rId28"/>
    <p:sldId id="2710" r:id="rId29"/>
    <p:sldId id="2711" r:id="rId30"/>
    <p:sldId id="2712" r:id="rId31"/>
    <p:sldId id="2714" r:id="rId32"/>
    <p:sldId id="2715" r:id="rId33"/>
    <p:sldId id="2716" r:id="rId34"/>
    <p:sldId id="2733" r:id="rId35"/>
    <p:sldId id="2717" r:id="rId36"/>
    <p:sldId id="2718" r:id="rId37"/>
    <p:sldId id="2721" r:id="rId38"/>
    <p:sldId id="2722" r:id="rId39"/>
    <p:sldId id="2734" r:id="rId40"/>
    <p:sldId id="2723" r:id="rId41"/>
    <p:sldId id="2724" r:id="rId42"/>
    <p:sldId id="2725" r:id="rId43"/>
    <p:sldId id="2726" r:id="rId44"/>
    <p:sldId id="2727" r:id="rId45"/>
    <p:sldId id="2728" r:id="rId46"/>
    <p:sldId id="2729" r:id="rId47"/>
    <p:sldId id="2735" r:id="rId48"/>
    <p:sldId id="2737" r:id="rId49"/>
    <p:sldId id="2736" r:id="rId50"/>
    <p:sldId id="2738" r:id="rId51"/>
    <p:sldId id="2739" r:id="rId52"/>
    <p:sldId id="2740" r:id="rId53"/>
    <p:sldId id="2741" r:id="rId54"/>
    <p:sldId id="2742" r:id="rId55"/>
    <p:sldId id="2743" r:id="rId56"/>
    <p:sldId id="2744" r:id="rId57"/>
    <p:sldId id="2745" r:id="rId58"/>
    <p:sldId id="2746" r:id="rId59"/>
    <p:sldId id="2747" r:id="rId60"/>
    <p:sldId id="2748" r:id="rId61"/>
    <p:sldId id="2749" r:id="rId62"/>
    <p:sldId id="2750" r:id="rId63"/>
    <p:sldId id="2751" r:id="rId64"/>
    <p:sldId id="2752" r:id="rId65"/>
    <p:sldId id="2753" r:id="rId66"/>
    <p:sldId id="2760" r:id="rId67"/>
    <p:sldId id="2754" r:id="rId68"/>
    <p:sldId id="2755" r:id="rId69"/>
    <p:sldId id="2756" r:id="rId70"/>
    <p:sldId id="2757" r:id="rId71"/>
    <p:sldId id="2758" r:id="rId72"/>
    <p:sldId id="2761" r:id="rId73"/>
    <p:sldId id="2762" r:id="rId74"/>
    <p:sldId id="2763" r:id="rId75"/>
    <p:sldId id="2764" r:id="rId76"/>
    <p:sldId id="2765" r:id="rId77"/>
    <p:sldId id="2766" r:id="rId78"/>
    <p:sldId id="2767" r:id="rId79"/>
  </p:sldIdLst>
  <p:sldSz cx="12192000" cy="6858000"/>
  <p:notesSz cx="6858000" cy="9296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accent1"/>
      </a:buClr>
      <a:buSzPct val="65000"/>
      <a:buFont typeface="Wingdings" pitchFamily="2" charset="2"/>
      <a:buChar char="n"/>
      <a:defRPr sz="3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accent1"/>
      </a:buClr>
      <a:buSzPct val="65000"/>
      <a:buFont typeface="Wingdings" pitchFamily="2" charset="2"/>
      <a:buChar char="n"/>
      <a:defRPr sz="3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accent1"/>
      </a:buClr>
      <a:buSzPct val="65000"/>
      <a:buFont typeface="Wingdings" pitchFamily="2" charset="2"/>
      <a:buChar char="n"/>
      <a:defRPr sz="3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accent1"/>
      </a:buClr>
      <a:buSzPct val="65000"/>
      <a:buFont typeface="Wingdings" pitchFamily="2" charset="2"/>
      <a:buChar char="n"/>
      <a:defRPr sz="3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accent1"/>
      </a:buClr>
      <a:buSzPct val="65000"/>
      <a:buFont typeface="Wingdings" pitchFamily="2" charset="2"/>
      <a:buChar char="n"/>
      <a:defRPr sz="3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4319" userDrawn="1">
          <p15:clr>
            <a:srgbClr val="A4A3A4"/>
          </p15:clr>
        </p15:guide>
        <p15:guide id="4" pos="7679" userDrawn="1">
          <p15:clr>
            <a:srgbClr val="A4A3A4"/>
          </p15:clr>
        </p15:guide>
        <p15:guide id="5" orient="horz" pos="2183" userDrawn="1">
          <p15:clr>
            <a:srgbClr val="A4A3A4"/>
          </p15:clr>
        </p15:guide>
        <p15:guide id="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ett Chen" initials="" lastIdx="5" clrIdx="0"/>
  <p:cmAuthor id="1" name="Brett Zhiyuan Chen" initials="" lastIdx="1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863D"/>
    <a:srgbClr val="FF6600"/>
    <a:srgbClr val="3366FF"/>
    <a:srgbClr val="700000"/>
    <a:srgbClr val="FF9900"/>
    <a:srgbClr val="5D2884"/>
    <a:srgbClr val="3333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49" autoAdjust="0"/>
    <p:restoredTop sz="93963" autoAdjust="0"/>
  </p:normalViewPr>
  <p:slideViewPr>
    <p:cSldViewPr>
      <p:cViewPr varScale="1">
        <p:scale>
          <a:sx n="64" d="100"/>
          <a:sy n="64" d="100"/>
        </p:scale>
        <p:origin x="660" y="22"/>
      </p:cViewPr>
      <p:guideLst>
        <p:guide orient="horz" pos="2160"/>
        <p:guide pos="3840"/>
        <p:guide orient="horz" pos="4319"/>
        <p:guide pos="7679"/>
        <p:guide orient="horz" pos="2183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5300"/>
    </p:cViewPr>
  </p:sorterViewPr>
  <p:notesViewPr>
    <p:cSldViewPr>
      <p:cViewPr varScale="1">
        <p:scale>
          <a:sx n="105" d="100"/>
          <a:sy n="105" d="100"/>
        </p:scale>
        <p:origin x="-1440" y="-72"/>
      </p:cViewPr>
      <p:guideLst>
        <p:guide orient="horz" pos="2928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4" tIns="46143" rIns="92284" bIns="46143" numCol="1" anchor="t" anchorCtr="0" compatLnSpc="1">
            <a:prstTxWarp prst="textNoShape">
              <a:avLst/>
            </a:prstTxWarp>
          </a:bodyPr>
          <a:lstStyle>
            <a:lvl1pPr defTabSz="92381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903" y="1"/>
            <a:ext cx="2972097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4" tIns="46143" rIns="92284" bIns="46143" numCol="1" anchor="t" anchorCtr="0" compatLnSpc="1">
            <a:prstTxWarp prst="textNoShape">
              <a:avLst/>
            </a:prstTxWarp>
          </a:bodyPr>
          <a:lstStyle>
            <a:lvl1pPr algn="r" defTabSz="92381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195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4" tIns="46143" rIns="92284" bIns="46143" numCol="1" anchor="b" anchorCtr="0" compatLnSpc="1">
            <a:prstTxWarp prst="textNoShape">
              <a:avLst/>
            </a:prstTxWarp>
          </a:bodyPr>
          <a:lstStyle>
            <a:lvl1pPr defTabSz="92381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903" y="8832195"/>
            <a:ext cx="2972097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4" tIns="46143" rIns="92284" bIns="46143" numCol="1" anchor="b" anchorCtr="0" compatLnSpc="1">
            <a:prstTxWarp prst="textNoShape">
              <a:avLst/>
            </a:prstTxWarp>
          </a:bodyPr>
          <a:lstStyle>
            <a:lvl1pPr algn="r" defTabSz="923810">
              <a:defRPr sz="1300">
                <a:latin typeface="Arial" charset="0"/>
              </a:defRPr>
            </a:lvl1pPr>
          </a:lstStyle>
          <a:p>
            <a:pPr>
              <a:defRPr/>
            </a:pPr>
            <a:fld id="{5DB034C7-4270-483D-8BDF-C000EEEF11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26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4" tIns="46143" rIns="92284" bIns="46143" numCol="1" anchor="t" anchorCtr="0" compatLnSpc="1">
            <a:prstTxWarp prst="textNoShape">
              <a:avLst/>
            </a:prstTxWarp>
          </a:bodyPr>
          <a:lstStyle>
            <a:lvl1pPr defTabSz="923810">
              <a:spcBef>
                <a:spcPct val="0"/>
              </a:spcBef>
              <a:buClrTx/>
              <a:buSzTx/>
              <a:buFontTx/>
              <a:buNone/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414" y="1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4" tIns="46143" rIns="92284" bIns="46143" numCol="1" anchor="t" anchorCtr="0" compatLnSpc="1">
            <a:prstTxWarp prst="textNoShape">
              <a:avLst/>
            </a:prstTxWarp>
          </a:bodyPr>
          <a:lstStyle>
            <a:lvl1pPr algn="r" defTabSz="923810">
              <a:spcBef>
                <a:spcPct val="0"/>
              </a:spcBef>
              <a:buClrTx/>
              <a:buSzTx/>
              <a:buFontTx/>
              <a:buNone/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1788" y="698500"/>
            <a:ext cx="61960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098" y="4416099"/>
            <a:ext cx="5485805" cy="418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4" tIns="46143" rIns="92284" bIns="461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59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4" tIns="46143" rIns="92284" bIns="46143" numCol="1" anchor="b" anchorCtr="0" compatLnSpc="1">
            <a:prstTxWarp prst="textNoShape">
              <a:avLst/>
            </a:prstTxWarp>
          </a:bodyPr>
          <a:lstStyle>
            <a:lvl1pPr defTabSz="923810">
              <a:spcBef>
                <a:spcPct val="0"/>
              </a:spcBef>
              <a:buClrTx/>
              <a:buSzTx/>
              <a:buFontTx/>
              <a:buNone/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414" y="8830659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4" tIns="46143" rIns="92284" bIns="46143" numCol="1" anchor="b" anchorCtr="0" compatLnSpc="1">
            <a:prstTxWarp prst="textNoShape">
              <a:avLst/>
            </a:prstTxWarp>
          </a:bodyPr>
          <a:lstStyle>
            <a:lvl1pPr algn="r" defTabSz="923810">
              <a:spcBef>
                <a:spcPct val="0"/>
              </a:spcBef>
              <a:buClrTx/>
              <a:buSzTx/>
              <a:buFontTx/>
              <a:buNone/>
              <a:defRPr sz="1300">
                <a:latin typeface="Arial" charset="0"/>
              </a:defRPr>
            </a:lvl1pPr>
          </a:lstStyle>
          <a:p>
            <a:pPr>
              <a:defRPr/>
            </a:pPr>
            <a:fld id="{22A3586C-3B7D-4147-9957-F8F486F8C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8061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812800" y="1219200"/>
            <a:ext cx="105664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3000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2641601" y="3962400"/>
            <a:ext cx="868256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3000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1" y="1524000"/>
            <a:ext cx="10164233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1600" y="3962400"/>
            <a:ext cx="87376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914400" y="6243638"/>
            <a:ext cx="7112000" cy="45720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256F0-88B9-48EE-8C53-686074EE5B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161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B803B-8952-402F-A71A-B244E00861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6456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F6302-11C0-4480-8196-146E016623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6483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00B96-E340-41E1-9073-CBBEAA7ABD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5607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1CFDD-3C5F-4286-9C94-2AA788FC88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0874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F91C3-4DC8-4412-86BD-7EDA41606D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2876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7D095-C475-468E-B55A-5AAB6E83C4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9437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2E54C-6748-4117-AA15-93F730709A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4215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DE47E-5550-4E36-872B-CD1F66F30C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5486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41D7C-6881-4687-9E7E-EA249A2FAD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9933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6E2BA-9042-4BC0-B54D-BCD7452B86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5554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35FFE-4E95-41F7-8729-5E6E187272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355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E552E-4478-4036-BA25-FF7ACAEFD2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8675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248400"/>
            <a:ext cx="741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+mj-lt"/>
              </a:defRPr>
            </a:lvl1pPr>
          </a:lstStyle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latin typeface="+mj-lt"/>
              </a:defRPr>
            </a:lvl1pPr>
          </a:lstStyle>
          <a:p>
            <a:pPr>
              <a:defRPr/>
            </a:pPr>
            <a:fld id="{87098A94-D482-4804-A3D4-A50318B202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Freeform 7"/>
          <p:cNvSpPr>
            <a:spLocks noChangeArrowheads="1"/>
          </p:cNvSpPr>
          <p:nvPr/>
        </p:nvSpPr>
        <p:spPr bwMode="auto">
          <a:xfrm>
            <a:off x="508000" y="228600"/>
            <a:ext cx="109728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3000"/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3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  <p:sldLayoutId id="2147484084" r:id="rId12"/>
    <p:sldLayoutId id="2147484085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wmf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1.w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2.wmf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5.wmf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Reasoning under Uncertainty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9676" y="3962400"/>
            <a:ext cx="8199524" cy="17526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635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FC55C-E73A-42C7-BB58-F935A7C34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terminologies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2202D-F0A0-46C0-ADDE-2D31C08E2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Mutually exclusive events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lvl="1"/>
            <a:r>
              <a:rPr lang="en-US" dirty="0">
                <a:effectLst/>
                <a:ea typeface="Times New Roman" panose="02020603050405020304" pitchFamily="18" charset="0"/>
              </a:rPr>
              <a:t>A set of </a:t>
            </a:r>
            <a:r>
              <a:rPr lang="en-US" dirty="0"/>
              <a:t>events</a:t>
            </a:r>
            <a:r>
              <a:rPr lang="en-US" dirty="0">
                <a:effectLst/>
                <a:ea typeface="Times New Roman" panose="02020603050405020304" pitchFamily="18" charset="0"/>
              </a:rPr>
              <a:t> E</a:t>
            </a:r>
            <a:r>
              <a:rPr lang="en-US" baseline="-25000" dirty="0">
                <a:effectLst/>
                <a:ea typeface="Times New Roman" panose="02020603050405020304" pitchFamily="18" charset="0"/>
              </a:rPr>
              <a:t>1</a:t>
            </a:r>
            <a:r>
              <a:rPr lang="en-US" dirty="0">
                <a:effectLst/>
                <a:ea typeface="Times New Roman" panose="02020603050405020304" pitchFamily="18" charset="0"/>
              </a:rPr>
              <a:t>, E</a:t>
            </a:r>
            <a:r>
              <a:rPr lang="en-US" baseline="-25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, ...,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E</a:t>
            </a:r>
            <a:r>
              <a:rPr lang="en-US" baseline="-25000" dirty="0" err="1">
                <a:effectLst/>
                <a:ea typeface="Times New Roman" panose="02020603050405020304" pitchFamily="18" charset="0"/>
              </a:rPr>
              <a:t>n</a:t>
            </a:r>
            <a:r>
              <a:rPr lang="en-US" dirty="0">
                <a:effectLst/>
                <a:ea typeface="Times New Roman" panose="02020603050405020304" pitchFamily="18" charset="0"/>
              </a:rPr>
              <a:t> in a sample space S, are called </a:t>
            </a:r>
            <a:r>
              <a:rPr lang="en-US" b="1" dirty="0">
                <a:effectLst/>
                <a:ea typeface="Times New Roman" panose="02020603050405020304" pitchFamily="18" charset="0"/>
              </a:rPr>
              <a:t>mutually exclusive events </a:t>
            </a:r>
            <a:r>
              <a:rPr lang="en-US" dirty="0">
                <a:effectLst/>
                <a:ea typeface="Times New Roman" panose="02020603050405020304" pitchFamily="18" charset="0"/>
              </a:rPr>
              <a:t>if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E</a:t>
            </a:r>
            <a:r>
              <a:rPr lang="en-US" baseline="-25000" dirty="0" err="1">
                <a:effectLst/>
                <a:ea typeface="Times New Roman" panose="02020603050405020304" pitchFamily="18" charset="0"/>
              </a:rPr>
              <a:t>i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E</a:t>
            </a:r>
            <a:r>
              <a:rPr lang="en-US" baseline="-25000" dirty="0" err="1">
                <a:effectLst/>
                <a:ea typeface="Times New Roman" panose="02020603050405020304" pitchFamily="18" charset="0"/>
              </a:rPr>
              <a:t>j</a:t>
            </a:r>
            <a:r>
              <a:rPr lang="en-US" dirty="0">
                <a:effectLst/>
                <a:ea typeface="Times New Roman" panose="02020603050405020304" pitchFamily="18" charset="0"/>
              </a:rPr>
              <a:t> = </a:t>
            </a:r>
            <a:r>
              <a:rPr lang="en-US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</a:t>
            </a:r>
            <a:r>
              <a:rPr lang="en-US" dirty="0">
                <a:effectLst/>
                <a:ea typeface="Times New Roman" panose="02020603050405020304" pitchFamily="18" charset="0"/>
              </a:rPr>
              <a:t>, i </a:t>
            </a:r>
            <a:r>
              <a:rPr lang="en-US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lang="en-US" dirty="0">
                <a:effectLst/>
                <a:ea typeface="Times New Roman" panose="02020603050405020304" pitchFamily="18" charset="0"/>
              </a:rPr>
              <a:t> j, 1</a:t>
            </a:r>
            <a:r>
              <a:rPr lang="en-US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dirty="0">
                <a:effectLst/>
                <a:ea typeface="Times New Roman" panose="02020603050405020304" pitchFamily="18" charset="0"/>
              </a:rPr>
              <a:t> i, j </a:t>
            </a:r>
            <a:r>
              <a:rPr lang="en-US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dirty="0">
                <a:effectLst/>
                <a:ea typeface="Times New Roman" panose="02020603050405020304" pitchFamily="18" charset="0"/>
              </a:rPr>
              <a:t> n.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C7BEA1-A603-46C9-AC79-5552AED5E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1D6C88-57E0-4039-8329-EA0B61CAE3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804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4A704-17DE-4E3B-8013-4E155CEB2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Axioms of probability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E9A39-0B30-46DD-B46F-01020F00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A theory of probability can be made using three axioms: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tabLst>
                <a:tab pos="401638" algn="l"/>
              </a:tabLst>
            </a:pPr>
            <a:r>
              <a:rPr lang="en-US" dirty="0">
                <a:effectLst/>
                <a:ea typeface="Times New Roman" panose="02020603050405020304" pitchFamily="18" charset="0"/>
              </a:rPr>
              <a:t>	1. 	0 </a:t>
            </a:r>
            <a:r>
              <a:rPr lang="en-US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dirty="0">
                <a:effectLst/>
                <a:ea typeface="Times New Roman" panose="02020603050405020304" pitchFamily="18" charset="0"/>
              </a:rPr>
              <a:t> P(E) </a:t>
            </a:r>
            <a:r>
              <a:rPr lang="en-US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dirty="0">
                <a:effectLst/>
                <a:ea typeface="Times New Roman" panose="02020603050405020304" pitchFamily="18" charset="0"/>
              </a:rPr>
              <a:t> 1.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401638" algn="l"/>
              </a:tabLst>
            </a:pPr>
            <a:r>
              <a:rPr lang="en-US" dirty="0">
                <a:effectLst/>
                <a:ea typeface="Times New Roman" panose="02020603050405020304" pitchFamily="18" charset="0"/>
              </a:rPr>
              <a:t>	2.	</a:t>
            </a:r>
            <a:r>
              <a:rPr lang="en-US" b="1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</a:t>
            </a:r>
            <a:r>
              <a:rPr lang="en-US" b="1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P(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E</a:t>
            </a:r>
            <a:r>
              <a:rPr lang="en-US" baseline="-25000" dirty="0" err="1">
                <a:effectLst/>
                <a:ea typeface="Times New Roman" panose="02020603050405020304" pitchFamily="18" charset="0"/>
              </a:rPr>
              <a:t>i</a:t>
            </a:r>
            <a:r>
              <a:rPr lang="en-US" dirty="0">
                <a:effectLst/>
                <a:ea typeface="Times New Roman" panose="02020603050405020304" pitchFamily="18" charset="0"/>
              </a:rPr>
              <a:t>) = 1 (or P(S) = 1)</a:t>
            </a:r>
          </a:p>
          <a:p>
            <a:pPr marL="0" marR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>
                <a:effectLst/>
                <a:ea typeface="Times New Roman" panose="02020603050405020304" pitchFamily="18" charset="0"/>
              </a:rPr>
              <a:t> 	  I</a:t>
            </a:r>
          </a:p>
          <a:p>
            <a:pPr marL="1039812" lvl="2" indent="-342900" algn="just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This</a:t>
            </a:r>
            <a:r>
              <a:rPr lang="en-US" dirty="0">
                <a:effectLst/>
                <a:ea typeface="Times New Roman" panose="02020603050405020304" pitchFamily="18" charset="0"/>
              </a:rPr>
              <a:t> axiom states that the sum of all events which do not affect each other, called </a:t>
            </a:r>
            <a:r>
              <a:rPr lang="en-US" b="1" dirty="0">
                <a:effectLst/>
                <a:ea typeface="Times New Roman" panose="02020603050405020304" pitchFamily="18" charset="0"/>
              </a:rPr>
              <a:t>mutually exclusive events</a:t>
            </a:r>
            <a:r>
              <a:rPr lang="en-US" dirty="0">
                <a:effectLst/>
                <a:ea typeface="Times New Roman" panose="02020603050405020304" pitchFamily="18" charset="0"/>
              </a:rPr>
              <a:t>, is 1. </a:t>
            </a:r>
          </a:p>
          <a:p>
            <a:pPr lvl="2" algn="just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As a corollary of this axiom:  P(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E</a:t>
            </a:r>
            <a:r>
              <a:rPr lang="en-US" baseline="-25000" dirty="0" err="1">
                <a:effectLst/>
                <a:ea typeface="Times New Roman" panose="02020603050405020304" pitchFamily="18" charset="0"/>
              </a:rPr>
              <a:t>i</a:t>
            </a:r>
            <a:r>
              <a:rPr lang="en-US" dirty="0">
                <a:effectLst/>
                <a:ea typeface="Times New Roman" panose="02020603050405020304" pitchFamily="18" charset="0"/>
              </a:rPr>
              <a:t>) + P(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E</a:t>
            </a:r>
            <a:r>
              <a:rPr lang="en-US" baseline="-25000" dirty="0" err="1">
                <a:effectLst/>
                <a:ea typeface="Times New Roman" panose="02020603050405020304" pitchFamily="18" charset="0"/>
              </a:rPr>
              <a:t>i</a:t>
            </a:r>
            <a:r>
              <a:rPr lang="en-US" dirty="0">
                <a:effectLst/>
                <a:ea typeface="Times New Roman" panose="02020603050405020304" pitchFamily="18" charset="0"/>
              </a:rPr>
              <a:t>’) = 1, where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E</a:t>
            </a:r>
            <a:r>
              <a:rPr lang="en-US" baseline="-25000" dirty="0" err="1">
                <a:effectLst/>
                <a:ea typeface="Times New Roman" panose="02020603050405020304" pitchFamily="18" charset="0"/>
              </a:rPr>
              <a:t>i</a:t>
            </a:r>
            <a:r>
              <a:rPr lang="en-US" dirty="0">
                <a:effectLst/>
                <a:ea typeface="Times New Roman" panose="02020603050405020304" pitchFamily="18" charset="0"/>
              </a:rPr>
              <a:t>’ is the complement of event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E</a:t>
            </a:r>
            <a:r>
              <a:rPr lang="en-US" baseline="-25000" dirty="0" err="1">
                <a:effectLst/>
                <a:ea typeface="Times New Roman" panose="02020603050405020304" pitchFamily="18" charset="0"/>
              </a:rPr>
              <a:t>i</a:t>
            </a:r>
            <a:r>
              <a:rPr lang="en-US" dirty="0">
                <a:effectLst/>
                <a:ea typeface="Times New Roman" panose="02020603050405020304" pitchFamily="18" charset="0"/>
              </a:rPr>
              <a:t>. </a:t>
            </a:r>
          </a:p>
          <a:p>
            <a:pPr marL="0" marR="0" indent="0" algn="just">
              <a:spcBef>
                <a:spcPts val="0"/>
              </a:spcBef>
              <a:spcAft>
                <a:spcPts val="600"/>
              </a:spcAft>
              <a:buNone/>
              <a:tabLst>
                <a:tab pos="401638" algn="l"/>
              </a:tabLst>
            </a:pPr>
            <a:r>
              <a:rPr lang="en-US" dirty="0">
                <a:effectLst/>
                <a:ea typeface="Times New Roman" panose="02020603050405020304" pitchFamily="18" charset="0"/>
              </a:rPr>
              <a:t>	3.	P(E</a:t>
            </a:r>
            <a:r>
              <a:rPr lang="en-US" baseline="-25000" dirty="0">
                <a:effectLst/>
                <a:ea typeface="Times New Roman" panose="02020603050405020304" pitchFamily="18" charset="0"/>
              </a:rPr>
              <a:t>1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US" dirty="0">
                <a:effectLst/>
                <a:ea typeface="Times New Roman" panose="02020603050405020304" pitchFamily="18" charset="0"/>
              </a:rPr>
              <a:t> E</a:t>
            </a:r>
            <a:r>
              <a:rPr lang="en-US" baseline="-25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) = P(E</a:t>
            </a:r>
            <a:r>
              <a:rPr lang="en-US" baseline="-25000" dirty="0">
                <a:effectLst/>
                <a:ea typeface="Times New Roman" panose="02020603050405020304" pitchFamily="18" charset="0"/>
              </a:rPr>
              <a:t>1</a:t>
            </a:r>
            <a:r>
              <a:rPr lang="en-US" dirty="0">
                <a:effectLst/>
                <a:ea typeface="Times New Roman" panose="02020603050405020304" pitchFamily="18" charset="0"/>
              </a:rPr>
              <a:t>) + P(E</a:t>
            </a:r>
            <a:r>
              <a:rPr lang="en-US" baseline="-25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), </a:t>
            </a:r>
          </a:p>
          <a:p>
            <a:pPr marL="671512" lvl="2" indent="0" algn="just">
              <a:spcBef>
                <a:spcPts val="0"/>
              </a:spcBef>
              <a:spcAft>
                <a:spcPts val="600"/>
              </a:spcAft>
              <a:buNone/>
              <a:tabLst>
                <a:tab pos="401638" algn="l"/>
              </a:tabLst>
            </a:pPr>
            <a:r>
              <a:rPr lang="en-US" dirty="0">
                <a:effectLst/>
                <a:ea typeface="Times New Roman" panose="02020603050405020304" pitchFamily="18" charset="0"/>
              </a:rPr>
              <a:t>   where E</a:t>
            </a:r>
            <a:r>
              <a:rPr lang="en-US" baseline="-25000" dirty="0">
                <a:effectLst/>
                <a:ea typeface="Times New Roman" panose="02020603050405020304" pitchFamily="18" charset="0"/>
              </a:rPr>
              <a:t>1</a:t>
            </a:r>
            <a:r>
              <a:rPr lang="en-US" dirty="0">
                <a:effectLst/>
                <a:ea typeface="Times New Roman" panose="02020603050405020304" pitchFamily="18" charset="0"/>
              </a:rPr>
              <a:t> and E</a:t>
            </a:r>
            <a:r>
              <a:rPr lang="en-US" baseline="-25000" dirty="0">
                <a:effectLst/>
                <a:ea typeface="Times New Roman" panose="02020603050405020304" pitchFamily="18" charset="0"/>
              </a:rPr>
              <a:t>2 </a:t>
            </a:r>
            <a:r>
              <a:rPr lang="en-US" dirty="0">
                <a:effectLst/>
                <a:ea typeface="Times New Roman" panose="02020603050405020304" pitchFamily="18" charset="0"/>
              </a:rPr>
              <a:t>are </a:t>
            </a:r>
            <a:r>
              <a:rPr lang="en-US" b="1" dirty="0">
                <a:effectLst/>
                <a:ea typeface="Times New Roman" panose="02020603050405020304" pitchFamily="18" charset="0"/>
              </a:rPr>
              <a:t>mutually exclusive events</a:t>
            </a:r>
            <a:r>
              <a:rPr lang="en-US" dirty="0">
                <a:effectLst/>
                <a:ea typeface="Times New Roman" panose="02020603050405020304" pitchFamily="18" charset="0"/>
              </a:rPr>
              <a:t>. In general, this is also true.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66AA1E-EE34-4CB2-AAA7-167A7CC336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63C57A-104F-4A51-84EB-0D6524D2A3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5370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F6733-4C32-41A3-8221-06B75883F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Compound probability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E3C6E-31CB-4C84-AAC9-01601B6E1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04765"/>
            <a:ext cx="10972800" cy="4826162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effectLst/>
                <a:ea typeface="Times New Roman" panose="02020603050405020304" pitchFamily="18" charset="0"/>
              </a:rPr>
              <a:t>Events that do not affect each other in any way are called </a:t>
            </a:r>
            <a:r>
              <a:rPr lang="en-US" sz="2800" b="1" dirty="0">
                <a:effectLst/>
                <a:ea typeface="Times New Roman" panose="02020603050405020304" pitchFamily="18" charset="0"/>
              </a:rPr>
              <a:t>independent events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. For two independent events A and B, </a:t>
            </a:r>
          </a:p>
          <a:p>
            <a:pPr marL="696912" lvl="2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effectLst/>
                <a:ea typeface="Times New Roman" panose="02020603050405020304" pitchFamily="18" charset="0"/>
              </a:rPr>
              <a:t>P(A </a:t>
            </a:r>
            <a:r>
              <a:rPr lang="en-US" sz="20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B) = P(A) P(B)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sz="2800" b="1" dirty="0">
                <a:effectLst/>
                <a:ea typeface="Times New Roman" panose="02020603050405020304" pitchFamily="18" charset="0"/>
              </a:rPr>
              <a:t>Independent events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: The events E</a:t>
            </a:r>
            <a:r>
              <a:rPr lang="en-US" sz="2800" baseline="-25000" dirty="0">
                <a:effectLst/>
                <a:ea typeface="Times New Roman" panose="02020603050405020304" pitchFamily="18" charset="0"/>
              </a:rPr>
              <a:t>1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, E</a:t>
            </a:r>
            <a:r>
              <a:rPr lang="en-US" sz="2800" baseline="-25000" dirty="0">
                <a:effectLst/>
                <a:ea typeface="Times New Roman" panose="02020603050405020304" pitchFamily="18" charset="0"/>
              </a:rPr>
              <a:t>2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, ..., </a:t>
            </a:r>
            <a:r>
              <a:rPr lang="en-US" sz="2800" dirty="0" err="1">
                <a:effectLst/>
                <a:ea typeface="Times New Roman" panose="02020603050405020304" pitchFamily="18" charset="0"/>
              </a:rPr>
              <a:t>E</a:t>
            </a:r>
            <a:r>
              <a:rPr lang="en-US" sz="2800" baseline="-25000" dirty="0" err="1">
                <a:effectLst/>
                <a:ea typeface="Times New Roman" panose="02020603050405020304" pitchFamily="18" charset="0"/>
              </a:rPr>
              <a:t>n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 in a sample space S, are independent if</a:t>
            </a:r>
          </a:p>
          <a:p>
            <a:pPr marL="696912" lvl="2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effectLst/>
                <a:ea typeface="Times New Roman" panose="02020603050405020304" pitchFamily="18" charset="0"/>
              </a:rPr>
              <a:t>P(E</a:t>
            </a:r>
            <a:r>
              <a:rPr lang="en-US" sz="2000" baseline="-25000" dirty="0">
                <a:effectLst/>
                <a:ea typeface="Times New Roman" panose="02020603050405020304" pitchFamily="18" charset="0"/>
              </a:rPr>
              <a:t>i1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... </a:t>
            </a:r>
            <a:r>
              <a:rPr lang="en-US" sz="20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E</a:t>
            </a:r>
            <a:r>
              <a:rPr lang="en-US" sz="2000" baseline="-25000" dirty="0" err="1">
                <a:effectLst/>
                <a:ea typeface="Times New Roman" panose="02020603050405020304" pitchFamily="18" charset="0"/>
              </a:rPr>
              <a:t>ik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) = P(E</a:t>
            </a:r>
            <a:r>
              <a:rPr lang="en-US" sz="2000" baseline="-25000" dirty="0">
                <a:effectLst/>
                <a:ea typeface="Times New Roman" panose="02020603050405020304" pitchFamily="18" charset="0"/>
              </a:rPr>
              <a:t>i1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) ...P(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E</a:t>
            </a:r>
            <a:r>
              <a:rPr lang="en-US" sz="2000" baseline="-25000" dirty="0" err="1">
                <a:effectLst/>
                <a:ea typeface="Times New Roman" panose="02020603050405020304" pitchFamily="18" charset="0"/>
              </a:rPr>
              <a:t>ik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)</a:t>
            </a:r>
          </a:p>
          <a:p>
            <a:pPr marL="327025" lvl="1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for each subset {i</a:t>
            </a:r>
            <a:r>
              <a:rPr lang="en-US" sz="2400" baseline="-25000" dirty="0">
                <a:effectLst/>
                <a:ea typeface="Times New Roman" panose="02020603050405020304" pitchFamily="18" charset="0"/>
              </a:rPr>
              <a:t>1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, ...,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i</a:t>
            </a:r>
            <a:r>
              <a:rPr lang="en-US" sz="2400" baseline="-25000" dirty="0" err="1">
                <a:effectLst/>
                <a:ea typeface="Times New Roman" panose="02020603050405020304" pitchFamily="18" charset="0"/>
              </a:rPr>
              <a:t>k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) </a:t>
            </a:r>
            <a:r>
              <a:rPr lang="en-US" sz="24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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{1, ..., n},1 </a:t>
            </a:r>
            <a:r>
              <a:rPr lang="en-US" sz="24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k </a:t>
            </a:r>
            <a:r>
              <a:rPr lang="en-US" sz="24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n, n </a:t>
            </a:r>
            <a:r>
              <a:rPr lang="en-US" sz="24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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1.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effectLst/>
                <a:ea typeface="Times New Roman" panose="02020603050405020304" pitchFamily="18" charset="0"/>
              </a:rPr>
              <a:t>If events A and B are mutually exclusive, then </a:t>
            </a:r>
          </a:p>
          <a:p>
            <a:pPr marL="679450" lvl="2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effectLst/>
                <a:ea typeface="Times New Roman" panose="02020603050405020304" pitchFamily="18" charset="0"/>
              </a:rPr>
              <a:t>    P(A </a:t>
            </a:r>
            <a:r>
              <a:rPr lang="en-US" sz="20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B) = P(A) + P(B)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sz="2800" b="1" dirty="0">
                <a:effectLst/>
                <a:ea typeface="Times New Roman" panose="02020603050405020304" pitchFamily="18" charset="0"/>
              </a:rPr>
              <a:t>Addition law: 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If events A and B are not mutually exclusive, then </a:t>
            </a:r>
          </a:p>
          <a:p>
            <a:pPr marL="679450" lvl="2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effectLst/>
                <a:ea typeface="Times New Roman" panose="02020603050405020304" pitchFamily="18" charset="0"/>
              </a:rPr>
              <a:t>P(A </a:t>
            </a:r>
            <a:r>
              <a:rPr lang="en-US" sz="20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B) = P(A) + P(B) - P(A </a:t>
            </a:r>
            <a:r>
              <a:rPr lang="en-US" sz="20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B)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1DD7DE-6E87-4C43-930B-0CE29D03D9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25705C-719A-4269-8392-7886DEDFDB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2895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27243-0818-49DF-8DC7-F64A7E088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C99F2-97BA-4480-B55D-E65C4755C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The probability of an event A, given B occurred, is called a </a:t>
            </a:r>
            <a:r>
              <a:rPr lang="en-US" sz="2800" b="1" dirty="0"/>
              <a:t>conditional probability </a:t>
            </a:r>
            <a:r>
              <a:rPr lang="en-US" sz="2800" dirty="0"/>
              <a:t>and denoted by 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/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	P(A | B)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 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The conditional probability is defined as 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 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			  P(A </a:t>
            </a:r>
            <a:r>
              <a:rPr lang="en-US" sz="2800" dirty="0">
                <a:sym typeface="Symbol" panose="05050102010706020507" pitchFamily="18" charset="2"/>
              </a:rPr>
              <a:t></a:t>
            </a:r>
            <a:r>
              <a:rPr lang="en-US" sz="2800" dirty="0"/>
              <a:t> B)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	P(A | B) = ------------------,  for P(B) </a:t>
            </a:r>
            <a:r>
              <a:rPr lang="en-US" sz="2800" dirty="0">
                <a:sym typeface="Symbol" panose="05050102010706020507" pitchFamily="18" charset="2"/>
              </a:rPr>
              <a:t></a:t>
            </a:r>
            <a:r>
              <a:rPr lang="en-US" sz="2800" dirty="0"/>
              <a:t> 0. 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2057400" algn="l"/>
              </a:tabLst>
            </a:pPr>
            <a:r>
              <a:rPr lang="en-US" sz="2800" dirty="0"/>
              <a:t>	             P(B)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2FB90C-DF1B-44B1-A4A8-B334267C0D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FDFB61-DFAF-4835-B57E-2C6CD6C630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3779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31752-D87F-46F4-B05A-12C6D7638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Multiplicative law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8383B-C107-4A70-B89D-B260F4650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sz="2800" b="1" dirty="0">
                <a:effectLst/>
                <a:ea typeface="Times New Roman" panose="02020603050405020304" pitchFamily="18" charset="0"/>
              </a:rPr>
              <a:t>Multiplicative Law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 of probability for two events is then defined as </a:t>
            </a:r>
            <a:endParaRPr lang="en-US" sz="2800" dirty="0">
              <a:ea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>
                <a:effectLst/>
                <a:ea typeface="Times New Roman" panose="02020603050405020304" pitchFamily="18" charset="0"/>
              </a:rPr>
              <a:t>      P(A </a:t>
            </a:r>
            <a:r>
              <a:rPr lang="en-US" sz="28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 B) = P(A | B) P(B)</a:t>
            </a:r>
          </a:p>
          <a:p>
            <a:pPr marL="0" marR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>
                <a:ea typeface="Times New Roman" panose="02020603050405020304" pitchFamily="18" charset="0"/>
              </a:rPr>
              <a:t>    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which is equivalent to the following</a:t>
            </a:r>
          </a:p>
          <a:p>
            <a:pPr marL="0" marR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>
                <a:ea typeface="Times New Roman" panose="02020603050405020304" pitchFamily="18" charset="0"/>
              </a:rPr>
              <a:t>      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P(A </a:t>
            </a:r>
            <a:r>
              <a:rPr lang="en-US" sz="28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 B) = P(B | A) P(A)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sz="2800" b="1" dirty="0">
                <a:effectLst/>
                <a:ea typeface="Times New Roman" panose="02020603050405020304" pitchFamily="18" charset="0"/>
              </a:rPr>
              <a:t>Generalized Multiplicative Law</a:t>
            </a:r>
            <a:endParaRPr lang="en-US" sz="2800" b="1" dirty="0">
              <a:ea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effectLst/>
                <a:ea typeface="Times New Roman" panose="02020603050405020304" pitchFamily="18" charset="0"/>
              </a:rPr>
              <a:t>    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P(A</a:t>
            </a:r>
            <a:r>
              <a:rPr lang="en-US" sz="2800" baseline="-25000" dirty="0">
                <a:effectLst/>
                <a:ea typeface="Times New Roman" panose="02020603050405020304" pitchFamily="18" charset="0"/>
              </a:rPr>
              <a:t>1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 A</a:t>
            </a:r>
            <a:r>
              <a:rPr lang="en-US" sz="2800" baseline="-25000" dirty="0">
                <a:effectLst/>
                <a:ea typeface="Times New Roman" panose="02020603050405020304" pitchFamily="18" charset="0"/>
              </a:rPr>
              <a:t>2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 ... </a:t>
            </a:r>
            <a:r>
              <a:rPr lang="en-US" sz="28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 A</a:t>
            </a:r>
            <a:r>
              <a:rPr lang="en-US" sz="2800" baseline="-25000" dirty="0">
                <a:effectLst/>
                <a:ea typeface="Times New Roman" panose="02020603050405020304" pitchFamily="18" charset="0"/>
              </a:rPr>
              <a:t>n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) = P(A</a:t>
            </a:r>
            <a:r>
              <a:rPr lang="en-US" sz="2800" baseline="-25000" dirty="0">
                <a:effectLst/>
                <a:ea typeface="Times New Roman" panose="02020603050405020304" pitchFamily="18" charset="0"/>
              </a:rPr>
              <a:t>1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 | A</a:t>
            </a:r>
            <a:r>
              <a:rPr lang="en-US" sz="2800" baseline="-25000" dirty="0">
                <a:effectLst/>
                <a:ea typeface="Times New Roman" panose="02020603050405020304" pitchFamily="18" charset="0"/>
              </a:rPr>
              <a:t>2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 ... </a:t>
            </a:r>
            <a:r>
              <a:rPr lang="en-US" sz="28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 A</a:t>
            </a:r>
            <a:r>
              <a:rPr lang="en-US" sz="2800" baseline="-25000" dirty="0">
                <a:effectLst/>
                <a:ea typeface="Times New Roman" panose="02020603050405020304" pitchFamily="18" charset="0"/>
              </a:rPr>
              <a:t>n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)  P(A</a:t>
            </a:r>
            <a:r>
              <a:rPr lang="en-US" sz="2800" baseline="-25000" dirty="0">
                <a:effectLst/>
                <a:ea typeface="Times New Roman" panose="02020603050405020304" pitchFamily="18" charset="0"/>
              </a:rPr>
              <a:t>2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 | A</a:t>
            </a:r>
            <a:r>
              <a:rPr lang="en-US" sz="2800" baseline="-25000" dirty="0">
                <a:effectLst/>
                <a:ea typeface="Times New Roman" panose="02020603050405020304" pitchFamily="18" charset="0"/>
              </a:rPr>
              <a:t>3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 ... </a:t>
            </a:r>
            <a:r>
              <a:rPr lang="en-US" sz="28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 A</a:t>
            </a:r>
            <a:r>
              <a:rPr lang="en-US" sz="2800" baseline="-25000" dirty="0">
                <a:effectLst/>
                <a:ea typeface="Times New Roman" panose="02020603050405020304" pitchFamily="18" charset="0"/>
              </a:rPr>
              <a:t>n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)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ea typeface="Times New Roman" panose="02020603050405020304" pitchFamily="18" charset="0"/>
              </a:rPr>
              <a:t>				    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...  P(A</a:t>
            </a:r>
            <a:r>
              <a:rPr lang="en-US" sz="2800" baseline="-25000" dirty="0">
                <a:effectLst/>
                <a:ea typeface="Times New Roman" panose="02020603050405020304" pitchFamily="18" charset="0"/>
              </a:rPr>
              <a:t>n-1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 | A</a:t>
            </a:r>
            <a:r>
              <a:rPr lang="en-US" sz="2800" baseline="-25000" dirty="0">
                <a:effectLst/>
                <a:ea typeface="Times New Roman" panose="02020603050405020304" pitchFamily="18" charset="0"/>
              </a:rPr>
              <a:t>n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)  P(A</a:t>
            </a:r>
            <a:r>
              <a:rPr lang="en-US" sz="2800" baseline="-25000" dirty="0">
                <a:effectLst/>
                <a:ea typeface="Times New Roman" panose="02020603050405020304" pitchFamily="18" charset="0"/>
              </a:rPr>
              <a:t>n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A0A99C-09B3-45DE-94F0-1EB666A389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695F1D-C3F3-4BBB-A703-221F2EEFF7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6634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D332C-2836-4E05-B0B5-E5AE26D4D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DB5FE-BBD5-43F9-99B3-7348870CB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ea typeface="Times New Roman" panose="02020603050405020304" pitchFamily="18" charset="0"/>
              </a:rPr>
              <a:t>Table below shows hypothetical probabilities of a disk crash using a Brand X drive within one year.</a:t>
            </a:r>
          </a:p>
          <a:p>
            <a:pPr marL="0" marR="0" indent="0" algn="just">
              <a:spcBef>
                <a:spcPts val="600"/>
              </a:spcBef>
              <a:spcAft>
                <a:spcPts val="600"/>
              </a:spcAft>
              <a:buNone/>
              <a:tabLst>
                <a:tab pos="1027113" algn="l"/>
                <a:tab pos="3941763" algn="l"/>
                <a:tab pos="5716588" algn="l"/>
                <a:tab pos="7599363" algn="l"/>
              </a:tabLs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		Brand X	Brand X’	Total of Rows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1027113" algn="l"/>
                <a:tab pos="3941763" algn="l"/>
                <a:tab pos="5716588" algn="l"/>
                <a:tab pos="7599363" algn="l"/>
              </a:tabLs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	Crash  C	0.6	0.1	0.7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1027113" algn="l"/>
                <a:tab pos="3941763" algn="l"/>
                <a:tab pos="5716588" algn="l"/>
                <a:tab pos="7599363" algn="l"/>
              </a:tabLs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	No crash  C’	0.2	0.1	0.3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1027113" algn="l"/>
                <a:tab pos="3941763" algn="l"/>
                <a:tab pos="5716588" algn="l"/>
                <a:tab pos="7599363" algn="l"/>
              </a:tabLs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	Total of columns	0.8	0.2	1.0</a:t>
            </a:r>
          </a:p>
          <a:p>
            <a:pPr marL="0" marR="0" algn="just">
              <a:spcBef>
                <a:spcPts val="600"/>
              </a:spcBef>
              <a:spcAft>
                <a:spcPts val="0"/>
              </a:spcAft>
              <a:tabLst>
                <a:tab pos="1027113" algn="l"/>
                <a:tab pos="3941763" algn="l"/>
                <a:tab pos="5716588" algn="l"/>
                <a:tab pos="7599363" algn="l"/>
              </a:tabLst>
            </a:pPr>
            <a:r>
              <a:rPr lang="en-US" sz="2800" b="1" dirty="0">
                <a:effectLst/>
                <a:ea typeface="Times New Roman" panose="02020603050405020304" pitchFamily="18" charset="0"/>
              </a:rPr>
              <a:t>Hypothetical probabilities of a disk crash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600"/>
              </a:spcAft>
              <a:buNone/>
              <a:tabLst>
                <a:tab pos="1027113" algn="l"/>
                <a:tab pos="3941763" algn="l"/>
                <a:tab pos="5716588" algn="l"/>
                <a:tab pos="7599363" algn="l"/>
              </a:tabLs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		X	X’	Total of rows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1027113" algn="l"/>
                <a:tab pos="3941763" algn="l"/>
                <a:tab pos="5716588" algn="l"/>
                <a:tab pos="7599363" algn="l"/>
              </a:tabLs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	C	P(C </a:t>
            </a:r>
            <a:r>
              <a:rPr lang="en-US" sz="24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X)	P(C </a:t>
            </a:r>
            <a:r>
              <a:rPr lang="en-US" sz="24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X’)	P(C)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1027113" algn="l"/>
                <a:tab pos="3941763" algn="l"/>
                <a:tab pos="5716588" algn="l"/>
                <a:tab pos="7599363" algn="l"/>
              </a:tabLs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	C’	P(C’</a:t>
            </a:r>
            <a:r>
              <a:rPr lang="en-US" sz="24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X)	P(C’ </a:t>
            </a:r>
            <a:r>
              <a:rPr lang="en-US" sz="24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X’)	P(C’)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1027113" algn="l"/>
                <a:tab pos="3941763" algn="l"/>
                <a:tab pos="5716588" algn="l"/>
                <a:tab pos="7599363" algn="l"/>
              </a:tabLs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	Total of columns	P(X)	P(X’)	1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218426-2A81-421D-9BDC-7B55C77B8E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37D504-C30C-4535-B62A-C56CFC9FA4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423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E033A-6BC9-4F29-9B97-25667F1D7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78A78-1D9D-47EF-81D6-255B7B07B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ea typeface="Times New Roman" panose="02020603050405020304" pitchFamily="18" charset="0"/>
              </a:rPr>
              <a:t>Using above tables, the probabilities of all events can be calculated. Some probabilities are 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60375" marR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1198563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</a:rPr>
              <a:t>(1)	P(C) = 0.7</a:t>
            </a:r>
          </a:p>
          <a:p>
            <a:pPr marL="460375" marR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1198563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</a:rPr>
              <a:t>(2)	P(C’) = 0.3</a:t>
            </a:r>
          </a:p>
          <a:p>
            <a:pPr marL="460375" marR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1198563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</a:rPr>
              <a:t>(3)	P(X) = 0.8</a:t>
            </a:r>
          </a:p>
          <a:p>
            <a:pPr marL="460375" marR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1198563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</a:rPr>
              <a:t>(4)	P(X’) = 0.2</a:t>
            </a:r>
          </a:p>
          <a:p>
            <a:pPr marL="460375" marR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1198563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</a:rPr>
              <a:t>(5)	P(C </a:t>
            </a:r>
            <a:r>
              <a:rPr lang="en-US" sz="28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 X) = 0.6 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effectLst/>
                <a:ea typeface="Times New Roman" panose="02020603050405020304" pitchFamily="18" charset="0"/>
              </a:rPr>
              <a:t>	   (the probability of a crash and using Brand X)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8B8FDC-D8D3-47D8-8EB7-42488AA631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64E841-8F81-46DD-9C1E-B7F8E301E7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5036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0B164-4B5E-403C-8E34-2958DF037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847C9-6BA4-4954-AE26-09E60AB8D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(6) The probability of a crash, given that Brand X is used, is</a:t>
            </a:r>
          </a:p>
          <a:p>
            <a:pPr marL="0" marR="0" indent="0" algn="just">
              <a:spcBef>
                <a:spcPts val="600"/>
              </a:spcBef>
              <a:spcAft>
                <a:spcPts val="0"/>
              </a:spcAft>
              <a:buNone/>
              <a:tabLst>
                <a:tab pos="2057400" algn="l"/>
                <a:tab pos="3486150" algn="l"/>
              </a:tabLst>
            </a:pPr>
            <a:r>
              <a:rPr lang="en-US" sz="2800" dirty="0"/>
              <a:t>	               P(C </a:t>
            </a:r>
            <a:r>
              <a:rPr lang="en-US" sz="2800" dirty="0">
                <a:sym typeface="Symbol" panose="05050102010706020507" pitchFamily="18" charset="2"/>
              </a:rPr>
              <a:t></a:t>
            </a:r>
            <a:r>
              <a:rPr lang="en-US" sz="2800" dirty="0"/>
              <a:t> X)	 0.6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		P(C | X) = ------------- = ------- = 0.75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2286000" algn="l"/>
                <a:tab pos="3486150" algn="l"/>
              </a:tabLst>
            </a:pPr>
            <a:r>
              <a:rPr lang="en-US" sz="2800" dirty="0"/>
              <a:t>	                 P(X)	 0.8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 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(7)  The probability of a crash, given that Brand X is not used, is</a:t>
            </a:r>
          </a:p>
          <a:p>
            <a:pPr marL="0" marR="0" indent="0" algn="just">
              <a:spcBef>
                <a:spcPts val="600"/>
              </a:spcBef>
              <a:spcAft>
                <a:spcPts val="0"/>
              </a:spcAft>
              <a:buNone/>
              <a:tabLst>
                <a:tab pos="2057400" algn="l"/>
                <a:tab pos="3486150" algn="l"/>
              </a:tabLst>
            </a:pPr>
            <a:r>
              <a:rPr lang="en-US" sz="2800" dirty="0"/>
              <a:t>	               P(C </a:t>
            </a:r>
            <a:r>
              <a:rPr lang="en-US" sz="2800" dirty="0">
                <a:sym typeface="Symbol" panose="05050102010706020507" pitchFamily="18" charset="2"/>
              </a:rPr>
              <a:t></a:t>
            </a:r>
            <a:r>
              <a:rPr lang="en-US" sz="2800" dirty="0"/>
              <a:t> X’)	 0.1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		P(C | X’) = ------------- = ------- = 0.50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2286000" algn="l"/>
                <a:tab pos="3486150" algn="l"/>
              </a:tabLst>
            </a:pPr>
            <a:r>
              <a:rPr lang="en-US" sz="2800" dirty="0"/>
              <a:t>	                P(X’)	 0.2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 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60486E-2D0A-44B3-A3F4-0B30B8720C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7797AE-D9D6-468D-8A2B-CD6AFEFE51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89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2554A-52D5-4743-868A-8B8DA8190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75A7A-B12E-4430-B42E-1797EF5FC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effectLst/>
                <a:ea typeface="Times New Roman" panose="02020603050405020304" pitchFamily="18" charset="0"/>
              </a:rPr>
              <a:t>Probabilities (5) and (6) may appear to have similar meanings when you read their descriptions. (5) is the intersection of two events, while (6) is a conditional probability. The meaning of (5) is the following: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en-US" sz="2200" i="1" dirty="0">
                <a:effectLst/>
                <a:ea typeface="Times New Roman" panose="02020603050405020304" pitchFamily="18" charset="0"/>
              </a:rPr>
              <a:t>IF a disk drive is picked randomly, then 0.6 of the time it will be Brand x and have crashed. </a:t>
            </a:r>
            <a:endParaRPr lang="en-US" sz="2200" dirty="0">
              <a:effectLst/>
              <a:ea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effectLst/>
                <a:ea typeface="Times New Roman" panose="02020603050405020304" pitchFamily="18" charset="0"/>
              </a:rPr>
              <a:t>In other words, we are just picking samples from the population of disk drives. 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effectLst/>
                <a:ea typeface="Times New Roman" panose="02020603050405020304" pitchFamily="18" charset="0"/>
              </a:rPr>
              <a:t>Some of those drives are Brand X and have crashed (0.6), 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effectLst/>
                <a:ea typeface="Times New Roman" panose="02020603050405020304" pitchFamily="18" charset="0"/>
              </a:rPr>
              <a:t>some are not Brand X and have crashed (0.1), 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effectLst/>
                <a:ea typeface="Times New Roman" panose="02020603050405020304" pitchFamily="18" charset="0"/>
              </a:rPr>
              <a:t>some are Brand X and have not crashed (0.2), and 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effectLst/>
                <a:ea typeface="Times New Roman" panose="02020603050405020304" pitchFamily="18" charset="0"/>
              </a:rPr>
              <a:t>some are not Brand X and have not crashed (0.1).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240E59-922A-4BEE-A081-838EE9B0B1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2272C4-CB4F-40AF-97F0-04506738CB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7823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9DA41-AA4C-4E25-B5E5-E0D407153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481EC-E7C8-4236-A3D5-31445D56C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effectLst/>
                <a:ea typeface="Times New Roman" panose="02020603050405020304" pitchFamily="18" charset="0"/>
              </a:rPr>
              <a:t>In contrast, the meaning of the conditional probability (6) is very different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en-US" sz="2400" i="1" dirty="0">
                <a:effectLst/>
                <a:ea typeface="Times New Roman" panose="02020603050405020304" pitchFamily="18" charset="0"/>
              </a:rPr>
              <a:t>IF a Brand X disk drive is picked, then 0.75 of the time it will have crashed.</a:t>
            </a:r>
          </a:p>
          <a:p>
            <a:pPr algn="just">
              <a:spcBef>
                <a:spcPts val="1800"/>
              </a:spcBef>
              <a:spcAft>
                <a:spcPts val="600"/>
              </a:spcAft>
            </a:pPr>
            <a:r>
              <a:rPr lang="en-US" sz="3200" dirty="0">
                <a:effectLst/>
                <a:ea typeface="Times New Roman" panose="02020603050405020304" pitchFamily="18" charset="0"/>
              </a:rPr>
              <a:t>Note also that if any of the following equation is true, then events A and B are independent. </a:t>
            </a:r>
          </a:p>
          <a:p>
            <a:pPr marL="0" marR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>
                <a:effectLst/>
                <a:ea typeface="Times New Roman" panose="02020603050405020304" pitchFamily="18" charset="0"/>
              </a:rPr>
              <a:t>	P(A | B) = P(A) or</a:t>
            </a:r>
          </a:p>
          <a:p>
            <a:pPr marL="0" marR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>
                <a:effectLst/>
                <a:ea typeface="Times New Roman" panose="02020603050405020304" pitchFamily="18" charset="0"/>
              </a:rPr>
              <a:t>	P(B | A) = P(B) or</a:t>
            </a:r>
          </a:p>
          <a:p>
            <a:pPr marL="0" marR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>
                <a:ea typeface="Times New Roman" panose="02020603050405020304" pitchFamily="18" charset="0"/>
              </a:rPr>
              <a:t>	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P(A  </a:t>
            </a:r>
            <a:r>
              <a:rPr lang="en-US" sz="28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  B) = P(A) P(B).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n-US" sz="2800" dirty="0">
              <a:effectLst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027014-EF4D-4A84-A012-B8B1650730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5AF7BC-134A-42A8-BAD1-0BA84432F8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0615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9F539-0E4F-4B0F-A566-34A85714E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Uncertainty with the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6BDAE-1637-4109-BEA2-F0F5A6ADE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Most tasks requiring intelligent behavior have some degree of uncertainty associated with them.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The uncertainty may be caused by problems with the data. 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Data might be missing or unavailable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Data might be unreliable or ambiguous due to measurement errors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The representation of the data may be imprecise or inconsistent. 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Data may just be user’s best guess. 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Data may be based on defaults and the defaults may have exceptions.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6AD17F-4D1B-48AC-A0E0-1A142C8927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584B84-FB50-41E5-A2D0-751ADCF2E1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73253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37741-DFDE-4BFB-ADAD-0A5A41A05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Bayes’ Theorem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830FF-DDF1-454A-A705-819F2B5AF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Note that conditional probability is defined as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		</a:t>
            </a:r>
            <a:r>
              <a:rPr lang="en-US" sz="2400" dirty="0">
                <a:ea typeface="Times New Roman" panose="02020603050405020304" pitchFamily="18" charset="0"/>
              </a:rPr>
              <a:t>         </a:t>
            </a:r>
            <a:r>
              <a:rPr lang="de-DE" sz="2400" dirty="0">
                <a:effectLst/>
                <a:ea typeface="Times New Roman" panose="02020603050405020304" pitchFamily="18" charset="0"/>
              </a:rPr>
              <a:t>P(H </a:t>
            </a:r>
            <a:r>
              <a:rPr lang="en-US" sz="24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de-DE" sz="2400" dirty="0">
                <a:effectLst/>
                <a:ea typeface="Times New Roman" panose="02020603050405020304" pitchFamily="18" charset="0"/>
              </a:rPr>
              <a:t> E)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dirty="0">
                <a:effectLst/>
                <a:ea typeface="Times New Roman" panose="02020603050405020304" pitchFamily="18" charset="0"/>
              </a:rPr>
              <a:t>	P(H | E) = ------------------, for P(E) </a:t>
            </a:r>
            <a:r>
              <a:rPr lang="en-US" sz="24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lang="de-DE" sz="2400" dirty="0">
                <a:effectLst/>
                <a:ea typeface="Times New Roman" panose="02020603050405020304" pitchFamily="18" charset="0"/>
              </a:rPr>
              <a:t> 0. 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600"/>
              </a:spcAft>
              <a:buNone/>
              <a:tabLst>
                <a:tab pos="2057400" algn="l"/>
              </a:tabLst>
            </a:pPr>
            <a:r>
              <a:rPr lang="de-DE" sz="2400" dirty="0">
                <a:effectLst/>
                <a:ea typeface="Times New Roman" panose="02020603050405020304" pitchFamily="18" charset="0"/>
              </a:rPr>
              <a:t>	         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P(E)</a:t>
            </a:r>
          </a:p>
          <a:p>
            <a:pPr marL="0" marR="0" indent="0" algn="just">
              <a:spcBef>
                <a:spcPts val="0"/>
              </a:spcBef>
              <a:spcAft>
                <a:spcPts val="600"/>
              </a:spcAft>
              <a:buNone/>
              <a:tabLst>
                <a:tab pos="342900" algn="l"/>
              </a:tabLs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	i.e., the conditional probability of H given E.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In real-life practice, the probability P(H | E) cannot always be found in the literature or obtained from statistical analysis. The conditional probabilities </a:t>
            </a:r>
          </a:p>
          <a:p>
            <a:pPr marL="0" marR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		P(E | H)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However, often are easier to come by; 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effectLst/>
                <a:ea typeface="Times New Roman" panose="02020603050405020304" pitchFamily="18" charset="0"/>
              </a:rPr>
              <a:t>In medical textbooks, for example, a disease is described in terms of the signs likely to be found in a typical patient suffering from the disease.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2E7EEE-C8D8-4CD1-BA28-319CCC6F7C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6F819D-4D71-47D1-A23C-B913F16022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813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58EAF-2B46-4948-986F-1440FE86F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Bayes’ Theorem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3AEE3-9CD5-411F-9990-964CF1F40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04765"/>
            <a:ext cx="10972800" cy="4826162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Bayes’ theorem provides us with a method for computing the conditional probability P(H | E) from the probabilities P(E), P(H) and P(E | H); From conditional probability: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ea typeface="Times New Roman" panose="02020603050405020304" pitchFamily="18" charset="0"/>
              </a:rPr>
              <a:t>		</a:t>
            </a:r>
            <a:r>
              <a:rPr lang="en-US" sz="2000" dirty="0">
                <a:ea typeface="Times New Roman" panose="02020603050405020304" pitchFamily="18" charset="0"/>
              </a:rPr>
              <a:t>       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P(H  </a:t>
            </a:r>
            <a:r>
              <a:rPr lang="en-US" sz="20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 E) 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ea typeface="Times New Roman" panose="02020603050405020304" pitchFamily="18" charset="0"/>
              </a:rPr>
              <a:t>	</a:t>
            </a:r>
            <a:r>
              <a:rPr lang="de-DE" sz="2000" dirty="0">
                <a:effectLst/>
                <a:ea typeface="Times New Roman" panose="02020603050405020304" pitchFamily="18" charset="0"/>
              </a:rPr>
              <a:t>P(H | E) = ------------------, 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1657350" algn="l"/>
                <a:tab pos="2114550" algn="l"/>
              </a:tabLst>
            </a:pPr>
            <a:r>
              <a:rPr lang="de-DE" sz="2000" dirty="0">
                <a:effectLst/>
                <a:ea typeface="Times New Roman" panose="02020603050405020304" pitchFamily="18" charset="0"/>
              </a:rPr>
              <a:t>			P(E)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1657350" algn="l"/>
                <a:tab pos="2114550" algn="l"/>
                <a:tab pos="3886200" algn="l"/>
              </a:tabLst>
            </a:pPr>
            <a:r>
              <a:rPr lang="de-DE" sz="2400" dirty="0">
                <a:effectLst/>
                <a:ea typeface="Times New Roman" panose="02020603050405020304" pitchFamily="18" charset="0"/>
              </a:rPr>
              <a:t>			</a:t>
            </a:r>
            <a:r>
              <a:rPr lang="de-DE" sz="2000" dirty="0">
                <a:effectLst/>
                <a:ea typeface="Times New Roman" panose="02020603050405020304" pitchFamily="18" charset="0"/>
              </a:rPr>
              <a:t>   	        P(E </a:t>
            </a:r>
            <a:r>
              <a:rPr lang="en-US" sz="20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de-DE" sz="2000" dirty="0">
                <a:effectLst/>
                <a:ea typeface="Times New Roman" panose="02020603050405020304" pitchFamily="18" charset="0"/>
              </a:rPr>
              <a:t> H)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tabLst>
                <a:tab pos="971550" algn="l"/>
              </a:tabLst>
            </a:pPr>
            <a:r>
              <a:rPr lang="de-DE" sz="2400" dirty="0">
                <a:effectLst/>
                <a:ea typeface="Times New Roman" panose="02020603050405020304" pitchFamily="18" charset="0"/>
              </a:rPr>
              <a:t>Furthermore, we have, 	</a:t>
            </a:r>
            <a:r>
              <a:rPr lang="de-DE" sz="2000" dirty="0">
                <a:effectLst/>
                <a:ea typeface="Times New Roman" panose="02020603050405020304" pitchFamily="18" charset="0"/>
              </a:rPr>
              <a:t>P(E | H) = ---------------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1200"/>
              </a:spcAft>
              <a:buNone/>
              <a:tabLst>
                <a:tab pos="1657350" algn="l"/>
                <a:tab pos="2286000" algn="l"/>
                <a:tab pos="4057650" algn="l"/>
              </a:tabLst>
            </a:pPr>
            <a:r>
              <a:rPr lang="de-DE" sz="2000" dirty="0">
                <a:effectLst/>
                <a:ea typeface="Times New Roman" panose="02020603050405020304" pitchFamily="18" charset="0"/>
              </a:rPr>
              <a:t>					P(H)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tabLst>
                <a:tab pos="1657350" algn="l"/>
                <a:tab pos="2114550" algn="l"/>
              </a:tabLst>
            </a:pPr>
            <a:r>
              <a:rPr lang="de-DE" sz="2400" dirty="0">
                <a:effectLst/>
                <a:ea typeface="Times New Roman" panose="02020603050405020304" pitchFamily="18" charset="0"/>
              </a:rPr>
              <a:t>So,</a:t>
            </a:r>
            <a:r>
              <a:rPr lang="en-US" sz="2400" dirty="0">
                <a:ea typeface="Times New Roman" panose="02020603050405020304" pitchFamily="18" charset="0"/>
              </a:rPr>
              <a:t>       </a:t>
            </a:r>
            <a:r>
              <a:rPr lang="de-DE" sz="2000" dirty="0">
                <a:effectLst/>
                <a:ea typeface="Times New Roman" panose="02020603050405020304" pitchFamily="18" charset="0"/>
              </a:rPr>
              <a:t>P(E | H)P(H) = P(H | E)P(E) = P(H </a:t>
            </a:r>
            <a:r>
              <a:rPr lang="en-US" sz="20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de-DE" sz="2000" dirty="0">
                <a:effectLst/>
                <a:ea typeface="Times New Roman" panose="02020603050405020304" pitchFamily="18" charset="0"/>
              </a:rPr>
              <a:t> E)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tabLst>
                <a:tab pos="1657350" algn="l"/>
                <a:tab pos="2114550" algn="l"/>
              </a:tabLst>
            </a:pPr>
            <a:r>
              <a:rPr lang="de-DE" sz="24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Bayes theorem</a:t>
            </a:r>
            <a:r>
              <a:rPr lang="de-DE" sz="2400" dirty="0">
                <a:effectLst/>
                <a:ea typeface="Times New Roman" panose="02020603050405020304" pitchFamily="18" charset="0"/>
              </a:rPr>
              <a:t>:                 </a:t>
            </a:r>
            <a:r>
              <a:rPr lang="de-DE" sz="2000" dirty="0">
                <a:effectLst/>
                <a:ea typeface="Times New Roman" panose="02020603050405020304" pitchFamily="18" charset="0"/>
              </a:rPr>
              <a:t>P(E | H) P(H) 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dirty="0">
                <a:effectLst/>
                <a:ea typeface="Times New Roman" panose="02020603050405020304" pitchFamily="18" charset="0"/>
              </a:rPr>
              <a:t>			P(H | E) = ---------------------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1657350" algn="l"/>
                <a:tab pos="2000250" algn="l"/>
              </a:tabLst>
            </a:pPr>
            <a:r>
              <a:rPr lang="de-DE" sz="2000" dirty="0">
                <a:effectLst/>
                <a:ea typeface="Times New Roman" panose="02020603050405020304" pitchFamily="18" charset="0"/>
              </a:rPr>
              <a:t>		         		          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P(E)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332A6D-A7AD-420D-AD85-C41556889D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62FD03-E66A-4821-A4E8-55A447994B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11218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1E27A-4CC5-4C01-9D1E-39BB1E0BA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Bayes’ Theorem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54C29-09EB-48D7-96E0-FC5D6826B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  <a:tabLst>
                <a:tab pos="1657350" algn="l"/>
                <a:tab pos="211455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</a:rPr>
              <a:t>The general form  of Bayes’ Theorem can be written in terms of events, E, and hypotheses (assumptions), H, in the following alternative forms. 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1771650" algn="l"/>
              </a:tabLs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				  </a:t>
            </a:r>
            <a:r>
              <a:rPr lang="de-DE" sz="2400" dirty="0">
                <a:effectLst/>
                <a:ea typeface="Times New Roman" panose="02020603050405020304" pitchFamily="18" charset="0"/>
              </a:rPr>
              <a:t>P(E </a:t>
            </a:r>
            <a:r>
              <a:rPr lang="en-US" sz="24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de-DE" sz="2400" dirty="0">
                <a:effectLst/>
                <a:ea typeface="Times New Roman" panose="02020603050405020304" pitchFamily="18" charset="0"/>
              </a:rPr>
              <a:t> H</a:t>
            </a:r>
            <a:r>
              <a:rPr lang="de-DE" sz="2400" baseline="-25000" dirty="0">
                <a:effectLst/>
                <a:ea typeface="Times New Roman" panose="02020603050405020304" pitchFamily="18" charset="0"/>
              </a:rPr>
              <a:t>i</a:t>
            </a:r>
            <a:r>
              <a:rPr lang="de-DE" sz="2400" dirty="0">
                <a:effectLst/>
                <a:ea typeface="Times New Roman" panose="02020603050405020304" pitchFamily="18" charset="0"/>
              </a:rPr>
              <a:t>)</a:t>
            </a:r>
            <a:endParaRPr lang="en-US" sz="2400" dirty="0">
              <a:ea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1771650" algn="l"/>
              </a:tabLst>
            </a:pPr>
            <a:r>
              <a:rPr lang="de-DE" sz="2400" dirty="0">
                <a:effectLst/>
                <a:ea typeface="Times New Roman" panose="02020603050405020304" pitchFamily="18" charset="0"/>
              </a:rPr>
              <a:t>	P(H</a:t>
            </a:r>
            <a:r>
              <a:rPr lang="de-DE" sz="2400" baseline="-25000" dirty="0">
                <a:effectLst/>
                <a:ea typeface="Times New Roman" panose="02020603050405020304" pitchFamily="18" charset="0"/>
              </a:rPr>
              <a:t>i</a:t>
            </a:r>
            <a:r>
              <a:rPr lang="de-DE" sz="2400" dirty="0">
                <a:effectLst/>
                <a:ea typeface="Times New Roman" panose="02020603050405020304" pitchFamily="18" charset="0"/>
              </a:rPr>
              <a:t> | E)  = -------------------------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1657350" algn="l"/>
              </a:tabLst>
            </a:pPr>
            <a:r>
              <a:rPr lang="de-DE" sz="2400" dirty="0">
                <a:effectLst/>
                <a:ea typeface="Times New Roman" panose="02020603050405020304" pitchFamily="18" charset="0"/>
              </a:rPr>
              <a:t>				</a:t>
            </a:r>
            <a:r>
              <a:rPr lang="en-US" sz="24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</a:t>
            </a:r>
            <a:r>
              <a:rPr lang="de-DE" sz="2400" dirty="0">
                <a:effectLst/>
                <a:ea typeface="Times New Roman" panose="02020603050405020304" pitchFamily="18" charset="0"/>
              </a:rPr>
              <a:t> P(E </a:t>
            </a:r>
            <a:r>
              <a:rPr lang="en-US" sz="24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de-DE" sz="2400" dirty="0">
                <a:effectLst/>
                <a:ea typeface="Times New Roman" panose="02020603050405020304" pitchFamily="18" charset="0"/>
              </a:rPr>
              <a:t> H</a:t>
            </a:r>
            <a:r>
              <a:rPr lang="de-DE" sz="2400" baseline="-25000" dirty="0">
                <a:effectLst/>
                <a:ea typeface="Times New Roman" panose="02020603050405020304" pitchFamily="18" charset="0"/>
              </a:rPr>
              <a:t>j</a:t>
            </a:r>
            <a:r>
              <a:rPr lang="de-DE" sz="2400" dirty="0">
                <a:effectLst/>
                <a:ea typeface="Times New Roman" panose="02020603050405020304" pitchFamily="18" charset="0"/>
              </a:rPr>
              <a:t>)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1714500" algn="l"/>
                <a:tab pos="2057400" algn="l"/>
              </a:tabLst>
            </a:pPr>
            <a:r>
              <a:rPr lang="de-D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	  j								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1771650" algn="l"/>
                <a:tab pos="2114550" algn="l"/>
                <a:tab pos="3714750" algn="l"/>
              </a:tabLst>
            </a:pPr>
            <a:r>
              <a:rPr lang="de-DE" sz="2400" dirty="0">
                <a:effectLst/>
                <a:ea typeface="Times New Roman" panose="02020603050405020304" pitchFamily="18" charset="0"/>
              </a:rPr>
              <a:t>			P(E | H</a:t>
            </a:r>
            <a:r>
              <a:rPr lang="de-DE" sz="2400" baseline="-25000" dirty="0">
                <a:effectLst/>
                <a:ea typeface="Times New Roman" panose="02020603050405020304" pitchFamily="18" charset="0"/>
              </a:rPr>
              <a:t>i</a:t>
            </a:r>
            <a:r>
              <a:rPr lang="de-DE" sz="2400" dirty="0">
                <a:effectLst/>
                <a:ea typeface="Times New Roman" panose="02020603050405020304" pitchFamily="18" charset="0"/>
              </a:rPr>
              <a:t>) P(H</a:t>
            </a:r>
            <a:r>
              <a:rPr lang="de-DE" sz="2400" baseline="-25000" dirty="0">
                <a:effectLst/>
                <a:ea typeface="Times New Roman" panose="02020603050405020304" pitchFamily="18" charset="0"/>
              </a:rPr>
              <a:t>i</a:t>
            </a:r>
            <a:r>
              <a:rPr lang="de-DE" sz="2400" dirty="0">
                <a:effectLst/>
                <a:ea typeface="Times New Roman" panose="02020603050405020304" pitchFamily="18" charset="0"/>
              </a:rPr>
              <a:t>)        P(E | H</a:t>
            </a:r>
            <a:r>
              <a:rPr lang="de-DE" sz="2400" baseline="-25000" dirty="0">
                <a:effectLst/>
                <a:ea typeface="Times New Roman" panose="02020603050405020304" pitchFamily="18" charset="0"/>
              </a:rPr>
              <a:t>i</a:t>
            </a:r>
            <a:r>
              <a:rPr lang="de-DE" sz="2400" dirty="0">
                <a:effectLst/>
                <a:ea typeface="Times New Roman" panose="02020603050405020304" pitchFamily="18" charset="0"/>
              </a:rPr>
              <a:t>) P(H</a:t>
            </a:r>
            <a:r>
              <a:rPr lang="de-DE" sz="2400" baseline="-25000" dirty="0">
                <a:effectLst/>
                <a:ea typeface="Times New Roman" panose="02020603050405020304" pitchFamily="18" charset="0"/>
              </a:rPr>
              <a:t>i</a:t>
            </a:r>
            <a:r>
              <a:rPr lang="de-DE" sz="2400" dirty="0">
                <a:effectLst/>
                <a:ea typeface="Times New Roman" panose="02020603050405020304" pitchFamily="18" charset="0"/>
              </a:rPr>
              <a:t>)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1314450" algn="l"/>
                <a:tab pos="1714500" algn="l"/>
                <a:tab pos="2114550" algn="l"/>
              </a:tabLst>
            </a:pPr>
            <a:r>
              <a:rPr lang="de-DE" sz="2400" dirty="0">
                <a:effectLst/>
                <a:ea typeface="Times New Roman" panose="02020603050405020304" pitchFamily="18" charset="0"/>
              </a:rPr>
              <a:t>	 			  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= ------------------------- = ---------------------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1600200" algn="l"/>
                <a:tab pos="4057650" algn="l"/>
              </a:tabLs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	                       </a:t>
            </a:r>
            <a:r>
              <a:rPr lang="en-US" sz="24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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P(E |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H</a:t>
            </a:r>
            <a:r>
              <a:rPr lang="en-US" sz="2400" baseline="-25000" dirty="0" err="1">
                <a:effectLst/>
                <a:ea typeface="Times New Roman" panose="02020603050405020304" pitchFamily="18" charset="0"/>
              </a:rPr>
              <a:t>j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) P(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H</a:t>
            </a:r>
            <a:r>
              <a:rPr lang="en-US" sz="2400" baseline="-25000" dirty="0" err="1">
                <a:effectLst/>
                <a:ea typeface="Times New Roman" panose="02020603050405020304" pitchFamily="18" charset="0"/>
              </a:rPr>
              <a:t>j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)	     P(E)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1657350" algn="l"/>
                <a:tab pos="2057400" algn="l"/>
              </a:tabLst>
            </a:pPr>
            <a:r>
              <a:rPr lang="en-US" sz="1800" dirty="0">
                <a:effectLst/>
                <a:ea typeface="Times New Roman" panose="02020603050405020304" pitchFamily="18" charset="0"/>
              </a:rPr>
              <a:t>				j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992017-1BD1-46D4-A6CF-2972C1AFBE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167C78-18E7-4C63-9E6C-7EEE11C6C8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3439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D249B-832C-4850-90FF-04507C6BE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0CF54-C955-4468-9050-78330F3A2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of classic probability</a:t>
            </a:r>
          </a:p>
          <a:p>
            <a:r>
              <a:rPr lang="en-US" b="1" dirty="0">
                <a:solidFill>
                  <a:srgbClr val="FF0000"/>
                </a:solidFill>
              </a:rPr>
              <a:t>Hypothetical reasoning and backward induction</a:t>
            </a:r>
          </a:p>
          <a:p>
            <a:r>
              <a:rPr lang="en-US" dirty="0"/>
              <a:t>Bayes’ rule and knowledge-based systems</a:t>
            </a:r>
          </a:p>
          <a:p>
            <a:r>
              <a:rPr lang="en-US" dirty="0"/>
              <a:t>Propagation of Belief</a:t>
            </a:r>
          </a:p>
          <a:p>
            <a:r>
              <a:rPr lang="en-US" dirty="0"/>
              <a:t>Advantages and disadvantages of Bayesian methods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54F363-DBEB-4610-946A-4648D1527E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9C2FEC-7ED7-4097-AF05-DF2EA9E004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032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FD15E-6950-4A81-A8B3-E7D9C5619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Hypothetical reasoning and backward induction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891A1-945C-4D8F-B365-464460B80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0"/>
              </a:spcBef>
              <a:spcAft>
                <a:spcPts val="1200"/>
              </a:spcAft>
              <a:tabLst>
                <a:tab pos="1714500" algn="l"/>
                <a:tab pos="211455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</a:rPr>
              <a:t>Bayes’ Theorem is commonly used for decision tree analysis of business and the social sciences.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tabLst>
                <a:tab pos="1714500" algn="l"/>
                <a:tab pos="211455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</a:rPr>
              <a:t>The method of Bayesian decision making is also used in expert system </a:t>
            </a:r>
            <a:r>
              <a:rPr lang="en-US" sz="2800" b="1" dirty="0">
                <a:effectLst/>
                <a:ea typeface="Times New Roman" panose="02020603050405020304" pitchFamily="18" charset="0"/>
              </a:rPr>
              <a:t>PROSPECTOR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  <a:tabLst>
                <a:tab pos="1714500" algn="l"/>
                <a:tab pos="211455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</a:rPr>
              <a:t>We use oil exploration in PROSPECTOR as an example. Suppose the prospector believes that there is a better than 50-50 chance of finding oil and assumes the following.</a:t>
            </a:r>
          </a:p>
          <a:p>
            <a:pPr marL="0" marR="0" indent="0" algn="just">
              <a:spcBef>
                <a:spcPts val="0"/>
              </a:spcBef>
              <a:spcAft>
                <a:spcPts val="1200"/>
              </a:spcAft>
              <a:buNone/>
              <a:tabLst>
                <a:tab pos="914400" algn="l"/>
                <a:tab pos="1714500" algn="l"/>
                <a:tab pos="211455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</a:rPr>
              <a:t>            P(O) = 0.6 and P(O’) = 0.4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5CCF8C-1D3C-435B-BF6B-52931B8DE8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B40C9A-11C8-48D2-9E19-9F4B06165D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59184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DA96E-B8CB-4E0A-BED7-060D34F6B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PROSPECTOR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16E2A-B31E-4D86-9833-770E17BCD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  <a:tabLst>
                <a:tab pos="914400" algn="l"/>
                <a:tab pos="1714500" algn="l"/>
                <a:tab pos="211455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</a:rPr>
              <a:t>Using the </a:t>
            </a:r>
            <a:r>
              <a:rPr lang="en-US" sz="2800" b="1" dirty="0">
                <a:effectLst/>
                <a:ea typeface="Times New Roman" panose="02020603050405020304" pitchFamily="18" charset="0"/>
              </a:rPr>
              <a:t>seismic survey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 technique, we obtain the following conditional probabilities, where + means a positive outcome and - is a negative outcome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914400" algn="l"/>
                <a:tab pos="1714500" algn="l"/>
                <a:tab pos="2114550" algn="l"/>
              </a:tabLst>
            </a:pP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914400" algn="l"/>
                <a:tab pos="1714500" algn="l"/>
                <a:tab pos="211455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</a:rPr>
              <a:t>	P(+ | O)	= 0.8			P(- | O) = 0.2 (false -)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914400" algn="l"/>
                <a:tab pos="1714500" algn="l"/>
                <a:tab pos="211455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</a:rPr>
              <a:t>	P(+ | O’)	= 0.1 (false +)	P(- | O’)	= 0.9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418522-093B-4772-AC6B-58BE2D2087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995881-A3CC-43D2-9678-7CE4ADEDB6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32790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98FBF-0787-444B-9C51-092B21EFC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PROSPECTOR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C9FA6-708F-4B1B-B45E-A59FF3FD9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4874332" cy="4530725"/>
          </a:xfrm>
        </p:spPr>
        <p:txBody>
          <a:bodyPr/>
          <a:lstStyle/>
          <a:p>
            <a:r>
              <a:rPr lang="en-US" sz="2800" dirty="0">
                <a:effectLst/>
                <a:ea typeface="Times New Roman" panose="02020603050405020304" pitchFamily="18" charset="0"/>
              </a:rPr>
              <a:t>Using the prior and conditional probabilities, we can construct the initial probability tree as shown below.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D4B2F0-DFE0-43F4-AB46-2EAA6E8807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4470A1-EDBC-41EC-A247-2342B34F9C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005A15-CEEC-4E96-817D-03EE4174C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1924" y="1736812"/>
            <a:ext cx="6128696" cy="396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71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A0782-4C8D-4A5D-8040-F1EB6D109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PROSPECTOR (cont.)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34F015-7C6A-4741-98CB-34263BCE7E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8F5206-507E-475E-8DB9-6A99026652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6905795-CDA8-457E-A15D-221EA5BF8D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1910" y="1600200"/>
            <a:ext cx="10288180" cy="4530725"/>
          </a:xfrm>
        </p:spPr>
      </p:pic>
    </p:spTree>
    <p:extLst>
      <p:ext uri="{BB962C8B-B14F-4D97-AF65-F5344CB8AC3E}">
        <p14:creationId xmlns:p14="http://schemas.microsoft.com/office/powerpoint/2010/main" val="34903414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EEF67-A890-433C-B064-4B7F4110D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PROSPECTOR (cont.)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317AFB5-DB4C-4F31-8654-3097F191D4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9576" y="1339198"/>
            <a:ext cx="7238567" cy="479172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4264DF-D190-4B5F-921F-7A1777EC61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97F6F6-67DC-499E-846C-DF732FE1F3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9346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B8698-3E90-44EB-8AC7-E7C4F84AD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PROSPECTOR (cont.)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225661-8307-4EF9-8C14-9D207A1FF7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505E2C-763C-4D45-8904-6FDA45D261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79797A-6D6D-4228-AB4A-4D24F7472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404" y="2384884"/>
            <a:ext cx="10433341" cy="36374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96C04D-3528-4AE0-B292-F61BF975A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4132" y="627033"/>
            <a:ext cx="4107170" cy="136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693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39D15-0401-47F5-BE71-18EEA9686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Uncertainty with the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49C61-591F-4489-899D-781D3F280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The uncertainty may also be caused by the represented knowledge since it might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represent best guesses of the experts that are based on plausible or statistical associations they have observed. 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not be appropriate in all situations (e.g., may have indeterminate applicability)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0DFE67-F276-446D-8066-726C19961E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727476-B654-4D1B-8317-7FD6EE5028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36550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E2AE1-EFE2-4078-BFA1-4707C98ED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PROSPECTOR (cont.)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08B31F-BE05-4438-BDB8-15E689BDE9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23F4DA-8243-4500-88DD-DA80796C1D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BF8C1F-9DBE-4744-9302-8410E4E76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377791"/>
            <a:ext cx="6764956" cy="4776252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09E0DFD-311C-458F-9DE2-30F498DEDB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26580" y="2960948"/>
            <a:ext cx="4351860" cy="144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3679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80983-04B8-4889-8940-0E516E214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PROSPECTOR (cont.)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2CD178-04CF-44C5-8C4D-CD2A0E0A8C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5967ED-B625-4CC5-91C3-0DFD6CAC28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97E605-A79A-4952-8334-69BD1BDDA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ED3E88-74D7-4DCB-A342-10BE00EE4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87" y="1612293"/>
            <a:ext cx="9624392" cy="450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3603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E05CA-D932-4D4A-BB08-FDBCE45B1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PROSPECTOR (cont.)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4CBEDA-F000-4B74-83E8-76DDFC6B4D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F000CF-48A3-433E-836B-9D11082E4C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B50948-683D-44C3-8DB5-350836C6F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5A74F3-0CAC-41D2-BA41-EBD13F104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688" y="1180314"/>
            <a:ext cx="6091285" cy="495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056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3339A-136C-4FF6-B084-A4C5422F8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PROSPECTOR (cont.)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CD86079-1B2A-4C4B-925E-537FADE911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7428" y="1520788"/>
            <a:ext cx="9331218" cy="453072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826C53-E177-4051-A91D-5B585F24E0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AC4D18-5E41-4D3A-AD05-25D84AD45C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99264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D249B-832C-4850-90FF-04507C6BE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0CF54-C955-4468-9050-78330F3A2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of classic probability</a:t>
            </a:r>
          </a:p>
          <a:p>
            <a:r>
              <a:rPr lang="en-US" dirty="0"/>
              <a:t>Hypothetical reasoning and backward induction</a:t>
            </a:r>
          </a:p>
          <a:p>
            <a:r>
              <a:rPr lang="en-US" b="1" dirty="0">
                <a:solidFill>
                  <a:srgbClr val="FF0000"/>
                </a:solidFill>
              </a:rPr>
              <a:t>Bayes’ rule and knowledge-based systems</a:t>
            </a:r>
          </a:p>
          <a:p>
            <a:r>
              <a:rPr lang="en-US" dirty="0"/>
              <a:t>Propagation of Belief</a:t>
            </a:r>
          </a:p>
          <a:p>
            <a:r>
              <a:rPr lang="en-US" dirty="0"/>
              <a:t>Advantages and disadvantages of Bayesian methods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54F363-DBEB-4610-946A-4648D1527E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9C2FEC-7ED7-4097-AF05-DF2EA9E004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69264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3A0D7-C808-43E7-9E2A-F16377F10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Bayes’ rule and knowledge-based systems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8C43D21-7073-4FF6-A544-A0B978A17B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7408" y="1340768"/>
            <a:ext cx="9367451" cy="482408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A0ED8C-9850-441C-A88F-642C73076E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CA5EA6-21C6-46E2-95F9-5E54B87162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00680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EE647-DFEC-4154-8268-EF2E1C96E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Bayes’ rule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445E97C-7318-4C61-9E74-ABFE1E8BB4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7608" y="1600200"/>
            <a:ext cx="9856784" cy="453072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83B668-CCC6-4867-B0FC-352DD44BF9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0DBD99-9B44-4C4B-83CC-48AF6B10B5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95094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D04AE-3BEB-40B1-A9C9-71C8E6B49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38FCCD7-98D8-48FC-885A-0F33251062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1404" y="1232756"/>
            <a:ext cx="8738778" cy="487807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1303EA-F78F-4761-BC37-134C8F0D49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69EE23-5AD5-4DCE-A25E-1C6E38D8C5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94446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AB3E9-CE1F-4041-914E-E1B5A0E15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(cont.)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993915B-A64B-4DC8-A960-99B9107D00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3412" y="1578754"/>
            <a:ext cx="9135421" cy="453072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2A4453-AE1B-41B9-955B-9CF8960E6A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C94746-2B9E-486A-844B-D3DAB93F5B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85236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D249B-832C-4850-90FF-04507C6BE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0CF54-C955-4468-9050-78330F3A2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of classic probability</a:t>
            </a:r>
          </a:p>
          <a:p>
            <a:r>
              <a:rPr lang="en-US" dirty="0"/>
              <a:t>Hypothetical reasoning and backward induction</a:t>
            </a:r>
          </a:p>
          <a:p>
            <a:r>
              <a:rPr lang="en-US" dirty="0"/>
              <a:t>Bayes’ rule and knowledge-based systems</a:t>
            </a:r>
          </a:p>
          <a:p>
            <a:r>
              <a:rPr lang="en-US" b="1" dirty="0">
                <a:solidFill>
                  <a:srgbClr val="FF0000"/>
                </a:solidFill>
              </a:rPr>
              <a:t>Propagation of Belief</a:t>
            </a:r>
          </a:p>
          <a:p>
            <a:r>
              <a:rPr lang="en-US" dirty="0"/>
              <a:t>Advantages and disadvantages of Bayesian methods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54F363-DBEB-4610-946A-4648D1527E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9C2FEC-7ED7-4097-AF05-DF2EA9E004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8412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64624-176D-4030-BD14-A9C17761A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Uncertainty reasoning is needed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041A7-0911-4141-9D1B-5EBCBCE2E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Given these numerous sources of errors, most knowledge-based systems require the incorporation of some form of uncertainty management.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When implementing some uncertainty scheme, we must be concerned with three issues:</a:t>
            </a:r>
          </a:p>
          <a:p>
            <a:pPr lvl="2" algn="just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How to represent uncertain data</a:t>
            </a:r>
          </a:p>
          <a:p>
            <a:pPr lvl="2" algn="just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How to combine two or more pieces of uncertain data</a:t>
            </a:r>
          </a:p>
          <a:p>
            <a:pPr lvl="2" algn="just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How to draw inference using uncertain data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We introduce only </a:t>
            </a:r>
            <a:r>
              <a:rPr lang="en-US" sz="2800" i="1" dirty="0">
                <a:solidFill>
                  <a:srgbClr val="0000FF"/>
                </a:solidFill>
              </a:rPr>
              <a:t>probabilistic reasoning </a:t>
            </a:r>
            <a:r>
              <a:rPr lang="en-US" sz="2800" dirty="0"/>
              <a:t>and</a:t>
            </a:r>
            <a:r>
              <a:rPr lang="en-US" sz="2800" i="1" dirty="0">
                <a:solidFill>
                  <a:srgbClr val="0000FF"/>
                </a:solidFill>
              </a:rPr>
              <a:t> certainty factor</a:t>
            </a:r>
            <a:r>
              <a:rPr lang="en-US" sz="2800" dirty="0"/>
              <a:t>. There are also others.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75A99A-3D23-4C87-B5B1-7C321D622B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7E5BA0-7598-419E-A507-27C7F72B67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88723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EA42E-D8B2-4D6B-82FF-9D3D5478B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Propagation of beliefs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5E088AB-323F-4E19-A576-001730C80B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1404" y="1052736"/>
            <a:ext cx="7716784" cy="5093166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4B055D-00B6-4179-BEDE-F51EFD2FAE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436E95-07FC-4C35-9EA0-696180BBC3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03167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05151-3FEF-47C7-8A69-DAB3C4E34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 of (3)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83ECC56-8C13-4897-8CC6-5D1B055C69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3412" y="1559696"/>
            <a:ext cx="9665916" cy="453072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E34AB4-DCDE-4D94-8B5B-1AA0A5C13D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751882-ED7E-4FA4-B34F-AA8188284A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22783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D1FAB-76A3-4615-9BF2-24D06AD1A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with conditional independence assumption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3E9710-4C1F-441F-BDD4-D67E654E0C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3F9A3E-38FC-42FA-B777-959F519445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42</a:t>
            </a:fld>
            <a:endParaRPr lang="en-US" alt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9F0B78E-2D51-4258-901D-1503D78CA5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959860"/>
            <a:ext cx="10972800" cy="3811404"/>
          </a:xfrm>
        </p:spPr>
      </p:pic>
    </p:spTree>
    <p:extLst>
      <p:ext uri="{BB962C8B-B14F-4D97-AF65-F5344CB8AC3E}">
        <p14:creationId xmlns:p14="http://schemas.microsoft.com/office/powerpoint/2010/main" val="29657327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2A184-8167-47D1-83CE-2AF37357D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 of belief propagation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605868A-2D22-4029-95E8-450FAB9319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520788"/>
            <a:ext cx="7778492" cy="453072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58FC5B-D46B-4D70-9685-D0C9FE604C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F6E1F1-F1E1-4852-9ADB-285051579E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43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EDF21E-FD72-46E1-9252-64571A14D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232" y="2456892"/>
            <a:ext cx="3604531" cy="165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602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77BF2-DF80-4983-A1F9-FED799350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 of belief propagation (cont.)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FB0F219-D74C-4806-8737-3723B1B6D9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400" y="1628800"/>
            <a:ext cx="9334578" cy="453072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3F5548-FDFE-4977-A2C9-4904D71156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2CC5B1-6CD9-44F9-A5A7-8B964423DE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76443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4D0E-F88F-4764-98F7-60A02E2F5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 of belief propagation (cont.)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C137C70-1DAF-4D9E-9F9C-F8D666E2D3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1404" y="1592796"/>
            <a:ext cx="10346550" cy="453072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D9502F-FDE1-46BF-AC8B-4BAB04FA41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07F8C-8FB1-4FF9-8437-12EA957FB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67962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76B5A-0C6B-4E28-9F26-05DDC5BEA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 of belief propagation (cont.)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8071827-2F9D-41D4-954D-EADC28EBC4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1384" y="1196752"/>
            <a:ext cx="8389340" cy="497923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FB5A27-9714-4A06-B978-6986027096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69F7C4-359B-4C93-8CD8-3199D4BE71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06254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D249B-832C-4850-90FF-04507C6BE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0CF54-C955-4468-9050-78330F3A2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of classic probability</a:t>
            </a:r>
          </a:p>
          <a:p>
            <a:r>
              <a:rPr lang="en-US" dirty="0"/>
              <a:t>Hypothetical reasoning and backward induction</a:t>
            </a:r>
          </a:p>
          <a:p>
            <a:r>
              <a:rPr lang="en-US" dirty="0"/>
              <a:t>Bayes’ rule and knowledge-based systems</a:t>
            </a:r>
          </a:p>
          <a:p>
            <a:r>
              <a:rPr lang="en-US" dirty="0"/>
              <a:t>Propagation of Belief</a:t>
            </a:r>
          </a:p>
          <a:p>
            <a:r>
              <a:rPr lang="en-US" b="1" dirty="0">
                <a:solidFill>
                  <a:srgbClr val="FF0000"/>
                </a:solidFill>
              </a:rPr>
              <a:t>Advantages and disadvantages of Bayesian methods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54F363-DBEB-4610-946A-4648D1527E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9C2FEC-7ED7-4097-AF05-DF2EA9E004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97957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7CEBF-D7BA-4A8F-8AFC-7E58F4284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cons of Bayesian methods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DAA009E-5AF9-4E06-AFA6-2FD1BBCE3C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1404" y="1160748"/>
            <a:ext cx="8496944" cy="493994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A88B82-B809-40A5-B4CE-67BA863361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3CA7E6-CD4F-462E-85D3-A81612A64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6234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FEF89-3D43-44D1-8C8A-77A60C3C2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cons of Bayesian methods (cond.)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9D81973-7DB1-4342-821A-2F6A0CFC47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1404" y="1124744"/>
            <a:ext cx="9145015" cy="497094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E026A4-3ED9-484F-85BF-7E66D7D210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86E695-1074-4A7D-A2F8-BAD2BDC753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4109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85D95-472C-4403-81C7-74AD1B295C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Probabilistic Reasoning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BC0C26-8FD3-4B27-BF53-1D4909B36D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621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F472D-154B-42A6-A883-2FD3D7F30D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Certainty factor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DE5D20-80A2-4B70-8440-CC84BED194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173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55717-AF63-458C-811F-8B53AE272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difficulties of probabilistic reasoning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59237-C65F-4D09-8676-3F543D8AC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0"/>
              </a:spcBef>
              <a:spcAft>
                <a:spcPts val="1200"/>
              </a:spcAft>
              <a:tabLst>
                <a:tab pos="914400" algn="l"/>
                <a:tab pos="2114550" algn="l"/>
                <a:tab pos="2743200" algn="l"/>
                <a:tab pos="3543300" algn="l"/>
              </a:tabLst>
            </a:pPr>
            <a:r>
              <a:rPr lang="en-US" sz="2600" dirty="0"/>
              <a:t>Certainty factor is another method of dealing with uncertainty. It was originally developed for the Expert System MYCIN.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tabLst>
                <a:tab pos="914400" algn="l"/>
                <a:tab pos="2114550" algn="l"/>
                <a:tab pos="2743200" algn="l"/>
                <a:tab pos="3543300" algn="l"/>
              </a:tabLst>
            </a:pPr>
            <a:r>
              <a:rPr lang="en-US" sz="2600" dirty="0"/>
              <a:t>One of the difficulties with Bayesian method is that there are </a:t>
            </a:r>
            <a:r>
              <a:rPr lang="en-US" sz="2600" dirty="0">
                <a:solidFill>
                  <a:srgbClr val="FF0000"/>
                </a:solidFill>
              </a:rPr>
              <a:t>too many probabilities required</a:t>
            </a:r>
            <a:r>
              <a:rPr lang="en-US" sz="2600" dirty="0"/>
              <a:t>. Most could be unknown.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tabLst>
                <a:tab pos="914400" algn="l"/>
                <a:tab pos="2114550" algn="l"/>
                <a:tab pos="2743200" algn="l"/>
                <a:tab pos="3543300" algn="l"/>
              </a:tabLst>
            </a:pPr>
            <a:r>
              <a:rPr lang="en-US" sz="2600" dirty="0"/>
              <a:t>The problem gets very bad when there are </a:t>
            </a:r>
            <a:r>
              <a:rPr lang="en-US" sz="2600" dirty="0">
                <a:solidFill>
                  <a:srgbClr val="FF0000"/>
                </a:solidFill>
              </a:rPr>
              <a:t>many pieces of evidence</a:t>
            </a:r>
            <a:r>
              <a:rPr lang="en-US" sz="2600" dirty="0"/>
              <a:t>.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tabLst>
                <a:tab pos="914400" algn="l"/>
                <a:tab pos="2114550" algn="l"/>
                <a:tab pos="2743200" algn="l"/>
                <a:tab pos="3543300" algn="l"/>
              </a:tabLst>
            </a:pPr>
            <a:r>
              <a:rPr lang="en-US" sz="2600" dirty="0"/>
              <a:t>Besides the problem of amassing all the conditional probabilities for the Bayesian method, another major problem that appeared with medical experts was the relationship of </a:t>
            </a:r>
            <a:r>
              <a:rPr lang="en-US" sz="2600" dirty="0">
                <a:solidFill>
                  <a:srgbClr val="FF0000"/>
                </a:solidFill>
              </a:rPr>
              <a:t>belief </a:t>
            </a:r>
            <a:r>
              <a:rPr lang="en-US" sz="2600" dirty="0"/>
              <a:t>and</a:t>
            </a:r>
            <a:r>
              <a:rPr lang="en-US" sz="2600" dirty="0">
                <a:solidFill>
                  <a:srgbClr val="FF0000"/>
                </a:solidFill>
              </a:rPr>
              <a:t> disbelief</a:t>
            </a:r>
            <a:r>
              <a:rPr lang="en-US" sz="2600" dirty="0"/>
              <a:t>.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tabLst>
                <a:tab pos="914400" algn="l"/>
                <a:tab pos="2114550" algn="l"/>
                <a:tab pos="2743200" algn="l"/>
                <a:tab pos="3543300" algn="l"/>
              </a:tabLst>
            </a:pPr>
            <a:endParaRPr lang="en-US" sz="2600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6E6FB6-555D-4F43-B05B-E10A1E9525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34A8A1-670D-4442-B31E-3F4D5AC9E4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51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20323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077CF-296E-47D8-AAEC-C265375B3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difficulties of probabilistic reasoning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FC8B0-5176-49CB-9B07-797928CEB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0"/>
              </a:spcBef>
              <a:spcAft>
                <a:spcPts val="1200"/>
              </a:spcAft>
              <a:tabLst>
                <a:tab pos="914400" algn="l"/>
                <a:tab pos="2114550" algn="l"/>
                <a:tab pos="2743200" algn="l"/>
                <a:tab pos="3543300" algn="l"/>
              </a:tabLs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At first sight, this may appear trivial since obviously </a:t>
            </a:r>
            <a:r>
              <a:rPr lang="en-US" sz="2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disbelief is simply the opposite of belief.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In fact, the theory of probability states that</a:t>
            </a:r>
          </a:p>
          <a:p>
            <a:pPr marL="0" marR="0" indent="0" algn="just">
              <a:spcBef>
                <a:spcPts val="0"/>
              </a:spcBef>
              <a:spcAft>
                <a:spcPts val="600"/>
              </a:spcAft>
              <a:buNone/>
              <a:tabLst>
                <a:tab pos="914400" algn="l"/>
                <a:tab pos="2114550" algn="l"/>
                <a:tab pos="2743200" algn="l"/>
                <a:tab pos="3543300" algn="l"/>
              </a:tabLs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               P(H) + P(H’) = 1</a:t>
            </a:r>
          </a:p>
          <a:p>
            <a:pPr marL="0" marR="0" algn="just">
              <a:spcBef>
                <a:spcPts val="0"/>
              </a:spcBef>
              <a:spcAft>
                <a:spcPts val="600"/>
              </a:spcAft>
              <a:tabLst>
                <a:tab pos="457200" algn="l"/>
                <a:tab pos="914400" algn="l"/>
                <a:tab pos="2114550" algn="l"/>
                <a:tab pos="2743200" algn="l"/>
                <a:tab pos="3543300" algn="l"/>
              </a:tabLs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and so</a:t>
            </a:r>
          </a:p>
          <a:p>
            <a:pPr marL="0" marR="0" indent="0" algn="just">
              <a:spcBef>
                <a:spcPts val="0"/>
              </a:spcBef>
              <a:spcAft>
                <a:spcPts val="1200"/>
              </a:spcAft>
              <a:buNone/>
              <a:tabLst>
                <a:tab pos="914400" algn="l"/>
                <a:tab pos="2114550" algn="l"/>
                <a:tab pos="2743200" algn="l"/>
                <a:tab pos="3543300" algn="l"/>
              </a:tabLst>
            </a:pPr>
            <a:r>
              <a:rPr lang="en-US" sz="2400" dirty="0">
                <a:ea typeface="Times New Roman" panose="02020603050405020304" pitchFamily="18" charset="0"/>
              </a:rPr>
              <a:t> 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            P(H) = 1 - P(H’)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tabLst>
                <a:tab pos="914400" algn="l"/>
                <a:tab pos="2114550" algn="l"/>
                <a:tab pos="2743200" algn="l"/>
                <a:tab pos="3543300" algn="l"/>
              </a:tabLs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For the case of a posterior hypothesis that relies on evidence, E</a:t>
            </a:r>
          </a:p>
          <a:p>
            <a:pPr marL="0" marR="0" indent="0" algn="just">
              <a:spcBef>
                <a:spcPts val="0"/>
              </a:spcBef>
              <a:spcAft>
                <a:spcPts val="1200"/>
              </a:spcAft>
              <a:buNone/>
              <a:tabLst>
                <a:tab pos="914400" algn="l"/>
                <a:tab pos="2114550" algn="l"/>
                <a:tab pos="2743200" algn="l"/>
                <a:tab pos="3543300" algn="l"/>
              </a:tabLs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    (1)    P(H | E) = 1 - P(H’ | E)</a:t>
            </a:r>
          </a:p>
          <a:p>
            <a:r>
              <a:rPr lang="en-US" sz="2400" dirty="0">
                <a:effectLst/>
                <a:ea typeface="Times New Roman" panose="02020603050405020304" pitchFamily="18" charset="0"/>
              </a:rPr>
              <a:t>However, when the MYCIN knowledge engineers began interviewing medical experts, they found that physicians were extremely </a:t>
            </a:r>
            <a:r>
              <a:rPr lang="en-US" sz="2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reluctant to state their knowledge in the form of equation (1).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117A6E-9DFF-4BB7-9E52-1C1818216D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0626A2-5458-4773-863E-FB6A380D5F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52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3956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191DF-4215-43FC-A5DD-4F26356A2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difficulties of probabilistic reasoning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1C2AC-AB00-4B17-B43D-A01AF1588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0"/>
              </a:spcBef>
              <a:spcAft>
                <a:spcPts val="600"/>
              </a:spcAft>
              <a:tabLst>
                <a:tab pos="914400" algn="l"/>
                <a:tab pos="2114550" algn="l"/>
                <a:tab pos="2743200" algn="l"/>
                <a:tab pos="354330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</a:rPr>
              <a:t>For example, consider a MYCIN rule such as the following.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400050" algn="l"/>
                <a:tab pos="742950" algn="l"/>
                <a:tab pos="1198563" algn="l"/>
                <a:tab pos="2114550" algn="l"/>
                <a:tab pos="2743200" algn="l"/>
                <a:tab pos="3543300" algn="l"/>
              </a:tabLs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      IF 1) The stain of the organism is gram positive, and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400050" algn="l"/>
                <a:tab pos="742950" algn="l"/>
                <a:tab pos="1198563" algn="l"/>
                <a:tab pos="2114550" algn="l"/>
                <a:tab pos="2743200" algn="l"/>
                <a:tab pos="3543300" algn="l"/>
              </a:tabLs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        	2) The morphology of the organism is coccus, and</a:t>
            </a:r>
          </a:p>
          <a:p>
            <a:pPr marL="0" marR="0" algn="just">
              <a:spcBef>
                <a:spcPts val="0"/>
              </a:spcBef>
              <a:spcAft>
                <a:spcPts val="800"/>
              </a:spcAft>
              <a:tabLst>
                <a:tab pos="400050" algn="l"/>
                <a:tab pos="742950" algn="l"/>
                <a:tab pos="1198563" algn="l"/>
                <a:tab pos="2114550" algn="l"/>
                <a:tab pos="2743200" algn="l"/>
                <a:tab pos="3543300" algn="l"/>
              </a:tabLs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    </a:t>
            </a:r>
            <a:r>
              <a:rPr lang="en-US" sz="2400" dirty="0">
                <a:ea typeface="Times New Roman" panose="02020603050405020304" pitchFamily="18" charset="0"/>
              </a:rPr>
              <a:t>		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3) The growth conformation of the organism is chains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914400" algn="l"/>
                <a:tab pos="2114550" algn="l"/>
                <a:tab pos="2743200" algn="l"/>
                <a:tab pos="3543300" algn="l"/>
              </a:tabLs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      THEN   There is suggestive evidence (0.7) that the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914400" algn="l"/>
                <a:tab pos="2114550" algn="l"/>
                <a:tab pos="2743200" algn="l"/>
                <a:tab pos="3543300" algn="l"/>
              </a:tabLs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                    identity of the organism is streptococcus</a:t>
            </a:r>
          </a:p>
          <a:p>
            <a:pPr algn="just">
              <a:spcBef>
                <a:spcPts val="1200"/>
              </a:spcBef>
              <a:spcAft>
                <a:spcPts val="0"/>
              </a:spcAft>
              <a:tabLst>
                <a:tab pos="400050" algn="l"/>
                <a:tab pos="914400" algn="l"/>
                <a:tab pos="2114550" algn="l"/>
                <a:tab pos="2743200" algn="l"/>
                <a:tab pos="354330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</a:rPr>
              <a:t>This can be written in terms of posterior probability:</a:t>
            </a:r>
          </a:p>
          <a:p>
            <a:pPr marL="0" marR="0" algn="just">
              <a:spcBef>
                <a:spcPts val="1200"/>
              </a:spcBef>
              <a:spcAft>
                <a:spcPts val="0"/>
              </a:spcAft>
              <a:tabLst>
                <a:tab pos="914400" algn="l"/>
                <a:tab pos="2114550" algn="l"/>
                <a:tab pos="2743200" algn="l"/>
                <a:tab pos="3543300" algn="l"/>
              </a:tabLs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      (2) 	P(H | E</a:t>
            </a:r>
            <a:r>
              <a:rPr lang="en-US" sz="2400" baseline="-25000" dirty="0">
                <a:effectLst/>
                <a:ea typeface="Times New Roman" panose="02020603050405020304" pitchFamily="18" charset="0"/>
              </a:rPr>
              <a:t>1</a:t>
            </a:r>
            <a:r>
              <a:rPr lang="en-US" sz="24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E</a:t>
            </a:r>
            <a:r>
              <a:rPr lang="en-US" sz="2400" baseline="-25000" dirty="0">
                <a:effectLst/>
                <a:ea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E</a:t>
            </a:r>
            <a:r>
              <a:rPr lang="en-US" sz="2400" baseline="-25000" dirty="0">
                <a:effectLst/>
                <a:ea typeface="Times New Roman" panose="02020603050405020304" pitchFamily="18" charset="0"/>
              </a:rPr>
              <a:t>3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) = 0.7</a:t>
            </a:r>
          </a:p>
          <a:p>
            <a:pPr marL="0" marR="0" algn="just">
              <a:spcBef>
                <a:spcPts val="1200"/>
              </a:spcBef>
              <a:spcAft>
                <a:spcPts val="0"/>
              </a:spcAft>
              <a:tabLst>
                <a:tab pos="914400" algn="l"/>
                <a:tab pos="2114550" algn="l"/>
                <a:tab pos="2743200" algn="l"/>
                <a:tab pos="354330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</a:rPr>
              <a:t>where the </a:t>
            </a:r>
            <a:r>
              <a:rPr lang="en-US" sz="2800" dirty="0" err="1">
                <a:effectLst/>
                <a:ea typeface="Times New Roman" panose="02020603050405020304" pitchFamily="18" charset="0"/>
              </a:rPr>
              <a:t>E</a:t>
            </a:r>
            <a:r>
              <a:rPr lang="en-US" sz="2800" baseline="-25000" dirty="0" err="1">
                <a:effectLst/>
                <a:ea typeface="Times New Roman" panose="02020603050405020304" pitchFamily="18" charset="0"/>
              </a:rPr>
              <a:t>i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 correspond to the three patterns of the antecedent.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4B864F-CF47-44B7-A686-7022E4FD87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0F5F48-2ACE-4646-9E5F-A8FB76F663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53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53114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18948-6F1B-4462-B0CB-3AA0C60E3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or belief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80E42-244C-4F54-A85F-DC4918B1D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0"/>
              </a:spcBef>
              <a:spcAft>
                <a:spcPts val="1200"/>
              </a:spcAft>
              <a:tabLst>
                <a:tab pos="914400" algn="l"/>
                <a:tab pos="2114550" algn="l"/>
                <a:tab pos="2743200" algn="l"/>
                <a:tab pos="354330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</a:rPr>
              <a:t>The MYCIN knowledge engineers found that while an expert would agree to equation (2), they became uneasy and refused to agree with the probability result</a:t>
            </a:r>
          </a:p>
          <a:p>
            <a:pPr marL="0" marR="0" algn="just">
              <a:spcBef>
                <a:spcPts val="0"/>
              </a:spcBef>
              <a:spcAft>
                <a:spcPts val="1200"/>
              </a:spcAft>
              <a:tabLst>
                <a:tab pos="914400" algn="l"/>
                <a:tab pos="2114550" algn="l"/>
                <a:tab pos="2743200" algn="l"/>
                <a:tab pos="354330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</a:rPr>
              <a:t>      (3) 	P(H’ | E</a:t>
            </a:r>
            <a:r>
              <a:rPr lang="en-US" sz="2800" baseline="-25000" dirty="0">
                <a:effectLst/>
                <a:ea typeface="Times New Roman" panose="02020603050405020304" pitchFamily="18" charset="0"/>
              </a:rPr>
              <a:t>1</a:t>
            </a:r>
            <a:r>
              <a:rPr lang="en-US" sz="28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 E</a:t>
            </a:r>
            <a:r>
              <a:rPr lang="en-US" sz="2800" baseline="-25000" dirty="0">
                <a:effectLst/>
                <a:ea typeface="Times New Roman" panose="02020603050405020304" pitchFamily="18" charset="0"/>
              </a:rPr>
              <a:t>2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 E</a:t>
            </a:r>
            <a:r>
              <a:rPr lang="en-US" sz="2800" baseline="-25000" dirty="0">
                <a:effectLst/>
                <a:ea typeface="Times New Roman" panose="02020603050405020304" pitchFamily="18" charset="0"/>
              </a:rPr>
              <a:t>3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) = 1 - 0.7 = 0.3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tabLst>
                <a:tab pos="914400" algn="l"/>
                <a:tab pos="2114550" algn="l"/>
                <a:tab pos="2743200" algn="l"/>
                <a:tab pos="354330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</a:rPr>
              <a:t>This illustrates these numbers such as 0.7 and 0.3 are likelihoods of belief, not probabilities.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44ACE4-F34F-4EF8-B5D3-876DCB9A7A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AAD4A9-8B97-49D8-BA4F-2B0375D0B4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54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62362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55717-AF63-458C-811F-8B53AE272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59237-C65F-4D09-8676-3F543D8AC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1480" marR="0" algn="just">
              <a:spcBef>
                <a:spcPts val="0"/>
              </a:spcBef>
              <a:spcAft>
                <a:spcPts val="1200"/>
              </a:spcAft>
              <a:tabLst>
                <a:tab pos="914400" algn="l"/>
                <a:tab pos="2114550" algn="l"/>
                <a:tab pos="2743200" algn="l"/>
                <a:tab pos="3543300" algn="l"/>
              </a:tabLst>
            </a:pPr>
            <a:r>
              <a:rPr lang="en-US" sz="2600" dirty="0">
                <a:effectLst/>
                <a:ea typeface="Times New Roman" panose="02020603050405020304" pitchFamily="18" charset="0"/>
              </a:rPr>
              <a:t>Suppose this is your last course required for a degree. Assume your grade-point-average (GPA) has not been too good and you need an </a:t>
            </a:r>
            <a:r>
              <a:rPr lang="en-US" sz="26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‘A’ in this course to bring up your GPA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. </a:t>
            </a:r>
          </a:p>
          <a:p>
            <a:pPr marL="411480" marR="0" algn="just">
              <a:spcBef>
                <a:spcPts val="0"/>
              </a:spcBef>
              <a:spcAft>
                <a:spcPts val="1200"/>
              </a:spcAft>
              <a:tabLst>
                <a:tab pos="914400" algn="l"/>
                <a:tab pos="2114550" algn="l"/>
                <a:tab pos="2743200" algn="l"/>
                <a:tab pos="3543300" algn="l"/>
              </a:tabLst>
            </a:pPr>
            <a:r>
              <a:rPr lang="en-US" sz="2600" dirty="0">
                <a:effectLst/>
                <a:ea typeface="Times New Roman" panose="02020603050405020304" pitchFamily="18" charset="0"/>
              </a:rPr>
              <a:t>The following formula may express </a:t>
            </a:r>
            <a:r>
              <a:rPr lang="en-US" sz="26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your belief 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in the likelihood of graduation.</a:t>
            </a:r>
          </a:p>
          <a:p>
            <a:pPr marL="0" marR="0" algn="just">
              <a:spcBef>
                <a:spcPts val="0"/>
              </a:spcBef>
              <a:spcAft>
                <a:spcPts val="1200"/>
              </a:spcAft>
              <a:tabLst>
                <a:tab pos="457200" algn="l"/>
                <a:tab pos="1028700" algn="l"/>
                <a:tab pos="2114550" algn="l"/>
                <a:tab pos="2743200" algn="l"/>
                <a:tab pos="3543300" algn="l"/>
              </a:tabLst>
            </a:pPr>
            <a:r>
              <a:rPr lang="en-US" sz="2600" dirty="0">
                <a:effectLst/>
                <a:ea typeface="Times New Roman" panose="02020603050405020304" pitchFamily="18" charset="0"/>
              </a:rPr>
              <a:t>  	(4)  P(graduating | ‘A’ in this course) = 0.70</a:t>
            </a:r>
          </a:p>
          <a:p>
            <a:pPr marL="411480" marR="0" algn="just">
              <a:spcBef>
                <a:spcPts val="0"/>
              </a:spcBef>
              <a:spcAft>
                <a:spcPts val="1200"/>
              </a:spcAft>
              <a:tabLst>
                <a:tab pos="914400" algn="l"/>
                <a:tab pos="2114550" algn="l"/>
                <a:tab pos="2743200" algn="l"/>
                <a:tab pos="3543300" algn="l"/>
              </a:tabLst>
            </a:pPr>
            <a:r>
              <a:rPr lang="en-US" sz="2600" dirty="0">
                <a:effectLst/>
                <a:ea typeface="Times New Roman" panose="02020603050405020304" pitchFamily="18" charset="0"/>
              </a:rPr>
              <a:t>Notice that this </a:t>
            </a:r>
            <a:r>
              <a:rPr lang="en-US" sz="26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likelihood is not 100%. 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The reason it’s not 100% is that a final audit of your course and grades must be made by the school. There could be problem due to a number of reasons that would still prevent your graduation.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6E6FB6-555D-4F43-B05B-E10A1E9525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34A8A1-670D-4442-B31E-3F4D5AC9E4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55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74343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077CF-296E-47D8-AAEC-C265375B3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FC8B0-5176-49CB-9B07-797928CEB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0"/>
              </a:spcBef>
              <a:spcAft>
                <a:spcPts val="1200"/>
              </a:spcAft>
              <a:tabLst>
                <a:tab pos="914400" algn="l"/>
                <a:tab pos="2114550" algn="l"/>
                <a:tab pos="2743200" algn="l"/>
                <a:tab pos="354330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</a:rPr>
              <a:t>Assuming that you agree with (4) (or perhaps your own value for the likelihood) then by equation (1)</a:t>
            </a:r>
          </a:p>
          <a:p>
            <a:pPr marL="0" marR="0" algn="just">
              <a:spcBef>
                <a:spcPts val="0"/>
              </a:spcBef>
              <a:spcAft>
                <a:spcPts val="1200"/>
              </a:spcAft>
              <a:tabLst>
                <a:tab pos="914400" algn="l"/>
                <a:tab pos="2114550" algn="l"/>
                <a:tab pos="2743200" algn="l"/>
                <a:tab pos="354330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</a:rPr>
              <a:t>      (5)  	P(not graduating  |  ‘A’ in this course) = 0.30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tabLst>
                <a:tab pos="914400" algn="l"/>
                <a:tab pos="2114550" algn="l"/>
                <a:tab pos="2743200" algn="l"/>
                <a:tab pos="354330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</a:rPr>
              <a:t>From a probabilistic point of view, (5) is correct. However, 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  <a:tabLst>
                <a:tab pos="914400" algn="l"/>
                <a:tab pos="2114550" algn="l"/>
                <a:tab pos="2743200" algn="l"/>
                <a:tab pos="3543300" algn="l"/>
              </a:tabLs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it seems intuitively wrong. 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  <a:tabLst>
                <a:tab pos="914400" algn="l"/>
                <a:tab pos="2114550" algn="l"/>
                <a:tab pos="2743200" algn="l"/>
                <a:tab pos="3543300" algn="l"/>
              </a:tabLs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It is just not right that if you really work hard and get an ‘A’ in this course, then there is a 30% chance that you won’t graduate. 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  <a:tabLst>
                <a:tab pos="914400" algn="l"/>
                <a:tab pos="2114550" algn="l"/>
                <a:tab pos="2743200" algn="l"/>
                <a:tab pos="3543300" algn="l"/>
              </a:tabLs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(5) should make you uneasy.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117A6E-9DFF-4BB7-9E52-1C1818216D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0626A2-5458-4773-863E-FB6A380D5F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56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66571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191DF-4215-43FC-A5DD-4F26356A2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Certainty factor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1C2AC-AB00-4B17-B43D-A01AF1588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0"/>
              </a:spcBef>
              <a:spcAft>
                <a:spcPts val="1200"/>
              </a:spcAft>
              <a:tabLst>
                <a:tab pos="914400" algn="l"/>
                <a:tab pos="2114550" algn="l"/>
                <a:tab pos="2743200" algn="l"/>
                <a:tab pos="354330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</a:rPr>
              <a:t>The fundamental problem is that while </a:t>
            </a:r>
            <a:r>
              <a:rPr lang="en-US" sz="28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P(H | E) implies a cause of effect relationship between E and H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there may be no cause-and-effect relationship between E and H’.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 </a:t>
            </a:r>
          </a:p>
          <a:p>
            <a:pPr marR="0" algn="just">
              <a:spcBef>
                <a:spcPts val="0"/>
              </a:spcBef>
              <a:spcAft>
                <a:spcPts val="1200"/>
              </a:spcAft>
              <a:tabLst>
                <a:tab pos="914400" algn="l"/>
                <a:tab pos="2114550" algn="l"/>
                <a:tab pos="2743200" algn="l"/>
                <a:tab pos="354330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</a:rPr>
              <a:t>These problems with the theory of probability led the researchers in MYCIN to investigate other ways of representing uncertainty.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tabLst>
                <a:tab pos="914400" algn="l"/>
                <a:tab pos="2114550" algn="l"/>
                <a:tab pos="2743200" algn="l"/>
                <a:tab pos="354330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</a:rPr>
              <a:t>The method that they used in MYCIN was based on </a:t>
            </a:r>
            <a:r>
              <a:rPr lang="en-US" sz="2800" b="1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certainty factors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.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4B864F-CF47-44B7-A686-7022E4FD87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0F5F48-2ACE-4646-9E5F-A8FB76F663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57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55949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18948-6F1B-4462-B0CB-3AA0C60E3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Measures of belief and disbelief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80E42-244C-4F54-A85F-DC4918B1D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algn="just">
              <a:spcBef>
                <a:spcPts val="0"/>
              </a:spcBef>
              <a:spcAft>
                <a:spcPts val="1200"/>
              </a:spcAft>
              <a:tabLst>
                <a:tab pos="914400" algn="l"/>
                <a:tab pos="2114550" algn="l"/>
                <a:tab pos="2743200" algn="l"/>
                <a:tab pos="354330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</a:rPr>
              <a:t>In MYCIN, the certainty factor (CF) was originally defined as the difference between belief and disbelief.</a:t>
            </a:r>
          </a:p>
          <a:p>
            <a:pPr marL="0" marR="0" algn="just">
              <a:spcBef>
                <a:spcPts val="0"/>
              </a:spcBef>
              <a:spcAft>
                <a:spcPts val="1200"/>
              </a:spcAft>
              <a:tabLst>
                <a:tab pos="914400" algn="l"/>
                <a:tab pos="2114550" algn="l"/>
                <a:tab pos="2743200" algn="l"/>
                <a:tab pos="354330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</a:rPr>
              <a:t>          </a:t>
            </a:r>
            <a:r>
              <a:rPr lang="de-DE" sz="2800" dirty="0">
                <a:effectLst/>
                <a:ea typeface="Times New Roman" panose="02020603050405020304" pitchFamily="18" charset="0"/>
              </a:rPr>
              <a:t>CF(H, E) = MB(H, E) - MD(H, E)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R="0" algn="just">
              <a:spcBef>
                <a:spcPts val="0"/>
              </a:spcBef>
              <a:spcAft>
                <a:spcPts val="1200"/>
              </a:spcAft>
              <a:tabLst>
                <a:tab pos="457200" algn="l"/>
                <a:tab pos="914400" algn="l"/>
                <a:tab pos="2114550" algn="l"/>
                <a:tab pos="2743200" algn="l"/>
                <a:tab pos="3543300" algn="l"/>
              </a:tabLst>
            </a:pPr>
            <a:r>
              <a:rPr lang="de-DE" sz="2800" dirty="0">
                <a:effectLst/>
                <a:ea typeface="Times New Roman" panose="02020603050405020304" pitchFamily="18" charset="0"/>
              </a:rPr>
              <a:t>	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where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  <a:tabLst>
                <a:tab pos="628650" algn="l"/>
                <a:tab pos="914400" algn="l"/>
                <a:tab pos="2114550" algn="l"/>
                <a:tab pos="2743200" algn="l"/>
                <a:tab pos="354330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</a:rPr>
              <a:t>  		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CF is the certainty factor in the hypothesis H due to evidence E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628650" algn="l"/>
                <a:tab pos="914400" algn="l"/>
                <a:tab pos="2114550" algn="l"/>
                <a:tab pos="2743200" algn="l"/>
                <a:tab pos="3543300" algn="l"/>
              </a:tabLst>
            </a:pPr>
            <a:r>
              <a:rPr lang="en-US" sz="2600" dirty="0">
                <a:effectLst/>
                <a:ea typeface="Times New Roman" panose="02020603050405020304" pitchFamily="18" charset="0"/>
              </a:rPr>
              <a:t>      </a:t>
            </a:r>
            <a:r>
              <a:rPr lang="en-US" sz="26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MB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is the </a:t>
            </a:r>
            <a:r>
              <a:rPr lang="en-US" sz="26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measure of increased belief</a:t>
            </a:r>
            <a:r>
              <a:rPr lang="en-US" sz="26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in H due to E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628650" algn="l"/>
                <a:tab pos="914400" algn="l"/>
                <a:tab pos="2114550" algn="l"/>
                <a:tab pos="2743200" algn="l"/>
                <a:tab pos="3543300" algn="l"/>
              </a:tabLst>
            </a:pPr>
            <a:r>
              <a:rPr lang="en-US" sz="2600" dirty="0">
                <a:effectLst/>
                <a:ea typeface="Times New Roman" panose="02020603050405020304" pitchFamily="18" charset="0"/>
              </a:rPr>
              <a:t>      </a:t>
            </a:r>
            <a:r>
              <a:rPr lang="en-US" sz="26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MD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is the </a:t>
            </a:r>
            <a:r>
              <a:rPr lang="en-US" sz="26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measure of increased disbelief</a:t>
            </a:r>
            <a:r>
              <a:rPr lang="en-US" sz="26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in H due to E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44ACE4-F34F-4EF8-B5D3-876DCB9A7A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AAD4A9-8B97-49D8-BA4F-2B0375D0B4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58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33145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55717-AF63-458C-811F-8B53AE272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Measures of belief and disbelief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59237-C65F-4D09-8676-3F543D8AC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0"/>
              </a:spcBef>
              <a:spcAft>
                <a:spcPts val="1200"/>
              </a:spcAft>
              <a:tabLst>
                <a:tab pos="914400" algn="l"/>
                <a:tab pos="2114550" algn="l"/>
                <a:tab pos="2743200" algn="l"/>
                <a:tab pos="354330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</a:rPr>
              <a:t>The certainty factor is a way of </a:t>
            </a:r>
            <a:r>
              <a:rPr lang="en-US" sz="28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combining belief and disbelief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 into a single number.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  <a:tabLst>
                <a:tab pos="914400" algn="l"/>
                <a:tab pos="2114550" algn="l"/>
                <a:tab pos="2743200" algn="l"/>
                <a:tab pos="3543300" algn="l"/>
              </a:tabLs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which has some interesting uses.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tabLst>
                <a:tab pos="914400" algn="l"/>
                <a:tab pos="2114550" algn="l"/>
                <a:tab pos="2743200" algn="l"/>
                <a:tab pos="354330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</a:rPr>
              <a:t>The certainty factor can be used to rank hypothesis in order of importance. 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  <a:tabLst>
                <a:tab pos="914400" algn="l"/>
                <a:tab pos="2114550" algn="l"/>
                <a:tab pos="2743200" algn="l"/>
                <a:tab pos="3543300" algn="l"/>
              </a:tabLs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E.g., if a patient has certain symptoms which suggest several possible diseases, then the disease with the highest CF would be the one that is first investigated by ordering tests.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6E6FB6-555D-4F43-B05B-E10A1E9525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34A8A1-670D-4442-B31E-3F4D5AC9E4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59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1012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D249B-832C-4850-90FF-04507C6BE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0CF54-C955-4468-9050-78330F3A2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Review of classic probability</a:t>
            </a:r>
          </a:p>
          <a:p>
            <a:r>
              <a:rPr lang="en-US" dirty="0"/>
              <a:t>Hypothetical reasoning and backward induction</a:t>
            </a:r>
          </a:p>
          <a:p>
            <a:r>
              <a:rPr lang="en-US" dirty="0"/>
              <a:t>Bayes’ rule and knowledge-based systems</a:t>
            </a:r>
          </a:p>
          <a:p>
            <a:r>
              <a:rPr lang="en-US" dirty="0"/>
              <a:t>Propagation of Belief</a:t>
            </a:r>
          </a:p>
          <a:p>
            <a:r>
              <a:rPr lang="en-US" dirty="0"/>
              <a:t>Advantages and disadvantages of Bayesian methods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54F363-DBEB-4610-946A-4648D1527E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9C2FEC-7ED7-4097-AF05-DF2EA9E004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805038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077CF-296E-47D8-AAEC-C265375B3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Measures of belief and disbelief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FC8B0-5176-49CB-9B07-797928CEB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117A6E-9DFF-4BB7-9E52-1C1818216D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0626A2-5458-4773-863E-FB6A380D5F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60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9D50C8-DBB7-46EF-8547-DBCC0355B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363" y="1489544"/>
            <a:ext cx="9552384" cy="459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313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191DF-4215-43FC-A5DD-4F26356A2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characteristics of the definition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1C2AC-AB00-4B17-B43D-A01AF1588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4B864F-CF47-44B7-A686-7022E4FD87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0F5F48-2ACE-4646-9E5F-A8FB76F663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61</a:t>
            </a:fld>
            <a:endParaRPr lang="en-US" alt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FCEEAAA-DC7A-439F-89E4-0A2F9DB2BA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938807"/>
              </p:ext>
            </p:extLst>
          </p:nvPr>
        </p:nvGraphicFramePr>
        <p:xfrm>
          <a:off x="3107668" y="1216739"/>
          <a:ext cx="5832648" cy="4913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Bitmap Image" r:id="rId3" imgW="3848040" imgH="3241800" progId="Paint.Picture.1">
                  <p:embed/>
                </p:oleObj>
              </mc:Choice>
              <mc:Fallback>
                <p:oleObj name="Bitmap Image" r:id="rId3" imgW="3848040" imgH="3241800" progId="Paint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07668" y="1216739"/>
                        <a:ext cx="5832648" cy="49134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022019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18948-6F1B-4462-B0CB-3AA0C60E3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Certainty factor: Net belief in hypothesis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80E42-244C-4F54-A85F-DC4918B1D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44ACE4-F34F-4EF8-B5D3-876DCB9A7A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AAD4A9-8B97-49D8-BA4F-2B0375D0B4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62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3981E3-4B01-4C90-90E1-DE689498F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404" y="1616562"/>
            <a:ext cx="9696400" cy="447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81659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55717-AF63-458C-811F-8B53AE272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Certainty factor: Net belief in hypothesis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59237-C65F-4D09-8676-3F543D8AC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6E6FB6-555D-4F43-B05B-E10A1E9525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34A8A1-670D-4442-B31E-3F4D5AC9E4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63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6E95A7-AF86-40FB-9489-FFC2E5A01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96" y="1519988"/>
            <a:ext cx="8328248" cy="461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1281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077CF-296E-47D8-AAEC-C265375B3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FC8B0-5176-49CB-9B07-797928CEB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117A6E-9DFF-4BB7-9E52-1C1818216D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0626A2-5458-4773-863E-FB6A380D5F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64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D6AEAA-7E6E-4902-9B46-0D666BF65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64804"/>
            <a:ext cx="10560496" cy="377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5357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191DF-4215-43FC-A5DD-4F26356A2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1C2AC-AB00-4B17-B43D-A01AF1588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4B864F-CF47-44B7-A686-7022E4FD87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0F5F48-2ACE-4646-9E5F-A8FB76F663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65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AE68DD-2F1F-42F3-825C-FE16FD49A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1674804"/>
            <a:ext cx="9588388" cy="438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20641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7A949-DAB1-4DB6-8F09-EE81B7049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Calculation with Certainty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E3905-044C-4B4D-ABA6-87E9D0A6A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77883F-9432-435C-8163-C605B69717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C88741-3F43-47A5-BBF1-57F06D15B7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66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D9E4E9-1927-4560-8B6E-FCFCF20AC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1356402"/>
            <a:ext cx="8760296" cy="477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0449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18948-6F1B-4462-B0CB-3AA0C60E3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Calculation with Certainty Factor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80E42-244C-4F54-A85F-DC4918B1D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44ACE4-F34F-4EF8-B5D3-876DCB9A7A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AAD4A9-8B97-49D8-BA4F-2B0375D0B4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67</a:t>
            </a:fld>
            <a:endParaRPr lang="en-US" alt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5F3AA7F-D49D-4D03-B876-CC569A04F1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926929"/>
              </p:ext>
            </p:extLst>
          </p:nvPr>
        </p:nvGraphicFramePr>
        <p:xfrm>
          <a:off x="609600" y="1482726"/>
          <a:ext cx="8265406" cy="4648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Bitmap Image" r:id="rId3" imgW="6006960" imgH="3378240" progId="Paint.Picture.1">
                  <p:embed/>
                </p:oleObj>
              </mc:Choice>
              <mc:Fallback>
                <p:oleObj name="Bitmap Image" r:id="rId3" imgW="6006960" imgH="3378240" progId="Paint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1482726"/>
                        <a:ext cx="8265406" cy="46481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417266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55717-AF63-458C-811F-8B53AE272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59237-C65F-4D09-8676-3F543D8AC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6E6FB6-555D-4F43-B05B-E10A1E9525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34A8A1-670D-4442-B31E-3F4D5AC9E4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68</a:t>
            </a:fld>
            <a:endParaRPr lang="en-US" alt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240952C-EBDD-4EDB-855D-70FA4434BA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6974214"/>
              </p:ext>
            </p:extLst>
          </p:nvPr>
        </p:nvGraphicFramePr>
        <p:xfrm>
          <a:off x="609600" y="1542821"/>
          <a:ext cx="8834772" cy="4514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Bitmap Image" r:id="rId3" imgW="5927760" imgH="3029040" progId="Paint.Picture.1">
                  <p:embed/>
                </p:oleObj>
              </mc:Choice>
              <mc:Fallback>
                <p:oleObj name="Bitmap Image" r:id="rId3" imgW="5927760" imgH="3029040" progId="Paint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1542821"/>
                        <a:ext cx="8834772" cy="45143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206583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077CF-296E-47D8-AAEC-C265375B3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Calculation with Certainty Factor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FC8B0-5176-49CB-9B07-797928CEB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117A6E-9DFF-4BB7-9E52-1C1818216D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0626A2-5458-4773-863E-FB6A380D5F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69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1F9F71-12D3-4D6E-81CB-711A3C5F1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1646348"/>
            <a:ext cx="9012324" cy="448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974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29452-97B0-4881-9E5E-8D9FCB6D2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 probability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A6820-E906-479B-AA64-42766A80D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The oldest and best-defined technique for managing uncertainty is based on classical probability theory. 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Let us start to review it by introducing some terminologies.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b="1" dirty="0"/>
              <a:t>Sample space</a:t>
            </a:r>
            <a:endParaRPr lang="en-US" dirty="0"/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Consider an experiment whose outcome is not predictable with certainty in advance. 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Although the outcome of the experiment is not known in advance, let us suppose that the set of all possible outcomes is known. 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This </a:t>
            </a:r>
            <a:r>
              <a:rPr lang="en-US" i="1" dirty="0">
                <a:solidFill>
                  <a:srgbClr val="0000FF"/>
                </a:solidFill>
              </a:rPr>
              <a:t>set of all possible outcomes </a:t>
            </a:r>
            <a:r>
              <a:rPr lang="en-US" dirty="0"/>
              <a:t>of an experiment is known as the </a:t>
            </a:r>
            <a:r>
              <a:rPr lang="en-US" dirty="0">
                <a:solidFill>
                  <a:srgbClr val="FF0000"/>
                </a:solidFill>
              </a:rPr>
              <a:t>sample space </a:t>
            </a:r>
            <a:r>
              <a:rPr lang="en-US" dirty="0"/>
              <a:t>of the experiment and denoted by </a:t>
            </a:r>
            <a:r>
              <a:rPr lang="en-US" b="1" i="1" dirty="0">
                <a:solidFill>
                  <a:srgbClr val="FF0000"/>
                </a:solidFill>
              </a:rPr>
              <a:t>S</a:t>
            </a:r>
            <a:r>
              <a:rPr lang="en-US" dirty="0"/>
              <a:t>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758D92-7F21-4D88-86A8-FD34282D5F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95F9BA-2A72-4991-89C2-F232B68DE7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370764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191DF-4215-43FC-A5DD-4F26356A2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Calculation with Certainty Factor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1C2AC-AB00-4B17-B43D-A01AF1588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4B864F-CF47-44B7-A686-7022E4FD87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0F5F48-2ACE-4646-9E5F-A8FB76F663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70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35D431-1614-4EE7-9D7A-EDC6FEF50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1600201"/>
            <a:ext cx="9984432" cy="451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1500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18948-6F1B-4462-B0CB-3AA0C60E3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Calculation with Certainty Factor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80E42-244C-4F54-A85F-DC4918B1D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44ACE4-F34F-4EF8-B5D3-876DCB9A7A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AAD4A9-8B97-49D8-BA4F-2B0375D0B4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71</a:t>
            </a:fld>
            <a:endParaRPr lang="en-US" alt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3FA88D8-2DEA-4A73-A080-A9EB91357C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842100"/>
              </p:ext>
            </p:extLst>
          </p:nvPr>
        </p:nvGraphicFramePr>
        <p:xfrm>
          <a:off x="659396" y="1495404"/>
          <a:ext cx="9385073" cy="4635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Bitmap Image" r:id="rId3" imgW="6010200" imgH="2968560" progId="Paint.Picture.1">
                  <p:embed/>
                </p:oleObj>
              </mc:Choice>
              <mc:Fallback>
                <p:oleObj name="Bitmap Image" r:id="rId3" imgW="6010200" imgH="2968560" progId="Paint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9396" y="1495404"/>
                        <a:ext cx="9385073" cy="46355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558797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B2C46-68A4-4D5F-B930-4D556C9BF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D60B8-DC5E-483A-859E-6920321C2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4CCF93-F514-46DA-BA6B-0E75C9921B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3D5E25-09CF-4CC7-AEC6-46CBD5C62B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72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FB83DB-7D5F-48A0-BA75-444612639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824" y="992731"/>
            <a:ext cx="6694079" cy="514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95192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7F72F-4D60-4B68-AD17-9CF2CA5A0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certainties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C8E26-BD4D-4938-A9F4-8E4C553D9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0AE36E-C5A2-4552-B897-CF3F02471C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E30B70-49B4-4289-8C98-27E0D0A762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73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663BBB-C9B7-424F-91D7-CE23EFFA5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1564518"/>
            <a:ext cx="9588388" cy="455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08190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76517-CA47-4212-8C86-F23FE5B89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certainties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7AAED-2568-4F46-BB9B-17BA71BD2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4B740F-3801-472D-A3EA-826E64BC8A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A6D221-791D-41F7-BEF5-E3510AA780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74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4C564E-D45A-41B8-8A05-95976E559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1700808"/>
            <a:ext cx="10488488" cy="275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49892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A6AA0-CF4C-4410-A748-64A178D87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 them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0F65D-88E8-4B67-AF7C-2B411DC63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6353FF-681B-4E4D-BC99-48CE68FAB9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4F9730-6151-4967-AA9D-CF9257CFDD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75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BFE755-9DDE-48C5-9B0E-94541771C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96" y="1208830"/>
            <a:ext cx="7477453" cy="492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173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25530-17B8-4BD9-921D-902BFC1BF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combination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27AB4-B049-4328-BCD4-E8B7AC9C9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B6807F-89C1-4A42-882A-B9A61CCC8E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6BCF9-989C-4A97-9602-362094968F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76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2214C-C54A-4DAD-80D4-A51FB7755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10824"/>
            <a:ext cx="8652284" cy="473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5434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FE997-B663-4FF4-899D-E3C505EFF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cons of certainty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3EFFB-FA30-4AF8-9F43-3473FB628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ED05BD-9FAB-48DE-A3DE-D17B798801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0B55DE-72EA-4F24-8B31-3EE9CD68CF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77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980EBA-9CC0-4D9D-87FC-9D91C958C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1160748"/>
            <a:ext cx="9984432" cy="499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0989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33C64-E449-4E20-B076-3E10A04FD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cons of certainty factors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14AAE-4324-493E-BE28-C5655DBF7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AFD02D-2A35-4736-804A-E4B6F18905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1FE413-9AD6-4077-81DC-7D6F7C2DE3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78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410C36-6879-4C62-9C09-D35C6393A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1392128"/>
            <a:ext cx="8424936" cy="474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47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85884-97E6-4DDB-9A09-2C4B0628D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space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87ACE-8660-4D8C-B6A3-88BE843A3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If the outcome of an experiment consists in the determination of the sex of a newborn child, then</a:t>
            </a:r>
          </a:p>
          <a:p>
            <a:pPr marL="0" marR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			S = {g, b}</a:t>
            </a:r>
          </a:p>
          <a:p>
            <a:pPr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where the outcome g means that the child is a girl and b that it is a boy.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If the experiment consists of flipping two coins, then the sample space consists of the following four points / outcomes:</a:t>
            </a:r>
          </a:p>
          <a:p>
            <a:pPr marL="0" marR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	S = {(H, H), (H, T), (T, H), (T, T)}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7F289B-3E9D-4CEE-A966-A2E842D89C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911301-9F88-445F-AFB3-49A9C146F7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1884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6E9A9-5FB4-4EF4-9CC2-BA5A108AA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terminologies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57C5B-02C6-4D18-B3AF-AB9BE9610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b="1" dirty="0"/>
              <a:t>Event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any subset </a:t>
            </a:r>
            <a:r>
              <a:rPr lang="en-US" b="1" dirty="0"/>
              <a:t>E</a:t>
            </a:r>
            <a:r>
              <a:rPr lang="en-US" dirty="0"/>
              <a:t> of the sample space is known as an event.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That is, an event is a set consisting of some possible outcomes of the experiment. If the outcome of the experiment is contained in E, then we say that E has occurred. 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E.g., if E = {(H, H), {H, T)}, then E is the event that a head appears on the first coin. 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For any event E, we define the new event E’, referred to as the </a:t>
            </a:r>
            <a:r>
              <a:rPr lang="en-US" b="1" dirty="0"/>
              <a:t>complement of E</a:t>
            </a:r>
            <a:r>
              <a:rPr lang="en-US" dirty="0"/>
              <a:t>, to consist of all points in the sample space S that are not in E.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336FCA-AC86-430D-B725-13A8C35A73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CS411 - Artificial Intelligence I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120693-5D25-4003-8A3F-FB6374AE36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3562653"/>
      </p:ext>
    </p:extLst>
  </p:cSld>
  <p:clrMapOvr>
    <a:masterClrMapping/>
  </p:clrMapOvr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65000"/>
          <a:buFont typeface="Wingdings" pitchFamily="2" charset="2"/>
          <a:buChar char="n"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65000"/>
          <a:buFont typeface="Wingdings" pitchFamily="2" charset="2"/>
          <a:buChar char="n"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217742</TotalTime>
  <Words>3872</Words>
  <Application>Microsoft Office PowerPoint</Application>
  <PresentationFormat>Widescreen</PresentationFormat>
  <Paragraphs>446</Paragraphs>
  <Slides>78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4" baseType="lpstr">
      <vt:lpstr>Arial</vt:lpstr>
      <vt:lpstr>Garamond</vt:lpstr>
      <vt:lpstr>Times New Roman</vt:lpstr>
      <vt:lpstr>Wingdings</vt:lpstr>
      <vt:lpstr>Edge</vt:lpstr>
      <vt:lpstr>Paintbrush Picture</vt:lpstr>
      <vt:lpstr>Reasoning under Uncertainty</vt:lpstr>
      <vt:lpstr>Uncertainty with the data</vt:lpstr>
      <vt:lpstr>Uncertainty with the knowledge</vt:lpstr>
      <vt:lpstr>Uncertainty reasoning is needed</vt:lpstr>
      <vt:lpstr>Probabilistic Reasoning</vt:lpstr>
      <vt:lpstr>Outline</vt:lpstr>
      <vt:lpstr>Classic probability</vt:lpstr>
      <vt:lpstr>Sample space examples</vt:lpstr>
      <vt:lpstr>More terminologies</vt:lpstr>
      <vt:lpstr>More terminologies (cont.)</vt:lpstr>
      <vt:lpstr>Axioms of probability</vt:lpstr>
      <vt:lpstr>Compound probability</vt:lpstr>
      <vt:lpstr>Conditional probability</vt:lpstr>
      <vt:lpstr>Multiplicative law </vt:lpstr>
      <vt:lpstr>An example</vt:lpstr>
      <vt:lpstr>An example (cont.)</vt:lpstr>
      <vt:lpstr>An example (cont.)</vt:lpstr>
      <vt:lpstr>An example (cont.)</vt:lpstr>
      <vt:lpstr>An example (cont.)</vt:lpstr>
      <vt:lpstr>Bayes’ Theorem</vt:lpstr>
      <vt:lpstr>Bayes’ Theorem (cont.)</vt:lpstr>
      <vt:lpstr>Bayes’ Theorem (cont.)</vt:lpstr>
      <vt:lpstr>Outline</vt:lpstr>
      <vt:lpstr>Hypothetical reasoning and backward induction</vt:lpstr>
      <vt:lpstr>PROSPECTOR (cont.)</vt:lpstr>
      <vt:lpstr>PROSPECTOR (cont.)</vt:lpstr>
      <vt:lpstr>PROSPECTOR (cont.)</vt:lpstr>
      <vt:lpstr>PROSPECTOR (cont.)</vt:lpstr>
      <vt:lpstr>PROSPECTOR (cont.)</vt:lpstr>
      <vt:lpstr>PROSPECTOR (cont.)</vt:lpstr>
      <vt:lpstr>PROSPECTOR (cont.)</vt:lpstr>
      <vt:lpstr>PROSPECTOR (cont.)</vt:lpstr>
      <vt:lpstr>PROSPECTOR (cont.)</vt:lpstr>
      <vt:lpstr>Outline</vt:lpstr>
      <vt:lpstr>Bayes’ rule and knowledge-based systems</vt:lpstr>
      <vt:lpstr>Apply Bayes’ rule</vt:lpstr>
      <vt:lpstr>An example</vt:lpstr>
      <vt:lpstr>An example (cont.)</vt:lpstr>
      <vt:lpstr>Outline</vt:lpstr>
      <vt:lpstr>Propagation of beliefs</vt:lpstr>
      <vt:lpstr>Assumptions of (3)</vt:lpstr>
      <vt:lpstr>Issue with conditional independence assumption</vt:lpstr>
      <vt:lpstr>Illustration of belief propagation</vt:lpstr>
      <vt:lpstr>Illustration of belief propagation (cont.)</vt:lpstr>
      <vt:lpstr>Illustration of belief propagation (cont.)</vt:lpstr>
      <vt:lpstr>Illustration of belief propagation (cont.)</vt:lpstr>
      <vt:lpstr>Outline</vt:lpstr>
      <vt:lpstr>Pros and cons of Bayesian methods</vt:lpstr>
      <vt:lpstr>Pros and cons of Bayesian methods (cond.)</vt:lpstr>
      <vt:lpstr>Certainty factor</vt:lpstr>
      <vt:lpstr>Some difficulties of probabilistic reasoning</vt:lpstr>
      <vt:lpstr>Some difficulties of probabilistic reasoning (cont.)</vt:lpstr>
      <vt:lpstr>Some difficulties of probabilistic reasoning (cont.)</vt:lpstr>
      <vt:lpstr>Probability or belief</vt:lpstr>
      <vt:lpstr>An example</vt:lpstr>
      <vt:lpstr>Example (cont.)</vt:lpstr>
      <vt:lpstr>Certainty factor</vt:lpstr>
      <vt:lpstr>Measures of belief and disbelief</vt:lpstr>
      <vt:lpstr>Measures of belief and disbelief (cont.)</vt:lpstr>
      <vt:lpstr>Measures of belief and disbelief (cont.)</vt:lpstr>
      <vt:lpstr>Some characteristics of the definition </vt:lpstr>
      <vt:lpstr>Certainty factor: Net belief in hypothesis</vt:lpstr>
      <vt:lpstr>Certainty factor: Net belief in hypothesis (cont.)</vt:lpstr>
      <vt:lpstr>Example</vt:lpstr>
      <vt:lpstr>Example (cont.)</vt:lpstr>
      <vt:lpstr>Calculation with Certainty Factors</vt:lpstr>
      <vt:lpstr>Calculation with Certainty Factor (cont.)</vt:lpstr>
      <vt:lpstr>Example</vt:lpstr>
      <vt:lpstr>Calculation with Certainty Factor (cont.)</vt:lpstr>
      <vt:lpstr>Calculation with Certainty Factor (cont.)</vt:lpstr>
      <vt:lpstr>Calculation with Certainty Factor (cont.)</vt:lpstr>
      <vt:lpstr>Example</vt:lpstr>
      <vt:lpstr>Combining certainties</vt:lpstr>
      <vt:lpstr>Combining certainties (cont.)</vt:lpstr>
      <vt:lpstr>Put them together</vt:lpstr>
      <vt:lpstr>More combination</vt:lpstr>
      <vt:lpstr>Pros and cons of certainty factors</vt:lpstr>
      <vt:lpstr>Pros and cons of certainty factors (cont.)</vt:lpstr>
    </vt:vector>
  </TitlesOfParts>
  <Company>NUS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Mining and Summarizing Customer Reviews</dc:title>
  <dc:creator>Preferred Customer</dc:creator>
  <cp:lastModifiedBy>Liu, Bing</cp:lastModifiedBy>
  <cp:revision>5860</cp:revision>
  <cp:lastPrinted>2015-07-21T14:54:29Z</cp:lastPrinted>
  <dcterms:created xsi:type="dcterms:W3CDTF">2004-06-21T03:23:40Z</dcterms:created>
  <dcterms:modified xsi:type="dcterms:W3CDTF">2022-03-03T06:33:54Z</dcterms:modified>
</cp:coreProperties>
</file>