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2"/>
  </p:notesMasterIdLst>
  <p:handoutMasterIdLst>
    <p:handoutMasterId r:id="rId43"/>
  </p:handoutMasterIdLst>
  <p:sldIdLst>
    <p:sldId id="2687" r:id="rId2"/>
    <p:sldId id="2812" r:id="rId3"/>
    <p:sldId id="2779" r:id="rId4"/>
    <p:sldId id="2781" r:id="rId5"/>
    <p:sldId id="2780" r:id="rId6"/>
    <p:sldId id="2782" r:id="rId7"/>
    <p:sldId id="2783" r:id="rId8"/>
    <p:sldId id="2786" r:id="rId9"/>
    <p:sldId id="2813" r:id="rId10"/>
    <p:sldId id="2787" r:id="rId11"/>
    <p:sldId id="2784" r:id="rId12"/>
    <p:sldId id="2788" r:id="rId13"/>
    <p:sldId id="2789" r:id="rId14"/>
    <p:sldId id="2791" r:id="rId15"/>
    <p:sldId id="2790" r:id="rId16"/>
    <p:sldId id="2808" r:id="rId17"/>
    <p:sldId id="2793" r:id="rId18"/>
    <p:sldId id="2794" r:id="rId19"/>
    <p:sldId id="2795" r:id="rId20"/>
    <p:sldId id="2798" r:id="rId21"/>
    <p:sldId id="2796" r:id="rId22"/>
    <p:sldId id="2816" r:id="rId23"/>
    <p:sldId id="2797" r:id="rId24"/>
    <p:sldId id="2800" r:id="rId25"/>
    <p:sldId id="2799" r:id="rId26"/>
    <p:sldId id="2809" r:id="rId27"/>
    <p:sldId id="2810" r:id="rId28"/>
    <p:sldId id="2811" r:id="rId29"/>
    <p:sldId id="2814" r:id="rId30"/>
    <p:sldId id="2804" r:id="rId31"/>
    <p:sldId id="2803" r:id="rId32"/>
    <p:sldId id="2805" r:id="rId33"/>
    <p:sldId id="2806" r:id="rId34"/>
    <p:sldId id="2807" r:id="rId35"/>
    <p:sldId id="2817" r:id="rId36"/>
    <p:sldId id="2818" r:id="rId37"/>
    <p:sldId id="2819" r:id="rId38"/>
    <p:sldId id="2820" r:id="rId39"/>
    <p:sldId id="2815" r:id="rId40"/>
    <p:sldId id="2668" r:id="rId41"/>
  </p:sldIdLst>
  <p:sldSz cx="12192000" cy="685800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19" userDrawn="1">
          <p15:clr>
            <a:srgbClr val="A4A3A4"/>
          </p15:clr>
        </p15:guide>
        <p15:guide id="4" pos="7679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tt Chen" initials="" lastIdx="5" clrIdx="0"/>
  <p:cmAuthor id="1" name="Brett Zhiyuan Chen" initials="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3399"/>
    <a:srgbClr val="00863D"/>
    <a:srgbClr val="FF6600"/>
    <a:srgbClr val="3366FF"/>
    <a:srgbClr val="700000"/>
    <a:srgbClr val="FF9900"/>
    <a:srgbClr val="5D2884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3963" autoAdjust="0"/>
  </p:normalViewPr>
  <p:slideViewPr>
    <p:cSldViewPr>
      <p:cViewPr varScale="1">
        <p:scale>
          <a:sx n="61" d="100"/>
          <a:sy n="61" d="100"/>
        </p:scale>
        <p:origin x="780" y="38"/>
      </p:cViewPr>
      <p:guideLst>
        <p:guide orient="horz" pos="2160"/>
        <p:guide pos="3840"/>
        <p:guide orient="horz" pos="4319"/>
        <p:guide pos="7679"/>
        <p:guide orient="horz" pos="21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508"/>
    </p:cViewPr>
  </p:sorterViewPr>
  <p:notesViewPr>
    <p:cSldViewPr>
      <p:cViewPr varScale="1">
        <p:scale>
          <a:sx n="105" d="100"/>
          <a:sy n="105" d="100"/>
        </p:scale>
        <p:origin x="-1440" y="-72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fld id="{5DB034C7-4270-483D-8BDF-C000EEEF1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22A3586C-3B7D-4147-9957-F8F486F8C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7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5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0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3638"/>
            <a:ext cx="71120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56F0-88B9-48EE-8C53-686074EE5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1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803B-8952-402F-A71A-B244E008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6302-11C0-4480-8196-146E01662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8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0B96-E340-41E1-9073-CBBEAA7AB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0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CFDD-3C5F-4286-9C94-2AA788FC8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91C3-4DC8-4412-86BD-7EDA4160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D095-C475-468E-B55A-5AAB6E83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E54C-6748-4117-AA15-93F730709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E47E-5550-4E36-872B-CD1F66F30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8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1D7C-6881-4687-9E7E-EA249A2FA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E2BA-9042-4BC0-B54D-BCD7452B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5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5FFE-4E95-41F7-8729-5E6E18727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3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552E-4478-4036-BA25-FF7ACAEFD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7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87098A94-D482-4804-A3D4-A50318B2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Regression and Logistic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7928" y="6237312"/>
            <a:ext cx="6007514" cy="341784"/>
          </a:xfrm>
        </p:spPr>
        <p:txBody>
          <a:bodyPr/>
          <a:lstStyle/>
          <a:p>
            <a:r>
              <a:rPr lang="en-US" sz="1600" dirty="0"/>
              <a:t>Many slides are borrowed from Jia-Bin Huang and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5563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A3FC-B191-42F9-B9FD-432AC2CD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D77E2E-B9C5-4DE9-9B30-72CC7BD9CE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Recall our univariate linear regression problem</a:t>
                </a:r>
              </a:p>
              <a:p>
                <a:pPr lvl="1"/>
                <a:r>
                  <a:rPr lang="en-US" sz="2800" dirty="0"/>
                  <a:t>Loss function: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dirty="0"/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Goal: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argmin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dirty="0"/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Steps:</a:t>
                </a:r>
              </a:p>
              <a:p>
                <a:r>
                  <a:rPr lang="en-US" dirty="0"/>
                  <a:t>Start with some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Keep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reduce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until we hopefully end up at minimum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D77E2E-B9C5-4DE9-9B30-72CC7BD9C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0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8D4C5-210E-4DBE-86AC-ABC01018E2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5D56-4924-47AE-98F9-CF262BBC2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B44BB7-062C-40D4-8965-A897ACF00B8F}"/>
                  </a:ext>
                </a:extLst>
              </p:cNvPr>
              <p:cNvSpPr txBox="1"/>
              <p:nvPr/>
            </p:nvSpPr>
            <p:spPr>
              <a:xfrm>
                <a:off x="2567608" y="3021385"/>
                <a:ext cx="1044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/>
                        <m:t>,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B44BB7-062C-40D4-8965-A897ACF00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3021385"/>
                <a:ext cx="1044116" cy="400110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1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5B82-0761-45A6-BCB5-2704C77C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D6E5E-FF89-496F-A84A-C5674886D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02361-5C9A-4EFC-8DB4-EA9BF50BB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49802C-0C52-4B1F-A880-70855D46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556792"/>
            <a:ext cx="8784976" cy="44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9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C8DD-705E-46C6-B09F-540DCC61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going downhill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427E4-0E37-4D53-B475-841517596A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530CC-3485-4E24-BBAD-EFEE474E0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18973" y="6243638"/>
            <a:ext cx="2844800" cy="457200"/>
          </a:xfrm>
        </p:spPr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5CD14519-53D6-4704-8FD2-5951EF0D850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68172" y="1526476"/>
                <a:ext cx="8532948" cy="132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7500"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9pPr>
              </a:lstStyle>
              <a:p>
                <a:pPr>
                  <a:buClrTx/>
                  <a:buSzTx/>
                  <a:buFontTx/>
                  <a:buNone/>
                </a:pPr>
                <a:r>
                  <a:rPr lang="en-US" sz="2800" kern="0" dirty="0">
                    <a:solidFill>
                      <a:schemeClr val="tx1"/>
                    </a:solidFill>
                    <a:latin typeface="+mn-lt"/>
                  </a:rPr>
                  <a:t>Learning rule: </a:t>
                </a:r>
                <a14:m>
                  <m:oMath xmlns:m="http://schemas.openxmlformats.org/officeDocument/2006/math">
                    <m:r>
                      <a:rPr lang="en-US" sz="2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80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sz="28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kern="0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5CD14519-53D6-4704-8FD2-5951EF0D8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172" y="1526476"/>
                <a:ext cx="8532948" cy="1325563"/>
              </a:xfrm>
              <a:prstGeom prst="rect">
                <a:avLst/>
              </a:prstGeom>
              <a:blipFill>
                <a:blip r:embed="rId2"/>
                <a:stretch>
                  <a:fillRect l="-135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6435316-A25F-4EF0-87DB-3F7E87E49D09}"/>
              </a:ext>
            </a:extLst>
          </p:cNvPr>
          <p:cNvGrpSpPr/>
          <p:nvPr/>
        </p:nvGrpSpPr>
        <p:grpSpPr>
          <a:xfrm>
            <a:off x="1883532" y="2601967"/>
            <a:ext cx="6678303" cy="3618490"/>
            <a:chOff x="5558490" y="2310500"/>
            <a:chExt cx="5729186" cy="36184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814F03-F3B6-4E7A-ACD3-03090D7EC271}"/>
                </a:ext>
              </a:extLst>
            </p:cNvPr>
            <p:cNvGrpSpPr/>
            <p:nvPr/>
          </p:nvGrpSpPr>
          <p:grpSpPr>
            <a:xfrm>
              <a:off x="6474418" y="2416548"/>
              <a:ext cx="4676045" cy="3512442"/>
              <a:chOff x="812766" y="2879776"/>
              <a:chExt cx="2654334" cy="1993821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201D12F-99C1-4D62-93DE-C47DB0A07F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3448" y="2879776"/>
                <a:ext cx="8815" cy="1788898"/>
              </a:xfrm>
              <a:prstGeom prst="line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61DCC07-99EF-458A-8984-5F36A4CD96DC}"/>
                  </a:ext>
                </a:extLst>
              </p:cNvPr>
              <p:cNvCxnSpPr/>
              <p:nvPr/>
            </p:nvCxnSpPr>
            <p:spPr>
              <a:xfrm flipV="1">
                <a:off x="937690" y="4497073"/>
                <a:ext cx="2529410" cy="1"/>
              </a:xfrm>
              <a:prstGeom prst="line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9BD2921-A334-4719-84B6-00F0B101F245}"/>
                  </a:ext>
                </a:extLst>
              </p:cNvPr>
              <p:cNvCxnSpPr/>
              <p:nvPr/>
            </p:nvCxnSpPr>
            <p:spPr>
              <a:xfrm>
                <a:off x="1687742" y="4391147"/>
                <a:ext cx="0" cy="21185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585349F-D41D-4E3C-B3E0-F689AD71FFD8}"/>
                  </a:ext>
                </a:extLst>
              </p:cNvPr>
              <p:cNvCxnSpPr/>
              <p:nvPr/>
            </p:nvCxnSpPr>
            <p:spPr>
              <a:xfrm>
                <a:off x="2259242" y="4391148"/>
                <a:ext cx="0" cy="21185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879DD8A-3DDC-4B7B-9C9A-9252C914EF0E}"/>
                  </a:ext>
                </a:extLst>
              </p:cNvPr>
              <p:cNvCxnSpPr/>
              <p:nvPr/>
            </p:nvCxnSpPr>
            <p:spPr>
              <a:xfrm>
                <a:off x="2824392" y="4391147"/>
                <a:ext cx="0" cy="21185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527CBC5-D49E-46ED-8D10-1108A7F3B94E}"/>
                  </a:ext>
                </a:extLst>
              </p:cNvPr>
              <p:cNvGrpSpPr/>
              <p:nvPr/>
            </p:nvGrpSpPr>
            <p:grpSpPr>
              <a:xfrm rot="16200000">
                <a:off x="663830" y="3584758"/>
                <a:ext cx="899248" cy="211851"/>
                <a:chOff x="1752298" y="4436867"/>
                <a:chExt cx="976289" cy="211851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B6C1850-ABDC-4349-BB59-6877D956D06F}"/>
                    </a:ext>
                  </a:extLst>
                </p:cNvPr>
                <p:cNvCxnSpPr/>
                <p:nvPr/>
              </p:nvCxnSpPr>
              <p:spPr>
                <a:xfrm>
                  <a:off x="1752298" y="4436867"/>
                  <a:ext cx="0" cy="21185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E26161B-4A0B-42A8-B0AA-07F960E7032C}"/>
                    </a:ext>
                  </a:extLst>
                </p:cNvPr>
                <p:cNvCxnSpPr/>
                <p:nvPr/>
              </p:nvCxnSpPr>
              <p:spPr>
                <a:xfrm>
                  <a:off x="2240444" y="4436868"/>
                  <a:ext cx="0" cy="21185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40A75BD-DBD4-44A8-885A-024BFABB7215}"/>
                    </a:ext>
                  </a:extLst>
                </p:cNvPr>
                <p:cNvCxnSpPr/>
                <p:nvPr/>
              </p:nvCxnSpPr>
              <p:spPr>
                <a:xfrm>
                  <a:off x="2728587" y="4436867"/>
                  <a:ext cx="0" cy="211850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6689D57-763C-48F7-BDEB-D7315B593F85}"/>
                  </a:ext>
                </a:extLst>
              </p:cNvPr>
              <p:cNvSpPr/>
              <p:nvPr/>
            </p:nvSpPr>
            <p:spPr>
              <a:xfrm>
                <a:off x="1598171" y="4594063"/>
                <a:ext cx="180479" cy="279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600" dirty="0"/>
                  <a:t>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B9E13A-F70C-445B-84E9-B71FA76CD889}"/>
                  </a:ext>
                </a:extLst>
              </p:cNvPr>
              <p:cNvSpPr/>
              <p:nvPr/>
            </p:nvSpPr>
            <p:spPr>
              <a:xfrm>
                <a:off x="2163005" y="4590688"/>
                <a:ext cx="180479" cy="279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600" dirty="0"/>
                  <a:t>2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549EE4E-EAFD-48A3-ACB6-6A307F55DB49}"/>
                  </a:ext>
                </a:extLst>
              </p:cNvPr>
              <p:cNvSpPr/>
              <p:nvPr/>
            </p:nvSpPr>
            <p:spPr>
              <a:xfrm>
                <a:off x="2736441" y="4590688"/>
                <a:ext cx="180479" cy="279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600" dirty="0"/>
                  <a:t>3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AAE04BE-C88A-443D-95DE-B64E700BEFE4}"/>
                  </a:ext>
                </a:extLst>
              </p:cNvPr>
              <p:cNvSpPr/>
              <p:nvPr/>
            </p:nvSpPr>
            <p:spPr>
              <a:xfrm>
                <a:off x="817169" y="4010735"/>
                <a:ext cx="180479" cy="279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600" dirty="0"/>
                  <a:t>1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9416C94-109E-4FAB-823B-E1490D18DF78}"/>
                  </a:ext>
                </a:extLst>
              </p:cNvPr>
              <p:cNvSpPr/>
              <p:nvPr/>
            </p:nvSpPr>
            <p:spPr>
              <a:xfrm>
                <a:off x="815492" y="3538473"/>
                <a:ext cx="180479" cy="279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600" dirty="0"/>
                  <a:t>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729255F-2F18-472E-9846-270E0BF33EB4}"/>
                  </a:ext>
                </a:extLst>
              </p:cNvPr>
              <p:cNvSpPr/>
              <p:nvPr/>
            </p:nvSpPr>
            <p:spPr>
              <a:xfrm>
                <a:off x="812766" y="3121032"/>
                <a:ext cx="180479" cy="279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600" dirty="0"/>
                  <a:t>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FC6D51D-8B26-4CFE-BD76-6A3C2A929BAF}"/>
                  </a:ext>
                </a:extLst>
              </p:cNvPr>
              <p:cNvSpPr/>
              <p:nvPr/>
            </p:nvSpPr>
            <p:spPr>
              <a:xfrm>
                <a:off x="1028299" y="4594064"/>
                <a:ext cx="187927" cy="279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600" dirty="0"/>
                  <a:t>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A11DAD1-BF12-4B38-AD3E-B43F50454F25}"/>
                    </a:ext>
                  </a:extLst>
                </p:cNvPr>
                <p:cNvSpPr/>
                <p:nvPr/>
              </p:nvSpPr>
              <p:spPr>
                <a:xfrm>
                  <a:off x="5558490" y="2310500"/>
                  <a:ext cx="1248612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kern="0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 ker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A11DAD1-BF12-4B38-AD3E-B43F50454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490" y="2310500"/>
                  <a:ext cx="1248612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A860ACC-AD9B-488C-AAB2-125579264E2A}"/>
                    </a:ext>
                  </a:extLst>
                </p:cNvPr>
                <p:cNvSpPr/>
                <p:nvPr/>
              </p:nvSpPr>
              <p:spPr>
                <a:xfrm>
                  <a:off x="10772367" y="5288233"/>
                  <a:ext cx="515309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ker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600" i="1" ker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A860ACC-AD9B-488C-AAB2-125579264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2367" y="5288233"/>
                  <a:ext cx="515309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Freeform 23">
            <a:extLst>
              <a:ext uri="{FF2B5EF4-FFF2-40B4-BE49-F238E27FC236}">
                <a16:creationId xmlns:a16="http://schemas.microsoft.com/office/drawing/2014/main" id="{07F58C8F-C17C-4136-A8B2-74AD8B830B6B}"/>
              </a:ext>
            </a:extLst>
          </p:cNvPr>
          <p:cNvSpPr/>
          <p:nvPr/>
        </p:nvSpPr>
        <p:spPr>
          <a:xfrm>
            <a:off x="3891154" y="2708014"/>
            <a:ext cx="4654385" cy="2440099"/>
          </a:xfrm>
          <a:custGeom>
            <a:avLst/>
            <a:gdLst>
              <a:gd name="connsiteX0" fmla="*/ 0 w 2394857"/>
              <a:gd name="connsiteY0" fmla="*/ 2510972 h 4630116"/>
              <a:gd name="connsiteX1" fmla="*/ 449943 w 2394857"/>
              <a:gd name="connsiteY1" fmla="*/ 4209143 h 4630116"/>
              <a:gd name="connsiteX2" fmla="*/ 986971 w 2394857"/>
              <a:gd name="connsiteY2" fmla="*/ 4630057 h 4630116"/>
              <a:gd name="connsiteX3" fmla="*/ 1524000 w 2394857"/>
              <a:gd name="connsiteY3" fmla="*/ 4194629 h 4630116"/>
              <a:gd name="connsiteX4" fmla="*/ 1944914 w 2394857"/>
              <a:gd name="connsiteY4" fmla="*/ 2467429 h 4630116"/>
              <a:gd name="connsiteX5" fmla="*/ 2394857 w 2394857"/>
              <a:gd name="connsiteY5" fmla="*/ 0 h 4630116"/>
              <a:gd name="connsiteX0" fmla="*/ 33328 w 2428185"/>
              <a:gd name="connsiteY0" fmla="*/ 2510972 h 4630122"/>
              <a:gd name="connsiteX1" fmla="*/ 33328 w 2428185"/>
              <a:gd name="connsiteY1" fmla="*/ 2467429 h 4630122"/>
              <a:gd name="connsiteX2" fmla="*/ 483271 w 2428185"/>
              <a:gd name="connsiteY2" fmla="*/ 4209143 h 4630122"/>
              <a:gd name="connsiteX3" fmla="*/ 1020299 w 2428185"/>
              <a:gd name="connsiteY3" fmla="*/ 4630057 h 4630122"/>
              <a:gd name="connsiteX4" fmla="*/ 1557328 w 2428185"/>
              <a:gd name="connsiteY4" fmla="*/ 4194629 h 4630122"/>
              <a:gd name="connsiteX5" fmla="*/ 1978242 w 2428185"/>
              <a:gd name="connsiteY5" fmla="*/ 2467429 h 4630122"/>
              <a:gd name="connsiteX6" fmla="*/ 2428185 w 2428185"/>
              <a:gd name="connsiteY6" fmla="*/ 0 h 4630122"/>
              <a:gd name="connsiteX0" fmla="*/ 33328 w 2428185"/>
              <a:gd name="connsiteY0" fmla="*/ 2510972 h 4630122"/>
              <a:gd name="connsiteX1" fmla="*/ 33328 w 2428185"/>
              <a:gd name="connsiteY1" fmla="*/ 2467429 h 4630122"/>
              <a:gd name="connsiteX2" fmla="*/ 483271 w 2428185"/>
              <a:gd name="connsiteY2" fmla="*/ 4209143 h 4630122"/>
              <a:gd name="connsiteX3" fmla="*/ 1020299 w 2428185"/>
              <a:gd name="connsiteY3" fmla="*/ 4630057 h 4630122"/>
              <a:gd name="connsiteX4" fmla="*/ 1557328 w 2428185"/>
              <a:gd name="connsiteY4" fmla="*/ 4194629 h 4630122"/>
              <a:gd name="connsiteX5" fmla="*/ 1978242 w 2428185"/>
              <a:gd name="connsiteY5" fmla="*/ 2467429 h 4630122"/>
              <a:gd name="connsiteX6" fmla="*/ 2428185 w 2428185"/>
              <a:gd name="connsiteY6" fmla="*/ 0 h 4630122"/>
              <a:gd name="connsiteX0" fmla="*/ 33328 w 2266037"/>
              <a:gd name="connsiteY0" fmla="*/ 1422400 h 3541550"/>
              <a:gd name="connsiteX1" fmla="*/ 33328 w 2266037"/>
              <a:gd name="connsiteY1" fmla="*/ 1378857 h 3541550"/>
              <a:gd name="connsiteX2" fmla="*/ 483271 w 2266037"/>
              <a:gd name="connsiteY2" fmla="*/ 3120571 h 3541550"/>
              <a:gd name="connsiteX3" fmla="*/ 1020299 w 2266037"/>
              <a:gd name="connsiteY3" fmla="*/ 3541485 h 3541550"/>
              <a:gd name="connsiteX4" fmla="*/ 1557328 w 2266037"/>
              <a:gd name="connsiteY4" fmla="*/ 3106057 h 3541550"/>
              <a:gd name="connsiteX5" fmla="*/ 1978242 w 2266037"/>
              <a:gd name="connsiteY5" fmla="*/ 1378857 h 3541550"/>
              <a:gd name="connsiteX6" fmla="*/ 2266037 w 2266037"/>
              <a:gd name="connsiteY6" fmla="*/ 0 h 3541550"/>
              <a:gd name="connsiteX0" fmla="*/ 33328 w 2236556"/>
              <a:gd name="connsiteY0" fmla="*/ 1436914 h 3556064"/>
              <a:gd name="connsiteX1" fmla="*/ 33328 w 2236556"/>
              <a:gd name="connsiteY1" fmla="*/ 1393371 h 3556064"/>
              <a:gd name="connsiteX2" fmla="*/ 483271 w 2236556"/>
              <a:gd name="connsiteY2" fmla="*/ 3135085 h 3556064"/>
              <a:gd name="connsiteX3" fmla="*/ 1020299 w 2236556"/>
              <a:gd name="connsiteY3" fmla="*/ 3555999 h 3556064"/>
              <a:gd name="connsiteX4" fmla="*/ 1557328 w 2236556"/>
              <a:gd name="connsiteY4" fmla="*/ 3120571 h 3556064"/>
              <a:gd name="connsiteX5" fmla="*/ 1978242 w 2236556"/>
              <a:gd name="connsiteY5" fmla="*/ 1393371 h 3556064"/>
              <a:gd name="connsiteX6" fmla="*/ 2236556 w 2236556"/>
              <a:gd name="connsiteY6" fmla="*/ 0 h 3556064"/>
              <a:gd name="connsiteX0" fmla="*/ 628814 w 2832042"/>
              <a:gd name="connsiteY0" fmla="*/ 1541781 h 3688296"/>
              <a:gd name="connsiteX1" fmla="*/ 5635 w 2832042"/>
              <a:gd name="connsiteY1" fmla="*/ 30385 h 3688296"/>
              <a:gd name="connsiteX2" fmla="*/ 1078757 w 2832042"/>
              <a:gd name="connsiteY2" fmla="*/ 3239952 h 3688296"/>
              <a:gd name="connsiteX3" fmla="*/ 1615785 w 2832042"/>
              <a:gd name="connsiteY3" fmla="*/ 3660866 h 3688296"/>
              <a:gd name="connsiteX4" fmla="*/ 2152814 w 2832042"/>
              <a:gd name="connsiteY4" fmla="*/ 3225438 h 3688296"/>
              <a:gd name="connsiteX5" fmla="*/ 2573728 w 2832042"/>
              <a:gd name="connsiteY5" fmla="*/ 1498238 h 3688296"/>
              <a:gd name="connsiteX6" fmla="*/ 2832042 w 2832042"/>
              <a:gd name="connsiteY6" fmla="*/ 104867 h 3688296"/>
              <a:gd name="connsiteX0" fmla="*/ 0 w 3192983"/>
              <a:gd name="connsiteY0" fmla="*/ 143 h 4613131"/>
              <a:gd name="connsiteX1" fmla="*/ 366576 w 3192983"/>
              <a:gd name="connsiteY1" fmla="*/ 955220 h 4613131"/>
              <a:gd name="connsiteX2" fmla="*/ 1439698 w 3192983"/>
              <a:gd name="connsiteY2" fmla="*/ 4164787 h 4613131"/>
              <a:gd name="connsiteX3" fmla="*/ 1976726 w 3192983"/>
              <a:gd name="connsiteY3" fmla="*/ 4585701 h 4613131"/>
              <a:gd name="connsiteX4" fmla="*/ 2513755 w 3192983"/>
              <a:gd name="connsiteY4" fmla="*/ 4150273 h 4613131"/>
              <a:gd name="connsiteX5" fmla="*/ 2934669 w 3192983"/>
              <a:gd name="connsiteY5" fmla="*/ 2423073 h 4613131"/>
              <a:gd name="connsiteX6" fmla="*/ 3192983 w 3192983"/>
              <a:gd name="connsiteY6" fmla="*/ 1029702 h 4613131"/>
              <a:gd name="connsiteX0" fmla="*/ 0 w 3596216"/>
              <a:gd name="connsiteY0" fmla="*/ 245789 h 4858777"/>
              <a:gd name="connsiteX1" fmla="*/ 366576 w 3596216"/>
              <a:gd name="connsiteY1" fmla="*/ 1200866 h 4858777"/>
              <a:gd name="connsiteX2" fmla="*/ 1439698 w 3596216"/>
              <a:gd name="connsiteY2" fmla="*/ 4410433 h 4858777"/>
              <a:gd name="connsiteX3" fmla="*/ 1976726 w 3596216"/>
              <a:gd name="connsiteY3" fmla="*/ 4831347 h 4858777"/>
              <a:gd name="connsiteX4" fmla="*/ 2513755 w 3596216"/>
              <a:gd name="connsiteY4" fmla="*/ 4395919 h 4858777"/>
              <a:gd name="connsiteX5" fmla="*/ 2934669 w 3596216"/>
              <a:gd name="connsiteY5" fmla="*/ 2668719 h 4858777"/>
              <a:gd name="connsiteX6" fmla="*/ 3596216 w 3596216"/>
              <a:gd name="connsiteY6" fmla="*/ 0 h 4858777"/>
              <a:gd name="connsiteX0" fmla="*/ 0 w 3596216"/>
              <a:gd name="connsiteY0" fmla="*/ 245789 h 4858777"/>
              <a:gd name="connsiteX1" fmla="*/ 366576 w 3596216"/>
              <a:gd name="connsiteY1" fmla="*/ 1200866 h 4858777"/>
              <a:gd name="connsiteX2" fmla="*/ 1439698 w 3596216"/>
              <a:gd name="connsiteY2" fmla="*/ 4410433 h 4858777"/>
              <a:gd name="connsiteX3" fmla="*/ 1976726 w 3596216"/>
              <a:gd name="connsiteY3" fmla="*/ 4831347 h 4858777"/>
              <a:gd name="connsiteX4" fmla="*/ 2513755 w 3596216"/>
              <a:gd name="connsiteY4" fmla="*/ 4395919 h 4858777"/>
              <a:gd name="connsiteX5" fmla="*/ 3117957 w 3596216"/>
              <a:gd name="connsiteY5" fmla="*/ 2620593 h 4858777"/>
              <a:gd name="connsiteX6" fmla="*/ 3596216 w 3596216"/>
              <a:gd name="connsiteY6" fmla="*/ 0 h 4858777"/>
              <a:gd name="connsiteX0" fmla="*/ 0 w 3596216"/>
              <a:gd name="connsiteY0" fmla="*/ 245789 h 4875357"/>
              <a:gd name="connsiteX1" fmla="*/ 366576 w 3596216"/>
              <a:gd name="connsiteY1" fmla="*/ 1200866 h 4875357"/>
              <a:gd name="connsiteX2" fmla="*/ 1109780 w 3596216"/>
              <a:gd name="connsiteY2" fmla="*/ 3556191 h 4875357"/>
              <a:gd name="connsiteX3" fmla="*/ 1976726 w 3596216"/>
              <a:gd name="connsiteY3" fmla="*/ 4831347 h 4875357"/>
              <a:gd name="connsiteX4" fmla="*/ 2513755 w 3596216"/>
              <a:gd name="connsiteY4" fmla="*/ 4395919 h 4875357"/>
              <a:gd name="connsiteX5" fmla="*/ 3117957 w 3596216"/>
              <a:gd name="connsiteY5" fmla="*/ 2620593 h 4875357"/>
              <a:gd name="connsiteX6" fmla="*/ 3596216 w 3596216"/>
              <a:gd name="connsiteY6" fmla="*/ 0 h 4875357"/>
              <a:gd name="connsiteX0" fmla="*/ 0 w 3596216"/>
              <a:gd name="connsiteY0" fmla="*/ 245789 h 4871401"/>
              <a:gd name="connsiteX1" fmla="*/ 366576 w 3596216"/>
              <a:gd name="connsiteY1" fmla="*/ 1200866 h 4871401"/>
              <a:gd name="connsiteX2" fmla="*/ 1048684 w 3596216"/>
              <a:gd name="connsiteY2" fmla="*/ 3616349 h 4871401"/>
              <a:gd name="connsiteX3" fmla="*/ 1976726 w 3596216"/>
              <a:gd name="connsiteY3" fmla="*/ 4831347 h 4871401"/>
              <a:gd name="connsiteX4" fmla="*/ 2513755 w 3596216"/>
              <a:gd name="connsiteY4" fmla="*/ 4395919 h 4871401"/>
              <a:gd name="connsiteX5" fmla="*/ 3117957 w 3596216"/>
              <a:gd name="connsiteY5" fmla="*/ 2620593 h 4871401"/>
              <a:gd name="connsiteX6" fmla="*/ 3596216 w 3596216"/>
              <a:gd name="connsiteY6" fmla="*/ 0 h 4871401"/>
              <a:gd name="connsiteX0" fmla="*/ 0 w 3596216"/>
              <a:gd name="connsiteY0" fmla="*/ 245789 h 4871401"/>
              <a:gd name="connsiteX1" fmla="*/ 366576 w 3596216"/>
              <a:gd name="connsiteY1" fmla="*/ 1200866 h 4871401"/>
              <a:gd name="connsiteX2" fmla="*/ 1048684 w 3596216"/>
              <a:gd name="connsiteY2" fmla="*/ 3616349 h 4871401"/>
              <a:gd name="connsiteX3" fmla="*/ 1903412 w 3596216"/>
              <a:gd name="connsiteY3" fmla="*/ 4831347 h 4871401"/>
              <a:gd name="connsiteX4" fmla="*/ 2513755 w 3596216"/>
              <a:gd name="connsiteY4" fmla="*/ 4395919 h 4871401"/>
              <a:gd name="connsiteX5" fmla="*/ 3117957 w 3596216"/>
              <a:gd name="connsiteY5" fmla="*/ 2620593 h 4871401"/>
              <a:gd name="connsiteX6" fmla="*/ 3596216 w 3596216"/>
              <a:gd name="connsiteY6" fmla="*/ 0 h 4871401"/>
              <a:gd name="connsiteX0" fmla="*/ 0 w 3596216"/>
              <a:gd name="connsiteY0" fmla="*/ 245789 h 4835495"/>
              <a:gd name="connsiteX1" fmla="*/ 366576 w 3596216"/>
              <a:gd name="connsiteY1" fmla="*/ 1200866 h 4835495"/>
              <a:gd name="connsiteX2" fmla="*/ 1048684 w 3596216"/>
              <a:gd name="connsiteY2" fmla="*/ 3616349 h 4835495"/>
              <a:gd name="connsiteX3" fmla="*/ 1903412 w 3596216"/>
              <a:gd name="connsiteY3" fmla="*/ 4831347 h 4835495"/>
              <a:gd name="connsiteX4" fmla="*/ 2733700 w 3596216"/>
              <a:gd name="connsiteY4" fmla="*/ 3962782 h 4835495"/>
              <a:gd name="connsiteX5" fmla="*/ 3117957 w 3596216"/>
              <a:gd name="connsiteY5" fmla="*/ 2620593 h 4835495"/>
              <a:gd name="connsiteX6" fmla="*/ 3596216 w 3596216"/>
              <a:gd name="connsiteY6" fmla="*/ 0 h 4835495"/>
              <a:gd name="connsiteX0" fmla="*/ 0 w 3596216"/>
              <a:gd name="connsiteY0" fmla="*/ 245789 h 4836611"/>
              <a:gd name="connsiteX1" fmla="*/ 366576 w 3596216"/>
              <a:gd name="connsiteY1" fmla="*/ 1200866 h 4836611"/>
              <a:gd name="connsiteX2" fmla="*/ 1048684 w 3596216"/>
              <a:gd name="connsiteY2" fmla="*/ 3616349 h 4836611"/>
              <a:gd name="connsiteX3" fmla="*/ 1903412 w 3596216"/>
              <a:gd name="connsiteY3" fmla="*/ 4831347 h 4836611"/>
              <a:gd name="connsiteX4" fmla="*/ 2733700 w 3596216"/>
              <a:gd name="connsiteY4" fmla="*/ 3962782 h 4836611"/>
              <a:gd name="connsiteX5" fmla="*/ 3117957 w 3596216"/>
              <a:gd name="connsiteY5" fmla="*/ 2620593 h 4836611"/>
              <a:gd name="connsiteX6" fmla="*/ 3596216 w 3596216"/>
              <a:gd name="connsiteY6" fmla="*/ 0 h 483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216" h="4836611">
                <a:moveTo>
                  <a:pt x="0" y="245789"/>
                </a:moveTo>
                <a:cubicBezTo>
                  <a:pt x="0" y="238532"/>
                  <a:pt x="191795" y="639106"/>
                  <a:pt x="366576" y="1200866"/>
                </a:cubicBezTo>
                <a:cubicBezTo>
                  <a:pt x="541357" y="1762626"/>
                  <a:pt x="792545" y="3011269"/>
                  <a:pt x="1048684" y="3616349"/>
                </a:cubicBezTo>
                <a:cubicBezTo>
                  <a:pt x="1304823" y="4221429"/>
                  <a:pt x="1622576" y="4773608"/>
                  <a:pt x="1903412" y="4831347"/>
                </a:cubicBezTo>
                <a:cubicBezTo>
                  <a:pt x="2184248" y="4889086"/>
                  <a:pt x="2519057" y="4463588"/>
                  <a:pt x="2733700" y="3962782"/>
                </a:cubicBezTo>
                <a:cubicBezTo>
                  <a:pt x="2948343" y="3461976"/>
                  <a:pt x="3004752" y="3140688"/>
                  <a:pt x="3117957" y="2620593"/>
                </a:cubicBezTo>
                <a:cubicBezTo>
                  <a:pt x="3231162" y="2100498"/>
                  <a:pt x="3443816" y="884162"/>
                  <a:pt x="3596216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158EA45-28EA-46CD-8702-6452EAAA6B46}"/>
              </a:ext>
            </a:extLst>
          </p:cNvPr>
          <p:cNvSpPr/>
          <p:nvPr/>
        </p:nvSpPr>
        <p:spPr>
          <a:xfrm>
            <a:off x="8055952" y="3334774"/>
            <a:ext cx="321374" cy="3213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206228-F938-4783-B481-7AA42F4D4077}"/>
              </a:ext>
            </a:extLst>
          </p:cNvPr>
          <p:cNvCxnSpPr>
            <a:cxnSpLocks/>
          </p:cNvCxnSpPr>
          <p:nvPr/>
        </p:nvCxnSpPr>
        <p:spPr>
          <a:xfrm flipH="1">
            <a:off x="7920164" y="2954235"/>
            <a:ext cx="576065" cy="12447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2FD60195-09E4-4E79-A4DE-0872BA98D40B}"/>
              </a:ext>
            </a:extLst>
          </p:cNvPr>
          <p:cNvSpPr/>
          <p:nvPr/>
        </p:nvSpPr>
        <p:spPr>
          <a:xfrm>
            <a:off x="4470037" y="3580771"/>
            <a:ext cx="321374" cy="321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D6CC92-EFD8-4C12-BD44-C9F629137428}"/>
              </a:ext>
            </a:extLst>
          </p:cNvPr>
          <p:cNvCxnSpPr/>
          <p:nvPr/>
        </p:nvCxnSpPr>
        <p:spPr>
          <a:xfrm>
            <a:off x="4283760" y="3200720"/>
            <a:ext cx="738782" cy="1200452"/>
          </a:xfrm>
          <a:prstGeom prst="line">
            <a:avLst/>
          </a:pr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7985C82-2205-4ECA-8433-25F28A97BA31}"/>
                  </a:ext>
                </a:extLst>
              </p:cNvPr>
              <p:cNvSpPr/>
              <p:nvPr/>
            </p:nvSpPr>
            <p:spPr>
              <a:xfrm>
                <a:off x="7793697" y="3883654"/>
                <a:ext cx="2566600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kern="0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7985C82-2205-4ECA-8433-25F28A97B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97" y="3883654"/>
                <a:ext cx="2566600" cy="855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B49A414-39CE-4BA2-9B5D-51E75207D3DF}"/>
                  </a:ext>
                </a:extLst>
              </p:cNvPr>
              <p:cNvSpPr/>
              <p:nvPr/>
            </p:nvSpPr>
            <p:spPr>
              <a:xfrm>
                <a:off x="4792674" y="3241951"/>
                <a:ext cx="2511457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ker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 ker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B49A414-39CE-4BA2-9B5D-51E75207D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674" y="3241951"/>
                <a:ext cx="2511457" cy="855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65FE-8E96-4D2E-ADD1-0E98D192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472C9-FB33-4A67-A564-A0DB587756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dirty="0"/>
                  <a:t>Repeat until convergence</a:t>
                </a:r>
              </a:p>
              <a:p>
                <a:pPr marL="0" indent="0">
                  <a:buNone/>
                </a:pPr>
                <a:r>
                  <a:rPr lang="en-US" sz="3200" dirty="0"/>
                  <a:t> 	{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0" dirty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 dirty="0"/>
                          <m:t>, 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    (for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/>
                  <a:t>	}</a:t>
                </a:r>
              </a:p>
              <a:p>
                <a:pPr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: Learning rate (step size)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: derivative (rate of change)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472C9-FB33-4A67-A564-A0DB58775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027E8-1DAD-45CD-980B-218326DCBF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BFDB3-789F-43E7-856D-421D82984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88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1CAC-83D8-4C3F-9320-AED450D3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update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AFFD8E-F970-4941-B594-8D4D464CC7A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Correct: </a:t>
                </a:r>
                <a:r>
                  <a:rPr lang="en-US" sz="2800" b="1" dirty="0"/>
                  <a:t>simultaneous update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temp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temp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temp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temp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AFFD8E-F970-4941-B594-8D4D464CC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65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D98631-DA41-4211-8322-44E8B1952F3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Incorrect: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temp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temp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temp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temp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D98631-DA41-4211-8322-44E8B1952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378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38714-7CAC-416E-B1DD-B9494B8C48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70DA-B710-406A-81C5-80AA8BFB3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F2E54C-6748-4117-AA15-93F730709AF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9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5C3E-182F-4B32-B5F4-3101C1FB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1D093-4287-4D7A-9D1A-521F5CF76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               Too big learning rate          Small learning 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6F343-BEFD-49D0-9732-9E67FFE8F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43601-AB33-4441-9C8C-371248069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3D8FC-FB32-4C6C-88F8-2E2602484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744924"/>
            <a:ext cx="7932204" cy="33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1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Linear regression formulation </a:t>
            </a:r>
          </a:p>
          <a:p>
            <a:pPr>
              <a:spcBef>
                <a:spcPts val="600"/>
              </a:spcBef>
            </a:pPr>
            <a:r>
              <a:rPr lang="en-US" dirty="0"/>
              <a:t>Gradient descent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Gradient descent for linear regression</a:t>
            </a:r>
          </a:p>
          <a:p>
            <a:pPr>
              <a:spcBef>
                <a:spcPts val="600"/>
              </a:spcBef>
            </a:pPr>
            <a:r>
              <a:rPr lang="en-US" dirty="0"/>
              <a:t>Regularization </a:t>
            </a:r>
          </a:p>
          <a:p>
            <a:pPr>
              <a:spcBef>
                <a:spcPts val="600"/>
              </a:spcBef>
            </a:pPr>
            <a:r>
              <a:rPr lang="en-US" dirty="0"/>
              <a:t>Logistic regression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78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1295-F9A1-4F57-8756-0155538B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Loss function and learning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FF3B5-152F-4490-AF87-C52529898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Recall: Loss function (</a:t>
                </a:r>
                <a:r>
                  <a:rPr lang="en-US" i="1" dirty="0"/>
                  <a:t>L</a:t>
                </a:r>
                <a:r>
                  <a:rPr lang="en-US" dirty="0"/>
                  <a:t>) used by linear regression 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800" b="0" dirty="0"/>
                  <a:t>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i="1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b="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is an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Learning goal: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FF3B5-152F-4490-AF87-C52529898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13344-424D-4B4A-AB98-AD58B8232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73392-7E14-47CD-BA8D-FFDDA66AE7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3A89C7-8147-47AA-8C62-22C5A4E6FDAB}"/>
                  </a:ext>
                </a:extLst>
              </p:cNvPr>
              <p:cNvSpPr/>
              <p:nvPr/>
            </p:nvSpPr>
            <p:spPr>
              <a:xfrm>
                <a:off x="1091444" y="2282714"/>
                <a:ext cx="6708503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dirty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1" dirty="0">
                                          <a:latin typeface="Cambria Math" panose="02040503050406030204" pitchFamily="18" charset="0"/>
                                        </a:rPr>
                                        <m:t>𝛉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3A89C7-8147-47AA-8C62-22C5A4E6F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44" y="2282714"/>
                <a:ext cx="6708503" cy="1268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8ACDF7-4F55-4BF2-9CE6-7B121D952CC5}"/>
                  </a:ext>
                </a:extLst>
              </p:cNvPr>
              <p:cNvSpPr/>
              <p:nvPr/>
            </p:nvSpPr>
            <p:spPr>
              <a:xfrm>
                <a:off x="3539716" y="5159486"/>
                <a:ext cx="289951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rgmin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8ACDF7-4F55-4BF2-9CE6-7B121D952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16" y="5159486"/>
                <a:ext cx="289951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4B0E778-10F8-4DE2-A672-F315BC5479C6}"/>
                  </a:ext>
                </a:extLst>
              </p:cNvPr>
              <p:cNvSpPr/>
              <p:nvPr/>
            </p:nvSpPr>
            <p:spPr>
              <a:xfrm>
                <a:off x="3776432" y="5554397"/>
                <a:ext cx="8907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4B0E778-10F8-4DE2-A672-F315BC547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432" y="5554397"/>
                <a:ext cx="890757" cy="430887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5F9A224-F291-4E87-AC98-06A29CC78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152" y="3717032"/>
            <a:ext cx="4048065" cy="21658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CAF1FD-9B88-4FF7-9254-5241DE823BFF}"/>
              </a:ext>
            </a:extLst>
          </p:cNvPr>
          <p:cNvSpPr txBox="1"/>
          <p:nvPr/>
        </p:nvSpPr>
        <p:spPr>
          <a:xfrm>
            <a:off x="9651759" y="3148643"/>
            <a:ext cx="205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0000FF"/>
                </a:solidFill>
              </a:rPr>
              <a:t>Blue line </a:t>
            </a:r>
            <a:r>
              <a:rPr lang="en-US" sz="1800" dirty="0">
                <a:solidFill>
                  <a:srgbClr val="FF3399"/>
                </a:solidFill>
              </a:rPr>
              <a:t>is better than </a:t>
            </a:r>
            <a:r>
              <a:rPr lang="en-US" sz="1800" dirty="0">
                <a:solidFill>
                  <a:srgbClr val="00863D"/>
                </a:solidFill>
              </a:rPr>
              <a:t>green line</a:t>
            </a:r>
          </a:p>
        </p:txBody>
      </p:sp>
    </p:spTree>
    <p:extLst>
      <p:ext uri="{BB962C8B-B14F-4D97-AF65-F5344CB8AC3E}">
        <p14:creationId xmlns:p14="http://schemas.microsoft.com/office/powerpoint/2010/main" val="39867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25C-253F-4092-937A-EF30EB79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partial derivative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9B211-A547-4C2F-9AA4-2E55C352DF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1" dirty="0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9B211-A547-4C2F-9AA4-2E55C352D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EC8B4-53B1-4B14-8893-0E6440C49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2FFF0-6811-441B-A9AD-43DD9B604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89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EA03-A6FA-4032-9F2A-49E68C15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FF9C1A-1281-4198-9A26-B2A008B4E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Repeat until convergence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{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b="1" i="0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b="1" i="0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}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simultaneously</a:t>
                </a:r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FF9C1A-1281-4198-9A26-B2A008B4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DACFC-43B1-468E-B333-9D2E02EFE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A54F4-08A0-4B93-9127-D185279725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83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Linear regression formulation </a:t>
            </a:r>
          </a:p>
          <a:p>
            <a:pPr>
              <a:spcBef>
                <a:spcPts val="600"/>
              </a:spcBef>
            </a:pPr>
            <a:r>
              <a:rPr lang="en-US" dirty="0"/>
              <a:t>Gradient descent</a:t>
            </a:r>
          </a:p>
          <a:p>
            <a:pPr>
              <a:spcBef>
                <a:spcPts val="600"/>
              </a:spcBef>
            </a:pPr>
            <a:r>
              <a:rPr lang="en-US" dirty="0"/>
              <a:t>Gradient descent for linear regression</a:t>
            </a:r>
          </a:p>
          <a:p>
            <a:pPr>
              <a:spcBef>
                <a:spcPts val="600"/>
              </a:spcBef>
            </a:pPr>
            <a:r>
              <a:rPr lang="en-US" dirty="0"/>
              <a:t>Regularization </a:t>
            </a:r>
          </a:p>
          <a:p>
            <a:pPr>
              <a:spcBef>
                <a:spcPts val="600"/>
              </a:spcBef>
            </a:pPr>
            <a:r>
              <a:rPr lang="en-US" dirty="0"/>
              <a:t>Logistic regression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594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FF86C-802F-47B8-9690-F41AFEBD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B957-F651-452E-AAF1-8F50D3A6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step or update of gradient descent uses all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the training examples.</a:t>
            </a:r>
          </a:p>
          <a:p>
            <a:pPr lvl="1"/>
            <a:r>
              <a:rPr lang="en-US" dirty="0"/>
              <a:t>Sum over all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/>
              <a:t> training examples for each step – </a:t>
            </a:r>
            <a:r>
              <a:rPr lang="en-US" dirty="0">
                <a:solidFill>
                  <a:srgbClr val="0000FF"/>
                </a:solidFill>
              </a:rPr>
              <a:t>slow </a:t>
            </a:r>
          </a:p>
          <a:p>
            <a:pPr lvl="1"/>
            <a:r>
              <a:rPr lang="en-US" dirty="0"/>
              <a:t>It is also memory demanding if the training data is huge.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In a normally learning process, training needs many steps before convergence.</a:t>
            </a:r>
          </a:p>
          <a:p>
            <a:r>
              <a:rPr lang="en-US" dirty="0"/>
              <a:t>The training process that covers all the training examples once is called an </a:t>
            </a:r>
            <a:r>
              <a:rPr lang="en-US" dirty="0">
                <a:solidFill>
                  <a:srgbClr val="FF0000"/>
                </a:solidFill>
              </a:rPr>
              <a:t>epoch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In batch gradient descent, each step is an epoch. 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7AD3A-E115-4219-8F87-24FA3CF64A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2BF8F-325E-475B-887E-2298BA8B4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17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D582-2C00-4F90-A149-37511DF5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 (SGD)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5535D-9674-42BD-9F17-A251CE18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SGD with one example per step</a:t>
            </a:r>
            <a:r>
              <a:rPr lang="en-US" sz="2800" dirty="0"/>
              <a:t>: In SGD each step uses a single training example. Before each epoch, the data should be shuffled.</a:t>
            </a:r>
          </a:p>
          <a:p>
            <a:pPr lvl="1"/>
            <a:r>
              <a:rPr lang="en-US" sz="2400" dirty="0"/>
              <a:t>SGD converges faster when the dataset is large as it causes updates to the parameters more frequently.</a:t>
            </a:r>
          </a:p>
          <a:p>
            <a:pPr lvl="2"/>
            <a:r>
              <a:rPr lang="en-US" sz="2000" dirty="0"/>
              <a:t>The loss may fluctuate as only one example is used in each step.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SGD with minibatch</a:t>
            </a:r>
            <a:r>
              <a:rPr lang="en-US" sz="2800" dirty="0"/>
              <a:t>: each update/step uses a random </a:t>
            </a:r>
            <a:r>
              <a:rPr lang="en-US" sz="2800" b="1" i="1" dirty="0">
                <a:solidFill>
                  <a:srgbClr val="00863D"/>
                </a:solidFill>
              </a:rPr>
              <a:t>minibatch</a:t>
            </a:r>
            <a:r>
              <a:rPr lang="en-US" sz="2800" dirty="0"/>
              <a:t> of </a:t>
            </a:r>
            <a:r>
              <a:rPr lang="en-US" sz="2800" b="1" i="1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 out of </a:t>
            </a:r>
            <a:r>
              <a:rPr lang="en-US" sz="2800" b="1" i="1" dirty="0">
                <a:solidFill>
                  <a:srgbClr val="0000FF"/>
                </a:solidFill>
              </a:rPr>
              <a:t>n</a:t>
            </a:r>
            <a:r>
              <a:rPr lang="en-US" sz="2800" dirty="0"/>
              <a:t> examples. </a:t>
            </a:r>
          </a:p>
          <a:p>
            <a:pPr lvl="1"/>
            <a:r>
              <a:rPr lang="en-US" sz="2400" dirty="0"/>
              <a:t>It is efficient, more stable, and more likely to jump out of a local minimum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FF"/>
                </a:solidFill>
              </a:rPr>
              <a:t>Batch Gradient Descent </a:t>
            </a:r>
            <a:r>
              <a:rPr lang="en-US" sz="2800" dirty="0"/>
              <a:t>is more suitable for </a:t>
            </a:r>
            <a:r>
              <a:rPr lang="en-US" sz="2800" dirty="0">
                <a:solidFill>
                  <a:srgbClr val="FF0000"/>
                </a:solidFill>
              </a:rPr>
              <a:t>convex </a:t>
            </a:r>
            <a:r>
              <a:rPr lang="en-US" sz="2800">
                <a:solidFill>
                  <a:srgbClr val="FF0000"/>
                </a:solidFill>
              </a:rPr>
              <a:t>loss functions </a:t>
            </a:r>
            <a:r>
              <a:rPr lang="en-US" sz="2800" dirty="0"/>
              <a:t>as it can converge directly to minima.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B4811-EC65-494F-AAC3-22515E391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62F9E-D81C-4151-AAAC-DB9F2CB04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60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0C45-6BA2-4816-96C6-8BF8C81C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and non-convex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BE5E4D-25A4-4547-94A4-AF5C2FD27C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A convex function has one minimum. </a:t>
                </a:r>
              </a:p>
              <a:p>
                <a:pPr lvl="1"/>
                <a:r>
                  <a:rPr lang="en-US" sz="2400" b="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/>
                  <a:t>1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in a convex set </a:t>
                </a:r>
                <a:r>
                  <a:rPr lang="en-US" sz="2400" i="1" dirty="0"/>
                  <a:t>X </a:t>
                </a:r>
                <a:r>
                  <a:rPr lang="en-US" sz="2400" dirty="0"/>
                  <a:t>(e.g., an interval [a, b]), the following holds</a:t>
                </a:r>
              </a:p>
              <a:p>
                <a:pPr marL="344487" lvl="1" indent="0">
                  <a:buNone/>
                </a:pPr>
                <a:r>
                  <a:rPr lang="en-US" sz="2400" b="0" dirty="0"/>
                  <a:t>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nor/>
                      </m:rPr>
                      <a:rPr lang="en-US" sz="2400" dirty="0"/>
                      <m:t>)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A non-convex function has local minima (valleys) that are not global minimum.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BE5E4D-25A4-4547-94A4-AF5C2FD27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33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09223-1A53-441A-AEA3-BD30D9C85D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A0E3B-EC93-481F-AA89-AEEE7FC8D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FF70A-0441-48CF-BD33-6687F89E7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3984780"/>
            <a:ext cx="6080224" cy="2146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1724F-3672-4FC5-8AC6-D1BC79F9F122}"/>
              </a:ext>
            </a:extLst>
          </p:cNvPr>
          <p:cNvSpPr txBox="1"/>
          <p:nvPr/>
        </p:nvSpPr>
        <p:spPr>
          <a:xfrm>
            <a:off x="7860196" y="665246"/>
            <a:ext cx="3960440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/>
              <a:t>Convex set </a:t>
            </a:r>
            <a:r>
              <a:rPr lang="en-US" sz="1400" b="1" i="1" dirty="0"/>
              <a:t>X</a:t>
            </a:r>
            <a:r>
              <a:rPr lang="en-US" sz="1400" dirty="0"/>
              <a:t>: 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 all </a:t>
            </a:r>
            <a:r>
              <a:rPr lang="en-US" sz="1400" i="1" dirty="0">
                <a:solidFill>
                  <a:srgbClr val="202122"/>
                </a:solidFill>
                <a:latin typeface="Nimbus Roman No9 L"/>
              </a:rPr>
              <a:t>a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sz="1400" b="0" i="1" dirty="0">
                <a:solidFill>
                  <a:srgbClr val="202122"/>
                </a:solidFill>
                <a:effectLst/>
                <a:latin typeface="Nimbus Roman No9 L"/>
              </a:rPr>
              <a:t>b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sz="1400" b="0" i="1" dirty="0">
                <a:solidFill>
                  <a:srgbClr val="202122"/>
                </a:solidFill>
                <a:effectLst/>
                <a:latin typeface="Nimbus Roman No9 L"/>
              </a:rPr>
              <a:t>X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the 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line segment connecting </a:t>
            </a:r>
            <a:r>
              <a:rPr lang="en-US" sz="1400" i="1" dirty="0">
                <a:solidFill>
                  <a:srgbClr val="202122"/>
                </a:solidFill>
                <a:latin typeface="Nimbus Roman No9 L"/>
              </a:rPr>
              <a:t>a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sz="1400" i="1" dirty="0">
                <a:solidFill>
                  <a:srgbClr val="202122"/>
                </a:solidFill>
                <a:latin typeface="Nimbus Roman No9 L"/>
              </a:rPr>
              <a:t>b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included in </a:t>
            </a:r>
            <a:r>
              <a:rPr lang="en-US" sz="1400" b="0" i="1" dirty="0">
                <a:solidFill>
                  <a:srgbClr val="202122"/>
                </a:solidFill>
                <a:effectLst/>
                <a:latin typeface="Nimbus Roman No9 L"/>
              </a:rPr>
              <a:t>X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en-US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Convex function: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a real-valued function is called </a:t>
            </a:r>
            <a:r>
              <a:rPr lang="en-US" sz="1400" b="1" dirty="0">
                <a:solidFill>
                  <a:srgbClr val="202122"/>
                </a:solidFill>
                <a:latin typeface="Arial" panose="020B0604020202020204" pitchFamily="34" charset="0"/>
              </a:rPr>
              <a:t>convex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if the line segment between any two points on the graph of the function does not lie below the graph between the two points.</a:t>
            </a:r>
          </a:p>
        </p:txBody>
      </p:sp>
    </p:spTree>
    <p:extLst>
      <p:ext uri="{BB962C8B-B14F-4D97-AF65-F5344CB8AC3E}">
        <p14:creationId xmlns:p14="http://schemas.microsoft.com/office/powerpoint/2010/main" val="3372867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76C0-5D65-46E1-BDC2-BF63D379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FF993-5FE7-4B20-8A7A-24B8453CA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In our previous linear regression problem, we use only one input variable/feature (univariate). In general, the problem can have any number of input variables. Let the number of variables be </a:t>
                </a:r>
                <a:r>
                  <a:rPr lang="en-US" sz="2800" i="1" dirty="0">
                    <a:solidFill>
                      <a:srgbClr val="0000FF"/>
                    </a:solidFill>
                  </a:rPr>
                  <a:t>k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Training data: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r>
                  <a:rPr lang="en-US" sz="2800" dirty="0"/>
                  <a:t>Multivariate linear regression model is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…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344487" lvl="1" indent="0">
                  <a:buNone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 the vector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and</a:t>
                </a:r>
                <a:r>
                  <a:rPr lang="en-US" sz="2800" b="1" dirty="0"/>
                  <a:t> x </a:t>
                </a:r>
                <a:r>
                  <a:rPr lang="en-US" sz="2800" dirty="0"/>
                  <a:t>is the vector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FF993-5FE7-4B20-8A7A-24B8453CA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33" t="-148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434D0E-5FBC-48DF-AFAB-6E27567480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25AD4-6A33-4004-B4CA-30B1DCCC29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31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564D-3189-467F-B84B-7E99F552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23EFB-2C37-4989-8847-EFF15F7AC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For convenience of notation,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for all examples </a:t>
                </a:r>
                <a:r>
                  <a:rPr lang="en-US" sz="2800" i="1" dirty="0"/>
                  <a:t>j</a:t>
                </a:r>
                <a:r>
                  <a:rPr lang="en-US" sz="28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8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2800" b="1" i="0" dirty="0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…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0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23EFB-2C37-4989-8847-EFF15F7AC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05416-14E2-4457-B27A-94C96E808D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A8D93-4504-4A3C-8729-A36BE73F9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638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4910-70F3-4A2B-99EE-FE48F369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and multivariate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0D5C-CA30-4C51-B1A0-4803A376F94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Univariate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600" dirty="0"/>
                  <a:t>Repeat until convergence {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600" dirty="0"/>
                  <a:t>}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0D5C-CA30-4C51-B1A0-4803A376F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039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56DB6C-AECD-4C95-90C4-91921840867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Multivariate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sz="260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600" dirty="0"/>
                  <a:t>Repeat until convergence {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 dirty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600" dirty="0"/>
                  <a:t>}</a:t>
                </a:r>
              </a:p>
              <a:p>
                <a:pPr marL="0" indent="0">
                  <a:buNone/>
                </a:pPr>
                <a:r>
                  <a:rPr lang="en-US" sz="2800" dirty="0"/>
                  <a:t>Simultaneously update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 1, ⋯,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56DB6C-AECD-4C95-90C4-9192184086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378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17424-19B6-470D-89A4-7BC2B4C77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2353-32F6-4570-9CAC-60ECD37E7D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F2E54C-6748-4117-AA15-93F730709AF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1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Linear regression formulation </a:t>
            </a:r>
          </a:p>
          <a:p>
            <a:pPr>
              <a:spcBef>
                <a:spcPts val="600"/>
              </a:spcBef>
            </a:pPr>
            <a:r>
              <a:rPr lang="en-US" dirty="0"/>
              <a:t>Gradient descent</a:t>
            </a:r>
          </a:p>
          <a:p>
            <a:pPr>
              <a:spcBef>
                <a:spcPts val="600"/>
              </a:spcBef>
            </a:pPr>
            <a:r>
              <a:rPr lang="en-US" dirty="0"/>
              <a:t>Gradient descent for linear regression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Regularization </a:t>
            </a:r>
          </a:p>
          <a:p>
            <a:pPr>
              <a:spcBef>
                <a:spcPts val="600"/>
              </a:spcBef>
            </a:pPr>
            <a:r>
              <a:rPr lang="en-US" dirty="0"/>
              <a:t>Logistic regression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582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C1DB-75D9-47DD-ACFE-56A5F647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overfitting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4D7AA-55C4-4197-84E8-E038214C0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multivariate linear regression, we need to deal with overfitting. A common approach is to add a </a:t>
                </a:r>
                <a:r>
                  <a:rPr lang="en-US" dirty="0">
                    <a:solidFill>
                      <a:srgbClr val="FF0000"/>
                    </a:solidFill>
                  </a:rPr>
                  <a:t>regularization </a:t>
                </a:r>
                <a:r>
                  <a:rPr lang="en-US" dirty="0"/>
                  <a:t>term to the empirical loss </a:t>
                </a:r>
                <a:r>
                  <a:rPr lang="en-US" i="1" dirty="0"/>
                  <a:t>L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Regularization is used to constrain or penalize the complexity of the model</a:t>
                </a:r>
              </a:p>
              <a:p>
                <a:r>
                  <a:rPr lang="en-US" dirty="0"/>
                  <a:t>For linear functions, the complexity can be specified as a function of the parameters/weights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consider a family of regularization functions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Complexity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3200" b="1" i="0" dirty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dirty="0"/>
                  <a:t>) 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4D7AA-55C4-4197-84E8-E038214C0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750" b="-3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A2F33-F282-4829-848D-716C9B01A0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E9000-C13B-49B8-A83B-03608A1B2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79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72CF-7357-4C09-87EE-6022AE0B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total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EA553-2058-48D2-880C-9437F0A918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total cost or loss is</a:t>
                </a:r>
              </a:p>
              <a:p>
                <a:pPr lvl="1"/>
                <a:r>
                  <a:rPr lang="en-US" dirty="0"/>
                  <a:t>Cost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</m:oMath>
                </a14:m>
                <a:r>
                  <a:rPr lang="en-US" dirty="0"/>
                  <a:t>)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𝐶𝑜𝑚𝑝𝑙𝑒𝑥𝑖𝑡𝑦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dirty="0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our case </a:t>
                </a:r>
              </a:p>
              <a:p>
                <a:pPr lvl="1"/>
                <a:r>
                  <a:rPr lang="en-US" dirty="0"/>
                  <a:t>Cost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</m:oMath>
                </a14:m>
                <a:r>
                  <a:rPr lang="en-US" dirty="0"/>
                  <a:t>) 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With q = 1, we call </a:t>
                </a:r>
                <a:r>
                  <a:rPr lang="en-US" dirty="0">
                    <a:solidFill>
                      <a:srgbClr val="FF0000"/>
                    </a:solidFill>
                  </a:rPr>
                  <a:t>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regularization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With q = 2, we call </a:t>
                </a:r>
                <a:r>
                  <a:rPr lang="en-US" dirty="0">
                    <a:solidFill>
                      <a:srgbClr val="FF0000"/>
                    </a:solidFill>
                  </a:rPr>
                  <a:t>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baseline="-25000" dirty="0">
                    <a:solidFill>
                      <a:srgbClr val="0000FF"/>
                    </a:solidFill>
                  </a:rPr>
                  <a:t>2 </a:t>
                </a:r>
                <a:r>
                  <a:rPr lang="en-US" dirty="0">
                    <a:solidFill>
                      <a:srgbClr val="0000FF"/>
                    </a:solidFill>
                  </a:rPr>
                  <a:t>regularization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Which regularization function should we pick? It depends on the specific problem.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EA553-2058-48D2-880C-9437F0A918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750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D8ECD-08D8-467E-A449-6E836D30AE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02BB9-966D-4A28-AE9F-411D2E0F4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51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Linear regression formulation </a:t>
            </a:r>
          </a:p>
          <a:p>
            <a:pPr>
              <a:spcBef>
                <a:spcPts val="600"/>
              </a:spcBef>
            </a:pPr>
            <a:r>
              <a:rPr lang="en-US" dirty="0"/>
              <a:t>Gradient descent</a:t>
            </a:r>
          </a:p>
          <a:p>
            <a:pPr>
              <a:spcBef>
                <a:spcPts val="600"/>
              </a:spcBef>
            </a:pPr>
            <a:r>
              <a:rPr lang="en-US" dirty="0"/>
              <a:t>Gradient descent for linear regression</a:t>
            </a:r>
          </a:p>
          <a:p>
            <a:pPr>
              <a:spcBef>
                <a:spcPts val="600"/>
              </a:spcBef>
            </a:pPr>
            <a:r>
              <a:rPr lang="en-US" dirty="0"/>
              <a:t>Regularization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Logistic regression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897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E244-C950-4E1E-8074-B228838E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E21FF-2DDF-42E5-9A70-FFF9927E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 has two main types</a:t>
            </a:r>
          </a:p>
          <a:p>
            <a:pPr lvl="1"/>
            <a:r>
              <a:rPr lang="en-US" dirty="0"/>
              <a:t>Classification: discrete predictive/output variable</a:t>
            </a:r>
          </a:p>
          <a:p>
            <a:pPr lvl="1"/>
            <a:r>
              <a:rPr lang="en-US" dirty="0"/>
              <a:t>Regression: continuous predictive/output variable</a:t>
            </a:r>
          </a:p>
          <a:p>
            <a:endParaRPr lang="en-US" dirty="0"/>
          </a:p>
          <a:p>
            <a:r>
              <a:rPr lang="en-US" dirty="0"/>
              <a:t>We first study linear regression, i.e., the predictive function </a:t>
            </a:r>
            <a:r>
              <a:rPr lang="en-US" i="1" dirty="0"/>
              <a:t>h</a:t>
            </a:r>
            <a:r>
              <a:rPr lang="en-US" dirty="0"/>
              <a:t> is a linear function.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88651-8A48-4B85-A51B-7C578AE7D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DEE6C-4016-4DBD-B48F-51BE60E97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765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F7D6-CD66-4525-B091-AF82AB1C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with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FC3127-0096-4237-A475-009F0E536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600201"/>
                <a:ext cx="6668316" cy="4530725"/>
              </a:xfrm>
            </p:spPr>
            <p:txBody>
              <a:bodyPr/>
              <a:lstStyle/>
              <a:p>
                <a:r>
                  <a:rPr lang="en-US" dirty="0"/>
                  <a:t>Can we use a similar idea for classification?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{0, 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may use a threshold to do it.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𝑇h𝑟𝑒𝑠h𝑜𝑙𝑑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200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𝑇h𝑟𝑒𝑠h𝑜𝑙𝑑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1 (positive class) 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0 (negative class) otherwise.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FC3127-0096-4237-A475-009F0E536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600201"/>
                <a:ext cx="6668316" cy="4530725"/>
              </a:xfrm>
              <a:blipFill>
                <a:blip r:embed="rId2"/>
                <a:stretch>
                  <a:fillRect l="-823" t="-1750" b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15FD8-8B7A-4650-92A9-7D28834AF6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0114-784A-44DC-9606-DC35496E8F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2A04E3-AF3F-414E-A42C-CFE3527922AF}"/>
              </a:ext>
            </a:extLst>
          </p:cNvPr>
          <p:cNvGrpSpPr/>
          <p:nvPr/>
        </p:nvGrpSpPr>
        <p:grpSpPr>
          <a:xfrm>
            <a:off x="7386781" y="1793682"/>
            <a:ext cx="3996445" cy="3543530"/>
            <a:chOff x="1274594" y="2864886"/>
            <a:chExt cx="1946155" cy="201146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BCCF042-DBFC-4E42-8B91-D8B051CCC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3169" y="2864886"/>
              <a:ext cx="8815" cy="1788898"/>
            </a:xfrm>
            <a:prstGeom prst="line">
              <a:avLst/>
            </a:prstGeom>
            <a:ln w="25400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3BC67D-061C-4B97-B0A4-81851FA68D32}"/>
                </a:ext>
              </a:extLst>
            </p:cNvPr>
            <p:cNvCxnSpPr>
              <a:cxnSpLocks/>
            </p:cNvCxnSpPr>
            <p:nvPr/>
          </p:nvCxnSpPr>
          <p:spPr>
            <a:xfrm>
              <a:off x="1274594" y="4477855"/>
              <a:ext cx="1946155" cy="4636"/>
            </a:xfrm>
            <a:prstGeom prst="line">
              <a:avLst/>
            </a:prstGeom>
            <a:ln w="254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2BCE13-9071-4F98-988F-324A492A8326}"/>
                </a:ext>
              </a:extLst>
            </p:cNvPr>
            <p:cNvCxnSpPr/>
            <p:nvPr/>
          </p:nvCxnSpPr>
          <p:spPr>
            <a:xfrm>
              <a:off x="1899808" y="4392151"/>
              <a:ext cx="0" cy="21185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5DB62D-88CA-47B8-9126-69B5B139B4E9}"/>
                </a:ext>
              </a:extLst>
            </p:cNvPr>
            <p:cNvCxnSpPr/>
            <p:nvPr/>
          </p:nvCxnSpPr>
          <p:spPr>
            <a:xfrm>
              <a:off x="2259242" y="4391148"/>
              <a:ext cx="0" cy="21185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9AD5D-5D5F-4480-B44E-B35D7062602C}"/>
                </a:ext>
              </a:extLst>
            </p:cNvPr>
            <p:cNvCxnSpPr/>
            <p:nvPr/>
          </p:nvCxnSpPr>
          <p:spPr>
            <a:xfrm>
              <a:off x="2624629" y="4403783"/>
              <a:ext cx="0" cy="21185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E7E1D6-2750-45CD-9173-B98127AFDDE0}"/>
                </a:ext>
              </a:extLst>
            </p:cNvPr>
            <p:cNvGrpSpPr/>
            <p:nvPr/>
          </p:nvGrpSpPr>
          <p:grpSpPr>
            <a:xfrm rot="16200000">
              <a:off x="1944592" y="3455442"/>
              <a:ext cx="617079" cy="211857"/>
              <a:chOff x="2045865" y="5576535"/>
              <a:chExt cx="669945" cy="211857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B486195-9052-4F57-ABB0-FF9890A17C3E}"/>
                  </a:ext>
                </a:extLst>
              </p:cNvPr>
              <p:cNvCxnSpPr/>
              <p:nvPr/>
            </p:nvCxnSpPr>
            <p:spPr>
              <a:xfrm>
                <a:off x="2045865" y="5576535"/>
                <a:ext cx="0" cy="21185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4A55E5F-EF02-41D8-90A0-2B24B900C890}"/>
                  </a:ext>
                </a:extLst>
              </p:cNvPr>
              <p:cNvCxnSpPr/>
              <p:nvPr/>
            </p:nvCxnSpPr>
            <p:spPr>
              <a:xfrm>
                <a:off x="2715810" y="5576542"/>
                <a:ext cx="0" cy="21185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CBB046-D6CF-4D9D-ACFF-46B9B89E0730}"/>
                </a:ext>
              </a:extLst>
            </p:cNvPr>
            <p:cNvSpPr/>
            <p:nvPr/>
          </p:nvSpPr>
          <p:spPr>
            <a:xfrm>
              <a:off x="1776636" y="4596821"/>
              <a:ext cx="234341" cy="279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600" dirty="0"/>
                <a:t>-2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3D8D7-1466-4AE9-A933-EB730892689A}"/>
                </a:ext>
              </a:extLst>
            </p:cNvPr>
            <p:cNvSpPr/>
            <p:nvPr/>
          </p:nvSpPr>
          <p:spPr>
            <a:xfrm>
              <a:off x="2163005" y="4590688"/>
              <a:ext cx="180479" cy="279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600" dirty="0"/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6E4606-9C87-4537-B802-7697950D1F49}"/>
                </a:ext>
              </a:extLst>
            </p:cNvPr>
            <p:cNvSpPr/>
            <p:nvPr/>
          </p:nvSpPr>
          <p:spPr>
            <a:xfrm>
              <a:off x="1853217" y="3720179"/>
              <a:ext cx="316306" cy="279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600" dirty="0"/>
                <a:t>0.5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7C8386-3A92-4A38-B577-EEDD45F4AF4C}"/>
                </a:ext>
              </a:extLst>
            </p:cNvPr>
            <p:cNvSpPr/>
            <p:nvPr/>
          </p:nvSpPr>
          <p:spPr>
            <a:xfrm>
              <a:off x="1952442" y="3132800"/>
              <a:ext cx="180479" cy="279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600" dirty="0"/>
                <a:t>1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743A1F-27B5-48A5-8223-809B08CB75A5}"/>
              </a:ext>
            </a:extLst>
          </p:cNvPr>
          <p:cNvCxnSpPr/>
          <p:nvPr/>
        </p:nvCxnSpPr>
        <p:spPr>
          <a:xfrm>
            <a:off x="7926842" y="4484209"/>
            <a:ext cx="0" cy="37320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2AD960-2969-4599-B5D5-6124DF765178}"/>
              </a:ext>
            </a:extLst>
          </p:cNvPr>
          <p:cNvCxnSpPr/>
          <p:nvPr/>
        </p:nvCxnSpPr>
        <p:spPr>
          <a:xfrm>
            <a:off x="10879170" y="4520213"/>
            <a:ext cx="0" cy="37320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295559A-EF63-4080-A9DF-0C061D5BE66D}"/>
              </a:ext>
            </a:extLst>
          </p:cNvPr>
          <p:cNvSpPr/>
          <p:nvPr/>
        </p:nvSpPr>
        <p:spPr>
          <a:xfrm>
            <a:off x="9927253" y="4822431"/>
            <a:ext cx="4812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600" dirty="0"/>
              <a:t>-2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96522F-5712-4A97-BE1A-E4CD5B3BFCD7}"/>
              </a:ext>
            </a:extLst>
          </p:cNvPr>
          <p:cNvSpPr/>
          <p:nvPr/>
        </p:nvSpPr>
        <p:spPr>
          <a:xfrm>
            <a:off x="7717281" y="4789262"/>
            <a:ext cx="4812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600" dirty="0"/>
              <a:t>-4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B26998-CCC3-4A76-93B9-92CBF39E634D}"/>
              </a:ext>
            </a:extLst>
          </p:cNvPr>
          <p:cNvCxnSpPr>
            <a:cxnSpLocks/>
          </p:cNvCxnSpPr>
          <p:nvPr/>
        </p:nvCxnSpPr>
        <p:spPr bwMode="auto">
          <a:xfrm flipV="1">
            <a:off x="9403006" y="2456367"/>
            <a:ext cx="12317" cy="2195036"/>
          </a:xfrm>
          <a:prstGeom prst="line">
            <a:avLst/>
          </a:prstGeom>
          <a:ln w="539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169E80-E807-46DF-8163-FC1A0CA85C7F}"/>
              </a:ext>
            </a:extLst>
          </p:cNvPr>
          <p:cNvCxnSpPr>
            <a:cxnSpLocks/>
          </p:cNvCxnSpPr>
          <p:nvPr/>
        </p:nvCxnSpPr>
        <p:spPr bwMode="auto">
          <a:xfrm>
            <a:off x="9403006" y="2473501"/>
            <a:ext cx="1152128" cy="0"/>
          </a:xfrm>
          <a:prstGeom prst="line">
            <a:avLst/>
          </a:prstGeom>
          <a:ln w="539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F99E28-CD72-44D2-A8B8-5C6202DC94F2}"/>
              </a:ext>
            </a:extLst>
          </p:cNvPr>
          <p:cNvCxnSpPr>
            <a:cxnSpLocks/>
          </p:cNvCxnSpPr>
          <p:nvPr/>
        </p:nvCxnSpPr>
        <p:spPr bwMode="auto">
          <a:xfrm>
            <a:off x="8230421" y="4635190"/>
            <a:ext cx="1160417" cy="3275"/>
          </a:xfrm>
          <a:prstGeom prst="line">
            <a:avLst/>
          </a:prstGeom>
          <a:ln w="539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5AD27B3F-AC0B-43B4-9C56-7EE08EB462F1}"/>
              </a:ext>
            </a:extLst>
          </p:cNvPr>
          <p:cNvSpPr/>
          <p:nvPr/>
        </p:nvSpPr>
        <p:spPr>
          <a:xfrm>
            <a:off x="10627812" y="4829761"/>
            <a:ext cx="4812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600" dirty="0"/>
              <a:t>-4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2F1875F-60D6-445D-9C36-4DCA07DB91F0}"/>
              </a:ext>
            </a:extLst>
          </p:cNvPr>
          <p:cNvSpPr/>
          <p:nvPr/>
        </p:nvSpPr>
        <p:spPr>
          <a:xfrm>
            <a:off x="11150746" y="4667980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600" i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102908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2718-C322-45DF-BCC1-38ABCDDF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 Threshold with Sigmoid function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192A0-093F-4559-B595-0D541785AA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098468" cy="4530725"/>
              </a:xfrm>
            </p:spPr>
            <p:txBody>
              <a:bodyPr/>
              <a:lstStyle/>
              <a:p>
                <a:r>
                  <a:rPr lang="en-US" dirty="0"/>
                  <a:t>However, the threshold function is </a:t>
                </a:r>
                <a:r>
                  <a:rPr lang="en-US" b="1" dirty="0">
                    <a:solidFill>
                      <a:srgbClr val="0000FF"/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i="1" dirty="0">
                    <a:solidFill>
                      <a:srgbClr val="7030A0"/>
                    </a:solidFill>
                  </a:rPr>
                  <a:t>differentiable</a:t>
                </a:r>
                <a:r>
                  <a:rPr lang="en-US" dirty="0"/>
                  <a:t>. We change it to the </a:t>
                </a:r>
                <a:r>
                  <a:rPr lang="en-US" dirty="0">
                    <a:solidFill>
                      <a:srgbClr val="FF0000"/>
                    </a:solidFill>
                  </a:rPr>
                  <a:t>sigmoid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function</a:t>
                </a:r>
                <a:r>
                  <a:rPr lang="en-US" dirty="0"/>
                  <a:t> (also called </a:t>
                </a:r>
                <a:r>
                  <a:rPr lang="en-US" dirty="0">
                    <a:solidFill>
                      <a:srgbClr val="0000FF"/>
                    </a:solidFill>
                  </a:rPr>
                  <a:t>logistic function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, which is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sigmoid</a:t>
                </a:r>
                <a:r>
                  <a:rPr lang="en-US" sz="3200" dirty="0"/>
                  <a:t> function.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192A0-093F-4559-B595-0D541785A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098468" cy="4530725"/>
              </a:xfrm>
              <a:blipFill>
                <a:blip r:embed="rId2"/>
                <a:stretch>
                  <a:fillRect l="-800" t="-1750" r="-1100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F560A-ED5C-42A2-A06C-CB9D3E32A3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574F2-279B-4CC7-ABFF-8EFA99B24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2" descr="https://upload.wikimedia.org/wikipedia/commons/thumb/8/88/Logistic-curve.svg/320px-Logistic-curve.svg.png">
            <a:extLst>
              <a:ext uri="{FF2B5EF4-FFF2-40B4-BE49-F238E27FC236}">
                <a16:creationId xmlns:a16="http://schemas.microsoft.com/office/drawing/2014/main" id="{9818A42C-5D02-400A-9C72-53DF4FDE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708920"/>
            <a:ext cx="4459787" cy="296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2F0D8F-6B1F-4994-84B0-AB19319B19C7}"/>
                  </a:ext>
                </a:extLst>
              </p:cNvPr>
              <p:cNvSpPr/>
              <p:nvPr/>
            </p:nvSpPr>
            <p:spPr>
              <a:xfrm>
                <a:off x="8591660" y="5597161"/>
                <a:ext cx="177272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3200" b="1" dirty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2F0D8F-6B1F-4994-84B0-AB19319B1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660" y="5597161"/>
                <a:ext cx="177272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325B4C-50D0-4EC1-B94E-583341F8FC40}"/>
                  </a:ext>
                </a:extLst>
              </p:cNvPr>
              <p:cNvSpPr/>
              <p:nvPr/>
            </p:nvSpPr>
            <p:spPr>
              <a:xfrm>
                <a:off x="6548627" y="3717032"/>
                <a:ext cx="11027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325B4C-50D0-4EC1-B94E-583341F8F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27" y="3717032"/>
                <a:ext cx="110273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871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671B-6F20-4E8C-B427-960227E7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8A55C2-0113-4A14-9AD4-345BDFC9D8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3200" dirty="0"/>
              </a:p>
              <a:p>
                <a:r>
                  <a:rPr lang="en-US" dirty="0"/>
                  <a:t>Suppose, predict “y = 1”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≥0.5</m:t>
                    </m:r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200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           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predict “y = 0”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200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Fitting the weights or parameters (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dirty="0"/>
                  <a:t>) of this model to minimize loss on a data set is called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logistic regression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sz="3200" dirty="0"/>
                  <a:t>									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8A55C2-0113-4A14-9AD4-345BDFC9D8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707DC-2FF8-4417-8E51-3965313E1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7F9A0-0EC9-43C1-96FF-32B1B21C1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098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F9FC-C33A-49A9-9155-3AC25D0C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problem using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2A53-1E31-4194-A2FA-F9E9F1D9B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first use the same square loss (</a:t>
            </a:r>
            <a:r>
              <a:rPr lang="en-US" i="1" dirty="0"/>
              <a:t>L</a:t>
            </a:r>
            <a:r>
              <a:rPr lang="en-US" dirty="0"/>
              <a:t>) as in linear regression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We then discuss the loss commonly used in logistic regression implementations.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21E01-DF19-4E38-81D1-2FD74C3C9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CBBBA-3215-44F7-8452-09620B055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80F8E8-E3B9-4DE5-8FE0-B1D6FE875054}"/>
                  </a:ext>
                </a:extLst>
              </p:cNvPr>
              <p:cNvSpPr/>
              <p:nvPr/>
            </p:nvSpPr>
            <p:spPr>
              <a:xfrm>
                <a:off x="1235460" y="2600108"/>
                <a:ext cx="4808816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1" dirty="0">
                                          <a:latin typeface="Cambria Math" panose="02040503050406030204" pitchFamily="18" charset="0"/>
                                        </a:rPr>
                                        <m:t>𝛉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80F8E8-E3B9-4DE5-8FE0-B1D6FE875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460" y="2600108"/>
                <a:ext cx="4808816" cy="1268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3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69A5-4177-432D-B40B-42A17B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partial derivative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19DE0-1999-44BA-988F-09A98FC1C0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9"/>
                <a:ext cx="10972800" cy="4713288"/>
              </a:xfrm>
            </p:spPr>
            <p:txBody>
              <a:bodyPr/>
              <a:lstStyle/>
              <a:p>
                <a:r>
                  <a:rPr lang="en-US" sz="2600" dirty="0"/>
                  <a:t>Let us get the gradient by taking partial derivative on each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/>
                  <a:t>  </a:t>
                </a:r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r>
                  <a:rPr lang="en-US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 dirty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1" dirty="0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b="1" i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600" dirty="0"/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)×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nary>
                  </m:oMath>
                </a14:m>
                <a:r>
                  <a:rPr lang="en-US" sz="2600" dirty="0"/>
                  <a:t>     (chain rule)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600" dirty="0"/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)×</m:t>
                        </m:r>
                        <m:sSubSup>
                          <m:sSub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endParaRPr lang="en-US" sz="2600" dirty="0"/>
              </a:p>
              <a:p>
                <a:r>
                  <a:rPr lang="en-US" sz="2600" dirty="0"/>
                  <a:t>The derivative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/>
                  <a:t> of the logistic function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)(1−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r>
                  <a:rPr lang="en-US" sz="2600" dirty="0"/>
                  <a:t>Then we have: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600" dirty="0"/>
                  <a:t>(1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600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600" dirty="0">
                    <a:solidFill>
                      <a:srgbClr val="FF0000"/>
                    </a:solidFill>
                  </a:rPr>
                  <a:t>Learning rule</a:t>
                </a:r>
                <a:r>
                  <a:rPr lang="en-US" sz="2600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6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dirty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19DE0-1999-44BA-988F-09A98FC1C0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9"/>
                <a:ext cx="10972800" cy="4713288"/>
              </a:xfrm>
              <a:blipFill>
                <a:blip r:embed="rId2"/>
                <a:stretch>
                  <a:fillRect l="-222" t="-1423" r="-722" b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E1F35-DD50-4DCB-8FE4-36C1C5A1D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7587E-C22E-44E1-962D-66B3A47A4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287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473B-034A-4920-8D3A-DA7DD4CA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approach</a:t>
            </a:r>
            <a:r>
              <a:rPr lang="en-US"/>
              <a:t>: probabilistic </a:t>
            </a:r>
            <a:r>
              <a:rPr lang="en-US" dirty="0"/>
              <a:t>interpretation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18FC9-3CCC-4E74-88A7-1739E4AEA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Model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Learning goal</a:t>
                </a:r>
                <a:r>
                  <a:rPr lang="en-US" dirty="0"/>
                  <a:t>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where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   </a:t>
                </a:r>
                <a:r>
                  <a:rPr lang="en-US" sz="2200" dirty="0"/>
                  <a:t>(</a:t>
                </a:r>
                <a:r>
                  <a:rPr lang="en-US" sz="2200" i="1" dirty="0"/>
                  <a:t>negative log conditional likelihood</a:t>
                </a:r>
                <a:r>
                  <a:rPr lang="en-US" sz="2200" dirty="0"/>
                  <a:t>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0000FF"/>
                    </a:solidFill>
                  </a:rPr>
                  <a:t>Prediction</a:t>
                </a:r>
                <a:r>
                  <a:rPr lang="en-US" dirty="0"/>
                  <a:t>: Output is the most probable class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18FC9-3CCC-4E74-88A7-1739E4AEA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A5A23-23F0-4D36-8640-8E5089B1B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66593-AB44-47FB-9656-BD73475A4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FCCE64C-E032-43D3-BA67-109971A74CB7}"/>
                  </a:ext>
                </a:extLst>
              </p:cNvPr>
              <p:cNvSpPr/>
              <p:nvPr/>
            </p:nvSpPr>
            <p:spPr>
              <a:xfrm>
                <a:off x="3505241" y="2386017"/>
                <a:ext cx="311726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rgmin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FCCE64C-E032-43D3-BA67-109971A74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41" y="2386017"/>
                <a:ext cx="311726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C61948-53EC-4A1A-82E4-76882A1558CD}"/>
                  </a:ext>
                </a:extLst>
              </p:cNvPr>
              <p:cNvSpPr/>
              <p:nvPr/>
            </p:nvSpPr>
            <p:spPr>
              <a:xfrm>
                <a:off x="4907868" y="2780928"/>
                <a:ext cx="4523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𝛉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C61948-53EC-4A1A-82E4-76882A155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68" y="2780928"/>
                <a:ext cx="45236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6E77C0-52F8-4068-8A01-EBCEE64D61C4}"/>
                  </a:ext>
                </a:extLst>
              </p:cNvPr>
              <p:cNvSpPr/>
              <p:nvPr/>
            </p:nvSpPr>
            <p:spPr>
              <a:xfrm>
                <a:off x="2927648" y="5189608"/>
                <a:ext cx="37081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rgm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ax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1" dirty="0"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6E77C0-52F8-4068-8A01-EBCEE64D6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5189608"/>
                <a:ext cx="370813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7E6ADF8-5A9D-442C-9706-D07F34059BEB}"/>
                  </a:ext>
                </a:extLst>
              </p:cNvPr>
              <p:cNvSpPr/>
              <p:nvPr/>
            </p:nvSpPr>
            <p:spPr>
              <a:xfrm>
                <a:off x="3755740" y="5615296"/>
                <a:ext cx="12927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∈(0, 1}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7E6ADF8-5A9D-442C-9706-D07F3405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40" y="5615296"/>
                <a:ext cx="1292790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4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9259A-D9BC-4B79-BB28-E08C4E4B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for one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596B0-3F24-453B-B7D8-800EB3E66A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en-US" dirty="0"/>
                  <a:t>Let us work out the loss for one example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dirty="0">
                                  <a:latin typeface="Cambria Math" panose="02040503050406030204" pitchFamily="18" charset="0"/>
                                </a:rPr>
                                <m:t>𝛉</m:t>
                              </m:r>
                            </m:e>
                          </m:d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1" dirty="0">
                                  <a:latin typeface="Cambria Math" panose="02040503050406030204" pitchFamily="18" charset="0"/>
                                </a:rPr>
                                <m:t>𝛉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sz="3200" dirty="0"/>
                  <a:t>Given our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  <m: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32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Cambria Math" panose="02040503050406030204" pitchFamily="18" charset="0"/>
                  </a:rPr>
                  <a:t> , we have</a:t>
                </a:r>
              </a:p>
              <a:p>
                <a:endParaRPr lang="en-US" sz="3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dirty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3200" b="1" dirty="0">
                                          <a:latin typeface="Cambria Math" panose="02040503050406030204" pitchFamily="18" charset="0"/>
                                        </a:rPr>
                                        <m:t>𝛉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sz="3200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3200" b="1" dirty="0">
                                          <a:latin typeface="Cambria Math" panose="02040503050406030204" pitchFamily="18" charset="0"/>
                                        </a:rPr>
                                        <m:t>𝛉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596B0-3F24-453B-B7D8-800EB3E66A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FC94A-BDFC-4E72-909B-1F3E9A8BF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29B59-7E55-4597-BD8B-5B15246EE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895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1E0C-C829-49D6-AC98-C1084BD1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F36AC-F1A1-4D1C-B55C-F6779A68D1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sSubSup>
                              <m:sSub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800" dirty="0"/>
                  <a:t>Repeat {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F36AC-F1A1-4D1C-B55C-F6779A68D1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9E4D6-C2F2-4BC6-9047-3DD88DE0F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7BF6B-3DEB-4542-809B-ECC9CD819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D0E088-8076-4B60-B5C4-6D25A55136A0}"/>
                  </a:ext>
                </a:extLst>
              </p:cNvPr>
              <p:cNvSpPr/>
              <p:nvPr/>
            </p:nvSpPr>
            <p:spPr>
              <a:xfrm>
                <a:off x="6312024" y="4185084"/>
                <a:ext cx="5112568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dirty="0"/>
                  <a:t>(Simultaneously update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D0E088-8076-4B60-B5C4-6D25A5513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4185084"/>
                <a:ext cx="5112568" cy="491417"/>
              </a:xfrm>
              <a:prstGeom prst="rect">
                <a:avLst/>
              </a:prstGeom>
              <a:blipFill>
                <a:blip r:embed="rId3"/>
                <a:stretch>
                  <a:fillRect l="-1788" t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725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A0A1-AA8F-48EA-B808-877174A8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linear regression and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0718DC-413E-48FC-A757-5033D120F0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Gradient descent </a:t>
                </a:r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linear regression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3200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sSubSup>
                      <m:sSub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,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200" b="1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Gradient descent </a:t>
                </a:r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logistic regression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bSup>
                      <m:sSub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dirty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  <m: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32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0718DC-413E-48FC-A757-5033D120F0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C2075-F7F9-44BE-8D22-529BA14D5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7A52D-6C3B-46D8-B32A-DE3B7136D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896298-37D0-44CA-9488-9DC638E89E0C}"/>
              </a:ext>
            </a:extLst>
          </p:cNvPr>
          <p:cNvSpPr/>
          <p:nvPr/>
        </p:nvSpPr>
        <p:spPr>
          <a:xfrm>
            <a:off x="8256240" y="2168860"/>
            <a:ext cx="3176256" cy="828092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A7394-3489-4F8F-BCBA-7AE8558A2C55}"/>
              </a:ext>
            </a:extLst>
          </p:cNvPr>
          <p:cNvSpPr/>
          <p:nvPr/>
        </p:nvSpPr>
        <p:spPr>
          <a:xfrm>
            <a:off x="8284340" y="4093505"/>
            <a:ext cx="3176256" cy="94921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80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Linear regression formulation </a:t>
            </a:r>
          </a:p>
          <a:p>
            <a:pPr>
              <a:spcBef>
                <a:spcPts val="600"/>
              </a:spcBef>
            </a:pPr>
            <a:r>
              <a:rPr lang="en-US" dirty="0"/>
              <a:t>Gradient descent</a:t>
            </a:r>
          </a:p>
          <a:p>
            <a:pPr>
              <a:spcBef>
                <a:spcPts val="600"/>
              </a:spcBef>
            </a:pPr>
            <a:r>
              <a:rPr lang="en-US" dirty="0"/>
              <a:t>Gradient descent for linear regression</a:t>
            </a:r>
          </a:p>
          <a:p>
            <a:pPr>
              <a:spcBef>
                <a:spcPts val="600"/>
              </a:spcBef>
            </a:pPr>
            <a:r>
              <a:rPr lang="en-US" dirty="0"/>
              <a:t>Regularization </a:t>
            </a:r>
          </a:p>
          <a:p>
            <a:pPr>
              <a:spcBef>
                <a:spcPts val="600"/>
              </a:spcBef>
            </a:pPr>
            <a:r>
              <a:rPr lang="en-US" dirty="0"/>
              <a:t>Logistic regression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873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25D5-31A9-48F3-A0B8-0245F440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housing price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04D0F-A6C2-4270-A614-4AF105A77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746540" cy="4530725"/>
              </a:xfrm>
            </p:spPr>
            <p:txBody>
              <a:bodyPr/>
              <a:lstStyle/>
              <a:p>
                <a:pPr marL="401638" indent="-401638"/>
                <a:r>
                  <a:rPr lang="en-US" sz="2800" dirty="0"/>
                  <a:t>Given the size of a house, predict the price of the house.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800" dirty="0"/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training 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Input variable / feature (Size)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: Output variable / target variable (Price)</a:t>
                </a:r>
              </a:p>
              <a:p>
                <a:pPr lvl="1"/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): One training example in general</a:t>
                </a:r>
              </a:p>
              <a:p>
                <a:pPr lvl="1"/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training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04D0F-A6C2-4270-A614-4AF105A77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746540" cy="4530725"/>
              </a:xfrm>
              <a:blipFill>
                <a:blip r:embed="rId2"/>
                <a:stretch>
                  <a:fillRect l="-542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422AC-57F0-462F-B9D3-40953AC467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4C180-EC5A-4A23-BD26-D5D12A734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26B07A8-CB19-4850-9ABD-4671FD443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911462"/>
              </p:ext>
            </p:extLst>
          </p:nvPr>
        </p:nvGraphicFramePr>
        <p:xfrm>
          <a:off x="7068108" y="2456892"/>
          <a:ext cx="39275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0627">
                  <a:extLst>
                    <a:ext uri="{9D8B030D-6E8A-4147-A177-3AD203B41FA5}">
                      <a16:colId xmlns:a16="http://schemas.microsoft.com/office/drawing/2014/main" val="1917107022"/>
                    </a:ext>
                  </a:extLst>
                </a:gridCol>
                <a:gridCol w="1756873">
                  <a:extLst>
                    <a:ext uri="{9D8B030D-6E8A-4147-A177-3AD203B41FA5}">
                      <a16:colId xmlns:a16="http://schemas.microsoft.com/office/drawing/2014/main" val="1604947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Size in feet^2 (x)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Price ($) in 1000’s (y)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325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166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1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48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140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9909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46BA5D7-BD77-4F4B-9A5F-61DD0A5AAFA1}"/>
              </a:ext>
            </a:extLst>
          </p:cNvPr>
          <p:cNvSpPr txBox="1"/>
          <p:nvPr/>
        </p:nvSpPr>
        <p:spPr>
          <a:xfrm>
            <a:off x="7896200" y="1600201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4026674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r>
              <a:rPr lang="en-US" dirty="0"/>
              <a:t>In this part, we introduced two supervised learning models </a:t>
            </a:r>
          </a:p>
          <a:p>
            <a:pPr lvl="1"/>
            <a:r>
              <a:rPr lang="en-US" dirty="0"/>
              <a:t>Linear regression for supervised </a:t>
            </a:r>
            <a:r>
              <a:rPr lang="en-US" dirty="0">
                <a:solidFill>
                  <a:srgbClr val="0000FF"/>
                </a:solidFill>
              </a:rPr>
              <a:t>continuous variable prediction</a:t>
            </a:r>
          </a:p>
          <a:p>
            <a:pPr lvl="1"/>
            <a:r>
              <a:rPr lang="en-US" dirty="0"/>
              <a:t>Logistic regression for supervised </a:t>
            </a:r>
            <a:r>
              <a:rPr lang="en-US" dirty="0">
                <a:solidFill>
                  <a:srgbClr val="0000FF"/>
                </a:solidFill>
              </a:rPr>
              <a:t>discrete class prediction</a:t>
            </a:r>
            <a:r>
              <a:rPr lang="en-US" dirty="0"/>
              <a:t>.</a:t>
            </a:r>
          </a:p>
          <a:p>
            <a:r>
              <a:rPr lang="en-US" dirty="0"/>
              <a:t>In both cases, we use </a:t>
            </a:r>
            <a:r>
              <a:rPr lang="en-US" dirty="0">
                <a:solidFill>
                  <a:srgbClr val="FF0000"/>
                </a:solidFill>
              </a:rPr>
              <a:t>gradient descent </a:t>
            </a:r>
            <a:r>
              <a:rPr lang="en-US" dirty="0"/>
              <a:t>to learn, which is a general learning method. It has a wide range of applications in machine learning. </a:t>
            </a:r>
          </a:p>
          <a:p>
            <a:pPr lvl="1"/>
            <a:r>
              <a:rPr lang="en-US" dirty="0"/>
              <a:t>Our next topic is neural networks, which uses gradient descent as well, specifically, </a:t>
            </a:r>
            <a:r>
              <a:rPr lang="en-US" dirty="0">
                <a:solidFill>
                  <a:srgbClr val="00863D"/>
                </a:solidFill>
              </a:rPr>
              <a:t>stochastic gradient descent (SGD).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086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C7EB-2C32-421B-A2B5-F3C6A03F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 and linear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A9367-D383-4C5F-89F5-3E86FE2BF2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21870-5A14-40DC-B7A8-407416AA6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Multiply 25">
            <a:extLst>
              <a:ext uri="{FF2B5EF4-FFF2-40B4-BE49-F238E27FC236}">
                <a16:creationId xmlns:a16="http://schemas.microsoft.com/office/drawing/2014/main" id="{C53335AA-1F38-43CD-99D1-8FF22ED62EF5}"/>
              </a:ext>
            </a:extLst>
          </p:cNvPr>
          <p:cNvSpPr/>
          <p:nvPr/>
        </p:nvSpPr>
        <p:spPr>
          <a:xfrm>
            <a:off x="4358217" y="3148610"/>
            <a:ext cx="483520" cy="6036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Multiply 28">
            <a:extLst>
              <a:ext uri="{FF2B5EF4-FFF2-40B4-BE49-F238E27FC236}">
                <a16:creationId xmlns:a16="http://schemas.microsoft.com/office/drawing/2014/main" id="{C3F04E7C-48B2-4112-A4D7-CB279680EE42}"/>
              </a:ext>
            </a:extLst>
          </p:cNvPr>
          <p:cNvSpPr/>
          <p:nvPr/>
        </p:nvSpPr>
        <p:spPr>
          <a:xfrm>
            <a:off x="7424044" y="1852353"/>
            <a:ext cx="483520" cy="6036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E330F4-F7A6-45FA-95C6-D1A71C7A6D6D}"/>
              </a:ext>
            </a:extLst>
          </p:cNvPr>
          <p:cNvGrpSpPr/>
          <p:nvPr/>
        </p:nvGrpSpPr>
        <p:grpSpPr>
          <a:xfrm>
            <a:off x="1890996" y="1736812"/>
            <a:ext cx="7805404" cy="4232203"/>
            <a:chOff x="2645247" y="2629347"/>
            <a:chExt cx="5582709" cy="30270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270ADA-1769-45CD-B032-17FF4EBEBA89}"/>
                </a:ext>
              </a:extLst>
            </p:cNvPr>
            <p:cNvCxnSpPr/>
            <p:nvPr/>
          </p:nvCxnSpPr>
          <p:spPr>
            <a:xfrm>
              <a:off x="3537730" y="2796124"/>
              <a:ext cx="0" cy="2782198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F690E3-0161-46E5-BA52-4C8E7F2C0C2A}"/>
                </a:ext>
              </a:extLst>
            </p:cNvPr>
            <p:cNvCxnSpPr>
              <a:cxnSpLocks/>
            </p:cNvCxnSpPr>
            <p:nvPr/>
          </p:nvCxnSpPr>
          <p:spPr>
            <a:xfrm>
              <a:off x="3284511" y="5177398"/>
              <a:ext cx="4866191" cy="0"/>
            </a:xfrm>
            <a:prstGeom prst="line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Multiply 5">
              <a:extLst>
                <a:ext uri="{FF2B5EF4-FFF2-40B4-BE49-F238E27FC236}">
                  <a16:creationId xmlns:a16="http://schemas.microsoft.com/office/drawing/2014/main" id="{9B906BDB-D1E9-42D8-81A4-A1ECBA8369E6}"/>
                </a:ext>
              </a:extLst>
            </p:cNvPr>
            <p:cNvSpPr/>
            <p:nvPr/>
          </p:nvSpPr>
          <p:spPr>
            <a:xfrm>
              <a:off x="3967290" y="4531203"/>
              <a:ext cx="345831" cy="43174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A0A43A-B15A-4B22-A23B-EE2F29963A25}"/>
                </a:ext>
              </a:extLst>
            </p:cNvPr>
            <p:cNvSpPr/>
            <p:nvPr/>
          </p:nvSpPr>
          <p:spPr>
            <a:xfrm>
              <a:off x="2645247" y="2629347"/>
              <a:ext cx="899565" cy="48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/>
                <a:t>Price ($)</a:t>
              </a:r>
              <a:br>
                <a:rPr lang="en-US" sz="2000" dirty="0"/>
              </a:br>
              <a:r>
                <a:rPr lang="en-US" sz="1800" dirty="0"/>
                <a:t>(in 1000’s)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33823B-D04E-4A96-903E-4919FDA9D4EC}"/>
                </a:ext>
              </a:extLst>
            </p:cNvPr>
            <p:cNvCxnSpPr/>
            <p:nvPr/>
          </p:nvCxnSpPr>
          <p:spPr>
            <a:xfrm>
              <a:off x="4223744" y="5024787"/>
              <a:ext cx="0" cy="30521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62DD43-F122-41D3-A52B-475657AB2BD1}"/>
                </a:ext>
              </a:extLst>
            </p:cNvPr>
            <p:cNvCxnSpPr/>
            <p:nvPr/>
          </p:nvCxnSpPr>
          <p:spPr>
            <a:xfrm>
              <a:off x="4944782" y="5024787"/>
              <a:ext cx="0" cy="30521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2A5C4D-18EF-45B9-ACD4-81AA6DA55D99}"/>
                </a:ext>
              </a:extLst>
            </p:cNvPr>
            <p:cNvCxnSpPr/>
            <p:nvPr/>
          </p:nvCxnSpPr>
          <p:spPr>
            <a:xfrm>
              <a:off x="5665820" y="5024787"/>
              <a:ext cx="0" cy="30521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C1A3EC-44E4-401F-9EDD-81C4FD96E5C9}"/>
                </a:ext>
              </a:extLst>
            </p:cNvPr>
            <p:cNvCxnSpPr/>
            <p:nvPr/>
          </p:nvCxnSpPr>
          <p:spPr>
            <a:xfrm>
              <a:off x="6438362" y="5024787"/>
              <a:ext cx="0" cy="30521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A0BACC-202E-4EEE-8C13-1DBECC48604C}"/>
                </a:ext>
              </a:extLst>
            </p:cNvPr>
            <p:cNvCxnSpPr/>
            <p:nvPr/>
          </p:nvCxnSpPr>
          <p:spPr>
            <a:xfrm>
              <a:off x="7185151" y="5024787"/>
              <a:ext cx="0" cy="30521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440289-CF7D-4E3A-BA45-4E179F1E12C2}"/>
                </a:ext>
              </a:extLst>
            </p:cNvPr>
            <p:cNvSpPr/>
            <p:nvPr/>
          </p:nvSpPr>
          <p:spPr>
            <a:xfrm>
              <a:off x="3992011" y="5316516"/>
              <a:ext cx="438202" cy="28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/>
                <a:t>500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9F31651-76C5-4472-98D8-3AB89B3311A0}"/>
                </a:ext>
              </a:extLst>
            </p:cNvPr>
            <p:cNvSpPr/>
            <p:nvPr/>
          </p:nvSpPr>
          <p:spPr>
            <a:xfrm>
              <a:off x="4696555" y="5319062"/>
              <a:ext cx="540243" cy="28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/>
                <a:t>1000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5FCC01-C454-4170-9C46-2A5E7D395F81}"/>
                </a:ext>
              </a:extLst>
            </p:cNvPr>
            <p:cNvSpPr/>
            <p:nvPr/>
          </p:nvSpPr>
          <p:spPr>
            <a:xfrm>
              <a:off x="5380384" y="5326515"/>
              <a:ext cx="540243" cy="28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/>
                <a:t>1500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21E73C-6EC3-4FB9-84CF-50C40FB21222}"/>
                </a:ext>
              </a:extLst>
            </p:cNvPr>
            <p:cNvSpPr/>
            <p:nvPr/>
          </p:nvSpPr>
          <p:spPr>
            <a:xfrm>
              <a:off x="6176471" y="5311873"/>
              <a:ext cx="558802" cy="286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dirty="0"/>
                <a:t>2000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679D74-ACF7-465B-8C45-FEA8DE03C9BB}"/>
                </a:ext>
              </a:extLst>
            </p:cNvPr>
            <p:cNvSpPr/>
            <p:nvPr/>
          </p:nvSpPr>
          <p:spPr>
            <a:xfrm>
              <a:off x="6915029" y="5311873"/>
              <a:ext cx="540243" cy="28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/>
                <a:t>2500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60FE27-CC1B-4277-B605-D9DC7E4CAEC1}"/>
                </a:ext>
              </a:extLst>
            </p:cNvPr>
            <p:cNvCxnSpPr/>
            <p:nvPr/>
          </p:nvCxnSpPr>
          <p:spPr>
            <a:xfrm rot="16200000">
              <a:off x="3537730" y="4630066"/>
              <a:ext cx="0" cy="30521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0307DD-3338-4E14-8148-AF1C3EC39A94}"/>
                </a:ext>
              </a:extLst>
            </p:cNvPr>
            <p:cNvCxnSpPr/>
            <p:nvPr/>
          </p:nvCxnSpPr>
          <p:spPr>
            <a:xfrm rot="16200000">
              <a:off x="3537730" y="4191905"/>
              <a:ext cx="0" cy="30521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99BE52-EF73-4FF4-BF30-E55A2AA01664}"/>
                </a:ext>
              </a:extLst>
            </p:cNvPr>
            <p:cNvCxnSpPr/>
            <p:nvPr/>
          </p:nvCxnSpPr>
          <p:spPr>
            <a:xfrm rot="16200000">
              <a:off x="3537730" y="3746410"/>
              <a:ext cx="0" cy="30521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2C5A43-FA7A-4A16-9A84-0AA80443271C}"/>
                </a:ext>
              </a:extLst>
            </p:cNvPr>
            <p:cNvCxnSpPr/>
            <p:nvPr/>
          </p:nvCxnSpPr>
          <p:spPr>
            <a:xfrm rot="16200000">
              <a:off x="3537730" y="3288912"/>
              <a:ext cx="0" cy="30521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00529CB-173D-4826-A10D-BFA4F3C399C6}"/>
                </a:ext>
              </a:extLst>
            </p:cNvPr>
            <p:cNvSpPr/>
            <p:nvPr/>
          </p:nvSpPr>
          <p:spPr>
            <a:xfrm>
              <a:off x="2930606" y="4637295"/>
              <a:ext cx="438202" cy="28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/>
                <a:t>100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766644-358D-4248-B152-A157077FD046}"/>
                </a:ext>
              </a:extLst>
            </p:cNvPr>
            <p:cNvSpPr/>
            <p:nvPr/>
          </p:nvSpPr>
          <p:spPr>
            <a:xfrm>
              <a:off x="2935746" y="4216892"/>
              <a:ext cx="438202" cy="28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/>
                <a:t>200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C305BB-3B5F-459B-9A30-593A653AA4C6}"/>
                </a:ext>
              </a:extLst>
            </p:cNvPr>
            <p:cNvSpPr/>
            <p:nvPr/>
          </p:nvSpPr>
          <p:spPr>
            <a:xfrm>
              <a:off x="2930606" y="3739430"/>
              <a:ext cx="438202" cy="28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/>
                <a:t>300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E9F457-3BEC-46CD-B3CB-3AC4BEA9FCB4}"/>
                </a:ext>
              </a:extLst>
            </p:cNvPr>
            <p:cNvSpPr/>
            <p:nvPr/>
          </p:nvSpPr>
          <p:spPr>
            <a:xfrm>
              <a:off x="2930606" y="3305321"/>
              <a:ext cx="438202" cy="28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/>
                <a:t>400</a:t>
              </a:r>
            </a:p>
          </p:txBody>
        </p:sp>
        <p:sp>
          <p:nvSpPr>
            <p:cNvPr id="33" name="Multiply 26">
              <a:extLst>
                <a:ext uri="{FF2B5EF4-FFF2-40B4-BE49-F238E27FC236}">
                  <a16:creationId xmlns:a16="http://schemas.microsoft.com/office/drawing/2014/main" id="{A315C1A6-89AA-47FD-89DF-FE97A60C6EC8}"/>
                </a:ext>
              </a:extLst>
            </p:cNvPr>
            <p:cNvSpPr/>
            <p:nvPr/>
          </p:nvSpPr>
          <p:spPr>
            <a:xfrm>
              <a:off x="5077010" y="3496770"/>
              <a:ext cx="345831" cy="43174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34" name="Multiply 27">
              <a:extLst>
                <a:ext uri="{FF2B5EF4-FFF2-40B4-BE49-F238E27FC236}">
                  <a16:creationId xmlns:a16="http://schemas.microsoft.com/office/drawing/2014/main" id="{D27C9931-FF15-4941-A064-6D48F16D6042}"/>
                </a:ext>
              </a:extLst>
            </p:cNvPr>
            <p:cNvSpPr/>
            <p:nvPr/>
          </p:nvSpPr>
          <p:spPr>
            <a:xfrm>
              <a:off x="5641190" y="3326285"/>
              <a:ext cx="345831" cy="43174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35" name="Multiply 28">
              <a:extLst>
                <a:ext uri="{FF2B5EF4-FFF2-40B4-BE49-F238E27FC236}">
                  <a16:creationId xmlns:a16="http://schemas.microsoft.com/office/drawing/2014/main" id="{4D244577-151F-4505-8643-D58FCE5AF80F}"/>
                </a:ext>
              </a:extLst>
            </p:cNvPr>
            <p:cNvSpPr/>
            <p:nvPr/>
          </p:nvSpPr>
          <p:spPr>
            <a:xfrm>
              <a:off x="6279985" y="2898274"/>
              <a:ext cx="345831" cy="43174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36" name="Multiply 29">
              <a:extLst>
                <a:ext uri="{FF2B5EF4-FFF2-40B4-BE49-F238E27FC236}">
                  <a16:creationId xmlns:a16="http://schemas.microsoft.com/office/drawing/2014/main" id="{D74A5266-FE68-4B69-BF1E-866AF101CDEA}"/>
                </a:ext>
              </a:extLst>
            </p:cNvPr>
            <p:cNvSpPr/>
            <p:nvPr/>
          </p:nvSpPr>
          <p:spPr>
            <a:xfrm>
              <a:off x="6701535" y="3107858"/>
              <a:ext cx="345831" cy="43174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37" name="Multiply 30">
              <a:extLst>
                <a:ext uri="{FF2B5EF4-FFF2-40B4-BE49-F238E27FC236}">
                  <a16:creationId xmlns:a16="http://schemas.microsoft.com/office/drawing/2014/main" id="{FCEEF4A9-C41E-4263-BB34-03F4636A1878}"/>
                </a:ext>
              </a:extLst>
            </p:cNvPr>
            <p:cNvSpPr/>
            <p:nvPr/>
          </p:nvSpPr>
          <p:spPr>
            <a:xfrm>
              <a:off x="6121003" y="3290901"/>
              <a:ext cx="345831" cy="43174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0" name="Multiply 33">
              <a:extLst>
                <a:ext uri="{FF2B5EF4-FFF2-40B4-BE49-F238E27FC236}">
                  <a16:creationId xmlns:a16="http://schemas.microsoft.com/office/drawing/2014/main" id="{FA01572C-E360-4721-A0E1-D025CDCEB989}"/>
                </a:ext>
              </a:extLst>
            </p:cNvPr>
            <p:cNvSpPr/>
            <p:nvPr/>
          </p:nvSpPr>
          <p:spPr>
            <a:xfrm>
              <a:off x="4350351" y="4193905"/>
              <a:ext cx="345831" cy="43174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A6CDC2A-1F65-46FC-8A25-3284324D1479}"/>
                </a:ext>
              </a:extLst>
            </p:cNvPr>
            <p:cNvSpPr/>
            <p:nvPr/>
          </p:nvSpPr>
          <p:spPr>
            <a:xfrm>
              <a:off x="7475605" y="5172081"/>
              <a:ext cx="752351" cy="48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2000" dirty="0"/>
                <a:t>Size 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800" dirty="0"/>
                <a:t>(in feet</a:t>
              </a:r>
              <a:r>
                <a:rPr lang="en-US" sz="1800" baseline="30000" dirty="0"/>
                <a:t>2</a:t>
              </a:r>
              <a:r>
                <a:rPr lang="en-US" sz="1800" dirty="0"/>
                <a:t>)</a:t>
              </a:r>
            </a:p>
          </p:txBody>
        </p:sp>
      </p:grpSp>
      <p:sp>
        <p:nvSpPr>
          <p:cNvPr id="42" name="Multiply 26">
            <a:extLst>
              <a:ext uri="{FF2B5EF4-FFF2-40B4-BE49-F238E27FC236}">
                <a16:creationId xmlns:a16="http://schemas.microsoft.com/office/drawing/2014/main" id="{DFB33815-9389-4F26-B520-9747D321E5A7}"/>
              </a:ext>
            </a:extLst>
          </p:cNvPr>
          <p:cNvSpPr/>
          <p:nvPr/>
        </p:nvSpPr>
        <p:spPr>
          <a:xfrm>
            <a:off x="5239172" y="3467352"/>
            <a:ext cx="483520" cy="6036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3" name="Multiply 26">
            <a:extLst>
              <a:ext uri="{FF2B5EF4-FFF2-40B4-BE49-F238E27FC236}">
                <a16:creationId xmlns:a16="http://schemas.microsoft.com/office/drawing/2014/main" id="{80BD88B9-8776-4C21-9BCD-1A44F4A77A64}"/>
              </a:ext>
            </a:extLst>
          </p:cNvPr>
          <p:cNvSpPr/>
          <p:nvPr/>
        </p:nvSpPr>
        <p:spPr>
          <a:xfrm>
            <a:off x="6300894" y="3220493"/>
            <a:ext cx="483520" cy="6036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4" name="Multiply 26">
            <a:extLst>
              <a:ext uri="{FF2B5EF4-FFF2-40B4-BE49-F238E27FC236}">
                <a16:creationId xmlns:a16="http://schemas.microsoft.com/office/drawing/2014/main" id="{E5FA485A-FF41-43D6-A7DD-435F9D61874E}"/>
              </a:ext>
            </a:extLst>
          </p:cNvPr>
          <p:cNvSpPr/>
          <p:nvPr/>
        </p:nvSpPr>
        <p:spPr>
          <a:xfrm>
            <a:off x="3882445" y="3547702"/>
            <a:ext cx="483520" cy="6036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ACA9C23-286A-4628-B95E-647600079F34}"/>
              </a:ext>
            </a:extLst>
          </p:cNvPr>
          <p:cNvCxnSpPr>
            <a:cxnSpLocks/>
          </p:cNvCxnSpPr>
          <p:nvPr/>
        </p:nvCxnSpPr>
        <p:spPr>
          <a:xfrm flipV="1">
            <a:off x="3443389" y="2124596"/>
            <a:ext cx="4795023" cy="2428231"/>
          </a:xfrm>
          <a:prstGeom prst="line">
            <a:avLst/>
          </a:prstGeom>
          <a:ln w="762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BDA3D08-438B-4650-9C8C-F7C5D00C1584}"/>
              </a:ext>
            </a:extLst>
          </p:cNvPr>
          <p:cNvCxnSpPr>
            <a:cxnSpLocks/>
          </p:cNvCxnSpPr>
          <p:nvPr/>
        </p:nvCxnSpPr>
        <p:spPr>
          <a:xfrm flipV="1">
            <a:off x="3374987" y="3147430"/>
            <a:ext cx="5097277" cy="1026536"/>
          </a:xfrm>
          <a:prstGeom prst="line">
            <a:avLst/>
          </a:prstGeom>
          <a:ln w="76200">
            <a:solidFill>
              <a:srgbClr val="0086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05B2-2EDE-4B5D-9227-54B3B70B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8C8CC1-02B7-4384-B744-4B191FA04E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b="0" dirty="0"/>
                  <a:t>This is a </a:t>
                </a:r>
                <a:r>
                  <a:rPr lang="en-US" i="1" dirty="0">
                    <a:solidFill>
                      <a:srgbClr val="0000FF"/>
                    </a:solidFill>
                  </a:rPr>
                  <a:t>univariate linear regression </a:t>
                </a:r>
                <a:r>
                  <a:rPr lang="en-US" i="1" dirty="0"/>
                  <a:t>problem </a:t>
                </a:r>
                <a:r>
                  <a:rPr lang="en-US" dirty="0"/>
                  <a:t>as it has only one input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/>
                  <a:t>The linear regression model in this case is as follows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1" i="0" dirty="0"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i="1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There are two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0" dirty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dirty="0"/>
                  <a:t> represents the parameter vector, i.e.,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We use the training set to learn this model by optimizing a cost function, also called a </a:t>
                </a:r>
                <a:r>
                  <a:rPr lang="en-US" i="1" dirty="0">
                    <a:solidFill>
                      <a:srgbClr val="FF0000"/>
                    </a:solidFill>
                  </a:rPr>
                  <a:t>loss function 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i="1" dirty="0">
                    <a:solidFill>
                      <a:srgbClr val="FF0000"/>
                    </a:solidFill>
                  </a:rPr>
                  <a:t>L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8C8CC1-02B7-4384-B744-4B191FA04E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8B25D-F00B-4472-B3BA-AA497B084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A8D58-7FD7-4D90-BAB6-8EB3380E2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51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1295-F9A1-4F57-8756-0155538B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FF3B5-152F-4490-AF87-C52529898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Idea: </a:t>
                </a:r>
                <a:r>
                  <a:rPr lang="en-US" dirty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1" i="0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the</a:t>
                </a:r>
                <a:br>
                  <a:rPr lang="en-US" dirty="0"/>
                </a:br>
                <a:r>
                  <a:rPr lang="en-US" dirty="0"/>
                  <a:t>training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. This is expressed with a loss function.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Loss function (</a:t>
                </a:r>
                <a:r>
                  <a:rPr lang="en-US" i="1" dirty="0"/>
                  <a:t>L</a:t>
                </a:r>
                <a:r>
                  <a:rPr lang="en-US" dirty="0"/>
                  <a:t>) used by linear regression: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800" b="0" dirty="0"/>
                  <a:t>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i="1" dirty="0"/>
              </a:p>
              <a:p>
                <a:pPr>
                  <a:spcBef>
                    <a:spcPts val="24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Learning goal: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FF3B5-152F-4490-AF87-C52529898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750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13344-424D-4B4A-AB98-AD58B8232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73392-7E14-47CD-BA8D-FFDDA66AE7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3A89C7-8147-47AA-8C62-22C5A4E6FDAB}"/>
                  </a:ext>
                </a:extLst>
              </p:cNvPr>
              <p:cNvSpPr/>
              <p:nvPr/>
            </p:nvSpPr>
            <p:spPr>
              <a:xfrm>
                <a:off x="928110" y="3228196"/>
                <a:ext cx="6598088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dirty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800" dirty="0"/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1" dirty="0">
                                          <a:latin typeface="Cambria Math" panose="02040503050406030204" pitchFamily="18" charset="0"/>
                                        </a:rPr>
                                        <m:t>𝛉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3A89C7-8147-47AA-8C62-22C5A4E6F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0" y="3228196"/>
                <a:ext cx="6598088" cy="1268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8ACDF7-4F55-4BF2-9CE6-7B121D952CC5}"/>
                  </a:ext>
                </a:extLst>
              </p:cNvPr>
              <p:cNvSpPr/>
              <p:nvPr/>
            </p:nvSpPr>
            <p:spPr>
              <a:xfrm>
                <a:off x="3791744" y="5193196"/>
                <a:ext cx="303576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rgmin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8ACDF7-4F55-4BF2-9CE6-7B121D952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5193196"/>
                <a:ext cx="303576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4B0E778-10F8-4DE2-A672-F315BC5479C6}"/>
                  </a:ext>
                </a:extLst>
              </p:cNvPr>
              <p:cNvSpPr/>
              <p:nvPr/>
            </p:nvSpPr>
            <p:spPr>
              <a:xfrm>
                <a:off x="4028460" y="5588107"/>
                <a:ext cx="10422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4B0E778-10F8-4DE2-A672-F315BC547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460" y="5588107"/>
                <a:ext cx="1042208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5F9A224-F291-4E87-AC98-06A29CC78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465" y="3717032"/>
            <a:ext cx="4048065" cy="21658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CAF1FD-9B88-4FF7-9254-5241DE823BFF}"/>
              </a:ext>
            </a:extLst>
          </p:cNvPr>
          <p:cNvSpPr txBox="1"/>
          <p:nvPr/>
        </p:nvSpPr>
        <p:spPr>
          <a:xfrm>
            <a:off x="9841072" y="3148643"/>
            <a:ext cx="205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0000FF"/>
                </a:solidFill>
              </a:rPr>
              <a:t>Blue line </a:t>
            </a:r>
            <a:r>
              <a:rPr lang="en-US" sz="1800" dirty="0">
                <a:solidFill>
                  <a:srgbClr val="FF3399"/>
                </a:solidFill>
              </a:rPr>
              <a:t>is better than </a:t>
            </a:r>
            <a:r>
              <a:rPr lang="en-US" sz="1800" dirty="0">
                <a:solidFill>
                  <a:srgbClr val="00863D"/>
                </a:solidFill>
              </a:rPr>
              <a:t>green line</a:t>
            </a:r>
          </a:p>
        </p:txBody>
      </p:sp>
    </p:spTree>
    <p:extLst>
      <p:ext uri="{BB962C8B-B14F-4D97-AF65-F5344CB8AC3E}">
        <p14:creationId xmlns:p14="http://schemas.microsoft.com/office/powerpoint/2010/main" val="41723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C3E2-A10C-4B2C-A512-9A2671AA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minimization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9AC96-7535-4208-B3E5-4BBC0F40E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 learning is done using a general technique called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gradient descent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27F5E-DCF3-4F16-B39E-A57EBB710D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DCACA-D511-4EDC-AC79-D05D367730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87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Linear regression formulation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Gradient descent</a:t>
            </a:r>
          </a:p>
          <a:p>
            <a:pPr>
              <a:spcBef>
                <a:spcPts val="600"/>
              </a:spcBef>
            </a:pPr>
            <a:r>
              <a:rPr lang="en-US" dirty="0"/>
              <a:t>Gradient descent for linear regression</a:t>
            </a:r>
          </a:p>
          <a:p>
            <a:pPr>
              <a:spcBef>
                <a:spcPts val="600"/>
              </a:spcBef>
            </a:pPr>
            <a:r>
              <a:rPr lang="en-US" dirty="0"/>
              <a:t>Regularization </a:t>
            </a:r>
          </a:p>
          <a:p>
            <a:pPr>
              <a:spcBef>
                <a:spcPts val="600"/>
              </a:spcBef>
            </a:pPr>
            <a:r>
              <a:rPr lang="en-US" dirty="0"/>
              <a:t>Logistic regression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4749052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216917</TotalTime>
  <Words>2309</Words>
  <Application>Microsoft Office PowerPoint</Application>
  <PresentationFormat>Widescreen</PresentationFormat>
  <Paragraphs>404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Cambria Math</vt:lpstr>
      <vt:lpstr>Garamond</vt:lpstr>
      <vt:lpstr>Nimbus Roman No9 L</vt:lpstr>
      <vt:lpstr>Wingdings</vt:lpstr>
      <vt:lpstr>Edge</vt:lpstr>
      <vt:lpstr>Linear Regression and Logistic Regression</vt:lpstr>
      <vt:lpstr>Outline</vt:lpstr>
      <vt:lpstr>Linear regression</vt:lpstr>
      <vt:lpstr>An example: housing price prediction</vt:lpstr>
      <vt:lpstr>Training data and linear function</vt:lpstr>
      <vt:lpstr>Model representation</vt:lpstr>
      <vt:lpstr>Loss function</vt:lpstr>
      <vt:lpstr>Solve the minimization problem</vt:lpstr>
      <vt:lpstr>Outline</vt:lpstr>
      <vt:lpstr>Gradient descent</vt:lpstr>
      <vt:lpstr>An illustration</vt:lpstr>
      <vt:lpstr>Keep going downhill</vt:lpstr>
      <vt:lpstr>Gradient descent algorithm</vt:lpstr>
      <vt:lpstr>How to update</vt:lpstr>
      <vt:lpstr>Learning rate</vt:lpstr>
      <vt:lpstr>Outline</vt:lpstr>
      <vt:lpstr>Recall: Loss function and learning goal</vt:lpstr>
      <vt:lpstr>Computing partial derivative</vt:lpstr>
      <vt:lpstr>Gradient descent for linear regression</vt:lpstr>
      <vt:lpstr>Batch gradient descent</vt:lpstr>
      <vt:lpstr>Stochastic gradient descent (SGD)</vt:lpstr>
      <vt:lpstr>Convex and non-convex function</vt:lpstr>
      <vt:lpstr>Multivariate linear regression </vt:lpstr>
      <vt:lpstr>Multivariate linear regression (cont.)</vt:lpstr>
      <vt:lpstr>Univariate and multivariate gradient descent</vt:lpstr>
      <vt:lpstr>Outline</vt:lpstr>
      <vt:lpstr>Dealing with overfitting</vt:lpstr>
      <vt:lpstr>The total cost</vt:lpstr>
      <vt:lpstr>Outline</vt:lpstr>
      <vt:lpstr>Classification with threshold</vt:lpstr>
      <vt:lpstr>Replace Threshold with Sigmoid function </vt:lpstr>
      <vt:lpstr>Logistic regression</vt:lpstr>
      <vt:lpstr>Solve the problem using gradient descent</vt:lpstr>
      <vt:lpstr>Take partial derivative</vt:lpstr>
      <vt:lpstr>Alternative approach: probabilistic interpretation </vt:lpstr>
      <vt:lpstr>Loss for one example</vt:lpstr>
      <vt:lpstr>Gradient descent </vt:lpstr>
      <vt:lpstr>Comparing linear regression and logistic regression</vt:lpstr>
      <vt:lpstr>Outline</vt:lpstr>
      <vt:lpstr>Summary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and Summarizing Customer Reviews</dc:title>
  <dc:creator>Preferred Customer</dc:creator>
  <cp:lastModifiedBy>Liu, Bing</cp:lastModifiedBy>
  <cp:revision>5941</cp:revision>
  <cp:lastPrinted>2015-07-21T14:54:29Z</cp:lastPrinted>
  <dcterms:created xsi:type="dcterms:W3CDTF">2004-06-21T03:23:40Z</dcterms:created>
  <dcterms:modified xsi:type="dcterms:W3CDTF">2022-03-27T16:42:59Z</dcterms:modified>
</cp:coreProperties>
</file>