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4"/>
  </p:notesMasterIdLst>
  <p:handoutMasterIdLst>
    <p:handoutMasterId r:id="rId35"/>
  </p:handoutMasterIdLst>
  <p:sldIdLst>
    <p:sldId id="2687" r:id="rId2"/>
    <p:sldId id="2691" r:id="rId3"/>
    <p:sldId id="2717" r:id="rId4"/>
    <p:sldId id="2689" r:id="rId5"/>
    <p:sldId id="2688" r:id="rId6"/>
    <p:sldId id="2720" r:id="rId7"/>
    <p:sldId id="2406" r:id="rId8"/>
    <p:sldId id="2692" r:id="rId9"/>
    <p:sldId id="2693" r:id="rId10"/>
    <p:sldId id="2695" r:id="rId11"/>
    <p:sldId id="2696" r:id="rId12"/>
    <p:sldId id="2697" r:id="rId13"/>
    <p:sldId id="2698" r:id="rId14"/>
    <p:sldId id="2721" r:id="rId15"/>
    <p:sldId id="2699" r:id="rId16"/>
    <p:sldId id="2650" r:id="rId17"/>
    <p:sldId id="2713" r:id="rId18"/>
    <p:sldId id="2722" r:id="rId19"/>
    <p:sldId id="2620" r:id="rId20"/>
    <p:sldId id="2682" r:id="rId21"/>
    <p:sldId id="2683" r:id="rId22"/>
    <p:sldId id="2718" r:id="rId23"/>
    <p:sldId id="2451" r:id="rId24"/>
    <p:sldId id="2574" r:id="rId25"/>
    <p:sldId id="2573" r:id="rId26"/>
    <p:sldId id="2453" r:id="rId27"/>
    <p:sldId id="2575" r:id="rId28"/>
    <p:sldId id="2452" r:id="rId29"/>
    <p:sldId id="2456" r:id="rId30"/>
    <p:sldId id="2726" r:id="rId31"/>
    <p:sldId id="2719" r:id="rId32"/>
    <p:sldId id="2668" r:id="rId33"/>
  </p:sldIdLst>
  <p:sldSz cx="12192000" cy="6858000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319" userDrawn="1">
          <p15:clr>
            <a:srgbClr val="A4A3A4"/>
          </p15:clr>
        </p15:guide>
        <p15:guide id="4" pos="7679" userDrawn="1">
          <p15:clr>
            <a:srgbClr val="A4A3A4"/>
          </p15:clr>
        </p15:guide>
        <p15:guide id="5" orient="horz" pos="2183" userDrawn="1">
          <p15:clr>
            <a:srgbClr val="A4A3A4"/>
          </p15:clr>
        </p15:guide>
        <p15:guide id="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ett Chen" initials="" lastIdx="5" clrIdx="0"/>
  <p:cmAuthor id="1" name="Brett Zhiyuan Chen" initials="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63D"/>
    <a:srgbClr val="0000FF"/>
    <a:srgbClr val="FF6600"/>
    <a:srgbClr val="3366FF"/>
    <a:srgbClr val="700000"/>
    <a:srgbClr val="FF9900"/>
    <a:srgbClr val="5D2884"/>
    <a:srgbClr val="3333FF"/>
    <a:srgbClr val="FFFF00"/>
    <a:srgbClr val="29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9" autoAdjust="0"/>
    <p:restoredTop sz="93963" autoAdjust="0"/>
  </p:normalViewPr>
  <p:slideViewPr>
    <p:cSldViewPr>
      <p:cViewPr varScale="1">
        <p:scale>
          <a:sx n="65" d="100"/>
          <a:sy n="65" d="100"/>
        </p:scale>
        <p:origin x="620" y="24"/>
      </p:cViewPr>
      <p:guideLst>
        <p:guide orient="horz" pos="2160"/>
        <p:guide pos="3840"/>
        <p:guide orient="horz" pos="4319"/>
        <p:guide pos="7679"/>
        <p:guide orient="horz" pos="218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320"/>
    </p:cViewPr>
  </p:sorterViewPr>
  <p:notesViewPr>
    <p:cSldViewPr>
      <p:cViewPr varScale="1">
        <p:scale>
          <a:sx n="105" d="100"/>
          <a:sy n="105" d="100"/>
        </p:scale>
        <p:origin x="-1440" y="-72"/>
      </p:cViewPr>
      <p:guideLst>
        <p:guide orient="horz" pos="2928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3" y="1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algn="r"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3" y="8832195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algn="r"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fld id="{5DB034C7-4270-483D-8BDF-C000EEEF1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26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algn="r"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1788" y="698500"/>
            <a:ext cx="61960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16099"/>
            <a:ext cx="5485805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algn="r"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fld id="{22A3586C-3B7D-4147-9957-F8F486F8C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06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2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5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three characteristics make LML</a:t>
            </a:r>
            <a:r>
              <a:rPr lang="en-US" baseline="0" dirty="0"/>
              <a:t> different from related learning tasks such as transfer learning, multi-task learning, online learning and so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90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00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4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60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14400" y="6243638"/>
            <a:ext cx="71120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256F0-88B9-48EE-8C53-686074EE5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61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B803B-8952-402F-A71A-B244E0086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45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F6302-11C0-4480-8196-146E01662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48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00B96-E340-41E1-9073-CBBEAA7AB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607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1CFDD-3C5F-4286-9C94-2AA788FC8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87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F91C3-4DC8-4412-86BD-7EDA41606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87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7D095-C475-468E-B55A-5AAB6E83C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43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2E54C-6748-4117-AA15-93F730709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21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DE47E-5550-4E36-872B-CD1F66F30C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48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41D7C-6881-4687-9E7E-EA249A2FAD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93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E2BA-9042-4BC0-B54D-BCD7452B8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55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5FFE-4E95-41F7-8729-5E6E18727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3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E552E-4478-4036-BA25-FF7ACAEFD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67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0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fld id="{87098A94-D482-4804-A3D4-A50318B20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Lifelong and Continual Learning, and On-the-Job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9676" y="3962400"/>
            <a:ext cx="8199524" cy="1752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Bing Liu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Department of Computer Science,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University of Illinois at Chicago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68" y="4005064"/>
            <a:ext cx="1206232" cy="16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3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on the job</a:t>
            </a:r>
            <a:br>
              <a:rPr lang="en-US" dirty="0"/>
            </a:br>
            <a:r>
              <a:rPr lang="en-US" sz="2400" dirty="0"/>
              <a:t>(Liu, 2020, Chen and Liu, 2018)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known in learning science that about </a:t>
            </a:r>
            <a:r>
              <a:rPr lang="en-US" dirty="0">
                <a:solidFill>
                  <a:srgbClr val="0000FF"/>
                </a:solidFill>
              </a:rPr>
              <a:t>70% of our human knowledge comes from ‘on-the-job’ learning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Only about 10% through formal education or training </a:t>
            </a:r>
          </a:p>
          <a:p>
            <a:pPr lvl="2"/>
            <a:r>
              <a:rPr lang="en-US" dirty="0"/>
              <a:t>About 70% from on-the-job learning</a:t>
            </a:r>
          </a:p>
          <a:p>
            <a:pPr lvl="2"/>
            <a:r>
              <a:rPr lang="en-US" dirty="0"/>
              <a:t>The rest 20% through observation of others</a:t>
            </a:r>
            <a:endParaRPr lang="en-US" dirty="0">
              <a:solidFill>
                <a:srgbClr val="0000FF"/>
              </a:solidFill>
            </a:endParaRPr>
          </a:p>
          <a:p>
            <a:pPr>
              <a:spcBef>
                <a:spcPts val="3600"/>
              </a:spcBef>
            </a:pPr>
            <a:r>
              <a:rPr lang="en-US" dirty="0"/>
              <a:t>AI agents should also </a:t>
            </a:r>
            <a:r>
              <a:rPr lang="en-US" dirty="0">
                <a:solidFill>
                  <a:srgbClr val="FF0000"/>
                </a:solidFill>
              </a:rPr>
              <a:t>learn on the job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during applications</a:t>
            </a:r>
          </a:p>
          <a:p>
            <a:pPr lvl="1"/>
            <a:r>
              <a:rPr lang="en-US" dirty="0"/>
              <a:t>the world is too complex and constantly changing.</a:t>
            </a:r>
          </a:p>
          <a:p>
            <a:pPr lvl="2"/>
            <a:r>
              <a:rPr lang="en-US" dirty="0"/>
              <a:t>Impossible to learn everything offline using manually labeled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(1) Chen and Liu Lifelong machine learning, 2015, 2018. (2) Liu. Learning on the Job: Online Lifelong and Continual Learning. AAAI-2020</a:t>
            </a:r>
          </a:p>
        </p:txBody>
      </p:sp>
    </p:spTree>
    <p:extLst>
      <p:ext uri="{BB962C8B-B14F-4D97-AF65-F5344CB8AC3E}">
        <p14:creationId xmlns:p14="http://schemas.microsoft.com/office/powerpoint/2010/main" val="2305506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on the job in the open-world</a:t>
            </a:r>
            <a:br>
              <a:rPr lang="en-US" dirty="0"/>
            </a:br>
            <a:r>
              <a:rPr lang="en-US" sz="2400" dirty="0"/>
              <a:t>(Fei et al, 2016; Shu et al., 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>
                <a:solidFill>
                  <a:srgbClr val="FF0000"/>
                </a:solidFill>
              </a:rPr>
              <a:t>Steps:</a:t>
            </a:r>
          </a:p>
          <a:p>
            <a:pPr lvl="1">
              <a:spcBef>
                <a:spcPts val="1200"/>
              </a:spcBef>
            </a:pPr>
            <a:r>
              <a:rPr lang="en-US" altLang="en-US" b="1" dirty="0"/>
              <a:t>Discover novel instances: </a:t>
            </a:r>
            <a:r>
              <a:rPr lang="en-US" altLang="en-US" dirty="0"/>
              <a:t>e.g., classify instances in </a:t>
            </a:r>
            <a:r>
              <a:rPr lang="en-US" altLang="en-US" i="1" dirty="0" err="1"/>
              <a:t>D</a:t>
            </a:r>
            <a:r>
              <a:rPr lang="en-US" altLang="en-US" i="1" baseline="30000" dirty="0" err="1"/>
              <a:t>test</a:t>
            </a:r>
            <a:r>
              <a:rPr lang="en-US" altLang="en-US" baseline="-25000" dirty="0"/>
              <a:t>  </a:t>
            </a:r>
            <a:r>
              <a:rPr lang="en-US" altLang="en-US" dirty="0"/>
              <a:t>to 𝑌</a:t>
            </a:r>
            <a:r>
              <a:rPr lang="en-US" altLang="en-US" i="1" baseline="30000" dirty="0"/>
              <a:t>train</a:t>
            </a:r>
            <a:r>
              <a:rPr lang="en-US" altLang="en-US" baseline="30000" dirty="0"/>
              <a:t> </a:t>
            </a:r>
            <a:r>
              <a:rPr lang="en-US" altLang="en-US" dirty="0"/>
              <a:t> and </a:t>
            </a:r>
            <a:r>
              <a:rPr lang="en-US" altLang="en-US" b="1" dirty="0"/>
              <a:t>detect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0000FF"/>
                </a:solidFill>
              </a:rPr>
              <a:t>novel instances</a:t>
            </a:r>
            <a:r>
              <a:rPr lang="en-US" altLang="en-US" dirty="0"/>
              <a:t> </a:t>
            </a:r>
            <a:r>
              <a:rPr lang="en-US" altLang="en-US" i="1" dirty="0" err="1"/>
              <a:t>D</a:t>
            </a:r>
            <a:r>
              <a:rPr lang="en-US" altLang="en-US" i="1" baseline="30000" dirty="0" err="1"/>
              <a:t>novel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 </a:t>
            </a:r>
            <a:r>
              <a:rPr lang="en-US" altLang="en-US" i="1" dirty="0" err="1"/>
              <a:t>D</a:t>
            </a:r>
            <a:r>
              <a:rPr lang="en-US" altLang="en-US" i="1" baseline="30000" dirty="0" err="1"/>
              <a:t>test</a:t>
            </a:r>
            <a:r>
              <a:rPr lang="en-US" altLang="en-US" dirty="0"/>
              <a:t> belonging to </a:t>
            </a:r>
            <a:r>
              <a:rPr lang="en-US" altLang="en-US" b="1" i="1" dirty="0">
                <a:solidFill>
                  <a:srgbClr val="FF0000"/>
                </a:solidFill>
              </a:rPr>
              <a:t>L</a:t>
            </a:r>
            <a:r>
              <a:rPr lang="en-US" altLang="en-US" b="1" baseline="-25000" dirty="0">
                <a:solidFill>
                  <a:srgbClr val="FF0000"/>
                </a:solidFill>
              </a:rPr>
              <a:t>0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rgbClr val="0000FF"/>
                </a:solidFill>
              </a:rPr>
              <a:t>– new tasks</a:t>
            </a:r>
          </a:p>
          <a:p>
            <a:pPr lvl="1">
              <a:spcBef>
                <a:spcPts val="1800"/>
              </a:spcBef>
            </a:pPr>
            <a:r>
              <a:rPr lang="en-US" altLang="en-US" b="1" dirty="0"/>
              <a:t>Identify the unseen/new classes </a:t>
            </a:r>
            <a:r>
              <a:rPr lang="en-US" altLang="en-US" dirty="0"/>
              <a:t>in </a:t>
            </a:r>
            <a:r>
              <a:rPr lang="en-US" altLang="en-US" i="1" dirty="0" err="1"/>
              <a:t>D</a:t>
            </a:r>
            <a:r>
              <a:rPr lang="en-US" altLang="en-US" i="1" baseline="30000" dirty="0" err="1"/>
              <a:t>novel</a:t>
            </a:r>
            <a:r>
              <a:rPr lang="en-US" altLang="en-US" dirty="0"/>
              <a:t>, </a:t>
            </a:r>
            <a:r>
              <a:rPr lang="en-US" altLang="en-US" b="1" i="1" dirty="0">
                <a:solidFill>
                  <a:srgbClr val="FF0000"/>
                </a:solidFill>
              </a:rPr>
              <a:t>L</a:t>
            </a:r>
            <a:r>
              <a:rPr lang="en-US" altLang="en-US" b="1" baseline="-25000" dirty="0">
                <a:solidFill>
                  <a:srgbClr val="FF0000"/>
                </a:solidFill>
              </a:rPr>
              <a:t>0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0000FF"/>
                </a:solidFill>
              </a:rPr>
              <a:t>{</a:t>
            </a:r>
            <a:r>
              <a:rPr lang="en-US" altLang="en-US" i="1" dirty="0">
                <a:solidFill>
                  <a:srgbClr val="0000FF"/>
                </a:solidFill>
              </a:rPr>
              <a:t>l</a:t>
            </a:r>
            <a:r>
              <a:rPr lang="en-US" altLang="en-US" i="1" baseline="-25000" dirty="0">
                <a:solidFill>
                  <a:srgbClr val="0000FF"/>
                </a:solidFill>
              </a:rPr>
              <a:t>t</a:t>
            </a:r>
            <a:r>
              <a:rPr lang="en-US" altLang="en-US" baseline="-25000" dirty="0">
                <a:solidFill>
                  <a:srgbClr val="0000FF"/>
                </a:solidFill>
              </a:rPr>
              <a:t>+1</a:t>
            </a:r>
            <a:r>
              <a:rPr lang="en-US" altLang="en-US" dirty="0">
                <a:solidFill>
                  <a:srgbClr val="0000FF"/>
                </a:solidFill>
              </a:rPr>
              <a:t>, </a:t>
            </a:r>
            <a:r>
              <a:rPr lang="en-US" altLang="en-US" i="1" dirty="0">
                <a:solidFill>
                  <a:srgbClr val="0000FF"/>
                </a:solidFill>
              </a:rPr>
              <a:t>l</a:t>
            </a:r>
            <a:r>
              <a:rPr lang="en-US" altLang="en-US" i="1" baseline="-25000" dirty="0">
                <a:solidFill>
                  <a:srgbClr val="0000FF"/>
                </a:solidFill>
              </a:rPr>
              <a:t>t</a:t>
            </a:r>
            <a:r>
              <a:rPr lang="en-US" altLang="en-US" baseline="-25000" dirty="0">
                <a:solidFill>
                  <a:srgbClr val="0000FF"/>
                </a:solidFill>
              </a:rPr>
              <a:t>+2</a:t>
            </a:r>
            <a:r>
              <a:rPr lang="en-US" altLang="en-US" dirty="0">
                <a:solidFill>
                  <a:srgbClr val="0000FF"/>
                </a:solidFill>
              </a:rPr>
              <a:t>, …} </a:t>
            </a:r>
            <a:r>
              <a:rPr lang="en-US" altLang="en-US" dirty="0"/>
              <a:t>and </a:t>
            </a:r>
            <a:r>
              <a:rPr lang="en-US" altLang="en-US" b="1" dirty="0"/>
              <a:t>gather training data</a:t>
            </a:r>
          </a:p>
          <a:p>
            <a:pPr lvl="2">
              <a:spcBef>
                <a:spcPts val="600"/>
              </a:spcBef>
            </a:pPr>
            <a:r>
              <a:rPr lang="en-US" altLang="en-US" dirty="0">
                <a:solidFill>
                  <a:srgbClr val="0000FF"/>
                </a:solidFill>
              </a:rPr>
              <a:t>Interactive self-supervision</a:t>
            </a:r>
            <a:r>
              <a:rPr lang="en-US" altLang="en-US" b="1" dirty="0"/>
              <a:t>:</a:t>
            </a:r>
            <a:r>
              <a:rPr lang="en-US" altLang="en-US" dirty="0"/>
              <a:t> interaction with humans and the environment</a:t>
            </a:r>
          </a:p>
          <a:p>
            <a:pPr lvl="1">
              <a:spcBef>
                <a:spcPts val="1800"/>
              </a:spcBef>
            </a:pPr>
            <a:r>
              <a:rPr lang="en-US" altLang="en-US" b="1" dirty="0"/>
              <a:t>Continual learning</a:t>
            </a:r>
            <a:r>
              <a:rPr lang="en-US" altLang="en-US" dirty="0"/>
              <a:t>: Incrementally learn the new classes </a:t>
            </a:r>
            <a:r>
              <a:rPr lang="en-US" altLang="en-US" dirty="0">
                <a:solidFill>
                  <a:srgbClr val="0000FF"/>
                </a:solidFill>
              </a:rPr>
              <a:t>{</a:t>
            </a:r>
            <a:r>
              <a:rPr lang="en-US" altLang="en-US" i="1" dirty="0">
                <a:solidFill>
                  <a:srgbClr val="0000FF"/>
                </a:solidFill>
              </a:rPr>
              <a:t>l</a:t>
            </a:r>
            <a:r>
              <a:rPr lang="en-US" altLang="en-US" i="1" baseline="-25000" dirty="0">
                <a:solidFill>
                  <a:srgbClr val="0000FF"/>
                </a:solidFill>
              </a:rPr>
              <a:t>t</a:t>
            </a:r>
            <a:r>
              <a:rPr lang="en-US" altLang="en-US" baseline="-25000" dirty="0">
                <a:solidFill>
                  <a:srgbClr val="0000FF"/>
                </a:solidFill>
              </a:rPr>
              <a:t>+1</a:t>
            </a:r>
            <a:r>
              <a:rPr lang="en-US" altLang="en-US" dirty="0">
                <a:solidFill>
                  <a:srgbClr val="0000FF"/>
                </a:solidFill>
              </a:rPr>
              <a:t>, </a:t>
            </a:r>
            <a:r>
              <a:rPr lang="en-US" altLang="en-US" i="1" dirty="0">
                <a:solidFill>
                  <a:srgbClr val="0000FF"/>
                </a:solidFill>
              </a:rPr>
              <a:t>l</a:t>
            </a:r>
            <a:r>
              <a:rPr lang="en-US" altLang="en-US" i="1" baseline="-25000" dirty="0">
                <a:solidFill>
                  <a:srgbClr val="0000FF"/>
                </a:solidFill>
              </a:rPr>
              <a:t>t</a:t>
            </a:r>
            <a:r>
              <a:rPr lang="en-US" altLang="en-US" baseline="-25000" dirty="0">
                <a:solidFill>
                  <a:srgbClr val="0000FF"/>
                </a:solidFill>
              </a:rPr>
              <a:t>+2</a:t>
            </a:r>
            <a:r>
              <a:rPr lang="en-US" altLang="en-US" dirty="0">
                <a:solidFill>
                  <a:srgbClr val="0000FF"/>
                </a:solidFill>
              </a:rPr>
              <a:t>, …} </a:t>
            </a:r>
            <a:r>
              <a:rPr lang="en-US" altLang="en-US" dirty="0"/>
              <a:t>(the new task)</a:t>
            </a:r>
          </a:p>
          <a:p>
            <a:pPr marL="17462" indent="0">
              <a:spcBef>
                <a:spcPts val="1800"/>
              </a:spcBef>
              <a:buNone/>
            </a:pPr>
            <a:r>
              <a:rPr lang="en-US" altLang="en-US" sz="2200" dirty="0">
                <a:solidFill>
                  <a:srgbClr val="00863D"/>
                </a:solidFill>
              </a:rPr>
              <a:t>Note: this does not </a:t>
            </a:r>
            <a:r>
              <a:rPr lang="en-US" altLang="en-US" sz="2200">
                <a:solidFill>
                  <a:srgbClr val="00863D"/>
                </a:solidFill>
              </a:rPr>
              <a:t>include how the </a:t>
            </a:r>
            <a:r>
              <a:rPr lang="en-US" altLang="en-US" sz="2200" dirty="0">
                <a:solidFill>
                  <a:srgbClr val="00863D"/>
                </a:solidFill>
              </a:rPr>
              <a:t>system should respond or react to </a:t>
            </a:r>
            <a:r>
              <a:rPr lang="en-US" altLang="en-US" sz="2200">
                <a:solidFill>
                  <a:srgbClr val="00863D"/>
                </a:solidFill>
              </a:rPr>
              <a:t>novelty.  </a:t>
            </a:r>
            <a:endParaRPr lang="en-US" altLang="en-US" sz="2200" dirty="0">
              <a:solidFill>
                <a:srgbClr val="00863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en-US" sz="1200" dirty="0"/>
              <a:t>Fei, Wang, and Liu. Learning Cumulatively to Become More Knowledgeable. KDD-2016</a:t>
            </a:r>
          </a:p>
        </p:txBody>
      </p:sp>
    </p:spTree>
    <p:extLst>
      <p:ext uri="{BB962C8B-B14F-4D97-AF65-F5344CB8AC3E}">
        <p14:creationId xmlns:p14="http://schemas.microsoft.com/office/powerpoint/2010/main" val="2534256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self-supervision</a:t>
            </a:r>
            <a:br>
              <a:rPr lang="en-US" dirty="0"/>
            </a:br>
            <a:r>
              <a:rPr lang="en-US" sz="2400" dirty="0"/>
              <a:t>(Liu, 2020)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Identify new classes and training data by</a:t>
            </a:r>
            <a:r>
              <a:rPr lang="en-US" altLang="en-US" dirty="0"/>
              <a:t> interacting with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solidFill>
                  <a:srgbClr val="FF0000"/>
                </a:solidFill>
              </a:rPr>
              <a:t>Humans: </a:t>
            </a:r>
            <a:r>
              <a:rPr lang="en-US" altLang="en-US" dirty="0">
                <a:solidFill>
                  <a:srgbClr val="0000FF"/>
                </a:solidFill>
              </a:rPr>
              <a:t>through natural language</a:t>
            </a:r>
            <a:r>
              <a:rPr lang="en-US" altLang="en-US" dirty="0"/>
              <a:t>, e.g.,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Self-drive cars: asking the passenger</a:t>
            </a:r>
          </a:p>
          <a:p>
            <a:pPr lvl="3">
              <a:spcBef>
                <a:spcPts val="600"/>
              </a:spcBef>
            </a:pPr>
            <a:r>
              <a:rPr lang="en-US" altLang="en-US" dirty="0"/>
              <a:t>What is that object? How do I drive now? Where should I stop?</a:t>
            </a:r>
          </a:p>
          <a:p>
            <a:pPr lvl="2">
              <a:spcBef>
                <a:spcPts val="600"/>
              </a:spcBef>
            </a:pPr>
            <a:r>
              <a:rPr lang="en-US" altLang="en-US" dirty="0">
                <a:solidFill>
                  <a:srgbClr val="00863D"/>
                </a:solidFill>
              </a:rPr>
              <a:t>Chatbots</a:t>
            </a:r>
            <a:r>
              <a:rPr lang="en-US" altLang="en-US" dirty="0"/>
              <a:t>: learn new knowledge and learn language during chatting.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solidFill>
                  <a:srgbClr val="FF0000"/>
                </a:solidFill>
              </a:rPr>
              <a:t>Environment: </a:t>
            </a:r>
            <a:r>
              <a:rPr lang="en-US" altLang="en-US" dirty="0"/>
              <a:t>get feedback &amp; use tools (e.g., search engines)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Need an internal evaluation system </a:t>
            </a:r>
          </a:p>
          <a:p>
            <a:pPr lvl="3">
              <a:spcBef>
                <a:spcPts val="600"/>
              </a:spcBef>
            </a:pPr>
            <a:r>
              <a:rPr lang="en-US" altLang="en-US" dirty="0"/>
              <a:t>to evaluate environmental feedback</a:t>
            </a:r>
          </a:p>
          <a:p>
            <a:pPr lvl="1">
              <a:spcBef>
                <a:spcPts val="2400"/>
              </a:spcBef>
            </a:pPr>
            <a:r>
              <a:rPr lang="en-US" altLang="en-US" b="1" dirty="0"/>
              <a:t>To gather knowledge, and supervisory or reward information.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Liu. Learning on the Job: Online Lifelong and Continual Learning. AAAI-2020</a:t>
            </a:r>
          </a:p>
        </p:txBody>
      </p:sp>
    </p:spTree>
    <p:extLst>
      <p:ext uri="{BB962C8B-B14F-4D97-AF65-F5344CB8AC3E}">
        <p14:creationId xmlns:p14="http://schemas.microsoft.com/office/powerpoint/2010/main" val="3618617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a greeting bot in a hotel</a:t>
            </a:r>
            <a:br>
              <a:rPr lang="en-US" dirty="0"/>
            </a:br>
            <a:r>
              <a:rPr lang="en-US" sz="2400" dirty="0"/>
              <a:t>(Chen and Liu 2018)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an existing/known guest.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Bot: “Hello John, how are you today?”</a:t>
            </a:r>
          </a:p>
          <a:p>
            <a:pPr>
              <a:spcBef>
                <a:spcPts val="1000"/>
              </a:spcBef>
            </a:pPr>
            <a:r>
              <a:rPr lang="en-US" dirty="0"/>
              <a:t>See a new guest. </a:t>
            </a:r>
            <a:r>
              <a:rPr lang="en-US" sz="2800" dirty="0">
                <a:solidFill>
                  <a:srgbClr val="FF0000"/>
                </a:solidFill>
              </a:rPr>
              <a:t>Bot must recognize the guest is new/novel</a:t>
            </a:r>
            <a:r>
              <a:rPr lang="en-US" sz="2800" dirty="0"/>
              <a:t>. 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Bot: “Welcome to our hotel! What is your name, sir?”</a:t>
            </a:r>
          </a:p>
          <a:p>
            <a:pPr lvl="2"/>
            <a:r>
              <a:rPr lang="en-US" dirty="0">
                <a:solidFill>
                  <a:srgbClr val="00863D"/>
                </a:solidFill>
              </a:rPr>
              <a:t>Guest: “I am David”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Bot learns to recognize David automatically</a:t>
            </a:r>
          </a:p>
          <a:p>
            <a:pPr lvl="3"/>
            <a:r>
              <a:rPr lang="en-US" dirty="0"/>
              <a:t>take pictures of David and incrementally learn to recognize him</a:t>
            </a:r>
          </a:p>
          <a:p>
            <a:pPr>
              <a:spcBef>
                <a:spcPts val="1000"/>
              </a:spcBef>
            </a:pPr>
            <a:r>
              <a:rPr lang="en-US" dirty="0"/>
              <a:t>See David next time.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Bot: “Hello David, how are you today?”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Chen and Liu. Lifelong machine learning. Morgan &amp; Claypool. 2015, 2018</a:t>
            </a:r>
          </a:p>
        </p:txBody>
      </p:sp>
    </p:spTree>
    <p:extLst>
      <p:ext uri="{BB962C8B-B14F-4D97-AF65-F5344CB8AC3E}">
        <p14:creationId xmlns:p14="http://schemas.microsoft.com/office/powerpoint/2010/main" val="500705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Lifelong learning with learning on the job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Detecting novel instances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Continual learning with knowledge transfer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Continuous learning in dialogues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124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 - detecting novel instances (text classification)</a:t>
            </a:r>
            <a:br>
              <a:rPr lang="en-US" dirty="0"/>
            </a:br>
            <a:r>
              <a:rPr lang="en-US" sz="2400" dirty="0"/>
              <a:t>(Shu et al. 2017)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2856"/>
            <a:ext cx="3722204" cy="3998070"/>
          </a:xfrm>
        </p:spPr>
        <p:txBody>
          <a:bodyPr/>
          <a:lstStyle/>
          <a:p>
            <a:r>
              <a:rPr lang="en-US" altLang="en-US" dirty="0"/>
              <a:t>To detect novel instances that do not belong to training classes.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876" y="1287431"/>
            <a:ext cx="6480720" cy="48002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Shu, Xu, Liu. DOC: Deep Open Classification of Text Documents. EMNLP-2017</a:t>
            </a:r>
          </a:p>
        </p:txBody>
      </p:sp>
    </p:spTree>
    <p:extLst>
      <p:ext uri="{BB962C8B-B14F-4D97-AF65-F5344CB8AC3E}">
        <p14:creationId xmlns:p14="http://schemas.microsoft.com/office/powerpoint/2010/main" val="3930576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rejection threshold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64" y="1417639"/>
            <a:ext cx="7545881" cy="430159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9226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Open-world learning via meta-learning</a:t>
            </a:r>
            <a:br>
              <a:rPr lang="en-US" dirty="0"/>
            </a:br>
            <a:r>
              <a:rPr lang="en-US" sz="2400" dirty="0"/>
              <a:t>(Xu et al. 2019)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pPr>
              <a:spcBef>
                <a:spcPts val="0"/>
              </a:spcBef>
            </a:pPr>
            <a:r>
              <a:rPr lang="en-US" sz="3200" b="1" dirty="0"/>
              <a:t>L2AC–meta-learning</a:t>
            </a:r>
          </a:p>
          <a:p>
            <a:pPr lvl="1"/>
            <a:r>
              <a:rPr lang="en-US" sz="2800" dirty="0"/>
              <a:t>It maintains a dynamic set S of seen classes that allows new classes to be added or deleted without re-training. </a:t>
            </a:r>
          </a:p>
          <a:p>
            <a:pPr lvl="2"/>
            <a:r>
              <a:rPr lang="en-US" sz="2400" dirty="0"/>
              <a:t>Each class is represented by a small set of training examples. </a:t>
            </a:r>
          </a:p>
          <a:p>
            <a:pPr lvl="1"/>
            <a:r>
              <a:rPr lang="en-US" sz="2800" dirty="0"/>
              <a:t>In testing, the meta-classifier uses only the examples of the seen classes on-the-fly for classification and rejection (novel)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884" y="1016732"/>
            <a:ext cx="6720018" cy="284431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176337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Xu, Liu, Shu and Yu. Open-world Learning and Application to Product Classification. WWW-2019</a:t>
            </a:r>
          </a:p>
        </p:txBody>
      </p:sp>
    </p:spTree>
    <p:extLst>
      <p:ext uri="{BB962C8B-B14F-4D97-AF65-F5344CB8AC3E}">
        <p14:creationId xmlns:p14="http://schemas.microsoft.com/office/powerpoint/2010/main" val="3939724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Lifelong learning with learning on the job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Detecting novel instances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Continual learning with knowledge transfer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Continuous learning in dialogues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5768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Continual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Continual learning (CL) </a:t>
            </a:r>
            <a:r>
              <a:rPr lang="en-US" dirty="0"/>
              <a:t>learns a sequence of tasks.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CL has focused </a:t>
            </a:r>
            <a:r>
              <a:rPr lang="en-US" dirty="0"/>
              <a:t>on dealing with </a:t>
            </a:r>
            <a:r>
              <a:rPr lang="en-US" i="1" dirty="0"/>
              <a:t>catastrophic forgetting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Catastrophic forgetting: </a:t>
            </a:r>
            <a:r>
              <a:rPr lang="en-US" dirty="0"/>
              <a:t>In learning </a:t>
            </a:r>
            <a:r>
              <a:rPr lang="en-US" sz="2400" dirty="0"/>
              <a:t>a new task, the learner should not  forget what it has learned from previous tasks.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Extensive research has been done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See Chapter 4 in </a:t>
            </a:r>
            <a:r>
              <a:rPr lang="en-US" i="1" dirty="0"/>
              <a:t>Lifelong Machine Learning</a:t>
            </a:r>
            <a:r>
              <a:rPr lang="en-US" dirty="0"/>
              <a:t>. B. Liu, 2018</a:t>
            </a:r>
          </a:p>
          <a:p>
            <a:pPr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CL should also leverage </a:t>
            </a:r>
            <a:r>
              <a:rPr lang="en-US" dirty="0"/>
              <a:t>the knowledge learned from previous tasks to learn the new task better.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See Ke, Liu, and Huang. ”Continual Learning of a Mixed Sequence of Similar and Dissimilar Tasks.” </a:t>
            </a:r>
            <a:r>
              <a:rPr lang="en-US" i="1" dirty="0" err="1"/>
              <a:t>NeurIPS</a:t>
            </a:r>
            <a:r>
              <a:rPr lang="en-US" dirty="0"/>
              <a:t>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149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br>
              <a:rPr lang="en-US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8780"/>
            <a:ext cx="10972800" cy="457413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Classic machine learning: </a:t>
            </a:r>
            <a:r>
              <a:rPr lang="en-US" dirty="0">
                <a:solidFill>
                  <a:srgbClr val="FF0000"/>
                </a:solidFill>
              </a:rPr>
              <a:t>Isolated single-task learning</a:t>
            </a:r>
          </a:p>
          <a:p>
            <a:pPr>
              <a:spcBef>
                <a:spcPts val="1200"/>
              </a:spcBef>
            </a:pPr>
            <a:endParaRPr lang="en-US" dirty="0">
              <a:solidFill>
                <a:srgbClr val="FF0000"/>
              </a:solidFill>
            </a:endParaRPr>
          </a:p>
          <a:p>
            <a:pPr marL="344487" lvl="1" indent="0">
              <a:spcBef>
                <a:spcPts val="6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endParaRPr lang="en-US" dirty="0">
              <a:solidFill>
                <a:srgbClr val="00863D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863D"/>
                </a:solidFill>
              </a:rPr>
              <a:t>Key weaknesses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</a:rPr>
              <a:t>Closed-world assumption:</a:t>
            </a:r>
            <a:r>
              <a:rPr lang="en-US" dirty="0"/>
              <a:t> nothing new in testing / application 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</a:rPr>
              <a:t>Model is fixed during application</a:t>
            </a:r>
            <a:r>
              <a:rPr lang="en-US" dirty="0"/>
              <a:t>: no model revision/improvement in application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</a:rPr>
              <a:t>No knowledge accumulation</a:t>
            </a:r>
            <a:r>
              <a:rPr lang="en-US" dirty="0"/>
              <a:t>: needs a large amount of labeled training data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Suitable for well-defined tasks in restricted environments</a:t>
            </a:r>
          </a:p>
          <a:p>
            <a:pPr marL="344487" lvl="1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Chen and Liu. Lifelong machine learning. Morgan &amp; Claypool. 2015,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580" y="2204864"/>
            <a:ext cx="7111649" cy="10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4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Continual learning with knowledge transfer</a:t>
            </a:r>
            <a:br>
              <a:rPr lang="en-US" dirty="0"/>
            </a:br>
            <a:r>
              <a:rPr lang="en-US" sz="2400" dirty="0"/>
              <a:t>(Ke and Liu, 2020)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Task-based continual learning (TCL)</a:t>
            </a:r>
          </a:p>
          <a:p>
            <a:pPr lvl="1"/>
            <a:r>
              <a:rPr lang="en-US" dirty="0"/>
              <a:t>Each task is an independent classification problem. </a:t>
            </a:r>
          </a:p>
          <a:p>
            <a:pPr>
              <a:spcBef>
                <a:spcPts val="1200"/>
              </a:spcBef>
            </a:pPr>
            <a:r>
              <a:rPr lang="en-US" b="1" dirty="0"/>
              <a:t>Proposed system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KAN</a:t>
            </a:r>
            <a:r>
              <a:rPr lang="en-US" dirty="0"/>
              <a:t> </a:t>
            </a:r>
            <a:r>
              <a:rPr lang="en-US" sz="2600" dirty="0"/>
              <a:t>(knowledge accessibility network)</a:t>
            </a:r>
          </a:p>
          <a:p>
            <a:pPr>
              <a:spcBef>
                <a:spcPts val="1200"/>
              </a:spcBef>
            </a:pPr>
            <a:r>
              <a:rPr lang="en-US" b="1" dirty="0"/>
              <a:t>Application</a:t>
            </a:r>
            <a:r>
              <a:rPr lang="en-US" dirty="0"/>
              <a:t>: continual sentiment classification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Goal</a:t>
            </a:r>
            <a:r>
              <a:rPr lang="en-US" sz="2400" dirty="0"/>
              <a:t>: learn a sequence of sentiment classification tasks. </a:t>
            </a:r>
          </a:p>
          <a:p>
            <a:pPr lvl="1"/>
            <a:r>
              <a:rPr lang="en-US" sz="2400" dirty="0">
                <a:solidFill>
                  <a:srgbClr val="3333FF"/>
                </a:solidFill>
              </a:rPr>
              <a:t>Each task – classify reviews of a category of products. </a:t>
            </a:r>
          </a:p>
          <a:p>
            <a:pPr lvl="2"/>
            <a:r>
              <a:rPr lang="en-US" altLang="en-US" sz="2000" dirty="0"/>
              <a:t>Review: “</a:t>
            </a:r>
            <a:r>
              <a:rPr lang="en-US" altLang="en-US" sz="2000" i="1" dirty="0">
                <a:solidFill>
                  <a:srgbClr val="00B050"/>
                </a:solidFill>
              </a:rPr>
              <a:t>I bought a cellphone a few days ago. It is such a nice phone. The touch screen is really cool. The voice quality is great too. ....” 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Class labels: </a:t>
            </a:r>
            <a:r>
              <a:rPr lang="en-US" dirty="0">
                <a:solidFill>
                  <a:srgbClr val="3333FF"/>
                </a:solidFill>
              </a:rPr>
              <a:t>positive or negative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4167E-586A-411A-BB5A-3E14B48D6465}"/>
              </a:ext>
            </a:extLst>
          </p:cNvPr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Ke, Liu, Wang, and Shu. </a:t>
            </a:r>
            <a:r>
              <a:rPr lang="en-US" sz="1200" b="0" i="0" dirty="0">
                <a:effectLst/>
                <a:latin typeface="Times New Roman" panose="02020603050405020304" pitchFamily="18" charset="0"/>
              </a:rPr>
              <a:t>Continual Learning with Knowledge Transfer for Sentiment Classification.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ECML-PKDD-2020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6152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600201"/>
            <a:ext cx="5378388" cy="4530725"/>
          </a:xfrm>
        </p:spPr>
        <p:txBody>
          <a:bodyPr/>
          <a:lstStyle/>
          <a:p>
            <a:r>
              <a:rPr lang="en-US" sz="2800" dirty="0"/>
              <a:t>Accessibility (AC) module</a:t>
            </a:r>
          </a:p>
          <a:p>
            <a:pPr lvl="2"/>
            <a:r>
              <a:rPr lang="en-US" dirty="0"/>
              <a:t>decides accessible units in the KB by the current task </a:t>
            </a:r>
            <a:r>
              <a:rPr lang="en-US" i="1" dirty="0"/>
              <a:t>t</a:t>
            </a:r>
            <a:r>
              <a:rPr lang="en-US" dirty="0"/>
              <a:t> by learning a </a:t>
            </a:r>
            <a:r>
              <a:rPr lang="en-US" dirty="0">
                <a:solidFill>
                  <a:srgbClr val="0000FF"/>
                </a:solidFill>
              </a:rPr>
              <a:t>binary mask </a:t>
            </a:r>
            <a:r>
              <a:rPr lang="en-US" i="1" dirty="0"/>
              <a:t>a</a:t>
            </a:r>
            <a:r>
              <a:rPr lang="en-US" i="1" baseline="-25000" dirty="0"/>
              <a:t>t</a:t>
            </a:r>
            <a:r>
              <a:rPr lang="en-US" dirty="0"/>
              <a:t>.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800" dirty="0"/>
              <a:t>Main continual learning (MCL)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Knowledge base </a:t>
            </a:r>
            <a:r>
              <a:rPr lang="en-US" dirty="0"/>
              <a:t>(KB-RNN).</a:t>
            </a:r>
          </a:p>
          <a:p>
            <a:pPr lvl="2"/>
            <a:r>
              <a:rPr lang="en-US" dirty="0"/>
              <a:t>performs the main continual learning and testing. </a:t>
            </a:r>
          </a:p>
          <a:p>
            <a:pPr lvl="2"/>
            <a:r>
              <a:rPr lang="en-US" dirty="0"/>
              <a:t>Uses </a:t>
            </a:r>
            <a:r>
              <a:rPr lang="en-US" dirty="0">
                <a:solidFill>
                  <a:srgbClr val="0000FF"/>
                </a:solidFill>
              </a:rPr>
              <a:t>mask </a:t>
            </a:r>
            <a:r>
              <a:rPr lang="en-US" i="1" dirty="0"/>
              <a:t>a</a:t>
            </a:r>
            <a:r>
              <a:rPr lang="en-US" i="1" baseline="-25000" dirty="0"/>
              <a:t>t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block</a:t>
            </a:r>
            <a:r>
              <a:rPr lang="en-US" dirty="0"/>
              <a:t> not-useful units in KB (avoid forgetting)</a:t>
            </a:r>
          </a:p>
          <a:p>
            <a:pPr lvl="3"/>
            <a:r>
              <a:rPr lang="en-US" dirty="0"/>
              <a:t>Useful units </a:t>
            </a:r>
            <a:r>
              <a:rPr lang="en-US" dirty="0">
                <a:solidFill>
                  <a:srgbClr val="FF0000"/>
                </a:solidFill>
              </a:rPr>
              <a:t>transfer</a:t>
            </a:r>
            <a:r>
              <a:rPr lang="en-US" dirty="0"/>
              <a:t> knowledge.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982" y="559305"/>
            <a:ext cx="5724636" cy="55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54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Lifelong learning with learning on the job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Detecting novel instances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Continual learning with knowledge transfer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Continuous learning in dialogues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1651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knowledge learning in dialogues</a:t>
            </a:r>
            <a:br>
              <a:rPr lang="en-US" dirty="0"/>
            </a:br>
            <a:r>
              <a:rPr lang="en-US" sz="2400" dirty="0"/>
              <a:t>(Mazumder et al. 2018, 2019)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Dialogue systems are increasingly using </a:t>
            </a:r>
            <a:r>
              <a:rPr lang="en-US" dirty="0">
                <a:solidFill>
                  <a:srgbClr val="0000FF"/>
                </a:solidFill>
              </a:rPr>
              <a:t>knowledge bases (KBs) </a:t>
            </a:r>
            <a:r>
              <a:rPr lang="en-US" dirty="0"/>
              <a:t>storing real-world facts to help generate responses. </a:t>
            </a:r>
          </a:p>
          <a:p>
            <a:pPr lvl="2"/>
            <a:r>
              <a:rPr lang="en-US" dirty="0"/>
              <a:t>KBs are inherently incomplete and remain fixed, </a:t>
            </a:r>
          </a:p>
          <a:p>
            <a:pPr lvl="2"/>
            <a:r>
              <a:rPr lang="en-US" dirty="0"/>
              <a:t>which limit dialogue systems’ conversation capability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CILK</a:t>
            </a:r>
            <a:r>
              <a:rPr lang="en-US" dirty="0"/>
              <a:t>: </a:t>
            </a:r>
            <a:r>
              <a:rPr lang="en-US" b="1" i="1" dirty="0"/>
              <a:t>Continuous and Interactive Learning of Knowledge</a:t>
            </a:r>
            <a:r>
              <a:rPr lang="en-US" dirty="0"/>
              <a:t> for dialogue systems </a:t>
            </a:r>
          </a:p>
          <a:p>
            <a:pPr lvl="1"/>
            <a:r>
              <a:rPr lang="en-US" dirty="0"/>
              <a:t>to continuously and interactively learn and infer new knowledge during conversations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95500" y="6201308"/>
            <a:ext cx="9446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 and Mazumder. Lifelong and Continual Learning Dialogue Systems: Learning during Conversation. AAAI-2021</a:t>
            </a:r>
          </a:p>
        </p:txBody>
      </p:sp>
    </p:spTree>
    <p:extLst>
      <p:ext uri="{BB962C8B-B14F-4D97-AF65-F5344CB8AC3E}">
        <p14:creationId xmlns:p14="http://schemas.microsoft.com/office/powerpoint/2010/main" val="103810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conversation is knowledge driven?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2675620" y="1500727"/>
            <a:ext cx="6997538" cy="3958292"/>
            <a:chOff x="5654489" y="1340162"/>
            <a:chExt cx="6575611" cy="3655030"/>
          </a:xfrm>
        </p:grpSpPr>
        <p:grpSp>
          <p:nvGrpSpPr>
            <p:cNvPr id="7" name="Group 6"/>
            <p:cNvGrpSpPr/>
            <p:nvPr/>
          </p:nvGrpSpPr>
          <p:grpSpPr>
            <a:xfrm>
              <a:off x="9407854" y="3962615"/>
              <a:ext cx="814735" cy="1032577"/>
              <a:chOff x="10795028" y="3915892"/>
              <a:chExt cx="814735" cy="103257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00" t="6000" r="10201" b="13999"/>
              <a:stretch/>
            </p:blipFill>
            <p:spPr>
              <a:xfrm>
                <a:off x="10795028" y="3915892"/>
                <a:ext cx="759746" cy="734911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0853274" y="4657168"/>
                <a:ext cx="756489" cy="291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50" b="1" dirty="0">
                    <a:solidFill>
                      <a:schemeClr val="accent2">
                        <a:lumMod val="50000"/>
                      </a:schemeClr>
                    </a:solidFill>
                  </a:rPr>
                  <a:t>USER2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654489" y="1340162"/>
              <a:ext cx="4213503" cy="1876632"/>
              <a:chOff x="6962811" y="854479"/>
              <a:chExt cx="4213503" cy="187663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962811" y="1698534"/>
                <a:ext cx="814735" cy="1032577"/>
                <a:chOff x="7051674" y="1406434"/>
                <a:chExt cx="814735" cy="1032577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600" t="6000" r="10201" b="13999"/>
                <a:stretch/>
              </p:blipFill>
              <p:spPr>
                <a:xfrm>
                  <a:off x="7051674" y="1406434"/>
                  <a:ext cx="759746" cy="734911"/>
                </a:xfrm>
                <a:prstGeom prst="rect">
                  <a:avLst/>
                </a:prstGeom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7109920" y="2147710"/>
                  <a:ext cx="756489" cy="2913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450" b="1" dirty="0"/>
                    <a:t>USER1</a:t>
                  </a:r>
                </a:p>
              </p:txBody>
            </p:sp>
          </p:grpSp>
          <p:sp>
            <p:nvSpPr>
              <p:cNvPr id="14" name="Rounded Rectangular Callout 13"/>
              <p:cNvSpPr/>
              <p:nvPr/>
            </p:nvSpPr>
            <p:spPr>
              <a:xfrm>
                <a:off x="7583744" y="854479"/>
                <a:ext cx="3592570" cy="725610"/>
              </a:xfrm>
              <a:prstGeom prst="wedgeRoundRectCallout">
                <a:avLst>
                  <a:gd name="adj1" fmla="val -39166"/>
                  <a:gd name="adj2" fmla="val 80980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700" dirty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I watched ``The Dark Knight” </a:t>
                </a:r>
              </a:p>
              <a:p>
                <a:pPr algn="ctr">
                  <a:buNone/>
                </a:pPr>
                <a:r>
                  <a:rPr lang="en-US" sz="1700" dirty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yesterday. It was awesome.</a:t>
                </a:r>
              </a:p>
            </p:txBody>
          </p:sp>
        </p:grpSp>
        <p:sp>
          <p:nvSpPr>
            <p:cNvPr id="9" name="Rounded Rectangular Callout 8"/>
            <p:cNvSpPr/>
            <p:nvPr/>
          </p:nvSpPr>
          <p:spPr>
            <a:xfrm>
              <a:off x="6794278" y="3291333"/>
              <a:ext cx="2807250" cy="725610"/>
            </a:xfrm>
            <a:prstGeom prst="wedgeRoundRectCallout">
              <a:avLst>
                <a:gd name="adj1" fmla="val 41434"/>
                <a:gd name="adj2" fmla="val 7572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sz="1700" dirty="0">
                  <a:solidFill>
                    <a:schemeClr val="tx1"/>
                  </a:solidFill>
                  <a:latin typeface="Comic Sans MS" charset="0"/>
                  <a:ea typeface="Comic Sans MS" charset="0"/>
                  <a:cs typeface="Comic Sans MS" charset="0"/>
                </a:rPr>
                <a:t>Did you like Christian </a:t>
              </a:r>
            </a:p>
            <a:p>
              <a:pPr algn="ctr">
                <a:buNone/>
              </a:pPr>
              <a:r>
                <a:rPr lang="en-US" sz="1700" dirty="0">
                  <a:solidFill>
                    <a:schemeClr val="tx1"/>
                  </a:solidFill>
                  <a:latin typeface="Comic Sans MS" charset="0"/>
                  <a:ea typeface="Comic Sans MS" charset="0"/>
                  <a:cs typeface="Comic Sans MS" charset="0"/>
                </a:rPr>
                <a:t>Bale’s acting?</a:t>
              </a:r>
            </a:p>
          </p:txBody>
        </p:sp>
        <p:sp>
          <p:nvSpPr>
            <p:cNvPr id="10" name="Cloud Callout 9"/>
            <p:cNvSpPr/>
            <p:nvPr/>
          </p:nvSpPr>
          <p:spPr>
            <a:xfrm>
              <a:off x="10056612" y="2919128"/>
              <a:ext cx="2173488" cy="1001828"/>
            </a:xfrm>
            <a:prstGeom prst="cloudCallout">
              <a:avLst>
                <a:gd name="adj1" fmla="val -45750"/>
                <a:gd name="adj2" fmla="val 6397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Christian Bale </a:t>
              </a:r>
              <a:r>
                <a:rPr lang="en-US" sz="1400" i="1" dirty="0">
                  <a:solidFill>
                    <a:schemeClr val="accent2">
                      <a:lumMod val="50000"/>
                    </a:schemeClr>
                  </a:solidFill>
                </a:rPr>
                <a:t>Acted In </a:t>
              </a:r>
            </a:p>
            <a:p>
              <a:pPr algn="ctr">
                <a:buNone/>
              </a:pP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The Dark Knight</a:t>
              </a:r>
            </a:p>
          </p:txBody>
        </p:sp>
        <p:cxnSp>
          <p:nvCxnSpPr>
            <p:cNvPr id="11" name="Straight Arrow Connector 10"/>
            <p:cNvCxnSpPr>
              <a:stCxn id="12" idx="2"/>
            </p:cNvCxnSpPr>
            <p:nvPr/>
          </p:nvCxnSpPr>
          <p:spPr>
            <a:xfrm>
              <a:off x="10861025" y="2775217"/>
              <a:ext cx="137663" cy="254339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0039915" y="2448391"/>
              <a:ext cx="1642220" cy="326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700" b="1" dirty="0">
                  <a:solidFill>
                    <a:schemeClr val="accent2">
                      <a:lumMod val="50000"/>
                    </a:schemeClr>
                  </a:solidFill>
                </a:rPr>
                <a:t>Grounding fact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2CCB45C-E077-400F-9C59-BC7DFB53C176}"/>
              </a:ext>
            </a:extLst>
          </p:cNvPr>
          <p:cNvSpPr/>
          <p:nvPr/>
        </p:nvSpPr>
        <p:spPr>
          <a:xfrm>
            <a:off x="508484" y="5625019"/>
            <a:ext cx="11175032" cy="5355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None/>
            </a:pPr>
            <a:r>
              <a:rPr lang="en-US" sz="2400" dirty="0">
                <a:latin typeface="Century Schoolbook" panose="02040604050505020304" pitchFamily="18" charset="0"/>
                <a:ea typeface="Bookman Old Style" charset="0"/>
                <a:cs typeface="Bookman Old Style" charset="0"/>
              </a:rPr>
              <a:t>Knowledge grounding makes conversation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ea typeface="Bookman Old Style" charset="0"/>
                <a:cs typeface="Bookman Old Style" charset="0"/>
              </a:rPr>
              <a:t>interesting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ea typeface="Bookman Old Style" charset="0"/>
                <a:cs typeface="Bookman Old Style" charset="0"/>
              </a:rPr>
              <a:t> and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ea typeface="Bookman Old Style" charset="0"/>
                <a:cs typeface="Bookman Old Style" charset="0"/>
              </a:rPr>
              <a:t>intelligent.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8517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learning in conversation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516" y="1340768"/>
            <a:ext cx="8721917" cy="481305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83832" y="4293096"/>
            <a:ext cx="828092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300" b="1" dirty="0">
                <a:solidFill>
                  <a:srgbClr val="C00000"/>
                </a:solidFill>
              </a:rPr>
              <a:t>/ agent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3992" y="5044824"/>
            <a:ext cx="792088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300" b="1" dirty="0">
                <a:solidFill>
                  <a:srgbClr val="C00000"/>
                </a:solidFill>
              </a:rPr>
              <a:t>/ agent</a:t>
            </a:r>
          </a:p>
        </p:txBody>
      </p:sp>
    </p:spTree>
    <p:extLst>
      <p:ext uri="{BB962C8B-B14F-4D97-AF65-F5344CB8AC3E}">
        <p14:creationId xmlns:p14="http://schemas.microsoft.com/office/powerpoint/2010/main" val="1042793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to learn in conversations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0749"/>
            <a:ext cx="10972800" cy="497017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Extract knowledge directly from user utterances, e.g., 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User:</a:t>
            </a:r>
            <a:r>
              <a:rPr lang="en-US" dirty="0"/>
              <a:t> Obama was born in Hawaii.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Agent extracts</a:t>
            </a:r>
            <a:r>
              <a:rPr lang="en-US" dirty="0"/>
              <a:t>: (Obama, </a:t>
            </a:r>
            <a:r>
              <a:rPr lang="en-US" dirty="0" err="1"/>
              <a:t>BornIn</a:t>
            </a:r>
            <a:r>
              <a:rPr lang="en-US" dirty="0"/>
              <a:t>, Hawaii) – expressed in triples </a:t>
            </a:r>
            <a:r>
              <a:rPr lang="en-US" b="1" dirty="0">
                <a:solidFill>
                  <a:srgbClr val="0000FF"/>
                </a:solidFill>
              </a:rPr>
              <a:t>(h, r, 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Actively ask user questions &amp; expect correct answers, e.g., 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Agent</a:t>
            </a:r>
            <a:r>
              <a:rPr lang="en-US" dirty="0"/>
              <a:t>: Where was Obama born?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FF6600"/>
                </a:solidFill>
              </a:rPr>
              <a:t>User</a:t>
            </a:r>
            <a:r>
              <a:rPr lang="en-US" dirty="0"/>
              <a:t>:   Hawaii =&gt; (Obama, </a:t>
            </a:r>
            <a:r>
              <a:rPr lang="en-US" dirty="0" err="1"/>
              <a:t>BornIn</a:t>
            </a:r>
            <a:r>
              <a:rPr lang="en-US" dirty="0"/>
              <a:t>, Hawaii)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When the agent cannot understand an user utterance, </a:t>
            </a:r>
            <a:r>
              <a:rPr lang="en-US" dirty="0"/>
              <a:t>it asks the user to rephrase or to select the right option.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When the agent cannot answer user questions</a:t>
            </a:r>
            <a:r>
              <a:rPr lang="en-US" dirty="0"/>
              <a:t>, it asks the user for some supporting facts and then infers the answers.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We focus on this setting</a:t>
            </a:r>
            <a:r>
              <a:rPr lang="en-US" sz="1600" dirty="0"/>
              <a:t> </a:t>
            </a:r>
            <a:r>
              <a:rPr lang="en-US" sz="2000" dirty="0"/>
              <a:t>(which covers 1 and 2)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29071-77FE-4FF6-B9C4-82DBA70FB335}"/>
              </a:ext>
            </a:extLst>
          </p:cNvPr>
          <p:cNvSpPr txBox="1"/>
          <p:nvPr/>
        </p:nvSpPr>
        <p:spPr>
          <a:xfrm>
            <a:off x="1595500" y="6201308"/>
            <a:ext cx="9446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 and Mazumder. Lifelong and Continual Learning Dialogue Systems: Learning during Conversation. AAAI-2021</a:t>
            </a:r>
          </a:p>
        </p:txBody>
      </p:sp>
    </p:spTree>
    <p:extLst>
      <p:ext uri="{BB962C8B-B14F-4D97-AF65-F5344CB8AC3E}">
        <p14:creationId xmlns:p14="http://schemas.microsoft.com/office/powerpoint/2010/main" val="2363404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6773"/>
            <a:ext cx="10972800" cy="475415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ea typeface="Bookman Old Style" charset="0"/>
                <a:cs typeface="Bookman Old Style" charset="0"/>
              </a:rPr>
              <a:t>Given a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a typeface="Bookman Old Style" charset="0"/>
                <a:cs typeface="Bookman Old Style" charset="0"/>
              </a:rPr>
              <a:t>user query / question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a typeface="Bookman Old Style" charset="0"/>
                <a:cs typeface="Bookman Old Style" charset="0"/>
              </a:rPr>
              <a:t>(h, r, ?) [or (?, r, t)]</a:t>
            </a:r>
            <a:r>
              <a:rPr lang="en-US" sz="2600" dirty="0">
                <a:ea typeface="Bookman Old Style" charset="0"/>
                <a:cs typeface="Bookman Old Style" charset="0"/>
              </a:rPr>
              <a:t>, e.g., “who is the President of the US” (?, President-of, the US), our goal is two-fold: 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b="1" dirty="0">
                <a:solidFill>
                  <a:srgbClr val="C00000"/>
                </a:solidFill>
                <a:ea typeface="Bookman Old Style" charset="0"/>
                <a:cs typeface="Bookman Old Style" charset="0"/>
              </a:rPr>
              <a:t>Answering</a:t>
            </a:r>
            <a:r>
              <a:rPr lang="en-US" sz="2200" dirty="0">
                <a:solidFill>
                  <a:srgbClr val="C00000"/>
                </a:solidFill>
                <a:ea typeface="Bookman Old Style" charset="0"/>
                <a:cs typeface="Bookman Old Style" charset="0"/>
              </a:rPr>
              <a:t> the user query or </a:t>
            </a:r>
            <a:r>
              <a:rPr lang="en-US" sz="2200" b="1" dirty="0">
                <a:solidFill>
                  <a:srgbClr val="C00000"/>
                </a:solidFill>
                <a:ea typeface="Bookman Old Style" charset="0"/>
                <a:cs typeface="Bookman Old Style" charset="0"/>
              </a:rPr>
              <a:t>rejecting</a:t>
            </a:r>
            <a:r>
              <a:rPr lang="en-US" sz="2200" dirty="0">
                <a:solidFill>
                  <a:srgbClr val="C00000"/>
                </a:solidFill>
                <a:ea typeface="Bookman Old Style" charset="0"/>
                <a:cs typeface="Bookman Old Style" charset="0"/>
              </a:rPr>
              <a:t> the query to remain unanswered </a:t>
            </a:r>
            <a:r>
              <a:rPr lang="en-US" sz="2200" dirty="0">
                <a:ea typeface="Bookman Old Style" charset="0"/>
                <a:cs typeface="Bookman Old Style" charset="0"/>
              </a:rPr>
              <a:t>if the correct answer is believed to not exist in the KB 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b="1" dirty="0">
                <a:solidFill>
                  <a:srgbClr val="C00000"/>
                </a:solidFill>
                <a:ea typeface="Bookman Old Style" charset="0"/>
                <a:cs typeface="Bookman Old Style" charset="0"/>
              </a:rPr>
              <a:t>learning / acquiring </a:t>
            </a:r>
            <a:r>
              <a:rPr lang="en-US" sz="2200" dirty="0">
                <a:solidFill>
                  <a:srgbClr val="C00000"/>
                </a:solidFill>
                <a:ea typeface="Bookman Old Style" charset="0"/>
                <a:cs typeface="Bookman Old Style" charset="0"/>
              </a:rPr>
              <a:t>some knowledge (supporting facts) from the user </a:t>
            </a:r>
            <a:r>
              <a:rPr lang="en-US" sz="2200" dirty="0">
                <a:ea typeface="Bookman Old Style" charset="0"/>
                <a:cs typeface="Bookman Old Style" charset="0"/>
              </a:rPr>
              <a:t>to help the answering task. </a:t>
            </a:r>
            <a:endParaRPr lang="en-US" sz="800" dirty="0">
              <a:ea typeface="Bookman Old Style" charset="0"/>
              <a:cs typeface="Bookman Old Style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dirty="0">
                <a:ea typeface="Bookman Old Style" charset="0"/>
                <a:cs typeface="Bookman Old Style" charset="0"/>
              </a:rPr>
              <a:t>We further distinguish two types of queries: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ea typeface="Bookman Old Style" charset="0"/>
                <a:cs typeface="Bookman Old Style" charset="0"/>
              </a:rPr>
              <a:t>      (1)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ea typeface="Bookman Old Style" charset="0"/>
                <a:cs typeface="Bookman Old Style" charset="0"/>
              </a:rPr>
              <a:t>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ea typeface="Bookman Old Style" charset="0"/>
                <a:cs typeface="Bookman Old Style" charset="0"/>
              </a:rPr>
              <a:t>Closed-world queries</a:t>
            </a:r>
            <a:r>
              <a:rPr lang="en-US" sz="2200" dirty="0">
                <a:ea typeface="Bookman Old Style" charset="0"/>
                <a:cs typeface="Bookman Old Style" charset="0"/>
              </a:rPr>
              <a:t>: h (or t) and r are </a:t>
            </a:r>
            <a:r>
              <a:rPr lang="en-US" sz="2200" b="1" dirty="0">
                <a:ea typeface="Bookman Old Style" charset="0"/>
                <a:cs typeface="Bookman Old Style" charset="0"/>
              </a:rPr>
              <a:t>known</a:t>
            </a:r>
            <a:r>
              <a:rPr lang="en-US" sz="2200" dirty="0">
                <a:ea typeface="Bookman Old Style" charset="0"/>
                <a:cs typeface="Bookman Old Style" charset="0"/>
              </a:rPr>
              <a:t> to the KB	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ea typeface="Bookman Old Style" charset="0"/>
                <a:cs typeface="Bookman Old Style" charset="0"/>
              </a:rPr>
              <a:t>      (2)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a typeface="Bookman Old Style" charset="0"/>
                <a:cs typeface="Bookman Old Style" charset="0"/>
              </a:rPr>
              <a:t>Open-world queries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ea typeface="Bookman Old Style" charset="0"/>
                <a:cs typeface="Bookman Old Style" charset="0"/>
              </a:rPr>
              <a:t>: </a:t>
            </a:r>
            <a:r>
              <a:rPr lang="en-US" sz="2200" dirty="0">
                <a:ea typeface="Bookman Old Style" charset="0"/>
                <a:cs typeface="Bookman Old Style" charset="0"/>
              </a:rPr>
              <a:t>Either one or both h (or t) and r are </a:t>
            </a:r>
            <a:r>
              <a:rPr lang="en-US" sz="2200" b="1" dirty="0">
                <a:ea typeface="Bookman Old Style" charset="0"/>
                <a:cs typeface="Bookman Old Style" charset="0"/>
              </a:rPr>
              <a:t>unknown</a:t>
            </a:r>
            <a:endParaRPr lang="en-US" sz="2200" dirty="0">
              <a:ea typeface="Bookman Old Style" charset="0"/>
              <a:cs typeface="Bookman Old Style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3BAD66-06D1-455C-AA2F-0D8AAEF44679}"/>
              </a:ext>
            </a:extLst>
          </p:cNvPr>
          <p:cNvSpPr/>
          <p:nvPr/>
        </p:nvSpPr>
        <p:spPr>
          <a:xfrm>
            <a:off x="1163452" y="5700039"/>
            <a:ext cx="9720776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200" dirty="0">
                <a:latin typeface="Century Schoolbook" panose="02040604050505020304" pitchFamily="18" charset="0"/>
              </a:rPr>
              <a:t>an engine for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Continuous and Interactive Learning of Knowledge (CILK)</a:t>
            </a:r>
          </a:p>
        </p:txBody>
      </p:sp>
      <p:sp>
        <p:nvSpPr>
          <p:cNvPr id="7" name="Arrow: Down 3">
            <a:extLst>
              <a:ext uri="{FF2B5EF4-FFF2-40B4-BE49-F238E27FC236}">
                <a16:creationId xmlns:a16="http://schemas.microsoft.com/office/drawing/2014/main" id="{6B04540C-3E85-43D7-BE26-B2B486E5EAE9}"/>
              </a:ext>
            </a:extLst>
          </p:cNvPr>
          <p:cNvSpPr/>
          <p:nvPr/>
        </p:nvSpPr>
        <p:spPr>
          <a:xfrm>
            <a:off x="5159896" y="5215663"/>
            <a:ext cx="459545" cy="3186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6D25BD-727A-45F0-8DC5-3C5CE49405EF}"/>
              </a:ext>
            </a:extLst>
          </p:cNvPr>
          <p:cNvSpPr txBox="1"/>
          <p:nvPr/>
        </p:nvSpPr>
        <p:spPr>
          <a:xfrm>
            <a:off x="5771964" y="5119105"/>
            <a:ext cx="2438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/>
              <a:t>Proposed Soln.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6904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knowledge learning in dialogue: example</a:t>
            </a:r>
            <a:br>
              <a:rPr lang="en-US" dirty="0"/>
            </a:br>
            <a:r>
              <a:rPr lang="en-US" sz="2400" dirty="0"/>
              <a:t>(Mazumder et al. 2019)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0" y="1699806"/>
            <a:ext cx="5746225" cy="4222653"/>
          </a:xfrm>
          <a:prstGeom prst="rect">
            <a:avLst/>
          </a:prstGeom>
        </p:spPr>
      </p:pic>
      <p:pic>
        <p:nvPicPr>
          <p:cNvPr id="8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6020" y="1784077"/>
            <a:ext cx="5403018" cy="409319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Mazumder, Liu, Wang, and Ma. Lifelong and Interactive Learning of Factual Knowledge in Dialogues. SIGDIAL-2019</a:t>
            </a:r>
          </a:p>
        </p:txBody>
      </p:sp>
    </p:spTree>
    <p:extLst>
      <p:ext uri="{BB962C8B-B14F-4D97-AF65-F5344CB8AC3E}">
        <p14:creationId xmlns:p14="http://schemas.microsoft.com/office/powerpoint/2010/main" val="847046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the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Knowledge Base </a:t>
            </a:r>
            <a:r>
              <a:rPr lang="en-US" dirty="0"/>
              <a:t>of triples</a:t>
            </a:r>
          </a:p>
          <a:p>
            <a:r>
              <a:rPr lang="en-US" dirty="0">
                <a:solidFill>
                  <a:srgbClr val="3366FF"/>
                </a:solidFill>
              </a:rPr>
              <a:t>Interaction module</a:t>
            </a:r>
            <a:r>
              <a:rPr lang="en-US" dirty="0"/>
              <a:t>: chatting with the user</a:t>
            </a:r>
          </a:p>
          <a:p>
            <a:pPr lvl="1"/>
            <a:r>
              <a:rPr lang="en-US" dirty="0"/>
              <a:t>decides whether to ask or not and formulates questions to ask the user for </a:t>
            </a:r>
            <a:r>
              <a:rPr lang="en-US" dirty="0">
                <a:solidFill>
                  <a:srgbClr val="00863D"/>
                </a:solidFill>
              </a:rPr>
              <a:t>supporting facts</a:t>
            </a:r>
          </a:p>
          <a:p>
            <a:pPr lvl="1"/>
            <a:r>
              <a:rPr lang="en-US" dirty="0"/>
              <a:t>Updates KB with the acquired knowledge (used for training) </a:t>
            </a:r>
          </a:p>
          <a:p>
            <a:pPr lvl="1"/>
            <a:r>
              <a:rPr lang="en-US" dirty="0"/>
              <a:t>Converts open-world queries to closed-world ones</a:t>
            </a:r>
          </a:p>
          <a:p>
            <a:pPr lvl="2"/>
            <a:r>
              <a:rPr lang="en-US" dirty="0"/>
              <a:t>Using support facts to make h (or t) and r known to the KB (added to KB). </a:t>
            </a:r>
          </a:p>
          <a:p>
            <a:r>
              <a:rPr lang="en-US" dirty="0">
                <a:solidFill>
                  <a:srgbClr val="3366FF"/>
                </a:solidFill>
              </a:rPr>
              <a:t>Inference module</a:t>
            </a:r>
            <a:r>
              <a:rPr lang="en-US" dirty="0"/>
              <a:t>: </a:t>
            </a:r>
            <a:r>
              <a:rPr lang="en-US" sz="2400" dirty="0"/>
              <a:t>using the acquired knowledge (</a:t>
            </a:r>
            <a:r>
              <a:rPr lang="en-US" sz="2400" dirty="0">
                <a:solidFill>
                  <a:srgbClr val="00863D"/>
                </a:solidFill>
              </a:rPr>
              <a:t>supporting facts</a:t>
            </a:r>
            <a:r>
              <a:rPr lang="en-US" sz="2400" dirty="0"/>
              <a:t>) and KB to answer the resulting closed-world query: (h, r, t).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786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Closed-world assumption and open-world</a:t>
            </a:r>
            <a:br>
              <a:rPr lang="en-US" dirty="0"/>
            </a:br>
            <a:r>
              <a:rPr lang="en-US" sz="2400" dirty="0"/>
              <a:t>(Fei et al, 2016; Shu et al., 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machine learning:</a:t>
            </a:r>
          </a:p>
          <a:p>
            <a:pPr lvl="1"/>
            <a:r>
              <a:rPr lang="en-US" dirty="0">
                <a:solidFill>
                  <a:srgbClr val="00863D"/>
                </a:solidFill>
              </a:rPr>
              <a:t>Training data</a:t>
            </a:r>
            <a:r>
              <a:rPr lang="en-US" dirty="0">
                <a:solidFill>
                  <a:srgbClr val="0000FF"/>
                </a:solidFill>
              </a:rPr>
              <a:t>:   </a:t>
            </a:r>
            <a:r>
              <a:rPr lang="en-US" altLang="en-US" i="1" dirty="0" err="1"/>
              <a:t>D</a:t>
            </a:r>
            <a:r>
              <a:rPr lang="en-US" altLang="en-US" i="1" baseline="30000" dirty="0" err="1"/>
              <a:t>train</a:t>
            </a:r>
            <a:r>
              <a:rPr lang="en-US" altLang="en-US" baseline="30000" dirty="0"/>
              <a:t> </a:t>
            </a:r>
            <a:r>
              <a:rPr lang="en-US" altLang="en-US" dirty="0"/>
              <a:t>with class labels </a:t>
            </a:r>
            <a:r>
              <a:rPr lang="en-US" altLang="en-US" dirty="0">
                <a:solidFill>
                  <a:srgbClr val="0000FF"/>
                </a:solidFill>
              </a:rPr>
              <a:t>𝑌</a:t>
            </a:r>
            <a:r>
              <a:rPr lang="en-US" altLang="en-US" i="1" baseline="30000" dirty="0">
                <a:solidFill>
                  <a:srgbClr val="0000FF"/>
                </a:solidFill>
              </a:rPr>
              <a:t>train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= {</a:t>
            </a:r>
            <a:r>
              <a:rPr lang="en-US" altLang="en-US" dirty="0">
                <a:solidFill>
                  <a:srgbClr val="0000FF"/>
                </a:solidFill>
              </a:rPr>
              <a:t>𝑙</a:t>
            </a:r>
            <a:r>
              <a:rPr lang="en-US" altLang="en-US" baseline="-25000" dirty="0">
                <a:solidFill>
                  <a:srgbClr val="0000FF"/>
                </a:solidFill>
              </a:rPr>
              <a:t>1</a:t>
            </a:r>
            <a:r>
              <a:rPr lang="en-US" altLang="en-US" dirty="0">
                <a:solidFill>
                  <a:srgbClr val="0000FF"/>
                </a:solidFill>
              </a:rPr>
              <a:t>, 𝑙</a:t>
            </a:r>
            <a:r>
              <a:rPr lang="en-US" altLang="en-US" baseline="-25000" dirty="0">
                <a:solidFill>
                  <a:srgbClr val="0000FF"/>
                </a:solidFill>
              </a:rPr>
              <a:t>2</a:t>
            </a:r>
            <a:r>
              <a:rPr lang="en-US" altLang="en-US" dirty="0">
                <a:solidFill>
                  <a:srgbClr val="0000FF"/>
                </a:solidFill>
              </a:rPr>
              <a:t>, ..., 𝑙</a:t>
            </a:r>
            <a:r>
              <a:rPr lang="en-US" altLang="en-US" baseline="-25000" dirty="0">
                <a:solidFill>
                  <a:srgbClr val="0000FF"/>
                </a:solidFill>
              </a:rPr>
              <a:t>𝑡</a:t>
            </a:r>
            <a:r>
              <a:rPr lang="en-US" altLang="en-US" dirty="0"/>
              <a:t>}. </a:t>
            </a:r>
          </a:p>
          <a:p>
            <a:pPr lvl="1"/>
            <a:r>
              <a:rPr lang="en-US" dirty="0">
                <a:solidFill>
                  <a:srgbClr val="00863D"/>
                </a:solidFill>
              </a:rPr>
              <a:t>Test data:         </a:t>
            </a:r>
            <a:r>
              <a:rPr lang="en-US" altLang="en-US" i="1" dirty="0" err="1"/>
              <a:t>D</a:t>
            </a:r>
            <a:r>
              <a:rPr lang="en-US" altLang="en-US" i="1" baseline="30000" dirty="0" err="1"/>
              <a:t>test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00FF"/>
                </a:solidFill>
              </a:rPr>
              <a:t>𝑌</a:t>
            </a:r>
            <a:r>
              <a:rPr lang="en-US" altLang="en-US" i="1" baseline="30000" dirty="0">
                <a:solidFill>
                  <a:srgbClr val="0000FF"/>
                </a:solidFill>
              </a:rPr>
              <a:t>test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sym typeface="Symbol" panose="05050102010706020507" pitchFamily="18" charset="2"/>
              </a:rPr>
              <a:t></a:t>
            </a:r>
            <a:r>
              <a:rPr lang="en-US" altLang="en-US" dirty="0">
                <a:sym typeface="Symbol" panose="05050102010706020507" pitchFamily="18" charset="2"/>
              </a:rPr>
              <a:t> {</a:t>
            </a:r>
            <a:r>
              <a:rPr lang="en-US" altLang="en-US" dirty="0">
                <a:solidFill>
                  <a:srgbClr val="0000FF"/>
                </a:solidFill>
              </a:rPr>
              <a:t>𝑙</a:t>
            </a:r>
            <a:r>
              <a:rPr lang="en-US" altLang="en-US" baseline="-25000" dirty="0">
                <a:solidFill>
                  <a:srgbClr val="0000FF"/>
                </a:solidFill>
              </a:rPr>
              <a:t>1</a:t>
            </a:r>
            <a:r>
              <a:rPr lang="en-US" altLang="en-US" dirty="0">
                <a:solidFill>
                  <a:srgbClr val="0000FF"/>
                </a:solidFill>
              </a:rPr>
              <a:t>, 𝑙</a:t>
            </a:r>
            <a:r>
              <a:rPr lang="en-US" altLang="en-US" baseline="-25000" dirty="0">
                <a:solidFill>
                  <a:srgbClr val="0000FF"/>
                </a:solidFill>
              </a:rPr>
              <a:t>2</a:t>
            </a:r>
            <a:r>
              <a:rPr lang="en-US" altLang="en-US" dirty="0">
                <a:solidFill>
                  <a:srgbClr val="0000FF"/>
                </a:solidFill>
              </a:rPr>
              <a:t>, ..., 𝑙</a:t>
            </a:r>
            <a:r>
              <a:rPr lang="en-US" altLang="en-US" baseline="-25000" dirty="0">
                <a:solidFill>
                  <a:srgbClr val="0000FF"/>
                </a:solidFill>
              </a:rPr>
              <a:t>𝑡</a:t>
            </a:r>
            <a:r>
              <a:rPr lang="en-US" altLang="en-US" dirty="0"/>
              <a:t>}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Closed-world</a:t>
            </a:r>
            <a:r>
              <a:rPr lang="en-US" altLang="en-US" dirty="0">
                <a:solidFill>
                  <a:srgbClr val="FF0000"/>
                </a:solidFill>
              </a:rPr>
              <a:t>:</a:t>
            </a:r>
            <a:r>
              <a:rPr lang="en-US" altLang="en-US" dirty="0">
                <a:solidFill>
                  <a:srgbClr val="0000FF"/>
                </a:solidFill>
              </a:rPr>
              <a:t>   </a:t>
            </a:r>
            <a:r>
              <a:rPr lang="en-US" altLang="en-US" b="1" dirty="0">
                <a:solidFill>
                  <a:srgbClr val="0000FF"/>
                </a:solidFill>
              </a:rPr>
              <a:t>𝑌</a:t>
            </a:r>
            <a:r>
              <a:rPr lang="en-US" altLang="en-US" b="1" i="1" baseline="30000" dirty="0">
                <a:solidFill>
                  <a:srgbClr val="0000FF"/>
                </a:solidFill>
              </a:rPr>
              <a:t>test</a:t>
            </a:r>
            <a:r>
              <a:rPr lang="en-US" altLang="en-US" b="1" i="1" dirty="0">
                <a:solidFill>
                  <a:srgbClr val="0000FF"/>
                </a:solidFill>
              </a:rPr>
              <a:t>  </a:t>
            </a:r>
            <a:r>
              <a:rPr lang="en-US" altLang="en-US" b="1" dirty="0">
                <a:solidFill>
                  <a:srgbClr val="0000FF"/>
                </a:solidFill>
                <a:sym typeface="Symbol" panose="05050102010706020507" pitchFamily="18" charset="2"/>
              </a:rPr>
              <a:t>  </a:t>
            </a:r>
            <a:r>
              <a:rPr lang="en-US" altLang="en-US" b="1" dirty="0">
                <a:solidFill>
                  <a:srgbClr val="0000FF"/>
                </a:solidFill>
              </a:rPr>
              <a:t>𝑌</a:t>
            </a:r>
            <a:r>
              <a:rPr lang="en-US" altLang="en-US" b="1" i="1" baseline="30000" dirty="0">
                <a:solidFill>
                  <a:srgbClr val="0000FF"/>
                </a:solidFill>
              </a:rPr>
              <a:t>train</a:t>
            </a:r>
            <a:endParaRPr lang="en-US" b="1" dirty="0">
              <a:solidFill>
                <a:srgbClr val="0000FF"/>
              </a:solidFill>
            </a:endParaRPr>
          </a:p>
          <a:p>
            <a:pPr lvl="2"/>
            <a:r>
              <a:rPr lang="en-US" dirty="0"/>
              <a:t>Classes appeared in testing must have been seen in training, </a:t>
            </a:r>
            <a:r>
              <a:rPr lang="en-US" b="1" dirty="0"/>
              <a:t>nothing new.</a:t>
            </a:r>
          </a:p>
          <a:p>
            <a:pPr lvl="2"/>
            <a:r>
              <a:rPr lang="en-US" dirty="0"/>
              <a:t>A system that is </a:t>
            </a:r>
            <a:r>
              <a:rPr lang="en-US" b="1" dirty="0"/>
              <a:t>unable to identify anything new</a:t>
            </a:r>
            <a:r>
              <a:rPr lang="en-US" dirty="0"/>
              <a:t>, it cannot learn by itself. </a:t>
            </a:r>
          </a:p>
          <a:p>
            <a:pPr>
              <a:spcBef>
                <a:spcPts val="2400"/>
              </a:spcBef>
            </a:pPr>
            <a:r>
              <a:rPr lang="en-US" b="1" dirty="0">
                <a:solidFill>
                  <a:srgbClr val="FF0000"/>
                </a:solidFill>
              </a:rPr>
              <a:t>Open-world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	    </a:t>
            </a:r>
            <a:r>
              <a:rPr lang="en-US" altLang="en-US" b="1" dirty="0">
                <a:solidFill>
                  <a:srgbClr val="0000FF"/>
                </a:solidFill>
              </a:rPr>
              <a:t>𝑌</a:t>
            </a:r>
            <a:r>
              <a:rPr lang="en-US" altLang="en-US" b="1" i="1" baseline="30000" dirty="0">
                <a:solidFill>
                  <a:srgbClr val="0000FF"/>
                </a:solidFill>
              </a:rPr>
              <a:t>test</a:t>
            </a:r>
            <a:r>
              <a:rPr lang="en-US" altLang="en-US" b="1" dirty="0">
                <a:solidFill>
                  <a:srgbClr val="0000FF"/>
                </a:solidFill>
              </a:rPr>
              <a:t> - 𝑌</a:t>
            </a:r>
            <a:r>
              <a:rPr lang="en-US" altLang="en-US" b="1" i="1" baseline="30000" dirty="0">
                <a:solidFill>
                  <a:srgbClr val="0000FF"/>
                </a:solidFill>
              </a:rPr>
              <a:t>train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sym typeface="Symbol" panose="05050102010706020507" pitchFamily="18" charset="2"/>
              </a:rPr>
              <a:t> </a:t>
            </a:r>
            <a:r>
              <a:rPr lang="en-US" altLang="en-US" b="1" i="1" dirty="0">
                <a:solidFill>
                  <a:srgbClr val="0000FF"/>
                </a:solidFill>
                <a:sym typeface="Symbol" panose="05050102010706020507" pitchFamily="18" charset="2"/>
              </a:rPr>
              <a:t></a:t>
            </a:r>
          </a:p>
          <a:p>
            <a:pPr lvl="2"/>
            <a:r>
              <a:rPr lang="en-US" dirty="0"/>
              <a:t>There are unseen classes in the test data, out-of-distribution.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Fei, and Liu. Breaking the Closed World Assumption in Text Classification. </a:t>
            </a:r>
            <a:r>
              <a:rPr lang="en-US" sz="1200" i="1" dirty="0"/>
              <a:t>NAACL-HLT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5311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language interface and grounding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</a:rPr>
              <a:t>Motivation</a:t>
            </a:r>
            <a:r>
              <a:rPr lang="en-US" sz="2800" dirty="0"/>
              <a:t>: when we were testing a self-driving car on the road, it suddenly stopped and refused to move.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The road was completely clear, and we could not see anything wrong</a:t>
            </a:r>
          </a:p>
          <a:p>
            <a:pPr lvl="3">
              <a:spcBef>
                <a:spcPts val="600"/>
              </a:spcBef>
            </a:pPr>
            <a:r>
              <a:rPr lang="en-US" dirty="0"/>
              <a:t>Debugging back in the lab found a small stone on the road. 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Why cannot the car tell us what the problem was in natural language (NL)? 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Why cannot we tell the car to go ahead in natural language? </a:t>
            </a:r>
          </a:p>
          <a:p>
            <a:pPr lvl="3">
              <a:spcBef>
                <a:spcPts val="600"/>
              </a:spcBef>
            </a:pPr>
            <a:r>
              <a:rPr lang="en-US" dirty="0"/>
              <a:t>Our instruction is a piece of supervisory information.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To have this capability, the agent needs to continuously learn 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new natural language expressions that it does not understand, and 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to ground them to appropriate actions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165304"/>
            <a:ext cx="10972800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Mazumder, Liu, Wang,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Esmaeilpour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An Application-Independent Approach to Building Task-Oriented Chatbots with Interactive Continual Learning. </a:t>
            </a:r>
            <a:endParaRPr 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11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NeurIPS-2020 Workshop on Human in the Loop Dialogue Systems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2020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57452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Lifelong learning with learning on the job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Detecting novel instances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Continual learning with knowledge transfer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Continuous learning in dialogues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4524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Classic ML</a:t>
            </a:r>
            <a:r>
              <a:rPr lang="en-US" dirty="0"/>
              <a:t>: isolated, closed-world, single-task learning</a:t>
            </a:r>
          </a:p>
          <a:p>
            <a:r>
              <a:rPr lang="en-US" dirty="0">
                <a:solidFill>
                  <a:srgbClr val="0000FF"/>
                </a:solidFill>
              </a:rPr>
              <a:t>AI agents must </a:t>
            </a:r>
            <a:r>
              <a:rPr lang="en-US" dirty="0"/>
              <a:t>learn continuously in the open world, i.e.,  </a:t>
            </a:r>
          </a:p>
          <a:p>
            <a:pPr lvl="1"/>
            <a:r>
              <a:rPr lang="en-US" dirty="0"/>
              <a:t>Learning on the job </a:t>
            </a:r>
            <a:r>
              <a:rPr lang="en-US" sz="2000" dirty="0"/>
              <a:t>(Chen and Liu, 2018; Liu, 2020)</a:t>
            </a:r>
          </a:p>
          <a:p>
            <a:pPr lvl="2"/>
            <a:r>
              <a:rPr lang="en-US" dirty="0"/>
              <a:t>Detect new things and learn them with </a:t>
            </a:r>
          </a:p>
          <a:p>
            <a:pPr lvl="3"/>
            <a:r>
              <a:rPr lang="en-US" dirty="0"/>
              <a:t>self-motivation &amp; self-supervision</a:t>
            </a:r>
          </a:p>
          <a:p>
            <a:pPr lvl="3"/>
            <a:r>
              <a:rPr lang="en-US" i="1" dirty="0">
                <a:solidFill>
                  <a:srgbClr val="0000FF"/>
                </a:solidFill>
              </a:rPr>
              <a:t>Interactive self-supervision: </a:t>
            </a:r>
            <a:r>
              <a:rPr lang="en-US" dirty="0"/>
              <a:t>need to interact with humans and the environment</a:t>
            </a:r>
          </a:p>
          <a:p>
            <a:pPr lvl="1"/>
            <a:r>
              <a:rPr lang="en-US" dirty="0"/>
              <a:t>E.g., self-driving cars and </a:t>
            </a:r>
            <a:r>
              <a:rPr lang="en-US" dirty="0" err="1"/>
              <a:t>chatbots</a:t>
            </a:r>
            <a:r>
              <a:rPr lang="en-US" dirty="0"/>
              <a:t> need such capabilities.</a:t>
            </a:r>
          </a:p>
          <a:p>
            <a:pPr>
              <a:spcBef>
                <a:spcPts val="1800"/>
              </a:spcBef>
            </a:pPr>
            <a:r>
              <a:rPr lang="en-US" dirty="0"/>
              <a:t>Current techniques are still in </a:t>
            </a:r>
            <a:r>
              <a:rPr lang="en-US" dirty="0">
                <a:solidFill>
                  <a:srgbClr val="0000FF"/>
                </a:solidFill>
              </a:rPr>
              <a:t>their infancy.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Novel learning algorithms or paradigm shifts may be needed.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086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Chatbots</a:t>
            </a:r>
            <a:r>
              <a:rPr lang="en-US" dirty="0"/>
              <a:t> need to learn continuously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572200" cy="453072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chatbot’s</a:t>
            </a:r>
            <a:r>
              <a:rPr lang="en-US" dirty="0"/>
              <a:t> environment is highly </a:t>
            </a:r>
            <a:r>
              <a:rPr lang="en-US" dirty="0">
                <a:solidFill>
                  <a:srgbClr val="0000FF"/>
                </a:solidFill>
              </a:rPr>
              <a:t>dynamic </a:t>
            </a:r>
            <a:r>
              <a:rPr lang="en-US" dirty="0"/>
              <a:t>&amp;</a:t>
            </a:r>
            <a:r>
              <a:rPr lang="en-US" dirty="0">
                <a:solidFill>
                  <a:srgbClr val="0000FF"/>
                </a:solidFill>
              </a:rPr>
              <a:t> open</a:t>
            </a:r>
            <a:r>
              <a:rPr lang="en-US" dirty="0"/>
              <a:t>.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What happens if the user says something that the </a:t>
            </a:r>
            <a:r>
              <a:rPr lang="en-US" dirty="0" err="1"/>
              <a:t>chatbot</a:t>
            </a:r>
            <a:r>
              <a:rPr lang="en-US" dirty="0"/>
              <a:t> cannot understand.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Hard to train the </a:t>
            </a:r>
            <a:r>
              <a:rPr lang="en-US" dirty="0" err="1"/>
              <a:t>chatbot</a:t>
            </a:r>
            <a:r>
              <a:rPr lang="en-US" dirty="0"/>
              <a:t> by its engineers forever.</a:t>
            </a:r>
          </a:p>
          <a:p>
            <a:pPr lvl="2"/>
            <a:r>
              <a:rPr lang="en-US" dirty="0" err="1">
                <a:solidFill>
                  <a:srgbClr val="0000FF"/>
                </a:solidFill>
              </a:rPr>
              <a:t>Chatbot</a:t>
            </a:r>
            <a:r>
              <a:rPr lang="en-US" dirty="0">
                <a:solidFill>
                  <a:srgbClr val="0000FF"/>
                </a:solidFill>
              </a:rPr>
              <a:t> must learn during chatting</a:t>
            </a:r>
          </a:p>
          <a:p>
            <a:pPr lvl="2"/>
            <a:r>
              <a:rPr lang="en-US" dirty="0"/>
              <a:t>(learn from other sources)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00" y="1486919"/>
            <a:ext cx="5400600" cy="4286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Liu. Learning on the Job: Online Lifelong and Continual Learning. AAAI-2020</a:t>
            </a:r>
          </a:p>
        </p:txBody>
      </p:sp>
    </p:spTree>
    <p:extLst>
      <p:ext uri="{BB962C8B-B14F-4D97-AF65-F5344CB8AC3E}">
        <p14:creationId xmlns:p14="http://schemas.microsoft.com/office/powerpoint/2010/main" val="292242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Self-driving cars need to learn continuously too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602524" cy="4530725"/>
          </a:xfrm>
        </p:spPr>
        <p:txBody>
          <a:bodyPr/>
          <a:lstStyle/>
          <a:p>
            <a:r>
              <a:rPr lang="en-US" dirty="0"/>
              <a:t>Self-driving cars cannot reach human-level of driving with only rules and off-line training. </a:t>
            </a:r>
          </a:p>
          <a:p>
            <a:pPr lvl="2"/>
            <a:r>
              <a:rPr lang="en-US" dirty="0"/>
              <a:t>Impossible to cover all corner cases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Real-world is full of unknowns</a:t>
            </a:r>
            <a:r>
              <a:rPr lang="en-US" dirty="0"/>
              <a:t>. </a:t>
            </a:r>
          </a:p>
          <a:p>
            <a:r>
              <a:rPr lang="en-US" dirty="0"/>
              <a:t>Has to learn &amp; adapt continuously in its interaction with humans and the environment by itself. </a:t>
            </a:r>
          </a:p>
          <a:p>
            <a:pPr lvl="2"/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open world </a:t>
            </a:r>
            <a:r>
              <a:rPr lang="en-US" dirty="0"/>
              <a:t>(changes &amp; unknowns).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970568"/>
            <a:ext cx="3581667" cy="2340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784" y="3298787"/>
            <a:ext cx="4494832" cy="2902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Chen and Liu. Lifelong machine learning. Morgan &amp; Claypool. 2018</a:t>
            </a:r>
          </a:p>
        </p:txBody>
      </p:sp>
    </p:spTree>
    <p:extLst>
      <p:ext uri="{BB962C8B-B14F-4D97-AF65-F5344CB8AC3E}">
        <p14:creationId xmlns:p14="http://schemas.microsoft.com/office/powerpoint/2010/main" val="251488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Lifelong learning with learning on the job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Detecting novel instances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Continual learning with knowledge transfer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Continuous learning in dialogues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610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definition of lifelong learning</a:t>
            </a:r>
            <a:br>
              <a:rPr lang="en-US" dirty="0"/>
            </a:br>
            <a:r>
              <a:rPr lang="en-US" altLang="en-US" sz="2000" dirty="0"/>
              <a:t>(</a:t>
            </a:r>
            <a:r>
              <a:rPr lang="en-US" altLang="en-US" sz="2000" dirty="0" err="1"/>
              <a:t>Thrun</a:t>
            </a:r>
            <a:r>
              <a:rPr lang="en-US" altLang="en-US" sz="2000" dirty="0"/>
              <a:t> 1996, </a:t>
            </a:r>
            <a:r>
              <a:rPr lang="en-US" sz="2000" dirty="0"/>
              <a:t>Silver et al 2013; Ruvolo and Eaton, 2013; </a:t>
            </a:r>
            <a:r>
              <a:rPr lang="en-US" altLang="en-US" sz="2000" dirty="0"/>
              <a:t>Chen and Liu, 2014, 2016)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887000" cy="4530725"/>
          </a:xfrm>
        </p:spPr>
        <p:txBody>
          <a:bodyPr/>
          <a:lstStyle/>
          <a:p>
            <a:r>
              <a:rPr lang="en-US" sz="2800" dirty="0"/>
              <a:t>At any point in time, the learner has learned a sequence of tasks, from </a:t>
            </a:r>
            <a:r>
              <a:rPr lang="en-US" sz="2800" dirty="0">
                <a:solidFill>
                  <a:srgbClr val="0000FF"/>
                </a:solidFill>
              </a:rPr>
              <a:t>1 </a:t>
            </a:r>
            <a:r>
              <a:rPr lang="en-US" sz="2800" dirty="0"/>
              <a:t>to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i="1" dirty="0">
                <a:solidFill>
                  <a:srgbClr val="0000FF"/>
                </a:solidFill>
              </a:rPr>
              <a:t>N</a:t>
            </a:r>
            <a:r>
              <a:rPr lang="en-US" sz="2800" dirty="0"/>
              <a:t>.</a:t>
            </a:r>
          </a:p>
          <a:p>
            <a:pPr lvl="2"/>
            <a:endParaRPr lang="en-US" sz="2800" dirty="0"/>
          </a:p>
          <a:p>
            <a:r>
              <a:rPr lang="en-US" sz="2800" dirty="0"/>
              <a:t>When faced with the 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i="1" dirty="0">
                <a:solidFill>
                  <a:srgbClr val="0000FF"/>
                </a:solidFill>
              </a:rPr>
              <a:t>N</a:t>
            </a:r>
            <a:r>
              <a:rPr lang="en-US" sz="2800" dirty="0">
                <a:solidFill>
                  <a:srgbClr val="0000FF"/>
                </a:solidFill>
              </a:rPr>
              <a:t>+1)</a:t>
            </a:r>
            <a:r>
              <a:rPr lang="en-US" sz="2800" dirty="0" err="1">
                <a:solidFill>
                  <a:srgbClr val="0000FF"/>
                </a:solidFill>
              </a:rPr>
              <a:t>th</a:t>
            </a:r>
            <a:r>
              <a:rPr lang="en-US" sz="2800" dirty="0"/>
              <a:t> task, it uses the knowledge gained from the </a:t>
            </a:r>
            <a:r>
              <a:rPr lang="en-US" sz="2800" i="1" dirty="0">
                <a:solidFill>
                  <a:srgbClr val="0000FF"/>
                </a:solidFill>
              </a:rPr>
              <a:t>N</a:t>
            </a:r>
            <a:r>
              <a:rPr lang="en-US" sz="2800" dirty="0"/>
              <a:t> previous tasks to help learn the 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i="1" dirty="0">
                <a:solidFill>
                  <a:srgbClr val="0000FF"/>
                </a:solidFill>
              </a:rPr>
              <a:t>N</a:t>
            </a:r>
            <a:r>
              <a:rPr lang="en-US" sz="2800" dirty="0">
                <a:solidFill>
                  <a:srgbClr val="0000FF"/>
                </a:solidFill>
              </a:rPr>
              <a:t>+1)</a:t>
            </a:r>
            <a:r>
              <a:rPr lang="en-US" sz="2800" dirty="0" err="1">
                <a:solidFill>
                  <a:srgbClr val="0000FF"/>
                </a:solidFill>
              </a:rPr>
              <a:t>th</a:t>
            </a:r>
            <a:r>
              <a:rPr lang="en-US" sz="2800" dirty="0"/>
              <a:t> task.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 err="1"/>
              <a:t>Thrun</a:t>
            </a:r>
            <a:r>
              <a:rPr lang="en-US" sz="1200" dirty="0"/>
              <a:t>. Is learning the n-</a:t>
            </a:r>
            <a:r>
              <a:rPr lang="en-US" sz="1200" dirty="0" err="1"/>
              <a:t>th</a:t>
            </a:r>
            <a:r>
              <a:rPr lang="en-US" sz="1200" dirty="0"/>
              <a:t> thing any easier than learning the first? NIPS, 1996.</a:t>
            </a:r>
          </a:p>
        </p:txBody>
      </p:sp>
    </p:spTree>
    <p:extLst>
      <p:ext uri="{BB962C8B-B14F-4D97-AF65-F5344CB8AC3E}">
        <p14:creationId xmlns:p14="http://schemas.microsoft.com/office/powerpoint/2010/main" val="230296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Lifelong/continual learning in the open world</a:t>
            </a:r>
            <a:br>
              <a:rPr lang="en-US" dirty="0"/>
            </a:br>
            <a:r>
              <a:rPr lang="en-US" sz="1800" dirty="0"/>
              <a:t>(Chen &amp; Liu, 2018, Liu, 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340768"/>
            <a:ext cx="7992888" cy="479300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Liu. Learning on the Job: Online Lifelong and Continual Learning. AAAI-2020</a:t>
            </a:r>
          </a:p>
        </p:txBody>
      </p:sp>
    </p:spTree>
    <p:extLst>
      <p:ext uri="{BB962C8B-B14F-4D97-AF65-F5344CB8AC3E}">
        <p14:creationId xmlns:p14="http://schemas.microsoft.com/office/powerpoint/2010/main" val="4072680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characteristics</a:t>
            </a:r>
            <a:br>
              <a:rPr lang="en-US" dirty="0"/>
            </a:br>
            <a:r>
              <a:rPr lang="en-US" sz="2400" dirty="0"/>
              <a:t>(Chen and Liu, 2018-book)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814992" cy="45307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b="1" dirty="0"/>
              <a:t>Continuous learning process:</a:t>
            </a:r>
            <a:endParaRPr lang="en-US" sz="2400" dirty="0"/>
          </a:p>
          <a:p>
            <a:pPr lvl="1">
              <a:spcBef>
                <a:spcPts val="600"/>
              </a:spcBef>
            </a:pPr>
            <a:r>
              <a:rPr lang="en-US" sz="2400" i="1" dirty="0">
                <a:solidFill>
                  <a:srgbClr val="0000FF"/>
                </a:solidFill>
              </a:rPr>
              <a:t>Without forgetting</a:t>
            </a:r>
            <a:r>
              <a:rPr lang="en-US" sz="2400" dirty="0"/>
              <a:t>: Learning a new task should not forget the past. 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Knowledge accumulation in KB </a:t>
            </a:r>
            <a:r>
              <a:rPr lang="en-US" sz="2400" dirty="0"/>
              <a:t>(long-term memory)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Using/adapting past knowledge </a:t>
            </a:r>
            <a:r>
              <a:rPr lang="en-US" sz="2400" dirty="0"/>
              <a:t>to help learn new tasks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Learning on the job </a:t>
            </a:r>
            <a:r>
              <a:rPr lang="en-US" sz="2400" dirty="0"/>
              <a:t>during model application </a:t>
            </a:r>
            <a:r>
              <a:rPr lang="en-US" sz="2400" dirty="0">
                <a:solidFill>
                  <a:srgbClr val="FF0000"/>
                </a:solidFill>
              </a:rPr>
              <a:t>in the open world </a:t>
            </a:r>
            <a:r>
              <a:rPr lang="en-US" sz="2400" dirty="0"/>
              <a:t>in a </a:t>
            </a:r>
            <a:r>
              <a:rPr lang="en-US" sz="2400" i="1" dirty="0">
                <a:solidFill>
                  <a:srgbClr val="0000FF"/>
                </a:solidFill>
              </a:rPr>
              <a:t>self-supervised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manner via </a:t>
            </a:r>
            <a:r>
              <a:rPr lang="en-US" sz="2400" i="1" dirty="0">
                <a:solidFill>
                  <a:srgbClr val="0000FF"/>
                </a:solidFill>
              </a:rPr>
              <a:t>interaction </a:t>
            </a:r>
            <a:r>
              <a:rPr lang="en-US" sz="2400" dirty="0"/>
              <a:t>with humans and the environment.  </a:t>
            </a:r>
          </a:p>
          <a:p>
            <a:pPr lvl="1">
              <a:spcBef>
                <a:spcPts val="600"/>
              </a:spcBef>
            </a:pPr>
            <a:r>
              <a:rPr lang="en-US" sz="2400" i="1" dirty="0">
                <a:solidFill>
                  <a:srgbClr val="FF0000"/>
                </a:solidFill>
              </a:rPr>
              <a:t>Discover new tasks and learn them </a:t>
            </a:r>
            <a:r>
              <a:rPr lang="en-US" sz="2400" dirty="0"/>
              <a:t>incrementally/continually. 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Novel instances of existing/known classes – concept drifting. </a:t>
            </a:r>
          </a:p>
          <a:p>
            <a:pPr lvl="2">
              <a:spcBef>
                <a:spcPts val="600"/>
              </a:spcBef>
            </a:pPr>
            <a:r>
              <a:rPr lang="en-US" sz="2000" dirty="0">
                <a:solidFill>
                  <a:srgbClr val="0000FF"/>
                </a:solidFill>
              </a:rPr>
              <a:t>Novel/unknown classes or tasks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Liu. Learning on the Job: Online Lifelong and Continual Learning. AAAI-2020</a:t>
            </a:r>
          </a:p>
        </p:txBody>
      </p:sp>
    </p:spTree>
    <p:extLst>
      <p:ext uri="{BB962C8B-B14F-4D97-AF65-F5344CB8AC3E}">
        <p14:creationId xmlns:p14="http://schemas.microsoft.com/office/powerpoint/2010/main" val="2370030661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214773</TotalTime>
  <Words>2693</Words>
  <Application>Microsoft Office PowerPoint</Application>
  <PresentationFormat>Widescreen</PresentationFormat>
  <Paragraphs>307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Century Schoolbook</vt:lpstr>
      <vt:lpstr>Comic Sans MS</vt:lpstr>
      <vt:lpstr>Garamond</vt:lpstr>
      <vt:lpstr>Times New Roman</vt:lpstr>
      <vt:lpstr>Wingdings</vt:lpstr>
      <vt:lpstr>Edge</vt:lpstr>
      <vt:lpstr>Lifelong and Continual Learning, and On-the-Job Learning</vt:lpstr>
      <vt:lpstr>Introduction </vt:lpstr>
      <vt:lpstr>Closed-world assumption and open-world (Fei et al, 2016; Shu et al., 2017)</vt:lpstr>
      <vt:lpstr>Chatbots need to learn continuously</vt:lpstr>
      <vt:lpstr>Self-driving cars need to learn continuously too </vt:lpstr>
      <vt:lpstr>Outline</vt:lpstr>
      <vt:lpstr>Old definition of lifelong learning (Thrun 1996, Silver et al 2013; Ruvolo and Eaton, 2013; Chen and Liu, 2014, 2016)</vt:lpstr>
      <vt:lpstr>Lifelong/continual learning in the open world (Chen &amp; Liu, 2018, Liu, 2020)</vt:lpstr>
      <vt:lpstr>Key characteristics (Chen and Liu, 2018-book)</vt:lpstr>
      <vt:lpstr>Learning on the job (Liu, 2020, Chen and Liu, 2018)</vt:lpstr>
      <vt:lpstr>Learning on the job in the open-world (Fei et al, 2016; Shu et al., 2017)</vt:lpstr>
      <vt:lpstr>Interactive self-supervision (Liu, 2020)</vt:lpstr>
      <vt:lpstr>Example - a greeting bot in a hotel (Chen and Liu 2018)</vt:lpstr>
      <vt:lpstr>Outline</vt:lpstr>
      <vt:lpstr>DOC - detecting novel instances (text classification) (Shu et al. 2017)</vt:lpstr>
      <vt:lpstr>Finding the rejection threshold</vt:lpstr>
      <vt:lpstr>Open-world learning via meta-learning (Xu et al. 2019)</vt:lpstr>
      <vt:lpstr>Outline</vt:lpstr>
      <vt:lpstr>Continual learning</vt:lpstr>
      <vt:lpstr>Continual learning with knowledge transfer (Ke and Liu, 2020)</vt:lpstr>
      <vt:lpstr>KAN architecture</vt:lpstr>
      <vt:lpstr>Outline</vt:lpstr>
      <vt:lpstr>Continuous knowledge learning in dialogues (Mazumder et al. 2018, 2019)</vt:lpstr>
      <vt:lpstr>Human conversation is knowledge driven?</vt:lpstr>
      <vt:lpstr>Knowledge learning in conversation</vt:lpstr>
      <vt:lpstr>Opportunities to learn in conversations</vt:lpstr>
      <vt:lpstr>Problem formulation</vt:lpstr>
      <vt:lpstr>Interactive knowledge learning in dialogue: example (Mazumder et al. 2019)</vt:lpstr>
      <vt:lpstr>Components of the system</vt:lpstr>
      <vt:lpstr>Natural language interface and grounding</vt:lpstr>
      <vt:lpstr>Outline</vt:lpstr>
      <vt:lpstr>Summary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and Summarizing Customer Reviews</dc:title>
  <dc:creator>Preferred Customer</dc:creator>
  <cp:lastModifiedBy>Liu, Bing</cp:lastModifiedBy>
  <cp:revision>5733</cp:revision>
  <cp:lastPrinted>2015-07-21T14:54:29Z</cp:lastPrinted>
  <dcterms:created xsi:type="dcterms:W3CDTF">2004-06-21T03:23:40Z</dcterms:created>
  <dcterms:modified xsi:type="dcterms:W3CDTF">2020-11-28T18:52:09Z</dcterms:modified>
</cp:coreProperties>
</file>