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80"/>
  </p:notesMasterIdLst>
  <p:handoutMasterIdLst>
    <p:handoutMasterId r:id="rId81"/>
  </p:handoutMasterIdLst>
  <p:sldIdLst>
    <p:sldId id="2849" r:id="rId2"/>
    <p:sldId id="2850" r:id="rId3"/>
    <p:sldId id="2851" r:id="rId4"/>
    <p:sldId id="2852" r:id="rId5"/>
    <p:sldId id="2853" r:id="rId6"/>
    <p:sldId id="2854" r:id="rId7"/>
    <p:sldId id="2855" r:id="rId8"/>
    <p:sldId id="2857" r:id="rId9"/>
    <p:sldId id="2858" r:id="rId10"/>
    <p:sldId id="2859" r:id="rId11"/>
    <p:sldId id="2860" r:id="rId12"/>
    <p:sldId id="2861" r:id="rId13"/>
    <p:sldId id="2862" r:id="rId14"/>
    <p:sldId id="2864" r:id="rId15"/>
    <p:sldId id="2865" r:id="rId16"/>
    <p:sldId id="2866" r:id="rId17"/>
    <p:sldId id="2798" r:id="rId18"/>
    <p:sldId id="2867" r:id="rId19"/>
    <p:sldId id="2868" r:id="rId20"/>
    <p:sldId id="2869" r:id="rId21"/>
    <p:sldId id="2870" r:id="rId22"/>
    <p:sldId id="2871" r:id="rId23"/>
    <p:sldId id="2872" r:id="rId24"/>
    <p:sldId id="2779" r:id="rId25"/>
    <p:sldId id="2780" r:id="rId26"/>
    <p:sldId id="2782" r:id="rId27"/>
    <p:sldId id="2783" r:id="rId28"/>
    <p:sldId id="2781" r:id="rId29"/>
    <p:sldId id="2784" r:id="rId30"/>
    <p:sldId id="2786" r:id="rId31"/>
    <p:sldId id="774" r:id="rId32"/>
    <p:sldId id="2787" r:id="rId33"/>
    <p:sldId id="2788" r:id="rId34"/>
    <p:sldId id="2789" r:id="rId35"/>
    <p:sldId id="2790" r:id="rId36"/>
    <p:sldId id="2791" r:id="rId37"/>
    <p:sldId id="2794" r:id="rId38"/>
    <p:sldId id="2792" r:id="rId39"/>
    <p:sldId id="2793" r:id="rId40"/>
    <p:sldId id="2797" r:id="rId41"/>
    <p:sldId id="2799" r:id="rId42"/>
    <p:sldId id="2800" r:id="rId43"/>
    <p:sldId id="2801" r:id="rId44"/>
    <p:sldId id="2802" r:id="rId45"/>
    <p:sldId id="2803" r:id="rId46"/>
    <p:sldId id="2804" r:id="rId47"/>
    <p:sldId id="2805" r:id="rId48"/>
    <p:sldId id="2806" r:id="rId49"/>
    <p:sldId id="2807" r:id="rId50"/>
    <p:sldId id="2808" r:id="rId51"/>
    <p:sldId id="2809" r:id="rId52"/>
    <p:sldId id="2810" r:id="rId53"/>
    <p:sldId id="2812" r:id="rId54"/>
    <p:sldId id="2813" r:id="rId55"/>
    <p:sldId id="2814" r:id="rId56"/>
    <p:sldId id="2815" r:id="rId57"/>
    <p:sldId id="2796" r:id="rId58"/>
    <p:sldId id="2816" r:id="rId59"/>
    <p:sldId id="2817" r:id="rId60"/>
    <p:sldId id="2818" r:id="rId61"/>
    <p:sldId id="2819" r:id="rId62"/>
    <p:sldId id="2821" r:id="rId63"/>
    <p:sldId id="2822" r:id="rId64"/>
    <p:sldId id="2823" r:id="rId65"/>
    <p:sldId id="2824" r:id="rId66"/>
    <p:sldId id="2820" r:id="rId67"/>
    <p:sldId id="2827" r:id="rId68"/>
    <p:sldId id="2826" r:id="rId69"/>
    <p:sldId id="2828" r:id="rId70"/>
    <p:sldId id="2829" r:id="rId71"/>
    <p:sldId id="2831" r:id="rId72"/>
    <p:sldId id="2832" r:id="rId73"/>
    <p:sldId id="2833" r:id="rId74"/>
    <p:sldId id="2834" r:id="rId75"/>
    <p:sldId id="2835" r:id="rId76"/>
    <p:sldId id="2836" r:id="rId77"/>
    <p:sldId id="2837" r:id="rId78"/>
    <p:sldId id="2795" r:id="rId79"/>
  </p:sldIdLst>
  <p:sldSz cx="12192000" cy="6858000"/>
  <p:notesSz cx="68580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1"/>
      </a:buClr>
      <a:buSzPct val="65000"/>
      <a:buFont typeface="Wingdings" pitchFamily="2" charset="2"/>
      <a:buChar char="n"/>
      <a:defRPr sz="3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19" userDrawn="1">
          <p15:clr>
            <a:srgbClr val="A4A3A4"/>
          </p15:clr>
        </p15:guide>
        <p15:guide id="4" pos="7679" userDrawn="1">
          <p15:clr>
            <a:srgbClr val="A4A3A4"/>
          </p15:clr>
        </p15:guide>
        <p15:guide id="5" orient="horz" pos="2183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ett Chen" initials="" lastIdx="5" clrIdx="0"/>
  <p:cmAuthor id="1" name="Brett Zhiyuan Chen" initials="" lastIdx="1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CC6600"/>
    <a:srgbClr val="FF9900"/>
    <a:srgbClr val="00863D"/>
    <a:srgbClr val="FF6600"/>
    <a:srgbClr val="3366FF"/>
    <a:srgbClr val="700000"/>
    <a:srgbClr val="5D2884"/>
    <a:srgbClr val="3333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9" autoAdjust="0"/>
    <p:restoredTop sz="93963" autoAdjust="0"/>
  </p:normalViewPr>
  <p:slideViewPr>
    <p:cSldViewPr>
      <p:cViewPr varScale="1">
        <p:scale>
          <a:sx n="61" d="100"/>
          <a:sy n="61" d="100"/>
        </p:scale>
        <p:origin x="780" y="38"/>
      </p:cViewPr>
      <p:guideLst>
        <p:guide orient="horz" pos="2160"/>
        <p:guide pos="3840"/>
        <p:guide orient="horz" pos="4319"/>
        <p:guide pos="7679"/>
        <p:guide orient="horz" pos="218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1440" y="-72"/>
      </p:cViewPr>
      <p:guideLst>
        <p:guide orient="horz" pos="2928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903" y="1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195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903" y="8832195"/>
            <a:ext cx="2972097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defRPr sz="1300">
                <a:latin typeface="Arial" charset="0"/>
              </a:defRPr>
            </a:lvl1pPr>
          </a:lstStyle>
          <a:p>
            <a:pPr>
              <a:defRPr/>
            </a:pPr>
            <a:fld id="{5DB034C7-4270-483D-8BDF-C000EEEF1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26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8500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098" y="4416099"/>
            <a:ext cx="5485805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4" tIns="46143" rIns="92284" bIns="46143" numCol="1" anchor="b" anchorCtr="0" compatLnSpc="1">
            <a:prstTxWarp prst="textNoShape">
              <a:avLst/>
            </a:prstTxWarp>
          </a:bodyPr>
          <a:lstStyle>
            <a:lvl1pPr algn="r" defTabSz="923810">
              <a:spcBef>
                <a:spcPct val="0"/>
              </a:spcBef>
              <a:buClrTx/>
              <a:buSzTx/>
              <a:buFontTx/>
              <a:buNone/>
              <a:defRPr sz="1300">
                <a:latin typeface="Arial" charset="0"/>
              </a:defRPr>
            </a:lvl1pPr>
          </a:lstStyle>
          <a:p>
            <a:pPr>
              <a:defRPr/>
            </a:pPr>
            <a:fld id="{22A3586C-3B7D-4147-9957-F8F486F8C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6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3586C-3B7D-4147-9957-F8F486F8CC7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1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3586C-3B7D-4147-9957-F8F486F8CC7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7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D48BE-267D-4B59-ADE4-43764D46B7C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2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14400" y="6243638"/>
            <a:ext cx="71120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256F0-88B9-48EE-8C53-686074EE5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61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803B-8952-402F-A71A-B244E0086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45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F6302-11C0-4480-8196-146E016623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48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0B96-E340-41E1-9073-CBBEAA7AB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CFDD-3C5F-4286-9C94-2AA788FC88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8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F91C3-4DC8-4412-86BD-7EDA41606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87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7D095-C475-468E-B55A-5AAB6E83C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2E54C-6748-4117-AA15-93F730709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2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DE47E-5550-4E36-872B-CD1F66F30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486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41D7C-6881-4687-9E7E-EA249A2FA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3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E2BA-9042-4BC0-B54D-BCD7452B8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55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35FFE-4E95-41F7-8729-5E6E187272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35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552E-4478-4036-BA25-FF7ACAEFD2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67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248400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+mj-lt"/>
              </a:defRPr>
            </a:lvl1pPr>
          </a:lstStyle>
          <a:p>
            <a:pPr>
              <a:defRPr/>
            </a:pPr>
            <a:fld id="{87098A94-D482-4804-A3D4-A50318B20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13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1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20.png"/><Relationship Id="rId3" Type="http://schemas.openxmlformats.org/officeDocument/2006/relationships/image" Target="../media/image120.png"/><Relationship Id="rId7" Type="http://schemas.openxmlformats.org/officeDocument/2006/relationships/image" Target="../media/image160.png"/><Relationship Id="rId12" Type="http://schemas.openxmlformats.org/officeDocument/2006/relationships/image" Target="../media/image2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200.png"/><Relationship Id="rId5" Type="http://schemas.openxmlformats.org/officeDocument/2006/relationships/image" Target="../media/image140.png"/><Relationship Id="rId15" Type="http://schemas.openxmlformats.org/officeDocument/2006/relationships/image" Target="../media/image240.png"/><Relationship Id="rId10" Type="http://schemas.openxmlformats.org/officeDocument/2006/relationships/image" Target="../media/image190.png"/><Relationship Id="rId4" Type="http://schemas.openxmlformats.org/officeDocument/2006/relationships/image" Target="../media/image130.png"/><Relationship Id="rId9" Type="http://schemas.openxmlformats.org/officeDocument/2006/relationships/image" Target="../media/image39.png"/><Relationship Id="rId14" Type="http://schemas.openxmlformats.org/officeDocument/2006/relationships/image" Target="../media/image2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40.png"/><Relationship Id="rId5" Type="http://schemas.openxmlformats.org/officeDocument/2006/relationships/image" Target="../media/image280.png"/><Relationship Id="rId10" Type="http://schemas.openxmlformats.org/officeDocument/2006/relationships/image" Target="../media/image330.png"/><Relationship Id="rId4" Type="http://schemas.openxmlformats.org/officeDocument/2006/relationships/image" Target="../media/image270.png"/><Relationship Id="rId9" Type="http://schemas.openxmlformats.org/officeDocument/2006/relationships/image" Target="../media/image3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0.png"/><Relationship Id="rId7" Type="http://schemas.openxmlformats.org/officeDocument/2006/relationships/image" Target="../media/image39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0.png"/><Relationship Id="rId10" Type="http://schemas.openxmlformats.org/officeDocument/2006/relationships/image" Target="../media/image42.png"/><Relationship Id="rId4" Type="http://schemas.openxmlformats.org/officeDocument/2006/relationships/image" Target="../media/image360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70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openxmlformats.org/officeDocument/2006/relationships/image" Target="../media/image360.png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470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88.png"/><Relationship Id="rId7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wmf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2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86.png"/><Relationship Id="rId7" Type="http://schemas.openxmlformats.org/officeDocument/2006/relationships/image" Target="../media/image84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83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89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wmf"/><Relationship Id="rId4" Type="http://schemas.openxmlformats.org/officeDocument/2006/relationships/oleObject" Target="../embeddings/oleObject2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avid_Rumelhart" TargetMode="External"/><Relationship Id="rId2" Type="http://schemas.openxmlformats.org/officeDocument/2006/relationships/hyperlink" Target="http://www.nature.com/nature/journal/v323/n6088/pdf/323533a0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Ronald_J._Williams" TargetMode="External"/><Relationship Id="rId4" Type="http://schemas.openxmlformats.org/officeDocument/2006/relationships/hyperlink" Target="http://www.cs.toronto.edu/~hinton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37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39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7" Type="http://schemas.openxmlformats.org/officeDocument/2006/relationships/image" Target="../media/image112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11.wmf"/><Relationship Id="rId4" Type="http://schemas.openxmlformats.org/officeDocument/2006/relationships/oleObject" Target="../embeddings/oleObject41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oleObject" Target="../embeddings/oleObject48.bin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51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Basic concepts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Decision tree induction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Evaluation of classifiers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Naïve Bayesian classification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Naïve Bayes for text classification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Support vector machines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dirty="0">
                <a:solidFill>
                  <a:srgbClr val="FF0000"/>
                </a:solidFill>
              </a:rPr>
              <a:t>Linear regression and gradient descent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Neural networks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K-nearest neighbor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Ensemble methods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594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3C8DD-705E-46C6-B09F-540DCC61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going downhill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427E4-0E37-4D53-B475-841517596A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530CC-3485-4E24-BBAD-EFEE474E05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18973" y="6243638"/>
            <a:ext cx="2844800" cy="457200"/>
          </a:xfrm>
        </p:spPr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CD14519-53D6-4704-8FD2-5951EF0D850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68172" y="1526476"/>
                <a:ext cx="8532948" cy="132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7500"/>
              </a:bodyPr>
              <a:lstStyle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2pPr>
                <a:lvl3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3pPr>
                <a:lvl4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4pPr>
                <a:lvl5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chemeClr val="tx2"/>
                    </a:solidFill>
                    <a:latin typeface="Garamond" pitchFamily="18" charset="0"/>
                  </a:defRPr>
                </a:lvl9pPr>
              </a:lstStyle>
              <a:p>
                <a:pPr>
                  <a:buClrTx/>
                  <a:buSzTx/>
                  <a:buFontTx/>
                  <a:buNone/>
                </a:pPr>
                <a:r>
                  <a:rPr lang="en-US" sz="2800" kern="0" dirty="0">
                    <a:solidFill>
                      <a:schemeClr val="tx1"/>
                    </a:solidFill>
                    <a:latin typeface="+mn-lt"/>
                  </a:rPr>
                  <a:t>Learning rule: 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sz="280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sz="28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 i="1" ker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 kern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8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kern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b="0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 ker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 ker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kern="0" dirty="0"/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CD14519-53D6-4704-8FD2-5951EF0D8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172" y="1526476"/>
                <a:ext cx="8532948" cy="1325563"/>
              </a:xfrm>
              <a:prstGeom prst="rect">
                <a:avLst/>
              </a:prstGeom>
              <a:blipFill>
                <a:blip r:embed="rId2"/>
                <a:stretch>
                  <a:fillRect l="-135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6435316-A25F-4EF0-87DB-3F7E87E49D09}"/>
              </a:ext>
            </a:extLst>
          </p:cNvPr>
          <p:cNvGrpSpPr/>
          <p:nvPr/>
        </p:nvGrpSpPr>
        <p:grpSpPr>
          <a:xfrm>
            <a:off x="1883532" y="2601967"/>
            <a:ext cx="6678303" cy="3618490"/>
            <a:chOff x="5558490" y="2310500"/>
            <a:chExt cx="5729186" cy="36184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814F03-F3B6-4E7A-ACD3-03090D7EC271}"/>
                </a:ext>
              </a:extLst>
            </p:cNvPr>
            <p:cNvGrpSpPr/>
            <p:nvPr/>
          </p:nvGrpSpPr>
          <p:grpSpPr>
            <a:xfrm>
              <a:off x="6474418" y="2416548"/>
              <a:ext cx="4676045" cy="3512442"/>
              <a:chOff x="812766" y="2879776"/>
              <a:chExt cx="2654334" cy="1993821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201D12F-99C1-4D62-93DE-C47DB0A07F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3448" y="2879776"/>
                <a:ext cx="8815" cy="1788898"/>
              </a:xfrm>
              <a:prstGeom prst="line">
                <a:avLst/>
              </a:prstGeom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61DCC07-99EF-458A-8984-5F36A4CD96DC}"/>
                  </a:ext>
                </a:extLst>
              </p:cNvPr>
              <p:cNvCxnSpPr/>
              <p:nvPr/>
            </p:nvCxnSpPr>
            <p:spPr>
              <a:xfrm flipV="1">
                <a:off x="937690" y="4497073"/>
                <a:ext cx="2529410" cy="1"/>
              </a:xfrm>
              <a:prstGeom prst="line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9BD2921-A334-4719-84B6-00F0B101F245}"/>
                  </a:ext>
                </a:extLst>
              </p:cNvPr>
              <p:cNvCxnSpPr/>
              <p:nvPr/>
            </p:nvCxnSpPr>
            <p:spPr>
              <a:xfrm>
                <a:off x="1687742" y="4391147"/>
                <a:ext cx="0" cy="21185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585349F-D41D-4E3C-B3E0-F689AD71FFD8}"/>
                  </a:ext>
                </a:extLst>
              </p:cNvPr>
              <p:cNvCxnSpPr/>
              <p:nvPr/>
            </p:nvCxnSpPr>
            <p:spPr>
              <a:xfrm>
                <a:off x="2259242" y="4391148"/>
                <a:ext cx="0" cy="21185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879DD8A-3DDC-4B7B-9C9A-9252C914EF0E}"/>
                  </a:ext>
                </a:extLst>
              </p:cNvPr>
              <p:cNvCxnSpPr/>
              <p:nvPr/>
            </p:nvCxnSpPr>
            <p:spPr>
              <a:xfrm>
                <a:off x="2824392" y="4391147"/>
                <a:ext cx="0" cy="21185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527CBC5-D49E-46ED-8D10-1108A7F3B94E}"/>
                  </a:ext>
                </a:extLst>
              </p:cNvPr>
              <p:cNvGrpSpPr/>
              <p:nvPr/>
            </p:nvGrpSpPr>
            <p:grpSpPr>
              <a:xfrm rot="16200000">
                <a:off x="663830" y="3584758"/>
                <a:ext cx="899248" cy="211851"/>
                <a:chOff x="1752298" y="4436867"/>
                <a:chExt cx="976289" cy="211851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B6C1850-ABDC-4349-BB59-6877D956D06F}"/>
                    </a:ext>
                  </a:extLst>
                </p:cNvPr>
                <p:cNvCxnSpPr/>
                <p:nvPr/>
              </p:nvCxnSpPr>
              <p:spPr>
                <a:xfrm>
                  <a:off x="1752298" y="4436867"/>
                  <a:ext cx="0" cy="21185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E26161B-4A0B-42A8-B0AA-07F960E7032C}"/>
                    </a:ext>
                  </a:extLst>
                </p:cNvPr>
                <p:cNvCxnSpPr/>
                <p:nvPr/>
              </p:nvCxnSpPr>
              <p:spPr>
                <a:xfrm>
                  <a:off x="2240444" y="4436868"/>
                  <a:ext cx="0" cy="21185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D40A75BD-DBD4-44A8-885A-024BFABB7215}"/>
                    </a:ext>
                  </a:extLst>
                </p:cNvPr>
                <p:cNvCxnSpPr/>
                <p:nvPr/>
              </p:nvCxnSpPr>
              <p:spPr>
                <a:xfrm>
                  <a:off x="2728587" y="4436867"/>
                  <a:ext cx="0" cy="21185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689D57-763C-48F7-BDEB-D7315B593F85}"/>
                  </a:ext>
                </a:extLst>
              </p:cNvPr>
              <p:cNvSpPr/>
              <p:nvPr/>
            </p:nvSpPr>
            <p:spPr>
              <a:xfrm>
                <a:off x="1598171" y="4594063"/>
                <a:ext cx="180479" cy="27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600" dirty="0"/>
                  <a:t>1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B9E13A-F70C-445B-84E9-B71FA76CD889}"/>
                  </a:ext>
                </a:extLst>
              </p:cNvPr>
              <p:cNvSpPr/>
              <p:nvPr/>
            </p:nvSpPr>
            <p:spPr>
              <a:xfrm>
                <a:off x="2163005" y="4590688"/>
                <a:ext cx="180479" cy="27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600" dirty="0"/>
                  <a:t>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549EE4E-EAFD-48A3-ACB6-6A307F55DB49}"/>
                  </a:ext>
                </a:extLst>
              </p:cNvPr>
              <p:cNvSpPr/>
              <p:nvPr/>
            </p:nvSpPr>
            <p:spPr>
              <a:xfrm>
                <a:off x="2736441" y="4590688"/>
                <a:ext cx="180479" cy="27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600" dirty="0"/>
                  <a:t>3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AAE04BE-C88A-443D-95DE-B64E700BEFE4}"/>
                  </a:ext>
                </a:extLst>
              </p:cNvPr>
              <p:cNvSpPr/>
              <p:nvPr/>
            </p:nvSpPr>
            <p:spPr>
              <a:xfrm>
                <a:off x="817169" y="4010735"/>
                <a:ext cx="180479" cy="27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600" dirty="0"/>
                  <a:t>1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9416C94-109E-4FAB-823B-E1490D18DF78}"/>
                  </a:ext>
                </a:extLst>
              </p:cNvPr>
              <p:cNvSpPr/>
              <p:nvPr/>
            </p:nvSpPr>
            <p:spPr>
              <a:xfrm>
                <a:off x="815492" y="3538473"/>
                <a:ext cx="180479" cy="27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600" dirty="0"/>
                  <a:t>2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29255F-2F18-472E-9846-270E0BF33EB4}"/>
                  </a:ext>
                </a:extLst>
              </p:cNvPr>
              <p:cNvSpPr/>
              <p:nvPr/>
            </p:nvSpPr>
            <p:spPr>
              <a:xfrm>
                <a:off x="812766" y="3121032"/>
                <a:ext cx="180479" cy="279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:r>
                  <a:rPr lang="en-US" sz="2600" dirty="0"/>
                  <a:t>3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FC6D51D-8B26-4CFE-BD76-6A3C2A929BAF}"/>
                  </a:ext>
                </a:extLst>
              </p:cNvPr>
              <p:cNvSpPr/>
              <p:nvPr/>
            </p:nvSpPr>
            <p:spPr>
              <a:xfrm>
                <a:off x="1028299" y="4594064"/>
                <a:ext cx="187927" cy="2795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600" dirty="0"/>
                  <a:t>0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A11DAD1-BF12-4B38-AD3E-B43F50454F25}"/>
                    </a:ext>
                  </a:extLst>
                </p:cNvPr>
                <p:cNvSpPr/>
                <p:nvPr/>
              </p:nvSpPr>
              <p:spPr>
                <a:xfrm>
                  <a:off x="5558490" y="2310500"/>
                  <a:ext cx="1248612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2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 kern="0" smtClean="0">
                                    <a:solidFill>
                                      <a:srgbClr val="FF339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rgbClr val="FF3399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 kern="0">
                                    <a:solidFill>
                                      <a:srgbClr val="FF339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A11DAD1-BF12-4B38-AD3E-B43F50454F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8490" y="2310500"/>
                  <a:ext cx="1248612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A860ACC-AD9B-488C-AAB2-125579264E2A}"/>
                    </a:ext>
                  </a:extLst>
                </p:cNvPr>
                <p:cNvSpPr/>
                <p:nvPr/>
              </p:nvSpPr>
              <p:spPr>
                <a:xfrm>
                  <a:off x="10772367" y="5288233"/>
                  <a:ext cx="515309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i="1" ker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600" i="1" ker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A860ACC-AD9B-488C-AAB2-125579264E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2367" y="5288233"/>
                  <a:ext cx="515309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Freeform 23">
            <a:extLst>
              <a:ext uri="{FF2B5EF4-FFF2-40B4-BE49-F238E27FC236}">
                <a16:creationId xmlns:a16="http://schemas.microsoft.com/office/drawing/2014/main" id="{07F58C8F-C17C-4136-A8B2-74AD8B830B6B}"/>
              </a:ext>
            </a:extLst>
          </p:cNvPr>
          <p:cNvSpPr/>
          <p:nvPr/>
        </p:nvSpPr>
        <p:spPr>
          <a:xfrm>
            <a:off x="3891154" y="2708014"/>
            <a:ext cx="4654385" cy="2440099"/>
          </a:xfrm>
          <a:custGeom>
            <a:avLst/>
            <a:gdLst>
              <a:gd name="connsiteX0" fmla="*/ 0 w 2394857"/>
              <a:gd name="connsiteY0" fmla="*/ 2510972 h 4630116"/>
              <a:gd name="connsiteX1" fmla="*/ 449943 w 2394857"/>
              <a:gd name="connsiteY1" fmla="*/ 4209143 h 4630116"/>
              <a:gd name="connsiteX2" fmla="*/ 986971 w 2394857"/>
              <a:gd name="connsiteY2" fmla="*/ 4630057 h 4630116"/>
              <a:gd name="connsiteX3" fmla="*/ 1524000 w 2394857"/>
              <a:gd name="connsiteY3" fmla="*/ 4194629 h 4630116"/>
              <a:gd name="connsiteX4" fmla="*/ 1944914 w 2394857"/>
              <a:gd name="connsiteY4" fmla="*/ 2467429 h 4630116"/>
              <a:gd name="connsiteX5" fmla="*/ 2394857 w 2394857"/>
              <a:gd name="connsiteY5" fmla="*/ 0 h 4630116"/>
              <a:gd name="connsiteX0" fmla="*/ 33328 w 2428185"/>
              <a:gd name="connsiteY0" fmla="*/ 2510972 h 4630122"/>
              <a:gd name="connsiteX1" fmla="*/ 33328 w 2428185"/>
              <a:gd name="connsiteY1" fmla="*/ 2467429 h 4630122"/>
              <a:gd name="connsiteX2" fmla="*/ 483271 w 2428185"/>
              <a:gd name="connsiteY2" fmla="*/ 4209143 h 4630122"/>
              <a:gd name="connsiteX3" fmla="*/ 1020299 w 2428185"/>
              <a:gd name="connsiteY3" fmla="*/ 4630057 h 4630122"/>
              <a:gd name="connsiteX4" fmla="*/ 1557328 w 2428185"/>
              <a:gd name="connsiteY4" fmla="*/ 4194629 h 4630122"/>
              <a:gd name="connsiteX5" fmla="*/ 1978242 w 2428185"/>
              <a:gd name="connsiteY5" fmla="*/ 2467429 h 4630122"/>
              <a:gd name="connsiteX6" fmla="*/ 2428185 w 2428185"/>
              <a:gd name="connsiteY6" fmla="*/ 0 h 4630122"/>
              <a:gd name="connsiteX0" fmla="*/ 33328 w 2428185"/>
              <a:gd name="connsiteY0" fmla="*/ 2510972 h 4630122"/>
              <a:gd name="connsiteX1" fmla="*/ 33328 w 2428185"/>
              <a:gd name="connsiteY1" fmla="*/ 2467429 h 4630122"/>
              <a:gd name="connsiteX2" fmla="*/ 483271 w 2428185"/>
              <a:gd name="connsiteY2" fmla="*/ 4209143 h 4630122"/>
              <a:gd name="connsiteX3" fmla="*/ 1020299 w 2428185"/>
              <a:gd name="connsiteY3" fmla="*/ 4630057 h 4630122"/>
              <a:gd name="connsiteX4" fmla="*/ 1557328 w 2428185"/>
              <a:gd name="connsiteY4" fmla="*/ 4194629 h 4630122"/>
              <a:gd name="connsiteX5" fmla="*/ 1978242 w 2428185"/>
              <a:gd name="connsiteY5" fmla="*/ 2467429 h 4630122"/>
              <a:gd name="connsiteX6" fmla="*/ 2428185 w 2428185"/>
              <a:gd name="connsiteY6" fmla="*/ 0 h 4630122"/>
              <a:gd name="connsiteX0" fmla="*/ 33328 w 2266037"/>
              <a:gd name="connsiteY0" fmla="*/ 1422400 h 3541550"/>
              <a:gd name="connsiteX1" fmla="*/ 33328 w 2266037"/>
              <a:gd name="connsiteY1" fmla="*/ 1378857 h 3541550"/>
              <a:gd name="connsiteX2" fmla="*/ 483271 w 2266037"/>
              <a:gd name="connsiteY2" fmla="*/ 3120571 h 3541550"/>
              <a:gd name="connsiteX3" fmla="*/ 1020299 w 2266037"/>
              <a:gd name="connsiteY3" fmla="*/ 3541485 h 3541550"/>
              <a:gd name="connsiteX4" fmla="*/ 1557328 w 2266037"/>
              <a:gd name="connsiteY4" fmla="*/ 3106057 h 3541550"/>
              <a:gd name="connsiteX5" fmla="*/ 1978242 w 2266037"/>
              <a:gd name="connsiteY5" fmla="*/ 1378857 h 3541550"/>
              <a:gd name="connsiteX6" fmla="*/ 2266037 w 2266037"/>
              <a:gd name="connsiteY6" fmla="*/ 0 h 3541550"/>
              <a:gd name="connsiteX0" fmla="*/ 33328 w 2236556"/>
              <a:gd name="connsiteY0" fmla="*/ 1436914 h 3556064"/>
              <a:gd name="connsiteX1" fmla="*/ 33328 w 2236556"/>
              <a:gd name="connsiteY1" fmla="*/ 1393371 h 3556064"/>
              <a:gd name="connsiteX2" fmla="*/ 483271 w 2236556"/>
              <a:gd name="connsiteY2" fmla="*/ 3135085 h 3556064"/>
              <a:gd name="connsiteX3" fmla="*/ 1020299 w 2236556"/>
              <a:gd name="connsiteY3" fmla="*/ 3555999 h 3556064"/>
              <a:gd name="connsiteX4" fmla="*/ 1557328 w 2236556"/>
              <a:gd name="connsiteY4" fmla="*/ 3120571 h 3556064"/>
              <a:gd name="connsiteX5" fmla="*/ 1978242 w 2236556"/>
              <a:gd name="connsiteY5" fmla="*/ 1393371 h 3556064"/>
              <a:gd name="connsiteX6" fmla="*/ 2236556 w 2236556"/>
              <a:gd name="connsiteY6" fmla="*/ 0 h 3556064"/>
              <a:gd name="connsiteX0" fmla="*/ 628814 w 2832042"/>
              <a:gd name="connsiteY0" fmla="*/ 1541781 h 3688296"/>
              <a:gd name="connsiteX1" fmla="*/ 5635 w 2832042"/>
              <a:gd name="connsiteY1" fmla="*/ 30385 h 3688296"/>
              <a:gd name="connsiteX2" fmla="*/ 1078757 w 2832042"/>
              <a:gd name="connsiteY2" fmla="*/ 3239952 h 3688296"/>
              <a:gd name="connsiteX3" fmla="*/ 1615785 w 2832042"/>
              <a:gd name="connsiteY3" fmla="*/ 3660866 h 3688296"/>
              <a:gd name="connsiteX4" fmla="*/ 2152814 w 2832042"/>
              <a:gd name="connsiteY4" fmla="*/ 3225438 h 3688296"/>
              <a:gd name="connsiteX5" fmla="*/ 2573728 w 2832042"/>
              <a:gd name="connsiteY5" fmla="*/ 1498238 h 3688296"/>
              <a:gd name="connsiteX6" fmla="*/ 2832042 w 2832042"/>
              <a:gd name="connsiteY6" fmla="*/ 104867 h 3688296"/>
              <a:gd name="connsiteX0" fmla="*/ 0 w 3192983"/>
              <a:gd name="connsiteY0" fmla="*/ 143 h 4613131"/>
              <a:gd name="connsiteX1" fmla="*/ 366576 w 3192983"/>
              <a:gd name="connsiteY1" fmla="*/ 955220 h 4613131"/>
              <a:gd name="connsiteX2" fmla="*/ 1439698 w 3192983"/>
              <a:gd name="connsiteY2" fmla="*/ 4164787 h 4613131"/>
              <a:gd name="connsiteX3" fmla="*/ 1976726 w 3192983"/>
              <a:gd name="connsiteY3" fmla="*/ 4585701 h 4613131"/>
              <a:gd name="connsiteX4" fmla="*/ 2513755 w 3192983"/>
              <a:gd name="connsiteY4" fmla="*/ 4150273 h 4613131"/>
              <a:gd name="connsiteX5" fmla="*/ 2934669 w 3192983"/>
              <a:gd name="connsiteY5" fmla="*/ 2423073 h 4613131"/>
              <a:gd name="connsiteX6" fmla="*/ 3192983 w 3192983"/>
              <a:gd name="connsiteY6" fmla="*/ 1029702 h 4613131"/>
              <a:gd name="connsiteX0" fmla="*/ 0 w 3596216"/>
              <a:gd name="connsiteY0" fmla="*/ 245789 h 4858777"/>
              <a:gd name="connsiteX1" fmla="*/ 366576 w 3596216"/>
              <a:gd name="connsiteY1" fmla="*/ 1200866 h 4858777"/>
              <a:gd name="connsiteX2" fmla="*/ 1439698 w 3596216"/>
              <a:gd name="connsiteY2" fmla="*/ 4410433 h 4858777"/>
              <a:gd name="connsiteX3" fmla="*/ 1976726 w 3596216"/>
              <a:gd name="connsiteY3" fmla="*/ 4831347 h 4858777"/>
              <a:gd name="connsiteX4" fmla="*/ 2513755 w 3596216"/>
              <a:gd name="connsiteY4" fmla="*/ 4395919 h 4858777"/>
              <a:gd name="connsiteX5" fmla="*/ 2934669 w 3596216"/>
              <a:gd name="connsiteY5" fmla="*/ 2668719 h 4858777"/>
              <a:gd name="connsiteX6" fmla="*/ 3596216 w 3596216"/>
              <a:gd name="connsiteY6" fmla="*/ 0 h 4858777"/>
              <a:gd name="connsiteX0" fmla="*/ 0 w 3596216"/>
              <a:gd name="connsiteY0" fmla="*/ 245789 h 4858777"/>
              <a:gd name="connsiteX1" fmla="*/ 366576 w 3596216"/>
              <a:gd name="connsiteY1" fmla="*/ 1200866 h 4858777"/>
              <a:gd name="connsiteX2" fmla="*/ 1439698 w 3596216"/>
              <a:gd name="connsiteY2" fmla="*/ 4410433 h 4858777"/>
              <a:gd name="connsiteX3" fmla="*/ 1976726 w 3596216"/>
              <a:gd name="connsiteY3" fmla="*/ 4831347 h 4858777"/>
              <a:gd name="connsiteX4" fmla="*/ 2513755 w 3596216"/>
              <a:gd name="connsiteY4" fmla="*/ 4395919 h 4858777"/>
              <a:gd name="connsiteX5" fmla="*/ 3117957 w 3596216"/>
              <a:gd name="connsiteY5" fmla="*/ 2620593 h 4858777"/>
              <a:gd name="connsiteX6" fmla="*/ 3596216 w 3596216"/>
              <a:gd name="connsiteY6" fmla="*/ 0 h 4858777"/>
              <a:gd name="connsiteX0" fmla="*/ 0 w 3596216"/>
              <a:gd name="connsiteY0" fmla="*/ 245789 h 4875357"/>
              <a:gd name="connsiteX1" fmla="*/ 366576 w 3596216"/>
              <a:gd name="connsiteY1" fmla="*/ 1200866 h 4875357"/>
              <a:gd name="connsiteX2" fmla="*/ 1109780 w 3596216"/>
              <a:gd name="connsiteY2" fmla="*/ 3556191 h 4875357"/>
              <a:gd name="connsiteX3" fmla="*/ 1976726 w 3596216"/>
              <a:gd name="connsiteY3" fmla="*/ 4831347 h 4875357"/>
              <a:gd name="connsiteX4" fmla="*/ 2513755 w 3596216"/>
              <a:gd name="connsiteY4" fmla="*/ 4395919 h 4875357"/>
              <a:gd name="connsiteX5" fmla="*/ 3117957 w 3596216"/>
              <a:gd name="connsiteY5" fmla="*/ 2620593 h 4875357"/>
              <a:gd name="connsiteX6" fmla="*/ 3596216 w 3596216"/>
              <a:gd name="connsiteY6" fmla="*/ 0 h 4875357"/>
              <a:gd name="connsiteX0" fmla="*/ 0 w 3596216"/>
              <a:gd name="connsiteY0" fmla="*/ 245789 h 4871401"/>
              <a:gd name="connsiteX1" fmla="*/ 366576 w 3596216"/>
              <a:gd name="connsiteY1" fmla="*/ 1200866 h 4871401"/>
              <a:gd name="connsiteX2" fmla="*/ 1048684 w 3596216"/>
              <a:gd name="connsiteY2" fmla="*/ 3616349 h 4871401"/>
              <a:gd name="connsiteX3" fmla="*/ 1976726 w 3596216"/>
              <a:gd name="connsiteY3" fmla="*/ 4831347 h 4871401"/>
              <a:gd name="connsiteX4" fmla="*/ 2513755 w 3596216"/>
              <a:gd name="connsiteY4" fmla="*/ 4395919 h 4871401"/>
              <a:gd name="connsiteX5" fmla="*/ 3117957 w 3596216"/>
              <a:gd name="connsiteY5" fmla="*/ 2620593 h 4871401"/>
              <a:gd name="connsiteX6" fmla="*/ 3596216 w 3596216"/>
              <a:gd name="connsiteY6" fmla="*/ 0 h 4871401"/>
              <a:gd name="connsiteX0" fmla="*/ 0 w 3596216"/>
              <a:gd name="connsiteY0" fmla="*/ 245789 h 4871401"/>
              <a:gd name="connsiteX1" fmla="*/ 366576 w 3596216"/>
              <a:gd name="connsiteY1" fmla="*/ 1200866 h 4871401"/>
              <a:gd name="connsiteX2" fmla="*/ 1048684 w 3596216"/>
              <a:gd name="connsiteY2" fmla="*/ 3616349 h 4871401"/>
              <a:gd name="connsiteX3" fmla="*/ 1903412 w 3596216"/>
              <a:gd name="connsiteY3" fmla="*/ 4831347 h 4871401"/>
              <a:gd name="connsiteX4" fmla="*/ 2513755 w 3596216"/>
              <a:gd name="connsiteY4" fmla="*/ 4395919 h 4871401"/>
              <a:gd name="connsiteX5" fmla="*/ 3117957 w 3596216"/>
              <a:gd name="connsiteY5" fmla="*/ 2620593 h 4871401"/>
              <a:gd name="connsiteX6" fmla="*/ 3596216 w 3596216"/>
              <a:gd name="connsiteY6" fmla="*/ 0 h 4871401"/>
              <a:gd name="connsiteX0" fmla="*/ 0 w 3596216"/>
              <a:gd name="connsiteY0" fmla="*/ 245789 h 4835495"/>
              <a:gd name="connsiteX1" fmla="*/ 366576 w 3596216"/>
              <a:gd name="connsiteY1" fmla="*/ 1200866 h 4835495"/>
              <a:gd name="connsiteX2" fmla="*/ 1048684 w 3596216"/>
              <a:gd name="connsiteY2" fmla="*/ 3616349 h 4835495"/>
              <a:gd name="connsiteX3" fmla="*/ 1903412 w 3596216"/>
              <a:gd name="connsiteY3" fmla="*/ 4831347 h 4835495"/>
              <a:gd name="connsiteX4" fmla="*/ 2733700 w 3596216"/>
              <a:gd name="connsiteY4" fmla="*/ 3962782 h 4835495"/>
              <a:gd name="connsiteX5" fmla="*/ 3117957 w 3596216"/>
              <a:gd name="connsiteY5" fmla="*/ 2620593 h 4835495"/>
              <a:gd name="connsiteX6" fmla="*/ 3596216 w 3596216"/>
              <a:gd name="connsiteY6" fmla="*/ 0 h 4835495"/>
              <a:gd name="connsiteX0" fmla="*/ 0 w 3596216"/>
              <a:gd name="connsiteY0" fmla="*/ 245789 h 4836611"/>
              <a:gd name="connsiteX1" fmla="*/ 366576 w 3596216"/>
              <a:gd name="connsiteY1" fmla="*/ 1200866 h 4836611"/>
              <a:gd name="connsiteX2" fmla="*/ 1048684 w 3596216"/>
              <a:gd name="connsiteY2" fmla="*/ 3616349 h 4836611"/>
              <a:gd name="connsiteX3" fmla="*/ 1903412 w 3596216"/>
              <a:gd name="connsiteY3" fmla="*/ 4831347 h 4836611"/>
              <a:gd name="connsiteX4" fmla="*/ 2733700 w 3596216"/>
              <a:gd name="connsiteY4" fmla="*/ 3962782 h 4836611"/>
              <a:gd name="connsiteX5" fmla="*/ 3117957 w 3596216"/>
              <a:gd name="connsiteY5" fmla="*/ 2620593 h 4836611"/>
              <a:gd name="connsiteX6" fmla="*/ 3596216 w 3596216"/>
              <a:gd name="connsiteY6" fmla="*/ 0 h 483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6216" h="4836611">
                <a:moveTo>
                  <a:pt x="0" y="245789"/>
                </a:moveTo>
                <a:cubicBezTo>
                  <a:pt x="0" y="238532"/>
                  <a:pt x="191795" y="639106"/>
                  <a:pt x="366576" y="1200866"/>
                </a:cubicBezTo>
                <a:cubicBezTo>
                  <a:pt x="541357" y="1762626"/>
                  <a:pt x="792545" y="3011269"/>
                  <a:pt x="1048684" y="3616349"/>
                </a:cubicBezTo>
                <a:cubicBezTo>
                  <a:pt x="1304823" y="4221429"/>
                  <a:pt x="1622576" y="4773608"/>
                  <a:pt x="1903412" y="4831347"/>
                </a:cubicBezTo>
                <a:cubicBezTo>
                  <a:pt x="2184248" y="4889086"/>
                  <a:pt x="2519057" y="4463588"/>
                  <a:pt x="2733700" y="3962782"/>
                </a:cubicBezTo>
                <a:cubicBezTo>
                  <a:pt x="2948343" y="3461976"/>
                  <a:pt x="3004752" y="3140688"/>
                  <a:pt x="3117957" y="2620593"/>
                </a:cubicBezTo>
                <a:cubicBezTo>
                  <a:pt x="3231162" y="2100498"/>
                  <a:pt x="3443816" y="884162"/>
                  <a:pt x="3596216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58EA45-28EA-46CD-8702-6452EAAA6B46}"/>
              </a:ext>
            </a:extLst>
          </p:cNvPr>
          <p:cNvSpPr/>
          <p:nvPr/>
        </p:nvSpPr>
        <p:spPr>
          <a:xfrm>
            <a:off x="8055952" y="3334774"/>
            <a:ext cx="321374" cy="3213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E206228-F938-4783-B481-7AA42F4D4077}"/>
              </a:ext>
            </a:extLst>
          </p:cNvPr>
          <p:cNvCxnSpPr>
            <a:cxnSpLocks/>
          </p:cNvCxnSpPr>
          <p:nvPr/>
        </p:nvCxnSpPr>
        <p:spPr>
          <a:xfrm flipH="1">
            <a:off x="7920164" y="2954235"/>
            <a:ext cx="576065" cy="12447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FD60195-09E4-4E79-A4DE-0872BA98D40B}"/>
              </a:ext>
            </a:extLst>
          </p:cNvPr>
          <p:cNvSpPr/>
          <p:nvPr/>
        </p:nvSpPr>
        <p:spPr>
          <a:xfrm>
            <a:off x="4470037" y="3580771"/>
            <a:ext cx="321374" cy="321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D6CC92-EFD8-4C12-BD44-C9F629137428}"/>
              </a:ext>
            </a:extLst>
          </p:cNvPr>
          <p:cNvCxnSpPr/>
          <p:nvPr/>
        </p:nvCxnSpPr>
        <p:spPr>
          <a:xfrm>
            <a:off x="4283760" y="3200720"/>
            <a:ext cx="738782" cy="1200452"/>
          </a:xfrm>
          <a:prstGeom prst="line">
            <a:avLst/>
          </a:prstGeom>
          <a:ln w="762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7985C82-2205-4ECA-8433-25F28A97BA31}"/>
                  </a:ext>
                </a:extLst>
              </p:cNvPr>
              <p:cNvSpPr/>
              <p:nvPr/>
            </p:nvSpPr>
            <p:spPr>
              <a:xfrm>
                <a:off x="7793697" y="3883654"/>
                <a:ext cx="2566600" cy="855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kern="0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7985C82-2205-4ECA-8433-25F28A97BA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697" y="3883654"/>
                <a:ext cx="2566600" cy="855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B49A414-39CE-4BA2-9B5D-51E75207D3DF}"/>
                  </a:ext>
                </a:extLst>
              </p:cNvPr>
              <p:cNvSpPr/>
              <p:nvPr/>
            </p:nvSpPr>
            <p:spPr>
              <a:xfrm>
                <a:off x="4792674" y="3241951"/>
                <a:ext cx="2511457" cy="8550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dirty="0" smtClean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FF339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B49A414-39CE-4BA2-9B5D-51E75207D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674" y="3241951"/>
                <a:ext cx="2511457" cy="8550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D65FE-8E96-4D2E-ADD1-0E98D192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5472C9-FB33-4A67-A564-A0DB587756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3200" dirty="0"/>
                  <a:t>Repeat until convergence</a:t>
                </a:r>
              </a:p>
              <a:p>
                <a:pPr marL="0" indent="0">
                  <a:buNone/>
                </a:pPr>
                <a:r>
                  <a:rPr lang="en-US" sz="3200" dirty="0"/>
                  <a:t> 	{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b="0" dirty="0"/>
                  <a:t>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3200" dirty="0"/>
                          <m:t>, </m:t>
                        </m:r>
                        <m:sSub>
                          <m:sSubPr>
                            <m:ctrlPr>
                              <a:rPr lang="en-US" sz="3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     (for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/>
                  <a:t>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3200" dirty="0"/>
                  <a:t>	}</a:t>
                </a:r>
              </a:p>
              <a:p>
                <a:pPr>
                  <a:spcBef>
                    <a:spcPts val="3000"/>
                  </a:spcBef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/>
                  <a:t>: Learning rate (step size)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/>
                  <a:t>: derivative (rate of change)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5472C9-FB33-4A67-A564-A0DB587756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027E8-1DAD-45CD-980B-218326DCBF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BFDB3-789F-43E7-856D-421D829840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88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11CAC-83D8-4C3F-9320-AED450D3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update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AFFD8E-F970-4941-B594-8D4D464CC7A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0000FF"/>
                    </a:solidFill>
                  </a:rPr>
                  <a:t>Correct: </a:t>
                </a:r>
                <a:r>
                  <a:rPr lang="en-US" sz="2800" b="1" dirty="0"/>
                  <a:t>simultaneous update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endParaRPr lang="en-US" sz="28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AFFD8E-F970-4941-B594-8D4D464CC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65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CD98631-DA41-4211-8322-44E8B1952F3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rgbClr val="FF0000"/>
                    </a:solidFill>
                  </a:rPr>
                  <a:t>Incorrect: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sz="2800" dirty="0"/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nor/>
                      </m:rPr>
                      <a:rPr lang="en-US" sz="2800" dirty="0"/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≔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≔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temp</m:t>
                    </m:r>
                    <m: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CD98631-DA41-4211-8322-44E8B1952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378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38714-7CAC-416E-B1DD-B9494B8C48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B70DA-B710-406A-81C5-80AA8BFB3C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F2E54C-6748-4117-AA15-93F730709AF8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099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C5C3E-182F-4B32-B5F4-3101C1FB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1D093-4287-4D7A-9D1A-521F5CF76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               Too big learning rate          Small learning rate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6F343-BEFD-49D0-9732-9E67FFE8F4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43601-AB33-4441-9C8C-3712480696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3D8FC-FB32-4C6C-88F8-2E260248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2744924"/>
            <a:ext cx="7932204" cy="33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14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1295-F9A1-4F57-8756-0155538B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Loss function and learning 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FF3B5-152F-4490-AF87-C525298985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dirty="0"/>
                  <a:t>Recall: Loss function (</a:t>
                </a:r>
                <a:r>
                  <a:rPr lang="en-US" i="1" dirty="0"/>
                  <a:t>L</a:t>
                </a:r>
                <a:r>
                  <a:rPr lang="en-US" dirty="0"/>
                  <a:t>) used by linear regression is: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800" b="0" dirty="0"/>
                  <a:t>     </a:t>
                </a: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1" dirty="0">
                            <a:latin typeface="Cambria Math" panose="02040503050406030204" pitchFamily="18" charset="0"/>
                          </a:rPr>
                          <m:t>𝛉</m:t>
                        </m:r>
                      </m:sub>
                    </m:sSub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2400" i="1" dirty="0"/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sz="2400" b="0" dirty="0"/>
                  <a:t>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1" dirty="0">
                            <a:latin typeface="Cambria Math" panose="02040503050406030204" pitchFamily="18" charset="0"/>
                          </a:rPr>
                          <m:t>𝛉</m:t>
                        </m:r>
                      </m:sub>
                    </m:sSub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>
                    <a:solidFill>
                      <a:srgbClr val="0000FF"/>
                    </a:solidFill>
                  </a:rPr>
                  <a:t>is an estimate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2400"/>
                  </a:spcBef>
                </a:pPr>
                <a:r>
                  <a:rPr lang="en-US" dirty="0">
                    <a:solidFill>
                      <a:srgbClr val="FF0000"/>
                    </a:solidFill>
                  </a:rPr>
                  <a:t>Learning goal: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FF3B5-152F-4490-AF87-C525298985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13344-424D-4B4A-AB98-AD58B8232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73392-7E14-47CD-BA8D-FFDDA66AE7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3A89C7-8147-47AA-8C62-22C5A4E6FDAB}"/>
                  </a:ext>
                </a:extLst>
              </p:cNvPr>
              <p:cNvSpPr/>
              <p:nvPr/>
            </p:nvSpPr>
            <p:spPr>
              <a:xfrm>
                <a:off x="1091444" y="2282714"/>
                <a:ext cx="6708503" cy="1268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dirty="0"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1" dirty="0">
                                          <a:latin typeface="Cambria Math" panose="02040503050406030204" pitchFamily="18" charset="0"/>
                                        </a:rPr>
                                        <m:t>𝛉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3A89C7-8147-47AA-8C62-22C5A4E6F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444" y="2282714"/>
                <a:ext cx="6708503" cy="1268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08ACDF7-4F55-4BF2-9CE6-7B121D952CC5}"/>
                  </a:ext>
                </a:extLst>
              </p:cNvPr>
              <p:cNvSpPr/>
              <p:nvPr/>
            </p:nvSpPr>
            <p:spPr>
              <a:xfrm>
                <a:off x="3539716" y="5159486"/>
                <a:ext cx="289951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rgmin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08ACDF7-4F55-4BF2-9CE6-7B121D952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9716" y="5159486"/>
                <a:ext cx="289951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B0E778-10F8-4DE2-A672-F315BC5479C6}"/>
                  </a:ext>
                </a:extLst>
              </p:cNvPr>
              <p:cNvSpPr/>
              <p:nvPr/>
            </p:nvSpPr>
            <p:spPr>
              <a:xfrm>
                <a:off x="3776432" y="5554397"/>
                <a:ext cx="89075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B0E778-10F8-4DE2-A672-F315BC547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432" y="5554397"/>
                <a:ext cx="890757" cy="430887"/>
              </a:xfrm>
              <a:prstGeom prst="rect">
                <a:avLst/>
              </a:prstGeom>
              <a:blipFill>
                <a:blip r:embed="rId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5F9A224-F291-4E87-AC98-06A29CC78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152" y="3717032"/>
            <a:ext cx="4048065" cy="2165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CAF1FD-9B88-4FF7-9254-5241DE823BFF}"/>
              </a:ext>
            </a:extLst>
          </p:cNvPr>
          <p:cNvSpPr txBox="1"/>
          <p:nvPr/>
        </p:nvSpPr>
        <p:spPr>
          <a:xfrm>
            <a:off x="9651759" y="3148643"/>
            <a:ext cx="205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Blue line </a:t>
            </a:r>
            <a:r>
              <a:rPr lang="en-US" sz="1800" dirty="0">
                <a:solidFill>
                  <a:srgbClr val="FF3399"/>
                </a:solidFill>
              </a:rPr>
              <a:t>is better than </a:t>
            </a:r>
            <a:r>
              <a:rPr lang="en-US" sz="1800" dirty="0">
                <a:solidFill>
                  <a:srgbClr val="00863D"/>
                </a:solidFill>
              </a:rPr>
              <a:t>green line</a:t>
            </a:r>
          </a:p>
        </p:txBody>
      </p:sp>
    </p:spTree>
    <p:extLst>
      <p:ext uri="{BB962C8B-B14F-4D97-AF65-F5344CB8AC3E}">
        <p14:creationId xmlns:p14="http://schemas.microsoft.com/office/powerpoint/2010/main" val="39867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A25C-253F-4092-937A-EF30EB79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partial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D9B211-A547-4C2F-9AA4-2E55C352DF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b="1" dirty="0">
                                        <a:latin typeface="Cambria Math" panose="02040503050406030204" pitchFamily="18" charset="0"/>
                                      </a:rPr>
                                      <m:t>𝛉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1" dirty="0">
                                    <a:latin typeface="Cambria Math" panose="02040503050406030204" pitchFamily="18" charset="0"/>
                                  </a:rPr>
                                  <m:t>𝛉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1" dirty="0">
                                    <a:latin typeface="Cambria Math" panose="02040503050406030204" pitchFamily="18" charset="0"/>
                                  </a:rPr>
                                  <m:t>𝛉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D9B211-A547-4C2F-9AA4-2E55C352DF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EC8B4-53B1-4B14-8893-0E6440C49B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2FFF0-6811-441B-A9AD-43DD9B604D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890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EA03-A6FA-4032-9F2A-49E68C15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for linear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FF9C1A-1281-4198-9A26-B2A008B4E5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dirty="0"/>
                  <a:t>Repeat until convergence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	{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800" b="1" i="0" dirty="0">
                                    <a:latin typeface="Cambria Math" panose="02040503050406030204" pitchFamily="18" charset="0"/>
                                  </a:rPr>
                                  <m:t>𝛉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br>
                  <a:rPr lang="en-US" i="1" dirty="0">
                    <a:latin typeface="Cambria Math" panose="02040503050406030204" pitchFamily="18" charset="0"/>
                  </a:rPr>
                </a:br>
                <a:r>
                  <a:rPr lang="en-US" i="1" dirty="0">
                    <a:latin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800" b="1" i="0" dirty="0">
                                    <a:latin typeface="Cambria Math" panose="02040503050406030204" pitchFamily="18" charset="0"/>
                                  </a:rPr>
                                  <m:t>𝛉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	}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simultaneously</a:t>
                </a:r>
              </a:p>
              <a:p>
                <a:endParaRPr lang="en-US" sz="280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FF9C1A-1281-4198-9A26-B2A008B4E5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DACFC-43B1-468E-B333-9D2E02EFE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A54F4-08A0-4B93-9127-D185279725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83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FF86C-802F-47B8-9690-F41AFEBD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9B957-F651-452E-AAF1-8F50D3A66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step or update of gradient descent uses all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 the training examples.</a:t>
            </a:r>
          </a:p>
          <a:p>
            <a:pPr lvl="1"/>
            <a:r>
              <a:rPr lang="en-US" dirty="0"/>
              <a:t>Sum over all 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/>
              <a:t> training examples for each step – </a:t>
            </a:r>
            <a:r>
              <a:rPr lang="en-US" dirty="0">
                <a:solidFill>
                  <a:srgbClr val="0000FF"/>
                </a:solidFill>
              </a:rPr>
              <a:t>slow </a:t>
            </a:r>
          </a:p>
          <a:p>
            <a:pPr lvl="1"/>
            <a:r>
              <a:rPr lang="en-US" dirty="0"/>
              <a:t>It is also memory demanding if the training data is huge.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In </a:t>
            </a:r>
            <a:r>
              <a:rPr lang="en-US"/>
              <a:t>a normal </a:t>
            </a:r>
            <a:r>
              <a:rPr lang="en-US" dirty="0"/>
              <a:t>learning process, training needs many steps before convergence.</a:t>
            </a:r>
          </a:p>
          <a:p>
            <a:r>
              <a:rPr lang="en-US" dirty="0"/>
              <a:t>The training process that covers all the training examples once is called an </a:t>
            </a:r>
            <a:r>
              <a:rPr lang="en-US" dirty="0">
                <a:solidFill>
                  <a:srgbClr val="FF0000"/>
                </a:solidFill>
              </a:rPr>
              <a:t>epoch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In batch gradient descent, each step is an epoch. 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7AD3A-E115-4219-8F87-24FA3CF64A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C2BF8F-325E-475B-887E-2298BA8B49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17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D582-2C00-4F90-A149-37511DF5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535D-9674-42BD-9F17-A251CE18C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SGD with one example per step</a:t>
            </a:r>
            <a:r>
              <a:rPr lang="en-US" sz="2800" dirty="0"/>
              <a:t>: In SGD each step uses a single training example. Before each epoch, the data should be shuffled.</a:t>
            </a:r>
          </a:p>
          <a:p>
            <a:pPr lvl="1"/>
            <a:r>
              <a:rPr lang="en-US" sz="2400" dirty="0"/>
              <a:t>SGD converges faster when the dataset is large as it causes updates to the parameters more frequently.</a:t>
            </a:r>
          </a:p>
          <a:p>
            <a:pPr lvl="2"/>
            <a:r>
              <a:rPr lang="en-US" sz="2000" dirty="0"/>
              <a:t>The loss may fluctuate as only one example is used in each step. </a:t>
            </a:r>
          </a:p>
          <a:p>
            <a:r>
              <a:rPr lang="en-US" sz="2800" dirty="0">
                <a:solidFill>
                  <a:srgbClr val="0000FF"/>
                </a:solidFill>
              </a:rPr>
              <a:t>SGD with minibatch</a:t>
            </a:r>
            <a:r>
              <a:rPr lang="en-US" sz="2800" dirty="0"/>
              <a:t>: each update/step uses a random </a:t>
            </a:r>
            <a:r>
              <a:rPr lang="en-US" sz="2800" b="1" i="1" dirty="0">
                <a:solidFill>
                  <a:srgbClr val="00863D"/>
                </a:solidFill>
              </a:rPr>
              <a:t>minibatch</a:t>
            </a:r>
            <a:r>
              <a:rPr lang="en-US" sz="2800" dirty="0"/>
              <a:t> of </a:t>
            </a:r>
            <a:r>
              <a:rPr lang="en-US" sz="2800" b="1" i="1" dirty="0">
                <a:solidFill>
                  <a:srgbClr val="FF0000"/>
                </a:solidFill>
              </a:rPr>
              <a:t>m</a:t>
            </a:r>
            <a:r>
              <a:rPr lang="en-US" sz="2800" dirty="0"/>
              <a:t> out of </a:t>
            </a:r>
            <a:r>
              <a:rPr lang="en-US" sz="2800" b="1" i="1" dirty="0">
                <a:solidFill>
                  <a:srgbClr val="0000FF"/>
                </a:solidFill>
              </a:rPr>
              <a:t>n</a:t>
            </a:r>
            <a:r>
              <a:rPr lang="en-US" sz="2800" dirty="0"/>
              <a:t> examples. </a:t>
            </a:r>
          </a:p>
          <a:p>
            <a:pPr lvl="1"/>
            <a:r>
              <a:rPr lang="en-US" sz="2400" dirty="0"/>
              <a:t>It is efficient, more stable, and more likely to jump out of a local minimum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0000FF"/>
                </a:solidFill>
              </a:rPr>
              <a:t>Batch Gradient Descent </a:t>
            </a:r>
            <a:r>
              <a:rPr lang="en-US" sz="2800" dirty="0"/>
              <a:t>is more suitable for </a:t>
            </a:r>
            <a:r>
              <a:rPr lang="en-US" sz="2800" dirty="0">
                <a:solidFill>
                  <a:srgbClr val="FF0000"/>
                </a:solidFill>
              </a:rPr>
              <a:t>convex </a:t>
            </a:r>
            <a:r>
              <a:rPr lang="en-US" sz="2800">
                <a:solidFill>
                  <a:srgbClr val="FF0000"/>
                </a:solidFill>
              </a:rPr>
              <a:t>loss functions </a:t>
            </a:r>
            <a:r>
              <a:rPr lang="en-US" sz="2800" dirty="0"/>
              <a:t>as it can converge directly to minima.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B4811-EC65-494F-AAC3-22515E3911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62F9E-D81C-4151-AAAC-DB9F2CB049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60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0C45-6BA2-4816-96C6-8BF8C81C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and non-convex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BE5E4D-25A4-4547-94A4-AF5C2FD27C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A convex function has one minimum. </a:t>
                </a:r>
              </a:p>
              <a:p>
                <a:pPr lvl="1"/>
                <a:r>
                  <a:rPr lang="en-US" sz="2400" b="0" dirty="0"/>
                  <a:t>For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 </m:t>
                    </m:r>
                  </m:oMath>
                </a14:m>
                <a:r>
                  <a:rPr lang="en-US" sz="2400" dirty="0"/>
                  <a:t>1 and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in a convex set </a:t>
                </a:r>
                <a:r>
                  <a:rPr lang="en-US" sz="2400" i="1" dirty="0"/>
                  <a:t>X </a:t>
                </a:r>
                <a:r>
                  <a:rPr lang="en-US" sz="2400" dirty="0"/>
                  <a:t>(e.g., an interval [a, b]), the following holds</a:t>
                </a:r>
              </a:p>
              <a:p>
                <a:pPr marL="344487" lvl="1" indent="0">
                  <a:buNone/>
                </a:pPr>
                <a:r>
                  <a:rPr lang="en-US" sz="2400" b="0" dirty="0"/>
                  <a:t>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+(1−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m:rPr>
                        <m:nor/>
                      </m:rPr>
                      <a:rPr lang="en-US" sz="2400" dirty="0"/>
                      <m:t>)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+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(1−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𝜆</m:t>
                    </m:r>
                    <m:r>
                      <m:rPr>
                        <m:nor/>
                      </m:rPr>
                      <a:rPr lang="en-US" sz="2400" dirty="0"/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800" dirty="0"/>
                  <a:t>A non-convex function has local minima (valleys) that are not global minimum.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BE5E4D-25A4-4547-94A4-AF5C2FD27C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3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09223-1A53-441A-AEA3-BD30D9C85D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A0E3B-EC93-481F-AA89-AEEE7FC8D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F70A-0441-48CF-BD33-6687F89E7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3984780"/>
            <a:ext cx="6080224" cy="2146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F1724F-3672-4FC5-8AC6-D1BC79F9F122}"/>
              </a:ext>
            </a:extLst>
          </p:cNvPr>
          <p:cNvSpPr txBox="1"/>
          <p:nvPr/>
        </p:nvSpPr>
        <p:spPr>
          <a:xfrm>
            <a:off x="7860196" y="665246"/>
            <a:ext cx="3960440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/>
              <a:t>Convex set </a:t>
            </a:r>
            <a:r>
              <a:rPr lang="en-US" sz="1400" b="1" i="1" dirty="0"/>
              <a:t>X</a:t>
            </a:r>
            <a:r>
              <a:rPr lang="en-US" sz="1400" dirty="0"/>
              <a:t>: 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 all </a:t>
            </a:r>
            <a:r>
              <a:rPr lang="en-US" sz="1400" i="1" dirty="0">
                <a:solidFill>
                  <a:srgbClr val="202122"/>
                </a:solidFill>
                <a:latin typeface="Nimbus Roman No9 L"/>
              </a:rPr>
              <a:t>a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sz="1400" b="0" i="1" dirty="0">
                <a:solidFill>
                  <a:srgbClr val="202122"/>
                </a:solidFill>
                <a:effectLst/>
                <a:latin typeface="Nimbus Roman No9 L"/>
              </a:rPr>
              <a:t>b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in </a:t>
            </a:r>
            <a:r>
              <a:rPr lang="en-US" sz="1400" b="0" i="1" dirty="0">
                <a:solidFill>
                  <a:srgbClr val="202122"/>
                </a:solidFill>
                <a:effectLst/>
                <a:latin typeface="Nimbus Roman No9 L"/>
              </a:rPr>
              <a:t>X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the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line segment connecting </a:t>
            </a:r>
            <a:r>
              <a:rPr lang="en-US" sz="1400" i="1" dirty="0">
                <a:solidFill>
                  <a:srgbClr val="202122"/>
                </a:solidFill>
                <a:latin typeface="Nimbus Roman No9 L"/>
              </a:rPr>
              <a:t>a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sz="1400" i="1" dirty="0">
                <a:solidFill>
                  <a:srgbClr val="202122"/>
                </a:solidFill>
                <a:latin typeface="Nimbus Roman No9 L"/>
              </a:rPr>
              <a:t>b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included in </a:t>
            </a:r>
            <a:r>
              <a:rPr lang="en-US" sz="1400" b="0" i="1" dirty="0">
                <a:solidFill>
                  <a:srgbClr val="202122"/>
                </a:solidFill>
                <a:effectLst/>
                <a:latin typeface="Nimbus Roman No9 L"/>
              </a:rPr>
              <a:t>X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en-US" sz="1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Convex function: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a real-valued function is called </a:t>
            </a:r>
            <a:r>
              <a:rPr lang="en-US" sz="1400" b="1" dirty="0">
                <a:solidFill>
                  <a:srgbClr val="202122"/>
                </a:solidFill>
                <a:latin typeface="Arial" panose="020B0604020202020204" pitchFamily="34" charset="0"/>
              </a:rPr>
              <a:t>convex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 if the line segment between any two points on the graph of the function does not lie below the graph between the two points.</a:t>
            </a:r>
          </a:p>
        </p:txBody>
      </p:sp>
    </p:spTree>
    <p:extLst>
      <p:ext uri="{BB962C8B-B14F-4D97-AF65-F5344CB8AC3E}">
        <p14:creationId xmlns:p14="http://schemas.microsoft.com/office/powerpoint/2010/main" val="337286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CE244-C950-4E1E-8074-B228838E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E21FF-2DDF-42E5-9A70-FFF9927E4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Supervised learning has two main types</a:t>
            </a:r>
          </a:p>
          <a:p>
            <a:pPr lvl="1"/>
            <a:r>
              <a:rPr lang="en-US" dirty="0"/>
              <a:t>Classification: discrete predictive/output variable</a:t>
            </a:r>
          </a:p>
          <a:p>
            <a:pPr lvl="1"/>
            <a:r>
              <a:rPr lang="en-US" dirty="0"/>
              <a:t>Regression: continuous predictive/output variable</a:t>
            </a:r>
          </a:p>
          <a:p>
            <a:endParaRPr lang="en-US" dirty="0"/>
          </a:p>
          <a:p>
            <a:r>
              <a:rPr lang="en-US" dirty="0"/>
              <a:t>We first study linear regression, i.e., the predictive function </a:t>
            </a:r>
            <a:r>
              <a:rPr lang="en-US" i="1" dirty="0"/>
              <a:t>h</a:t>
            </a:r>
            <a:r>
              <a:rPr lang="en-US" dirty="0"/>
              <a:t> is a linear function.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88651-8A48-4B85-A51B-7C578AE7D1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DEE6C-4016-4DBD-B48F-51BE60E97B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5F30721-B5A6-AF2E-07E0-01017BC08588}"/>
              </a:ext>
            </a:extLst>
          </p:cNvPr>
          <p:cNvSpPr txBox="1">
            <a:spLocks/>
          </p:cNvSpPr>
          <p:nvPr/>
        </p:nvSpPr>
        <p:spPr bwMode="auto">
          <a:xfrm>
            <a:off x="5447928" y="6237312"/>
            <a:ext cx="6007514" cy="3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 dirty="0"/>
              <a:t>Many slides are borrowed from Jia-Bin Huang and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5765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76C0-5D65-46E1-BDC2-BF63D379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linear regression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FF993-5FE7-4B20-8A7A-24B8453CAC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In our previous linear regression problem, we use only one input variable/feature (univariate). In general, the problem can have any number of input variables. Let the number of variables be </a:t>
                </a:r>
                <a:r>
                  <a:rPr lang="en-US" sz="2800" i="1" dirty="0">
                    <a:solidFill>
                      <a:srgbClr val="0000FF"/>
                    </a:solidFill>
                  </a:rPr>
                  <a:t>k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. </a:t>
                </a:r>
              </a:p>
              <a:p>
                <a:r>
                  <a:rPr lang="en-US" sz="2800" dirty="0"/>
                  <a:t>Training data: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{</m:t>
                        </m:r>
                        <m:sSup>
                          <m:sSup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0" dirty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r>
                  <a:rPr lang="en-US" sz="2800" dirty="0"/>
                  <a:t>Multivariate linear regression model is</a:t>
                </a:r>
              </a:p>
              <a:p>
                <a:pPr marL="0" indent="0">
                  <a:buNone/>
                </a:pPr>
                <a:r>
                  <a:rPr lang="en-US" sz="2800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𝛉</m:t>
                        </m:r>
                      </m:sub>
                    </m:sSub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…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marL="344487" lvl="1" indent="0">
                  <a:buNone/>
                </a:pPr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r>
                      <a:rPr lang="en-US" sz="2800" b="1" dirty="0">
                        <a:latin typeface="Cambria Math" panose="02040503050406030204" pitchFamily="18" charset="0"/>
                      </a:rPr>
                      <m:t>𝛉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is the vector of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</a:t>
                </a:r>
                <a:r>
                  <a:rPr lang="en-US" sz="2800" b="1" dirty="0"/>
                  <a:t> x </a:t>
                </a:r>
                <a:r>
                  <a:rPr lang="en-US" sz="2800" dirty="0"/>
                  <a:t>is the vector of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/>
                  <a:t>. 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0FF993-5FE7-4B20-8A7A-24B8453CAC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3" t="-1480" r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34D0E-5FBC-48DF-AFAB-6E27567480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25AD4-6A33-4004-B4CA-30B1DCCC29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310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564D-3189-467F-B84B-7E99F5529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linear regression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723EFB-2C37-4989-8847-EFF15F7ACA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For convenience of notation, 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dirty="0"/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dirty="0"/>
                  <a:t> for all examples </a:t>
                </a:r>
                <a:r>
                  <a:rPr lang="en-US" sz="2800" i="1" dirty="0"/>
                  <a:t>j</a:t>
                </a:r>
                <a:r>
                  <a:rPr lang="en-US" sz="28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800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sz="2800" b="1" i="0" dirty="0">
                        <a:latin typeface="Cambria Math" panose="02040503050406030204" pitchFamily="18" charset="0"/>
                      </a:rPr>
                      <m:t>𝛉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⋮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24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dirty="0">
                            <a:latin typeface="Cambria Math" panose="02040503050406030204" pitchFamily="18" charset="0"/>
                          </a:rPr>
                          <m:t>𝛉</m:t>
                        </m:r>
                      </m:sub>
                    </m:sSub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…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 dirty="0"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dirty="0">
                            <a:latin typeface="Cambria Math" panose="02040503050406030204" pitchFamily="18" charset="0"/>
                          </a:rPr>
                          <m:t>𝛉</m:t>
                        </m:r>
                      </m:e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b="1" i="0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723EFB-2C37-4989-8847-EFF15F7ACA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05416-14E2-4457-B27A-94C96E808D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A8D93-4504-4A3C-8729-A36BE73F9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638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4910-70F3-4A2B-99EE-FE48F369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Univariate and multivariate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500D5C-CA30-4C51-B1A0-4803A376F94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Univariate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sz="2600" dirty="0"/>
                  <a:t>Repeat until convergence {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≔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1" dirty="0">
                                    <a:latin typeface="Cambria Math" panose="02040503050406030204" pitchFamily="18" charset="0"/>
                                  </a:rPr>
                                  <m:t>𝛉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br>
                  <a:rPr lang="en-US" sz="2400" i="1" dirty="0">
                    <a:latin typeface="Cambria Math" panose="02040503050406030204" pitchFamily="18" charset="0"/>
                  </a:rPr>
                </a:br>
                <a:r>
                  <a:rPr lang="en-US" sz="2400" i="1" dirty="0">
                    <a:latin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1" dirty="0">
                                    <a:latin typeface="Cambria Math" panose="02040503050406030204" pitchFamily="18" charset="0"/>
                                  </a:rPr>
                                  <m:t>𝛉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e>
                    </m:nary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600" dirty="0"/>
                  <a:t>}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500D5C-CA30-4C51-B1A0-4803A376F9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039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B56DB6C-AECD-4C95-90C4-91921840867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US" dirty="0"/>
                  <a:t>Multivariate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sz="2600" dirty="0"/>
              </a:p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600" dirty="0"/>
                  <a:t>Repeat until convergence {</a:t>
                </a:r>
                <a:br>
                  <a:rPr lang="en-US" sz="24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 ≔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b="1" dirty="0">
                                      <a:latin typeface="Cambria Math" panose="02040503050406030204" pitchFamily="18" charset="0"/>
                                    </a:rPr>
                                    <m:t>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0" dirty="0" smtClean="0">
                                          <a:latin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en-US" sz="2400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sSubSup>
                        <m:sSub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600" dirty="0"/>
                  <a:t>}</a:t>
                </a:r>
              </a:p>
              <a:p>
                <a:pPr marL="0" indent="0">
                  <a:buNone/>
                </a:pPr>
                <a:r>
                  <a:rPr lang="en-US" sz="2800" dirty="0"/>
                  <a:t>Simultaneously update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=0, 1, ⋯,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B56DB6C-AECD-4C95-90C4-9192184086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378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7424-19B6-470D-89A4-7BC2B4C77D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2353-32F6-4570-9CAC-60ECD37E7D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F2E54C-6748-4117-AA15-93F730709AF8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111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132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Basic concepts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Decision tree induction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Evaluation of classifiers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Naïve Bayesian classification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Naïve Bayes for text classification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Support vector machines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Linear regression and gradient descent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dirty="0">
                <a:solidFill>
                  <a:srgbClr val="FF0000"/>
                </a:solidFill>
              </a:rPr>
              <a:t>Neural networks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K-nearest neighbor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Ensemble methods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/>
              <a:t>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2714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1849-9F4B-4B76-A5F0-ED2049A36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 successes of neural networks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1D397-99DB-42D2-908E-53EDD59B3E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D98B3-4341-4EA8-BA43-0FABC0CC86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2" descr="Error rates on the ImageNet Large-Scale Visual Recognition Challenge.... |  Download Scientific Diagram">
            <a:extLst>
              <a:ext uri="{FF2B5EF4-FFF2-40B4-BE49-F238E27FC236}">
                <a16:creationId xmlns:a16="http://schemas.microsoft.com/office/drawing/2014/main" id="{63318FD5-E3D4-411B-8B66-6F41BA9C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85455"/>
            <a:ext cx="3351205" cy="223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98;p2">
            <a:extLst>
              <a:ext uri="{FF2B5EF4-FFF2-40B4-BE49-F238E27FC236}">
                <a16:creationId xmlns:a16="http://schemas.microsoft.com/office/drawing/2014/main" id="{76838467-7A94-410F-A4C0-8BE1701711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416" y="3415529"/>
            <a:ext cx="4681461" cy="2715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0;p2">
            <a:extLst>
              <a:ext uri="{FF2B5EF4-FFF2-40B4-BE49-F238E27FC236}">
                <a16:creationId xmlns:a16="http://schemas.microsoft.com/office/drawing/2014/main" id="{4271E097-F182-47AD-A210-936D89105E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8008" y="3429000"/>
            <a:ext cx="5282264" cy="2715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907778-BB63-407C-8290-EBD423D5D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068" y="1124744"/>
            <a:ext cx="4132267" cy="20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62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C487-C436-4280-98C8-4A80638A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Resurgence of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46B80-9CB1-4346-B09C-A43C5FF59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Origin:</a:t>
            </a:r>
            <a:r>
              <a:rPr lang="en-US" sz="2800" dirty="0"/>
              <a:t> Algorithms that try to mimic the brain (1943).</a:t>
            </a:r>
          </a:p>
          <a:p>
            <a:r>
              <a:rPr lang="en-US" sz="2800" dirty="0"/>
              <a:t>Was very widely used in 80s and early 90s; popularity diminished in late 90s.</a:t>
            </a:r>
          </a:p>
          <a:p>
            <a:r>
              <a:rPr lang="en-US" sz="2800" dirty="0"/>
              <a:t>Recent resurgence: State-of-the-art results in many applications.</a:t>
            </a:r>
          </a:p>
          <a:p>
            <a:r>
              <a:rPr lang="en-US" sz="2800" dirty="0"/>
              <a:t>It works especially well for computer vision and natural language processing (including speech recognition). </a:t>
            </a:r>
          </a:p>
          <a:p>
            <a:pPr lvl="1"/>
            <a:r>
              <a:rPr lang="en-US" sz="2400" dirty="0"/>
              <a:t>It has revolutionized the two fields in recent years. </a:t>
            </a:r>
          </a:p>
          <a:p>
            <a:pPr lvl="1"/>
            <a:r>
              <a:rPr lang="en-US" sz="2400" dirty="0"/>
              <a:t>It has spread to almost every machine learning area and application in practice.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60EC2-52DD-48C9-BD19-DB73B159C2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B425D-B96B-41EB-A8F7-1E8C1B379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253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ABB-D099-4BFE-B746-E4F5C616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neuron in the brain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4A0ED-5940-484A-ACC1-9433931D0A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05143-30D6-4352-BE1B-312C90C3B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6" name="Picture 2" descr="Image result for Neuron">
            <a:extLst>
              <a:ext uri="{FF2B5EF4-FFF2-40B4-BE49-F238E27FC236}">
                <a16:creationId xmlns:a16="http://schemas.microsoft.com/office/drawing/2014/main" id="{2085ECA5-07EB-4FE5-A069-E1942778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5" y="1664804"/>
            <a:ext cx="7694133" cy="42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1C48A9-7E31-4480-AE5A-CBA1E80541FA}"/>
              </a:ext>
            </a:extLst>
          </p:cNvPr>
          <p:cNvSpPr/>
          <p:nvPr/>
        </p:nvSpPr>
        <p:spPr>
          <a:xfrm>
            <a:off x="4171577" y="1532338"/>
            <a:ext cx="16320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D8979-7991-482F-8AE6-622726D11148}"/>
              </a:ext>
            </a:extLst>
          </p:cNvPr>
          <p:cNvSpPr/>
          <p:nvPr/>
        </p:nvSpPr>
        <p:spPr>
          <a:xfrm>
            <a:off x="2459596" y="1510937"/>
            <a:ext cx="1690117" cy="5968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704188-91B5-43C2-BE83-FEC3492D32B1}"/>
              </a:ext>
            </a:extLst>
          </p:cNvPr>
          <p:cNvSpPr/>
          <p:nvPr/>
        </p:nvSpPr>
        <p:spPr>
          <a:xfrm>
            <a:off x="4331804" y="5282636"/>
            <a:ext cx="1962150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2A36D7-BB06-44E3-B3D6-5F6A6E074077}"/>
              </a:ext>
            </a:extLst>
          </p:cNvPr>
          <p:cNvSpPr/>
          <p:nvPr/>
        </p:nvSpPr>
        <p:spPr>
          <a:xfrm>
            <a:off x="4448759" y="4715294"/>
            <a:ext cx="1071178" cy="576064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775F-B83F-4412-BDC0-F0035F1E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neural network (McCulloch &amp; Pitts, 1943)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08910-02F2-4D1D-89BC-015A8CA26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0CD09-278F-4C59-A6A1-F3AC8259A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EE0A59-1061-4C97-8B4A-4577E93BF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340768"/>
            <a:ext cx="9228348" cy="47373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5F9F6A-475A-4DC2-8C77-41106B18B4AB}"/>
              </a:ext>
            </a:extLst>
          </p:cNvPr>
          <p:cNvSpPr/>
          <p:nvPr/>
        </p:nvSpPr>
        <p:spPr bwMode="auto">
          <a:xfrm>
            <a:off x="6276020" y="3656725"/>
            <a:ext cx="3852428" cy="324036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7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843B5-2F97-4998-B814-5E1CEDAC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1319048" cy="1139825"/>
          </a:xfrm>
        </p:spPr>
        <p:txBody>
          <a:bodyPr/>
          <a:lstStyle/>
          <a:p>
            <a:r>
              <a:rPr lang="en-US" dirty="0"/>
              <a:t>Simple model of a neuron (McCulloch &amp; Pitts, 1943)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16E500-7108-4C6C-83DD-4EAA15B188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933056"/>
                <a:ext cx="11103024" cy="2197870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sz="2600" dirty="0"/>
                  <a:t>Inputs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a</a:t>
                </a:r>
                <a:r>
                  <a:rPr lang="en-US" sz="2600" i="1" baseline="-25000" dirty="0">
                    <a:solidFill>
                      <a:srgbClr val="FF0000"/>
                    </a:solidFill>
                  </a:rPr>
                  <a:t>i</a:t>
                </a:r>
                <a:r>
                  <a:rPr lang="en-US" sz="2600" dirty="0">
                    <a:solidFill>
                      <a:srgbClr val="CC00CC"/>
                    </a:solidFill>
                  </a:rPr>
                  <a:t> </a:t>
                </a:r>
                <a:r>
                  <a:rPr lang="en-US" sz="2600" dirty="0"/>
                  <a:t>come from the output of node</a:t>
                </a:r>
                <a:r>
                  <a:rPr lang="en-US" sz="2600" i="1" dirty="0"/>
                  <a:t>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i</a:t>
                </a:r>
                <a:r>
                  <a:rPr lang="en-US" sz="2600" i="1" dirty="0">
                    <a:solidFill>
                      <a:srgbClr val="000090"/>
                    </a:solidFill>
                  </a:rPr>
                  <a:t> </a:t>
                </a:r>
                <a:r>
                  <a:rPr lang="en-US" sz="2600" dirty="0">
                    <a:solidFill>
                      <a:srgbClr val="000090"/>
                    </a:solidFill>
                  </a:rPr>
                  <a:t>to this node</a:t>
                </a:r>
                <a:r>
                  <a:rPr lang="en-US" sz="2600" i="1" dirty="0">
                    <a:solidFill>
                      <a:srgbClr val="000090"/>
                    </a:solidFill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j</a:t>
                </a:r>
                <a:r>
                  <a:rPr lang="en-US" sz="2600" i="1" dirty="0">
                    <a:solidFill>
                      <a:srgbClr val="000090"/>
                    </a:solidFill>
                  </a:rPr>
                  <a:t> </a:t>
                </a:r>
                <a:r>
                  <a:rPr lang="en-US" sz="2600" dirty="0">
                    <a:solidFill>
                      <a:srgbClr val="000090"/>
                    </a:solidFill>
                  </a:rPr>
                  <a:t>(or from “outside”)</a:t>
                </a:r>
                <a:endParaRPr lang="en-US" sz="2600" dirty="0">
                  <a:solidFill>
                    <a:srgbClr val="CC0000"/>
                  </a:solidFill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600" dirty="0"/>
                  <a:t>Each input link has a </a:t>
                </a:r>
                <a:r>
                  <a:rPr lang="en-US" sz="2600" b="1" i="1" dirty="0">
                    <a:solidFill>
                      <a:srgbClr val="C00000"/>
                    </a:solidFill>
                  </a:rPr>
                  <a:t>weight</a:t>
                </a:r>
                <a:r>
                  <a:rPr lang="en-US" sz="2600" dirty="0">
                    <a:solidFill>
                      <a:srgbClr val="00009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i,j</a:t>
                </a:r>
                <a:endParaRPr lang="en-US" sz="2600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600" dirty="0"/>
                  <a:t>There is an additional fixed input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a</a:t>
                </a:r>
                <a:r>
                  <a:rPr lang="en-US" sz="2600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US" sz="2600" dirty="0">
                    <a:solidFill>
                      <a:srgbClr val="CC00CC"/>
                    </a:solidFill>
                  </a:rPr>
                  <a:t> (bias) </a:t>
                </a:r>
                <a:r>
                  <a:rPr lang="en-US" sz="2600" dirty="0"/>
                  <a:t>with weight </a:t>
                </a:r>
                <a:r>
                  <a:rPr lang="en-US" sz="2600" i="1" dirty="0">
                    <a:solidFill>
                      <a:srgbClr val="FF0000"/>
                    </a:solidFill>
                  </a:rPr>
                  <a:t>w</a:t>
                </a:r>
                <a:r>
                  <a:rPr lang="en-US" sz="2600" baseline="-25000" dirty="0">
                    <a:solidFill>
                      <a:srgbClr val="FF0000"/>
                    </a:solidFill>
                  </a:rPr>
                  <a:t>0,</a:t>
                </a:r>
                <a:r>
                  <a:rPr lang="en-US" sz="2600" i="1" baseline="-25000" dirty="0">
                    <a:solidFill>
                      <a:srgbClr val="FF0000"/>
                    </a:solidFill>
                  </a:rPr>
                  <a:t>j</a:t>
                </a:r>
                <a:endParaRPr lang="en-US" sz="2600" i="1" dirty="0">
                  <a:solidFill>
                    <a:srgbClr val="FF0000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600" dirty="0"/>
                  <a:t>The total input is 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in</a:t>
                </a:r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sz="2600" dirty="0">
                    <a:solidFill>
                      <a:srgbClr val="FF0000"/>
                    </a:solidFill>
                  </a:rPr>
                  <a:t> = 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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600" i="1" baseline="-25000" dirty="0" err="1">
                    <a:solidFill>
                      <a:srgbClr val="FF0000"/>
                    </a:solidFill>
                    <a:sym typeface="Symbol"/>
                  </a:rPr>
                  <a:t>i,j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  <a:sym typeface="Symbol"/>
                  </a:rPr>
                  <a:t>a</a:t>
                </a:r>
                <a:r>
                  <a:rPr lang="en-US" sz="2600" i="1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 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600" dirty="0"/>
                  <a:t>The output is 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a</a:t>
                </a:r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sz="26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(</a:t>
                </a:r>
                <a:r>
                  <a:rPr lang="en-US" sz="2600" i="1" dirty="0" err="1">
                    <a:solidFill>
                      <a:srgbClr val="FF0000"/>
                    </a:solidFill>
                  </a:rPr>
                  <a:t>in</a:t>
                </a:r>
                <a:r>
                  <a:rPr lang="en-US" sz="2600" i="1" baseline="-25000" dirty="0" err="1">
                    <a:solidFill>
                      <a:srgbClr val="FF0000"/>
                    </a:solidFill>
                  </a:rPr>
                  <a:t>j</a:t>
                </a:r>
                <a:r>
                  <a:rPr lang="en-US" sz="2600" dirty="0">
                    <a:solidFill>
                      <a:srgbClr val="FF0000"/>
                    </a:solidFill>
                  </a:rPr>
                  <a:t>) 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(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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600" i="1" baseline="-25000" dirty="0" err="1">
                    <a:solidFill>
                      <a:srgbClr val="FF0000"/>
                    </a:solidFill>
                    <a:sym typeface="Symbol"/>
                  </a:rPr>
                  <a:t>i,j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en-US" sz="2600" i="1" dirty="0">
                    <a:solidFill>
                      <a:srgbClr val="FF0000"/>
                    </a:solidFill>
                    <a:sym typeface="Symbol"/>
                  </a:rPr>
                  <a:t>a</a:t>
                </a:r>
                <a:r>
                  <a:rPr lang="en-US" sz="2600" i="1" baseline="-25000" dirty="0">
                    <a:solidFill>
                      <a:srgbClr val="FF0000"/>
                    </a:solidFill>
                    <a:sym typeface="Symbol"/>
                  </a:rPr>
                  <a:t>i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) 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sz="2600" b="1" dirty="0">
                    <a:solidFill>
                      <a:srgbClr val="FF0000"/>
                    </a:solidFill>
                    <a:sym typeface="Symbol"/>
                  </a:rPr>
                  <a:t>.a</a:t>
                </a:r>
                <a:r>
                  <a:rPr lang="en-US" sz="2600" dirty="0">
                    <a:solidFill>
                      <a:srgbClr val="FF0000"/>
                    </a:solidFill>
                    <a:sym typeface="Symbol"/>
                  </a:rPr>
                  <a:t>)</a:t>
                </a:r>
                <a:r>
                  <a:rPr lang="en-US" sz="2600" baseline="-25000" dirty="0">
                    <a:solidFill>
                      <a:srgbClr val="FF0000"/>
                    </a:solidFill>
                    <a:sym typeface="Symbol"/>
                  </a:rPr>
                  <a:t> </a:t>
                </a:r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16E500-7108-4C6C-83DD-4EAA15B188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933056"/>
                <a:ext cx="11103024" cy="2197870"/>
              </a:xfrm>
              <a:blipFill>
                <a:blip r:embed="rId2"/>
                <a:stretch>
                  <a:fillRect l="-220" t="-4432" r="-329" b="-9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52A67-1FCD-4160-A49B-C442E62AF6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C4816-9067-472E-A884-9066402CC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 descr="neuron-unit.eps">
            <a:extLst>
              <a:ext uri="{FF2B5EF4-FFF2-40B4-BE49-F238E27FC236}">
                <a16:creationId xmlns:a16="http://schemas.microsoft.com/office/drawing/2014/main" id="{AA1654BA-B9D9-4E20-9F1A-F02916A66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072382"/>
            <a:ext cx="6793907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C9ED0-4EDC-4907-BE27-A854C1FEA161}"/>
                  </a:ext>
                </a:extLst>
              </p:cNvPr>
              <p:cNvSpPr txBox="1"/>
              <p:nvPr/>
            </p:nvSpPr>
            <p:spPr>
              <a:xfrm>
                <a:off x="3741936" y="1339290"/>
                <a:ext cx="576064" cy="3916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6C9ED0-4EDC-4907-BE27-A854C1FE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936" y="1339290"/>
                <a:ext cx="576064" cy="391646"/>
              </a:xfrm>
              <a:prstGeom prst="rect">
                <a:avLst/>
              </a:prstGeom>
              <a:blipFill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5AB06D-91CF-4C6D-9862-F71041298BAC}"/>
                  </a:ext>
                </a:extLst>
              </p:cNvPr>
              <p:cNvSpPr txBox="1"/>
              <p:nvPr/>
            </p:nvSpPr>
            <p:spPr>
              <a:xfrm>
                <a:off x="3201876" y="2078997"/>
                <a:ext cx="540060" cy="3916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5AB06D-91CF-4C6D-9862-F71041298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876" y="2078997"/>
                <a:ext cx="540060" cy="391646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19FC72-454C-4434-8505-7412BBC1DF69}"/>
                  </a:ext>
                </a:extLst>
              </p:cNvPr>
              <p:cNvSpPr txBox="1"/>
              <p:nvPr/>
            </p:nvSpPr>
            <p:spPr>
              <a:xfrm>
                <a:off x="5118467" y="1227474"/>
                <a:ext cx="1332148" cy="38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1800" i="1" dirty="0">
                    <a:solidFill>
                      <a:schemeClr val="tx1"/>
                    </a:solidFill>
                  </a:rPr>
                  <a:t>a</a:t>
                </a:r>
                <a:r>
                  <a:rPr lang="en-US" sz="1800" i="1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1800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(</a:t>
                </a:r>
                <a:r>
                  <a:rPr lang="en-US" sz="1800" i="1" dirty="0" err="1">
                    <a:solidFill>
                      <a:schemeClr val="tx1"/>
                    </a:solidFill>
                  </a:rPr>
                  <a:t>in</a:t>
                </a:r>
                <a:r>
                  <a:rPr lang="en-US" sz="1800" i="1" baseline="-2500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18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19FC72-454C-4434-8505-7412BBC1D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467" y="1227474"/>
                <a:ext cx="1332148" cy="380329"/>
              </a:xfrm>
              <a:prstGeom prst="rect">
                <a:avLst/>
              </a:prstGeom>
              <a:blipFill>
                <a:blip r:embed="rId6"/>
                <a:stretch>
                  <a:fillRect l="-4128" t="-7937" b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57EC88-36FD-489D-BD27-22BCFD4EE756}"/>
                  </a:ext>
                </a:extLst>
              </p:cNvPr>
              <p:cNvSpPr txBox="1"/>
              <p:nvPr/>
            </p:nvSpPr>
            <p:spPr>
              <a:xfrm>
                <a:off x="5244218" y="1904899"/>
                <a:ext cx="55141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57EC88-36FD-489D-BD27-22BCFD4EE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218" y="1904899"/>
                <a:ext cx="551411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5096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97D0-F3D2-4808-892C-21EBB8C2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in a figure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41F66-4AF5-4227-9DA0-885A648CDF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66DE0-9A29-46EF-A78E-AF57FD62AD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1B6D1F-2551-4920-8A22-4D4D39341403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2239402" y="3334953"/>
            <a:ext cx="1577224" cy="43375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3B9D1C-256A-4DB0-8EF6-7BDC10048CE0}"/>
              </a:ext>
            </a:extLst>
          </p:cNvPr>
          <p:cNvCxnSpPr>
            <a:cxnSpLocks/>
            <a:stCxn id="62" idx="6"/>
            <a:endCxn id="50" idx="1"/>
          </p:cNvCxnSpPr>
          <p:nvPr/>
        </p:nvCxnSpPr>
        <p:spPr>
          <a:xfrm flipV="1">
            <a:off x="2206864" y="3768711"/>
            <a:ext cx="1609762" cy="5112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5DBA2-6773-462A-91B9-7EB88F39D874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2206864" y="3768711"/>
            <a:ext cx="1609762" cy="139130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3C0C37-2514-4841-A2EB-40E607C2BF7F}"/>
              </a:ext>
            </a:extLst>
          </p:cNvPr>
          <p:cNvCxnSpPr>
            <a:cxnSpLocks/>
            <a:endCxn id="50" idx="1"/>
          </p:cNvCxnSpPr>
          <p:nvPr/>
        </p:nvCxnSpPr>
        <p:spPr>
          <a:xfrm>
            <a:off x="2206864" y="2495724"/>
            <a:ext cx="1609762" cy="127298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F47004-D649-4A5B-8160-8F75D608F716}"/>
              </a:ext>
            </a:extLst>
          </p:cNvPr>
          <p:cNvCxnSpPr>
            <a:cxnSpLocks/>
          </p:cNvCxnSpPr>
          <p:nvPr/>
        </p:nvCxnSpPr>
        <p:spPr>
          <a:xfrm>
            <a:off x="4691140" y="3755864"/>
            <a:ext cx="792088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20E73E-A187-4D32-8CD2-C3468CB5C4FB}"/>
                  </a:ext>
                </a:extLst>
              </p:cNvPr>
              <p:cNvSpPr/>
              <p:nvPr/>
            </p:nvSpPr>
            <p:spPr>
              <a:xfrm>
                <a:off x="3191326" y="2659668"/>
                <a:ext cx="2447528" cy="702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sub>
                      </m:sSub>
                      <m:d>
                        <m:d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000" b="1" i="1" dirty="0" smtClean="0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0" dirty="0" smtClean="0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𝐰</m:t>
                                  </m:r>
                                </m:e>
                                <m:sup>
                                  <m:r>
                                    <a:rPr lang="en-US" sz="2000" b="1" i="1" dirty="0" smtClean="0">
                                      <a:solidFill>
                                        <a:srgbClr val="CC6600"/>
                                      </a:solidFill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sz="2000" b="1" i="0" dirty="0" smtClean="0">
                                  <a:solidFill>
                                    <a:srgbClr val="CC66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20E73E-A187-4D32-8CD2-C3468CB5C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1326" y="2659668"/>
                <a:ext cx="2447528" cy="7023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A2C0B89F-B9C1-43E0-9034-506D0D10372A}"/>
              </a:ext>
            </a:extLst>
          </p:cNvPr>
          <p:cNvSpPr/>
          <p:nvPr/>
        </p:nvSpPr>
        <p:spPr>
          <a:xfrm>
            <a:off x="1967888" y="1846257"/>
            <a:ext cx="13388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“Bias unit”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6FA05-C457-46A0-AE9F-F3AD35BE0A10}"/>
              </a:ext>
            </a:extLst>
          </p:cNvPr>
          <p:cNvSpPr/>
          <p:nvPr/>
        </p:nvSpPr>
        <p:spPr>
          <a:xfrm>
            <a:off x="5204028" y="3951659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Output</a:t>
            </a:r>
          </a:p>
        </p:txBody>
      </p:sp>
      <p:sp>
        <p:nvSpPr>
          <p:cNvPr id="45" name="AutoShape 46">
            <a:extLst>
              <a:ext uri="{FF2B5EF4-FFF2-40B4-BE49-F238E27FC236}">
                <a16:creationId xmlns:a16="http://schemas.microsoft.com/office/drawing/2014/main" id="{D757B755-2A6E-4B36-815B-C0B1EE292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615" y="3633872"/>
            <a:ext cx="457200" cy="3048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47">
            <a:extLst>
              <a:ext uri="{FF2B5EF4-FFF2-40B4-BE49-F238E27FC236}">
                <a16:creationId xmlns:a16="http://schemas.microsoft.com/office/drawing/2014/main" id="{819C6E32-0F31-43F3-9981-102546F6E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290" y="3383047"/>
            <a:ext cx="716884" cy="712788"/>
          </a:xfrm>
          <a:prstGeom prst="flowChartConnector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" name="Group 48">
            <a:extLst>
              <a:ext uri="{FF2B5EF4-FFF2-40B4-BE49-F238E27FC236}">
                <a16:creationId xmlns:a16="http://schemas.microsoft.com/office/drawing/2014/main" id="{7BE58499-78E0-492C-9953-0986F38172CE}"/>
              </a:ext>
            </a:extLst>
          </p:cNvPr>
          <p:cNvGrpSpPr>
            <a:grpSpLocks/>
          </p:cNvGrpSpPr>
          <p:nvPr/>
        </p:nvGrpSpPr>
        <p:grpSpPr bwMode="auto">
          <a:xfrm>
            <a:off x="4207128" y="3525922"/>
            <a:ext cx="328613" cy="266700"/>
            <a:chOff x="4520" y="1893"/>
            <a:chExt cx="404" cy="331"/>
          </a:xfrm>
        </p:grpSpPr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CBDCABD4-87D0-4FCB-AD87-CA586A7BB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1944"/>
              <a:ext cx="331" cy="268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55" y="496"/>
                </a:cxn>
                <a:cxn ang="0">
                  <a:pos x="579" y="83"/>
                </a:cxn>
                <a:cxn ang="0">
                  <a:pos x="1024" y="0"/>
                </a:cxn>
              </a:cxnLst>
              <a:rect l="0" t="0" r="r" b="b"/>
              <a:pathLst>
                <a:path w="1024" h="620">
                  <a:moveTo>
                    <a:pt x="0" y="620"/>
                  </a:moveTo>
                  <a:cubicBezTo>
                    <a:pt x="179" y="602"/>
                    <a:pt x="359" y="585"/>
                    <a:pt x="455" y="496"/>
                  </a:cubicBezTo>
                  <a:cubicBezTo>
                    <a:pt x="551" y="407"/>
                    <a:pt x="484" y="166"/>
                    <a:pt x="579" y="83"/>
                  </a:cubicBezTo>
                  <a:cubicBezTo>
                    <a:pt x="674" y="0"/>
                    <a:pt x="849" y="0"/>
                    <a:pt x="102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B6AC2979-757C-4B56-8D7E-DA277879F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93"/>
              <a:ext cx="404" cy="33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331"/>
                </a:cxn>
                <a:cxn ang="0">
                  <a:pos x="404" y="331"/>
                </a:cxn>
              </a:cxnLst>
              <a:rect l="0" t="0" r="r" b="b"/>
              <a:pathLst>
                <a:path w="404" h="331">
                  <a:moveTo>
                    <a:pt x="11" y="0"/>
                  </a:moveTo>
                  <a:lnTo>
                    <a:pt x="0" y="331"/>
                  </a:lnTo>
                  <a:lnTo>
                    <a:pt x="404" y="3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" name="Freeform 51">
            <a:extLst>
              <a:ext uri="{FF2B5EF4-FFF2-40B4-BE49-F238E27FC236}">
                <a16:creationId xmlns:a16="http://schemas.microsoft.com/office/drawing/2014/main" id="{27A88CB1-BC14-4450-B168-F29ADA0E1D66}"/>
              </a:ext>
            </a:extLst>
          </p:cNvPr>
          <p:cNvSpPr>
            <a:spLocks/>
          </p:cNvSpPr>
          <p:nvPr/>
        </p:nvSpPr>
        <p:spPr bwMode="auto">
          <a:xfrm>
            <a:off x="4056315" y="3759285"/>
            <a:ext cx="358775" cy="231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3" y="176"/>
              </a:cxn>
              <a:cxn ang="0">
                <a:pos x="383" y="218"/>
              </a:cxn>
              <a:cxn ang="0">
                <a:pos x="434" y="73"/>
              </a:cxn>
            </a:cxnLst>
            <a:rect l="0" t="0" r="r" b="b"/>
            <a:pathLst>
              <a:path w="440" h="235">
                <a:moveTo>
                  <a:pt x="0" y="0"/>
                </a:moveTo>
                <a:cubicBezTo>
                  <a:pt x="14" y="70"/>
                  <a:pt x="29" y="140"/>
                  <a:pt x="93" y="176"/>
                </a:cubicBezTo>
                <a:cubicBezTo>
                  <a:pt x="157" y="212"/>
                  <a:pt x="326" y="235"/>
                  <a:pt x="383" y="218"/>
                </a:cubicBezTo>
                <a:cubicBezTo>
                  <a:pt x="440" y="201"/>
                  <a:pt x="437" y="137"/>
                  <a:pt x="434" y="73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53">
            <a:extLst>
              <a:ext uri="{FF2B5EF4-FFF2-40B4-BE49-F238E27FC236}">
                <a16:creationId xmlns:a16="http://schemas.microsoft.com/office/drawing/2014/main" id="{C83B3408-81D5-488D-8F72-F757DE48D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626" y="3614822"/>
            <a:ext cx="335348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None/>
            </a:pPr>
            <a:r>
              <a:rPr lang="en-US" sz="1400" dirty="0">
                <a:latin typeface="Symbol" pitchFamily="18" charset="2"/>
              </a:rPr>
              <a:t> S</a:t>
            </a:r>
            <a:endParaRPr lang="en-US" sz="1400" b="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nector 22">
                <a:extLst>
                  <a:ext uri="{FF2B5EF4-FFF2-40B4-BE49-F238E27FC236}">
                    <a16:creationId xmlns:a16="http://schemas.microsoft.com/office/drawing/2014/main" id="{317ABC0F-AE4C-47B5-ACA3-1B24C8DBD80C}"/>
                  </a:ext>
                </a:extLst>
              </p:cNvPr>
              <p:cNvSpPr/>
              <p:nvPr/>
            </p:nvSpPr>
            <p:spPr>
              <a:xfrm>
                <a:off x="1536304" y="2067668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59" name="Connector 22">
                <a:extLst>
                  <a:ext uri="{FF2B5EF4-FFF2-40B4-BE49-F238E27FC236}">
                    <a16:creationId xmlns:a16="http://schemas.microsoft.com/office/drawing/2014/main" id="{317ABC0F-AE4C-47B5-ACA3-1B24C8DBD8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2067668"/>
                <a:ext cx="670560" cy="608076"/>
              </a:xfrm>
              <a:prstGeom prst="flowChartConnector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nector 22">
                <a:extLst>
                  <a:ext uri="{FF2B5EF4-FFF2-40B4-BE49-F238E27FC236}">
                    <a16:creationId xmlns:a16="http://schemas.microsoft.com/office/drawing/2014/main" id="{EBA2B6AA-D074-416F-8ED1-FD99CC15562B}"/>
                  </a:ext>
                </a:extLst>
              </p:cNvPr>
              <p:cNvSpPr/>
              <p:nvPr/>
            </p:nvSpPr>
            <p:spPr>
              <a:xfrm>
                <a:off x="1536304" y="2999498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0" name="Connector 22">
                <a:extLst>
                  <a:ext uri="{FF2B5EF4-FFF2-40B4-BE49-F238E27FC236}">
                    <a16:creationId xmlns:a16="http://schemas.microsoft.com/office/drawing/2014/main" id="{EBA2B6AA-D074-416F-8ED1-FD99CC155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2999498"/>
                <a:ext cx="670560" cy="608076"/>
              </a:xfrm>
              <a:prstGeom prst="flowChartConnector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onnector 22">
                <a:extLst>
                  <a:ext uri="{FF2B5EF4-FFF2-40B4-BE49-F238E27FC236}">
                    <a16:creationId xmlns:a16="http://schemas.microsoft.com/office/drawing/2014/main" id="{D2215F35-7857-4790-8BB4-0BCB4B25A367}"/>
                  </a:ext>
                </a:extLst>
              </p:cNvPr>
              <p:cNvSpPr/>
              <p:nvPr/>
            </p:nvSpPr>
            <p:spPr>
              <a:xfrm>
                <a:off x="1536304" y="4980000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1" name="Connector 22">
                <a:extLst>
                  <a:ext uri="{FF2B5EF4-FFF2-40B4-BE49-F238E27FC236}">
                    <a16:creationId xmlns:a16="http://schemas.microsoft.com/office/drawing/2014/main" id="{D2215F35-7857-4790-8BB4-0BCB4B25A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4980000"/>
                <a:ext cx="670560" cy="608076"/>
              </a:xfrm>
              <a:prstGeom prst="flowChartConnector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nector 22">
                <a:extLst>
                  <a:ext uri="{FF2B5EF4-FFF2-40B4-BE49-F238E27FC236}">
                    <a16:creationId xmlns:a16="http://schemas.microsoft.com/office/drawing/2014/main" id="{7FA1EF4B-F9E9-44CA-B5A9-9B1521462E24}"/>
                  </a:ext>
                </a:extLst>
              </p:cNvPr>
              <p:cNvSpPr/>
              <p:nvPr/>
            </p:nvSpPr>
            <p:spPr>
              <a:xfrm>
                <a:off x="1536304" y="3975880"/>
                <a:ext cx="670560" cy="60807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6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62" name="Connector 22">
                <a:extLst>
                  <a:ext uri="{FF2B5EF4-FFF2-40B4-BE49-F238E27FC236}">
                    <a16:creationId xmlns:a16="http://schemas.microsoft.com/office/drawing/2014/main" id="{7FA1EF4B-F9E9-44CA-B5A9-9B1521462E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304" y="3975880"/>
                <a:ext cx="670560" cy="608076"/>
              </a:xfrm>
              <a:prstGeom prst="flowChartConnector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944231F-6F0D-4C51-8B1E-CFE8EF20AEF5}"/>
                  </a:ext>
                </a:extLst>
              </p:cNvPr>
              <p:cNvSpPr txBox="1"/>
              <p:nvPr/>
            </p:nvSpPr>
            <p:spPr>
              <a:xfrm>
                <a:off x="5403294" y="3366884"/>
                <a:ext cx="7168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944231F-6F0D-4C51-8B1E-CFE8EF20A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294" y="3366884"/>
                <a:ext cx="716884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0C617E6-9CD4-49DB-ABEB-9EC24D1FCD58}"/>
                  </a:ext>
                </a:extLst>
              </p:cNvPr>
              <p:cNvSpPr txBox="1"/>
              <p:nvPr/>
            </p:nvSpPr>
            <p:spPr>
              <a:xfrm>
                <a:off x="6781620" y="3125019"/>
                <a:ext cx="4417368" cy="131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 i="0" dirty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sub>
                      </m:sSub>
                      <m:d>
                        <m:dPr>
                          <m:ctrlPr>
                            <a:rPr lang="en-US" sz="28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0" dirty="0" smtClean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e>
                            <m:sup>
                              <m:r>
                                <a:rPr lang="en-US" sz="28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2800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i="1" dirty="0"/>
              </a:p>
              <a:p>
                <a:pPr>
                  <a:buNone/>
                </a:pPr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8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0C617E6-9CD4-49DB-ABEB-9EC24D1FC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620" y="3125019"/>
                <a:ext cx="4417368" cy="1311513"/>
              </a:xfrm>
              <a:prstGeom prst="rect">
                <a:avLst/>
              </a:prstGeom>
              <a:blipFill>
                <a:blip r:embed="rId8"/>
                <a:stretch>
                  <a:fillRect l="-2759" b="-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" name="Picture 70">
            <a:extLst>
              <a:ext uri="{FF2B5EF4-FFF2-40B4-BE49-F238E27FC236}">
                <a16:creationId xmlns:a16="http://schemas.microsoft.com/office/drawing/2014/main" id="{9E29BD85-1678-4680-8296-366F7B8E5B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500" y="4561295"/>
            <a:ext cx="2662856" cy="1544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onnector 22">
                <a:extLst>
                  <a:ext uri="{FF2B5EF4-FFF2-40B4-BE49-F238E27FC236}">
                    <a16:creationId xmlns:a16="http://schemas.microsoft.com/office/drawing/2014/main" id="{6AEAABB5-43FA-459F-B177-D4D65CEF9814}"/>
                  </a:ext>
                </a:extLst>
              </p:cNvPr>
              <p:cNvSpPr/>
              <p:nvPr/>
            </p:nvSpPr>
            <p:spPr>
              <a:xfrm>
                <a:off x="2399235" y="2325367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0" name="Connector 22">
                <a:extLst>
                  <a:ext uri="{FF2B5EF4-FFF2-40B4-BE49-F238E27FC236}">
                    <a16:creationId xmlns:a16="http://schemas.microsoft.com/office/drawing/2014/main" id="{6AEAABB5-43FA-459F-B177-D4D65CEF9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235" y="2325367"/>
                <a:ext cx="670560" cy="608076"/>
              </a:xfrm>
              <a:prstGeom prst="flowChartConnector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Connector 22">
                <a:extLst>
                  <a:ext uri="{FF2B5EF4-FFF2-40B4-BE49-F238E27FC236}">
                    <a16:creationId xmlns:a16="http://schemas.microsoft.com/office/drawing/2014/main" id="{49797F97-D891-4ABF-A9CB-1A45153A6762}"/>
                  </a:ext>
                </a:extLst>
              </p:cNvPr>
              <p:cNvSpPr/>
              <p:nvPr/>
            </p:nvSpPr>
            <p:spPr>
              <a:xfrm>
                <a:off x="2277704" y="2873539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1" name="Connector 22">
                <a:extLst>
                  <a:ext uri="{FF2B5EF4-FFF2-40B4-BE49-F238E27FC236}">
                    <a16:creationId xmlns:a16="http://schemas.microsoft.com/office/drawing/2014/main" id="{49797F97-D891-4ABF-A9CB-1A45153A67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7704" y="2873539"/>
                <a:ext cx="670560" cy="608076"/>
              </a:xfrm>
              <a:prstGeom prst="flowChartConnector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Connector 22">
                <a:extLst>
                  <a:ext uri="{FF2B5EF4-FFF2-40B4-BE49-F238E27FC236}">
                    <a16:creationId xmlns:a16="http://schemas.microsoft.com/office/drawing/2014/main" id="{43736E7D-A395-4864-A040-20BC2E6D25A7}"/>
                  </a:ext>
                </a:extLst>
              </p:cNvPr>
              <p:cNvSpPr/>
              <p:nvPr/>
            </p:nvSpPr>
            <p:spPr>
              <a:xfrm>
                <a:off x="2289252" y="3989811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2" name="Connector 22">
                <a:extLst>
                  <a:ext uri="{FF2B5EF4-FFF2-40B4-BE49-F238E27FC236}">
                    <a16:creationId xmlns:a16="http://schemas.microsoft.com/office/drawing/2014/main" id="{43736E7D-A395-4864-A040-20BC2E6D25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252" y="3989811"/>
                <a:ext cx="670560" cy="608076"/>
              </a:xfrm>
              <a:prstGeom prst="flowChartConnector">
                <a:avLst/>
              </a:prstGeom>
              <a:blipFill>
                <a:blip r:embed="rId1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onnector 22">
                <a:extLst>
                  <a:ext uri="{FF2B5EF4-FFF2-40B4-BE49-F238E27FC236}">
                    <a16:creationId xmlns:a16="http://schemas.microsoft.com/office/drawing/2014/main" id="{3242967F-356A-4F0C-95FC-C2E522471A08}"/>
                  </a:ext>
                </a:extLst>
              </p:cNvPr>
              <p:cNvSpPr/>
              <p:nvPr/>
            </p:nvSpPr>
            <p:spPr>
              <a:xfrm>
                <a:off x="2472408" y="4583956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83" name="Connector 22">
                <a:extLst>
                  <a:ext uri="{FF2B5EF4-FFF2-40B4-BE49-F238E27FC236}">
                    <a16:creationId xmlns:a16="http://schemas.microsoft.com/office/drawing/2014/main" id="{3242967F-356A-4F0C-95FC-C2E522471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408" y="4583956"/>
                <a:ext cx="670560" cy="608076"/>
              </a:xfrm>
              <a:prstGeom prst="flowChartConnector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>
            <a:extLst>
              <a:ext uri="{FF2B5EF4-FFF2-40B4-BE49-F238E27FC236}">
                <a16:creationId xmlns:a16="http://schemas.microsoft.com/office/drawing/2014/main" id="{EE6C8507-3F6E-4549-AB69-CC44664BC55A}"/>
              </a:ext>
            </a:extLst>
          </p:cNvPr>
          <p:cNvSpPr/>
          <p:nvPr/>
        </p:nvSpPr>
        <p:spPr>
          <a:xfrm>
            <a:off x="1436133" y="5621263"/>
            <a:ext cx="853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</a:rPr>
              <a:t>input</a:t>
            </a:r>
          </a:p>
        </p:txBody>
      </p:sp>
      <p:sp>
        <p:nvSpPr>
          <p:cNvPr id="85" name="Text Box 53">
            <a:extLst>
              <a:ext uri="{FF2B5EF4-FFF2-40B4-BE49-F238E27FC236}">
                <a16:creationId xmlns:a16="http://schemas.microsoft.com/office/drawing/2014/main" id="{6521E2A9-FD79-484C-9AFB-C1F73ECF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19" y="5049180"/>
            <a:ext cx="4959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sz="1400" dirty="0">
                <a:latin typeface="Symbol" pitchFamily="18" charset="2"/>
              </a:rPr>
              <a:t> </a:t>
            </a:r>
            <a:r>
              <a:rPr lang="en-US" sz="2800" dirty="0">
                <a:latin typeface="Symbol" pitchFamily="18" charset="2"/>
              </a:rPr>
              <a:t>S</a:t>
            </a:r>
            <a:endParaRPr lang="en-US" sz="2800" b="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64CD010-D430-46EE-9594-25B1E2830C03}"/>
                  </a:ext>
                </a:extLst>
              </p:cNvPr>
              <p:cNvSpPr txBox="1"/>
              <p:nvPr/>
            </p:nvSpPr>
            <p:spPr>
              <a:xfrm>
                <a:off x="3943584" y="5079957"/>
                <a:ext cx="23324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dirty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4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:r>
                  <a:rPr lang="en-US" sz="2400" i="1" dirty="0"/>
                  <a:t>z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64CD010-D430-46EE-9594-25B1E283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3584" y="5079957"/>
                <a:ext cx="2332436" cy="461665"/>
              </a:xfrm>
              <a:prstGeom prst="rect">
                <a:avLst/>
              </a:prstGeom>
              <a:blipFill>
                <a:blip r:embed="rId14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71BA5E0B-BD0D-48D4-A63F-345D0A8560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89774" y="1493861"/>
                <a:ext cx="3773000" cy="20522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0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24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          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24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87" name="Content Placeholder 2">
                <a:extLst>
                  <a:ext uri="{FF2B5EF4-FFF2-40B4-BE49-F238E27FC236}">
                    <a16:creationId xmlns:a16="http://schemas.microsoft.com/office/drawing/2014/main" id="{71BA5E0B-BD0D-48D4-A63F-345D0A856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89774" y="1493861"/>
                <a:ext cx="3773000" cy="2052299"/>
              </a:xfr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>
            <a:extLst>
              <a:ext uri="{FF2B5EF4-FFF2-40B4-BE49-F238E27FC236}">
                <a16:creationId xmlns:a16="http://schemas.microsoft.com/office/drawing/2014/main" id="{2405E324-99AB-4B66-B6E9-586D42D5D2BC}"/>
              </a:ext>
            </a:extLst>
          </p:cNvPr>
          <p:cNvSpPr/>
          <p:nvPr/>
        </p:nvSpPr>
        <p:spPr>
          <a:xfrm>
            <a:off x="10128448" y="1967832"/>
            <a:ext cx="1678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“Weights” 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“Parameters”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E664DF5-4DD1-4ACE-B42E-6D963FE012EA}"/>
              </a:ext>
            </a:extLst>
          </p:cNvPr>
          <p:cNvSpPr/>
          <p:nvPr/>
        </p:nvSpPr>
        <p:spPr>
          <a:xfrm>
            <a:off x="9719592" y="4913377"/>
            <a:ext cx="21387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Sigmoid (logistic)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23506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84" grpId="0"/>
      <p:bldP spid="88" grpId="0"/>
      <p:bldP spid="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F25D5-31A9-48F3-A0B8-0245F440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example: housing price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04D0F-A6C2-4270-A614-4AF105A77A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6746540" cy="4530725"/>
              </a:xfrm>
            </p:spPr>
            <p:txBody>
              <a:bodyPr/>
              <a:lstStyle/>
              <a:p>
                <a:pPr marL="401638" indent="-401638"/>
                <a:r>
                  <a:rPr lang="en-US" sz="2800" dirty="0"/>
                  <a:t>Given the size of a house, predict the price of the house.</a:t>
                </a:r>
              </a:p>
              <a:p>
                <a:pPr>
                  <a:spcBef>
                    <a:spcPts val="1800"/>
                  </a:spcBef>
                </a:pPr>
                <a:r>
                  <a:rPr lang="en-US" sz="2800" dirty="0"/>
                  <a:t>Notation: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/>
                  <a:t> Number of training examples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: Input variable / feature (Size)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: Output variable / target variable (Price)</a:t>
                </a:r>
              </a:p>
              <a:p>
                <a:pPr lvl="1"/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400" dirty="0"/>
                  <a:t>): One training example in general</a:t>
                </a:r>
              </a:p>
              <a:p>
                <a:pPr lvl="1"/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2400" dirty="0"/>
                  <a:t>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training example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104D0F-A6C2-4270-A614-4AF105A77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6746540" cy="4530725"/>
              </a:xfrm>
              <a:blipFill>
                <a:blip r:embed="rId2"/>
                <a:stretch>
                  <a:fillRect l="-542" t="-1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5422AC-57F0-462F-B9D3-40953AC467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4C180-EC5A-4A23-BD26-D5D12A734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B26B07A8-CB19-4850-9ABD-4671FD443B3A}"/>
              </a:ext>
            </a:extLst>
          </p:cNvPr>
          <p:cNvGraphicFramePr>
            <a:graphicFrameLocks/>
          </p:cNvGraphicFramePr>
          <p:nvPr/>
        </p:nvGraphicFramePr>
        <p:xfrm>
          <a:off x="7068108" y="2456892"/>
          <a:ext cx="3927500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0627">
                  <a:extLst>
                    <a:ext uri="{9D8B030D-6E8A-4147-A177-3AD203B41FA5}">
                      <a16:colId xmlns:a16="http://schemas.microsoft.com/office/drawing/2014/main" val="1917107022"/>
                    </a:ext>
                  </a:extLst>
                </a:gridCol>
                <a:gridCol w="1756873">
                  <a:extLst>
                    <a:ext uri="{9D8B030D-6E8A-4147-A177-3AD203B41FA5}">
                      <a16:colId xmlns:a16="http://schemas.microsoft.com/office/drawing/2014/main" val="1604947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Size in feet^2 (x)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Price ($) in 1000’s (y)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3259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2104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166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1416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6163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1534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4480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852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1402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09909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6BA5D7-BD77-4F4B-9A5F-61DD0A5AAFA1}"/>
              </a:ext>
            </a:extLst>
          </p:cNvPr>
          <p:cNvSpPr txBox="1"/>
          <p:nvPr/>
        </p:nvSpPr>
        <p:spPr>
          <a:xfrm>
            <a:off x="7896200" y="1600201"/>
            <a:ext cx="302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Training data</a:t>
            </a:r>
          </a:p>
        </p:txBody>
      </p:sp>
    </p:spTree>
    <p:extLst>
      <p:ext uri="{BB962C8B-B14F-4D97-AF65-F5344CB8AC3E}">
        <p14:creationId xmlns:p14="http://schemas.microsoft.com/office/powerpoint/2010/main" val="4026674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B284B-364B-4EDD-8619-954D2782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artificial neuron: a logistic unit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E7694F-353D-4686-BFC1-E00C742B0C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484784"/>
                <a:ext cx="5533152" cy="4680520"/>
              </a:xfrm>
            </p:spPr>
            <p:txBody>
              <a:bodyPr/>
              <a:lstStyle/>
              <a:p>
                <a:r>
                  <a:rPr lang="en-US" sz="2800" dirty="0"/>
                  <a:t>A neuron is a logistic unit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0" dirty="0" smtClean="0">
                                <a:latin typeface="Cambria Math" panose="02040503050406030204" pitchFamily="18" charset="0"/>
                              </a:rPr>
                              <m:t>𝐰</m:t>
                            </m:r>
                          </m:e>
                          <m:sup>
                            <m:r>
                              <a:rPr lang="en-US" sz="24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sz="24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sz="2400" dirty="0"/>
                  <a:t> is called </a:t>
                </a:r>
                <a:r>
                  <a:rPr lang="en-US" sz="2400" dirty="0">
                    <a:solidFill>
                      <a:srgbClr val="FF0000"/>
                    </a:solidFill>
                  </a:rPr>
                  <a:t>activation function</a:t>
                </a:r>
                <a:r>
                  <a:rPr lang="en-US" sz="2400" dirty="0"/>
                  <a:t>. </a:t>
                </a:r>
              </a:p>
              <a:p>
                <a:pPr lvl="1"/>
                <a:r>
                  <a:rPr lang="en-US" sz="2400" dirty="0">
                    <a:solidFill>
                      <a:srgbClr val="0000FF"/>
                    </a:solidFill>
                  </a:rPr>
                  <a:t>Activation function </a:t>
                </a:r>
                <a:r>
                  <a:rPr lang="en-US" sz="2400" dirty="0"/>
                  <a:t>does not have to be </a:t>
                </a:r>
                <a:r>
                  <a:rPr lang="en-US" sz="2400" dirty="0">
                    <a:solidFill>
                      <a:srgbClr val="C00000"/>
                    </a:solidFill>
                  </a:rPr>
                  <a:t>sigmoid</a:t>
                </a:r>
                <a:r>
                  <a:rPr lang="en-US" sz="2400" dirty="0"/>
                  <a:t>. </a:t>
                </a:r>
              </a:p>
              <a:p>
                <a:r>
                  <a:rPr lang="en-US" sz="2800" dirty="0"/>
                  <a:t>A neural network is a  composition of many logistic units organized in layers. </a:t>
                </a:r>
              </a:p>
              <a:p>
                <a:pPr lvl="1"/>
                <a:r>
                  <a:rPr lang="en-US" sz="2400" dirty="0"/>
                  <a:t>It can also be seen as a logistic regression model with one or more hidden layers.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E7694F-353D-4686-BFC1-E00C742B0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484784"/>
                <a:ext cx="5533152" cy="4680520"/>
              </a:xfrm>
              <a:blipFill>
                <a:blip r:embed="rId2"/>
                <a:stretch>
                  <a:fillRect l="-661" t="-1434" b="-4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DE140-6CBB-4D4A-BD5B-EEB7447E3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7B057-EA05-4054-A583-808F86D71F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4FDA38-4765-4538-8885-141AB68195AC}"/>
              </a:ext>
            </a:extLst>
          </p:cNvPr>
          <p:cNvGrpSpPr/>
          <p:nvPr/>
        </p:nvGrpSpPr>
        <p:grpSpPr>
          <a:xfrm>
            <a:off x="6301861" y="2096852"/>
            <a:ext cx="5410763" cy="2808312"/>
            <a:chOff x="740015" y="1690688"/>
            <a:chExt cx="9156804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7D6B66F-CB72-4E25-B2B4-91C54BA2242B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17D6B66F-CB72-4E25-B2B4-91C54BA224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89CD06D-5C76-409D-B100-5848B62B2DA2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89CD06D-5C76-409D-B100-5848B62B2D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382A5D79-AD34-4B66-9960-3ABB73E2876F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382A5D79-AD34-4B66-9960-3ABB73E287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EA1CA8C-5B27-453C-982A-FEE17E3390C5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FB07F38-5065-43B1-AE77-A7B30E764F10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FB07F38-5065-43B1-AE77-A7B30E764F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BE66BB3-C58F-4179-934A-4A10568A63C6}"/>
                </a:ext>
              </a:extLst>
            </p:cNvPr>
            <p:cNvCxnSpPr>
              <a:stCxn id="71" idx="6"/>
              <a:endCxn id="74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1A24BFC-2BEB-4502-ADDA-F13F55775092}"/>
                </a:ext>
              </a:extLst>
            </p:cNvPr>
            <p:cNvCxnSpPr>
              <a:stCxn id="72" idx="6"/>
              <a:endCxn id="74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9246B085-B113-4CC1-9DC1-3EDA20215BB3}"/>
                </a:ext>
              </a:extLst>
            </p:cNvPr>
            <p:cNvCxnSpPr>
              <a:stCxn id="73" idx="6"/>
              <a:endCxn id="74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D80F0F4-421D-4CB5-A833-EE17BA7EBA21}"/>
                </a:ext>
              </a:extLst>
            </p:cNvPr>
            <p:cNvCxnSpPr>
              <a:stCxn id="75" idx="6"/>
              <a:endCxn id="74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317C75D-F344-4C6C-A73E-E74632B1FD9B}"/>
                </a:ext>
              </a:extLst>
            </p:cNvPr>
            <p:cNvCxnSpPr>
              <a:stCxn id="74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99800FE-388D-4828-9B06-51F1ADF2A42B}"/>
                    </a:ext>
                  </a:extLst>
                </p:cNvPr>
                <p:cNvSpPr/>
                <p:nvPr/>
              </p:nvSpPr>
              <p:spPr>
                <a:xfrm>
                  <a:off x="7597692" y="4201201"/>
                  <a:ext cx="2299127" cy="9411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200" b="1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𝐰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199800FE-388D-4828-9B06-51F1ADF2A4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1"/>
                  <a:ext cx="2299127" cy="94114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DB1164F-4651-436D-A32A-C9AB3C290564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EDB1164F-4651-436D-A32A-C9AB3C290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7BD5388B-1B36-4777-A33B-55E108B33A8D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7BD5388B-1B36-4777-A33B-55E108B33A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0AF7F4E6-DFE1-4B5F-A039-0BD8DD4AFAF1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0AF7F4E6-DFE1-4B5F-A039-0BD8DD4AFA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FDE880EB-A262-49CB-9515-267300164779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FDE880EB-A262-49CB-9515-2673001647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BC19FEE-586E-45D0-B8C8-FBB3D73FC9F9}"/>
                </a:ext>
              </a:extLst>
            </p:cNvPr>
            <p:cNvCxnSpPr>
              <a:stCxn id="82" idx="6"/>
              <a:endCxn id="71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81224DE6-0545-4CC8-8F4D-CB36AD3399D8}"/>
                </a:ext>
              </a:extLst>
            </p:cNvPr>
            <p:cNvCxnSpPr>
              <a:stCxn id="83" idx="6"/>
              <a:endCxn id="72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DF30D65-4EE5-42F2-85B6-6ECE479F280E}"/>
                </a:ext>
              </a:extLst>
            </p:cNvPr>
            <p:cNvCxnSpPr>
              <a:stCxn id="84" idx="6"/>
              <a:endCxn id="73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7E1A7C7-FA64-4B4D-BEAA-4DBE4847D498}"/>
                </a:ext>
              </a:extLst>
            </p:cNvPr>
            <p:cNvCxnSpPr>
              <a:stCxn id="85" idx="6"/>
              <a:endCxn id="71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A8DBE3DF-5053-4E5E-8104-3B85D94D99C8}"/>
                </a:ext>
              </a:extLst>
            </p:cNvPr>
            <p:cNvCxnSpPr>
              <a:stCxn id="85" idx="6"/>
              <a:endCxn id="72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2885A5F-2FEA-4C62-A83F-4E5CFEF01F45}"/>
                </a:ext>
              </a:extLst>
            </p:cNvPr>
            <p:cNvCxnSpPr>
              <a:stCxn id="85" idx="6"/>
              <a:endCxn id="73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7376EC06-B8D5-432E-9D4F-37D0E6079342}"/>
                </a:ext>
              </a:extLst>
            </p:cNvPr>
            <p:cNvCxnSpPr>
              <a:stCxn id="84" idx="6"/>
              <a:endCxn id="72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C5705FE-CAC1-4CDD-8FD6-EE12BBBB1E03}"/>
                </a:ext>
              </a:extLst>
            </p:cNvPr>
            <p:cNvCxnSpPr>
              <a:stCxn id="84" idx="6"/>
              <a:endCxn id="71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234FD10-0833-46C6-ACED-612B09AF26B7}"/>
                </a:ext>
              </a:extLst>
            </p:cNvPr>
            <p:cNvCxnSpPr>
              <a:stCxn id="82" idx="6"/>
              <a:endCxn id="72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560E8906-98A7-4840-AEA5-E1258D758506}"/>
                </a:ext>
              </a:extLst>
            </p:cNvPr>
            <p:cNvCxnSpPr>
              <a:stCxn id="82" idx="6"/>
              <a:endCxn id="73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E8C35E2-0180-4892-B5F6-C3D2C0BCE0B3}"/>
                </a:ext>
              </a:extLst>
            </p:cNvPr>
            <p:cNvCxnSpPr>
              <a:stCxn id="83" idx="6"/>
              <a:endCxn id="71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DB96B76-3267-42DB-B35B-4E1AC5290DD1}"/>
                </a:ext>
              </a:extLst>
            </p:cNvPr>
            <p:cNvCxnSpPr>
              <a:stCxn id="83" idx="6"/>
              <a:endCxn id="73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BBADDA6A-4CE5-4CDE-82BF-2A260DAA4E3B}"/>
              </a:ext>
            </a:extLst>
          </p:cNvPr>
          <p:cNvSpPr/>
          <p:nvPr/>
        </p:nvSpPr>
        <p:spPr>
          <a:xfrm>
            <a:off x="6142752" y="4941156"/>
            <a:ext cx="4083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Layer 1    layer 2 </a:t>
            </a:r>
            <a:r>
              <a:rPr lang="en-US" sz="2000" dirty="0">
                <a:solidFill>
                  <a:srgbClr val="0000FF"/>
                </a:solidFill>
              </a:rPr>
              <a:t>(hidden)</a:t>
            </a:r>
            <a:r>
              <a:rPr lang="en-US" sz="2000" dirty="0">
                <a:solidFill>
                  <a:srgbClr val="FF0000"/>
                </a:solidFill>
              </a:rPr>
              <a:t>   layer 3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CA90409-25B7-44A9-8FCF-C5362773B65A}"/>
              </a:ext>
            </a:extLst>
          </p:cNvPr>
          <p:cNvSpPr/>
          <p:nvPr/>
        </p:nvSpPr>
        <p:spPr>
          <a:xfrm>
            <a:off x="9469437" y="3131016"/>
            <a:ext cx="896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208662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network: an 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8765" y="1474787"/>
            <a:ext cx="4716621" cy="2394847"/>
            <a:chOff x="740015" y="1690688"/>
            <a:chExt cx="9562911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/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Oval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val 45"/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/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Oval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6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>
              <a:stCxn id="36" idx="6"/>
              <a:endCxn id="46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8" idx="6"/>
              <a:endCxn id="46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9" idx="6"/>
              <a:endCxn id="46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5" idx="6"/>
              <a:endCxn id="46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46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/>
                <p:cNvSpPr/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2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Rectangle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val 22"/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Oval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val 23"/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Oval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/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Oval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val 25"/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Oval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>
              <a:stCxn id="23" idx="6"/>
              <a:endCxn id="36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4" idx="6"/>
              <a:endCxn id="38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6"/>
              <a:endCxn id="39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6"/>
              <a:endCxn id="36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6" idx="6"/>
              <a:endCxn id="38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6" idx="6"/>
              <a:endCxn id="39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5" idx="6"/>
              <a:endCxn id="38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5" idx="6"/>
              <a:endCxn id="36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3" idx="6"/>
              <a:endCxn id="38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23" idx="6"/>
              <a:endCxn id="39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24" idx="6"/>
              <a:endCxn id="36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24" idx="6"/>
              <a:endCxn id="39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347913" y="1279296"/>
                <a:ext cx="6511078" cy="1428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“activation” of unit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in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600" dirty="0">
                  <a:solidFill>
                    <a:sysClr val="windowText" lastClr="000000"/>
                  </a:solidFill>
                </a:endParaRPr>
              </a:p>
              <a:p>
                <a:pPr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1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𝐖</m:t>
                        </m:r>
                      </m:e>
                      <m:sup>
                        <m:d>
                          <m:dPr>
                            <m:ctrlPr>
                              <a:rPr lang="en-US" sz="2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p>
                    </m:sSup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matrix of weights controlling </a:t>
                </a:r>
                <a:br>
                  <a:rPr lang="en-US" sz="2600" dirty="0">
                    <a:solidFill>
                      <a:sysClr val="windowText" lastClr="000000"/>
                    </a:solidFill>
                  </a:rPr>
                </a:br>
                <a:r>
                  <a:rPr lang="en-US" sz="2600" dirty="0">
                    <a:solidFill>
                      <a:sysClr val="windowText" lastClr="000000"/>
                    </a:solidFill>
                  </a:rPr>
                  <a:t>function mapping from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600" dirty="0">
                    <a:solidFill>
                      <a:sysClr val="windowText" lastClr="000000"/>
                    </a:solidFill>
                  </a:rPr>
                  <a:t> to layer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6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913" y="1279296"/>
                <a:ext cx="6511078" cy="1428853"/>
              </a:xfrm>
              <a:prstGeom prst="rect">
                <a:avLst/>
              </a:prstGeom>
              <a:blipFill>
                <a:blip r:embed="rId12"/>
                <a:stretch>
                  <a:fillRect l="-1685" b="-9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8200" y="3933056"/>
                <a:ext cx="7708329" cy="23031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(2)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33056"/>
                <a:ext cx="7708329" cy="23031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73989" y="3230331"/>
                <a:ext cx="3708411" cy="1043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600" dirty="0"/>
                  <a:t> units in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6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6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6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600" dirty="0"/>
                  <a:t> units in layer 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6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989" y="3230331"/>
                <a:ext cx="3708411" cy="1043234"/>
              </a:xfrm>
              <a:prstGeom prst="rect">
                <a:avLst/>
              </a:prstGeom>
              <a:blipFill>
                <a:blip r:embed="rId14"/>
                <a:stretch>
                  <a:fillRect t="-5848" b="-9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956410" y="6492875"/>
            <a:ext cx="2235590" cy="365125"/>
          </a:xfrm>
        </p:spPr>
        <p:txBody>
          <a:bodyPr/>
          <a:lstStyle/>
          <a:p>
            <a:pPr>
              <a:defRPr/>
            </a:pPr>
            <a:r>
              <a:rPr lang="en-US" sz="1400">
                <a:solidFill>
                  <a:schemeClr val="tx1"/>
                </a:solidFill>
              </a:rPr>
              <a:t>CS583, Bing Liu, UIC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9C236-359A-4764-AF3F-4EFAABD55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6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CED2-3341-4E93-B566-16E6480C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network: an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59E18-2DE7-4C88-931B-87F35C8FD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0619E-FFBD-44FF-80FC-4CF8CCED3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199ADA-4240-4AE5-859C-5E2FC9563BB7}"/>
              </a:ext>
            </a:extLst>
          </p:cNvPr>
          <p:cNvGrpSpPr/>
          <p:nvPr/>
        </p:nvGrpSpPr>
        <p:grpSpPr>
          <a:xfrm>
            <a:off x="898765" y="1474787"/>
            <a:ext cx="4711812" cy="2394847"/>
            <a:chOff x="740015" y="1690688"/>
            <a:chExt cx="9553161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3BAA6F-DEB8-4AA1-9377-AC7A960379C0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AE71383-11D7-448D-9EDB-6FAD225600E5}"/>
                </a:ext>
              </a:extLst>
            </p:cNvPr>
            <p:cNvCxnSpPr>
              <a:stCxn id="38" idx="6"/>
              <a:endCxn id="41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BF68E9E-3B37-4183-A43D-1547BA6C1C35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C7594-3FC9-4287-9AA9-0CABD8F6FEE4}"/>
                </a:ext>
              </a:extLst>
            </p:cNvPr>
            <p:cNvCxnSpPr>
              <a:stCxn id="40" idx="6"/>
              <a:endCxn id="41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8C7E339-3E82-4B03-AD04-47E3396A853A}"/>
                </a:ext>
              </a:extLst>
            </p:cNvPr>
            <p:cNvCxnSpPr>
              <a:stCxn id="42" idx="6"/>
              <a:endCxn id="41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23BC54F-F435-4CE2-A71F-1CDA58218536}"/>
                </a:ext>
              </a:extLst>
            </p:cNvPr>
            <p:cNvCxnSpPr>
              <a:stCxn id="41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/>
                <p:nvPr/>
              </p:nvSpPr>
              <p:spPr>
                <a:xfrm>
                  <a:off x="7597692" y="4201200"/>
                  <a:ext cx="2695484" cy="10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1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𝑾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0"/>
                  <a:ext cx="2695484" cy="10679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D651ADA-AB7E-4C28-BD76-8CFC3CB5274F}"/>
                </a:ext>
              </a:extLst>
            </p:cNvPr>
            <p:cNvCxnSpPr>
              <a:stCxn id="49" idx="6"/>
              <a:endCxn id="38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65A99E9-116C-4737-B31C-086E1430BFBB}"/>
                </a:ext>
              </a:extLst>
            </p:cNvPr>
            <p:cNvCxnSpPr>
              <a:stCxn id="50" idx="6"/>
              <a:endCxn id="39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CE42D39-035D-46AD-84E9-B9AFED100948}"/>
                </a:ext>
              </a:extLst>
            </p:cNvPr>
            <p:cNvCxnSpPr>
              <a:stCxn id="51" idx="6"/>
              <a:endCxn id="40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E30C8D4-0EA4-4C9D-8F27-57BB57CC1812}"/>
                </a:ext>
              </a:extLst>
            </p:cNvPr>
            <p:cNvCxnSpPr>
              <a:stCxn id="52" idx="6"/>
              <a:endCxn id="38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0416A9F-0014-42F8-9167-8B3718B58608}"/>
                </a:ext>
              </a:extLst>
            </p:cNvPr>
            <p:cNvCxnSpPr>
              <a:stCxn id="52" idx="6"/>
              <a:endCxn id="39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C014308-2971-4519-8014-2113897D7982}"/>
                </a:ext>
              </a:extLst>
            </p:cNvPr>
            <p:cNvCxnSpPr>
              <a:stCxn id="52" idx="6"/>
              <a:endCxn id="40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3CD7F08-508C-4906-A899-C833928C95C4}"/>
                </a:ext>
              </a:extLst>
            </p:cNvPr>
            <p:cNvCxnSpPr>
              <a:stCxn id="51" idx="6"/>
              <a:endCxn id="39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E7ED031-2144-4077-B105-3816985C79C4}"/>
                </a:ext>
              </a:extLst>
            </p:cNvPr>
            <p:cNvCxnSpPr>
              <a:stCxn id="51" idx="6"/>
              <a:endCxn id="38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1F7851C-35BF-43FD-8AF0-DCC5168FC2F1}"/>
                </a:ext>
              </a:extLst>
            </p:cNvPr>
            <p:cNvCxnSpPr>
              <a:stCxn id="49" idx="6"/>
              <a:endCxn id="39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73461F8-8DF2-461E-B1D5-378A28503DDE}"/>
                </a:ext>
              </a:extLst>
            </p:cNvPr>
            <p:cNvCxnSpPr>
              <a:stCxn id="49" idx="6"/>
              <a:endCxn id="40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2A7E979-0A78-4512-B716-A41AC507EB9C}"/>
                </a:ext>
              </a:extLst>
            </p:cNvPr>
            <p:cNvCxnSpPr>
              <a:stCxn id="50" idx="6"/>
              <a:endCxn id="38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6F34149-356D-4CF3-AFAE-F7032843B606}"/>
                </a:ext>
              </a:extLst>
            </p:cNvPr>
            <p:cNvCxnSpPr>
              <a:stCxn id="50" idx="6"/>
              <a:endCxn id="40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/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sz="28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511DD1E-390E-49C7-B540-42FF88566518}"/>
                  </a:ext>
                </a:extLst>
              </p:cNvPr>
              <p:cNvSpPr/>
              <p:nvPr/>
            </p:nvSpPr>
            <p:spPr>
              <a:xfrm>
                <a:off x="838200" y="4009441"/>
                <a:ext cx="9053504" cy="23031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b="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511DD1E-390E-49C7-B540-42FF88566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09441"/>
                <a:ext cx="9053504" cy="23031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DD1BCEA7-F924-4DF2-AE3E-8797E0F7D917}"/>
              </a:ext>
            </a:extLst>
          </p:cNvPr>
          <p:cNvSpPr/>
          <p:nvPr/>
        </p:nvSpPr>
        <p:spPr>
          <a:xfrm>
            <a:off x="8682669" y="1317131"/>
            <a:ext cx="26244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FF0000"/>
                </a:solidFill>
              </a:rPr>
              <a:t>“Pre-activation”</a:t>
            </a:r>
          </a:p>
        </p:txBody>
      </p:sp>
    </p:spTree>
    <p:extLst>
      <p:ext uri="{BB962C8B-B14F-4D97-AF65-F5344CB8AC3E}">
        <p14:creationId xmlns:p14="http://schemas.microsoft.com/office/powerpoint/2010/main" val="2737439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3CED2-3341-4E93-B566-16E6480C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network: an example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59E18-2DE7-4C88-931B-87F35C8FD0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0619E-FFBD-44FF-80FC-4CF8CCED3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199ADA-4240-4AE5-859C-5E2FC9563BB7}"/>
              </a:ext>
            </a:extLst>
          </p:cNvPr>
          <p:cNvGrpSpPr/>
          <p:nvPr/>
        </p:nvGrpSpPr>
        <p:grpSpPr>
          <a:xfrm>
            <a:off x="898765" y="1474787"/>
            <a:ext cx="4716621" cy="2394847"/>
            <a:chOff x="740015" y="1690688"/>
            <a:chExt cx="9562911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A35EB87-6BEE-47DB-ABEC-FEBE3BE071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90DA0622-7A9C-4A77-831A-418315D635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7B5582D-B9D3-46C9-A152-22E970591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03BAA6F-DEB8-4AA1-9377-AC7A960379C0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EC090BFD-1763-4B9E-A671-6728B4FE58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 l="-4348" r="-6522"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AE71383-11D7-448D-9EDB-6FAD225600E5}"/>
                </a:ext>
              </a:extLst>
            </p:cNvPr>
            <p:cNvCxnSpPr>
              <a:stCxn id="38" idx="6"/>
              <a:endCxn id="41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BF68E9E-3B37-4183-A43D-1547BA6C1C35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F1C7594-3FC9-4287-9AA9-0CABD8F6FEE4}"/>
                </a:ext>
              </a:extLst>
            </p:cNvPr>
            <p:cNvCxnSpPr>
              <a:stCxn id="40" idx="6"/>
              <a:endCxn id="41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8C7E339-3E82-4B03-AD04-47E3396A853A}"/>
                </a:ext>
              </a:extLst>
            </p:cNvPr>
            <p:cNvCxnSpPr>
              <a:stCxn id="42" idx="6"/>
              <a:endCxn id="41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23BC54F-F435-4CE2-A71F-1CDA58218536}"/>
                </a:ext>
              </a:extLst>
            </p:cNvPr>
            <p:cNvCxnSpPr>
              <a:stCxn id="41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/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2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34E957C8-4AB4-4675-9189-F5FDCCFFF5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2" y="4201200"/>
                  <a:ext cx="2705234" cy="10679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72609DE-EAE1-4491-BC9E-5A56EDAD38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3B930E8-9177-4328-A6EF-B79F9CF26A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1B64D29-47D0-4CB9-9E9E-BEA163B74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0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6C7046C-87DD-44B1-A329-962257E31F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D651ADA-AB7E-4C28-BD76-8CFC3CB5274F}"/>
                </a:ext>
              </a:extLst>
            </p:cNvPr>
            <p:cNvCxnSpPr>
              <a:stCxn id="49" idx="6"/>
              <a:endCxn id="38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65A99E9-116C-4737-B31C-086E1430BFBB}"/>
                </a:ext>
              </a:extLst>
            </p:cNvPr>
            <p:cNvCxnSpPr>
              <a:stCxn id="50" idx="6"/>
              <a:endCxn id="39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CE42D39-035D-46AD-84E9-B9AFED100948}"/>
                </a:ext>
              </a:extLst>
            </p:cNvPr>
            <p:cNvCxnSpPr>
              <a:stCxn id="51" idx="6"/>
              <a:endCxn id="40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E30C8D4-0EA4-4C9D-8F27-57BB57CC1812}"/>
                </a:ext>
              </a:extLst>
            </p:cNvPr>
            <p:cNvCxnSpPr>
              <a:stCxn id="52" idx="6"/>
              <a:endCxn id="38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0416A9F-0014-42F8-9167-8B3718B58608}"/>
                </a:ext>
              </a:extLst>
            </p:cNvPr>
            <p:cNvCxnSpPr>
              <a:stCxn id="52" idx="6"/>
              <a:endCxn id="39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C014308-2971-4519-8014-2113897D7982}"/>
                </a:ext>
              </a:extLst>
            </p:cNvPr>
            <p:cNvCxnSpPr>
              <a:stCxn id="52" idx="6"/>
              <a:endCxn id="40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3CD7F08-508C-4906-A899-C833928C95C4}"/>
                </a:ext>
              </a:extLst>
            </p:cNvPr>
            <p:cNvCxnSpPr>
              <a:stCxn id="51" idx="6"/>
              <a:endCxn id="39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E7ED031-2144-4077-B105-3816985C79C4}"/>
                </a:ext>
              </a:extLst>
            </p:cNvPr>
            <p:cNvCxnSpPr>
              <a:stCxn id="51" idx="6"/>
              <a:endCxn id="38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1F7851C-35BF-43FD-8AF0-DCC5168FC2F1}"/>
                </a:ext>
              </a:extLst>
            </p:cNvPr>
            <p:cNvCxnSpPr>
              <a:stCxn id="49" idx="6"/>
              <a:endCxn id="39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73461F8-8DF2-461E-B1D5-378A28503DDE}"/>
                </a:ext>
              </a:extLst>
            </p:cNvPr>
            <p:cNvCxnSpPr>
              <a:stCxn id="49" idx="6"/>
              <a:endCxn id="40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2A7E979-0A78-4512-B716-A41AC507EB9C}"/>
                </a:ext>
              </a:extLst>
            </p:cNvPr>
            <p:cNvCxnSpPr>
              <a:stCxn id="50" idx="6"/>
              <a:endCxn id="38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6F34149-356D-4CF3-AFAE-F7032843B606}"/>
                </a:ext>
              </a:extLst>
            </p:cNvPr>
            <p:cNvCxnSpPr>
              <a:stCxn id="50" idx="6"/>
              <a:endCxn id="40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/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sz="2800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z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sz="2800" i="1" dirty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endParaRPr lang="en-US" sz="2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A0861EF-4BD3-429F-B744-AA9108C72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601" y="1647510"/>
                <a:ext cx="4547399" cy="18334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66">
            <a:extLst>
              <a:ext uri="{FF2B5EF4-FFF2-40B4-BE49-F238E27FC236}">
                <a16:creationId xmlns:a16="http://schemas.microsoft.com/office/drawing/2014/main" id="{DD1BCEA7-F924-4DF2-AE3E-8797E0F7D917}"/>
              </a:ext>
            </a:extLst>
          </p:cNvPr>
          <p:cNvSpPr/>
          <p:nvPr/>
        </p:nvSpPr>
        <p:spPr>
          <a:xfrm>
            <a:off x="8682669" y="1317131"/>
            <a:ext cx="26244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FF0000"/>
                </a:solidFill>
              </a:rPr>
              <a:t>“Pre-activation”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B5420DF-90D2-4F1A-8537-1317D522572C}"/>
                  </a:ext>
                </a:extLst>
              </p:cNvPr>
              <p:cNvSpPr/>
              <p:nvPr/>
            </p:nvSpPr>
            <p:spPr>
              <a:xfrm>
                <a:off x="838200" y="4009441"/>
                <a:ext cx="2371098" cy="1863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B5420DF-90D2-4F1A-8537-1317D52257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09441"/>
                <a:ext cx="2371098" cy="18634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DE0D217-1B5E-4B8E-9C98-FCFC1028DA9F}"/>
                  </a:ext>
                </a:extLst>
              </p:cNvPr>
              <p:cNvSpPr/>
              <p:nvPr/>
            </p:nvSpPr>
            <p:spPr>
              <a:xfrm>
                <a:off x="5123892" y="3949394"/>
                <a:ext cx="3511987" cy="2187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r>
                        <a:rPr lang="en-US" sz="2400" b="1" i="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(1)</m:t>
                          </m:r>
                        </m:sup>
                      </m:sSup>
                    </m:oMath>
                  </m:oMathPara>
                </a14:m>
                <a:endParaRPr lang="en-US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solidFill>
                    <a:sysClr val="windowText" lastClr="000000"/>
                  </a:solidFill>
                </a:endParaRPr>
              </a:p>
              <a:p>
                <a:pPr>
                  <a:buNone/>
                </a:pPr>
                <a:r>
                  <a:rPr lang="en-US" sz="2400" dirty="0">
                    <a:solidFill>
                      <a:sysClr val="windowText" lastClr="000000"/>
                    </a:solidFill>
                    <a:latin typeface="Cambria Math" panose="02040503050406030204" pitchFamily="18" charset="0"/>
                  </a:rPr>
                  <a:t>Add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bSup>
                    <m:r>
                      <a:rPr lang="en-US" sz="2400" b="0" i="1" dirty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DE0D217-1B5E-4B8E-9C98-FCFC1028DA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892" y="3949394"/>
                <a:ext cx="3511987" cy="2187715"/>
              </a:xfrm>
              <a:prstGeom prst="rect">
                <a:avLst/>
              </a:prstGeom>
              <a:blipFill>
                <a:blip r:embed="rId13"/>
                <a:stretch>
                  <a:fillRect l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8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7001-FDDE-49AE-B6DC-D02DB69F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learning its own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36580-6F1F-4AAB-B06A-3D2422581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298268" cy="4530725"/>
          </a:xfrm>
        </p:spPr>
        <p:txBody>
          <a:bodyPr/>
          <a:lstStyle/>
          <a:p>
            <a:r>
              <a:rPr lang="en-US" sz="2800" dirty="0"/>
              <a:t>Other machine learning models directly use the input features to build models.</a:t>
            </a:r>
          </a:p>
          <a:p>
            <a:r>
              <a:rPr lang="en-US" sz="2800" dirty="0"/>
              <a:t>But a neural network can learn higher level features that consider the interactions of the input features.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DFFFA-7B4E-4410-80D1-A4BE8CAFE3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E5A36-BFB2-438E-8F3F-D64CEA7F8A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CB1698-C004-40FA-A688-B3C02C75F743}"/>
              </a:ext>
            </a:extLst>
          </p:cNvPr>
          <p:cNvGrpSpPr/>
          <p:nvPr/>
        </p:nvGrpSpPr>
        <p:grpSpPr>
          <a:xfrm>
            <a:off x="5063342" y="2096852"/>
            <a:ext cx="6643472" cy="3637217"/>
            <a:chOff x="740015" y="1690688"/>
            <a:chExt cx="8931233" cy="46164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045A01AC-1049-4D7C-8ED9-26DAF729C88E}"/>
                    </a:ext>
                  </a:extLst>
                </p:cNvPr>
                <p:cNvSpPr/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045A01AC-1049-4D7C-8ED9-26DAF729C8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9" y="2885608"/>
                  <a:ext cx="1069394" cy="1069394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977CABDC-96C6-4303-8763-B9A0E3868FBC}"/>
                    </a:ext>
                  </a:extLst>
                </p:cNvPr>
                <p:cNvSpPr/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977CABDC-96C6-4303-8763-B9A0E3868F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4061667"/>
                  <a:ext cx="1069394" cy="1069394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EAA4431-8CED-4584-BA76-96068056CABA}"/>
                    </a:ext>
                  </a:extLst>
                </p:cNvPr>
                <p:cNvSpPr/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6EAA4431-8CED-4584-BA76-96068056CA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5237726"/>
                  <a:ext cx="1069394" cy="1069394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7EA90F-7B35-430E-A784-DB08838F26B1}"/>
                </a:ext>
              </a:extLst>
            </p:cNvPr>
            <p:cNvSpPr/>
            <p:nvPr/>
          </p:nvSpPr>
          <p:spPr>
            <a:xfrm>
              <a:off x="5967511" y="4068675"/>
              <a:ext cx="1069394" cy="106939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 dirty="0">
                <a:solidFill>
                  <a:sysClr val="windowText" lastClr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5AAEE5-1A1C-4AA5-B9EF-447BE5C22486}"/>
                    </a:ext>
                  </a:extLst>
                </p:cNvPr>
                <p:cNvSpPr/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(2)</m:t>
                            </m:r>
                          </m:sup>
                        </m:sSubSup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7B5AAEE5-1A1C-4AA5-B9EF-447BE5C224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3278" y="1703941"/>
                  <a:ext cx="1069394" cy="1069394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1CA30E-ED44-433C-BD6C-C03F6B382AD6}"/>
                </a:ext>
              </a:extLst>
            </p:cNvPr>
            <p:cNvCxnSpPr>
              <a:stCxn id="7" idx="6"/>
              <a:endCxn id="10" idx="2"/>
            </p:cNvCxnSpPr>
            <p:nvPr/>
          </p:nvCxnSpPr>
          <p:spPr>
            <a:xfrm>
              <a:off x="4162673" y="3420305"/>
              <a:ext cx="1804838" cy="118306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D911E83-4C2D-4667-91B2-49832B0ECCE8}"/>
                </a:ext>
              </a:extLst>
            </p:cNvPr>
            <p:cNvCxnSpPr>
              <a:stCxn id="8" idx="6"/>
              <a:endCxn id="10" idx="2"/>
            </p:cNvCxnSpPr>
            <p:nvPr/>
          </p:nvCxnSpPr>
          <p:spPr>
            <a:xfrm>
              <a:off x="4162672" y="4596365"/>
              <a:ext cx="1804839" cy="700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0DFBD8-EF70-4F22-81D8-BC83D64CD80B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 flipV="1">
              <a:off x="4162672" y="4603372"/>
              <a:ext cx="1804839" cy="11690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EB46C0-95C2-428F-8426-33F6BB9A0E8C}"/>
                </a:ext>
              </a:extLst>
            </p:cNvPr>
            <p:cNvCxnSpPr>
              <a:stCxn id="11" idx="6"/>
              <a:endCxn id="10" idx="2"/>
            </p:cNvCxnSpPr>
            <p:nvPr/>
          </p:nvCxnSpPr>
          <p:spPr>
            <a:xfrm>
              <a:off x="4162672" y="2238639"/>
              <a:ext cx="1804839" cy="236473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E5B9D6-818E-4C30-B8E3-D0C98494B32C}"/>
                </a:ext>
              </a:extLst>
            </p:cNvPr>
            <p:cNvCxnSpPr>
              <a:stCxn id="10" idx="6"/>
            </p:cNvCxnSpPr>
            <p:nvPr/>
          </p:nvCxnSpPr>
          <p:spPr>
            <a:xfrm>
              <a:off x="7036905" y="4603372"/>
              <a:ext cx="735444" cy="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35FD109-84B5-4E1E-8A80-96BE21BC04AB}"/>
                    </a:ext>
                  </a:extLst>
                </p:cNvPr>
                <p:cNvSpPr/>
                <p:nvPr/>
              </p:nvSpPr>
              <p:spPr>
                <a:xfrm>
                  <a:off x="7597690" y="4201199"/>
                  <a:ext cx="2073558" cy="8203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36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sub>
                        </m:sSub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35FD109-84B5-4E1E-8A80-96BE21BC04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7690" y="4201199"/>
                  <a:ext cx="2073558" cy="82033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0CA8CA0-6241-47FD-A184-1137C606E0DB}"/>
                    </a:ext>
                  </a:extLst>
                </p:cNvPr>
                <p:cNvSpPr/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0CA8CA0-6241-47FD-A184-1137C606E0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6" y="2872355"/>
                  <a:ext cx="1069394" cy="1069394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EB1883F-2211-46B8-965A-6616856E272F}"/>
                    </a:ext>
                  </a:extLst>
                </p:cNvPr>
                <p:cNvSpPr/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0EB1883F-2211-46B8-965A-6616856E27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4048414"/>
                  <a:ext cx="1069394" cy="1069394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EC1EB29-1A48-47F2-8A4F-4183788195E9}"/>
                    </a:ext>
                  </a:extLst>
                </p:cNvPr>
                <p:cNvSpPr/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EC1EB29-1A48-47F2-8A4F-4183788195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5224473"/>
                  <a:ext cx="1069394" cy="1069394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67FC23E-3142-40AC-91DE-7E3D1589B0C1}"/>
                    </a:ext>
                  </a:extLst>
                </p:cNvPr>
                <p:cNvSpPr/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3200" i="1" dirty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dirty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32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67FC23E-3142-40AC-91DE-7E3D1589B0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15" y="1690688"/>
                  <a:ext cx="1069394" cy="1069394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05EFF2-AFFA-4B68-9672-9F3C4FD5BDD2}"/>
                </a:ext>
              </a:extLst>
            </p:cNvPr>
            <p:cNvCxnSpPr>
              <a:stCxn id="18" idx="6"/>
              <a:endCxn id="7" idx="2"/>
            </p:cNvCxnSpPr>
            <p:nvPr/>
          </p:nvCxnSpPr>
          <p:spPr>
            <a:xfrm>
              <a:off x="1809410" y="3407052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59E2513-F223-4915-8B4D-46EA44162F81}"/>
                </a:ext>
              </a:extLst>
            </p:cNvPr>
            <p:cNvCxnSpPr>
              <a:stCxn id="19" idx="6"/>
              <a:endCxn id="8" idx="2"/>
            </p:cNvCxnSpPr>
            <p:nvPr/>
          </p:nvCxnSpPr>
          <p:spPr>
            <a:xfrm>
              <a:off x="1809409" y="4583111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BF76C03-44A2-4B2D-B71C-52F53D559C39}"/>
                </a:ext>
              </a:extLst>
            </p:cNvPr>
            <p:cNvCxnSpPr>
              <a:stCxn id="20" idx="6"/>
              <a:endCxn id="9" idx="2"/>
            </p:cNvCxnSpPr>
            <p:nvPr/>
          </p:nvCxnSpPr>
          <p:spPr>
            <a:xfrm>
              <a:off x="1809409" y="5759170"/>
              <a:ext cx="1283869" cy="13253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40158F1-2E82-46EE-AC8B-6BE5F2083997}"/>
                </a:ext>
              </a:extLst>
            </p:cNvPr>
            <p:cNvCxnSpPr>
              <a:stCxn id="21" idx="6"/>
              <a:endCxn id="7" idx="2"/>
            </p:cNvCxnSpPr>
            <p:nvPr/>
          </p:nvCxnSpPr>
          <p:spPr>
            <a:xfrm>
              <a:off x="1809409" y="2225385"/>
              <a:ext cx="1283870" cy="119492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C2CBD9D-27E0-4184-90BC-BC652278D1D8}"/>
                </a:ext>
              </a:extLst>
            </p:cNvPr>
            <p:cNvCxnSpPr>
              <a:stCxn id="21" idx="6"/>
              <a:endCxn id="8" idx="2"/>
            </p:cNvCxnSpPr>
            <p:nvPr/>
          </p:nvCxnSpPr>
          <p:spPr>
            <a:xfrm>
              <a:off x="1809409" y="2225385"/>
              <a:ext cx="1283869" cy="237097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74B7D9-47F5-4867-898E-35AE2CAC4F62}"/>
                </a:ext>
              </a:extLst>
            </p:cNvPr>
            <p:cNvCxnSpPr>
              <a:stCxn id="21" idx="6"/>
              <a:endCxn id="9" idx="2"/>
            </p:cNvCxnSpPr>
            <p:nvPr/>
          </p:nvCxnSpPr>
          <p:spPr>
            <a:xfrm>
              <a:off x="1809409" y="2225385"/>
              <a:ext cx="1283869" cy="3547038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4710ED3-A9C8-4F7C-A989-96A0B294223A}"/>
                </a:ext>
              </a:extLst>
            </p:cNvPr>
            <p:cNvCxnSpPr>
              <a:stCxn id="20" idx="6"/>
              <a:endCxn id="8" idx="2"/>
            </p:cNvCxnSpPr>
            <p:nvPr/>
          </p:nvCxnSpPr>
          <p:spPr>
            <a:xfrm flipV="1">
              <a:off x="1809409" y="4596364"/>
              <a:ext cx="1283869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0BE5CEC-F723-4E29-B53D-0B122A8BEA51}"/>
                </a:ext>
              </a:extLst>
            </p:cNvPr>
            <p:cNvCxnSpPr>
              <a:stCxn id="20" idx="6"/>
              <a:endCxn id="7" idx="2"/>
            </p:cNvCxnSpPr>
            <p:nvPr/>
          </p:nvCxnSpPr>
          <p:spPr>
            <a:xfrm flipV="1">
              <a:off x="1809409" y="3420305"/>
              <a:ext cx="1283870" cy="23388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6FD6A96-9701-4324-8914-175E390B2C9E}"/>
                </a:ext>
              </a:extLst>
            </p:cNvPr>
            <p:cNvCxnSpPr>
              <a:stCxn id="18" idx="6"/>
              <a:endCxn id="8" idx="2"/>
            </p:cNvCxnSpPr>
            <p:nvPr/>
          </p:nvCxnSpPr>
          <p:spPr>
            <a:xfrm>
              <a:off x="1809410" y="3407052"/>
              <a:ext cx="1283868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926484F-4360-40CA-A475-599FAFEBA407}"/>
                </a:ext>
              </a:extLst>
            </p:cNvPr>
            <p:cNvCxnSpPr>
              <a:stCxn id="18" idx="6"/>
              <a:endCxn id="9" idx="2"/>
            </p:cNvCxnSpPr>
            <p:nvPr/>
          </p:nvCxnSpPr>
          <p:spPr>
            <a:xfrm>
              <a:off x="1809410" y="3407052"/>
              <a:ext cx="1283868" cy="236537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14AC4B4-D9FD-41AB-B766-846D3FA6330F}"/>
                </a:ext>
              </a:extLst>
            </p:cNvPr>
            <p:cNvCxnSpPr>
              <a:stCxn id="19" idx="6"/>
              <a:endCxn id="7" idx="2"/>
            </p:cNvCxnSpPr>
            <p:nvPr/>
          </p:nvCxnSpPr>
          <p:spPr>
            <a:xfrm flipV="1">
              <a:off x="1809409" y="3420305"/>
              <a:ext cx="1283870" cy="1162806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7BF1A9D-F81F-4A85-B51D-87BFD32C9685}"/>
                </a:ext>
              </a:extLst>
            </p:cNvPr>
            <p:cNvCxnSpPr>
              <a:stCxn id="19" idx="6"/>
              <a:endCxn id="9" idx="2"/>
            </p:cNvCxnSpPr>
            <p:nvPr/>
          </p:nvCxnSpPr>
          <p:spPr>
            <a:xfrm>
              <a:off x="1809409" y="4583111"/>
              <a:ext cx="1283869" cy="118931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DD4E7E1-82BC-427F-BEED-F9CB30F4006E}"/>
              </a:ext>
            </a:extLst>
          </p:cNvPr>
          <p:cNvSpPr/>
          <p:nvPr/>
        </p:nvSpPr>
        <p:spPr bwMode="auto">
          <a:xfrm>
            <a:off x="6473460" y="1700402"/>
            <a:ext cx="1476164" cy="4430118"/>
          </a:xfrm>
          <a:prstGeom prst="rect">
            <a:avLst/>
          </a:prstGeom>
          <a:noFill/>
          <a:ln w="508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26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D64C-CF14-419F-AC38-6C68282E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layers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EE15D7-A5B4-4571-80C9-CF58845E89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96F8D-A430-4F30-9687-D0141AEA7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33B4E72-63EA-4B1B-9225-F9C0536053C1}"/>
                  </a:ext>
                </a:extLst>
              </p:cNvPr>
              <p:cNvSpPr/>
              <p:nvPr/>
            </p:nvSpPr>
            <p:spPr>
              <a:xfrm>
                <a:off x="3048997" y="2737515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33B4E72-63EA-4B1B-9225-F9C053605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7" y="2737515"/>
                <a:ext cx="1004653" cy="1056687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55C283-5EF1-4993-897F-85CC03868C21}"/>
                  </a:ext>
                </a:extLst>
              </p:cNvPr>
              <p:cNvSpPr/>
              <p:nvPr/>
            </p:nvSpPr>
            <p:spPr>
              <a:xfrm>
                <a:off x="3048996" y="3899600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155C283-5EF1-4993-897F-85CC03868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3899600"/>
                <a:ext cx="1004653" cy="1056687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62BE3D8-FE31-4188-863E-0CC1F318C58A}"/>
                  </a:ext>
                </a:extLst>
              </p:cNvPr>
              <p:cNvSpPr/>
              <p:nvPr/>
            </p:nvSpPr>
            <p:spPr>
              <a:xfrm>
                <a:off x="3048996" y="5061685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62BE3D8-FE31-4188-863E-0CC1F318C5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5061685"/>
                <a:ext cx="1004653" cy="105668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C819A2ED-BE8D-45C8-851E-5AAB57779E34}"/>
              </a:ext>
            </a:extLst>
          </p:cNvPr>
          <p:cNvSpPr/>
          <p:nvPr/>
        </p:nvSpPr>
        <p:spPr>
          <a:xfrm>
            <a:off x="8006194" y="3906524"/>
            <a:ext cx="1004653" cy="1056687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39A7517-B48E-492D-835B-980FBBA8F493}"/>
                  </a:ext>
                </a:extLst>
              </p:cNvPr>
              <p:cNvSpPr/>
              <p:nvPr/>
            </p:nvSpPr>
            <p:spPr>
              <a:xfrm>
                <a:off x="3048996" y="1569889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(2)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39A7517-B48E-492D-835B-980FBBA8F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6" y="1569889"/>
                <a:ext cx="1004653" cy="105668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472263-E91E-45AD-B0E7-C656626E8E39}"/>
              </a:ext>
            </a:extLst>
          </p:cNvPr>
          <p:cNvCxnSpPr>
            <a:endCxn id="11" idx="2"/>
          </p:cNvCxnSpPr>
          <p:nvPr/>
        </p:nvCxnSpPr>
        <p:spPr>
          <a:xfrm>
            <a:off x="6310621" y="3265858"/>
            <a:ext cx="1695573" cy="116901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C7D6A3-818C-40BD-B63F-1AA818FC876A}"/>
              </a:ext>
            </a:extLst>
          </p:cNvPr>
          <p:cNvCxnSpPr>
            <a:endCxn id="11" idx="2"/>
          </p:cNvCxnSpPr>
          <p:nvPr/>
        </p:nvCxnSpPr>
        <p:spPr>
          <a:xfrm>
            <a:off x="6310620" y="4427944"/>
            <a:ext cx="1695574" cy="692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D5A7C0-445E-4C0E-AB04-D2565603ECC1}"/>
              </a:ext>
            </a:extLst>
          </p:cNvPr>
          <p:cNvCxnSpPr>
            <a:endCxn id="11" idx="2"/>
          </p:cNvCxnSpPr>
          <p:nvPr/>
        </p:nvCxnSpPr>
        <p:spPr>
          <a:xfrm>
            <a:off x="6310620" y="2098233"/>
            <a:ext cx="1695574" cy="233663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55DC6A-777D-42D8-9FCE-BB9557584B1F}"/>
              </a:ext>
            </a:extLst>
          </p:cNvPr>
          <p:cNvCxnSpPr>
            <a:stCxn id="11" idx="6"/>
          </p:cNvCxnSpPr>
          <p:nvPr/>
        </p:nvCxnSpPr>
        <p:spPr>
          <a:xfrm>
            <a:off x="9010847" y="4434868"/>
            <a:ext cx="69092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E40873-6014-4651-8ADB-1E334A7CEE3C}"/>
                  </a:ext>
                </a:extLst>
              </p:cNvPr>
              <p:cNvSpPr/>
              <p:nvPr/>
            </p:nvSpPr>
            <p:spPr>
              <a:xfrm>
                <a:off x="9537682" y="4037475"/>
                <a:ext cx="169289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4000" b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sub>
                      </m:sSub>
                      <m:d>
                        <m:dPr>
                          <m:ctrlPr>
                            <a:rPr lang="en-US" sz="4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1" i="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4E40873-6014-4651-8ADB-1E334A7CE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682" y="4037475"/>
                <a:ext cx="16928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2D1BE24-8FB4-4176-A11F-4B33D7E62D72}"/>
                  </a:ext>
                </a:extLst>
              </p:cNvPr>
              <p:cNvSpPr/>
              <p:nvPr/>
            </p:nvSpPr>
            <p:spPr>
              <a:xfrm>
                <a:off x="838201" y="2724419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2D1BE24-8FB4-4176-A11F-4B33D7E62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2724419"/>
                <a:ext cx="1004653" cy="105668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153FC1-06DB-46B0-8FC1-2F6CC1FE5CF9}"/>
                  </a:ext>
                </a:extLst>
              </p:cNvPr>
              <p:cNvSpPr/>
              <p:nvPr/>
            </p:nvSpPr>
            <p:spPr>
              <a:xfrm>
                <a:off x="838200" y="3886504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153FC1-06DB-46B0-8FC1-2F6CC1FE5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86504"/>
                <a:ext cx="1004653" cy="105668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A6B4EC3-E202-44BE-AD49-80D9F247BD85}"/>
                  </a:ext>
                </a:extLst>
              </p:cNvPr>
              <p:cNvSpPr/>
              <p:nvPr/>
            </p:nvSpPr>
            <p:spPr>
              <a:xfrm>
                <a:off x="838200" y="5048589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A6B4EC3-E202-44BE-AD49-80D9F247B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8589"/>
                <a:ext cx="1004653" cy="105668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11971E9-36DE-41CE-BA35-8657A3DE120C}"/>
                  </a:ext>
                </a:extLst>
              </p:cNvPr>
              <p:cNvSpPr/>
              <p:nvPr/>
            </p:nvSpPr>
            <p:spPr>
              <a:xfrm>
                <a:off x="838200" y="1556793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11971E9-36DE-41CE-BA35-8657A3DE12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56793"/>
                <a:ext cx="1004653" cy="1056687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5E51B9-1DD1-485E-A496-AB5791B21094}"/>
              </a:ext>
            </a:extLst>
          </p:cNvPr>
          <p:cNvCxnSpPr>
            <a:stCxn id="18" idx="6"/>
            <a:endCxn id="8" idx="2"/>
          </p:cNvCxnSpPr>
          <p:nvPr/>
        </p:nvCxnSpPr>
        <p:spPr>
          <a:xfrm>
            <a:off x="1842854" y="3252763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415C9D-4022-491C-9575-9B3D26CC533E}"/>
              </a:ext>
            </a:extLst>
          </p:cNvPr>
          <p:cNvCxnSpPr>
            <a:stCxn id="19" idx="6"/>
            <a:endCxn id="9" idx="2"/>
          </p:cNvCxnSpPr>
          <p:nvPr/>
        </p:nvCxnSpPr>
        <p:spPr>
          <a:xfrm>
            <a:off x="1842853" y="4414848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66A970-00D0-40F4-A03B-44096B0F78A0}"/>
              </a:ext>
            </a:extLst>
          </p:cNvPr>
          <p:cNvCxnSpPr>
            <a:stCxn id="20" idx="6"/>
            <a:endCxn id="10" idx="2"/>
          </p:cNvCxnSpPr>
          <p:nvPr/>
        </p:nvCxnSpPr>
        <p:spPr>
          <a:xfrm>
            <a:off x="1842853" y="5576933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845837-4131-4F32-AF21-CB9DDBFA15D6}"/>
              </a:ext>
            </a:extLst>
          </p:cNvPr>
          <p:cNvCxnSpPr>
            <a:stCxn id="21" idx="6"/>
            <a:endCxn id="8" idx="2"/>
          </p:cNvCxnSpPr>
          <p:nvPr/>
        </p:nvCxnSpPr>
        <p:spPr>
          <a:xfrm>
            <a:off x="1842853" y="2085137"/>
            <a:ext cx="1206144" cy="118072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73FC71-D371-47A2-BE13-A8CFDC2D2FE1}"/>
              </a:ext>
            </a:extLst>
          </p:cNvPr>
          <p:cNvCxnSpPr>
            <a:stCxn id="21" idx="6"/>
            <a:endCxn id="9" idx="2"/>
          </p:cNvCxnSpPr>
          <p:nvPr/>
        </p:nvCxnSpPr>
        <p:spPr>
          <a:xfrm>
            <a:off x="1842853" y="2085137"/>
            <a:ext cx="1206144" cy="23428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AECC3E-FF63-42F4-AA8B-3956D2FD0901}"/>
              </a:ext>
            </a:extLst>
          </p:cNvPr>
          <p:cNvCxnSpPr>
            <a:stCxn id="21" idx="6"/>
            <a:endCxn id="10" idx="2"/>
          </p:cNvCxnSpPr>
          <p:nvPr/>
        </p:nvCxnSpPr>
        <p:spPr>
          <a:xfrm>
            <a:off x="1842853" y="2085137"/>
            <a:ext cx="1206144" cy="350489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AD0004-E798-41B2-A4C8-D6F918B5AB47}"/>
              </a:ext>
            </a:extLst>
          </p:cNvPr>
          <p:cNvCxnSpPr>
            <a:stCxn id="20" idx="6"/>
            <a:endCxn id="9" idx="2"/>
          </p:cNvCxnSpPr>
          <p:nvPr/>
        </p:nvCxnSpPr>
        <p:spPr>
          <a:xfrm flipV="1">
            <a:off x="1842853" y="4427943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473B45-87C9-4C2C-96DE-C46AD1F58224}"/>
              </a:ext>
            </a:extLst>
          </p:cNvPr>
          <p:cNvCxnSpPr>
            <a:stCxn id="20" idx="6"/>
            <a:endCxn id="8" idx="2"/>
          </p:cNvCxnSpPr>
          <p:nvPr/>
        </p:nvCxnSpPr>
        <p:spPr>
          <a:xfrm flipV="1">
            <a:off x="1842853" y="3265858"/>
            <a:ext cx="1206144" cy="231107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2F82C2-28C8-4ED0-8BCB-EDD911FEE7E0}"/>
              </a:ext>
            </a:extLst>
          </p:cNvPr>
          <p:cNvCxnSpPr>
            <a:stCxn id="18" idx="6"/>
            <a:endCxn id="9" idx="2"/>
          </p:cNvCxnSpPr>
          <p:nvPr/>
        </p:nvCxnSpPr>
        <p:spPr>
          <a:xfrm>
            <a:off x="1842854" y="3252763"/>
            <a:ext cx="1206143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FDA58D-1998-41EB-9957-4150E273DBEE}"/>
              </a:ext>
            </a:extLst>
          </p:cNvPr>
          <p:cNvCxnSpPr>
            <a:stCxn id="18" idx="6"/>
            <a:endCxn id="10" idx="2"/>
          </p:cNvCxnSpPr>
          <p:nvPr/>
        </p:nvCxnSpPr>
        <p:spPr>
          <a:xfrm>
            <a:off x="1842854" y="3252763"/>
            <a:ext cx="1206143" cy="233726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9F6AA81-CF62-4336-A0EF-708144B2873F}"/>
              </a:ext>
            </a:extLst>
          </p:cNvPr>
          <p:cNvCxnSpPr>
            <a:stCxn id="19" idx="6"/>
            <a:endCxn id="8" idx="2"/>
          </p:cNvCxnSpPr>
          <p:nvPr/>
        </p:nvCxnSpPr>
        <p:spPr>
          <a:xfrm flipV="1">
            <a:off x="1842853" y="3265858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075BE1-429F-489E-A84F-6E326B2C37E3}"/>
              </a:ext>
            </a:extLst>
          </p:cNvPr>
          <p:cNvCxnSpPr>
            <a:stCxn id="19" idx="6"/>
            <a:endCxn id="10" idx="2"/>
          </p:cNvCxnSpPr>
          <p:nvPr/>
        </p:nvCxnSpPr>
        <p:spPr>
          <a:xfrm>
            <a:off x="1842853" y="4414848"/>
            <a:ext cx="1206144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C5B4D03-72F3-470C-B5DE-A9AEDDEAEA27}"/>
                  </a:ext>
                </a:extLst>
              </p:cNvPr>
              <p:cNvSpPr/>
              <p:nvPr/>
            </p:nvSpPr>
            <p:spPr>
              <a:xfrm>
                <a:off x="5305968" y="2724418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C5B4D03-72F3-470C-B5DE-A9AEDDEAEA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8" y="2724418"/>
                <a:ext cx="1004653" cy="1056687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8D95CB1-4AFC-40D8-BE12-18B736864FFC}"/>
                  </a:ext>
                </a:extLst>
              </p:cNvPr>
              <p:cNvSpPr/>
              <p:nvPr/>
            </p:nvSpPr>
            <p:spPr>
              <a:xfrm>
                <a:off x="5305967" y="3886503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8D95CB1-4AFC-40D8-BE12-18B736864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7" y="3886503"/>
                <a:ext cx="1004653" cy="1056687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3C159FF-4075-4347-87ED-D67B6C414C21}"/>
                  </a:ext>
                </a:extLst>
              </p:cNvPr>
              <p:cNvSpPr/>
              <p:nvPr/>
            </p:nvSpPr>
            <p:spPr>
              <a:xfrm>
                <a:off x="5305967" y="1556792"/>
                <a:ext cx="1004653" cy="1056687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4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(3)</m:t>
                          </m:r>
                        </m:sup>
                      </m:sSubSup>
                    </m:oMath>
                  </m:oMathPara>
                </a14:m>
                <a:endParaRPr lang="en-US" sz="4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3C159FF-4075-4347-87ED-D67B6C414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967" y="1556792"/>
                <a:ext cx="1004653" cy="1056687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9642B54-86AB-47CA-83B4-52148378514A}"/>
              </a:ext>
            </a:extLst>
          </p:cNvPr>
          <p:cNvCxnSpPr/>
          <p:nvPr/>
        </p:nvCxnSpPr>
        <p:spPr>
          <a:xfrm>
            <a:off x="4076736" y="3265859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00F7D7E-A2B6-410B-94FA-67A9B2B10CB7}"/>
              </a:ext>
            </a:extLst>
          </p:cNvPr>
          <p:cNvCxnSpPr/>
          <p:nvPr/>
        </p:nvCxnSpPr>
        <p:spPr>
          <a:xfrm>
            <a:off x="4076735" y="4427944"/>
            <a:ext cx="1206144" cy="130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71592DB-5BBC-4972-AFD4-762AA6060BEB}"/>
              </a:ext>
            </a:extLst>
          </p:cNvPr>
          <p:cNvCxnSpPr/>
          <p:nvPr/>
        </p:nvCxnSpPr>
        <p:spPr>
          <a:xfrm>
            <a:off x="4076735" y="2098233"/>
            <a:ext cx="1206144" cy="1180722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C2EF1CF-B146-4D1A-BF10-B7B852CD4561}"/>
              </a:ext>
            </a:extLst>
          </p:cNvPr>
          <p:cNvCxnSpPr/>
          <p:nvPr/>
        </p:nvCxnSpPr>
        <p:spPr>
          <a:xfrm>
            <a:off x="4076735" y="2098233"/>
            <a:ext cx="1206144" cy="234280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CA9D20D-CB50-4BD8-A4B6-BA9291E93768}"/>
              </a:ext>
            </a:extLst>
          </p:cNvPr>
          <p:cNvCxnSpPr/>
          <p:nvPr/>
        </p:nvCxnSpPr>
        <p:spPr>
          <a:xfrm flipV="1">
            <a:off x="4076735" y="4441039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16DF724-C296-4063-928A-39EB23CC1F22}"/>
              </a:ext>
            </a:extLst>
          </p:cNvPr>
          <p:cNvCxnSpPr/>
          <p:nvPr/>
        </p:nvCxnSpPr>
        <p:spPr>
          <a:xfrm flipV="1">
            <a:off x="4076735" y="3278954"/>
            <a:ext cx="1206144" cy="2311074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7EEE5FF-7941-4C0E-AEBF-B856710E04A9}"/>
              </a:ext>
            </a:extLst>
          </p:cNvPr>
          <p:cNvCxnSpPr/>
          <p:nvPr/>
        </p:nvCxnSpPr>
        <p:spPr>
          <a:xfrm>
            <a:off x="4076736" y="3265859"/>
            <a:ext cx="1206143" cy="117518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D3A6539-DAB5-418A-8502-279E88B32695}"/>
              </a:ext>
            </a:extLst>
          </p:cNvPr>
          <p:cNvCxnSpPr/>
          <p:nvPr/>
        </p:nvCxnSpPr>
        <p:spPr>
          <a:xfrm flipV="1">
            <a:off x="4076735" y="3278954"/>
            <a:ext cx="1206144" cy="1148989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033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B375-0F0E-456F-9DBF-3853D572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layers give different levels of abstraction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EA8FC-B9E5-4AFD-855C-43C52E8B6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198368" cy="4530725"/>
          </a:xfrm>
        </p:spPr>
        <p:txBody>
          <a:bodyPr/>
          <a:lstStyle/>
          <a:p>
            <a:r>
              <a:rPr lang="en-US" kern="0" dirty="0"/>
              <a:t>We don’t know the “right” levels of abstraction</a:t>
            </a:r>
          </a:p>
          <a:p>
            <a:r>
              <a:rPr lang="en-US" kern="0" dirty="0"/>
              <a:t>So let the model figure it out!</a:t>
            </a:r>
          </a:p>
          <a:p>
            <a:pPr>
              <a:spcBef>
                <a:spcPts val="1800"/>
              </a:spcBef>
            </a:pPr>
            <a:r>
              <a:rPr lang="en-US" b="1" dirty="0"/>
              <a:t>Face Recognition:</a:t>
            </a:r>
          </a:p>
          <a:p>
            <a:pPr lvl="1"/>
            <a:r>
              <a:rPr lang="en-US" dirty="0"/>
              <a:t>Deep network can build up increasingly higher levels of abstraction</a:t>
            </a:r>
          </a:p>
          <a:p>
            <a:pPr lvl="1"/>
            <a:r>
              <a:rPr lang="en-US" dirty="0"/>
              <a:t>Lines, parts, regions</a:t>
            </a:r>
            <a:endParaRPr lang="en-US" kern="0" dirty="0"/>
          </a:p>
          <a:p>
            <a:endParaRPr lang="en-US" kern="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2873D-1DEA-45DB-98B9-818E44C2A3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6378A-4B39-48E7-B4A2-45FB5E3106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2DF8FB-3F86-47CA-86AA-B2BC3F44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8361"/>
            <a:ext cx="4512910" cy="4898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D3DC09-21A7-4945-A8A2-E1924A286A4A}"/>
              </a:ext>
            </a:extLst>
          </p:cNvPr>
          <p:cNvSpPr txBox="1"/>
          <p:nvPr/>
        </p:nvSpPr>
        <p:spPr>
          <a:xfrm>
            <a:off x="10174024" y="5287974"/>
            <a:ext cx="1608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Example from </a:t>
            </a:r>
            <a:r>
              <a:rPr lang="en-US" sz="1800" dirty="0" err="1"/>
              <a:t>Honglak</a:t>
            </a:r>
            <a:r>
              <a:rPr lang="en-US" sz="1800" dirty="0"/>
              <a:t> Lee (NIPS 2010)</a:t>
            </a:r>
          </a:p>
        </p:txBody>
      </p:sp>
    </p:spTree>
    <p:extLst>
      <p:ext uri="{BB962C8B-B14F-4D97-AF65-F5344CB8AC3E}">
        <p14:creationId xmlns:p14="http://schemas.microsoft.com/office/powerpoint/2010/main" val="3857084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69A0-C7C0-41BD-8FC4-F23C861E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classes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6643-44FF-449F-9699-B7A5F586B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multiple classes in a classification problem, we will need multiple output units, one output unit per class.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7FD51-2FC0-47C3-857B-1B6A6FBD4B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21ED3-2ECA-44E8-ADDB-3896B370FE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33E838-572D-426B-90AF-649267E4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2744134"/>
            <a:ext cx="6170990" cy="3175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59928F-4853-47D7-8D15-C0421989967A}"/>
              </a:ext>
            </a:extLst>
          </p:cNvPr>
          <p:cNvSpPr/>
          <p:nvPr/>
        </p:nvSpPr>
        <p:spPr>
          <a:xfrm>
            <a:off x="7320136" y="5730816"/>
            <a:ext cx="1579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Output layer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59C0B-4A95-4EB2-9125-B470722505D6}"/>
              </a:ext>
            </a:extLst>
          </p:cNvPr>
          <p:cNvSpPr/>
          <p:nvPr/>
        </p:nvSpPr>
        <p:spPr>
          <a:xfrm>
            <a:off x="2837475" y="5694580"/>
            <a:ext cx="1380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Input layer</a:t>
            </a:r>
          </a:p>
        </p:txBody>
      </p:sp>
    </p:spTree>
    <p:extLst>
      <p:ext uri="{BB962C8B-B14F-4D97-AF65-F5344CB8AC3E}">
        <p14:creationId xmlns:p14="http://schemas.microsoft.com/office/powerpoint/2010/main" val="1154741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2A7F2-9CEA-4836-9897-238C45A4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D628B-0E38-49A3-8F0D-6A6143C68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 far, we’ve assumed that the activation function is always the sigmoid/logistic function. In fact, it is not widely used any more.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5FBC5-9F2F-47AB-9CEE-8DF9813FCD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E27E0-2E4F-461F-A84E-6630D7906B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6" name="Picture 2" descr="https://upload.wikimedia.org/wikipedia/commons/thumb/8/88/Logistic-curve.svg/320px-Logistic-curve.svg.png">
            <a:extLst>
              <a:ext uri="{FF2B5EF4-FFF2-40B4-BE49-F238E27FC236}">
                <a16:creationId xmlns:a16="http://schemas.microsoft.com/office/drawing/2014/main" id="{B8BC39C1-964E-47CF-91CF-7AE80091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4" y="2919734"/>
            <a:ext cx="4459787" cy="29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8F331F-2205-43FB-A6A5-0CE06C5B870C}"/>
                  </a:ext>
                </a:extLst>
              </p:cNvPr>
              <p:cNvSpPr/>
              <p:nvPr/>
            </p:nvSpPr>
            <p:spPr>
              <a:xfrm>
                <a:off x="8544272" y="5703639"/>
                <a:ext cx="177272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0" dirty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b="1" dirty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8F331F-2205-43FB-A6A5-0CE06C5B8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272" y="5703639"/>
                <a:ext cx="177272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7899C6-869F-4DF2-A357-50B7B5C11E6A}"/>
                  </a:ext>
                </a:extLst>
              </p:cNvPr>
              <p:cNvSpPr/>
              <p:nvPr/>
            </p:nvSpPr>
            <p:spPr>
              <a:xfrm>
                <a:off x="6725130" y="3947805"/>
                <a:ext cx="8732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97899C6-869F-4DF2-A357-50B7B5C11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130" y="3947805"/>
                <a:ext cx="873252" cy="461665"/>
              </a:xfrm>
              <a:prstGeom prst="rect">
                <a:avLst/>
              </a:prstGeom>
              <a:blipFill>
                <a:blip r:embed="rId4"/>
                <a:stretch>
                  <a:fillRect r="-69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54FE61-2C24-43D1-8CF3-9F429AEEF811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1830546" y="4059635"/>
            <a:ext cx="1577224" cy="43375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A2ADB7-B5D3-40B8-857D-A8E6A56899C5}"/>
              </a:ext>
            </a:extLst>
          </p:cNvPr>
          <p:cNvCxnSpPr>
            <a:cxnSpLocks/>
            <a:stCxn id="27" idx="6"/>
            <a:endCxn id="23" idx="1"/>
          </p:cNvCxnSpPr>
          <p:nvPr/>
        </p:nvCxnSpPr>
        <p:spPr>
          <a:xfrm flipV="1">
            <a:off x="1806349" y="4493393"/>
            <a:ext cx="1601421" cy="30673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D4FAEA-27A2-4645-BC19-27023BFB7CE0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1814382" y="4493393"/>
            <a:ext cx="1593388" cy="127376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562CBCB-089D-40D6-A939-328D71A163FE}"/>
              </a:ext>
            </a:extLst>
          </p:cNvPr>
          <p:cNvCxnSpPr>
            <a:cxnSpLocks/>
            <a:stCxn id="24" idx="5"/>
            <a:endCxn id="23" idx="1"/>
          </p:cNvCxnSpPr>
          <p:nvPr/>
        </p:nvCxnSpPr>
        <p:spPr>
          <a:xfrm>
            <a:off x="1725150" y="3523357"/>
            <a:ext cx="1682620" cy="97003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2A2E8E-D97A-495C-A277-D46DD2BDF9BB}"/>
              </a:ext>
            </a:extLst>
          </p:cNvPr>
          <p:cNvCxnSpPr>
            <a:cxnSpLocks/>
          </p:cNvCxnSpPr>
          <p:nvPr/>
        </p:nvCxnSpPr>
        <p:spPr>
          <a:xfrm flipV="1">
            <a:off x="3857684" y="4493392"/>
            <a:ext cx="966722" cy="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C5E35A-BEE3-438D-97D2-40CCEE2DC1B9}"/>
                  </a:ext>
                </a:extLst>
              </p:cNvPr>
              <p:cNvSpPr/>
              <p:nvPr/>
            </p:nvSpPr>
            <p:spPr>
              <a:xfrm>
                <a:off x="4110325" y="4900690"/>
                <a:ext cx="2278508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dirty="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8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p>
                          </m:sSup>
                          <m:r>
                            <a:rPr lang="en-US" sz="18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9C5E35A-BEE3-438D-97D2-40CCEE2DC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325" y="4900690"/>
                <a:ext cx="2278508" cy="6173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2832939B-183A-42E1-8A21-BCB68309EADA}"/>
              </a:ext>
            </a:extLst>
          </p:cNvPr>
          <p:cNvSpPr/>
          <p:nvPr/>
        </p:nvSpPr>
        <p:spPr>
          <a:xfrm>
            <a:off x="1729418" y="298559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FF0000"/>
                </a:solidFill>
              </a:rPr>
              <a:t>“Bias unit”</a:t>
            </a:r>
          </a:p>
        </p:txBody>
      </p:sp>
      <p:sp>
        <p:nvSpPr>
          <p:cNvPr id="18" name="AutoShape 47">
            <a:extLst>
              <a:ext uri="{FF2B5EF4-FFF2-40B4-BE49-F238E27FC236}">
                <a16:creationId xmlns:a16="http://schemas.microsoft.com/office/drawing/2014/main" id="{FF3812B0-A7F1-4734-BF34-A2EFFE50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06" y="4153682"/>
            <a:ext cx="716884" cy="712788"/>
          </a:xfrm>
          <a:prstGeom prst="flowChartConnector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48">
            <a:extLst>
              <a:ext uri="{FF2B5EF4-FFF2-40B4-BE49-F238E27FC236}">
                <a16:creationId xmlns:a16="http://schemas.microsoft.com/office/drawing/2014/main" id="{F9CF8396-D91B-407F-9AB7-CD597F04B11D}"/>
              </a:ext>
            </a:extLst>
          </p:cNvPr>
          <p:cNvGrpSpPr>
            <a:grpSpLocks/>
          </p:cNvGrpSpPr>
          <p:nvPr/>
        </p:nvGrpSpPr>
        <p:grpSpPr bwMode="auto">
          <a:xfrm>
            <a:off x="5017532" y="4360042"/>
            <a:ext cx="328613" cy="266700"/>
            <a:chOff x="4520" y="1893"/>
            <a:chExt cx="404" cy="331"/>
          </a:xfrm>
        </p:grpSpPr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48207C82-0BB9-41A6-8BC9-10755615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3" y="1944"/>
              <a:ext cx="331" cy="268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55" y="496"/>
                </a:cxn>
                <a:cxn ang="0">
                  <a:pos x="579" y="83"/>
                </a:cxn>
                <a:cxn ang="0">
                  <a:pos x="1024" y="0"/>
                </a:cxn>
              </a:cxnLst>
              <a:rect l="0" t="0" r="r" b="b"/>
              <a:pathLst>
                <a:path w="1024" h="620">
                  <a:moveTo>
                    <a:pt x="0" y="620"/>
                  </a:moveTo>
                  <a:cubicBezTo>
                    <a:pt x="179" y="602"/>
                    <a:pt x="359" y="585"/>
                    <a:pt x="455" y="496"/>
                  </a:cubicBezTo>
                  <a:cubicBezTo>
                    <a:pt x="551" y="407"/>
                    <a:pt x="484" y="166"/>
                    <a:pt x="579" y="83"/>
                  </a:cubicBezTo>
                  <a:cubicBezTo>
                    <a:pt x="674" y="0"/>
                    <a:pt x="849" y="0"/>
                    <a:pt x="102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567621C3-0EB3-4DF1-BCEF-0211E493C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93"/>
              <a:ext cx="404" cy="33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331"/>
                </a:cxn>
                <a:cxn ang="0">
                  <a:pos x="404" y="331"/>
                </a:cxn>
              </a:cxnLst>
              <a:rect l="0" t="0" r="r" b="b"/>
              <a:pathLst>
                <a:path w="404" h="331">
                  <a:moveTo>
                    <a:pt x="11" y="0"/>
                  </a:moveTo>
                  <a:lnTo>
                    <a:pt x="0" y="331"/>
                  </a:lnTo>
                  <a:lnTo>
                    <a:pt x="404" y="33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ext Box 53">
            <a:extLst>
              <a:ext uri="{FF2B5EF4-FFF2-40B4-BE49-F238E27FC236}">
                <a16:creationId xmlns:a16="http://schemas.microsoft.com/office/drawing/2014/main" id="{C86DB9B5-A12F-43E3-BE04-70EB06559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770" y="4339504"/>
            <a:ext cx="456768" cy="30777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buNone/>
            </a:pPr>
            <a:r>
              <a:rPr lang="en-US" sz="1400" dirty="0">
                <a:latin typeface="Symbol" pitchFamily="18" charset="2"/>
              </a:rPr>
              <a:t> S</a:t>
            </a:r>
            <a:endParaRPr lang="en-US" sz="1400" b="0" dirty="0"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nector 22">
                <a:extLst>
                  <a:ext uri="{FF2B5EF4-FFF2-40B4-BE49-F238E27FC236}">
                    <a16:creationId xmlns:a16="http://schemas.microsoft.com/office/drawing/2014/main" id="{712EC23C-E43E-433E-83A1-03AD923BC076}"/>
                  </a:ext>
                </a:extLst>
              </p:cNvPr>
              <p:cNvSpPr/>
              <p:nvPr/>
            </p:nvSpPr>
            <p:spPr>
              <a:xfrm>
                <a:off x="1251889" y="3087015"/>
                <a:ext cx="554460" cy="511206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4" name="Connector 22">
                <a:extLst>
                  <a:ext uri="{FF2B5EF4-FFF2-40B4-BE49-F238E27FC236}">
                    <a16:creationId xmlns:a16="http://schemas.microsoft.com/office/drawing/2014/main" id="{712EC23C-E43E-433E-83A1-03AD923BC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3087015"/>
                <a:ext cx="554460" cy="511206"/>
              </a:xfrm>
              <a:prstGeom prst="flowChartConnector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nector 22">
                <a:extLst>
                  <a:ext uri="{FF2B5EF4-FFF2-40B4-BE49-F238E27FC236}">
                    <a16:creationId xmlns:a16="http://schemas.microsoft.com/office/drawing/2014/main" id="{B559A988-A9F3-4E0B-9888-79378F541414}"/>
                  </a:ext>
                </a:extLst>
              </p:cNvPr>
              <p:cNvSpPr/>
              <p:nvPr/>
            </p:nvSpPr>
            <p:spPr>
              <a:xfrm>
                <a:off x="1251889" y="3821048"/>
                <a:ext cx="554460" cy="511207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5" name="Connector 22">
                <a:extLst>
                  <a:ext uri="{FF2B5EF4-FFF2-40B4-BE49-F238E27FC236}">
                    <a16:creationId xmlns:a16="http://schemas.microsoft.com/office/drawing/2014/main" id="{B559A988-A9F3-4E0B-9888-79378F5414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3821048"/>
                <a:ext cx="554460" cy="511207"/>
              </a:xfrm>
              <a:prstGeom prst="flowChartConnector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nector 22">
                <a:extLst>
                  <a:ext uri="{FF2B5EF4-FFF2-40B4-BE49-F238E27FC236}">
                    <a16:creationId xmlns:a16="http://schemas.microsoft.com/office/drawing/2014/main" id="{71E050E9-1325-403F-B500-796E35231AAB}"/>
                  </a:ext>
                </a:extLst>
              </p:cNvPr>
              <p:cNvSpPr/>
              <p:nvPr/>
            </p:nvSpPr>
            <p:spPr>
              <a:xfrm>
                <a:off x="1251889" y="5574737"/>
                <a:ext cx="554460" cy="518559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6" name="Connector 22">
                <a:extLst>
                  <a:ext uri="{FF2B5EF4-FFF2-40B4-BE49-F238E27FC236}">
                    <a16:creationId xmlns:a16="http://schemas.microsoft.com/office/drawing/2014/main" id="{71E050E9-1325-403F-B500-796E35231A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5574737"/>
                <a:ext cx="554460" cy="518559"/>
              </a:xfrm>
              <a:prstGeom prst="flowChartConnector">
                <a:avLst/>
              </a:prstGeom>
              <a:blipFill>
                <a:blip r:embed="rId8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nector 22">
                <a:extLst>
                  <a:ext uri="{FF2B5EF4-FFF2-40B4-BE49-F238E27FC236}">
                    <a16:creationId xmlns:a16="http://schemas.microsoft.com/office/drawing/2014/main" id="{8EAB603A-3A49-42C8-994C-2771BA88260E}"/>
                  </a:ext>
                </a:extLst>
              </p:cNvPr>
              <p:cNvSpPr/>
              <p:nvPr/>
            </p:nvSpPr>
            <p:spPr>
              <a:xfrm>
                <a:off x="1251889" y="4540848"/>
                <a:ext cx="554460" cy="518559"/>
              </a:xfrm>
              <a:prstGeom prst="flowChartConnector">
                <a:avLst/>
              </a:prstGeom>
              <a:noFill/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7" name="Connector 22">
                <a:extLst>
                  <a:ext uri="{FF2B5EF4-FFF2-40B4-BE49-F238E27FC236}">
                    <a16:creationId xmlns:a16="http://schemas.microsoft.com/office/drawing/2014/main" id="{8EAB603A-3A49-42C8-994C-2771BA882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89" y="4540848"/>
                <a:ext cx="554460" cy="518559"/>
              </a:xfrm>
              <a:prstGeom prst="flowChartConnector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nector 22">
                <a:extLst>
                  <a:ext uri="{FF2B5EF4-FFF2-40B4-BE49-F238E27FC236}">
                    <a16:creationId xmlns:a16="http://schemas.microsoft.com/office/drawing/2014/main" id="{502BF25B-084C-490A-8B9F-42B0F4D6E9DF}"/>
                  </a:ext>
                </a:extLst>
              </p:cNvPr>
              <p:cNvSpPr/>
              <p:nvPr/>
            </p:nvSpPr>
            <p:spPr>
              <a:xfrm>
                <a:off x="1920807" y="3230459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29" name="Connector 22">
                <a:extLst>
                  <a:ext uri="{FF2B5EF4-FFF2-40B4-BE49-F238E27FC236}">
                    <a16:creationId xmlns:a16="http://schemas.microsoft.com/office/drawing/2014/main" id="{502BF25B-084C-490A-8B9F-42B0F4D6E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807" y="3230459"/>
                <a:ext cx="670560" cy="608076"/>
              </a:xfrm>
              <a:prstGeom prst="flowChartConnector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nector 22">
                <a:extLst>
                  <a:ext uri="{FF2B5EF4-FFF2-40B4-BE49-F238E27FC236}">
                    <a16:creationId xmlns:a16="http://schemas.microsoft.com/office/drawing/2014/main" id="{B4562AE6-F0A8-4AF1-80FF-15A0DC32455F}"/>
                  </a:ext>
                </a:extLst>
              </p:cNvPr>
              <p:cNvSpPr/>
              <p:nvPr/>
            </p:nvSpPr>
            <p:spPr>
              <a:xfrm>
                <a:off x="1870193" y="3666801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0" name="Connector 22">
                <a:extLst>
                  <a:ext uri="{FF2B5EF4-FFF2-40B4-BE49-F238E27FC236}">
                    <a16:creationId xmlns:a16="http://schemas.microsoft.com/office/drawing/2014/main" id="{B4562AE6-F0A8-4AF1-80FF-15A0DC3245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193" y="3666801"/>
                <a:ext cx="670560" cy="608076"/>
              </a:xfrm>
              <a:prstGeom prst="flowChartConnector">
                <a:avLst/>
              </a:prstGeom>
              <a:blipFill>
                <a:blip r:embed="rId11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nector 22">
                <a:extLst>
                  <a:ext uri="{FF2B5EF4-FFF2-40B4-BE49-F238E27FC236}">
                    <a16:creationId xmlns:a16="http://schemas.microsoft.com/office/drawing/2014/main" id="{52F264E3-CE92-41D3-870B-8D591545F4DB}"/>
                  </a:ext>
                </a:extLst>
              </p:cNvPr>
              <p:cNvSpPr/>
              <p:nvPr/>
            </p:nvSpPr>
            <p:spPr>
              <a:xfrm>
                <a:off x="1845996" y="4188618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1" name="Connector 22">
                <a:extLst>
                  <a:ext uri="{FF2B5EF4-FFF2-40B4-BE49-F238E27FC236}">
                    <a16:creationId xmlns:a16="http://schemas.microsoft.com/office/drawing/2014/main" id="{52F264E3-CE92-41D3-870B-8D591545F4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996" y="4188618"/>
                <a:ext cx="670560" cy="608076"/>
              </a:xfrm>
              <a:prstGeom prst="flowChartConnector">
                <a:avLst/>
              </a:prstGeom>
              <a:blipFill>
                <a:blip r:embed="rId12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nector 22">
                <a:extLst>
                  <a:ext uri="{FF2B5EF4-FFF2-40B4-BE49-F238E27FC236}">
                    <a16:creationId xmlns:a16="http://schemas.microsoft.com/office/drawing/2014/main" id="{A8AD1BE4-3291-47F2-BF33-EA135DCA914A}"/>
                  </a:ext>
                </a:extLst>
              </p:cNvPr>
              <p:cNvSpPr/>
              <p:nvPr/>
            </p:nvSpPr>
            <p:spPr>
              <a:xfrm>
                <a:off x="2063552" y="5308638"/>
                <a:ext cx="670560" cy="608076"/>
              </a:xfrm>
              <a:prstGeom prst="flowChartConnector">
                <a:avLst/>
              </a:prstGeom>
              <a:noFill/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baseline="-25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2" name="Connector 22">
                <a:extLst>
                  <a:ext uri="{FF2B5EF4-FFF2-40B4-BE49-F238E27FC236}">
                    <a16:creationId xmlns:a16="http://schemas.microsoft.com/office/drawing/2014/main" id="{A8AD1BE4-3291-47F2-BF33-EA135DCA9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552" y="5308638"/>
                <a:ext cx="670560" cy="608076"/>
              </a:xfrm>
              <a:prstGeom prst="flowChartConnector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3EE1935-E4CB-41E9-A22E-F720B0CBFB53}"/>
                  </a:ext>
                </a:extLst>
              </p:cNvPr>
              <p:cNvSpPr txBox="1"/>
              <p:nvPr/>
            </p:nvSpPr>
            <p:spPr>
              <a:xfrm>
                <a:off x="2754631" y="4894903"/>
                <a:ext cx="15507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0" dirty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p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000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0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3EE1935-E4CB-41E9-A22E-F720B0CBF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631" y="4894903"/>
                <a:ext cx="1550761" cy="707886"/>
              </a:xfrm>
              <a:prstGeom prst="rect">
                <a:avLst/>
              </a:prstGeom>
              <a:blipFill>
                <a:blip r:embed="rId14"/>
                <a:stretch>
                  <a:fillRect l="-7480" t="-25862" b="-10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2EE4D65-B8B9-481D-8735-D74B279034FA}"/>
              </a:ext>
            </a:extLst>
          </p:cNvPr>
          <p:cNvCxnSpPr>
            <a:cxnSpLocks/>
          </p:cNvCxnSpPr>
          <p:nvPr/>
        </p:nvCxnSpPr>
        <p:spPr>
          <a:xfrm flipV="1">
            <a:off x="5537039" y="4513208"/>
            <a:ext cx="573583" cy="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1D1ADB7-B0CB-404B-84A5-3C1D83CE27B6}"/>
              </a:ext>
            </a:extLst>
          </p:cNvPr>
          <p:cNvSpPr txBox="1"/>
          <p:nvPr/>
        </p:nvSpPr>
        <p:spPr>
          <a:xfrm>
            <a:off x="1234975" y="4959267"/>
            <a:ext cx="629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268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A668-E845-4D49-838E-F3C55F0A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more activation functions, Tanh and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53008-9145-4383-BCC4-7A5169CB8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F9983-A1CC-4729-9811-C78DBCEEE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82C7CE-819F-4CF0-B684-4642A1258F4A}"/>
                  </a:ext>
                </a:extLst>
              </p:cNvPr>
              <p:cNvSpPr txBox="1"/>
              <p:nvPr/>
            </p:nvSpPr>
            <p:spPr>
              <a:xfrm>
                <a:off x="854635" y="4661754"/>
                <a:ext cx="10729192" cy="55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f>
                      <m:f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                               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⁡(0,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82C7CE-819F-4CF0-B684-4642A1258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35" y="4661754"/>
                <a:ext cx="10729192" cy="5567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BDE2413-65F9-4C52-B867-97B638F73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807043"/>
              </p:ext>
            </p:extLst>
          </p:nvPr>
        </p:nvGraphicFramePr>
        <p:xfrm>
          <a:off x="677999" y="1449783"/>
          <a:ext cx="10836001" cy="3019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804080" imgH="2174760" progId="Paint.Picture">
                  <p:embed/>
                </p:oleObj>
              </mc:Choice>
              <mc:Fallback>
                <p:oleObj name="Bitmap Image" r:id="rId4" imgW="7804080" imgH="2174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7999" y="1449783"/>
                        <a:ext cx="10836001" cy="3019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E77D1C-DB38-4B41-A73F-A042FDB7F262}"/>
                  </a:ext>
                </a:extLst>
              </p:cNvPr>
              <p:cNvSpPr txBox="1"/>
              <p:nvPr/>
            </p:nvSpPr>
            <p:spPr>
              <a:xfrm>
                <a:off x="852784" y="5085184"/>
                <a:ext cx="10836001" cy="778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pt-B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)(1−</m:t>
                    </m:r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)                       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)=1−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>
                    <a:ea typeface="Cambria Math" panose="02040503050406030204" pitchFamily="18" charset="0"/>
                  </a:rPr>
                  <a:t>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E77D1C-DB38-4B41-A73F-A042FDB7F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84" y="5085184"/>
                <a:ext cx="10836001" cy="778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048AAB2-81A0-48AC-BA29-66ADC426C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605236"/>
              </p:ext>
            </p:extLst>
          </p:nvPr>
        </p:nvGraphicFramePr>
        <p:xfrm>
          <a:off x="1019436" y="2348880"/>
          <a:ext cx="949054" cy="42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793800" imgH="355680" progId="Paint.Picture">
                  <p:embed/>
                </p:oleObj>
              </mc:Choice>
              <mc:Fallback>
                <p:oleObj name="Bitmap Image" r:id="rId7" imgW="793800" imgH="355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9436" y="2348880"/>
                        <a:ext cx="949054" cy="425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AC24D79-9137-4D24-8E7E-F81F47D45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758819"/>
              </p:ext>
            </p:extLst>
          </p:nvPr>
        </p:nvGraphicFramePr>
        <p:xfrm>
          <a:off x="6492044" y="2391756"/>
          <a:ext cx="949054" cy="42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793800" imgH="355680" progId="Paint.Picture">
                  <p:embed/>
                </p:oleObj>
              </mc:Choice>
              <mc:Fallback>
                <p:oleObj name="Bitmap Image" r:id="rId9" imgW="793800" imgH="35568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048AAB2-81A0-48AC-BA29-66ADC426C5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92044" y="2391756"/>
                        <a:ext cx="949054" cy="425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0AE4FE0-1866-4A39-AFA6-75555B2CD0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7064"/>
              </p:ext>
            </p:extLst>
          </p:nvPr>
        </p:nvGraphicFramePr>
        <p:xfrm>
          <a:off x="10331522" y="2402806"/>
          <a:ext cx="949054" cy="425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793800" imgH="355680" progId="Paint.Picture">
                  <p:embed/>
                </p:oleObj>
              </mc:Choice>
              <mc:Fallback>
                <p:oleObj name="Bitmap Image" r:id="rId10" imgW="793800" imgH="355680" progId="Paint.Picture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AC24D79-9137-4D24-8E7E-F81F47D45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31522" y="2402806"/>
                        <a:ext cx="949054" cy="425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541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1C7EB-2C32-421B-A2B5-F3C6A03F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 and linear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A9367-D383-4C5F-89F5-3E86FE2BF2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21870-5A14-40DC-B7A8-407416AA6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Multiply 25">
            <a:extLst>
              <a:ext uri="{FF2B5EF4-FFF2-40B4-BE49-F238E27FC236}">
                <a16:creationId xmlns:a16="http://schemas.microsoft.com/office/drawing/2014/main" id="{C53335AA-1F38-43CD-99D1-8FF22ED62EF5}"/>
              </a:ext>
            </a:extLst>
          </p:cNvPr>
          <p:cNvSpPr/>
          <p:nvPr/>
        </p:nvSpPr>
        <p:spPr>
          <a:xfrm>
            <a:off x="4358217" y="3148610"/>
            <a:ext cx="483520" cy="60364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" name="Multiply 28">
            <a:extLst>
              <a:ext uri="{FF2B5EF4-FFF2-40B4-BE49-F238E27FC236}">
                <a16:creationId xmlns:a16="http://schemas.microsoft.com/office/drawing/2014/main" id="{C3F04E7C-48B2-4112-A4D7-CB279680EE42}"/>
              </a:ext>
            </a:extLst>
          </p:cNvPr>
          <p:cNvSpPr/>
          <p:nvPr/>
        </p:nvSpPr>
        <p:spPr>
          <a:xfrm>
            <a:off x="7424044" y="1852353"/>
            <a:ext cx="483520" cy="60364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E330F4-F7A6-45FA-95C6-D1A71C7A6D6D}"/>
              </a:ext>
            </a:extLst>
          </p:cNvPr>
          <p:cNvGrpSpPr/>
          <p:nvPr/>
        </p:nvGrpSpPr>
        <p:grpSpPr>
          <a:xfrm>
            <a:off x="1890996" y="1736812"/>
            <a:ext cx="7805404" cy="4232203"/>
            <a:chOff x="2645247" y="2629347"/>
            <a:chExt cx="5582709" cy="30270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270ADA-1769-45CD-B032-17FF4EBEBA89}"/>
                </a:ext>
              </a:extLst>
            </p:cNvPr>
            <p:cNvCxnSpPr/>
            <p:nvPr/>
          </p:nvCxnSpPr>
          <p:spPr>
            <a:xfrm>
              <a:off x="3537730" y="2796124"/>
              <a:ext cx="0" cy="2782198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F690E3-0161-46E5-BA52-4C8E7F2C0C2A}"/>
                </a:ext>
              </a:extLst>
            </p:cNvPr>
            <p:cNvCxnSpPr>
              <a:cxnSpLocks/>
            </p:cNvCxnSpPr>
            <p:nvPr/>
          </p:nvCxnSpPr>
          <p:spPr>
            <a:xfrm>
              <a:off x="3284511" y="5177398"/>
              <a:ext cx="4866191" cy="0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Multiply 5">
              <a:extLst>
                <a:ext uri="{FF2B5EF4-FFF2-40B4-BE49-F238E27FC236}">
                  <a16:creationId xmlns:a16="http://schemas.microsoft.com/office/drawing/2014/main" id="{9B906BDB-D1E9-42D8-81A4-A1ECBA8369E6}"/>
                </a:ext>
              </a:extLst>
            </p:cNvPr>
            <p:cNvSpPr/>
            <p:nvPr/>
          </p:nvSpPr>
          <p:spPr>
            <a:xfrm>
              <a:off x="3967290" y="4531203"/>
              <a:ext cx="345831" cy="43174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A0A43A-B15A-4B22-A23B-EE2F29963A25}"/>
                </a:ext>
              </a:extLst>
            </p:cNvPr>
            <p:cNvSpPr/>
            <p:nvPr/>
          </p:nvSpPr>
          <p:spPr>
            <a:xfrm>
              <a:off x="2645247" y="2629347"/>
              <a:ext cx="899565" cy="4842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Price ($)</a:t>
              </a:r>
              <a:br>
                <a:rPr lang="en-US" sz="2000" dirty="0"/>
              </a:br>
              <a:r>
                <a:rPr lang="en-US" sz="1800" dirty="0"/>
                <a:t>(in 1000’s)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C33823B-D04E-4A96-903E-4919FDA9D4EC}"/>
                </a:ext>
              </a:extLst>
            </p:cNvPr>
            <p:cNvCxnSpPr/>
            <p:nvPr/>
          </p:nvCxnSpPr>
          <p:spPr>
            <a:xfrm>
              <a:off x="4223744" y="5024787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62DD43-F122-41D3-A52B-475657AB2BD1}"/>
                </a:ext>
              </a:extLst>
            </p:cNvPr>
            <p:cNvCxnSpPr/>
            <p:nvPr/>
          </p:nvCxnSpPr>
          <p:spPr>
            <a:xfrm>
              <a:off x="4944782" y="5024787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2A5C4D-18EF-45B9-ACD4-81AA6DA55D99}"/>
                </a:ext>
              </a:extLst>
            </p:cNvPr>
            <p:cNvCxnSpPr/>
            <p:nvPr/>
          </p:nvCxnSpPr>
          <p:spPr>
            <a:xfrm>
              <a:off x="5665820" y="5024787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C1A3EC-44E4-401F-9EDD-81C4FD96E5C9}"/>
                </a:ext>
              </a:extLst>
            </p:cNvPr>
            <p:cNvCxnSpPr/>
            <p:nvPr/>
          </p:nvCxnSpPr>
          <p:spPr>
            <a:xfrm>
              <a:off x="6438362" y="5024787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DA0BACC-202E-4EEE-8C13-1DBECC48604C}"/>
                </a:ext>
              </a:extLst>
            </p:cNvPr>
            <p:cNvCxnSpPr/>
            <p:nvPr/>
          </p:nvCxnSpPr>
          <p:spPr>
            <a:xfrm>
              <a:off x="7185151" y="5024787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440289-CF7D-4E3A-BA45-4E179F1E12C2}"/>
                </a:ext>
              </a:extLst>
            </p:cNvPr>
            <p:cNvSpPr/>
            <p:nvPr/>
          </p:nvSpPr>
          <p:spPr>
            <a:xfrm>
              <a:off x="3992011" y="5316516"/>
              <a:ext cx="438202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500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F31651-76C5-4472-98D8-3AB89B3311A0}"/>
                </a:ext>
              </a:extLst>
            </p:cNvPr>
            <p:cNvSpPr/>
            <p:nvPr/>
          </p:nvSpPr>
          <p:spPr>
            <a:xfrm>
              <a:off x="4696555" y="5319062"/>
              <a:ext cx="540243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1000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85FCC01-C454-4170-9C46-2A5E7D395F81}"/>
                </a:ext>
              </a:extLst>
            </p:cNvPr>
            <p:cNvSpPr/>
            <p:nvPr/>
          </p:nvSpPr>
          <p:spPr>
            <a:xfrm>
              <a:off x="5380384" y="5326515"/>
              <a:ext cx="540243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1500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21E73C-6EC3-4FB9-84CF-50C40FB21222}"/>
                </a:ext>
              </a:extLst>
            </p:cNvPr>
            <p:cNvSpPr/>
            <p:nvPr/>
          </p:nvSpPr>
          <p:spPr>
            <a:xfrm>
              <a:off x="6176471" y="5311873"/>
              <a:ext cx="558802" cy="286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/>
                <a:t>2000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679D74-ACF7-465B-8C45-FEA8DE03C9BB}"/>
                </a:ext>
              </a:extLst>
            </p:cNvPr>
            <p:cNvSpPr/>
            <p:nvPr/>
          </p:nvSpPr>
          <p:spPr>
            <a:xfrm>
              <a:off x="6915029" y="5311873"/>
              <a:ext cx="540243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2500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960FE27-CC1B-4277-B605-D9DC7E4CAEC1}"/>
                </a:ext>
              </a:extLst>
            </p:cNvPr>
            <p:cNvCxnSpPr/>
            <p:nvPr/>
          </p:nvCxnSpPr>
          <p:spPr>
            <a:xfrm rot="16200000">
              <a:off x="3537730" y="4630066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0307DD-3338-4E14-8148-AF1C3EC39A94}"/>
                </a:ext>
              </a:extLst>
            </p:cNvPr>
            <p:cNvCxnSpPr/>
            <p:nvPr/>
          </p:nvCxnSpPr>
          <p:spPr>
            <a:xfrm rot="16200000">
              <a:off x="3537730" y="4191905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B99BE52-EF73-4FF4-BF30-E55A2AA01664}"/>
                </a:ext>
              </a:extLst>
            </p:cNvPr>
            <p:cNvCxnSpPr/>
            <p:nvPr/>
          </p:nvCxnSpPr>
          <p:spPr>
            <a:xfrm rot="16200000">
              <a:off x="3537730" y="3746410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92C5A43-FA7A-4A16-9A84-0AA80443271C}"/>
                </a:ext>
              </a:extLst>
            </p:cNvPr>
            <p:cNvCxnSpPr/>
            <p:nvPr/>
          </p:nvCxnSpPr>
          <p:spPr>
            <a:xfrm rot="16200000">
              <a:off x="3537730" y="3288912"/>
              <a:ext cx="0" cy="305216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0529CB-173D-4826-A10D-BFA4F3C399C6}"/>
                </a:ext>
              </a:extLst>
            </p:cNvPr>
            <p:cNvSpPr/>
            <p:nvPr/>
          </p:nvSpPr>
          <p:spPr>
            <a:xfrm>
              <a:off x="2930606" y="4637295"/>
              <a:ext cx="438202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100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766644-358D-4248-B152-A157077FD046}"/>
                </a:ext>
              </a:extLst>
            </p:cNvPr>
            <p:cNvSpPr/>
            <p:nvPr/>
          </p:nvSpPr>
          <p:spPr>
            <a:xfrm>
              <a:off x="2935746" y="4216892"/>
              <a:ext cx="438202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200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3C305BB-3B5F-459B-9A30-593A653AA4C6}"/>
                </a:ext>
              </a:extLst>
            </p:cNvPr>
            <p:cNvSpPr/>
            <p:nvPr/>
          </p:nvSpPr>
          <p:spPr>
            <a:xfrm>
              <a:off x="2930606" y="3739430"/>
              <a:ext cx="438202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300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E9F457-3BEC-46CD-B3CB-3AC4BEA9FCB4}"/>
                </a:ext>
              </a:extLst>
            </p:cNvPr>
            <p:cNvSpPr/>
            <p:nvPr/>
          </p:nvSpPr>
          <p:spPr>
            <a:xfrm>
              <a:off x="2930606" y="3305321"/>
              <a:ext cx="438202" cy="286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/>
                <a:t>400</a:t>
              </a:r>
            </a:p>
          </p:txBody>
        </p:sp>
        <p:sp>
          <p:nvSpPr>
            <p:cNvPr id="33" name="Multiply 26">
              <a:extLst>
                <a:ext uri="{FF2B5EF4-FFF2-40B4-BE49-F238E27FC236}">
                  <a16:creationId xmlns:a16="http://schemas.microsoft.com/office/drawing/2014/main" id="{A315C1A6-89AA-47FD-89DF-FE97A60C6EC8}"/>
                </a:ext>
              </a:extLst>
            </p:cNvPr>
            <p:cNvSpPr/>
            <p:nvPr/>
          </p:nvSpPr>
          <p:spPr>
            <a:xfrm>
              <a:off x="5077010" y="3496770"/>
              <a:ext cx="345831" cy="43174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34" name="Multiply 27">
              <a:extLst>
                <a:ext uri="{FF2B5EF4-FFF2-40B4-BE49-F238E27FC236}">
                  <a16:creationId xmlns:a16="http://schemas.microsoft.com/office/drawing/2014/main" id="{D27C9931-FF15-4941-A064-6D48F16D6042}"/>
                </a:ext>
              </a:extLst>
            </p:cNvPr>
            <p:cNvSpPr/>
            <p:nvPr/>
          </p:nvSpPr>
          <p:spPr>
            <a:xfrm>
              <a:off x="5641190" y="3326285"/>
              <a:ext cx="345831" cy="43174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35" name="Multiply 28">
              <a:extLst>
                <a:ext uri="{FF2B5EF4-FFF2-40B4-BE49-F238E27FC236}">
                  <a16:creationId xmlns:a16="http://schemas.microsoft.com/office/drawing/2014/main" id="{4D244577-151F-4505-8643-D58FCE5AF80F}"/>
                </a:ext>
              </a:extLst>
            </p:cNvPr>
            <p:cNvSpPr/>
            <p:nvPr/>
          </p:nvSpPr>
          <p:spPr>
            <a:xfrm>
              <a:off x="6279985" y="2898274"/>
              <a:ext cx="345831" cy="43174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36" name="Multiply 29">
              <a:extLst>
                <a:ext uri="{FF2B5EF4-FFF2-40B4-BE49-F238E27FC236}">
                  <a16:creationId xmlns:a16="http://schemas.microsoft.com/office/drawing/2014/main" id="{D74A5266-FE68-4B69-BF1E-866AF101CDEA}"/>
                </a:ext>
              </a:extLst>
            </p:cNvPr>
            <p:cNvSpPr/>
            <p:nvPr/>
          </p:nvSpPr>
          <p:spPr>
            <a:xfrm>
              <a:off x="6701535" y="3107858"/>
              <a:ext cx="345831" cy="43174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37" name="Multiply 30">
              <a:extLst>
                <a:ext uri="{FF2B5EF4-FFF2-40B4-BE49-F238E27FC236}">
                  <a16:creationId xmlns:a16="http://schemas.microsoft.com/office/drawing/2014/main" id="{FCEEF4A9-C41E-4263-BB34-03F4636A1878}"/>
                </a:ext>
              </a:extLst>
            </p:cNvPr>
            <p:cNvSpPr/>
            <p:nvPr/>
          </p:nvSpPr>
          <p:spPr>
            <a:xfrm>
              <a:off x="6121003" y="3290901"/>
              <a:ext cx="345831" cy="43174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40" name="Multiply 33">
              <a:extLst>
                <a:ext uri="{FF2B5EF4-FFF2-40B4-BE49-F238E27FC236}">
                  <a16:creationId xmlns:a16="http://schemas.microsoft.com/office/drawing/2014/main" id="{FA01572C-E360-4721-A0E1-D025CDCEB989}"/>
                </a:ext>
              </a:extLst>
            </p:cNvPr>
            <p:cNvSpPr/>
            <p:nvPr/>
          </p:nvSpPr>
          <p:spPr>
            <a:xfrm>
              <a:off x="4350351" y="4193905"/>
              <a:ext cx="345831" cy="431746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FF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A6CDC2A-1F65-46FC-8A25-3284324D1479}"/>
                </a:ext>
              </a:extLst>
            </p:cNvPr>
            <p:cNvSpPr/>
            <p:nvPr/>
          </p:nvSpPr>
          <p:spPr>
            <a:xfrm>
              <a:off x="7475605" y="5172081"/>
              <a:ext cx="752351" cy="4842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2000" dirty="0"/>
                <a:t>Size 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1800" dirty="0"/>
                <a:t>(in feet</a:t>
              </a:r>
              <a:r>
                <a:rPr lang="en-US" sz="1800" baseline="30000" dirty="0"/>
                <a:t>2</a:t>
              </a:r>
              <a:r>
                <a:rPr lang="en-US" sz="1800" dirty="0"/>
                <a:t>)</a:t>
              </a:r>
            </a:p>
          </p:txBody>
        </p:sp>
      </p:grpSp>
      <p:sp>
        <p:nvSpPr>
          <p:cNvPr id="42" name="Multiply 26">
            <a:extLst>
              <a:ext uri="{FF2B5EF4-FFF2-40B4-BE49-F238E27FC236}">
                <a16:creationId xmlns:a16="http://schemas.microsoft.com/office/drawing/2014/main" id="{DFB33815-9389-4F26-B520-9747D321E5A7}"/>
              </a:ext>
            </a:extLst>
          </p:cNvPr>
          <p:cNvSpPr/>
          <p:nvPr/>
        </p:nvSpPr>
        <p:spPr>
          <a:xfrm>
            <a:off x="5239172" y="3467352"/>
            <a:ext cx="483520" cy="60364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3" name="Multiply 26">
            <a:extLst>
              <a:ext uri="{FF2B5EF4-FFF2-40B4-BE49-F238E27FC236}">
                <a16:creationId xmlns:a16="http://schemas.microsoft.com/office/drawing/2014/main" id="{80BD88B9-8776-4C21-9BCD-1A44F4A77A64}"/>
              </a:ext>
            </a:extLst>
          </p:cNvPr>
          <p:cNvSpPr/>
          <p:nvPr/>
        </p:nvSpPr>
        <p:spPr>
          <a:xfrm>
            <a:off x="6300894" y="3220493"/>
            <a:ext cx="483520" cy="60364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4" name="Multiply 26">
            <a:extLst>
              <a:ext uri="{FF2B5EF4-FFF2-40B4-BE49-F238E27FC236}">
                <a16:creationId xmlns:a16="http://schemas.microsoft.com/office/drawing/2014/main" id="{E5FA485A-FF41-43D6-A7DD-435F9D61874E}"/>
              </a:ext>
            </a:extLst>
          </p:cNvPr>
          <p:cNvSpPr/>
          <p:nvPr/>
        </p:nvSpPr>
        <p:spPr>
          <a:xfrm>
            <a:off x="3882445" y="3547702"/>
            <a:ext cx="483520" cy="60364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CA9C23-286A-4628-B95E-647600079F34}"/>
              </a:ext>
            </a:extLst>
          </p:cNvPr>
          <p:cNvCxnSpPr>
            <a:cxnSpLocks/>
          </p:cNvCxnSpPr>
          <p:nvPr/>
        </p:nvCxnSpPr>
        <p:spPr>
          <a:xfrm flipV="1">
            <a:off x="3443389" y="2124596"/>
            <a:ext cx="4795023" cy="2428231"/>
          </a:xfrm>
          <a:prstGeom prst="line">
            <a:avLst/>
          </a:prstGeom>
          <a:ln w="762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BDA3D08-438B-4650-9C8C-F7C5D00C1584}"/>
              </a:ext>
            </a:extLst>
          </p:cNvPr>
          <p:cNvCxnSpPr>
            <a:cxnSpLocks/>
          </p:cNvCxnSpPr>
          <p:nvPr/>
        </p:nvCxnSpPr>
        <p:spPr>
          <a:xfrm flipV="1">
            <a:off x="3374987" y="3147430"/>
            <a:ext cx="5097277" cy="1026536"/>
          </a:xfrm>
          <a:prstGeom prst="line">
            <a:avLst/>
          </a:prstGeom>
          <a:ln w="76200">
            <a:solidFill>
              <a:srgbClr val="0086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1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654B-C2DA-4001-82FF-81226CA2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example: recognizing hand-written digits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C320A-6D3D-46DB-B7EB-3C6585F43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546740" cy="4530725"/>
          </a:xfrm>
        </p:spPr>
        <p:txBody>
          <a:bodyPr/>
          <a:lstStyle/>
          <a:p>
            <a:r>
              <a:rPr lang="en-US" dirty="0"/>
              <a:t>Each hand-written digit is a 28x28 = 784 image</a:t>
            </a:r>
          </a:p>
          <a:p>
            <a:r>
              <a:rPr lang="en-US" dirty="0"/>
              <a:t>We want to build a neural network to recognize 10 digits: 0, 1, 2, 3, 4, 5, 6, 7, 8, 9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3C059-E835-4FF9-B70A-2ED93C00C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EADAC-B2F3-4C8B-A56C-8F31BAD2E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BB644D3-D4FC-42DD-B42B-15EC52B2A9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574924"/>
              </p:ext>
            </p:extLst>
          </p:nvPr>
        </p:nvGraphicFramePr>
        <p:xfrm>
          <a:off x="9516380" y="1979086"/>
          <a:ext cx="1949450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949400" imgH="1936800" progId="Paint.Picture">
                  <p:embed/>
                </p:oleObj>
              </mc:Choice>
              <mc:Fallback>
                <p:oleObj name="Bitmap Image" r:id="rId2" imgW="1949400" imgH="1936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516380" y="1979086"/>
                        <a:ext cx="1949450" cy="193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56DD96-7D77-450C-A46D-26249C36FCDD}"/>
              </a:ext>
            </a:extLst>
          </p:cNvPr>
          <p:cNvSpPr txBox="1"/>
          <p:nvPr/>
        </p:nvSpPr>
        <p:spPr>
          <a:xfrm>
            <a:off x="10174165" y="1517421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/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2BF88-0303-407D-8A4E-58EFB8DAAA47}"/>
              </a:ext>
            </a:extLst>
          </p:cNvPr>
          <p:cNvSpPr txBox="1"/>
          <p:nvPr/>
        </p:nvSpPr>
        <p:spPr>
          <a:xfrm>
            <a:off x="9048328" y="2716628"/>
            <a:ext cx="75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/>
              <a:t>28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1587BAA-2E3A-4D1F-9747-783DC88D5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782572"/>
              </p:ext>
            </p:extLst>
          </p:nvPr>
        </p:nvGraphicFramePr>
        <p:xfrm>
          <a:off x="1775520" y="3356992"/>
          <a:ext cx="5868652" cy="269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550200" imgH="3013200" progId="Paint.Picture">
                  <p:embed/>
                </p:oleObj>
              </mc:Choice>
              <mc:Fallback>
                <p:oleObj name="Bitmap Image" r:id="rId4" imgW="6550200" imgH="3013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75520" y="3356992"/>
                        <a:ext cx="5868652" cy="269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0BAD86A-81CD-4B7E-87BF-706979D191AA}"/>
              </a:ext>
            </a:extLst>
          </p:cNvPr>
          <p:cNvSpPr txBox="1"/>
          <p:nvPr/>
        </p:nvSpPr>
        <p:spPr>
          <a:xfrm>
            <a:off x="5375920" y="6116063"/>
            <a:ext cx="687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dirty="0"/>
              <a:t>Subsequent slides are based on 4 videos starting from the following: https://www.youtube.com/watch?v=aircAruvnKk</a:t>
            </a:r>
          </a:p>
        </p:txBody>
      </p:sp>
    </p:spTree>
    <p:extLst>
      <p:ext uri="{BB962C8B-B14F-4D97-AF65-F5344CB8AC3E}">
        <p14:creationId xmlns:p14="http://schemas.microsoft.com/office/powerpoint/2010/main" val="18267611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FC127C-29AB-42EB-BDD3-FF8EE9B10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243638"/>
            <a:ext cx="741680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624C65-41A0-4B16-9C21-CE00AF5F7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8609B4D-271E-437E-A168-64411765A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453376"/>
              </p:ext>
            </p:extLst>
          </p:nvPr>
        </p:nvGraphicFramePr>
        <p:xfrm>
          <a:off x="5256462" y="2324344"/>
          <a:ext cx="10350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35000" imgH="1035000" progId="Paint.Picture">
                  <p:embed/>
                </p:oleObj>
              </mc:Choice>
              <mc:Fallback>
                <p:oleObj name="Bitmap Image" r:id="rId2" imgW="1035000" imgH="1035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56462" y="2324344"/>
                        <a:ext cx="1035050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6074DB8-D582-4556-8A1D-A19A3772A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122379"/>
              </p:ext>
            </p:extLst>
          </p:nvPr>
        </p:nvGraphicFramePr>
        <p:xfrm>
          <a:off x="6816080" y="1585147"/>
          <a:ext cx="4759552" cy="4537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606840" imgH="3438360" progId="Paint.Picture">
                  <p:embed/>
                </p:oleObj>
              </mc:Choice>
              <mc:Fallback>
                <p:oleObj name="Bitmap Image" r:id="rId4" imgW="3606840" imgH="3438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6080" y="1585147"/>
                        <a:ext cx="4759552" cy="4537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39F99C5-3C67-4F23-9144-1A9F0102949D}"/>
              </a:ext>
            </a:extLst>
          </p:cNvPr>
          <p:cNvSpPr txBox="1"/>
          <p:nvPr/>
        </p:nvSpPr>
        <p:spPr>
          <a:xfrm>
            <a:off x="634046" y="1473101"/>
            <a:ext cx="507629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/>
            <a:r>
              <a:rPr lang="en-US" sz="2800" dirty="0"/>
              <a:t>This is the simplest network, called </a:t>
            </a:r>
            <a:r>
              <a:rPr lang="en-US" sz="2800" b="1" dirty="0"/>
              <a:t>Multilayer perceptron (MLP)</a:t>
            </a:r>
            <a:endParaRPr lang="en-US" sz="2800" dirty="0"/>
          </a:p>
          <a:p>
            <a:pPr marL="344488" indent="-344488"/>
            <a:r>
              <a:rPr lang="en-US" sz="2800" dirty="0"/>
              <a:t>One input layer</a:t>
            </a:r>
          </a:p>
          <a:p>
            <a:pPr marL="344488" indent="-344488"/>
            <a:r>
              <a:rPr lang="en-US" sz="2800" dirty="0"/>
              <a:t>Two hidden layers </a:t>
            </a:r>
          </a:p>
          <a:p>
            <a:pPr marL="801688" lvl="1" indent="-344488"/>
            <a:r>
              <a:rPr lang="en-US" sz="2400" dirty="0"/>
              <a:t>2 is an arbitrary choice</a:t>
            </a:r>
          </a:p>
          <a:p>
            <a:pPr marL="801688" lvl="1" indent="-344488"/>
            <a:r>
              <a:rPr lang="en-US" sz="2400" dirty="0"/>
              <a:t>Each has 16 neurons or units</a:t>
            </a:r>
          </a:p>
          <a:p>
            <a:pPr marL="344488" indent="-344488"/>
            <a:r>
              <a:rPr lang="en-US" sz="2800" dirty="0"/>
              <a:t>One output layer with 10 units for the 10 digits</a:t>
            </a:r>
          </a:p>
          <a:p>
            <a:pPr marL="344488" indent="-344488"/>
            <a:r>
              <a:rPr lang="en-US" sz="2800" dirty="0"/>
              <a:t>All units are fully connected.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983A1-33C5-4F86-B13A-E32E2451C133}"/>
              </a:ext>
            </a:extLst>
          </p:cNvPr>
          <p:cNvSpPr txBox="1"/>
          <p:nvPr/>
        </p:nvSpPr>
        <p:spPr>
          <a:xfrm>
            <a:off x="7140116" y="1043503"/>
            <a:ext cx="4797523" cy="53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  <a:buNone/>
            </a:pPr>
            <a:r>
              <a:rPr lang="en-US" sz="2000" dirty="0"/>
              <a:t>Input             2 hidden layers       output</a:t>
            </a:r>
          </a:p>
          <a:p>
            <a:pPr>
              <a:lnSpc>
                <a:spcPct val="60000"/>
              </a:lnSpc>
              <a:buNone/>
            </a:pPr>
            <a:r>
              <a:rPr lang="en-US" sz="2000" dirty="0"/>
              <a:t>layer             </a:t>
            </a:r>
            <a:r>
              <a:rPr lang="en-US" sz="1600" dirty="0"/>
              <a:t>(16 neurons each) </a:t>
            </a:r>
            <a:r>
              <a:rPr lang="en-US" sz="2000" dirty="0"/>
              <a:t>        layer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21D357-4098-4C97-8683-BF37F8A7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dirty="0"/>
              <a:t>A network for recognizing of hand-written digits</a:t>
            </a:r>
          </a:p>
        </p:txBody>
      </p:sp>
    </p:spTree>
    <p:extLst>
      <p:ext uri="{BB962C8B-B14F-4D97-AF65-F5344CB8AC3E}">
        <p14:creationId xmlns:p14="http://schemas.microsoft.com/office/powerpoint/2010/main" val="1434760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3A7D-A66B-4602-96F9-A1BDCA62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4"/>
            <a:ext cx="7970676" cy="1139825"/>
          </a:xfrm>
        </p:spPr>
        <p:txBody>
          <a:bodyPr/>
          <a:lstStyle/>
          <a:p>
            <a:r>
              <a:rPr lang="en-US" sz="3200" dirty="0"/>
              <a:t>Each neuron is a function, computing an activation value based on all the inputs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7824E-B874-4292-81FC-AB243632B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370276" cy="4530725"/>
          </a:xfrm>
        </p:spPr>
        <p:txBody>
          <a:bodyPr/>
          <a:lstStyle/>
          <a:p>
            <a:r>
              <a:rPr lang="en-US" sz="2800" dirty="0"/>
              <a:t>These 784 neurons form the first layer.</a:t>
            </a:r>
          </a:p>
          <a:p>
            <a:r>
              <a:rPr lang="en-US" sz="2800" dirty="0"/>
              <a:t>The value held in each output neuron basically tells how likely the input image is each digit. </a:t>
            </a:r>
          </a:p>
          <a:p>
            <a:r>
              <a:rPr lang="en-US" sz="2800" dirty="0"/>
              <a:t>Activations of one layer determine the activations of the next layer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825E4-B6CC-45AE-85E5-C679E285F9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29FDD-2B22-4F53-9A8C-C67043479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0D671C-5B45-47E6-90C8-F27768B78C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59030"/>
              </p:ext>
            </p:extLst>
          </p:nvPr>
        </p:nvGraphicFramePr>
        <p:xfrm>
          <a:off x="6118709" y="2837581"/>
          <a:ext cx="5463691" cy="334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622840" imgH="3444840" progId="Paint.Picture">
                  <p:embed/>
                </p:oleObj>
              </mc:Choice>
              <mc:Fallback>
                <p:oleObj name="Bitmap Image" r:id="rId2" imgW="5622840" imgH="3444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18709" y="2837581"/>
                        <a:ext cx="5463691" cy="3347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54DD312-0A5D-40CF-8A6D-D7493167DB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439438"/>
              </p:ext>
            </p:extLst>
          </p:nvPr>
        </p:nvGraphicFramePr>
        <p:xfrm>
          <a:off x="8652284" y="415175"/>
          <a:ext cx="2880320" cy="2349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571920" imgH="3400560" progId="Paint.Picture">
                  <p:embed/>
                </p:oleObj>
              </mc:Choice>
              <mc:Fallback>
                <p:oleObj name="Bitmap Image" r:id="rId4" imgW="3571920" imgH="3400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52284" y="415175"/>
                        <a:ext cx="2880320" cy="2349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7626D76-6CE7-4791-A93B-1E9D798DE1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544631"/>
              </p:ext>
            </p:extLst>
          </p:nvPr>
        </p:nvGraphicFramePr>
        <p:xfrm>
          <a:off x="7227776" y="1158493"/>
          <a:ext cx="10636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063800" imgH="1076400" progId="Paint.Picture">
                  <p:embed/>
                </p:oleObj>
              </mc:Choice>
              <mc:Fallback>
                <p:oleObj name="Bitmap Image" r:id="rId6" imgW="1063800" imgH="1076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27776" y="1158493"/>
                        <a:ext cx="1063625" cy="107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239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E023-BA80-4A9E-9D93-A53A9AD2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 idea of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CBF2F-03AC-48EE-9A09-1415807C2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layer just the gray scale value of each pixel in the image. </a:t>
            </a:r>
          </a:p>
          <a:p>
            <a:r>
              <a:rPr lang="en-US" dirty="0"/>
              <a:t>The second layer may capture some low-level features, e.g., edges of different orientations. </a:t>
            </a:r>
          </a:p>
          <a:p>
            <a:r>
              <a:rPr lang="en-US" dirty="0"/>
              <a:t>The third layer may capture some high-level features such as loops, strokes, and lines. </a:t>
            </a:r>
          </a:p>
          <a:p>
            <a:r>
              <a:rPr lang="en-US" dirty="0"/>
              <a:t>The final layer tells which combination of the subcomponents corresponds to each digit.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E77C2-A492-4814-A533-3A4B06C9F1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7A5AD-03FB-412A-9E72-900D011162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2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6CCD-3AA3-408D-8D6E-79A8061A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look at a particular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07AAD-928B-426D-9941-C75B18C65F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9"/>
                <a:ext cx="7068204" cy="4713287"/>
              </a:xfrm>
            </p:spPr>
            <p:txBody>
              <a:bodyPr/>
              <a:lstStyle/>
              <a:p>
                <a:r>
                  <a:rPr lang="en-US" sz="2800" dirty="0"/>
                  <a:t>How does it pick up a small patten?</a:t>
                </a:r>
              </a:p>
              <a:p>
                <a:r>
                  <a:rPr lang="en-US" sz="2800" dirty="0"/>
                  <a:t>For the value of this neuron, we compute </a:t>
                </a:r>
              </a:p>
              <a:p>
                <a:pPr marL="0" indent="0">
                  <a:buNone/>
                </a:pPr>
                <a:r>
                  <a:rPr lang="en-US" sz="2800" dirty="0"/>
                  <a:t>       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1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+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2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+ 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3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3</a:t>
                </a:r>
                <a:r>
                  <a:rPr lang="en-US" sz="2800" dirty="0"/>
                  <a:t>+ … +</a:t>
                </a:r>
                <a:r>
                  <a:rPr lang="en-US" sz="2800" i="1" dirty="0" err="1"/>
                  <a:t>w</a:t>
                </a:r>
                <a:r>
                  <a:rPr lang="en-US" sz="2800" i="1" baseline="-25000" dirty="0" err="1"/>
                  <a:t>n</a:t>
                </a:r>
                <a:r>
                  <a:rPr lang="en-US" sz="2800" i="1" dirty="0" err="1"/>
                  <a:t>a</a:t>
                </a:r>
                <a:r>
                  <a:rPr lang="en-US" sz="2800" i="1" baseline="-25000" dirty="0" err="1"/>
                  <a:t>n</a:t>
                </a:r>
                <a:r>
                  <a:rPr lang="en-US" sz="2800" i="1" dirty="0"/>
                  <a:t>+ b</a:t>
                </a:r>
              </a:p>
              <a:p>
                <a:pPr lvl="1"/>
                <a:r>
                  <a:rPr lang="en-US" sz="2400" dirty="0"/>
                  <a:t>Which may be any value. In this case, we want the values between 0 and 1, we use squash function sigmoid (</a:t>
                </a:r>
                <a:r>
                  <a:rPr lang="en-US" sz="2400" i="1" dirty="0">
                    <a:sym typeface="Symbol" panose="05050102010706020507" pitchFamily="18" charset="2"/>
                  </a:rPr>
                  <a:t></a:t>
                </a:r>
                <a:r>
                  <a:rPr lang="en-US" sz="2400" dirty="0">
                    <a:sym typeface="Symbol" panose="05050102010706020507" pitchFamily="18" charset="2"/>
                  </a:rPr>
                  <a:t>)</a:t>
                </a:r>
                <a:r>
                  <a:rPr lang="en-US" sz="2400" dirty="0"/>
                  <a:t> 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pPr>
                  <a:spcBef>
                    <a:spcPts val="1800"/>
                  </a:spcBef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(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1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+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2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+ </a:t>
                </a:r>
                <a:r>
                  <a:rPr lang="en-US" sz="2800" i="1" dirty="0"/>
                  <a:t>w</a:t>
                </a:r>
                <a:r>
                  <a:rPr lang="en-US" sz="2800" baseline="-25000" dirty="0"/>
                  <a:t>3</a:t>
                </a:r>
                <a:r>
                  <a:rPr lang="en-US" sz="2800" i="1" dirty="0"/>
                  <a:t>a</a:t>
                </a:r>
                <a:r>
                  <a:rPr lang="en-US" sz="2800" baseline="-25000" dirty="0"/>
                  <a:t>3</a:t>
                </a:r>
                <a:r>
                  <a:rPr lang="en-US" sz="2800" dirty="0"/>
                  <a:t>+ … +</a:t>
                </a:r>
                <a:r>
                  <a:rPr lang="en-US" sz="2800" i="1" dirty="0" err="1"/>
                  <a:t>w</a:t>
                </a:r>
                <a:r>
                  <a:rPr lang="en-US" sz="2800" i="1" baseline="-25000" dirty="0" err="1"/>
                  <a:t>n</a:t>
                </a:r>
                <a:r>
                  <a:rPr lang="en-US" sz="2800" i="1" dirty="0" err="1"/>
                  <a:t>a</a:t>
                </a:r>
                <a:r>
                  <a:rPr lang="en-US" sz="2800" i="1" baseline="-25000" dirty="0" err="1"/>
                  <a:t>n</a:t>
                </a:r>
                <a:r>
                  <a:rPr lang="en-US" sz="2800" i="1" baseline="-25000" dirty="0"/>
                  <a:t> </a:t>
                </a:r>
                <a:r>
                  <a:rPr lang="en-US" sz="2800" i="1" dirty="0"/>
                  <a:t>+ b</a:t>
                </a:r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07AAD-928B-426D-9941-C75B18C65F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9"/>
                <a:ext cx="7068204" cy="4713287"/>
              </a:xfrm>
              <a:blipFill>
                <a:blip r:embed="rId3"/>
                <a:stretch>
                  <a:fillRect l="-518" t="-1423" r="-1898" b="-2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8DA54-0EB0-4279-9AA8-DF5518615E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FEE04-54B5-4CFF-A99C-A6A2747D35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343CC3C-4D6A-4944-9834-302ECB0F6E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8955631"/>
              </p:ext>
            </p:extLst>
          </p:nvPr>
        </p:nvGraphicFramePr>
        <p:xfrm>
          <a:off x="7680176" y="1879257"/>
          <a:ext cx="3983980" cy="4305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263760" imgH="3527280" progId="Paint.Picture">
                  <p:embed/>
                </p:oleObj>
              </mc:Choice>
              <mc:Fallback>
                <p:oleObj name="Bitmap Image" r:id="rId4" imgW="3263760" imgH="3527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0176" y="1879257"/>
                        <a:ext cx="3983980" cy="4305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E5743BD-38A4-4886-BD5B-A4E6A2543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485808"/>
              </p:ext>
            </p:extLst>
          </p:nvPr>
        </p:nvGraphicFramePr>
        <p:xfrm>
          <a:off x="9084332" y="524527"/>
          <a:ext cx="1212664" cy="117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536840" imgH="1492200" progId="Paint.Picture">
                  <p:embed/>
                </p:oleObj>
              </mc:Choice>
              <mc:Fallback>
                <p:oleObj name="Bitmap Image" r:id="rId6" imgW="1536840" imgH="1492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84332" y="524527"/>
                        <a:ext cx="1212664" cy="1177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32BC12A-F6F9-45C7-B1AE-93236DC9C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330008"/>
              </p:ext>
            </p:extLst>
          </p:nvPr>
        </p:nvGraphicFramePr>
        <p:xfrm>
          <a:off x="2675620" y="4185084"/>
          <a:ext cx="2976358" cy="13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5915160" imgH="2739960" progId="Paint.Picture">
                  <p:embed/>
                </p:oleObj>
              </mc:Choice>
              <mc:Fallback>
                <p:oleObj name="Bitmap Image" r:id="rId8" imgW="5915160" imgH="2739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75620" y="4185084"/>
                        <a:ext cx="2976358" cy="13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9486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2693-4C21-4E8C-9B79-C6DA1792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parameters?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C6054-31E0-4747-B3A0-2C5FC6FB5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neuron in one layer is connected with every neuron in the next layer (fully connected). </a:t>
            </a:r>
          </a:p>
          <a:p>
            <a:r>
              <a:rPr lang="en-US" dirty="0"/>
              <a:t>We have</a:t>
            </a:r>
          </a:p>
          <a:p>
            <a:pPr lvl="1"/>
            <a:r>
              <a:rPr lang="en-US" dirty="0"/>
              <a:t>Number of parameters (or weights): 784x16 + 16x16 + 16x10</a:t>
            </a:r>
          </a:p>
          <a:p>
            <a:pPr lvl="1"/>
            <a:r>
              <a:rPr lang="en-US" dirty="0"/>
              <a:t>Number of biases: 16 + 16 + 10 </a:t>
            </a:r>
          </a:p>
          <a:p>
            <a:r>
              <a:rPr lang="en-US" dirty="0"/>
              <a:t>Total number of parameters:  13,002</a:t>
            </a:r>
          </a:p>
          <a:p>
            <a:pPr lvl="1"/>
            <a:r>
              <a:rPr lang="en-US" dirty="0"/>
              <a:t>These all can be tuned and changed.</a:t>
            </a:r>
          </a:p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: find suitable values for all these parameters to solve the problem at hand, e.g., classifying hand-written digits.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93E27-B5E5-46DF-80ED-4A5159854E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C6ECC-ECB4-4479-BAAC-FEE401CF76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167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2DE0-8FF9-4FB7-8FD1-015B228A5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network is a function with 13,002 parameters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BDFFD-6C1E-4A23-8149-1CE650530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EA0D2-80F2-467F-A023-15A338DB96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BE111-6587-4ACA-B468-C23ED5387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9A5A254-4FAA-4876-965C-D032B525D1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012898"/>
              </p:ext>
            </p:extLst>
          </p:nvPr>
        </p:nvGraphicFramePr>
        <p:xfrm>
          <a:off x="1417996" y="1304764"/>
          <a:ext cx="2288158" cy="4556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793880" imgH="3571920" progId="Paint.Picture">
                  <p:embed/>
                </p:oleObj>
              </mc:Choice>
              <mc:Fallback>
                <p:oleObj name="Bitmap Image" r:id="rId2" imgW="1793880" imgH="3571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7996" y="1304764"/>
                        <a:ext cx="2288158" cy="4556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81639A4-2F0D-4319-B47A-A23C267B7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010703"/>
              </p:ext>
            </p:extLst>
          </p:nvPr>
        </p:nvGraphicFramePr>
        <p:xfrm>
          <a:off x="3868926" y="1321003"/>
          <a:ext cx="6009224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352760" imgH="1095480" progId="Paint.Picture">
                  <p:embed/>
                </p:oleObj>
              </mc:Choice>
              <mc:Fallback>
                <p:oleObj name="Bitmap Image" r:id="rId4" imgW="4352760" imgH="1095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68926" y="1321003"/>
                        <a:ext cx="6009224" cy="1512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2BF309D-4681-41AC-9331-726D1A539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5954586"/>
              </p:ext>
            </p:extLst>
          </p:nvPr>
        </p:nvGraphicFramePr>
        <p:xfrm>
          <a:off x="3863752" y="2986436"/>
          <a:ext cx="5963738" cy="2413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133880" imgH="1673280" progId="Paint.Picture">
                  <p:embed/>
                </p:oleObj>
              </mc:Choice>
              <mc:Fallback>
                <p:oleObj name="Bitmap Image" r:id="rId6" imgW="4133880" imgH="1673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63752" y="2986436"/>
                        <a:ext cx="5963738" cy="2413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6E52EA4-AB43-4B7E-88DD-8F333D91BD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08324"/>
              </p:ext>
            </p:extLst>
          </p:nvPr>
        </p:nvGraphicFramePr>
        <p:xfrm>
          <a:off x="5519936" y="5582892"/>
          <a:ext cx="2654661" cy="540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216160" imgH="450720" progId="Paint.Picture">
                  <p:embed/>
                </p:oleObj>
              </mc:Choice>
              <mc:Fallback>
                <p:oleObj name="Bitmap Image" r:id="rId8" imgW="2216160" imgH="450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19936" y="5582892"/>
                        <a:ext cx="2654661" cy="540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362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014D5-BADC-43B9-97D7-BB377623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340C8-D461-4818-B6E0-D98E661C8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6773"/>
            <a:ext cx="5666420" cy="4754154"/>
          </a:xfrm>
        </p:spPr>
        <p:txBody>
          <a:bodyPr/>
          <a:lstStyle/>
          <a:p>
            <a:r>
              <a:rPr lang="en-US" sz="2800" dirty="0"/>
              <a:t>Use a lot of training examples</a:t>
            </a:r>
          </a:p>
          <a:p>
            <a:pPr lvl="1"/>
            <a:r>
              <a:rPr lang="en-US" sz="2400" dirty="0"/>
              <a:t>Images of handwritten digits with the correct labels (what numbers they correspond to)</a:t>
            </a:r>
          </a:p>
          <a:p>
            <a:r>
              <a:rPr lang="en-US" sz="2800" dirty="0"/>
              <a:t>to adjust those 13,002 weights and biases to improve the performance on training data. </a:t>
            </a:r>
          </a:p>
          <a:p>
            <a:pPr lvl="1"/>
            <a:r>
              <a:rPr lang="en-US" sz="2400" dirty="0"/>
              <a:t>Hopefully, the resulting network also generalizes to test data. </a:t>
            </a:r>
          </a:p>
          <a:p>
            <a:r>
              <a:rPr lang="en-US" sz="2800" dirty="0"/>
              <a:t>An algorithm is needed: </a:t>
            </a:r>
            <a:r>
              <a:rPr lang="en-US" sz="2800" dirty="0">
                <a:solidFill>
                  <a:srgbClr val="FF0000"/>
                </a:solidFill>
              </a:rPr>
              <a:t>backpropagation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AA861-2897-4C64-BF72-2A0BF199F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3E742-2FD7-499F-8B61-8547DB29A7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8C3CD54-FEB8-4B60-8252-9401A29A0E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015721"/>
              </p:ext>
            </p:extLst>
          </p:nvPr>
        </p:nvGraphicFramePr>
        <p:xfrm>
          <a:off x="6420036" y="1291465"/>
          <a:ext cx="5076295" cy="4839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606840" imgH="3438360" progId="Paint.Picture">
                  <p:embed/>
                </p:oleObj>
              </mc:Choice>
              <mc:Fallback>
                <p:oleObj name="Bitmap Image" r:id="rId2" imgW="3606840" imgH="343836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6074DB8-D582-4556-8A1D-A19A3772A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20036" y="1291465"/>
                        <a:ext cx="5076295" cy="4839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4796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44D5A-DCC5-41EB-B999-63D53CA8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is an optimization problem.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ED3C7-922E-404F-A762-38E53F388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38228" cy="4530725"/>
          </a:xfrm>
        </p:spPr>
        <p:txBody>
          <a:bodyPr/>
          <a:lstStyle/>
          <a:p>
            <a:r>
              <a:rPr lang="en-US" sz="2800" dirty="0"/>
              <a:t>Trying to find a minima for a cost function </a:t>
            </a:r>
            <a:r>
              <a:rPr lang="en-US" sz="2800" i="1" dirty="0"/>
              <a:t>C</a:t>
            </a:r>
            <a:r>
              <a:rPr lang="en-US" sz="2800" dirty="0"/>
              <a:t>(</a:t>
            </a:r>
            <a:r>
              <a:rPr lang="en-US" sz="2800" i="1" dirty="0"/>
              <a:t>x</a:t>
            </a:r>
            <a:r>
              <a:rPr lang="en-US" sz="2800" dirty="0"/>
              <a:t>)</a:t>
            </a:r>
          </a:p>
          <a:p>
            <a:r>
              <a:rPr lang="en-US" sz="2800" dirty="0"/>
              <a:t>At the beginning, we just give those weights and biases some random values. </a:t>
            </a:r>
          </a:p>
          <a:p>
            <a:r>
              <a:rPr lang="en-US" sz="2800" dirty="0"/>
              <a:t>The cost function basically shows how bad the prediction is.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682F8-D3A0-415B-B560-9DBE93FFF6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3B6C3-A8AF-4209-9995-CA4BBAC0A7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37FA367-3186-4082-9E87-70CF0CFDBB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65938"/>
              </p:ext>
            </p:extLst>
          </p:nvPr>
        </p:nvGraphicFramePr>
        <p:xfrm>
          <a:off x="4835860" y="1673309"/>
          <a:ext cx="6505773" cy="4384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946760" imgH="3333600" progId="Paint.Picture">
                  <p:embed/>
                </p:oleObj>
              </mc:Choice>
              <mc:Fallback>
                <p:oleObj name="Bitmap Image" r:id="rId2" imgW="4946760" imgH="3333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35860" y="1673309"/>
                        <a:ext cx="6505773" cy="4384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5535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3C75-A4BF-4F25-A4FE-C87CE8C94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start with a random initialization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8359-9966-4678-8CD8-8B1E81198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2714092" cy="4530725"/>
          </a:xfrm>
        </p:spPr>
        <p:txBody>
          <a:bodyPr/>
          <a:lstStyle/>
          <a:p>
            <a:r>
              <a:rPr lang="en-US" sz="2800" dirty="0"/>
              <a:t>Input 3 gets nonsense results at the output layer. </a:t>
            </a:r>
          </a:p>
          <a:p>
            <a:r>
              <a:rPr lang="en-US" sz="2800" dirty="0"/>
              <a:t>Use cost function to measure the difference.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B2B65-68E2-4C2C-A620-968CE4C9BF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709B9-7DDC-467E-97DA-3980B3DB2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103A27-6697-4F8D-8C5F-2117BE877A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398446"/>
              </p:ext>
            </p:extLst>
          </p:nvPr>
        </p:nvGraphicFramePr>
        <p:xfrm>
          <a:off x="3611724" y="1690738"/>
          <a:ext cx="7893081" cy="43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72360" imgH="3511440" progId="Paint.Picture">
                  <p:embed/>
                </p:oleObj>
              </mc:Choice>
              <mc:Fallback>
                <p:oleObj name="Bitmap Image" r:id="rId2" imgW="6372360" imgH="3511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11724" y="1690738"/>
                        <a:ext cx="7893081" cy="434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44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D05B2-2EDE-4B5D-9227-54B3B70B6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8C8CC1-02B7-4384-B744-4B191FA04E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1200"/>
                  </a:spcBef>
                </a:pPr>
                <a:r>
                  <a:rPr lang="en-US" b="0" dirty="0"/>
                  <a:t>This is a </a:t>
                </a:r>
                <a:r>
                  <a:rPr lang="en-US" i="1" dirty="0">
                    <a:solidFill>
                      <a:srgbClr val="0000FF"/>
                    </a:solidFill>
                  </a:rPr>
                  <a:t>univariate linear regression </a:t>
                </a:r>
                <a:r>
                  <a:rPr lang="en-US" i="1" dirty="0"/>
                  <a:t>problem </a:t>
                </a:r>
                <a:r>
                  <a:rPr lang="en-US" dirty="0"/>
                  <a:t>as it has only one input variable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. 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b="0" dirty="0"/>
                  <a:t>The linear regression model in this case is as follows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3200" b="1" i="0" dirty="0">
                              <a:latin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i="1" dirty="0"/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There are two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800" b="1" i="0" dirty="0">
                        <a:latin typeface="Cambria Math" panose="02040503050406030204" pitchFamily="18" charset="0"/>
                      </a:rPr>
                      <m:t>𝛉</m:t>
                    </m:r>
                  </m:oMath>
                </a14:m>
                <a:r>
                  <a:rPr lang="en-US" dirty="0"/>
                  <a:t> represents the parameter vector, i.e.,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We use the training set to learn this model by optimizing a cost function, also called a </a:t>
                </a:r>
                <a:r>
                  <a:rPr lang="en-US" i="1" dirty="0">
                    <a:solidFill>
                      <a:srgbClr val="FF0000"/>
                    </a:solidFill>
                  </a:rPr>
                  <a:t>loss function </a:t>
                </a:r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i="1" dirty="0">
                    <a:solidFill>
                      <a:srgbClr val="FF0000"/>
                    </a:solidFill>
                  </a:rPr>
                  <a:t>L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  <a:r>
                  <a:rPr lang="en-US" i="1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8C8CC1-02B7-4384-B744-4B191FA04E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8B25D-F00B-4472-B3BA-AA497B084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A8D58-7FD7-4D90-BAB6-8EB3380E22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519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3409-FF59-4184-ACBF-F7442139B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Square loss (cost)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1F37D-50D6-4537-B3D9-EE8F5F63E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take the squared difference of what the system gives and what is correct.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44325-3AA7-49FD-87BB-CBD458C06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91FFE-6C99-4455-87C1-20207CBB0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C189B19-C9AB-4882-ACB9-3FD058A1E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338018"/>
              </p:ext>
            </p:extLst>
          </p:nvPr>
        </p:nvGraphicFramePr>
        <p:xfrm>
          <a:off x="3863752" y="2298166"/>
          <a:ext cx="7711835" cy="383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43560" imgH="3152880" progId="Paint.Picture">
                  <p:embed/>
                </p:oleObj>
              </mc:Choice>
              <mc:Fallback>
                <p:oleObj name="Bitmap Image" r:id="rId2" imgW="6343560" imgH="31528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63752" y="2298166"/>
                        <a:ext cx="7711835" cy="383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9177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5E6E0-0B6B-43DA-9181-087934C3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will be small if the classification is correct.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8F6AF-FE20-41A7-85F5-DB68B82A9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27436-1109-42E0-922D-EA89BBB673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FFE79-85E5-4C8D-9F61-C154F11419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F1CB6F3-D221-4482-BB10-07E6159F65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702852"/>
              </p:ext>
            </p:extLst>
          </p:nvPr>
        </p:nvGraphicFramePr>
        <p:xfrm>
          <a:off x="1865801" y="1772816"/>
          <a:ext cx="8460398" cy="4198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21600" imgH="3137040" progId="Paint.Picture">
                  <p:embed/>
                </p:oleObj>
              </mc:Choice>
              <mc:Fallback>
                <p:oleObj name="Bitmap Image" r:id="rId2" imgW="6321600" imgH="3137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65801" y="1772816"/>
                        <a:ext cx="8460398" cy="4198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052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6C2A-0E5E-4A3D-BA96-DF17926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average over all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D7A7F-B17B-425D-B86B-2B3A06BE3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4118249" cy="4530725"/>
          </a:xfrm>
        </p:spPr>
        <p:txBody>
          <a:bodyPr/>
          <a:lstStyle/>
          <a:p>
            <a:r>
              <a:rPr lang="en-US" sz="2800" dirty="0"/>
              <a:t>The average cost gives an idea how good the network is in classification.</a:t>
            </a:r>
          </a:p>
          <a:p>
            <a:r>
              <a:rPr lang="en-US" sz="2800" dirty="0"/>
              <a:t>Training algorithm basically changes all 13002 those weights and biases to get better cost. </a:t>
            </a:r>
          </a:p>
          <a:p>
            <a:pPr lvl="1"/>
            <a:r>
              <a:rPr lang="en-US" sz="2400" dirty="0"/>
              <a:t>How to do that?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BEA4C-9B31-4B4A-87CE-CD2C354B88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8963-AA52-438B-BE38-FC1C92BAC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84FCB0-802B-4AC3-971B-65A624264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323478"/>
              </p:ext>
            </p:extLst>
          </p:nvPr>
        </p:nvGraphicFramePr>
        <p:xfrm>
          <a:off x="4727848" y="2244976"/>
          <a:ext cx="6941684" cy="3422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18360" imgH="3114720" progId="Paint.Picture">
                  <p:embed/>
                </p:oleObj>
              </mc:Choice>
              <mc:Fallback>
                <p:oleObj name="Bitmap Image" r:id="rId2" imgW="6318360" imgH="3114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27848" y="2244976"/>
                        <a:ext cx="6941684" cy="3422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B32365-E43B-4979-815D-3AF36808DF78}"/>
              </a:ext>
            </a:extLst>
          </p:cNvPr>
          <p:cNvSpPr txBox="1">
            <a:spLocks/>
          </p:cNvSpPr>
          <p:nvPr/>
        </p:nvSpPr>
        <p:spPr bwMode="auto">
          <a:xfrm>
            <a:off x="4979876" y="1780673"/>
            <a:ext cx="694168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Here we only show only one training example</a:t>
            </a:r>
          </a:p>
        </p:txBody>
      </p:sp>
    </p:spTree>
    <p:extLst>
      <p:ext uri="{BB962C8B-B14F-4D97-AF65-F5344CB8AC3E}">
        <p14:creationId xmlns:p14="http://schemas.microsoft.com/office/powerpoint/2010/main" val="40426742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1BBF3-2B05-4131-948A-83067E70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optimize? </a:t>
            </a:r>
            <a:r>
              <a:rPr lang="en-US" sz="3200" dirty="0"/>
              <a:t>Let us consider only one weight </a:t>
            </a:r>
            <a:r>
              <a:rPr lang="en-US" sz="3200" i="1" dirty="0"/>
              <a:t>w </a:t>
            </a:r>
            <a:r>
              <a:rPr lang="en-US" sz="3200" dirty="0"/>
              <a:t>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22D5F-59E6-46F7-8153-619F61153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For a simple function                  For a complex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Very difficult for our cost function with 13,002 variables. </a:t>
            </a:r>
          </a:p>
          <a:p>
            <a:pPr lvl="1"/>
            <a:r>
              <a:rPr lang="en-US" dirty="0"/>
              <a:t>We need </a:t>
            </a:r>
            <a:r>
              <a:rPr lang="en-US" dirty="0">
                <a:solidFill>
                  <a:srgbClr val="FF0000"/>
                </a:solidFill>
              </a:rPr>
              <a:t>gradient decent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09A7F-D255-464A-8AD8-A89586C882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50AED-382D-4461-88CE-A580D261C5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3A1C113-3824-47B7-B34A-60E26F36AF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763256"/>
              </p:ext>
            </p:extLst>
          </p:nvPr>
        </p:nvGraphicFramePr>
        <p:xfrm>
          <a:off x="609599" y="2252130"/>
          <a:ext cx="4854647" cy="256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229440" imgH="3289320" progId="Paint.Picture">
                  <p:embed/>
                </p:oleObj>
              </mc:Choice>
              <mc:Fallback>
                <p:oleObj name="Bitmap Image" r:id="rId2" imgW="6229440" imgH="3289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599" y="2252130"/>
                        <a:ext cx="4854647" cy="256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B2B5834-29BD-4C1C-A559-8FBF615D25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750130"/>
              </p:ext>
            </p:extLst>
          </p:nvPr>
        </p:nvGraphicFramePr>
        <p:xfrm>
          <a:off x="6244794" y="2204864"/>
          <a:ext cx="4866883" cy="2610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972040" imgH="3203640" progId="Paint.Picture">
                  <p:embed/>
                </p:oleObj>
              </mc:Choice>
              <mc:Fallback>
                <p:oleObj name="Bitmap Image" r:id="rId4" imgW="5972040" imgH="3203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44794" y="2204864"/>
                        <a:ext cx="4866883" cy="2610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178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EE63A-BCB0-40E7-BF3F-4921F18E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gradient descent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01592-DB45-4256-A5BB-BAAD54D61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us put all the 13,002 weights and biases in a single vector and all the negative gradients of them into another vector. </a:t>
            </a:r>
          </a:p>
          <a:p>
            <a:r>
              <a:rPr lang="en-US" dirty="0"/>
              <a:t>We can nudge or change</a:t>
            </a:r>
          </a:p>
          <a:p>
            <a:pPr marL="0" indent="0">
              <a:buNone/>
            </a:pPr>
            <a:r>
              <a:rPr lang="en-US" dirty="0"/>
              <a:t>   the weights and biases </a:t>
            </a:r>
          </a:p>
          <a:p>
            <a:pPr marL="0" indent="0">
              <a:buNone/>
            </a:pPr>
            <a:r>
              <a:rPr lang="en-US" dirty="0"/>
              <a:t>   to reduce the cost and</a:t>
            </a:r>
          </a:p>
          <a:p>
            <a:pPr marL="0" indent="0">
              <a:buNone/>
            </a:pPr>
            <a:r>
              <a:rPr lang="en-US" dirty="0"/>
              <a:t>   to minimize it. </a:t>
            </a:r>
          </a:p>
          <a:p>
            <a:r>
              <a:rPr lang="en-US" dirty="0"/>
              <a:t>The algorithm doing this </a:t>
            </a:r>
          </a:p>
          <a:p>
            <a:pPr marL="0" indent="0">
              <a:buNone/>
            </a:pPr>
            <a:r>
              <a:rPr lang="en-US" dirty="0"/>
              <a:t>   is </a:t>
            </a:r>
            <a:r>
              <a:rPr lang="en-US" dirty="0">
                <a:solidFill>
                  <a:srgbClr val="FF0000"/>
                </a:solidFill>
              </a:rPr>
              <a:t>backpropagation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65E34-B4CD-40FE-8E74-41EB453163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8689A-1E03-4712-BD6A-B2E385686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FC714E-D2B8-49D3-A490-0153CF5B0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780286"/>
              </p:ext>
            </p:extLst>
          </p:nvPr>
        </p:nvGraphicFramePr>
        <p:xfrm>
          <a:off x="5447928" y="2744924"/>
          <a:ext cx="6098052" cy="3348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400720" imgH="2965320" progId="Paint.Picture">
                  <p:embed/>
                </p:oleObj>
              </mc:Choice>
              <mc:Fallback>
                <p:oleObj name="Bitmap Image" r:id="rId2" imgW="5400720" imgH="296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7928" y="2744924"/>
                        <a:ext cx="6098052" cy="3348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5416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86F2-AC9B-4E6C-B8A8-F7949B91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Meaning of those gradient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E260C-9E2F-4C0C-ACCA-3129C8989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126360" cy="4530725"/>
          </a:xfrm>
        </p:spPr>
        <p:txBody>
          <a:bodyPr/>
          <a:lstStyle/>
          <a:p>
            <a:r>
              <a:rPr lang="en-US" dirty="0"/>
              <a:t>We can see </a:t>
            </a:r>
          </a:p>
          <a:p>
            <a:pPr lvl="1"/>
            <a:r>
              <a:rPr lang="en-US" dirty="0"/>
              <a:t>what weight should increase and </a:t>
            </a:r>
          </a:p>
          <a:p>
            <a:pPr lvl="1"/>
            <a:r>
              <a:rPr lang="en-US" dirty="0"/>
              <a:t>what should decrease </a:t>
            </a:r>
          </a:p>
          <a:p>
            <a:pPr lvl="1"/>
            <a:r>
              <a:rPr lang="en-US" dirty="0"/>
              <a:t>what change means a lot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72654-B477-4A48-84CB-01DB1BE321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F4C53-457A-422F-B788-7CAACB0B9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4CF354B-03D7-45C5-9ABE-4CFA75865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480163"/>
              </p:ext>
            </p:extLst>
          </p:nvPr>
        </p:nvGraphicFramePr>
        <p:xfrm>
          <a:off x="5696360" y="1723938"/>
          <a:ext cx="5886040" cy="428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768920" imgH="3470400" progId="Paint.Picture">
                  <p:embed/>
                </p:oleObj>
              </mc:Choice>
              <mc:Fallback>
                <p:oleObj name="Bitmap Image" r:id="rId2" imgW="4768920" imgH="3470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96360" y="1723938"/>
                        <a:ext cx="5886040" cy="428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8382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325E-2A8A-4BE3-A321-8CD55580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CAC84-169B-4734-AAE9-02B000C3B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backpropagation algorithm was originally introduced in the 1970s, </a:t>
            </a:r>
          </a:p>
          <a:p>
            <a:r>
              <a:rPr lang="en-US" sz="2800" dirty="0"/>
              <a:t>but its importance wasn't fully appreciated until a </a:t>
            </a:r>
            <a:r>
              <a:rPr lang="en-US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famous 1986 paper</a:t>
            </a:r>
            <a:r>
              <a:rPr lang="en-US" sz="2800" dirty="0"/>
              <a:t> by </a:t>
            </a:r>
            <a:r>
              <a:rPr lang="en-US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</a:t>
            </a:r>
            <a:r>
              <a:rPr lang="en-US" sz="28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Rumelhart</a:t>
            </a:r>
            <a:r>
              <a:rPr lang="en-US" sz="2800" dirty="0"/>
              <a:t>, </a:t>
            </a:r>
            <a:r>
              <a:rPr lang="en-US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Geoffrey Hinton</a:t>
            </a:r>
            <a:r>
              <a:rPr lang="en-US" sz="2800" dirty="0"/>
              <a:t>, and </a:t>
            </a:r>
            <a:r>
              <a:rPr lang="en-US" sz="2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Ronald Williams</a:t>
            </a:r>
            <a:r>
              <a:rPr lang="en-US" sz="2800" dirty="0"/>
              <a:t>. </a:t>
            </a:r>
          </a:p>
          <a:p>
            <a:r>
              <a:rPr lang="en-US" sz="2800" dirty="0"/>
              <a:t>That paper describes several neural networks where backpropagation works far faster than earlier approaches, </a:t>
            </a:r>
          </a:p>
          <a:p>
            <a:pPr lvl="1"/>
            <a:r>
              <a:rPr lang="en-US" sz="2400" dirty="0"/>
              <a:t>making it possible to use neural nets to solve problems which had previously been insoluble. </a:t>
            </a:r>
          </a:p>
          <a:p>
            <a:r>
              <a:rPr lang="en-US" sz="2800" dirty="0"/>
              <a:t>Today, the backpropagation algorithm is the workhorse of learning in neural networks.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95F3E9-7BE0-426D-A59D-15637885B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D2D57-EC43-489D-ABD4-0C78F6BA72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405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60A5-9598-4242-BB4D-E11DEBC12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backpropagation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3BD38-68F7-4644-93A9-E810456F3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0789"/>
            <a:ext cx="11139028" cy="4610138"/>
          </a:xfrm>
        </p:spPr>
        <p:txBody>
          <a:bodyPr/>
          <a:lstStyle/>
          <a:p>
            <a:r>
              <a:rPr lang="en-US" sz="2800" dirty="0"/>
              <a:t>Step 1: initialize the weights and biases.</a:t>
            </a:r>
          </a:p>
          <a:p>
            <a:pPr lvl="1"/>
            <a:r>
              <a:rPr lang="en-US" sz="2400" dirty="0"/>
              <a:t>Weights in the network are initialized to random numbers from interval [-1,1]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Each unit has a BIAS associated with it 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Biases are similarly initialized to random numbers from the interval [-1,1]</a:t>
            </a:r>
          </a:p>
          <a:p>
            <a:r>
              <a:rPr lang="en-US" sz="2800" dirty="0"/>
              <a:t>Step 2: feed the training sample</a:t>
            </a:r>
          </a:p>
          <a:p>
            <a:r>
              <a:rPr lang="en-US" sz="2800" dirty="0"/>
              <a:t>Step 3: propagate the inputs forward; we compute the net input  and output of each unit in the hidden and output layers.</a:t>
            </a:r>
          </a:p>
          <a:p>
            <a:r>
              <a:rPr lang="en-US" sz="2800" dirty="0"/>
              <a:t>Step 4: back propagate the error.</a:t>
            </a:r>
          </a:p>
          <a:p>
            <a:r>
              <a:rPr lang="en-US" sz="2800" dirty="0"/>
              <a:t>Step 5: update weights and biases to reflect the propagated errors.</a:t>
            </a:r>
          </a:p>
          <a:p>
            <a:r>
              <a:rPr lang="en-US" sz="2800" dirty="0"/>
              <a:t>Step 6: terminating conditions.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0F0BE-2D1A-4F51-AEDA-E5449A6F6A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F349C-C4D2-4AEC-AAD4-01E843CE66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67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D7E6-3A16-4D0B-9655-C3B30502B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 of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D9296-2A48-48EE-8926-930A28041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378388" cy="4530725"/>
          </a:xfrm>
        </p:spPr>
        <p:txBody>
          <a:bodyPr/>
          <a:lstStyle/>
          <a:p>
            <a:r>
              <a:rPr lang="en-US" sz="2800" dirty="0"/>
              <a:t>Since in each step the cost is over all training examples, let us focus on a single example. </a:t>
            </a:r>
          </a:p>
          <a:p>
            <a:r>
              <a:rPr lang="en-US" sz="2800" dirty="0"/>
              <a:t>The network isn’t well trained, the output activations are pretty random for the input image of 2.</a:t>
            </a:r>
          </a:p>
          <a:p>
            <a:r>
              <a:rPr lang="en-US" sz="2800" dirty="0"/>
              <a:t>So we need to adjust those weights and biases.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D93B6-05AD-4D93-96E0-758D58ED0B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AAA4E-6B08-4614-AC67-C66A23AD78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4E6E34D-CFDE-40E9-9477-80C00E3E6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216048"/>
              </p:ext>
            </p:extLst>
          </p:nvPr>
        </p:nvGraphicFramePr>
        <p:xfrm>
          <a:off x="6041332" y="2096852"/>
          <a:ext cx="5528041" cy="40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781520" imgH="3489480" progId="Paint.Picture">
                  <p:embed/>
                </p:oleObj>
              </mc:Choice>
              <mc:Fallback>
                <p:oleObj name="Bitmap Image" r:id="rId2" imgW="4781520" imgH="3489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41332" y="2096852"/>
                        <a:ext cx="5528041" cy="40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0755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9F0A-82C4-4527-9E9B-D78A26DF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Intuition of backpropagation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B9629-B893-4778-88DC-E722C8A88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75032" cy="1036711"/>
          </a:xfrm>
        </p:spPr>
        <p:txBody>
          <a:bodyPr/>
          <a:lstStyle/>
          <a:p>
            <a:r>
              <a:rPr lang="en-US" sz="2800" dirty="0"/>
              <a:t>We know which activation should go up and which should go down.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C4067-A057-4237-996E-D862AC16CE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8084A-3433-4C61-8F68-02014B597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806957F-8B74-4E21-845E-EAA9B8C503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758887"/>
              </p:ext>
            </p:extLst>
          </p:nvPr>
        </p:nvGraphicFramePr>
        <p:xfrm>
          <a:off x="6065497" y="2132856"/>
          <a:ext cx="5516903" cy="4052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807080" imgH="3530520" progId="Paint.Picture">
                  <p:embed/>
                </p:oleObj>
              </mc:Choice>
              <mc:Fallback>
                <p:oleObj name="Bitmap Image" r:id="rId2" imgW="4807080" imgH="3530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65497" y="2132856"/>
                        <a:ext cx="5516903" cy="4052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080B55-27AE-4DBC-B203-A41A49ABC584}"/>
              </a:ext>
            </a:extLst>
          </p:cNvPr>
          <p:cNvSpPr txBox="1">
            <a:spLocks/>
          </p:cNvSpPr>
          <p:nvPr/>
        </p:nvSpPr>
        <p:spPr bwMode="auto">
          <a:xfrm>
            <a:off x="606823" y="2060848"/>
            <a:ext cx="5414392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In this case, the target value for 2 should 1.0 and the others should be 0.0. </a:t>
            </a:r>
          </a:p>
          <a:p>
            <a:r>
              <a:rPr lang="en-US" sz="2800" kern="0" dirty="0"/>
              <a:t>We should nudge activation value for 2 up &amp; the rest down. </a:t>
            </a:r>
          </a:p>
          <a:p>
            <a:pPr lvl="1"/>
            <a:r>
              <a:rPr lang="en-US" sz="2400" kern="0" dirty="0"/>
              <a:t>For 7, 8, 9, the values are small. </a:t>
            </a:r>
          </a:p>
          <a:p>
            <a:pPr lvl="1"/>
            <a:r>
              <a:rPr lang="en-US" sz="2400" kern="0" dirty="0"/>
              <a:t>The size of each nudge should be in proportion to its target value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780292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1295-F9A1-4F57-8756-0155538B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FF3B5-152F-4490-AF87-C525298985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Idea: </a:t>
                </a:r>
                <a:r>
                  <a:rPr lang="en-US" dirty="0"/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so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b="1" i="0" dirty="0">
                            <a:latin typeface="Cambria Math" panose="02040503050406030204" pitchFamily="18" charset="0"/>
                          </a:rPr>
                          <m:t>𝛉</m:t>
                        </m:r>
                      </m:sub>
                    </m:sSub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close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for the</a:t>
                </a:r>
                <a:br>
                  <a:rPr lang="en-US" dirty="0"/>
                </a:br>
                <a:r>
                  <a:rPr lang="en-US" dirty="0"/>
                  <a:t>training example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. This is expressed with a loss function.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Loss function (</a:t>
                </a:r>
                <a:r>
                  <a:rPr lang="en-US" i="1" dirty="0"/>
                  <a:t>L</a:t>
                </a:r>
                <a:r>
                  <a:rPr lang="en-US" dirty="0"/>
                  <a:t>) used by linear regression: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sz="2800" b="0" dirty="0"/>
                  <a:t>     </a:t>
                </a:r>
                <a:r>
                  <a:rPr lang="en-US" sz="2400" b="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1" dirty="0">
                            <a:latin typeface="Cambria Math" panose="02040503050406030204" pitchFamily="18" charset="0"/>
                          </a:rPr>
                          <m:t>𝛉</m:t>
                        </m:r>
                      </m:sub>
                    </m:sSub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endParaRPr lang="en-US" sz="2400" i="1" dirty="0"/>
              </a:p>
              <a:p>
                <a:pPr>
                  <a:spcBef>
                    <a:spcPts val="2400"/>
                  </a:spcBef>
                </a:pPr>
                <a:r>
                  <a:rPr lang="en-US" dirty="0">
                    <a:solidFill>
                      <a:srgbClr val="FF0000"/>
                    </a:solidFill>
                  </a:rPr>
                  <a:t>Learning goal: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6FF3B5-152F-4490-AF87-C525298985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750" r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13344-424D-4B4A-AB98-AD58B82321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73392-7E14-47CD-BA8D-FFDDA66AE7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3A89C7-8147-47AA-8C62-22C5A4E6FDAB}"/>
                  </a:ext>
                </a:extLst>
              </p:cNvPr>
              <p:cNvSpPr/>
              <p:nvPr/>
            </p:nvSpPr>
            <p:spPr>
              <a:xfrm>
                <a:off x="928110" y="3228196"/>
                <a:ext cx="6598088" cy="1268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dirty="0">
                              <a:latin typeface="Cambria Math" panose="02040503050406030204" pitchFamily="18" charset="0"/>
                            </a:rPr>
                            <m:t>𝛉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800" dirty="0"/>
                            <m:t>, </m:t>
                          </m:r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800" b="1" dirty="0">
                                          <a:latin typeface="Cambria Math" panose="02040503050406030204" pitchFamily="18" charset="0"/>
                                        </a:rPr>
                                        <m:t>𝛉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53A89C7-8147-47AA-8C62-22C5A4E6F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0" y="3228196"/>
                <a:ext cx="6598088" cy="1268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08ACDF7-4F55-4BF2-9CE6-7B121D952CC5}"/>
                  </a:ext>
                </a:extLst>
              </p:cNvPr>
              <p:cNvSpPr/>
              <p:nvPr/>
            </p:nvSpPr>
            <p:spPr>
              <a:xfrm>
                <a:off x="3791744" y="5193196"/>
                <a:ext cx="303576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rgmin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FF"/>
                            </a:solidFill>
                          </a:rPr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08ACDF7-4F55-4BF2-9CE6-7B121D952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44" y="5193196"/>
                <a:ext cx="303576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B0E778-10F8-4DE2-A672-F315BC5479C6}"/>
                  </a:ext>
                </a:extLst>
              </p:cNvPr>
              <p:cNvSpPr/>
              <p:nvPr/>
            </p:nvSpPr>
            <p:spPr>
              <a:xfrm>
                <a:off x="4028460" y="5588107"/>
                <a:ext cx="10422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400" dirty="0"/>
                        <m:t>, 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B0E778-10F8-4DE2-A672-F315BC547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460" y="5588107"/>
                <a:ext cx="1042208" cy="461665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5F9A224-F291-4E87-AC98-06A29CC78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465" y="3717032"/>
            <a:ext cx="4048065" cy="21658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CAF1FD-9B88-4FF7-9254-5241DE823BFF}"/>
              </a:ext>
            </a:extLst>
          </p:cNvPr>
          <p:cNvSpPr txBox="1"/>
          <p:nvPr/>
        </p:nvSpPr>
        <p:spPr>
          <a:xfrm>
            <a:off x="9841072" y="3148643"/>
            <a:ext cx="2059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FF"/>
                </a:solidFill>
              </a:rPr>
              <a:t>Blue line </a:t>
            </a:r>
            <a:r>
              <a:rPr lang="en-US" sz="1800" dirty="0">
                <a:solidFill>
                  <a:srgbClr val="FF3399"/>
                </a:solidFill>
              </a:rPr>
              <a:t>is better than </a:t>
            </a:r>
            <a:r>
              <a:rPr lang="en-US" sz="1800" dirty="0">
                <a:solidFill>
                  <a:srgbClr val="00863D"/>
                </a:solidFill>
              </a:rPr>
              <a:t>green line</a:t>
            </a:r>
          </a:p>
        </p:txBody>
      </p:sp>
    </p:spTree>
    <p:extLst>
      <p:ext uri="{BB962C8B-B14F-4D97-AF65-F5344CB8AC3E}">
        <p14:creationId xmlns:p14="http://schemas.microsoft.com/office/powerpoint/2010/main" val="41723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C4A5C-CBE5-4504-91E9-8BEA4AFD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look at neuron for 2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C512E-8D33-4A80-8BE7-7483E5E5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38228" cy="4530725"/>
          </a:xfrm>
        </p:spPr>
        <p:txBody>
          <a:bodyPr/>
          <a:lstStyle/>
          <a:p>
            <a:r>
              <a:rPr lang="en-US" sz="2800" dirty="0"/>
              <a:t>We can nudge weights, the bias and activations. </a:t>
            </a:r>
          </a:p>
          <a:p>
            <a:pPr lvl="1"/>
            <a:r>
              <a:rPr lang="en-US" sz="2400" dirty="0"/>
              <a:t>Note that we cannot change activations, </a:t>
            </a:r>
          </a:p>
          <a:p>
            <a:pPr lvl="1"/>
            <a:r>
              <a:rPr lang="en-US" sz="2400" dirty="0"/>
              <a:t>but only the weights and biases of the previous layers, which affect the activations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4BD667-6B02-4B9F-A9CB-927FFF7C8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68D7E-687E-4510-99E8-369EDF342B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6B07B80-B046-4D06-8091-6CB6F2AE77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86988"/>
              </p:ext>
            </p:extLst>
          </p:nvPr>
        </p:nvGraphicFramePr>
        <p:xfrm>
          <a:off x="4407144" y="2060848"/>
          <a:ext cx="7238512" cy="3692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18360" imgH="3222720" progId="Paint.Picture">
                  <p:embed/>
                </p:oleObj>
              </mc:Choice>
              <mc:Fallback>
                <p:oleObj name="Bitmap Image" r:id="rId2" imgW="6318360" imgH="3222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07144" y="2060848"/>
                        <a:ext cx="7238512" cy="3692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3109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E33A5-DA0A-471E-B569-A8F4E0C1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effect of gradient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6A352-A1E2-4537-B354-C9E5C9F4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887240" cy="4530725"/>
          </a:xfrm>
        </p:spPr>
        <p:txBody>
          <a:bodyPr/>
          <a:lstStyle/>
          <a:p>
            <a:r>
              <a:rPr lang="en-US" sz="2800" dirty="0"/>
              <a:t>The gradients tell us which weight of bias should be nudged up or which down,</a:t>
            </a:r>
          </a:p>
          <a:p>
            <a:r>
              <a:rPr lang="en-US" sz="2800" dirty="0"/>
              <a:t>but which nudge will give us the best effect “best bang for the buck”.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1337D-79EB-4A79-81E7-9113877D3D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0B8E0-6CD8-4DBF-8590-8A416C220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FF9D144-50BB-4B9E-B92D-B79DA9E04D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532820"/>
              </p:ext>
            </p:extLst>
          </p:nvPr>
        </p:nvGraphicFramePr>
        <p:xfrm>
          <a:off x="4538062" y="2001558"/>
          <a:ext cx="7059120" cy="3728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24480" imgH="3340080" progId="Paint.Picture">
                  <p:embed/>
                </p:oleObj>
              </mc:Choice>
              <mc:Fallback>
                <p:oleObj name="Bitmap Image" r:id="rId2" imgW="6324480" imgH="3340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38062" y="2001558"/>
                        <a:ext cx="7059120" cy="3728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90739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F3505-9F32-4747-A0AB-0699CF0E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all output neurons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5161D-0589-48C2-9E46-8ACED9452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4946340" cy="4530725"/>
          </a:xfrm>
        </p:spPr>
        <p:txBody>
          <a:bodyPr/>
          <a:lstStyle/>
          <a:p>
            <a:r>
              <a:rPr lang="en-US" sz="2800" dirty="0"/>
              <a:t>We have only considered the output neuron for 2. </a:t>
            </a:r>
          </a:p>
          <a:p>
            <a:r>
              <a:rPr lang="en-US" sz="2800" dirty="0"/>
              <a:t>We also need to consider all the output neurons and how they should be nudged and their effect on the second last layer.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2203D-AE0C-4E4A-BA9E-8DB842C9E4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D4781-909A-4166-89AB-55529ABD95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393409A-7069-4598-95CB-C562B9B39C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667721"/>
              </p:ext>
            </p:extLst>
          </p:nvPr>
        </p:nvGraphicFramePr>
        <p:xfrm>
          <a:off x="5667229" y="1880828"/>
          <a:ext cx="5915171" cy="4250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511520" imgH="3241800" progId="Paint.Picture">
                  <p:embed/>
                </p:oleObj>
              </mc:Choice>
              <mc:Fallback>
                <p:oleObj name="Bitmap Image" r:id="rId2" imgW="4511520" imgH="3241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67229" y="1880828"/>
                        <a:ext cx="5915171" cy="4250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4730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5C59-E644-497E-B6C3-3288BBF6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of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043F0-632E-40B8-B8F9-2A21F7108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378388" cy="4530725"/>
          </a:xfrm>
        </p:spPr>
        <p:txBody>
          <a:bodyPr/>
          <a:lstStyle/>
          <a:p>
            <a:r>
              <a:rPr lang="en-US" sz="2800" dirty="0"/>
              <a:t>Finally, we sum up all the effects to get what should happen to the second to the last layer.</a:t>
            </a:r>
          </a:p>
          <a:p>
            <a:r>
              <a:rPr lang="en-US" sz="2800" dirty="0"/>
              <a:t>Then we can recursively apply the same process to the previous layer and so on. </a:t>
            </a:r>
          </a:p>
          <a:p>
            <a:pPr lvl="1"/>
            <a:r>
              <a:rPr lang="en-US" sz="2400" dirty="0"/>
              <a:t>So that their weights and biases can be adjusted.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13750-67A3-4913-9BF2-45D9AE58C0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35F52-F7C0-4BA8-A0D1-FB2E3B7205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48D7655-D75E-483F-B4C5-92B78CBCE3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309818"/>
              </p:ext>
            </p:extLst>
          </p:nvPr>
        </p:nvGraphicFramePr>
        <p:xfrm>
          <a:off x="6085229" y="1992902"/>
          <a:ext cx="5472608" cy="413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270320" imgH="3228840" progId="Paint.Picture">
                  <p:embed/>
                </p:oleObj>
              </mc:Choice>
              <mc:Fallback>
                <p:oleObj name="Bitmap Image" r:id="rId2" imgW="4270320" imgH="3228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85229" y="1992902"/>
                        <a:ext cx="5472608" cy="4138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8867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7EF84-F792-44CD-8A15-993608C8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Considering all training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ED11-42DC-499C-AE9D-12A9978D4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38228" cy="4530725"/>
          </a:xfrm>
        </p:spPr>
        <p:txBody>
          <a:bodyPr/>
          <a:lstStyle/>
          <a:p>
            <a:r>
              <a:rPr lang="en-US" sz="2800" dirty="0"/>
              <a:t>So far, we have only looked at one training example of 2. </a:t>
            </a:r>
          </a:p>
          <a:p>
            <a:pPr lvl="1"/>
            <a:r>
              <a:rPr lang="en-US" sz="2400" dirty="0"/>
              <a:t>We can get how much change should be applied to each weight and bias.</a:t>
            </a:r>
          </a:p>
          <a:p>
            <a:pPr lvl="1"/>
            <a:r>
              <a:rPr lang="en-US" sz="2400" dirty="0"/>
              <a:t>But we need to average over all training data to get their desired changes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77C23-825A-4AA5-9B2B-8738CDC54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B1C73-3C5F-466E-B1D6-DB65A796AD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D2C28C-F8C0-4871-B687-B309D36B7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609758"/>
              </p:ext>
            </p:extLst>
          </p:nvPr>
        </p:nvGraphicFramePr>
        <p:xfrm>
          <a:off x="4558508" y="2132856"/>
          <a:ext cx="7096342" cy="3708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97560" imgH="3343320" progId="Paint.Picture">
                  <p:embed/>
                </p:oleObj>
              </mc:Choice>
              <mc:Fallback>
                <p:oleObj name="Bitmap Image" r:id="rId2" imgW="6397560" imgH="3343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58508" y="2132856"/>
                        <a:ext cx="7096342" cy="3708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5709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9D71-BFB5-4442-805C-CBCD678C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71F0F-CD85-4B38-8D87-9AC6B090E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49480"/>
            <a:ext cx="10972800" cy="867452"/>
          </a:xfrm>
        </p:spPr>
        <p:txBody>
          <a:bodyPr/>
          <a:lstStyle/>
          <a:p>
            <a:r>
              <a:rPr lang="en-US" sz="2800" dirty="0"/>
              <a:t>It takes too long to go though all the training data and all those computations to calculate each nudge/change.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DB3D2-0EC6-4817-8C7E-FEA2A9D8C0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3278D-50B3-406D-9A12-AEE386D099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C19E00-F317-47FF-9D08-5110B82B5EFA}"/>
              </a:ext>
            </a:extLst>
          </p:cNvPr>
          <p:cNvSpPr txBox="1">
            <a:spLocks/>
          </p:cNvSpPr>
          <p:nvPr/>
        </p:nvSpPr>
        <p:spPr bwMode="auto">
          <a:xfrm>
            <a:off x="609600" y="2888940"/>
            <a:ext cx="480232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In practice, we use </a:t>
            </a:r>
            <a:r>
              <a:rPr lang="en-US" sz="2800" kern="0" dirty="0">
                <a:solidFill>
                  <a:srgbClr val="0000FF"/>
                </a:solidFill>
              </a:rPr>
              <a:t>stochastic gradient descent</a:t>
            </a:r>
            <a:r>
              <a:rPr lang="en-US" sz="2800" kern="0" dirty="0"/>
              <a:t>. </a:t>
            </a:r>
          </a:p>
          <a:p>
            <a:pPr lvl="1"/>
            <a:r>
              <a:rPr lang="en-US" sz="2400" kern="0" dirty="0"/>
              <a:t>We shuffle the data &amp; divide them in minibatches and </a:t>
            </a:r>
          </a:p>
          <a:p>
            <a:pPr lvl="1"/>
            <a:r>
              <a:rPr lang="en-US" sz="2400" kern="0" dirty="0"/>
              <a:t>work on each minibatch in each step. 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63CC6D2-4C7F-41EB-ADA6-D5121E3E0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06359"/>
              </p:ext>
            </p:extLst>
          </p:nvPr>
        </p:nvGraphicFramePr>
        <p:xfrm>
          <a:off x="5411924" y="3530912"/>
          <a:ext cx="6226175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226200" imgH="2568600" progId="Paint.Picture">
                  <p:embed/>
                </p:oleObj>
              </mc:Choice>
              <mc:Fallback>
                <p:oleObj name="Bitmap Image" r:id="rId2" imgW="6226200" imgH="2568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11924" y="3530912"/>
                        <a:ext cx="6226175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8C9A30E-486C-402A-834D-67ACA3D991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479236"/>
              </p:ext>
            </p:extLst>
          </p:nvPr>
        </p:nvGraphicFramePr>
        <p:xfrm>
          <a:off x="7666768" y="424824"/>
          <a:ext cx="3902001" cy="162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219720" imgH="2584440" progId="Paint.Picture">
                  <p:embed/>
                </p:oleObj>
              </mc:Choice>
              <mc:Fallback>
                <p:oleObj name="Bitmap Image" r:id="rId4" imgW="6219720" imgH="2584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6768" y="424824"/>
                        <a:ext cx="3902001" cy="1621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E068B5-D154-441C-9B01-4CC74EF3B99D}"/>
              </a:ext>
            </a:extLst>
          </p:cNvPr>
          <p:cNvSpPr txBox="1">
            <a:spLocks/>
          </p:cNvSpPr>
          <p:nvPr/>
        </p:nvSpPr>
        <p:spPr bwMode="auto">
          <a:xfrm>
            <a:off x="6168008" y="3069228"/>
            <a:ext cx="4802324" cy="44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Computing based on minibatches </a:t>
            </a:r>
          </a:p>
        </p:txBody>
      </p:sp>
    </p:spTree>
    <p:extLst>
      <p:ext uri="{BB962C8B-B14F-4D97-AF65-F5344CB8AC3E}">
        <p14:creationId xmlns:p14="http://schemas.microsoft.com/office/powerpoint/2010/main" val="41207554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9BB98-1D9F-4B39-A7DF-826E7542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of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FE7DF-218D-473A-AB76-039A1C924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486400" cy="4646142"/>
          </a:xfrm>
        </p:spPr>
        <p:txBody>
          <a:bodyPr/>
          <a:lstStyle/>
          <a:p>
            <a:r>
              <a:rPr lang="en-US" dirty="0"/>
              <a:t>We start with a very simple case: </a:t>
            </a:r>
          </a:p>
          <a:p>
            <a:pPr lvl="1"/>
            <a:r>
              <a:rPr lang="en-US" dirty="0"/>
              <a:t>one neuron in each layer</a:t>
            </a:r>
          </a:p>
          <a:p>
            <a:r>
              <a:rPr lang="en-US" dirty="0"/>
              <a:t>Further, we will focus on the last two layers.</a:t>
            </a:r>
          </a:p>
          <a:p>
            <a:pPr lvl="1"/>
            <a:r>
              <a:rPr lang="en-US" dirty="0"/>
              <a:t>For a training example with class y, the last neuron is for the class (i.e., 1.00)</a:t>
            </a:r>
          </a:p>
          <a:p>
            <a:r>
              <a:rPr lang="en-US" dirty="0"/>
              <a:t>We work on one training example first.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42F04B-6332-4FC0-A7D1-89B535D469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84D65-9737-4684-BF55-ED622D95BB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362F731-FB46-4B3D-AEA7-47CFB061E3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458698"/>
              </p:ext>
            </p:extLst>
          </p:nvPr>
        </p:nvGraphicFramePr>
        <p:xfrm>
          <a:off x="6348028" y="1770674"/>
          <a:ext cx="4626893" cy="1453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213080" imgH="1324080" progId="Paint.Picture">
                  <p:embed/>
                </p:oleObj>
              </mc:Choice>
              <mc:Fallback>
                <p:oleObj name="Bitmap Image" r:id="rId2" imgW="4213080" imgH="1324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48028" y="1770674"/>
                        <a:ext cx="4626893" cy="1453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AF1973-AFE3-44E8-AA93-3D8A36CBC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971179"/>
              </p:ext>
            </p:extLst>
          </p:nvPr>
        </p:nvGraphicFramePr>
        <p:xfrm>
          <a:off x="6040511" y="3522691"/>
          <a:ext cx="5241925" cy="260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241960" imgH="2603520" progId="Paint.Picture">
                  <p:embed/>
                </p:oleObj>
              </mc:Choice>
              <mc:Fallback>
                <p:oleObj name="Bitmap Image" r:id="rId4" imgW="5241960" imgH="2603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0511" y="3522691"/>
                        <a:ext cx="5241925" cy="260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50410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B843-3D52-4A1B-968D-0B3E53A2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the two layers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2BB5-0871-4344-A3D2-24B7F5F0E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156" y="1600201"/>
            <a:ext cx="4082244" cy="1288739"/>
          </a:xfrm>
        </p:spPr>
        <p:txBody>
          <a:bodyPr/>
          <a:lstStyle/>
          <a:p>
            <a:r>
              <a:rPr lang="en-US" sz="2600" dirty="0"/>
              <a:t>Note that we can go to the next level too, but we will not focus on that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F077C-B484-4757-9847-38A5ACBBB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206DA-E900-45EE-B7C2-CCD2B97034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8AFD2D9-F58D-4867-AA25-8FE2A41224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788319"/>
              </p:ext>
            </p:extLst>
          </p:nvPr>
        </p:nvGraphicFramePr>
        <p:xfrm>
          <a:off x="607260" y="2456892"/>
          <a:ext cx="6804460" cy="367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37440" imgH="3425760" progId="Paint.Picture">
                  <p:embed/>
                </p:oleObj>
              </mc:Choice>
              <mc:Fallback>
                <p:oleObj name="Bitmap Image" r:id="rId2" imgW="6337440" imgH="3425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7260" y="2456892"/>
                        <a:ext cx="6804460" cy="367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FBBF1D6-7FA8-4A69-A8F6-4283F6DDA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175487"/>
              </p:ext>
            </p:extLst>
          </p:nvPr>
        </p:nvGraphicFramePr>
        <p:xfrm>
          <a:off x="7500156" y="2996952"/>
          <a:ext cx="4392723" cy="1737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486480" imgH="2565360" progId="Paint.Picture">
                  <p:embed/>
                </p:oleObj>
              </mc:Choice>
              <mc:Fallback>
                <p:oleObj name="Bitmap Image" r:id="rId4" imgW="6486480" imgH="256536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1454118-C03E-4372-9E4D-21B7ECFCEF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00156" y="2996952"/>
                        <a:ext cx="4392723" cy="1737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CF73B4B-7044-4F96-8DF9-C0199FC984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14623"/>
              </p:ext>
            </p:extLst>
          </p:nvPr>
        </p:nvGraphicFramePr>
        <p:xfrm>
          <a:off x="7572164" y="4680282"/>
          <a:ext cx="1361034" cy="87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009880" imgH="1289160" progId="Paint.Picture">
                  <p:embed/>
                </p:oleObj>
              </mc:Choice>
              <mc:Fallback>
                <p:oleObj name="Bitmap Image" r:id="rId6" imgW="2009880" imgH="128916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B850B34-2045-4832-8520-01EE878431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72164" y="4680282"/>
                        <a:ext cx="1361034" cy="872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98B26F-4892-43DB-B3B6-24F5DF127788}"/>
              </a:ext>
            </a:extLst>
          </p:cNvPr>
          <p:cNvSpPr txBox="1">
            <a:spLocks/>
          </p:cNvSpPr>
          <p:nvPr/>
        </p:nvSpPr>
        <p:spPr bwMode="auto">
          <a:xfrm>
            <a:off x="551384" y="1583741"/>
            <a:ext cx="6860336" cy="12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600" kern="0" dirty="0"/>
              <a:t>Let us see the flow structure for 2 layers. </a:t>
            </a:r>
            <a:r>
              <a:rPr lang="en-US" sz="2600" i="1" kern="0" dirty="0"/>
              <a:t>C</a:t>
            </a:r>
            <a:r>
              <a:rPr lang="en-US" sz="2600" i="1" kern="0" baseline="-25000" dirty="0"/>
              <a:t>0</a:t>
            </a:r>
            <a:r>
              <a:rPr lang="en-US" sz="2600" kern="0" dirty="0"/>
              <a:t> is the cost of one training example</a:t>
            </a:r>
          </a:p>
        </p:txBody>
      </p:sp>
    </p:spTree>
    <p:extLst>
      <p:ext uri="{BB962C8B-B14F-4D97-AF65-F5344CB8AC3E}">
        <p14:creationId xmlns:p14="http://schemas.microsoft.com/office/powerpoint/2010/main" val="14450111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9355-DC82-4B7B-A794-E44DF876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sensitive cost is to a small change in weight?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1F36-FAC7-4A79-80CB-2829B1AC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362164" cy="4530725"/>
          </a:xfrm>
        </p:spPr>
        <p:txBody>
          <a:bodyPr/>
          <a:lstStyle/>
          <a:p>
            <a:r>
              <a:rPr lang="en-US" sz="2800" dirty="0"/>
              <a:t>Each term is just numerical value with a number line. </a:t>
            </a:r>
          </a:p>
          <a:p>
            <a:r>
              <a:rPr lang="en-US" sz="2800" dirty="0"/>
              <a:t>To get the sensitivity, we take partial derivatives</a:t>
            </a:r>
          </a:p>
          <a:p>
            <a:pPr lvl="1"/>
            <a:r>
              <a:rPr lang="en-US" sz="2400" dirty="0"/>
              <a:t>Chain rule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E4DF5-A915-4CE0-8BC2-120EB49B96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66CE7-54C0-4DB2-8643-82C83F599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CFA379-FF40-49B4-A2A0-3600B06202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754296"/>
              </p:ext>
            </p:extLst>
          </p:nvPr>
        </p:nvGraphicFramePr>
        <p:xfrm>
          <a:off x="4058429" y="1866528"/>
          <a:ext cx="7518312" cy="3998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94320" imgH="3400560" progId="Paint.Picture">
                  <p:embed/>
                </p:oleObj>
              </mc:Choice>
              <mc:Fallback>
                <p:oleObj name="Bitmap Image" r:id="rId2" imgW="6394320" imgH="34005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58429" y="1866528"/>
                        <a:ext cx="7518312" cy="3998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5030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2C156-DE71-4911-8085-06A03F87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all derivatives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E2DE6-93E6-44EF-B7DE-D547D6EC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14E5A-8DEF-420D-AB28-524464C815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440659-99C9-45C5-96AF-05B50BC45F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3BB4AD2-A3B8-4641-83A3-3359C88A9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937174"/>
              </p:ext>
            </p:extLst>
          </p:nvPr>
        </p:nvGraphicFramePr>
        <p:xfrm>
          <a:off x="1357889" y="1557301"/>
          <a:ext cx="9695693" cy="45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286680" imgH="2965320" progId="Paint.Picture">
                  <p:embed/>
                </p:oleObj>
              </mc:Choice>
              <mc:Fallback>
                <p:oleObj name="Bitmap Image" r:id="rId2" imgW="6286680" imgH="296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7889" y="1557301"/>
                        <a:ext cx="9695693" cy="457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15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AC3E2-A10C-4B2C-A512-9A2671AA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the minimization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9AC96-7535-4208-B3E5-4BBC0F40E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The learning is done using a general technique called 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gradient descent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727F5E-DCF3-4F16-B39E-A57EBB710D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DCACA-D511-4EDC-AC79-D05D367730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8727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29B8-270B-4189-B1C5-D0DEBDA4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all training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2B494-1567-42EE-AEE1-D77EBB28A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398168" cy="4530725"/>
          </a:xfrm>
        </p:spPr>
        <p:txBody>
          <a:bodyPr/>
          <a:lstStyle/>
          <a:p>
            <a:r>
              <a:rPr lang="en-US" sz="2800" dirty="0"/>
              <a:t>We have only considered one example and its cost </a:t>
            </a:r>
            <a:r>
              <a:rPr lang="en-US" sz="2800" i="1" dirty="0"/>
              <a:t>C</a:t>
            </a:r>
            <a:r>
              <a:rPr lang="en-US" sz="2800" baseline="-25000" dirty="0"/>
              <a:t>0</a:t>
            </a:r>
            <a:r>
              <a:rPr lang="en-US" sz="2800" dirty="0"/>
              <a:t>. </a:t>
            </a:r>
          </a:p>
          <a:p>
            <a:r>
              <a:rPr lang="en-US" sz="2800" dirty="0"/>
              <a:t>To consider all training examples, we average the gradients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A69A8-17BF-41F6-B703-8739921105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F594F-9AE6-4F96-B231-6AD8CEF26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3B8C3B0-4BC5-4161-9DD8-6966DCB66D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115871"/>
              </p:ext>
            </p:extLst>
          </p:nvPr>
        </p:nvGraphicFramePr>
        <p:xfrm>
          <a:off x="3791744" y="1784431"/>
          <a:ext cx="7930372" cy="416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88200" imgH="3352680" progId="Paint.Picture">
                  <p:embed/>
                </p:oleObj>
              </mc:Choice>
              <mc:Fallback>
                <p:oleObj name="Bitmap Image" r:id="rId2" imgW="6388200" imgH="3352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91744" y="1784431"/>
                        <a:ext cx="7930372" cy="416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02969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5CFE4-7D64-4CC2-9B1E-7BCE39C3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derivative of the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09CE8-495A-4680-9C85-7CB0FDAAC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57EE6-102F-4F98-B076-D05D588FA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4D744-B0D9-4A44-B7B2-C0BEC25A2A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83BED5A-DAA7-47A5-9407-4402BEDF42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505624"/>
              </p:ext>
            </p:extLst>
          </p:nvPr>
        </p:nvGraphicFramePr>
        <p:xfrm>
          <a:off x="1910476" y="1662607"/>
          <a:ext cx="8249524" cy="4468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289560" imgH="3406680" progId="Paint.Picture">
                  <p:embed/>
                </p:oleObj>
              </mc:Choice>
              <mc:Fallback>
                <p:oleObj name="Bitmap Image" r:id="rId2" imgW="6289560" imgH="3406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10476" y="1662607"/>
                        <a:ext cx="8249524" cy="4468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24593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90133-91C7-4405-9116-A7A8F7702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derivative of the activation (propagate back)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623BC-BEFE-4F2D-9629-2D9FDA0A6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96462C-2542-4E92-B57B-48785E99F7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2D0A5-42F1-458E-BBFB-EB949914CB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7495C1A-E5A0-415F-90C4-4548C307EC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783341"/>
              </p:ext>
            </p:extLst>
          </p:nvPr>
        </p:nvGraphicFramePr>
        <p:xfrm>
          <a:off x="1595500" y="1639816"/>
          <a:ext cx="8244916" cy="449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46800" imgH="3463920" progId="Paint.Picture">
                  <p:embed/>
                </p:oleObj>
              </mc:Choice>
              <mc:Fallback>
                <p:oleObj name="Bitmap Image" r:id="rId2" imgW="6346800" imgH="3463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95500" y="1639816"/>
                        <a:ext cx="8244916" cy="4499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1971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FB22-C07D-4375-8DD1-E0540B89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Iterating the same chain rule idea backward to the previous layer and so 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65B77-DF9A-440D-B07C-C31F98EBE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0AED2-A5BC-4C11-86D1-E3B758F2A1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25F66-79E1-443C-8755-8BD0F93302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D2DBCA8-A965-4F71-B4FE-12BD17AB2E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7364"/>
              </p:ext>
            </p:extLst>
          </p:nvPr>
        </p:nvGraphicFramePr>
        <p:xfrm>
          <a:off x="1703512" y="1664805"/>
          <a:ext cx="8288890" cy="4466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40320" imgH="3416400" progId="Paint.Picture">
                  <p:embed/>
                </p:oleObj>
              </mc:Choice>
              <mc:Fallback>
                <p:oleObj name="Bitmap Image" r:id="rId2" imgW="6340320" imgH="3416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3512" y="1664805"/>
                        <a:ext cx="8288890" cy="4466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7783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9E19-AB6D-42FE-B16E-4C59DE0B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case: more neurons in each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07CB9-A37C-43A3-B2A5-EAE2128B2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more indices and everything else is basically the same.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E58E6-B68F-4D61-A59B-717B382987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BD690-3451-4672-8DCF-CF3949EEB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DE6C8C5-777E-41BB-B9ED-6439931AF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413336"/>
              </p:ext>
            </p:extLst>
          </p:nvPr>
        </p:nvGraphicFramePr>
        <p:xfrm>
          <a:off x="2063552" y="2169879"/>
          <a:ext cx="7849856" cy="3961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210360" imgH="3133800" progId="Paint.Picture">
                  <p:embed/>
                </p:oleObj>
              </mc:Choice>
              <mc:Fallback>
                <p:oleObj name="Bitmap Image" r:id="rId2" imgW="6210360" imgH="3133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63552" y="2169879"/>
                        <a:ext cx="7849856" cy="3961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28994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94CC-24B8-4720-B8CA-3FF38328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on weights and biases are the same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18E15-862E-434B-B1E9-393BDA4F9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BB57E-A93C-4126-9818-6EBC648D1D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C94CE-D1C4-48DB-A79F-7B0CE8303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D6331A5-9928-42CE-B7D6-48042DDA2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27506"/>
              </p:ext>
            </p:extLst>
          </p:nvPr>
        </p:nvGraphicFramePr>
        <p:xfrm>
          <a:off x="1451484" y="1664804"/>
          <a:ext cx="9068406" cy="4466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43560" imgH="3124080" progId="Paint.Picture">
                  <p:embed/>
                </p:oleObj>
              </mc:Choice>
              <mc:Fallback>
                <p:oleObj name="Bitmap Image" r:id="rId2" imgW="6343560" imgH="3124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51484" y="1664804"/>
                        <a:ext cx="9068406" cy="4466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9590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270CF-0302-4EF6-9AB1-DAC3FDF0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 on the activation </a:t>
            </a:r>
            <a:r>
              <a:rPr lang="en-US" b="1" dirty="0"/>
              <a:t>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F3EB7-52F2-43CD-B63E-FEF5DCD991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2904688" cy="4530725"/>
              </a:xfrm>
            </p:spPr>
            <p:txBody>
              <a:bodyPr/>
              <a:lstStyle/>
              <a:p>
                <a:r>
                  <a:rPr lang="en-US" sz="2800" dirty="0"/>
                  <a:t>Since the neuron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bSup>
                  </m:oMath>
                </a14:m>
                <a:r>
                  <a:rPr lang="en-US" sz="2800" dirty="0"/>
                  <a:t>) influences the cost function through multiple different paths (2 in this case).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CF3EB7-52F2-43CD-B63E-FEF5DCD991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2904688" cy="4530725"/>
              </a:xfrm>
              <a:blipFill>
                <a:blip r:embed="rId3"/>
                <a:stretch>
                  <a:fillRect l="-1261" t="-1480" r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9CAAAB-1FC0-45F3-A37F-62E3717C6C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605C08-34BA-423D-A3BB-E0646B7C3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C3C7A0-0672-41B1-9BF1-7022D3EE2E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89842"/>
              </p:ext>
            </p:extLst>
          </p:nvPr>
        </p:nvGraphicFramePr>
        <p:xfrm>
          <a:off x="3611724" y="1700808"/>
          <a:ext cx="8065569" cy="3996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394320" imgH="3168720" progId="Paint.Picture">
                  <p:embed/>
                </p:oleObj>
              </mc:Choice>
              <mc:Fallback>
                <p:oleObj name="Bitmap Image" r:id="rId4" imgW="6394320" imgH="3168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11724" y="1700808"/>
                        <a:ext cx="8065569" cy="3996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65657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A9E2-8B6D-4620-8CBA-368CD168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all the gradients, we apply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664F-FEAB-482B-BCC0-ECDB2D0E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362164" cy="4530725"/>
          </a:xfrm>
        </p:spPr>
        <p:txBody>
          <a:bodyPr/>
          <a:lstStyle/>
          <a:p>
            <a:r>
              <a:rPr lang="en-US" sz="2800" dirty="0"/>
              <a:t>The expression “or” means that at the last layer (which is different from other layers), we take the derivative on the cost. </a:t>
            </a:r>
          </a:p>
          <a:p>
            <a:r>
              <a:rPr lang="en-US" sz="2800" dirty="0"/>
              <a:t>Note the typo: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i="1" dirty="0"/>
              <a:t>l </a:t>
            </a:r>
            <a:r>
              <a:rPr lang="en-US" sz="2800" dirty="0"/>
              <a:t>-&gt; </a:t>
            </a:r>
            <a:r>
              <a:rPr lang="en-US" sz="2800" i="1" dirty="0"/>
              <a:t>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713977-CB08-4F64-922D-E95CBB18D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336FF-975E-4B9C-82CA-BB28DF051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2F9111A-FB28-443D-8316-945E5602F2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643685"/>
              </p:ext>
            </p:extLst>
          </p:nvPr>
        </p:nvGraphicFramePr>
        <p:xfrm>
          <a:off x="3997728" y="1873001"/>
          <a:ext cx="7584672" cy="4248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388200" imgH="3578400" progId="Paint.Picture">
                  <p:embed/>
                </p:oleObj>
              </mc:Choice>
              <mc:Fallback>
                <p:oleObj name="Bitmap Image" r:id="rId2" imgW="6388200" imgH="3578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97728" y="1873001"/>
                        <a:ext cx="7584672" cy="4248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85059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A5EF7-F71C-4FC7-A272-950B4B390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these YouTube videos about neural network and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0453-3E5A-4D74-A0CB-9F5E5EB1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08820"/>
            <a:ext cx="10972800" cy="4322106"/>
          </a:xfrm>
        </p:spPr>
        <p:txBody>
          <a:bodyPr/>
          <a:lstStyle/>
          <a:p>
            <a:r>
              <a:rPr lang="en-US" sz="2800" dirty="0"/>
              <a:t>https://www.youtube.com/watch?v=aircAruvnKk</a:t>
            </a:r>
          </a:p>
          <a:p>
            <a:pPr lvl="1"/>
            <a:r>
              <a:rPr lang="en-US" sz="2400" dirty="0"/>
              <a:t>There are 4 videos introducing neural networks and backpropagation. Most of our slides are based on these videos. </a:t>
            </a:r>
          </a:p>
          <a:p>
            <a:r>
              <a:rPr lang="en-US" sz="2800" dirty="0"/>
              <a:t>https://www.youtube.com/watch?v=IN2XmBhILt4https://www.youtube.com/watch?v=iyn2zdALii8</a:t>
            </a:r>
          </a:p>
          <a:p>
            <a:r>
              <a:rPr lang="en-US" sz="2800" dirty="0"/>
              <a:t>https://www.youtube.com/watch?v=GKZoOHXGcLo</a:t>
            </a:r>
          </a:p>
          <a:p>
            <a:r>
              <a:rPr lang="en-US" sz="2800" dirty="0"/>
              <a:t>A playlist:</a:t>
            </a:r>
          </a:p>
          <a:p>
            <a:pPr lvl="1"/>
            <a:r>
              <a:rPr lang="en-US" sz="2400" dirty="0"/>
              <a:t>https://www.youtube.com/watch?v=CqOfi41LfDw&amp;list=PLblh5JKOoLUIxGDQs4LFFD--41Vzf-ME1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895E7-DB6F-4CF3-9DA7-23DA8114FF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AED04-1474-4C5A-B5A6-B455D7763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15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A3FC-B191-42F9-B9FD-432AC2CD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D77E2E-B9C5-4DE9-9B30-72CC7BD9CE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3200" dirty="0"/>
                  <a:t>Recall our univariate linear regression problem</a:t>
                </a:r>
              </a:p>
              <a:p>
                <a:pPr lvl="1"/>
                <a:r>
                  <a:rPr lang="en-US" sz="2800" dirty="0"/>
                  <a:t>Loss function: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Goal: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argmin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800" dirty="0"/>
                          <m:t>, </m:t>
                        </m:r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3200" dirty="0"/>
                  <a:t> </a:t>
                </a:r>
              </a:p>
              <a:p>
                <a:pPr marL="0" indent="0">
                  <a:buNone/>
                </a:pPr>
                <a:r>
                  <a:rPr lang="en-US" sz="3200" dirty="0"/>
                  <a:t>Steps:</a:t>
                </a:r>
              </a:p>
              <a:p>
                <a:r>
                  <a:rPr lang="en-US" dirty="0"/>
                  <a:t>Start with some initial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Keep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dirty="0"/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to reduce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/>
                          <m:t>,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until we hopefully end up at minimum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D77E2E-B9C5-4DE9-9B30-72CC7BD9CE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750" b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8D4C5-210E-4DBE-86AC-ABC01018E2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025D56-4924-47AE-98F9-CF262BBC2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B44BB7-062C-40D4-8965-A897ACF00B8F}"/>
                  </a:ext>
                </a:extLst>
              </p:cNvPr>
              <p:cNvSpPr txBox="1"/>
              <p:nvPr/>
            </p:nvSpPr>
            <p:spPr>
              <a:xfrm>
                <a:off x="2567608" y="3021385"/>
                <a:ext cx="10441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dirty="0"/>
                        <m:t>, </m:t>
                      </m:r>
                      <m:sSub>
                        <m:sSub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B44BB7-062C-40D4-8965-A897ACF00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3021385"/>
                <a:ext cx="1044116" cy="400110"/>
              </a:xfrm>
              <a:prstGeom prst="rect">
                <a:avLst/>
              </a:prstGeom>
              <a:blipFill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01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5B82-0761-45A6-BCB5-2704C77CB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illustration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D6E5E-FF89-496F-A84A-C5674886D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CS583, Bing Liu, UIC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02361-5C9A-4EFC-8DB4-EA9BF50BBE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BF91C3-4DC8-4412-86BD-7EDA41606D7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9802C-0C52-4B1F-A880-70855D462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556792"/>
            <a:ext cx="8784976" cy="44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99484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itchFamily="2" charset="2"/>
          <a:buChar char="n"/>
          <a:tabLst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228596</TotalTime>
  <Words>4372</Words>
  <Application>Microsoft Office PowerPoint</Application>
  <PresentationFormat>Widescreen</PresentationFormat>
  <Paragraphs>705</Paragraphs>
  <Slides>78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Nimbus Roman No9 L</vt:lpstr>
      <vt:lpstr>Arial</vt:lpstr>
      <vt:lpstr>Cambria Math</vt:lpstr>
      <vt:lpstr>Garamond</vt:lpstr>
      <vt:lpstr>Symbol</vt:lpstr>
      <vt:lpstr>Times New Roman</vt:lpstr>
      <vt:lpstr>Wingdings</vt:lpstr>
      <vt:lpstr>Edge</vt:lpstr>
      <vt:lpstr>Bitmap Image</vt:lpstr>
      <vt:lpstr>Outline</vt:lpstr>
      <vt:lpstr>Linear regression</vt:lpstr>
      <vt:lpstr>An example: housing price prediction</vt:lpstr>
      <vt:lpstr>Training data and linear function</vt:lpstr>
      <vt:lpstr>Model representation</vt:lpstr>
      <vt:lpstr>Loss function</vt:lpstr>
      <vt:lpstr>Solve the minimization problem</vt:lpstr>
      <vt:lpstr>Gradient descent</vt:lpstr>
      <vt:lpstr>An illustration</vt:lpstr>
      <vt:lpstr>Keep going downhill</vt:lpstr>
      <vt:lpstr>Gradient descent algorithm</vt:lpstr>
      <vt:lpstr>How to update</vt:lpstr>
      <vt:lpstr>Learning rate</vt:lpstr>
      <vt:lpstr>Recall: Loss function and learning goal</vt:lpstr>
      <vt:lpstr>Computing partial derivative</vt:lpstr>
      <vt:lpstr>Gradient descent for linear regression</vt:lpstr>
      <vt:lpstr>Batch gradient descent</vt:lpstr>
      <vt:lpstr>Stochastic gradient descent (SGD)</vt:lpstr>
      <vt:lpstr>Convex and non-convex function</vt:lpstr>
      <vt:lpstr>Multivariate linear regression </vt:lpstr>
      <vt:lpstr>Multivariate linear regression (cont.)</vt:lpstr>
      <vt:lpstr>Univariate and multivariate gradient descent</vt:lpstr>
      <vt:lpstr>Outline</vt:lpstr>
      <vt:lpstr>Some example successes of neural networks</vt:lpstr>
      <vt:lpstr>Resurgence of neural networks</vt:lpstr>
      <vt:lpstr>A single neuron in the brain</vt:lpstr>
      <vt:lpstr>The first neural network (McCulloch &amp; Pitts, 1943)</vt:lpstr>
      <vt:lpstr>Simple model of a neuron (McCulloch &amp; Pitts, 1943)</vt:lpstr>
      <vt:lpstr>Logistic regression in a figure</vt:lpstr>
      <vt:lpstr>An artificial neuron: a logistic unit </vt:lpstr>
      <vt:lpstr>Neural network: an example</vt:lpstr>
      <vt:lpstr>Neural network: an example</vt:lpstr>
      <vt:lpstr>Neural network: an example</vt:lpstr>
      <vt:lpstr>Neural network learning its own features</vt:lpstr>
      <vt:lpstr>More layers</vt:lpstr>
      <vt:lpstr>More layers give different levels of abstraction</vt:lpstr>
      <vt:lpstr>Multiple classes </vt:lpstr>
      <vt:lpstr>Activation function</vt:lpstr>
      <vt:lpstr>Two more activation functions, Tanh and ReLu</vt:lpstr>
      <vt:lpstr>An example: recognizing hand-written digits</vt:lpstr>
      <vt:lpstr>A network for recognizing of hand-written digits</vt:lpstr>
      <vt:lpstr>Each neuron is a function, computing an activation value based on all the inputs </vt:lpstr>
      <vt:lpstr>Intuitive idea of layers</vt:lpstr>
      <vt:lpstr>Let us look at a particular neuron</vt:lpstr>
      <vt:lpstr>How many parameters?</vt:lpstr>
      <vt:lpstr>This network is a function with 13,002 parameters </vt:lpstr>
      <vt:lpstr>Learning</vt:lpstr>
      <vt:lpstr>Training is an optimization problem.</vt:lpstr>
      <vt:lpstr>We start with a random initialization</vt:lpstr>
      <vt:lpstr>Square loss (cost) function</vt:lpstr>
      <vt:lpstr>Cost will be small if the classification is correct. </vt:lpstr>
      <vt:lpstr>Cost average over all training data</vt:lpstr>
      <vt:lpstr>How do we optimize? Let us consider only one weight w first</vt:lpstr>
      <vt:lpstr>How is gradient descent used</vt:lpstr>
      <vt:lpstr>Meaning of those gradient numbers</vt:lpstr>
      <vt:lpstr>Backpropagation</vt:lpstr>
      <vt:lpstr>Training: backpropagation algorithm</vt:lpstr>
      <vt:lpstr>Intuition of backpropagation</vt:lpstr>
      <vt:lpstr>Intuition of backpropagation (cont.)</vt:lpstr>
      <vt:lpstr>Let us look at neuron for 2 only</vt:lpstr>
      <vt:lpstr>The effect of gradient </vt:lpstr>
      <vt:lpstr>Considering all output neurons</vt:lpstr>
      <vt:lpstr>The idea of backpropagation</vt:lpstr>
      <vt:lpstr>Considering all training examples</vt:lpstr>
      <vt:lpstr>Stochastic gradient descent</vt:lpstr>
      <vt:lpstr>Math of backpropagation</vt:lpstr>
      <vt:lpstr>Model the two layers </vt:lpstr>
      <vt:lpstr>How sensitive cost is to a small change in weight?</vt:lpstr>
      <vt:lpstr>Compute all derivatives </vt:lpstr>
      <vt:lpstr>Consider all training examples</vt:lpstr>
      <vt:lpstr>Take derivative of the bias</vt:lpstr>
      <vt:lpstr>Take derivative of the activation (propagate back)</vt:lpstr>
      <vt:lpstr>Iterating the same chain rule idea backward to the previous layer and so on </vt:lpstr>
      <vt:lpstr>General case: more neurons in each layer</vt:lpstr>
      <vt:lpstr>Derivatives on weights and biases are the same</vt:lpstr>
      <vt:lpstr>Derivative on the activation changes</vt:lpstr>
      <vt:lpstr>With all the gradients, we apply gradient descent</vt:lpstr>
      <vt:lpstr>Watch these YouTube videos about neural network and backpropagation</vt:lpstr>
    </vt:vector>
  </TitlesOfParts>
  <Company>NUS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and Summarizing Customer Reviews</dc:title>
  <dc:creator>Preferred Customer</dc:creator>
  <cp:lastModifiedBy>Liu, Bing</cp:lastModifiedBy>
  <cp:revision>5931</cp:revision>
  <cp:lastPrinted>2015-07-21T14:54:29Z</cp:lastPrinted>
  <dcterms:created xsi:type="dcterms:W3CDTF">2004-06-21T03:23:40Z</dcterms:created>
  <dcterms:modified xsi:type="dcterms:W3CDTF">2022-09-11T04:28:56Z</dcterms:modified>
</cp:coreProperties>
</file>