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7"/>
  </p:notesMasterIdLst>
  <p:handoutMasterIdLst>
    <p:handoutMasterId r:id="rId38"/>
  </p:handoutMasterIdLst>
  <p:sldIdLst>
    <p:sldId id="2687" r:id="rId2"/>
    <p:sldId id="2407" r:id="rId3"/>
    <p:sldId id="2408" r:id="rId4"/>
    <p:sldId id="2682" r:id="rId5"/>
    <p:sldId id="2677" r:id="rId6"/>
    <p:sldId id="2733" r:id="rId7"/>
    <p:sldId id="2754" r:id="rId8"/>
    <p:sldId id="2730" r:id="rId9"/>
    <p:sldId id="2731" r:id="rId10"/>
    <p:sldId id="2732" r:id="rId11"/>
    <p:sldId id="2738" r:id="rId12"/>
    <p:sldId id="2734" r:id="rId13"/>
    <p:sldId id="2739" r:id="rId14"/>
    <p:sldId id="2735" r:id="rId15"/>
    <p:sldId id="2736" r:id="rId16"/>
    <p:sldId id="2737" r:id="rId17"/>
    <p:sldId id="2755" r:id="rId18"/>
    <p:sldId id="2451" r:id="rId19"/>
    <p:sldId id="2573" r:id="rId20"/>
    <p:sldId id="2453" r:id="rId21"/>
    <p:sldId id="2746" r:id="rId22"/>
    <p:sldId id="2748" r:id="rId23"/>
    <p:sldId id="2749" r:id="rId24"/>
    <p:sldId id="2575" r:id="rId25"/>
    <p:sldId id="2452" r:id="rId26"/>
    <p:sldId id="2747" r:id="rId27"/>
    <p:sldId id="2750" r:id="rId28"/>
    <p:sldId id="2751" r:id="rId29"/>
    <p:sldId id="2752" r:id="rId30"/>
    <p:sldId id="2758" r:id="rId31"/>
    <p:sldId id="2756" r:id="rId32"/>
    <p:sldId id="2743" r:id="rId33"/>
    <p:sldId id="2757" r:id="rId34"/>
    <p:sldId id="2668" r:id="rId35"/>
    <p:sldId id="2174" r:id="rId36"/>
  </p:sldIdLst>
  <p:sldSz cx="12192000" cy="6858000"/>
  <p:notesSz cx="68580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3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319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ett Chen" initials="" lastIdx="5" clrIdx="0"/>
  <p:cmAuthor id="1" name="Brett Zhiyuan Chen" initials="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63D"/>
    <a:srgbClr val="0000FF"/>
    <a:srgbClr val="FF6600"/>
    <a:srgbClr val="700000"/>
    <a:srgbClr val="3366FF"/>
    <a:srgbClr val="FF9900"/>
    <a:srgbClr val="5D2884"/>
    <a:srgbClr val="3333FF"/>
    <a:srgbClr val="FFFF00"/>
    <a:srgbClr val="290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9" autoAdjust="0"/>
    <p:restoredTop sz="93963" autoAdjust="0"/>
  </p:normalViewPr>
  <p:slideViewPr>
    <p:cSldViewPr>
      <p:cViewPr varScale="1">
        <p:scale>
          <a:sx n="65" d="100"/>
          <a:sy n="65" d="100"/>
        </p:scale>
        <p:origin x="620" y="24"/>
      </p:cViewPr>
      <p:guideLst>
        <p:guide orient="horz" pos="2160"/>
        <p:guide pos="3840"/>
        <p:guide orient="horz" pos="4319"/>
        <p:guide pos="7679"/>
        <p:guide orient="horz" pos="218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1440" y="-72"/>
      </p:cViewPr>
      <p:guideLst>
        <p:guide orient="horz" pos="2928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defRPr sz="1300">
                <a:latin typeface="Arial" charset="0"/>
              </a:defRPr>
            </a:lvl1pPr>
          </a:lstStyle>
          <a:p>
            <a:pPr>
              <a:defRPr/>
            </a:pPr>
            <a:fld id="{5DB034C7-4270-483D-8BDF-C000EEEF1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8" y="698500"/>
            <a:ext cx="61960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098" y="4416099"/>
            <a:ext cx="5485805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4" tIns="46143" rIns="92284" bIns="46143" numCol="1" anchor="b" anchorCtr="0" compatLnSpc="1">
            <a:prstTxWarp prst="textNoShape">
              <a:avLst/>
            </a:prstTxWarp>
          </a:bodyPr>
          <a:lstStyle>
            <a:lvl1pPr algn="r" defTabSz="923810">
              <a:spcBef>
                <a:spcPct val="0"/>
              </a:spcBef>
              <a:buClrTx/>
              <a:buSzTx/>
              <a:buFontTx/>
              <a:buNone/>
              <a:defRPr sz="1300">
                <a:latin typeface="Arial" charset="0"/>
              </a:defRPr>
            </a:lvl1pPr>
          </a:lstStyle>
          <a:p>
            <a:pPr>
              <a:defRPr/>
            </a:pPr>
            <a:fld id="{22A3586C-3B7D-4147-9957-F8F486F8C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06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three characteristics make LML</a:t>
            </a:r>
            <a:r>
              <a:rPr lang="en-US" baseline="0" dirty="0"/>
              <a:t> different from related learning tasks such as transfer learning, multi-task learning, online learning and so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7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2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4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3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8500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A3586C-3B7D-4147-9957-F8F486F8CC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243638"/>
            <a:ext cx="71120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256F0-88B9-48EE-8C53-686074EE5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B803B-8952-402F-A71A-B244E0086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5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F6302-11C0-4480-8196-146E01662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48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00B96-E340-41E1-9073-CBBEAA7ABD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60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1CFDD-3C5F-4286-9C94-2AA788FC88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8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91C3-4DC8-4412-86BD-7EDA41606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D095-C475-468E-B55A-5AAB6E83C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E54C-6748-4117-AA15-93F730709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DE47E-5550-4E36-872B-CD1F66F30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48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1D7C-6881-4687-9E7E-EA249A2FA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93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6E2BA-9042-4BC0-B54D-BCD7452B8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5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35FFE-4E95-41F7-8729-5E6E18727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3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E552E-4478-4036-BA25-FF7ACAEFD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67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87098A94-D482-4804-A3D4-A50318B20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0594" y="1524000"/>
            <a:ext cx="10508014" cy="1752600"/>
          </a:xfrm>
        </p:spPr>
        <p:txBody>
          <a:bodyPr/>
          <a:lstStyle/>
          <a:p>
            <a:r>
              <a:rPr lang="en-US" sz="5400" dirty="0"/>
              <a:t>Continual Learning Dialogue Systems </a:t>
            </a:r>
            <a:br>
              <a:rPr lang="en-US" sz="5200" dirty="0"/>
            </a:br>
            <a:r>
              <a:rPr lang="en-US" sz="4000" b="1" dirty="0"/>
              <a:t>– Learning after Model Deployment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800" y="3962400"/>
            <a:ext cx="7083400" cy="1752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Bing Liu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Department of Computer Science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University of Illinois at Chicago</a:t>
            </a:r>
          </a:p>
        </p:txBody>
      </p:sp>
    </p:spTree>
    <p:extLst>
      <p:ext uri="{BB962C8B-B14F-4D97-AF65-F5344CB8AC3E}">
        <p14:creationId xmlns:p14="http://schemas.microsoft.com/office/powerpoint/2010/main" val="275563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3FC3-2A5B-482F-B4DB-ECAFE503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303B-568E-4D94-B997-87A49349C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83044" cy="4530725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Microsoft Paint tool</a:t>
            </a:r>
            <a:r>
              <a:rPr lang="en-US" dirty="0"/>
              <a:t>: The API action</a:t>
            </a:r>
          </a:p>
          <a:p>
            <a:pPr marL="0" indent="0" algn="l">
              <a:buNone/>
            </a:pPr>
            <a:r>
              <a:rPr lang="en-US" dirty="0"/>
              <a:t>	</a:t>
            </a:r>
            <a:r>
              <a:rPr lang="en-US" dirty="0" err="1"/>
              <a:t>drawCircle</a:t>
            </a:r>
            <a:r>
              <a:rPr lang="en-US" dirty="0"/>
              <a:t>(X1, X2)</a:t>
            </a:r>
          </a:p>
          <a:p>
            <a:pPr lvl="1"/>
            <a:r>
              <a:rPr lang="en-US" dirty="0"/>
              <a:t>drawing a circle having color X1 at </a:t>
            </a:r>
            <a:r>
              <a:rPr lang="en-US"/>
              <a:t>coordinate X2. </a:t>
            </a:r>
            <a:endParaRPr lang="en-US" dirty="0"/>
          </a:p>
          <a:p>
            <a:pPr algn="l"/>
            <a:r>
              <a:rPr lang="en-US" dirty="0"/>
              <a:t>Let a SC be </a:t>
            </a:r>
            <a:r>
              <a:rPr lang="en-US" dirty="0">
                <a:solidFill>
                  <a:srgbClr val="FF0000"/>
                </a:solidFill>
              </a:rPr>
              <a:t>“draw a X1 circle at X2" </a:t>
            </a:r>
            <a:r>
              <a:rPr lang="en-US" dirty="0"/>
              <a:t>for this API, </a:t>
            </a:r>
          </a:p>
          <a:p>
            <a:pPr lvl="1"/>
            <a:r>
              <a:rPr lang="en-US" dirty="0"/>
              <a:t>where X1 and X2 are variables representing the arguments of the API. </a:t>
            </a:r>
          </a:p>
          <a:p>
            <a:pPr algn="l"/>
            <a:r>
              <a:rPr lang="en-US" dirty="0"/>
              <a:t>User command: </a:t>
            </a:r>
            <a:r>
              <a:rPr lang="en-US" dirty="0">
                <a:solidFill>
                  <a:srgbClr val="FF0000"/>
                </a:solidFill>
              </a:rPr>
              <a:t>“draw a blue circle at (20, 40)” </a:t>
            </a:r>
          </a:p>
          <a:p>
            <a:pPr lvl="1"/>
            <a:r>
              <a:rPr lang="en-US" dirty="0"/>
              <a:t>It can be matched or grounded to this SC, where the grounded API arguments are </a:t>
            </a:r>
            <a:r>
              <a:rPr lang="en-US" dirty="0">
                <a:solidFill>
                  <a:srgbClr val="0000FF"/>
                </a:solidFill>
              </a:rPr>
              <a:t>X1 = ‘blue’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X2 = (20, 40)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C7B07-EE6F-47D6-BB2D-F56310EA50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EF5A3-30A0-40CD-9FC1-99E10047B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19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2F0E-EBA1-470F-8FA3-29FB141B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CML has three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280FC-D421-4015-9B8D-95AA2489E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SC (seed command) specification </a:t>
            </a:r>
          </a:p>
          <a:p>
            <a:pPr lvl="1"/>
            <a:r>
              <a:rPr lang="en-US" dirty="0"/>
              <a:t>to enable the application developer to specify a set of SCs for each of their APIs 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Command grounding module</a:t>
            </a:r>
          </a:p>
          <a:p>
            <a:pPr lvl="1"/>
            <a:r>
              <a:rPr lang="en-US" dirty="0"/>
              <a:t>ground a user command </a:t>
            </a:r>
            <a:r>
              <a:rPr lang="en-US" i="1" dirty="0"/>
              <a:t>C</a:t>
            </a:r>
            <a:r>
              <a:rPr lang="en-US" dirty="0"/>
              <a:t> to an action SC by matching C with the correct SC (whose associated action API is then executed)</a:t>
            </a:r>
          </a:p>
          <a:p>
            <a:r>
              <a:rPr lang="en-US" dirty="0">
                <a:solidFill>
                  <a:srgbClr val="FF0000"/>
                </a:solidFill>
              </a:rPr>
              <a:t>Interactive learner</a:t>
            </a:r>
          </a:p>
          <a:p>
            <a:pPr lvl="1"/>
            <a:r>
              <a:rPr lang="en-US" dirty="0"/>
              <a:t>It interacts with end-users to learn new SCs and paraphrases of API argument values.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FD772-7B5C-41F2-B337-5E5F4CE298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73A98-E5E9-4FF0-9CE9-CC839ED88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4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4BB1-841B-4B29-BE12-CBE4B901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Specification (blocks-world)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BC0E-FB7B-4CC4-A612-96E4B7578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FED90C-427F-4767-9B04-C0FFEBB5AA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3A81F9-1507-4572-B6D6-09940A520C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56C0C-8B96-4D34-84E1-9B23666D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51" y="1340768"/>
            <a:ext cx="11350698" cy="47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9CBE4-22F0-4ED9-BC46-0D168D712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grounding module (CGM)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9E5A-AFAC-4E32-9955-6F0FD130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Rephraser</a:t>
            </a:r>
            <a:r>
              <a:rPr lang="en-US" dirty="0">
                <a:solidFill>
                  <a:srgbClr val="FF0000"/>
                </a:solidFill>
              </a:rPr>
              <a:t> and Tagger </a:t>
            </a:r>
            <a:r>
              <a:rPr lang="pt-BR" dirty="0">
                <a:solidFill>
                  <a:srgbClr val="FF0000"/>
                </a:solidFill>
              </a:rPr>
              <a:t>(</a:t>
            </a:r>
            <a:r>
              <a:rPr lang="pt-BR" i="1" dirty="0">
                <a:solidFill>
                  <a:srgbClr val="FF0000"/>
                </a:solidFill>
              </a:rPr>
              <a:t>R</a:t>
            </a:r>
            <a:r>
              <a:rPr lang="pt-BR" dirty="0">
                <a:solidFill>
                  <a:srgbClr val="FF0000"/>
                </a:solidFill>
              </a:rPr>
              <a:t>): </a:t>
            </a:r>
          </a:p>
          <a:p>
            <a:pPr lvl="1"/>
            <a:r>
              <a:rPr lang="en-US" dirty="0"/>
              <a:t>Given the </a:t>
            </a:r>
            <a:r>
              <a:rPr lang="en-US" dirty="0">
                <a:solidFill>
                  <a:srgbClr val="0000FF"/>
                </a:solidFill>
              </a:rPr>
              <a:t>user command C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repharses</a:t>
            </a:r>
            <a:r>
              <a:rPr lang="en-US" dirty="0">
                <a:solidFill>
                  <a:srgbClr val="0000FF"/>
                </a:solidFill>
              </a:rPr>
              <a:t> C </a:t>
            </a:r>
            <a:r>
              <a:rPr lang="en-US" dirty="0"/>
              <a:t>and tags each word or phrase in the rephrased C with either ‘O’ (i.e., not an argument type) or one of the possible argument types of the action SCs.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SC Matcher (</a:t>
            </a:r>
            <a:r>
              <a:rPr lang="en-US" i="1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rgbClr val="FF0000"/>
                </a:solidFill>
              </a:rPr>
              <a:t>): </a:t>
            </a:r>
          </a:p>
          <a:p>
            <a:pPr lvl="1"/>
            <a:r>
              <a:rPr lang="en-US" dirty="0"/>
              <a:t>Given the rephrased and tagged command C and the set T of (action or utility) SCs, </a:t>
            </a:r>
            <a:r>
              <a:rPr lang="en-US" dirty="0">
                <a:solidFill>
                  <a:srgbClr val="0000FF"/>
                </a:solidFill>
              </a:rPr>
              <a:t>Matcher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computes a match score </a:t>
            </a:r>
            <a:r>
              <a:rPr lang="en-US" i="1" dirty="0"/>
              <a:t>f</a:t>
            </a:r>
            <a:r>
              <a:rPr lang="en-US" dirty="0"/>
              <a:t>(t, C) for each </a:t>
            </a:r>
            <a:r>
              <a:rPr lang="en-US" i="1" dirty="0"/>
              <a:t>t</a:t>
            </a:r>
            <a:r>
              <a:rPr lang="en-US" dirty="0"/>
              <a:t> in T and returns the top ranked SC.</a:t>
            </a:r>
          </a:p>
          <a:p>
            <a:pPr lvl="1"/>
            <a:r>
              <a:rPr lang="en-US" dirty="0"/>
              <a:t>This work uses an information retrieval (IR) based unsupervised matching model for </a:t>
            </a:r>
            <a:r>
              <a:rPr lang="en-US" i="1" dirty="0"/>
              <a:t>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4E8AA-2EEE-4FD8-8702-9F894C37D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7E844-83D6-4152-A861-20CEBB9EB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929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AA77-4DE7-40DF-ABA7-D443B43E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grounding module (contd.)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2623D-ADE1-4449-8627-B48DCAEB91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CD5FB-985F-4E70-A895-E78C988C9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04734-2578-4EB1-A1E8-2BD92775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951009"/>
            <a:ext cx="8568952" cy="536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9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C75717D-3F40-438C-AC7B-DEC18AE88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dirty="0"/>
              <a:t>Continual interactive learning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1444705-FE43-433E-BB4B-6D4CF3206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918448" cy="4530725"/>
          </a:xfrm>
        </p:spPr>
        <p:txBody>
          <a:bodyPr/>
          <a:lstStyle/>
          <a:p>
            <a:pPr algn="l"/>
            <a:r>
              <a:rPr lang="en-US" sz="3000" dirty="0">
                <a:solidFill>
                  <a:srgbClr val="FF0000"/>
                </a:solidFill>
              </a:rPr>
              <a:t>If CML does not understand a user commend C. </a:t>
            </a:r>
          </a:p>
          <a:p>
            <a:pPr algn="l"/>
            <a:r>
              <a:rPr lang="en-US" sz="3000" dirty="0">
                <a:solidFill>
                  <a:srgbClr val="0000FF"/>
                </a:solidFill>
              </a:rPr>
              <a:t>CML learns a new SC from the user commend C through interactive dialogue</a:t>
            </a:r>
            <a:endParaRPr lang="en-US" sz="3000" dirty="0"/>
          </a:p>
          <a:p>
            <a:pPr algn="l"/>
            <a:r>
              <a:rPr lang="en-US" sz="3000" dirty="0"/>
              <a:t>It also learn new paraphrased argument values from in </a:t>
            </a:r>
            <a:r>
              <a:rPr lang="en-US" sz="3000" i="1" dirty="0"/>
              <a:t>C</a:t>
            </a:r>
            <a:r>
              <a:rPr lang="en-US" sz="3000" dirty="0"/>
              <a:t> to improve </a:t>
            </a:r>
            <a:r>
              <a:rPr lang="en-US" sz="3000" dirty="0" err="1"/>
              <a:t>repheaser</a:t>
            </a:r>
            <a:r>
              <a:rPr lang="en-US" sz="3000" dirty="0"/>
              <a:t> </a:t>
            </a:r>
            <a:r>
              <a:rPr lang="en-US" sz="3000" i="1" dirty="0"/>
              <a:t>R</a:t>
            </a:r>
            <a:r>
              <a:rPr lang="en-US" sz="3000" dirty="0"/>
              <a:t> over time.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2CAC5-809A-4055-AD35-9F233C18A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241" y="1600201"/>
            <a:ext cx="4565159" cy="4530725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9014F-3198-40C2-AB30-3B8A9AA83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NeuCAIR @ ICLR-2021, May 7,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B0919-B92E-4FF2-90CD-F17BE782C4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09BF91C3-4DC8-4412-86BD-7EDA41606D7A}" type="slidenum">
              <a:rPr lang="en-US" altLang="en-US" smtClean="0"/>
              <a:pPr>
                <a:spcAft>
                  <a:spcPts val="600"/>
                </a:spcAft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760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4711-8D94-4C78-8370-C54357F2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BFCF-9597-417C-B515-2725838F0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64" y="1567657"/>
            <a:ext cx="3816424" cy="4530725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b="1" dirty="0"/>
              <a:t>BERT-JISF</a:t>
            </a:r>
            <a:r>
              <a:rPr lang="en-US" sz="2400" dirty="0"/>
              <a:t>: joint intent detection and slot filling - fine-tunes a pre-trained BERT model to solve NLU (Chen et al, 2019).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0000FF"/>
                </a:solidFill>
              </a:rPr>
              <a:t>A-acc:</a:t>
            </a:r>
            <a:r>
              <a:rPr lang="en-US" sz="2000" dirty="0"/>
              <a:t> action intent prediction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>
                <a:solidFill>
                  <a:srgbClr val="0000FF"/>
                </a:solidFill>
              </a:rPr>
              <a:t>Arg-F1:</a:t>
            </a:r>
            <a:r>
              <a:rPr lang="en-US" sz="2000" dirty="0"/>
              <a:t> argument F1</a:t>
            </a:r>
          </a:p>
          <a:p>
            <a:pPr marL="0" indent="0">
              <a:buNone/>
            </a:pPr>
            <a:r>
              <a:rPr lang="en-US" sz="2400" dirty="0"/>
              <a:t>Datasets</a:t>
            </a:r>
          </a:p>
          <a:p>
            <a:r>
              <a:rPr lang="en-US" sz="2400" dirty="0"/>
              <a:t>BW: blocks-world</a:t>
            </a:r>
          </a:p>
          <a:p>
            <a:r>
              <a:rPr lang="en-US" sz="2400" dirty="0"/>
              <a:t>WPD: Webpage design</a:t>
            </a:r>
          </a:p>
          <a:p>
            <a:r>
              <a:rPr lang="en-US" sz="2400" dirty="0"/>
              <a:t>FB: flight booking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A47459-8877-49F4-A4BD-FA4346941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E0007-23A1-42A6-A9EB-7776CD756E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9747D-0A60-4BFA-8931-1437EB336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032" y="1632500"/>
            <a:ext cx="7868711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6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learning after deployment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to ground new language expressions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Continual learning of factual knowledge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Dealing with wrong knowledge from users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876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knowledge learning in dialogues</a:t>
            </a:r>
            <a:br>
              <a:rPr lang="en-US" dirty="0"/>
            </a:br>
            <a:r>
              <a:rPr lang="en-US" sz="2400" dirty="0"/>
              <a:t>(Mazumder et al.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Dialogue systems are increasingly using </a:t>
            </a:r>
            <a:r>
              <a:rPr lang="en-US" dirty="0">
                <a:solidFill>
                  <a:srgbClr val="0000FF"/>
                </a:solidFill>
              </a:rPr>
              <a:t>knowledge bases (KBs) </a:t>
            </a:r>
            <a:r>
              <a:rPr lang="en-US" dirty="0"/>
              <a:t>storing factual knowledge to help generate responses. </a:t>
            </a:r>
          </a:p>
          <a:p>
            <a:pPr lvl="1"/>
            <a:r>
              <a:rPr lang="en-US" dirty="0"/>
              <a:t>KBs are inherently incomplete and remain fixed, </a:t>
            </a:r>
          </a:p>
          <a:p>
            <a:pPr lvl="1"/>
            <a:r>
              <a:rPr lang="en-US" dirty="0"/>
              <a:t>which limit dialogue systems’ conversation capability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CILK</a:t>
            </a:r>
            <a:r>
              <a:rPr lang="en-US" dirty="0"/>
              <a:t>: </a:t>
            </a:r>
            <a:r>
              <a:rPr lang="en-US" b="1" i="1" dirty="0"/>
              <a:t>Continuous and Interactive Learning of Knowledge</a:t>
            </a:r>
            <a:r>
              <a:rPr lang="en-US" dirty="0"/>
              <a:t> for dialogue systems </a:t>
            </a:r>
          </a:p>
          <a:p>
            <a:pPr lvl="1"/>
            <a:r>
              <a:rPr lang="en-US" dirty="0"/>
              <a:t>to continuously and interactively learn and infer new knowledge during conversations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1AD221-1211-492B-A0CA-D79085AA6ACE}"/>
              </a:ext>
            </a:extLst>
          </p:cNvPr>
          <p:cNvSpPr txBox="1"/>
          <p:nvPr/>
        </p:nvSpPr>
        <p:spPr>
          <a:xfrm>
            <a:off x="2423592" y="6152723"/>
            <a:ext cx="915880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Ma, and Liu. Towards a Continuous Knowledge Learning Engine for Chatbots. arXiv:1802.06024 [cs.CL], 16 Feb. 2018</a:t>
            </a:r>
          </a:p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10381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learning in conversation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44" y="1196752"/>
            <a:ext cx="9401519" cy="494179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3832" y="4293096"/>
            <a:ext cx="828092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C00000"/>
                </a:solidFill>
              </a:rPr>
              <a:t>/ agent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3992" y="5044824"/>
            <a:ext cx="792088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300" b="1" dirty="0">
                <a:solidFill>
                  <a:srgbClr val="C00000"/>
                </a:solidFill>
              </a:rPr>
              <a:t>/ agent</a:t>
            </a:r>
          </a:p>
        </p:txBody>
      </p:sp>
    </p:spTree>
    <p:extLst>
      <p:ext uri="{BB962C8B-B14F-4D97-AF65-F5344CB8AC3E}">
        <p14:creationId xmlns:p14="http://schemas.microsoft.com/office/powerpoint/2010/main" val="104279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 learning with </a:t>
            </a:r>
            <a:r>
              <a:rPr lang="en-US" dirty="0">
                <a:solidFill>
                  <a:srgbClr val="FF6600"/>
                </a:solidFill>
              </a:rPr>
              <a:t>learning after deployment</a:t>
            </a:r>
            <a:br>
              <a:rPr lang="en-US" dirty="0"/>
            </a:br>
            <a:r>
              <a:rPr lang="en-US" sz="2000" dirty="0"/>
              <a:t>(Fei et al 2016, Shu et al 2017a, 2017, Chen &amp; Liu, 2018, Liu, 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59494"/>
            <a:ext cx="7992888" cy="479300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DAD2-A979-4582-B35F-EEA13375A510}"/>
              </a:ext>
            </a:extLst>
          </p:cNvPr>
          <p:cNvSpPr txBox="1"/>
          <p:nvPr/>
        </p:nvSpPr>
        <p:spPr>
          <a:xfrm>
            <a:off x="8652284" y="2564904"/>
            <a:ext cx="3276364" cy="191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>
                <a:solidFill>
                  <a:srgbClr val="FF6600"/>
                </a:solidFill>
              </a:rPr>
              <a:t>Orange lines:</a:t>
            </a:r>
          </a:p>
          <a:p>
            <a:pPr algn="ctr">
              <a:buNone/>
            </a:pPr>
            <a:r>
              <a:rPr lang="en-US" sz="2600" dirty="0">
                <a:solidFill>
                  <a:srgbClr val="0000FF"/>
                </a:solidFill>
              </a:rPr>
              <a:t>Learning after model deployment</a:t>
            </a:r>
          </a:p>
          <a:p>
            <a:pPr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- Learning on the job</a:t>
            </a:r>
          </a:p>
        </p:txBody>
      </p:sp>
    </p:spTree>
    <p:extLst>
      <p:ext uri="{BB962C8B-B14F-4D97-AF65-F5344CB8AC3E}">
        <p14:creationId xmlns:p14="http://schemas.microsoft.com/office/powerpoint/2010/main" val="43763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to learn in conversations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Extracting knowledge directly from user utterances. E.g.,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User:</a:t>
            </a:r>
            <a:r>
              <a:rPr lang="en-US" dirty="0"/>
              <a:t> Obama was born in Hawaii.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Agent extracts</a:t>
            </a:r>
            <a:r>
              <a:rPr lang="en-US" dirty="0"/>
              <a:t>: (Obama, </a:t>
            </a:r>
            <a:r>
              <a:rPr lang="en-US" dirty="0" err="1"/>
              <a:t>BornIn</a:t>
            </a:r>
            <a:r>
              <a:rPr lang="en-US" dirty="0"/>
              <a:t>, Hawaii) – expressed in triples </a:t>
            </a:r>
            <a:r>
              <a:rPr lang="en-US" b="1" dirty="0">
                <a:solidFill>
                  <a:srgbClr val="0000FF"/>
                </a:solidFill>
              </a:rPr>
              <a:t>(h, r, 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Asking user questions &amp; expecting correct answers, e.g.,  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: Where was Obama born?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User</a:t>
            </a:r>
            <a:r>
              <a:rPr lang="en-US" dirty="0"/>
              <a:t>:   Hawaii =&gt; (Obama, </a:t>
            </a:r>
            <a:r>
              <a:rPr lang="en-US" dirty="0" err="1"/>
              <a:t>BornIn</a:t>
            </a:r>
            <a:r>
              <a:rPr lang="en-US" dirty="0"/>
              <a:t>, Hawaii)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3366FF"/>
                </a:solidFill>
              </a:rPr>
              <a:t>When the agent cannot answer user questions</a:t>
            </a:r>
            <a:r>
              <a:rPr lang="en-US" dirty="0"/>
              <a:t>, it asks the user for some supporting facts and then infers the answers.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We focus on this setting</a:t>
            </a:r>
            <a:r>
              <a:rPr lang="en-US" sz="1600" b="1" dirty="0"/>
              <a:t> </a:t>
            </a:r>
            <a:r>
              <a:rPr lang="en-US" sz="2000" dirty="0"/>
              <a:t>(which covers 1 and 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340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1141-C1AB-46C2-9982-89E48C7D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queries 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F06B0-6541-4D34-97E6-CB5ADEC5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Wh</a:t>
            </a:r>
            <a:r>
              <a:rPr lang="en-US" dirty="0">
                <a:solidFill>
                  <a:srgbClr val="FF0000"/>
                </a:solidFill>
              </a:rPr>
              <a:t>-question</a:t>
            </a:r>
          </a:p>
          <a:p>
            <a:pPr lvl="1"/>
            <a:r>
              <a:rPr lang="en-US" dirty="0"/>
              <a:t>E.g., Where was Obama born?</a:t>
            </a:r>
          </a:p>
          <a:p>
            <a:pPr lvl="1"/>
            <a:r>
              <a:rPr lang="en-US" sz="2600" dirty="0">
                <a:solidFill>
                  <a:srgbClr val="0000FF"/>
                </a:solidFill>
                <a:ea typeface="Bookman Old Style" charset="0"/>
                <a:cs typeface="Bookman Old Style" charset="0"/>
              </a:rPr>
              <a:t>(Obama, </a:t>
            </a:r>
            <a:r>
              <a:rPr lang="en-US" sz="2600" dirty="0" err="1">
                <a:solidFill>
                  <a:srgbClr val="0000FF"/>
                </a:solidFill>
                <a:ea typeface="Bookman Old Style" charset="0"/>
                <a:cs typeface="Bookman Old Style" charset="0"/>
              </a:rPr>
              <a:t>bornIn</a:t>
            </a:r>
            <a:r>
              <a:rPr lang="en-US" sz="2600" dirty="0">
                <a:solidFill>
                  <a:srgbClr val="0000FF"/>
                </a:solidFill>
                <a:ea typeface="Bookman Old Style" charset="0"/>
                <a:cs typeface="Bookman Old Style" charset="0"/>
              </a:rPr>
              <a:t>, s?)</a:t>
            </a:r>
          </a:p>
          <a:p>
            <a:pPr lvl="1"/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Fact verification question </a:t>
            </a:r>
          </a:p>
          <a:p>
            <a:pPr lvl="1"/>
            <a:r>
              <a:rPr lang="en-US" dirty="0"/>
              <a:t>Was Obama born in Hawaii?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(Obama, </a:t>
            </a:r>
            <a:r>
              <a:rPr lang="en-US" dirty="0" err="1">
                <a:solidFill>
                  <a:srgbClr val="0000FF"/>
                </a:solidFill>
              </a:rPr>
              <a:t>bornIn</a:t>
            </a:r>
            <a:r>
              <a:rPr lang="en-US" dirty="0">
                <a:solidFill>
                  <a:srgbClr val="0000FF"/>
                </a:solidFill>
              </a:rPr>
              <a:t>? Hawaii)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36B60-E45F-47D4-868C-E01F5E285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C5DBE7-1639-4CDD-8AFA-7A883E9AE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119E1-4EA0-48CF-B09B-2D9668A68BF0}"/>
              </a:ext>
            </a:extLst>
          </p:cNvPr>
          <p:cNvSpPr txBox="1"/>
          <p:nvPr/>
        </p:nvSpPr>
        <p:spPr>
          <a:xfrm>
            <a:off x="2495600" y="6152723"/>
            <a:ext cx="9086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Ma, and Liu. Towards a Continuous Knowledge Learning Engine for Chatbots. arXiv:1802.06024 [cs.CL], 16 Feb. 2018</a:t>
            </a:r>
          </a:p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383029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BDE36-4FA0-40A2-A08B-1EAE1F83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for knowledge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BB98CC-B70B-4CEA-9B72-B625749D03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630AB-59F0-4073-88D1-C6D5325F23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EB615-2F96-4E39-BF74-E7892AC1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4" y="958201"/>
            <a:ext cx="11216876" cy="515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A33CE3-BFAF-42FC-B8B5-57AD8C3574FD}"/>
              </a:ext>
            </a:extLst>
          </p:cNvPr>
          <p:cNvSpPr txBox="1"/>
          <p:nvPr/>
        </p:nvSpPr>
        <p:spPr>
          <a:xfrm>
            <a:off x="2531604" y="6152723"/>
            <a:ext cx="905079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Ma, and Liu. Towards a Continuous Knowledge Learning Engine for Chatbots. arXiv:1802.06024 [cs.CL], 16 Feb. 2018</a:t>
            </a:r>
          </a:p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424762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9C71-2C01-4590-97C9-3D5D03B8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5DBE8-B4FF-4798-B75F-1873F878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211036" cy="453072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Focus on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/>
              <a:t>developing the </a:t>
            </a:r>
            <a:r>
              <a:rPr lang="en-US" sz="2800" dirty="0">
                <a:solidFill>
                  <a:srgbClr val="0000FF"/>
                </a:solidFill>
              </a:rPr>
              <a:t>core interactive knowledge learning framework</a:t>
            </a:r>
          </a:p>
          <a:p>
            <a:pPr lvl="1"/>
            <a:r>
              <a:rPr lang="en-US" sz="2400" b="1" dirty="0"/>
              <a:t>Do not build all peripheral components </a:t>
            </a:r>
            <a:r>
              <a:rPr lang="en-US" sz="2400" dirty="0"/>
              <a:t>(like fact or relation extraction, entity linking, etc.) which are assumed to be available for use. </a:t>
            </a:r>
          </a:p>
          <a:p>
            <a:r>
              <a:rPr lang="en-US" sz="2800" dirty="0"/>
              <a:t>We also assume that </a:t>
            </a:r>
            <a:r>
              <a:rPr lang="en-US" sz="2800" dirty="0">
                <a:solidFill>
                  <a:srgbClr val="FF0000"/>
                </a:solidFill>
              </a:rPr>
              <a:t>the user has good intentions</a:t>
            </a:r>
          </a:p>
          <a:p>
            <a:pPr lvl="1"/>
            <a:r>
              <a:rPr lang="en-US" sz="2400" b="1" dirty="0"/>
              <a:t>User answers questions with 100% conformity </a:t>
            </a:r>
            <a:r>
              <a:rPr lang="en-US" sz="2400" dirty="0"/>
              <a:t>about the veracity of his/her facts (more discussion later)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User is NOT omniscient</a:t>
            </a:r>
          </a:p>
          <a:p>
            <a:pPr lvl="1"/>
            <a:r>
              <a:rPr lang="en-US" sz="2400" b="1" dirty="0"/>
              <a:t>We do not assume that the user can answer all questions </a:t>
            </a:r>
            <a:r>
              <a:rPr lang="en-US" sz="2400" dirty="0"/>
              <a:t>as opposed to the teacher-student setup - the teacher is assumed to know everything.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265696-1FDD-4610-81FA-058C225BE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BE944-F4AF-4D97-BF41-E8CC5A69B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61A7E-E8B0-4B74-AF4F-78A6CB79989B}"/>
              </a:ext>
            </a:extLst>
          </p:cNvPr>
          <p:cNvSpPr txBox="1"/>
          <p:nvPr/>
        </p:nvSpPr>
        <p:spPr>
          <a:xfrm>
            <a:off x="2495600" y="6152723"/>
            <a:ext cx="90868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Ma, and Liu. Towards a Continuous Knowledge Learning Engine for Chatbots. arXiv:1802.06024 [cs.CL], 16 Feb. 2018</a:t>
            </a:r>
          </a:p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849633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When the user asks a </a:t>
            </a:r>
            <a:r>
              <a:rPr lang="en-US" dirty="0" err="1"/>
              <a:t>Wh</a:t>
            </a:r>
            <a:r>
              <a:rPr lang="en-US" dirty="0"/>
              <a:t>-question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a typeface="Bookman Old Style" charset="0"/>
                <a:cs typeface="Bookman Old Style" charset="0"/>
              </a:rPr>
              <a:t>Given a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user query / question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(h, r, ?) [or (?, r, t)]</a:t>
            </a:r>
            <a:r>
              <a:rPr lang="en-US" sz="2600" dirty="0">
                <a:ea typeface="Bookman Old Style" charset="0"/>
                <a:cs typeface="Bookman Old Style" charset="0"/>
              </a:rPr>
              <a:t>, our goal is two-fold: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Answering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 the user query or </a:t>
            </a: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rejecting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 the query to remain unanswered </a:t>
            </a:r>
            <a:r>
              <a:rPr lang="en-US" sz="2200" dirty="0">
                <a:ea typeface="Bookman Old Style" charset="0"/>
                <a:cs typeface="Bookman Old Style" charset="0"/>
              </a:rPr>
              <a:t>if the correct answer is believed to not exist in the KB 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learning / acquiring </a:t>
            </a:r>
            <a:r>
              <a:rPr lang="en-US" sz="2200" dirty="0">
                <a:solidFill>
                  <a:srgbClr val="C00000"/>
                </a:solidFill>
                <a:ea typeface="Bookman Old Style" charset="0"/>
                <a:cs typeface="Bookman Old Style" charset="0"/>
              </a:rPr>
              <a:t>some knowledge (supporting facts) from the user </a:t>
            </a:r>
            <a:r>
              <a:rPr lang="en-US" sz="2200" dirty="0">
                <a:ea typeface="Bookman Old Style" charset="0"/>
                <a:cs typeface="Bookman Old Style" charset="0"/>
              </a:rPr>
              <a:t>to help the answering task. </a:t>
            </a:r>
            <a:endParaRPr lang="en-US" sz="800" dirty="0">
              <a:ea typeface="Bookman Old Style" charset="0"/>
              <a:cs typeface="Bookman Old Style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>
                <a:ea typeface="Bookman Old Style" charset="0"/>
                <a:cs typeface="Bookman Old Style" charset="0"/>
              </a:rPr>
              <a:t>We further distinguish two types of queries: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ea typeface="Bookman Old Style" charset="0"/>
                <a:cs typeface="Bookman Old Style" charset="0"/>
              </a:rPr>
              <a:t>      (1)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Closed-world Queries</a:t>
            </a:r>
            <a:r>
              <a:rPr lang="en-US" sz="2200" dirty="0">
                <a:ea typeface="Bookman Old Style" charset="0"/>
                <a:cs typeface="Bookman Old Style" charset="0"/>
              </a:rPr>
              <a:t>: h (or t) and r are </a:t>
            </a:r>
            <a:r>
              <a:rPr lang="en-US" sz="2200" b="1" dirty="0">
                <a:ea typeface="Bookman Old Style" charset="0"/>
                <a:cs typeface="Bookman Old Style" charset="0"/>
              </a:rPr>
              <a:t>known</a:t>
            </a:r>
            <a:r>
              <a:rPr lang="en-US" sz="2200" dirty="0">
                <a:ea typeface="Bookman Old Style" charset="0"/>
                <a:cs typeface="Bookman Old Style" charset="0"/>
              </a:rPr>
              <a:t> to the KB	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      (2) 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Open-world Queries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a typeface="Bookman Old Style" charset="0"/>
                <a:cs typeface="Bookman Old Style" charset="0"/>
              </a:rPr>
              <a:t>: </a:t>
            </a:r>
            <a:r>
              <a:rPr lang="en-US" sz="2200" dirty="0">
                <a:ea typeface="Bookman Old Style" charset="0"/>
                <a:cs typeface="Bookman Old Style" charset="0"/>
              </a:rPr>
              <a:t>Either one or both h (or t) and r are </a:t>
            </a:r>
            <a:r>
              <a:rPr lang="en-US" sz="2200" b="1" dirty="0">
                <a:ea typeface="Bookman Old Style" charset="0"/>
                <a:cs typeface="Bookman Old Style" charset="0"/>
              </a:rPr>
              <a:t>unknown</a:t>
            </a:r>
            <a:endParaRPr lang="en-US" sz="2200" dirty="0">
              <a:ea typeface="Bookman Old Style" charset="0"/>
              <a:cs typeface="Bookman Old Style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BAD66-06D1-455C-AA2F-0D8AAEF44679}"/>
              </a:ext>
            </a:extLst>
          </p:cNvPr>
          <p:cNvSpPr/>
          <p:nvPr/>
        </p:nvSpPr>
        <p:spPr>
          <a:xfrm>
            <a:off x="1163452" y="5700039"/>
            <a:ext cx="9720776" cy="430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dirty="0">
                <a:latin typeface="Century Schoolbook" panose="02040604050505020304" pitchFamily="18" charset="0"/>
              </a:rPr>
              <a:t>an engine for 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</a:rPr>
              <a:t>Continuous and Interactive Learning of Knowledge (CILK)</a:t>
            </a:r>
          </a:p>
        </p:txBody>
      </p:sp>
      <p:sp>
        <p:nvSpPr>
          <p:cNvPr id="7" name="Arrow: Down 3">
            <a:extLst>
              <a:ext uri="{FF2B5EF4-FFF2-40B4-BE49-F238E27FC236}">
                <a16:creationId xmlns:a16="http://schemas.microsoft.com/office/drawing/2014/main" id="{6B04540C-3E85-43D7-BE26-B2B486E5EAE9}"/>
              </a:ext>
            </a:extLst>
          </p:cNvPr>
          <p:cNvSpPr/>
          <p:nvPr/>
        </p:nvSpPr>
        <p:spPr>
          <a:xfrm>
            <a:off x="5231904" y="5159669"/>
            <a:ext cx="459545" cy="3186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D25BD-727A-45F0-8DC5-3C5CE49405EF}"/>
              </a:ext>
            </a:extLst>
          </p:cNvPr>
          <p:cNvSpPr txBox="1"/>
          <p:nvPr/>
        </p:nvSpPr>
        <p:spPr>
          <a:xfrm>
            <a:off x="5807968" y="5088140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/>
              <a:t>Proposed Soln.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CD075-1944-45B0-950E-A07B028766F0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2956904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knowledge learning in dialogue: example</a:t>
            </a:r>
            <a:br>
              <a:rPr lang="en-US" dirty="0"/>
            </a:br>
            <a:r>
              <a:rPr lang="en-US" sz="2400" dirty="0"/>
              <a:t>(Mazumder et al. 2019)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" y="1513316"/>
            <a:ext cx="6000002" cy="4409143"/>
          </a:xfrm>
          <a:prstGeom prst="rect">
            <a:avLst/>
          </a:prstGeom>
        </p:spPr>
      </p:pic>
      <p:pic>
        <p:nvPicPr>
          <p:cNvPr id="8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270" y="1647903"/>
            <a:ext cx="5582768" cy="42293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Wang, and Ma. Lifelong and Interactive Learning of Factual Knowledge in Dialogues. SIGDIAL-2019</a:t>
            </a:r>
          </a:p>
        </p:txBody>
      </p:sp>
    </p:spTree>
    <p:extLst>
      <p:ext uri="{BB962C8B-B14F-4D97-AF65-F5344CB8AC3E}">
        <p14:creationId xmlns:p14="http://schemas.microsoft.com/office/powerpoint/2010/main" val="847046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67A6-AA81-49A2-A8F7-19A31865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When the user asks a fact-verification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7857-3C26-403B-9E31-56D27A9E7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052736"/>
            <a:ext cx="10972800" cy="41764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FF0000"/>
                </a:solidFill>
              </a:rPr>
              <a:t>Learn new knowledge </a:t>
            </a:r>
            <a:r>
              <a:rPr lang="en-US" sz="2600" dirty="0"/>
              <a:t>interactively from user when the system is unable to answer a user’s factual verification (yes/no) question.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5EE41-3302-46E6-803D-3F5A842C4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E9240-56EC-4FEA-91C0-15C9963CC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6B965-101F-48A6-9F0F-E1EC7F48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854787"/>
            <a:ext cx="11047393" cy="425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AFE24-844D-487B-9753-2D5BF6D1D989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Ma, and Liu. Towards a Continuous Knowledge Learning Engine for Chatbots. arXiv:1802.06024 [cs.CL], 16 Feb. 2018</a:t>
            </a:r>
          </a:p>
        </p:txBody>
      </p:sp>
    </p:spTree>
    <p:extLst>
      <p:ext uri="{BB962C8B-B14F-4D97-AF65-F5344CB8AC3E}">
        <p14:creationId xmlns:p14="http://schemas.microsoft.com/office/powerpoint/2010/main" val="4165767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17E9-8324-4D7E-B63E-D5E7E403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IKAI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E064-373D-4422-8F86-7787BCAF2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User question (h, r? s)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solidFill>
                  <a:srgbClr val="FF0000"/>
                </a:solidFill>
              </a:rPr>
              <a:t>Step 1 - Interactive acquisition of supporting facts:</a:t>
            </a:r>
          </a:p>
          <a:p>
            <a:pPr lvl="1"/>
            <a:r>
              <a:rPr lang="en-US" sz="2400" dirty="0"/>
              <a:t>If r is unknown, IKAI asks the user to provide a clue [an example triple r] </a:t>
            </a:r>
          </a:p>
          <a:p>
            <a:pPr lvl="1"/>
            <a:r>
              <a:rPr lang="en-US" sz="2400" dirty="0"/>
              <a:t>If s or t is unknown, IKAI asks the user to provide a link/relation to connect the unknown entity s or t with an automatically selected existing entity 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Step 2 - Knowledge inference </a:t>
            </a:r>
            <a:r>
              <a:rPr lang="en-US" sz="2800" dirty="0"/>
              <a:t>(Infer the query answer):</a:t>
            </a:r>
          </a:p>
          <a:p>
            <a:pPr lvl="1"/>
            <a:r>
              <a:rPr lang="en-US" sz="2400" dirty="0"/>
              <a:t>Uses a path-ranking algorithm C-PR (</a:t>
            </a:r>
            <a:r>
              <a:rPr lang="en-US" sz="2000" dirty="0"/>
              <a:t>Mazumder and Liu 2017) </a:t>
            </a:r>
            <a:r>
              <a:rPr lang="en-US" sz="2400" dirty="0"/>
              <a:t>to build a predictive model (Predictor) to predict whether (s, r?, t) is true. </a:t>
            </a:r>
          </a:p>
          <a:p>
            <a:pPr lvl="2"/>
            <a:r>
              <a:rPr lang="en-US" sz="2000" dirty="0"/>
              <a:t>Enumerate relation paths between two entities (s, t) in a KB (encoded as a multi-relation graph) and use those paths as features to train the predictor.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3A6E9-D419-4ABB-AC5D-12DA18506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DB436-6AEA-4820-BA2B-A62D1E896D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2C3512-D515-40E9-9C46-97E13EF7CE8B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Ma and Wang,  Continuous and Interactive Factual Knowledge Learning in Verification Dialogues.  HAMLETS - NeurIPS-2020 Workshop, 2020.</a:t>
            </a:r>
          </a:p>
        </p:txBody>
      </p:sp>
    </p:spTree>
    <p:extLst>
      <p:ext uri="{BB962C8B-B14F-4D97-AF65-F5344CB8AC3E}">
        <p14:creationId xmlns:p14="http://schemas.microsoft.com/office/powerpoint/2010/main" val="182268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7DA8D-DB79-43FE-9ACE-FC0ECA5F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State Machine : Interaction Module (     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A54C-4A6A-4ADD-B88B-CC6B7535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FF9FA-40C6-45F7-93A8-6AD4785E49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1306F-C21B-4B6B-BEA9-DA5364078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C6045-FAAB-492A-8A31-63013DB30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1326565"/>
            <a:ext cx="11640616" cy="4812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E4145-07A5-435F-A836-42DFA9BF72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396" y="404664"/>
            <a:ext cx="512835" cy="5128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B180C8-3FBA-4A8C-AA98-926D3FD3506A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Ma and Wang,  Continuous and Interactive Factual Knowledge Learning in Verification Dialogues.  HAMLETS - NeurIPS-2020 Workshop, 2020.</a:t>
            </a:r>
          </a:p>
        </p:txBody>
      </p:sp>
    </p:spTree>
    <p:extLst>
      <p:ext uri="{BB962C8B-B14F-4D97-AF65-F5344CB8AC3E}">
        <p14:creationId xmlns:p14="http://schemas.microsoft.com/office/powerpoint/2010/main" val="1939775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B6748E4-1B43-460E-9C80-7EE47DA07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dirty="0"/>
              <a:t>Working of IKAI’ FSM in a given Session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429CD-EA7F-4DA8-8E7F-5C6A622D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0" y="1268760"/>
            <a:ext cx="10533700" cy="489817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81A7D-0573-4F7A-9021-4086FF23D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" y="6248400"/>
            <a:ext cx="74168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NeuCAIR @ ICLR-2021, May 7,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6207B-340F-43DE-8EDF-5C54ABC58B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09BF91C3-4DC8-4412-86BD-7EDA41606D7A}" type="slidenum">
              <a:rPr lang="en-US" altLang="en-US" smtClean="0"/>
              <a:pPr>
                <a:spcAft>
                  <a:spcPts val="600"/>
                </a:spcAft>
                <a:defRPr/>
              </a:pPr>
              <a:t>29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B1F39-AB17-4A97-88ED-87BFB7D311C3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Mazumder, Liu, Ma and Wang,  Continuous and Interactive Factual Knowledge Learning in Verification Dialogues.  HAMLETS - NeurIPS-2020 Workshop, 2020.</a:t>
            </a:r>
          </a:p>
        </p:txBody>
      </p:sp>
    </p:spTree>
    <p:extLst>
      <p:ext uri="{BB962C8B-B14F-4D97-AF65-F5344CB8AC3E}">
        <p14:creationId xmlns:p14="http://schemas.microsoft.com/office/powerpoint/2010/main" val="307114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continual learning</a:t>
            </a:r>
            <a:br>
              <a:rPr lang="en-US" dirty="0"/>
            </a:br>
            <a:r>
              <a:rPr lang="en-US" sz="2400" dirty="0"/>
              <a:t>(Chen and Liu, 2018, Liu, 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175032" cy="45307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b="1" dirty="0"/>
              <a:t>Continuous incremental learning process </a:t>
            </a:r>
            <a:r>
              <a:rPr lang="en-US" sz="2400" dirty="0"/>
              <a:t>(no forgetting)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Knowledge accumulation in KB </a:t>
            </a:r>
            <a:r>
              <a:rPr lang="en-US" sz="2400" dirty="0"/>
              <a:t>(long-term memory)</a:t>
            </a:r>
          </a:p>
          <a:p>
            <a:pPr>
              <a:spcBef>
                <a:spcPts val="600"/>
              </a:spcBef>
            </a:pPr>
            <a:r>
              <a:rPr lang="en-US" sz="2800" b="1" dirty="0"/>
              <a:t>Knowledge transfer/adaptation </a:t>
            </a:r>
            <a:r>
              <a:rPr lang="en-US" sz="2400" dirty="0"/>
              <a:t>(across tasks) </a:t>
            </a:r>
            <a:r>
              <a:rPr lang="en-US" sz="1800" dirty="0"/>
              <a:t>(Ke, Liu, Huang, 2020)</a:t>
            </a:r>
          </a:p>
          <a:p>
            <a:pPr>
              <a:spcBef>
                <a:spcPts val="1800"/>
              </a:spcBef>
            </a:pPr>
            <a:r>
              <a:rPr lang="en-US" sz="2800" b="1" dirty="0">
                <a:solidFill>
                  <a:srgbClr val="FF6600"/>
                </a:solidFill>
              </a:rPr>
              <a:t>Learning after deployment </a:t>
            </a:r>
            <a:r>
              <a:rPr lang="en-US" sz="2800" b="1" dirty="0">
                <a:solidFill>
                  <a:srgbClr val="0000FF"/>
                </a:solidFill>
              </a:rPr>
              <a:t>(on the job)</a:t>
            </a:r>
            <a:r>
              <a:rPr lang="en-US" sz="2400" dirty="0"/>
              <a:t>. </a:t>
            </a:r>
            <a:r>
              <a:rPr lang="en-US" sz="2400" i="1" dirty="0">
                <a:solidFill>
                  <a:srgbClr val="C00000"/>
                </a:solidFill>
              </a:rPr>
              <a:t>Self-supervision</a:t>
            </a:r>
            <a:r>
              <a:rPr lang="en-US" sz="2400" dirty="0"/>
              <a:t> using the </a:t>
            </a:r>
            <a:r>
              <a:rPr lang="en-US" sz="2400" i="1" dirty="0">
                <a:solidFill>
                  <a:srgbClr val="C00000"/>
                </a:solidFill>
              </a:rPr>
              <a:t>accumulated knowledge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rgbClr val="C00000"/>
                </a:solidFill>
              </a:rPr>
              <a:t>interaction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with </a:t>
            </a:r>
            <a:r>
              <a:rPr lang="en-US" sz="2400" b="1" dirty="0"/>
              <a:t>humans</a:t>
            </a:r>
            <a:r>
              <a:rPr lang="en-US" sz="2400" dirty="0"/>
              <a:t> &amp; </a:t>
            </a:r>
            <a:r>
              <a:rPr lang="en-US" sz="2400" b="1" dirty="0"/>
              <a:t>environment.</a:t>
            </a:r>
          </a:p>
          <a:p>
            <a:pPr marL="344487" lvl="1" indent="0">
              <a:spcBef>
                <a:spcPts val="1200"/>
              </a:spcBef>
              <a:buNone/>
            </a:pPr>
            <a:r>
              <a:rPr lang="en-US" sz="2800" dirty="0">
                <a:solidFill>
                  <a:srgbClr val="0000FF"/>
                </a:solidFill>
              </a:rPr>
              <a:t>Main steps</a:t>
            </a:r>
            <a:r>
              <a:rPr lang="en-US" sz="2800" dirty="0"/>
              <a:t>:  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6600"/>
                </a:solidFill>
              </a:rPr>
              <a:t>Identify new tasks to learn 		</a:t>
            </a:r>
            <a:r>
              <a:rPr lang="en-US" sz="2000" dirty="0"/>
              <a:t>(tasks not given)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6600"/>
                </a:solidFill>
              </a:rPr>
              <a:t>Acquire ground-truth training data 	</a:t>
            </a:r>
            <a:r>
              <a:rPr lang="en-US" sz="2000" dirty="0"/>
              <a:t>(training data not given)</a:t>
            </a:r>
          </a:p>
          <a:p>
            <a:pPr lvl="1">
              <a:spcBef>
                <a:spcPts val="600"/>
              </a:spcBef>
            </a:pPr>
            <a:r>
              <a:rPr lang="en-US" sz="2400" dirty="0">
                <a:solidFill>
                  <a:srgbClr val="FF6600"/>
                </a:solidFill>
              </a:rPr>
              <a:t>Learn the tasks incrementally 	</a:t>
            </a:r>
            <a:r>
              <a:rPr lang="en-US" sz="2000" dirty="0"/>
              <a:t>(one-shot or few-shot)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1564" y="6152723"/>
            <a:ext cx="9410836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Liu. Learning on the Job: Online Lifelong and Continual Learning. AAAI-2020</a:t>
            </a:r>
          </a:p>
          <a:p>
            <a:pPr algn="ctr">
              <a:buNone/>
            </a:pPr>
            <a:r>
              <a:rPr lang="en-US" sz="1200" dirty="0"/>
              <a:t>Ke, Liu, and Huang. Continual Learning of a Mixed Sequence of Similar and Dissimilar Tasks. NeurIPS-2020</a:t>
            </a:r>
          </a:p>
        </p:txBody>
      </p:sp>
    </p:spTree>
    <p:extLst>
      <p:ext uri="{BB962C8B-B14F-4D97-AF65-F5344CB8AC3E}">
        <p14:creationId xmlns:p14="http://schemas.microsoft.com/office/powerpoint/2010/main" val="757825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139C-B201-42C2-89C8-7376BF824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Knowledge acquisition in a rule-based system</a:t>
            </a:r>
            <a:br>
              <a:rPr lang="en-US" dirty="0"/>
            </a:br>
            <a:r>
              <a:rPr lang="en-US" sz="2400" dirty="0"/>
              <a:t>(Liu and Mei, 2020)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E561-33B7-411A-8CB3-2A3220F53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03024" cy="4530725"/>
          </a:xfrm>
        </p:spPr>
        <p:txBody>
          <a:bodyPr/>
          <a:lstStyle/>
          <a:p>
            <a:r>
              <a:rPr lang="en-US" sz="2800" dirty="0"/>
              <a:t>Many existing chatbots are written mainly with rules.</a:t>
            </a:r>
          </a:p>
          <a:p>
            <a:r>
              <a:rPr lang="en-US" sz="2800" dirty="0"/>
              <a:t>We learn with </a:t>
            </a:r>
            <a:r>
              <a:rPr lang="en-US" sz="2800" b="1" i="1" dirty="0"/>
              <a:t>knowledge distillation pattern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i="1" dirty="0">
                <a:solidFill>
                  <a:srgbClr val="FF0000"/>
                </a:solidFill>
              </a:rPr>
              <a:t>p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F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i="1" dirty="0">
                <a:solidFill>
                  <a:srgbClr val="FF0000"/>
                </a:solidFill>
              </a:rPr>
              <a:t>B</a:t>
            </a:r>
            <a:r>
              <a:rPr lang="en-US" sz="2800" dirty="0">
                <a:solidFill>
                  <a:srgbClr val="FF0000"/>
                </a:solidFill>
              </a:rPr>
              <a:t>),</a:t>
            </a:r>
            <a:endParaRPr lang="en-US" sz="2800" dirty="0"/>
          </a:p>
          <a:p>
            <a:pPr lvl="1"/>
            <a:r>
              <a:rPr lang="en-US" sz="2400" i="1" dirty="0"/>
              <a:t>where </a:t>
            </a:r>
            <a:r>
              <a:rPr lang="en-US" sz="2400" i="1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: a dialogue pattern; </a:t>
            </a:r>
            <a:r>
              <a:rPr lang="en-US" sz="2400" i="1" dirty="0">
                <a:solidFill>
                  <a:srgbClr val="FF0000"/>
                </a:solidFill>
              </a:rPr>
              <a:t>F</a:t>
            </a:r>
            <a:r>
              <a:rPr lang="en-US" sz="2400" dirty="0"/>
              <a:t>: implied facts;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/>
              <a:t>: implied beliefs. </a:t>
            </a:r>
          </a:p>
          <a:p>
            <a:pPr lvl="1"/>
            <a:r>
              <a:rPr lang="en-US" sz="2400" dirty="0"/>
              <a:t>E.g.,  </a:t>
            </a:r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US" sz="2400" dirty="0">
                <a:solidFill>
                  <a:srgbClr val="00B0F0"/>
                </a:solidFill>
              </a:rPr>
              <a:t>: [* stayed in X at Y]     </a:t>
            </a:r>
            <a:r>
              <a:rPr lang="en-US" sz="2400" b="1" i="1" dirty="0">
                <a:solidFill>
                  <a:srgbClr val="FF0000"/>
                </a:solidFill>
              </a:rPr>
              <a:t>F</a:t>
            </a:r>
            <a:r>
              <a:rPr lang="en-US" sz="2400" dirty="0">
                <a:solidFill>
                  <a:srgbClr val="00B0F0"/>
                </a:solidFill>
              </a:rPr>
              <a:t>: {(X, is-a, hotel)}    </a:t>
            </a:r>
            <a:r>
              <a:rPr lang="en-US" sz="2400" b="1" i="1" dirty="0">
                <a:solidFill>
                  <a:srgbClr val="FF0000"/>
                </a:solidFill>
              </a:rPr>
              <a:t>B</a:t>
            </a:r>
            <a:r>
              <a:rPr lang="en-US" sz="2400" dirty="0">
                <a:solidFill>
                  <a:srgbClr val="00B0F0"/>
                </a:solidFill>
              </a:rPr>
              <a:t>: {(X, has-address, Y)}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If user says “</a:t>
            </a:r>
            <a:r>
              <a:rPr lang="en-US" sz="2800" i="1" dirty="0">
                <a:solidFill>
                  <a:srgbClr val="00863D"/>
                </a:solidFill>
              </a:rPr>
              <a:t>I stayed in Hilton at 150 Pine Street,</a:t>
            </a:r>
            <a:r>
              <a:rPr lang="en-US" sz="2800" dirty="0"/>
              <a:t>” the agent gets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a fact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(Hilton, is-a, hotel)</a:t>
            </a:r>
            <a:r>
              <a:rPr lang="en-US" sz="2000" dirty="0"/>
              <a:t>  &amp;  </a:t>
            </a:r>
            <a:r>
              <a:rPr lang="en-US" sz="2000" dirty="0">
                <a:solidFill>
                  <a:srgbClr val="C00000"/>
                </a:solidFill>
              </a:rPr>
              <a:t>a belief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(Hilton, has-address, 150 Pine Street). </a:t>
            </a:r>
          </a:p>
          <a:p>
            <a:r>
              <a:rPr lang="en-US" sz="2800" dirty="0"/>
              <a:t>If user says “</a:t>
            </a:r>
            <a:r>
              <a:rPr lang="en-US" sz="2800" i="1" dirty="0">
                <a:solidFill>
                  <a:srgbClr val="00863D"/>
                </a:solidFill>
              </a:rPr>
              <a:t>I stayed in Hilton,</a:t>
            </a:r>
            <a:r>
              <a:rPr lang="en-US" sz="2800" dirty="0"/>
              <a:t>” the agent gets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A fact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0000FF"/>
                </a:solidFill>
              </a:rPr>
              <a:t>(Hilton, is-a, hotel)</a:t>
            </a:r>
            <a:r>
              <a:rPr lang="en-US" sz="2000" dirty="0"/>
              <a:t>  and also</a:t>
            </a:r>
          </a:p>
          <a:p>
            <a:pPr lvl="2"/>
            <a:r>
              <a:rPr lang="en-US" sz="2000" dirty="0">
                <a:solidFill>
                  <a:srgbClr val="C00000"/>
                </a:solidFill>
              </a:rPr>
              <a:t>a question to ask the user</a:t>
            </a:r>
            <a:r>
              <a:rPr lang="en-US" sz="2000" dirty="0">
                <a:solidFill>
                  <a:srgbClr val="0000FF"/>
                </a:solidFill>
              </a:rPr>
              <a:t>: “What is the address of the hotel?”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With such patterns, a great deal of knowledge can be learned from end-users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pPr lvl="1"/>
            <a:endParaRPr lang="en-US" sz="2400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56BA5-B4E5-4070-B5BF-E45A0B099B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79138-B7DE-4D5A-B6D0-AE7D675A29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F3C811-719C-457B-8F3C-A3AE28C13747}"/>
              </a:ext>
            </a:extLst>
          </p:cNvPr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Mei. Lifelong Knowledge Learning in Rule-based Dialogue Systems. arXiv:2011.09811, 2020.</a:t>
            </a:r>
          </a:p>
        </p:txBody>
      </p:sp>
    </p:spTree>
    <p:extLst>
      <p:ext uri="{BB962C8B-B14F-4D97-AF65-F5344CB8AC3E}">
        <p14:creationId xmlns:p14="http://schemas.microsoft.com/office/powerpoint/2010/main" val="1770726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learning after deployment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to ground new language expressions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of factual knowledge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Dealing with wrong knowledge from users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4934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17564-EF20-403C-B685-32265B180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wrong knowledge from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DE08E-2AA8-4CD2-87C2-C8DA04EF0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67020" cy="4530725"/>
          </a:xfrm>
        </p:spPr>
        <p:txBody>
          <a:bodyPr/>
          <a:lstStyle/>
          <a:p>
            <a:r>
              <a:rPr lang="en-US" dirty="0"/>
              <a:t>Learn from end-users comes with </a:t>
            </a:r>
            <a:r>
              <a:rPr lang="en-US" dirty="0">
                <a:solidFill>
                  <a:srgbClr val="FF0000"/>
                </a:solidFill>
              </a:rPr>
              <a:t>a major challenge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Acquiring intentional or unintentional wrong knowledge from users</a:t>
            </a:r>
            <a:r>
              <a:rPr lang="en-US" dirty="0"/>
              <a:t>. </a:t>
            </a:r>
          </a:p>
          <a:p>
            <a:pPr>
              <a:spcBef>
                <a:spcPts val="1800"/>
              </a:spcBef>
            </a:pPr>
            <a:r>
              <a:rPr lang="en-US" dirty="0"/>
              <a:t>Since chatbots normally </a:t>
            </a:r>
            <a:r>
              <a:rPr lang="en-US" dirty="0">
                <a:solidFill>
                  <a:srgbClr val="FF0000"/>
                </a:solidFill>
              </a:rPr>
              <a:t>work in multi-user environments </a:t>
            </a:r>
          </a:p>
          <a:p>
            <a:pPr lvl="1"/>
            <a:r>
              <a:rPr lang="en-US" dirty="0"/>
              <a:t>The issue may be addressed through </a:t>
            </a:r>
            <a:r>
              <a:rPr lang="en-US" dirty="0">
                <a:solidFill>
                  <a:srgbClr val="0000FF"/>
                </a:solidFill>
              </a:rPr>
              <a:t>cross-verification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acquiring a piece of new knowledge, the agent can store it in an unverified knowledge buffer.</a:t>
            </a:r>
          </a:p>
          <a:p>
            <a:pPr lvl="2"/>
            <a:r>
              <a:rPr lang="en-US" dirty="0"/>
              <a:t>Next, while chatting with some other users in future sessions to accomplish related tasks, </a:t>
            </a:r>
            <a:r>
              <a:rPr lang="en-US" dirty="0">
                <a:solidFill>
                  <a:srgbClr val="0000FF"/>
                </a:solidFill>
              </a:rPr>
              <a:t>the chatbot can ask them to verify the unverified knowledge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0819A-B09C-4DF4-922E-7F67B0B1B2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7113CF-D86C-4934-AE99-956143913A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CA9AE-2112-4CAA-8294-4B1103CF6332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3378842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learning after deployment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to ground new language expressions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of factual knowledge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Dealing with wrong knowledge from users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558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64614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Classic ML</a:t>
            </a:r>
            <a:r>
              <a:rPr lang="en-US" dirty="0"/>
              <a:t>: isolated and closed-world </a:t>
            </a:r>
            <a:r>
              <a:rPr lang="en-US" b="1" dirty="0"/>
              <a:t>offline learning</a:t>
            </a:r>
          </a:p>
          <a:p>
            <a:pPr lvl="1"/>
            <a:r>
              <a:rPr lang="en-US" dirty="0"/>
              <a:t>No learning after deployment</a:t>
            </a:r>
          </a:p>
          <a:p>
            <a:pPr>
              <a:spcBef>
                <a:spcPts val="1200"/>
              </a:spcBef>
            </a:pPr>
            <a:r>
              <a:rPr lang="en-US" dirty="0"/>
              <a:t>Dialogue systems or any AI agent should continuously </a:t>
            </a:r>
            <a:r>
              <a:rPr lang="en-US" dirty="0">
                <a:solidFill>
                  <a:srgbClr val="0000FF"/>
                </a:solidFill>
              </a:rPr>
              <a:t>learn after deployment</a:t>
            </a:r>
            <a:r>
              <a:rPr lang="en-US" dirty="0"/>
              <a:t> or on the job </a:t>
            </a:r>
            <a:r>
              <a:rPr lang="en-US" sz="2000" dirty="0"/>
              <a:t>(Chen and Liu, 2018; Liu, 2020)</a:t>
            </a:r>
          </a:p>
          <a:p>
            <a:pPr lvl="1"/>
            <a:r>
              <a:rPr lang="en-US" dirty="0"/>
              <a:t>The agent becomes starter and smarter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rgbClr val="0000FF"/>
                </a:solidFill>
              </a:rPr>
              <a:t>Current techniques are still in their infancy, </a:t>
            </a:r>
            <a:r>
              <a:rPr lang="en-US" dirty="0"/>
              <a:t>but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Some methods are ready for practical applications.</a:t>
            </a:r>
          </a:p>
          <a:p>
            <a:pPr marL="344487" lvl="1" indent="0">
              <a:spcBef>
                <a:spcPts val="6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8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C7B9B-AC05-4A02-9B54-5B5B36EC25AF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910869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805" y="1448780"/>
            <a:ext cx="10164233" cy="1752600"/>
          </a:xfrm>
        </p:spPr>
        <p:txBody>
          <a:bodyPr/>
          <a:lstStyle/>
          <a:p>
            <a:r>
              <a:rPr lang="en-US" sz="7200" b="1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9616" y="3068960"/>
            <a:ext cx="8737600" cy="1752600"/>
          </a:xfrm>
        </p:spPr>
        <p:txBody>
          <a:bodyPr/>
          <a:lstStyle/>
          <a:p>
            <a:r>
              <a:rPr lang="en-US" sz="4800" dirty="0"/>
              <a:t>      Q&amp;A</a:t>
            </a:r>
          </a:p>
        </p:txBody>
      </p:sp>
    </p:spTree>
    <p:extLst>
      <p:ext uri="{BB962C8B-B14F-4D97-AF65-F5344CB8AC3E}">
        <p14:creationId xmlns:p14="http://schemas.microsoft.com/office/powerpoint/2010/main" val="359187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CF1A-E00E-4E35-B4C3-5BD2F8F5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– a chatbot system</a:t>
            </a:r>
            <a:br>
              <a:rPr lang="en-US" dirty="0"/>
            </a:br>
            <a:r>
              <a:rPr lang="en-US" sz="2400" dirty="0"/>
              <a:t>(Liu and Mazumder,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74D2-878D-4FB6-95D3-821A9C98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139028" cy="45307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Session 1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User-1</a:t>
            </a:r>
            <a:r>
              <a:rPr lang="en-US" dirty="0"/>
              <a:t>: Hey, I visited Stockholm last week. The place is awesome!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Chatbot</a:t>
            </a:r>
            <a:r>
              <a:rPr lang="en-US" dirty="0"/>
              <a:t>: Where is </a:t>
            </a:r>
            <a:r>
              <a:rPr lang="en-US" b="1" dirty="0"/>
              <a:t>Stockholm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User-1</a:t>
            </a:r>
            <a:r>
              <a:rPr lang="en-US" dirty="0"/>
              <a:t>: Stockholm is the capital of Sweden.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Session 2</a:t>
            </a:r>
          </a:p>
          <a:p>
            <a:pPr lvl="1"/>
            <a:r>
              <a:rPr lang="en-US" dirty="0">
                <a:solidFill>
                  <a:srgbClr val="00863D"/>
                </a:solidFill>
              </a:rPr>
              <a:t>User-2</a:t>
            </a:r>
            <a:r>
              <a:rPr lang="en-US" dirty="0"/>
              <a:t>: I am planning a tour to Europe next month.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Chatbot:</a:t>
            </a:r>
            <a:r>
              <a:rPr lang="en-US" dirty="0"/>
              <a:t> Are you visiting </a:t>
            </a:r>
            <a:r>
              <a:rPr lang="en-US" b="1" dirty="0"/>
              <a:t>Stockholm</a:t>
            </a:r>
            <a:r>
              <a:rPr lang="en-US" dirty="0"/>
              <a:t>? I heard it is an awesome place.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DDC5-168D-491E-A711-CF2F0E15D3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9D7B1-7159-40BC-8221-E4F32E053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4A323F-FD49-4092-97DB-6066AD780174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264204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2 - a greeting bot in a hotel</a:t>
            </a:r>
            <a:br>
              <a:rPr lang="en-US" dirty="0"/>
            </a:br>
            <a:r>
              <a:rPr lang="en-US" sz="2400" dirty="0"/>
              <a:t>(Chen and Liu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247040" cy="4530725"/>
          </a:xfrm>
        </p:spPr>
        <p:txBody>
          <a:bodyPr/>
          <a:lstStyle/>
          <a:p>
            <a:r>
              <a:rPr lang="en-US" dirty="0"/>
              <a:t>See an existing guest.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Bot: “Hello John, how are you today?”</a:t>
            </a:r>
          </a:p>
          <a:p>
            <a:pPr>
              <a:spcBef>
                <a:spcPts val="1000"/>
              </a:spcBef>
              <a:tabLst>
                <a:tab pos="8631238" algn="l"/>
              </a:tabLst>
            </a:pPr>
            <a:r>
              <a:rPr lang="en-US" dirty="0"/>
              <a:t>See a new guest. </a:t>
            </a:r>
            <a:r>
              <a:rPr lang="en-US" sz="2800" dirty="0">
                <a:solidFill>
                  <a:srgbClr val="FF0000"/>
                </a:solidFill>
              </a:rPr>
              <a:t>Bot recognizes the guest is new.	</a:t>
            </a:r>
            <a:r>
              <a:rPr lang="en-US" sz="2000" dirty="0"/>
              <a:t>(</a:t>
            </a:r>
            <a:r>
              <a:rPr lang="en-US" sz="2000" b="1" dirty="0" err="1"/>
              <a:t>creat</a:t>
            </a:r>
            <a:r>
              <a:rPr lang="en-US" sz="2000" b="1" dirty="0"/>
              <a:t> a new task</a:t>
            </a:r>
            <a:r>
              <a:rPr lang="en-US" sz="2000" dirty="0"/>
              <a:t>)</a:t>
            </a:r>
            <a:r>
              <a:rPr lang="en-US" sz="2800" dirty="0"/>
              <a:t> </a:t>
            </a:r>
          </a:p>
          <a:p>
            <a:pPr lvl="2">
              <a:tabLst>
                <a:tab pos="8631238" algn="l"/>
              </a:tabLst>
            </a:pPr>
            <a:r>
              <a:rPr lang="en-US" dirty="0">
                <a:solidFill>
                  <a:srgbClr val="0000FF"/>
                </a:solidFill>
              </a:rPr>
              <a:t>Bot: “Welcome to our hotel! What is your name, sir?”        	</a:t>
            </a:r>
            <a:r>
              <a:rPr lang="en-US" sz="2000" dirty="0"/>
              <a:t>(</a:t>
            </a:r>
            <a:r>
              <a:rPr lang="en-US" sz="2000" b="1" dirty="0"/>
              <a:t>get class label)</a:t>
            </a:r>
            <a:endParaRPr lang="en-US" sz="2000" dirty="0">
              <a:solidFill>
                <a:srgbClr val="0000FF"/>
              </a:solidFill>
            </a:endParaRPr>
          </a:p>
          <a:p>
            <a:pPr lvl="2">
              <a:tabLst>
                <a:tab pos="7315200" algn="l"/>
              </a:tabLst>
            </a:pPr>
            <a:r>
              <a:rPr lang="en-US" dirty="0">
                <a:solidFill>
                  <a:srgbClr val="00863D"/>
                </a:solidFill>
              </a:rPr>
              <a:t>Guest: “David”	</a:t>
            </a:r>
            <a:r>
              <a:rPr lang="en-US" sz="2000" dirty="0"/>
              <a:t>(</a:t>
            </a:r>
            <a:r>
              <a:rPr lang="en-US" sz="2000" b="1" dirty="0"/>
              <a:t>got class label: </a:t>
            </a:r>
            <a:r>
              <a:rPr lang="en-US" sz="2000" b="1" dirty="0">
                <a:solidFill>
                  <a:srgbClr val="00863D"/>
                </a:solidFill>
              </a:rPr>
              <a:t>David</a:t>
            </a:r>
            <a:r>
              <a:rPr lang="en-US" sz="2000" dirty="0"/>
              <a:t>)</a:t>
            </a:r>
          </a:p>
          <a:p>
            <a:pPr lvl="2">
              <a:tabLst>
                <a:tab pos="7315200" algn="l"/>
              </a:tabLst>
            </a:pPr>
            <a:r>
              <a:rPr lang="en-US" dirty="0">
                <a:solidFill>
                  <a:srgbClr val="FF0000"/>
                </a:solidFill>
              </a:rPr>
              <a:t>Bot learns to recognize David automatically 	</a:t>
            </a:r>
            <a:endParaRPr lang="en-US" dirty="0"/>
          </a:p>
          <a:p>
            <a:pPr lvl="3">
              <a:tabLst>
                <a:tab pos="7315200" algn="l"/>
              </a:tabLst>
            </a:pPr>
            <a:r>
              <a:rPr lang="en-US" dirty="0"/>
              <a:t>take pictures of David                       	(</a:t>
            </a:r>
            <a:r>
              <a:rPr lang="en-US" b="1" dirty="0"/>
              <a:t>get training data</a:t>
            </a:r>
            <a:r>
              <a:rPr lang="en-US" dirty="0"/>
              <a:t>)</a:t>
            </a:r>
          </a:p>
          <a:p>
            <a:pPr lvl="3">
              <a:tabLst>
                <a:tab pos="7315200" algn="l"/>
              </a:tabLst>
            </a:pPr>
            <a:r>
              <a:rPr lang="en-US" dirty="0"/>
              <a:t>learn to recognize David                  	(</a:t>
            </a:r>
            <a:r>
              <a:rPr lang="en-US" b="1" dirty="0"/>
              <a:t>learn incrementally</a:t>
            </a:r>
            <a:r>
              <a:rPr lang="en-US" dirty="0"/>
              <a:t>)</a:t>
            </a:r>
          </a:p>
          <a:p>
            <a:pPr>
              <a:spcBef>
                <a:spcPts val="1000"/>
              </a:spcBef>
              <a:tabLst>
                <a:tab pos="7315200" algn="l"/>
              </a:tabLst>
            </a:pPr>
            <a:r>
              <a:rPr lang="en-US" dirty="0"/>
              <a:t>See David next time.</a:t>
            </a:r>
          </a:p>
          <a:p>
            <a:pPr lvl="2">
              <a:tabLst>
                <a:tab pos="7315200" algn="l"/>
              </a:tabLst>
            </a:pPr>
            <a:r>
              <a:rPr lang="en-US" dirty="0">
                <a:solidFill>
                  <a:srgbClr val="0000FF"/>
                </a:solidFill>
              </a:rPr>
              <a:t>Bot: “Hello David, how are you today?” 	</a:t>
            </a:r>
            <a:r>
              <a:rPr lang="en-US" sz="2000" dirty="0"/>
              <a:t>(</a:t>
            </a:r>
            <a:r>
              <a:rPr lang="en-US" sz="2000" b="1" dirty="0"/>
              <a:t>use the new knowledge</a:t>
            </a:r>
            <a:r>
              <a:rPr lang="en-US" sz="20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152723"/>
            <a:ext cx="1097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Chen and Liu. Lifelong machine learning. Morgan &amp; Claypool. 2015, 2018</a:t>
            </a:r>
          </a:p>
        </p:txBody>
      </p:sp>
    </p:spTree>
    <p:extLst>
      <p:ext uri="{BB962C8B-B14F-4D97-AF65-F5344CB8AC3E}">
        <p14:creationId xmlns:p14="http://schemas.microsoft.com/office/powerpoint/2010/main" val="62170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7D98-990F-406E-BFB2-1C60E178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new knowledge during dialogue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17F0-2A5F-48E6-973B-6A10FCD03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Learning to ground language expressions </a:t>
            </a:r>
            <a:r>
              <a:rPr lang="en-US" sz="1800" dirty="0"/>
              <a:t>(Mazumder et al, 2020b)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Learning via multi-turn dialogues with the user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Learning via user demonstrations</a:t>
            </a:r>
          </a:p>
          <a:p>
            <a:r>
              <a:rPr lang="en-US" dirty="0">
                <a:solidFill>
                  <a:srgbClr val="FF0000"/>
                </a:solidFill>
              </a:rPr>
              <a:t>Learning factual knowledge </a:t>
            </a:r>
            <a:r>
              <a:rPr lang="en-US" sz="1800" dirty="0"/>
              <a:t>(Mazumder et al, 2019, 2020a) </a:t>
            </a:r>
          </a:p>
          <a:p>
            <a:pPr lvl="2"/>
            <a:r>
              <a:rPr lang="en-US" dirty="0"/>
              <a:t>Extracting new knowledge from user utterances via dialogues </a:t>
            </a:r>
            <a:r>
              <a:rPr lang="en-US" sz="1800" dirty="0"/>
              <a:t>(Liu and Mei, 2020)</a:t>
            </a:r>
          </a:p>
          <a:p>
            <a:pPr lvl="2">
              <a:spcBef>
                <a:spcPts val="0"/>
              </a:spcBef>
            </a:pPr>
            <a:r>
              <a:rPr lang="en-US" dirty="0"/>
              <a:t>Asking and inferring new facts when the bot cannot answer a user query.</a:t>
            </a:r>
          </a:p>
          <a:p>
            <a:pPr lvl="2">
              <a:spcBef>
                <a:spcPts val="0"/>
              </a:spcBef>
            </a:pPr>
            <a:r>
              <a:rPr lang="en-US" dirty="0"/>
              <a:t>Asking questions to learn about unknown entities and concepts</a:t>
            </a:r>
            <a:r>
              <a:rPr lang="en-US" sz="1800" dirty="0"/>
              <a:t> (Ono et al. 2017)</a:t>
            </a:r>
            <a:r>
              <a:rPr lang="en-US" dirty="0"/>
              <a:t>.</a:t>
            </a:r>
          </a:p>
          <a:p>
            <a:r>
              <a:rPr lang="en-US" dirty="0"/>
              <a:t>Learning conversation skills </a:t>
            </a:r>
            <a:r>
              <a:rPr lang="en-US" sz="2000" dirty="0"/>
              <a:t>(Hancock et al. 2019; Shuster et al. 2020)</a:t>
            </a:r>
          </a:p>
          <a:p>
            <a:pPr lvl="2"/>
            <a:r>
              <a:rPr lang="en-US" dirty="0"/>
              <a:t>Learning user behaviors and preferences</a:t>
            </a:r>
          </a:p>
          <a:p>
            <a:pPr lvl="2">
              <a:spcBef>
                <a:spcPts val="0"/>
              </a:spcBef>
            </a:pPr>
            <a:r>
              <a:rPr lang="en-US" dirty="0"/>
              <a:t>Modeling situation-aware conversations</a:t>
            </a:r>
          </a:p>
          <a:p>
            <a:pPr lvl="2">
              <a:spcBef>
                <a:spcPts val="0"/>
              </a:spcBef>
            </a:pPr>
            <a:r>
              <a:rPr lang="en-US" dirty="0"/>
              <a:t>Learning the user’s emotion and mood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B8A733-DDF7-4E0F-B8C1-CB3A1A68F8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D1CE2-DC30-4182-829D-CBAC9A66F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C20FB-F74B-4498-979F-F221DC40573E}"/>
              </a:ext>
            </a:extLst>
          </p:cNvPr>
          <p:cNvSpPr txBox="1"/>
          <p:nvPr/>
        </p:nvSpPr>
        <p:spPr>
          <a:xfrm>
            <a:off x="1055440" y="6152723"/>
            <a:ext cx="10526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Liu and Mazumder. Lifelong and Continual Learning Dialogue Systems: Learning during Conversation. AAAI-2021</a:t>
            </a:r>
          </a:p>
        </p:txBody>
      </p:sp>
    </p:spTree>
    <p:extLst>
      <p:ext uri="{BB962C8B-B14F-4D97-AF65-F5344CB8AC3E}">
        <p14:creationId xmlns:p14="http://schemas.microsoft.com/office/powerpoint/2010/main" val="51380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13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with learning after deployment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FF0000"/>
                </a:solidFill>
              </a:rPr>
              <a:t>Continual learning to ground new language expressions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Continual learning of factual knowledge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Dealing with wrong knowledge from users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576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8679-E41E-4BF1-B8B8-87356827D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 ground NL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BEBA-C2E2-43CD-9B9F-8F66A9671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Task-oriented chatbots </a:t>
            </a:r>
            <a:r>
              <a:rPr lang="en-US" dirty="0"/>
              <a:t>like virtual assistants (e.g., Siri, Alexa, </a:t>
            </a:r>
            <a:r>
              <a:rPr lang="en-US" dirty="0" err="1"/>
              <a:t>etc</a:t>
            </a:r>
            <a:r>
              <a:rPr lang="en-US" dirty="0"/>
              <a:t>) are </a:t>
            </a:r>
            <a:r>
              <a:rPr lang="en-US" dirty="0">
                <a:solidFill>
                  <a:srgbClr val="0000FF"/>
                </a:solidFill>
              </a:rPr>
              <a:t>Natural Language (command) Interfaces </a:t>
            </a:r>
            <a:r>
              <a:rPr lang="en-US" dirty="0"/>
              <a:t>(NLI)</a:t>
            </a:r>
          </a:p>
          <a:p>
            <a:pPr lvl="1"/>
            <a:r>
              <a:rPr lang="en-US" dirty="0"/>
              <a:t>allow users to issue natural language (NL) commands to be mapped to some actions for execution by the underlying application.</a:t>
            </a:r>
          </a:p>
          <a:p>
            <a:r>
              <a:rPr lang="en-US" dirty="0"/>
              <a:t>Existing approaches to building such chatbots: </a:t>
            </a:r>
          </a:p>
          <a:p>
            <a:pPr lvl="1"/>
            <a:r>
              <a:rPr lang="en-US" dirty="0"/>
              <a:t>Train an end-to-end deep learning model. </a:t>
            </a:r>
          </a:p>
          <a:p>
            <a:pPr lvl="1"/>
            <a:r>
              <a:rPr lang="en-US" dirty="0"/>
              <a:t>Semantic parsing -&gt; logical forms -&gt; translated to executable actions</a:t>
            </a:r>
          </a:p>
          <a:p>
            <a:r>
              <a:rPr lang="en-US" dirty="0"/>
              <a:t>We discuss CML (Command Matching and Learning)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D6EA0-8439-4342-ABC8-8FABE513D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FCB0F-3112-420F-BD68-89ED93A2BB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01829-4621-4313-9792-7835ECAC23C9}"/>
              </a:ext>
            </a:extLst>
          </p:cNvPr>
          <p:cNvSpPr txBox="1"/>
          <p:nvPr/>
        </p:nvSpPr>
        <p:spPr>
          <a:xfrm>
            <a:off x="1055440" y="6152723"/>
            <a:ext cx="1052696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Mazumder, Liu, Wang, and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Esmaeilpour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</a:t>
            </a:r>
            <a:r>
              <a:rPr lang="en-US" sz="1200" b="0" i="0" dirty="0">
                <a:effectLst/>
                <a:latin typeface="Times New Roman" panose="02020603050405020304" pitchFamily="18" charset="0"/>
              </a:rPr>
              <a:t>An Application-Independent Approach to Building Task-Oriented Chatbots with Interactive Continual Learning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ctr">
              <a:buNone/>
            </a:pPr>
            <a:r>
              <a:rPr lang="en-US" sz="12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NeurIPS-2020 Workshop on Human in the Loop Dialogue Systems (HLDS-2020)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6455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9AE3-DAC0-468F-856A-0F5C15B7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language to natural language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D02F3-3B2F-4E92-B98B-612EA120E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1103024" cy="4713288"/>
          </a:xfrm>
        </p:spPr>
        <p:txBody>
          <a:bodyPr/>
          <a:lstStyle/>
          <a:p>
            <a:r>
              <a:rPr lang="en-US" sz="2800" dirty="0"/>
              <a:t>An </a:t>
            </a:r>
            <a:r>
              <a:rPr lang="en-US" sz="2800" dirty="0">
                <a:solidFill>
                  <a:srgbClr val="0000FF"/>
                </a:solidFill>
              </a:rPr>
              <a:t>application-independent approach </a:t>
            </a:r>
            <a:r>
              <a:rPr lang="en-US" sz="2800" dirty="0"/>
              <a:t>to building task-oriented chatbots with interactive continual learning.</a:t>
            </a:r>
          </a:p>
          <a:p>
            <a:pPr lvl="1"/>
            <a:r>
              <a:rPr lang="en-US" sz="2400" dirty="0"/>
              <a:t>Based on </a:t>
            </a:r>
            <a:r>
              <a:rPr lang="en-US" sz="2400" i="1" dirty="0">
                <a:solidFill>
                  <a:srgbClr val="FF0000"/>
                </a:solidFill>
              </a:rPr>
              <a:t>natural language to natural language </a:t>
            </a:r>
            <a:r>
              <a:rPr lang="en-US" sz="2400" dirty="0"/>
              <a:t>matching (</a:t>
            </a:r>
            <a:r>
              <a:rPr lang="en-US" sz="2400" b="1" dirty="0">
                <a:solidFill>
                  <a:srgbClr val="FF0000"/>
                </a:solidFill>
              </a:rPr>
              <a:t>NL2NL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CML to automatically build NLIs for any API-driven applications. 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To build a new NLI </a:t>
            </a:r>
            <a:r>
              <a:rPr lang="en-US" sz="2800" dirty="0"/>
              <a:t>(or add a new skill to an existing NLI), </a:t>
            </a:r>
          </a:p>
          <a:p>
            <a:pPr lvl="1"/>
            <a:r>
              <a:rPr lang="en-US" sz="2400" dirty="0"/>
              <a:t>the application developer only needs to </a:t>
            </a:r>
            <a:r>
              <a:rPr lang="en-US" sz="2400" dirty="0">
                <a:solidFill>
                  <a:srgbClr val="0000FF"/>
                </a:solidFill>
              </a:rPr>
              <a:t>write a set </a:t>
            </a:r>
            <a:r>
              <a:rPr lang="en-US" sz="2400" i="1" dirty="0">
                <a:solidFill>
                  <a:srgbClr val="0000FF"/>
                </a:solidFill>
              </a:rPr>
              <a:t>S</a:t>
            </a:r>
            <a:r>
              <a:rPr lang="en-US" sz="2400" i="1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of seed commands</a:t>
            </a:r>
            <a:r>
              <a:rPr lang="en-US" sz="2400" dirty="0"/>
              <a:t> (SCs) in NL to represent each action </a:t>
            </a:r>
            <a:r>
              <a:rPr lang="en-US" sz="2400" i="1" dirty="0"/>
              <a:t>i</a:t>
            </a:r>
            <a:r>
              <a:rPr lang="en-US" sz="2400" dirty="0"/>
              <a:t>.  </a:t>
            </a:r>
          </a:p>
          <a:p>
            <a:pPr lvl="2"/>
            <a:r>
              <a:rPr lang="en-US" sz="2000" dirty="0">
                <a:solidFill>
                  <a:srgbClr val="0000FF"/>
                </a:solidFill>
              </a:rPr>
              <a:t>SCs in </a:t>
            </a:r>
            <a:r>
              <a:rPr lang="en-US" sz="2000" i="1" dirty="0">
                <a:solidFill>
                  <a:srgbClr val="0000FF"/>
                </a:solidFill>
              </a:rPr>
              <a:t>S</a:t>
            </a:r>
            <a:r>
              <a:rPr lang="en-US" sz="2000" i="1" baseline="-25000" dirty="0">
                <a:solidFill>
                  <a:srgbClr val="0000FF"/>
                </a:solidFill>
              </a:rPr>
              <a:t>i</a:t>
            </a:r>
            <a:r>
              <a:rPr lang="en-US" sz="2000" dirty="0">
                <a:solidFill>
                  <a:srgbClr val="0000FF"/>
                </a:solidFill>
              </a:rPr>
              <a:t> are just like paraphrased NL commands from users to invoke </a:t>
            </a:r>
            <a:r>
              <a:rPr lang="en-US" sz="2000" i="1" dirty="0">
                <a:solidFill>
                  <a:srgbClr val="0000FF"/>
                </a:solidFill>
              </a:rPr>
              <a:t>i</a:t>
            </a:r>
            <a:r>
              <a:rPr lang="en-US" sz="2000" dirty="0"/>
              <a:t>, but the objects to be acted upon in each SC are replaced with variables, the arguments of </a:t>
            </a:r>
            <a:r>
              <a:rPr lang="en-US" sz="2000" i="1" dirty="0"/>
              <a:t>i</a:t>
            </a:r>
            <a:r>
              <a:rPr lang="en-US" sz="2000" dirty="0"/>
              <a:t>.</a:t>
            </a:r>
          </a:p>
          <a:p>
            <a:pPr lvl="1"/>
            <a:r>
              <a:rPr lang="en-US" sz="2400" dirty="0"/>
              <a:t>An interactive learning mechanism to enable CML to </a:t>
            </a:r>
            <a:r>
              <a:rPr lang="en-US" sz="2400" dirty="0">
                <a:solidFill>
                  <a:srgbClr val="0000FF"/>
                </a:solidFill>
              </a:rPr>
              <a:t>continually learn new (paraphrased) SCs from users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33BDF-35B3-4A22-9A6C-9D258326D2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NeuCAIR @ ICLR-2021, May 7, 2021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9EF9C-8272-4A1E-B586-527E7E95E1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BF91C3-4DC8-4412-86BD-7EDA41606D7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132767"/>
      </p:ext>
    </p:extLst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3055</Words>
  <Application>Microsoft Office PowerPoint</Application>
  <PresentationFormat>Widescreen</PresentationFormat>
  <Paragraphs>304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Century Schoolbook</vt:lpstr>
      <vt:lpstr>Garamond</vt:lpstr>
      <vt:lpstr>Times New Roman</vt:lpstr>
      <vt:lpstr>Wingdings</vt:lpstr>
      <vt:lpstr>Edge</vt:lpstr>
      <vt:lpstr>Continual Learning Dialogue Systems  – Learning after Model Deployment</vt:lpstr>
      <vt:lpstr>Continual learning with learning after deployment (Fei et al 2016, Shu et al 2017a, 2017, Chen &amp; Liu, 2018, Liu, 2020)</vt:lpstr>
      <vt:lpstr>Characteristics of continual learning (Chen and Liu, 2018, Liu, 2020)</vt:lpstr>
      <vt:lpstr>Example 1 – a chatbot system (Liu and Mazumder, 2021)</vt:lpstr>
      <vt:lpstr>Example 2 - a greeting bot in a hotel (Chen and Liu 2018)</vt:lpstr>
      <vt:lpstr>Learning new knowledge during dialogue</vt:lpstr>
      <vt:lpstr>Outline</vt:lpstr>
      <vt:lpstr>Learning to ground NL commands</vt:lpstr>
      <vt:lpstr>Natural language to natural language matching</vt:lpstr>
      <vt:lpstr>An example</vt:lpstr>
      <vt:lpstr>CML has three components</vt:lpstr>
      <vt:lpstr>SC Specification (blocks-world)</vt:lpstr>
      <vt:lpstr>Command grounding module (CGM)</vt:lpstr>
      <vt:lpstr>Command grounding module (contd.)</vt:lpstr>
      <vt:lpstr>Continual interactive learning</vt:lpstr>
      <vt:lpstr>Experiment results</vt:lpstr>
      <vt:lpstr>Outline</vt:lpstr>
      <vt:lpstr>Continuous knowledge learning in dialogues (Mazumder et al. 2019)</vt:lpstr>
      <vt:lpstr>Knowledge learning in conversation</vt:lpstr>
      <vt:lpstr>Opportunities to learn in conversations</vt:lpstr>
      <vt:lpstr>Two types of queries or questions</vt:lpstr>
      <vt:lpstr>Components for knowledge learning</vt:lpstr>
      <vt:lpstr>Assumptions</vt:lpstr>
      <vt:lpstr>(1) When the user asks a Wh-question</vt:lpstr>
      <vt:lpstr>Interactive knowledge learning in dialogue: example (Mazumder et al. 2019)</vt:lpstr>
      <vt:lpstr>(2) When the user asks a fact-verification question</vt:lpstr>
      <vt:lpstr>The IKAI approach</vt:lpstr>
      <vt:lpstr>Finite State Machine : Interaction Module (     ) </vt:lpstr>
      <vt:lpstr>Working of IKAI’ FSM in a given Session</vt:lpstr>
      <vt:lpstr>(3) Knowledge acquisition in a rule-based system (Liu and Mei, 2020)</vt:lpstr>
      <vt:lpstr>Outline</vt:lpstr>
      <vt:lpstr>Dealing with wrong knowledge from users</vt:lpstr>
      <vt:lpstr>Outline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Lifelong and Continual Learning Dialogue Systems</dc:title>
  <dc:creator>Liu, Bing</dc:creator>
  <cp:lastModifiedBy>Liu, Bing</cp:lastModifiedBy>
  <cp:revision>292</cp:revision>
  <dcterms:created xsi:type="dcterms:W3CDTF">2020-12-29T02:34:33Z</dcterms:created>
  <dcterms:modified xsi:type="dcterms:W3CDTF">2021-11-23T05:05:50Z</dcterms:modified>
</cp:coreProperties>
</file>