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2687" r:id="rId2"/>
    <p:sldId id="2691" r:id="rId3"/>
    <p:sldId id="2717" r:id="rId4"/>
    <p:sldId id="2121" r:id="rId5"/>
    <p:sldId id="2123" r:id="rId6"/>
    <p:sldId id="2124" r:id="rId7"/>
    <p:sldId id="2125" r:id="rId8"/>
    <p:sldId id="2689" r:id="rId9"/>
    <p:sldId id="2688" r:id="rId10"/>
    <p:sldId id="2825" r:id="rId11"/>
    <p:sldId id="2826" r:id="rId12"/>
    <p:sldId id="2812" r:id="rId13"/>
    <p:sldId id="2864" r:id="rId14"/>
    <p:sldId id="2767" r:id="rId15"/>
    <p:sldId id="2813" r:id="rId16"/>
    <p:sldId id="2889" r:id="rId17"/>
    <p:sldId id="2874" r:id="rId18"/>
    <p:sldId id="2890" r:id="rId19"/>
    <p:sldId id="2866" r:id="rId20"/>
    <p:sldId id="258" r:id="rId21"/>
    <p:sldId id="259" r:id="rId22"/>
    <p:sldId id="260" r:id="rId23"/>
    <p:sldId id="261" r:id="rId24"/>
    <p:sldId id="265" r:id="rId25"/>
    <p:sldId id="2869" r:id="rId26"/>
    <p:sldId id="284" r:id="rId27"/>
    <p:sldId id="292" r:id="rId28"/>
    <p:sldId id="297" r:id="rId29"/>
    <p:sldId id="293" r:id="rId30"/>
    <p:sldId id="2810" r:id="rId31"/>
    <p:sldId id="2891" r:id="rId32"/>
    <p:sldId id="2815" r:id="rId33"/>
    <p:sldId id="2819" r:id="rId34"/>
    <p:sldId id="2821" r:id="rId35"/>
    <p:sldId id="2892" r:id="rId36"/>
    <p:sldId id="2862" r:id="rId37"/>
    <p:sldId id="2407" r:id="rId38"/>
    <p:sldId id="2875" r:id="rId39"/>
    <p:sldId id="2876" r:id="rId40"/>
    <p:sldId id="2877" r:id="rId41"/>
    <p:sldId id="2878" r:id="rId42"/>
    <p:sldId id="2756" r:id="rId43"/>
    <p:sldId id="2881" r:id="rId44"/>
    <p:sldId id="2805" r:id="rId45"/>
    <p:sldId id="2863" r:id="rId46"/>
    <p:sldId id="2882" r:id="rId47"/>
    <p:sldId id="2776" r:id="rId48"/>
    <p:sldId id="2893" r:id="rId49"/>
    <p:sldId id="2883" r:id="rId50"/>
    <p:sldId id="2884" r:id="rId51"/>
    <p:sldId id="2758" r:id="rId52"/>
    <p:sldId id="2885" r:id="rId53"/>
    <p:sldId id="2886" r:id="rId54"/>
    <p:sldId id="2894" r:id="rId55"/>
    <p:sldId id="2451" r:id="rId56"/>
    <p:sldId id="2574" r:id="rId57"/>
    <p:sldId id="2573" r:id="rId58"/>
    <p:sldId id="2453" r:id="rId59"/>
    <p:sldId id="2575" r:id="rId60"/>
    <p:sldId id="2452" r:id="rId61"/>
    <p:sldId id="2456" r:id="rId62"/>
    <p:sldId id="2743" r:id="rId63"/>
    <p:sldId id="2895" r:id="rId64"/>
    <p:sldId id="2766" r:id="rId65"/>
  </p:sldIdLst>
  <p:sldSz cx="12192000" cy="685800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Chen" initials="" lastIdx="5" clrIdx="0"/>
  <p:cmAuthor id="1" name="Brett Zhiyuan Chen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00FF"/>
    <a:srgbClr val="FF6600"/>
    <a:srgbClr val="3366FF"/>
    <a:srgbClr val="700000"/>
    <a:srgbClr val="FF9900"/>
    <a:srgbClr val="5D2884"/>
    <a:srgbClr val="3333FF"/>
    <a:srgbClr val="FFFF00"/>
    <a:srgbClr val="29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3963" autoAdjust="0"/>
  </p:normalViewPr>
  <p:slideViewPr>
    <p:cSldViewPr>
      <p:cViewPr varScale="1">
        <p:scale>
          <a:sx n="61" d="100"/>
          <a:sy n="61" d="100"/>
        </p:scale>
        <p:origin x="780" y="38"/>
      </p:cViewPr>
      <p:guideLst>
        <p:guide orient="horz" pos="2160"/>
        <p:guide pos="3840"/>
        <p:guide orient="horz" pos="4319"/>
        <p:guide pos="7679"/>
        <p:guide orient="horz" pos="21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58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fld id="{5DB034C7-4270-483D-8BDF-C000EEEF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2A3586C-3B7D-4147-9957-F8F486F8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three characteristics make LML</a:t>
            </a:r>
            <a:r>
              <a:rPr lang="en-US" baseline="0" dirty="0"/>
              <a:t> different from related learning tasks such as transfer learning, multi-task learning, online learning and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L (??)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0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8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Confident but wrong!! --- needs knowledge revision..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Overview end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5D2C7-0FA6-413D-8BA3-CF575C4AAAA3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4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Overview end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5D2C7-0FA6-413D-8BA3-CF575C4AAAA3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7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Overview end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5D2C7-0FA6-413D-8BA3-CF575C4AAAA3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Overview end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5D2C7-0FA6-413D-8BA3-CF575C4AAAA3}" type="slidenum">
              <a:rPr lang="en-US" altLang="en-US" smtClean="0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1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6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6F0-88B9-48EE-8C53-686074EE5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803B-8952-402F-A71A-B244E008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6302-11C0-4480-8196-146E01662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0B96-E340-41E1-9073-CBBEAA7A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CFDD-3C5F-4286-9C94-2AA788FC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7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072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24164" indent="-379677">
              <a:spcBef>
                <a:spcPts val="600"/>
              </a:spcBef>
              <a:defRPr sz="2800"/>
            </a:lvl2pPr>
            <a:lvl3pPr marL="1162685" indent="-491173">
              <a:spcBef>
                <a:spcPts val="600"/>
              </a:spcBef>
              <a:defRPr sz="2800"/>
            </a:lvl3pPr>
            <a:lvl4pPr marL="1515357" indent="-491420">
              <a:spcBef>
                <a:spcPts val="600"/>
              </a:spcBef>
              <a:defRPr sz="2800"/>
            </a:lvl4pPr>
            <a:lvl5pPr marL="1869899" indent="-52846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0518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91C3-4DC8-4412-86BD-7EDA4160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95-C475-468E-B55A-5AAB6E83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E54C-6748-4117-AA15-93F73070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E47E-5550-4E36-872B-CD1F66F30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1D7C-6881-4687-9E7E-EA249A2F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E2BA-9042-4BC0-B54D-BCD7452B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5FFE-4E95-41F7-8729-5E6E1872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552E-4478-4036-BA25-FF7ACAEF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87098A94-D482-4804-A3D4-A50318B2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Lifelong and Continual Learning, and On-the-Job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676" y="3962400"/>
            <a:ext cx="8199524" cy="1752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Bing Liu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Department of Computer Science,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University of Illinois at Chicago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68" y="4005064"/>
            <a:ext cx="1206232" cy="16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Lifelong or continual learning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Pre-deployment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Online continual learning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Post-deployment continual learning: autonomous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in the open-world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1: continual learning dialogue system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2: continual factual knowledge learning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2E9A-5449-3CA9-844A-C01E2A6A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9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definition of lifelong/continual learning</a:t>
            </a:r>
            <a:br>
              <a:rPr lang="en-US" dirty="0"/>
            </a:br>
            <a:r>
              <a:rPr lang="en-US" altLang="en-US" sz="2000" dirty="0"/>
              <a:t>(</a:t>
            </a:r>
            <a:r>
              <a:rPr lang="en-US" altLang="en-US" sz="2000" dirty="0" err="1"/>
              <a:t>Thrun</a:t>
            </a:r>
            <a:r>
              <a:rPr lang="en-US" altLang="en-US" sz="2000" dirty="0"/>
              <a:t> 1996, </a:t>
            </a:r>
            <a:r>
              <a:rPr lang="en-US" sz="2000" dirty="0"/>
              <a:t>Silver et al 2013; Ruvolo and Eaton, 2013; </a:t>
            </a:r>
            <a:r>
              <a:rPr lang="en-US" altLang="en-US" sz="2000" dirty="0"/>
              <a:t>Chen and Liu, 2014,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887000" cy="4530725"/>
          </a:xfrm>
        </p:spPr>
        <p:txBody>
          <a:bodyPr/>
          <a:lstStyle/>
          <a:p>
            <a:r>
              <a:rPr lang="en-US" dirty="0"/>
              <a:t>Learn a sequence of tasks,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dirty="0"/>
              <a:t>, … incrementally. Each task </a:t>
            </a:r>
            <a:r>
              <a:rPr lang="en-US" i="1" dirty="0"/>
              <a:t>t</a:t>
            </a:r>
            <a:r>
              <a:rPr lang="en-US" dirty="0"/>
              <a:t> has a training dataset </a:t>
            </a:r>
            <a:r>
              <a:rPr lang="en-US" i="1" dirty="0"/>
              <a:t>D</a:t>
            </a:r>
            <a:r>
              <a:rPr lang="en-US" i="1" baseline="-25000" dirty="0"/>
              <a:t>t</a:t>
            </a:r>
            <a:r>
              <a:rPr lang="en-US" i="1" dirty="0"/>
              <a:t>  </a:t>
            </a:r>
            <a:r>
              <a:rPr lang="en-US" dirty="0"/>
              <a:t>                            . </a:t>
            </a:r>
            <a:endParaRPr lang="en-US" i="1" dirty="0"/>
          </a:p>
          <a:p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Assumptions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dirty="0"/>
              <a:t>Once a task is learned its data is no longer accessible, at least a majority of it, and </a:t>
            </a:r>
          </a:p>
          <a:p>
            <a:pPr lvl="1"/>
            <a:r>
              <a:rPr lang="en-US" dirty="0"/>
              <a:t>Both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task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and its training data </a:t>
            </a:r>
            <a:r>
              <a:rPr lang="en-US" i="1" dirty="0"/>
              <a:t>D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are </a:t>
            </a:r>
            <a:r>
              <a:rPr lang="en-US" b="1" dirty="0"/>
              <a:t>given</a:t>
            </a:r>
            <a:r>
              <a:rPr lang="en-US" dirty="0"/>
              <a:t> by the user.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E1320-92D8-D2F2-5E09-9FBF96A7000B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0893B-45BB-5521-FFEA-6E3FAF718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87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C3B9-18FF-29DA-3EEA-8593BA68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lifelong/continual learning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2000" dirty="0" err="1"/>
              <a:t>T</a:t>
            </a:r>
            <a:r>
              <a:rPr lang="en-US" altLang="en-US" sz="2000" dirty="0" err="1"/>
              <a:t>hrun</a:t>
            </a:r>
            <a:r>
              <a:rPr lang="en-US" altLang="en-US" sz="2000" dirty="0"/>
              <a:t> 1996, </a:t>
            </a:r>
            <a:r>
              <a:rPr lang="en-US" sz="2000" dirty="0"/>
              <a:t>Silver et al 2013; Ruvolo and Eaton, 2013; </a:t>
            </a:r>
            <a:r>
              <a:rPr lang="en-US" altLang="en-US" sz="2000" dirty="0"/>
              <a:t>Chen and Liu, 2014, 2018)</a:t>
            </a:r>
            <a:endParaRPr lang="en-US" sz="2000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F0075CC-93A0-8568-B737-5FF59AA00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65" y="1448780"/>
            <a:ext cx="8244518" cy="46952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2817F-5A7C-0DD8-CA0F-A7DD06244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3ACB42-5C8E-F715-CF57-61DE943D8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923E7-8A5F-F4FC-71DF-58DCC5B3507E}"/>
              </a:ext>
            </a:extLst>
          </p:cNvPr>
          <p:cNvSpPr txBox="1"/>
          <p:nvPr/>
        </p:nvSpPr>
        <p:spPr>
          <a:xfrm>
            <a:off x="609600" y="6152723"/>
            <a:ext cx="10972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  <a:p>
            <a:pPr algn="ctr">
              <a:buNone/>
            </a:pPr>
            <a:r>
              <a:rPr lang="en-US" sz="1200" dirty="0"/>
              <a:t>Chen and Liu. Lifelong machine learning. Morgan &amp; Claypool. 2018</a:t>
            </a:r>
          </a:p>
        </p:txBody>
      </p:sp>
    </p:spTree>
    <p:extLst>
      <p:ext uri="{BB962C8B-B14F-4D97-AF65-F5344CB8AC3E}">
        <p14:creationId xmlns:p14="http://schemas.microsoft.com/office/powerpoint/2010/main" val="329246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B16F-4D13-16C2-E0A4-9969CE5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continual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7307A-86D1-1747-F99B-5228762F2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Learn each new task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 </a:t>
            </a:r>
            <a:r>
              <a:rPr lang="en-US" dirty="0"/>
              <a:t>incrementally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</a:rPr>
              <a:t>without catastrophic forgetting (CF):</a:t>
            </a:r>
            <a:r>
              <a:rPr lang="en-US" dirty="0"/>
              <a:t> Learning of the new task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should not degrade the accuracy for any of the previous </a:t>
            </a:r>
            <a:r>
              <a:rPr lang="en-US" i="1" dirty="0"/>
              <a:t>N</a:t>
            </a:r>
            <a:r>
              <a:rPr lang="en-US" b="1" i="1" dirty="0"/>
              <a:t> </a:t>
            </a:r>
            <a:r>
              <a:rPr lang="en-US" dirty="0"/>
              <a:t>tasks.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 learning a new task, the system will need to change the network parameters, which may cause deterioration in performance of previous tasks.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</a:rPr>
              <a:t>with knowledge transfer (KT)</a:t>
            </a:r>
            <a:r>
              <a:rPr lang="en-US" dirty="0"/>
              <a:t>: leveraging the knowledge learned from the previous tasks to learn the new task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better. </a:t>
            </a:r>
          </a:p>
          <a:p>
            <a:pPr lvl="2">
              <a:spcBef>
                <a:spcPts val="600"/>
              </a:spcBef>
            </a:pPr>
            <a:r>
              <a:rPr lang="en-US" b="1" dirty="0"/>
              <a:t>Forward transfer</a:t>
            </a:r>
            <a:r>
              <a:rPr lang="en-US" dirty="0"/>
              <a:t>: old task knowledge helps future task learning</a:t>
            </a:r>
          </a:p>
          <a:p>
            <a:pPr lvl="2">
              <a:spcBef>
                <a:spcPts val="600"/>
              </a:spcBef>
            </a:pPr>
            <a:r>
              <a:rPr lang="en-US" b="1" dirty="0"/>
              <a:t>Backward transfer</a:t>
            </a:r>
            <a:r>
              <a:rPr lang="en-US" dirty="0"/>
              <a:t>: future tasks improve the models of the previous tasks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7DC4A-C7B6-C6FB-85E0-333FB0174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32F88-FD65-619F-B2E1-DCE440923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82757-0EE3-C628-EEB1-CF5EDD0E3C40}"/>
              </a:ext>
            </a:extLst>
          </p:cNvPr>
          <p:cNvSpPr txBox="1"/>
          <p:nvPr/>
        </p:nvSpPr>
        <p:spPr>
          <a:xfrm>
            <a:off x="609600" y="6152723"/>
            <a:ext cx="10972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  <a:p>
            <a:pPr algn="ctr">
              <a:buNone/>
            </a:pPr>
            <a:r>
              <a:rPr lang="en-US" sz="1200" dirty="0"/>
              <a:t>Chen and Liu. Lifelong machine learning. Morgan &amp; Claypool. 2018</a:t>
            </a:r>
          </a:p>
        </p:txBody>
      </p:sp>
    </p:spTree>
    <p:extLst>
      <p:ext uri="{BB962C8B-B14F-4D97-AF65-F5344CB8AC3E}">
        <p14:creationId xmlns:p14="http://schemas.microsoft.com/office/powerpoint/2010/main" val="181347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58B-731A-46BC-BDEC-0E4B4C41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learning (of a sequence of tasks)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9E12-FFA4-4203-90F6-E6978CE07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tasks are learned in a single neural network</a:t>
            </a:r>
          </a:p>
          <a:p>
            <a:pPr lvl="1"/>
            <a:r>
              <a:rPr lang="en-US" dirty="0"/>
              <a:t>Each task consists of a set of classes to be learned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Challenges: </a:t>
            </a:r>
            <a:r>
              <a:rPr lang="en-US" i="1" dirty="0"/>
              <a:t>catastrophic forgetting </a:t>
            </a:r>
            <a:r>
              <a:rPr lang="en-US" dirty="0"/>
              <a:t>(CF)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knowledge transfer </a:t>
            </a:r>
            <a:r>
              <a:rPr lang="en-US" dirty="0"/>
              <a:t>(KT)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</a:rPr>
              <a:t>Class-incremental learning (CIL)          </a:t>
            </a:r>
            <a:r>
              <a:rPr lang="en-US" sz="2200" b="1" dirty="0">
                <a:solidFill>
                  <a:srgbClr val="00863D"/>
                </a:solidFill>
              </a:rPr>
              <a:t>CF &amp; KT</a:t>
            </a:r>
            <a:r>
              <a:rPr lang="en-US" sz="2200" b="1" dirty="0"/>
              <a:t>: </a:t>
            </a:r>
            <a:r>
              <a:rPr lang="en-US" sz="2200" dirty="0"/>
              <a:t>challenging</a:t>
            </a:r>
          </a:p>
          <a:p>
            <a:pPr lvl="1"/>
            <a:r>
              <a:rPr lang="en-US" dirty="0"/>
              <a:t>produce a single model from all tasks              </a:t>
            </a:r>
            <a:r>
              <a:rPr lang="en-US" sz="2200" b="1" dirty="0">
                <a:solidFill>
                  <a:srgbClr val="00863D"/>
                </a:solidFill>
                <a:ea typeface="+mn-ea"/>
                <a:cs typeface="+mn-cs"/>
              </a:rPr>
              <a:t>but </a:t>
            </a:r>
            <a:r>
              <a:rPr lang="en-US" sz="2200" dirty="0">
                <a:ea typeface="+mn-ea"/>
                <a:cs typeface="+mn-cs"/>
              </a:rPr>
              <a:t>lots of improvements</a:t>
            </a:r>
          </a:p>
          <a:p>
            <a:pPr lvl="1"/>
            <a:r>
              <a:rPr lang="en-US" dirty="0"/>
              <a:t>classify all classes during testing</a:t>
            </a:r>
          </a:p>
          <a:p>
            <a:r>
              <a:rPr lang="en-US" dirty="0">
                <a:solidFill>
                  <a:srgbClr val="0000FF"/>
                </a:solidFill>
              </a:rPr>
              <a:t>Task-incremental learning (TIL)            </a:t>
            </a:r>
            <a:r>
              <a:rPr lang="en-US" sz="2200" b="1" dirty="0">
                <a:solidFill>
                  <a:srgbClr val="00863D"/>
                </a:solidFill>
              </a:rPr>
              <a:t>CF</a:t>
            </a:r>
            <a:r>
              <a:rPr lang="en-US" sz="2200" dirty="0">
                <a:solidFill>
                  <a:srgbClr val="00863D"/>
                </a:solidFill>
              </a:rPr>
              <a:t>: </a:t>
            </a:r>
            <a:r>
              <a:rPr lang="en-US" sz="2200" dirty="0"/>
              <a:t>solved.</a:t>
            </a:r>
            <a:r>
              <a:rPr lang="en-US" sz="2200" dirty="0">
                <a:solidFill>
                  <a:srgbClr val="00863D"/>
                </a:solidFill>
              </a:rPr>
              <a:t> </a:t>
            </a:r>
            <a:r>
              <a:rPr lang="en-US" sz="2200" b="1" dirty="0">
                <a:solidFill>
                  <a:srgbClr val="00863D"/>
                </a:solidFill>
              </a:rPr>
              <a:t>KT</a:t>
            </a:r>
            <a:r>
              <a:rPr lang="en-US" sz="2200" dirty="0">
                <a:solidFill>
                  <a:srgbClr val="00863D"/>
                </a:solidFill>
              </a:rPr>
              <a:t>:</a:t>
            </a:r>
            <a:r>
              <a:rPr lang="en-US" sz="2200" dirty="0"/>
              <a:t> good progress </a:t>
            </a:r>
          </a:p>
          <a:p>
            <a:pPr lvl="1"/>
            <a:r>
              <a:rPr lang="en-US" dirty="0"/>
              <a:t>train a “separate” model for each task </a:t>
            </a:r>
          </a:p>
          <a:p>
            <a:pPr lvl="1"/>
            <a:r>
              <a:rPr lang="en-US" dirty="0"/>
              <a:t>task-id is provided during 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A6978-74C6-4C05-839A-6B2465990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2304B-B4DC-C3E4-8CE1-EDE395D41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6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AE32-DCB3-084A-A0C1-8F8330CC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and online continual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A6B6-E2CF-33E2-1603-B13180A0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continual learning</a:t>
            </a:r>
          </a:p>
          <a:p>
            <a:pPr lvl="1"/>
            <a:r>
              <a:rPr lang="en-US" dirty="0"/>
              <a:t>When a new task arrives, all its training data are available</a:t>
            </a:r>
          </a:p>
          <a:p>
            <a:pPr lvl="1"/>
            <a:r>
              <a:rPr lang="en-US" dirty="0"/>
              <a:t>Training can use any number of epochs</a:t>
            </a:r>
          </a:p>
          <a:p>
            <a:r>
              <a:rPr lang="en-US" dirty="0"/>
              <a:t>Online continual learning</a:t>
            </a:r>
          </a:p>
          <a:p>
            <a:pPr lvl="1"/>
            <a:r>
              <a:rPr lang="en-US" dirty="0"/>
              <a:t>The data comes in a data stream. </a:t>
            </a:r>
          </a:p>
          <a:p>
            <a:pPr lvl="1"/>
            <a:r>
              <a:rPr lang="en-US" dirty="0"/>
              <a:t>When a small batch of data is accumulated, it is learned in one iteration. </a:t>
            </a:r>
          </a:p>
          <a:p>
            <a:pPr lvl="1"/>
            <a:r>
              <a:rPr lang="en-US" dirty="0"/>
              <a:t>Training is effectively done in one epoch.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83EC2-447A-E047-A2D7-6BD304631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59B5B-45B8-E99B-8ADD-38980D137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76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or continual learning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Pre-deployment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Batch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Online continual learning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Post-deployment continual learning: autonomous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in the open-world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1: continual learning dialogue system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2: continual factual knowledge learning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2E9A-5449-3CA9-844A-C01E2A6A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52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3F13-2F78-E81D-C3C2-595FD20F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popular continual learning settings</a:t>
            </a:r>
            <a:r>
              <a:rPr lang="en-US" sz="2400" dirty="0"/>
              <a:t> (Kim et al.,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2496-9B7A-3957-A5A0-FBE963B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764"/>
            <a:ext cx="10972800" cy="5040559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Class incremental learning (CIL): </a:t>
            </a:r>
            <a:r>
              <a:rPr lang="en-US" sz="2400" dirty="0"/>
              <a:t>produce a single model from all tasks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dirty="0"/>
              <a:t> classify all classes during testing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sz="2800" dirty="0">
                <a:solidFill>
                  <a:srgbClr val="0000FF"/>
                </a:solidFill>
              </a:rPr>
              <a:t>Task incremental learning (TIL): </a:t>
            </a:r>
            <a:r>
              <a:rPr lang="en-US" sz="2400" dirty="0"/>
              <a:t>train a “separate” model for each task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dirty="0"/>
              <a:t> task-id is provided during testing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C01B3-400F-85EB-AD80-3EEDA70C3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CEDF6-3AB0-573A-342F-B284ABC61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Screen Shot 2022-10-19 at 3.23.23 PM.png" descr="Screen Shot 2022-10-19 at 3.23.23 PM.png">
            <a:extLst>
              <a:ext uri="{FF2B5EF4-FFF2-40B4-BE49-F238E27FC236}">
                <a16:creationId xmlns:a16="http://schemas.microsoft.com/office/drawing/2014/main" id="{844808FC-469C-7472-2609-6C46041B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236628"/>
            <a:ext cx="10393462" cy="159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creen Shot 2022-10-19 at 3.26.09 PM.png" descr="Screen Shot 2022-10-19 at 3.26.09 PM.png">
            <a:extLst>
              <a:ext uri="{FF2B5EF4-FFF2-40B4-BE49-F238E27FC236}">
                <a16:creationId xmlns:a16="http://schemas.microsoft.com/office/drawing/2014/main" id="{CEEB9F1F-1A5E-1F93-41F6-3E0712200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691636"/>
            <a:ext cx="10393462" cy="145797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DCC3A-9C97-341E-33D5-CAEC04540EAC}"/>
              </a:ext>
            </a:extLst>
          </p:cNvPr>
          <p:cNvSpPr txBox="1"/>
          <p:nvPr/>
        </p:nvSpPr>
        <p:spPr>
          <a:xfrm>
            <a:off x="1883532" y="6152723"/>
            <a:ext cx="846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Kim, Xiao, Konishi, Ke and Liu. A Theoretical Study on Solving Continual Learning. NeurIPS-2022, Nov. 28 - Dec. 9, 2022..</a:t>
            </a:r>
          </a:p>
        </p:txBody>
      </p:sp>
    </p:spTree>
    <p:extLst>
      <p:ext uri="{BB962C8B-B14F-4D97-AF65-F5344CB8AC3E}">
        <p14:creationId xmlns:p14="http://schemas.microsoft.com/office/powerpoint/2010/main" val="18782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BBCC-5A31-46FE-9603-131CEE58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DEAC-7047-4A78-92F6-AEDB7481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7030A0"/>
                </a:solidFill>
              </a:rPr>
              <a:t>Class incremental learning (CIL)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7030A0"/>
                </a:solidFill>
              </a:rPr>
              <a:t>Catastrophic forgetting</a:t>
            </a:r>
          </a:p>
          <a:p>
            <a:pPr>
              <a:spcBef>
                <a:spcPts val="600"/>
              </a:spcBef>
            </a:pPr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6E562-8491-4F03-91BC-143A56A1D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673DD-CB26-4DC3-941D-6029444DC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93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0BA6-BF77-BCB5-56A6-61D9A699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 on solving CIL </a:t>
            </a:r>
            <a:r>
              <a:rPr lang="en-US" sz="2400" dirty="0"/>
              <a:t>(Kim et al.,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AF3A-C82F-EAE2-6196-3CD0EE5EB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CIL problem can be decomposed into two subproblems: </a:t>
            </a:r>
            <a:r>
              <a:rPr lang="en-US" dirty="0">
                <a:solidFill>
                  <a:srgbClr val="0433FF"/>
                </a:solidFill>
              </a:rPr>
              <a:t>within-task prediction</a:t>
            </a:r>
            <a:r>
              <a:rPr lang="en-US" dirty="0"/>
              <a:t> (WP) and </a:t>
            </a:r>
            <a:r>
              <a:rPr lang="en-US" dirty="0">
                <a:solidFill>
                  <a:srgbClr val="0433FF"/>
                </a:solidFill>
              </a:rPr>
              <a:t>task-id prediction</a:t>
            </a:r>
            <a:r>
              <a:rPr lang="en-US" dirty="0"/>
              <a:t> (TP)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899" indent="-342899">
              <a:spcBef>
                <a:spcPts val="2400"/>
              </a:spcBef>
              <a:defRPr sz="2800"/>
            </a:pPr>
            <a:r>
              <a:rPr lang="en-US" b="1" dirty="0">
                <a:solidFill>
                  <a:srgbClr val="0000FF"/>
                </a:solidFill>
              </a:rPr>
              <a:t>Theoretical result:</a:t>
            </a:r>
            <a:r>
              <a:rPr lang="en-US" dirty="0"/>
              <a:t> Good WP and TP or (OOD) are </a:t>
            </a:r>
            <a:r>
              <a:rPr lang="en-US" b="1" i="1" dirty="0">
                <a:solidFill>
                  <a:srgbClr val="FF0000"/>
                </a:solidFill>
              </a:rPr>
              <a:t>necessary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sufficient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good CIL.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D73AA-20A9-052A-611D-67A94088C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1F890-F9A7-DDEB-471D-2AF570899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Screen Shot 2022-10-16 at 4.34.35 PM.png" descr="Screen Shot 2022-10-16 at 4.34.35 PM.png">
            <a:extLst>
              <a:ext uri="{FF2B5EF4-FFF2-40B4-BE49-F238E27FC236}">
                <a16:creationId xmlns:a16="http://schemas.microsoft.com/office/drawing/2014/main" id="{116A7DA0-619E-0530-C6D5-2E9D3CE7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2775791"/>
            <a:ext cx="8734666" cy="13372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WP (i.e., TIL)">
            <a:extLst>
              <a:ext uri="{FF2B5EF4-FFF2-40B4-BE49-F238E27FC236}">
                <a16:creationId xmlns:a16="http://schemas.microsoft.com/office/drawing/2014/main" id="{D7097C7B-E819-25E9-AE97-A2474E601FF7}"/>
              </a:ext>
            </a:extLst>
          </p:cNvPr>
          <p:cNvSpPr txBox="1"/>
          <p:nvPr/>
        </p:nvSpPr>
        <p:spPr>
          <a:xfrm>
            <a:off x="4537248" y="4296458"/>
            <a:ext cx="1898304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buClrTx/>
              <a:buSzTx/>
              <a:buNone/>
              <a:defRPr sz="2400">
                <a:solidFill>
                  <a:srgbClr val="5E5E5E"/>
                </a:solidFill>
              </a:defRPr>
            </a:lvl1pPr>
          </a:lstStyle>
          <a:p>
            <a:r>
              <a:rPr dirty="0"/>
              <a:t>WP (i.e., TIL)</a:t>
            </a:r>
          </a:p>
        </p:txBody>
      </p:sp>
      <p:pic>
        <p:nvPicPr>
          <p:cNvPr id="8" name="Screen Shot 2022-10-16 at 4.40.00 PM.png" descr="Screen Shot 2022-10-16 at 4.40.00 PM.png">
            <a:extLst>
              <a:ext uri="{FF2B5EF4-FFF2-40B4-BE49-F238E27FC236}">
                <a16:creationId xmlns:a16="http://schemas.microsoft.com/office/drawing/2014/main" id="{EF48B1FE-8A27-4969-8E7D-397ABA39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58130" y="3687749"/>
            <a:ext cx="256540" cy="10261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P">
            <a:extLst>
              <a:ext uri="{FF2B5EF4-FFF2-40B4-BE49-F238E27FC236}">
                <a16:creationId xmlns:a16="http://schemas.microsoft.com/office/drawing/2014/main" id="{3CE81611-443B-F5F3-DF92-0B3E6A422366}"/>
              </a:ext>
            </a:extLst>
          </p:cNvPr>
          <p:cNvSpPr txBox="1"/>
          <p:nvPr/>
        </p:nvSpPr>
        <p:spPr>
          <a:xfrm>
            <a:off x="8060075" y="4296458"/>
            <a:ext cx="503784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buClrTx/>
              <a:buSzTx/>
              <a:buNone/>
              <a:defRPr sz="2400">
                <a:solidFill>
                  <a:srgbClr val="5E5E5E"/>
                </a:solidFill>
              </a:defRPr>
            </a:lvl1pPr>
          </a:lstStyle>
          <a:p>
            <a:r>
              <a:t>TP</a:t>
            </a:r>
          </a:p>
        </p:txBody>
      </p:sp>
      <p:pic>
        <p:nvPicPr>
          <p:cNvPr id="10" name="Screen Shot 2022-10-16 at 4.40.00 PM.png" descr="Screen Shot 2022-10-16 at 4.40.00 PM.png">
            <a:extLst>
              <a:ext uri="{FF2B5EF4-FFF2-40B4-BE49-F238E27FC236}">
                <a16:creationId xmlns:a16="http://schemas.microsoft.com/office/drawing/2014/main" id="{C22D7DC6-44E8-3F78-D274-594FF3E2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83697" y="3687749"/>
            <a:ext cx="256541" cy="10261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9D6932-0416-97CB-7033-BA5B22D5D410}"/>
              </a:ext>
            </a:extLst>
          </p:cNvPr>
          <p:cNvSpPr txBox="1"/>
          <p:nvPr/>
        </p:nvSpPr>
        <p:spPr>
          <a:xfrm>
            <a:off x="1883532" y="6152723"/>
            <a:ext cx="846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Kim, Xiao, Konishi, Ke and Liu. A Theoretical Study on Solving Continual Learning. NeurIPS-2022, Nov. 28 - Dec. 9, 2022..</a:t>
            </a:r>
          </a:p>
        </p:txBody>
      </p:sp>
    </p:spTree>
    <p:extLst>
      <p:ext uri="{BB962C8B-B14F-4D97-AF65-F5344CB8AC3E}">
        <p14:creationId xmlns:p14="http://schemas.microsoft.com/office/powerpoint/2010/main" val="308203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780"/>
            <a:ext cx="10972800" cy="457413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Classic machine learning: </a:t>
            </a:r>
            <a:r>
              <a:rPr lang="en-US" dirty="0">
                <a:solidFill>
                  <a:srgbClr val="FF0000"/>
                </a:solidFill>
              </a:rPr>
              <a:t>Isolated single-task learning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marL="344487" lvl="1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863D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863D"/>
                </a:solidFill>
              </a:rPr>
              <a:t>Key weaknesses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Closed-world assumption:</a:t>
            </a:r>
            <a:r>
              <a:rPr lang="en-US" dirty="0"/>
              <a:t> nothing new in testing / application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Model is fixed during application</a:t>
            </a:r>
            <a:r>
              <a:rPr lang="en-US" dirty="0"/>
              <a:t>: no model revision/improvement in application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No knowledge accumulation</a:t>
            </a:r>
            <a:r>
              <a:rPr lang="en-US" dirty="0"/>
              <a:t>: needs a large amount of labeled training 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Suitable for well-defined tasks in restricted environments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2015,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0" y="2204864"/>
            <a:ext cx="7111649" cy="10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CIL </a:t>
            </a:r>
            <a:r>
              <a:rPr lang="en-US" dirty="0"/>
              <a:t>d</a:t>
            </a:r>
            <a:r>
              <a:rPr dirty="0"/>
              <a:t>ecomposition</a:t>
            </a:r>
            <a:r>
              <a:rPr lang="en-US" dirty="0"/>
              <a:t> and theoretical result</a:t>
            </a:r>
            <a:endParaRPr dirty="0"/>
          </a:p>
        </p:txBody>
      </p:sp>
      <p:sp>
        <p:nvSpPr>
          <p:cNvPr id="13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6"/>
          </a:xfrm>
          <a:prstGeom prst="rect">
            <a:avLst/>
          </a:prstGeom>
        </p:spPr>
        <p:txBody>
          <a:bodyPr/>
          <a:lstStyle/>
          <a:p>
            <a:r>
              <a:rPr dirty="0"/>
              <a:t>CIL problem can be decomposed into two subproblems: </a:t>
            </a:r>
            <a:r>
              <a:rPr dirty="0">
                <a:solidFill>
                  <a:srgbClr val="0433FF"/>
                </a:solidFill>
              </a:rPr>
              <a:t>within-task prediction</a:t>
            </a:r>
            <a:r>
              <a:rPr dirty="0"/>
              <a:t> (WP) and </a:t>
            </a:r>
            <a:r>
              <a:rPr dirty="0">
                <a:solidFill>
                  <a:srgbClr val="0433FF"/>
                </a:solidFill>
              </a:rPr>
              <a:t>task-id prediction</a:t>
            </a:r>
            <a:r>
              <a:rPr dirty="0"/>
              <a:t> (TP)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899" indent="-342899">
              <a:spcBef>
                <a:spcPts val="600"/>
              </a:spcBef>
              <a:defRPr sz="2800"/>
            </a:pPr>
            <a:r>
              <a:rPr lang="en-US" b="1" dirty="0">
                <a:solidFill>
                  <a:srgbClr val="0000FF"/>
                </a:solidFill>
              </a:rPr>
              <a:t>Theoretical result:</a:t>
            </a:r>
            <a:r>
              <a:rPr lang="en-US" dirty="0"/>
              <a:t> Good WP and TP or (OOD) are </a:t>
            </a:r>
            <a:r>
              <a:rPr lang="en-US" b="1" i="1" dirty="0">
                <a:solidFill>
                  <a:srgbClr val="FF0000"/>
                </a:solidFill>
              </a:rPr>
              <a:t>necessary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sufficient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good CIL. </a:t>
            </a:r>
          </a:p>
        </p:txBody>
      </p:sp>
      <p:pic>
        <p:nvPicPr>
          <p:cNvPr id="138" name="Screen Shot 2022-10-16 at 4.34.35 PM.png" descr="Screen Shot 2022-10-16 at 4.34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2661329"/>
            <a:ext cx="8734666" cy="133728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WP (i.e., TIL)"/>
          <p:cNvSpPr txBox="1"/>
          <p:nvPr/>
        </p:nvSpPr>
        <p:spPr>
          <a:xfrm>
            <a:off x="4537248" y="4296458"/>
            <a:ext cx="1898304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buClrTx/>
              <a:buSzTx/>
              <a:buNone/>
              <a:defRPr sz="2400">
                <a:solidFill>
                  <a:srgbClr val="5E5E5E"/>
                </a:solidFill>
              </a:defRPr>
            </a:lvl1pPr>
          </a:lstStyle>
          <a:p>
            <a:r>
              <a:rPr dirty="0"/>
              <a:t>WP (i.e., TIL)</a:t>
            </a:r>
          </a:p>
        </p:txBody>
      </p:sp>
      <p:pic>
        <p:nvPicPr>
          <p:cNvPr id="140" name="Screen Shot 2022-10-16 at 4.40.00 PM.png" descr="Screen Shot 2022-10-16 at 4.40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58130" y="3584251"/>
            <a:ext cx="256540" cy="102616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P"/>
          <p:cNvSpPr txBox="1"/>
          <p:nvPr/>
        </p:nvSpPr>
        <p:spPr>
          <a:xfrm>
            <a:off x="8060075" y="4296458"/>
            <a:ext cx="503784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spcBef>
                <a:spcPts val="0"/>
              </a:spcBef>
              <a:buClrTx/>
              <a:buSzTx/>
              <a:buNone/>
              <a:defRPr sz="2400">
                <a:solidFill>
                  <a:srgbClr val="5E5E5E"/>
                </a:solidFill>
              </a:defRPr>
            </a:lvl1pPr>
          </a:lstStyle>
          <a:p>
            <a:r>
              <a:t>TP</a:t>
            </a:r>
          </a:p>
        </p:txBody>
      </p:sp>
      <p:pic>
        <p:nvPicPr>
          <p:cNvPr id="142" name="Screen Shot 2022-10-16 at 4.40.00 PM.png" descr="Screen Shot 2022-10-16 at 4.40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83697" y="3584251"/>
            <a:ext cx="256541" cy="10261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DB3FD-0881-DB97-38D0-90663655D2C7}"/>
              </a:ext>
            </a:extLst>
          </p:cNvPr>
          <p:cNvSpPr txBox="1"/>
          <p:nvPr/>
        </p:nvSpPr>
        <p:spPr>
          <a:xfrm>
            <a:off x="1919536" y="6152723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Kim, Xiao, Konishi, Ke and Liu. A Theoretical Study on Solving Continual Learning. NeurIPS-2022, Nov. 28 - Dec. 9, 2022..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DCFEC-106E-B754-B034-FD174BE90E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Upper Bound of CIL Loss</a:t>
            </a:r>
          </a:p>
        </p:txBody>
      </p:sp>
      <p:sp>
        <p:nvSpPr>
          <p:cNvPr id="14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1595438"/>
            <a:ext cx="10972800" cy="4713289"/>
          </a:xfrm>
          <a:prstGeom prst="rect">
            <a:avLst/>
          </a:prstGeom>
        </p:spPr>
        <p:txBody>
          <a:bodyPr/>
          <a:lstStyle/>
          <a:p>
            <a:pPr marL="342899" indent="-342899">
              <a:spcBef>
                <a:spcPts val="600"/>
              </a:spcBef>
              <a:defRPr sz="2800"/>
            </a:pPr>
            <a:r>
              <a:t>The loss of CIL is bounded by that of WP and TP</a:t>
            </a:r>
          </a:p>
          <a:p>
            <a:pPr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endParaRPr/>
          </a:p>
          <a:p>
            <a:pPr marL="342899" indent="-342899">
              <a:spcBef>
                <a:spcPts val="600"/>
              </a:spcBef>
              <a:defRPr sz="2800"/>
            </a:pPr>
            <a:r>
              <a:t>CIL improves with WP or TP</a:t>
            </a:r>
          </a:p>
        </p:txBody>
      </p:sp>
      <p:sp>
        <p:nvSpPr>
          <p:cNvPr id="147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335385" y="6444297"/>
            <a:ext cx="24701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9144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3716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8288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21</a:t>
            </a:fld>
            <a:endParaRPr/>
          </a:p>
        </p:txBody>
      </p:sp>
      <p:pic>
        <p:nvPicPr>
          <p:cNvPr id="148" name="Screen Shot 2022-10-16 at 4.33.13 PM.png" descr="Screen Shot 2022-10-16 at 4.33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65" y="2803634"/>
            <a:ext cx="10674010" cy="4748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36470E-CD8A-6FCB-383E-1137EC7C97C7}"/>
              </a:ext>
            </a:extLst>
          </p:cNvPr>
          <p:cNvSpPr txBox="1"/>
          <p:nvPr/>
        </p:nvSpPr>
        <p:spPr>
          <a:xfrm>
            <a:off x="1919536" y="6152723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Kim, Xiao, Konishi, Ke and Liu. A Theoretical Study on Solving Continual Learning. NeurIPS-2022, Nov. 28 - Dec. 9, 2022..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6A30E9A-6DB3-3BA3-0212-5CA90E3E7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74168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TP and OOD detection bound each other</a:t>
            </a:r>
            <a:endParaRPr dirty="0"/>
          </a:p>
        </p:txBody>
      </p:sp>
      <p:sp>
        <p:nvSpPr>
          <p:cNvPr id="15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1595438"/>
            <a:ext cx="10972800" cy="4713288"/>
          </a:xfrm>
          <a:prstGeom prst="rect">
            <a:avLst/>
          </a:prstGeom>
        </p:spPr>
        <p:txBody>
          <a:bodyPr/>
          <a:lstStyle/>
          <a:p>
            <a:pPr marL="342899" indent="-342899">
              <a:spcBef>
                <a:spcPts val="600"/>
              </a:spcBef>
              <a:defRPr sz="2800"/>
            </a:pPr>
            <a:r>
              <a:rPr dirty="0"/>
              <a:t>TP and out-of-distribution (OOD) detection bound each other</a:t>
            </a:r>
          </a:p>
          <a:p>
            <a:pPr>
              <a:spcBef>
                <a:spcPts val="600"/>
              </a:spcBef>
            </a:pPr>
            <a:endParaRPr dirty="0"/>
          </a:p>
          <a:p>
            <a:pPr>
              <a:spcBef>
                <a:spcPts val="600"/>
              </a:spcBef>
            </a:pPr>
            <a:endParaRPr dirty="0"/>
          </a:p>
          <a:p>
            <a:pPr>
              <a:spcBef>
                <a:spcPts val="600"/>
              </a:spcBef>
            </a:pPr>
            <a:endParaRPr dirty="0"/>
          </a:p>
          <a:p>
            <a:pPr marL="342899" indent="-342899">
              <a:spcBef>
                <a:spcPts val="1800"/>
              </a:spcBef>
              <a:defRPr sz="2800"/>
            </a:pPr>
            <a:r>
              <a:rPr dirty="0"/>
              <a:t>The loss of CIL is bounded by that of WP and OOD</a:t>
            </a:r>
          </a:p>
        </p:txBody>
      </p:sp>
      <p:sp>
        <p:nvSpPr>
          <p:cNvPr id="153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335385" y="6444297"/>
            <a:ext cx="24701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9144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3716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8288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22</a:t>
            </a:fld>
            <a:endParaRPr/>
          </a:p>
        </p:txBody>
      </p:sp>
      <p:pic>
        <p:nvPicPr>
          <p:cNvPr id="154" name="Screen Shot 2022-10-20 at 9.19.34 AM.png" descr="Screen Shot 2022-10-20 at 9.19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8" y="2132856"/>
            <a:ext cx="10164137" cy="1240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creen Shot 2022-10-16 at 4.49.52 PM.png" descr="Screen Shot 2022-10-16 at 4.49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20" y="4406130"/>
            <a:ext cx="8021912" cy="171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46DB3C-E952-52A7-6BE8-30276ACA5949}"/>
              </a:ext>
            </a:extLst>
          </p:cNvPr>
          <p:cNvSpPr txBox="1"/>
          <p:nvPr/>
        </p:nvSpPr>
        <p:spPr>
          <a:xfrm>
            <a:off x="1919536" y="6152723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Kim, Xiao, Konishi, Ke and Liu. A Theoretical Study on Solving Continual Learning. NeurIPS-2022, Nov. 28 - Dec. 9, 2022..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05D0C51-87FF-C811-A1EA-925116D9C5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74168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Necessary Condition for CIL</a:t>
            </a:r>
          </a:p>
        </p:txBody>
      </p:sp>
      <p:sp>
        <p:nvSpPr>
          <p:cNvPr id="15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1595438"/>
            <a:ext cx="10972800" cy="4713288"/>
          </a:xfrm>
          <a:prstGeom prst="rect">
            <a:avLst/>
          </a:prstGeom>
        </p:spPr>
        <p:txBody>
          <a:bodyPr/>
          <a:lstStyle/>
          <a:p>
            <a:pPr marL="342899" indent="-342899">
              <a:spcBef>
                <a:spcPts val="600"/>
              </a:spcBef>
              <a:defRPr sz="2800"/>
            </a:pPr>
            <a:r>
              <a:rPr lang="en-US" b="1" dirty="0"/>
              <a:t>Theorems 1, 2, and 3 </a:t>
            </a:r>
            <a:r>
              <a:rPr lang="en-US" dirty="0"/>
              <a:t>shows that </a:t>
            </a:r>
            <a:r>
              <a:rPr dirty="0"/>
              <a:t>good performances of WP and TP or (OOD) are </a:t>
            </a:r>
            <a:r>
              <a:rPr i="1" dirty="0">
                <a:solidFill>
                  <a:srgbClr val="0433FF"/>
                </a:solidFill>
              </a:rPr>
              <a:t>sufficient</a:t>
            </a:r>
            <a:r>
              <a:rPr dirty="0"/>
              <a:t> to guarantee a good CIL</a:t>
            </a:r>
          </a:p>
          <a:p>
            <a:pPr marL="342899" indent="-342899">
              <a:spcBef>
                <a:spcPts val="600"/>
              </a:spcBef>
              <a:defRPr sz="2800"/>
            </a:pPr>
            <a:endParaRPr dirty="0"/>
          </a:p>
          <a:p>
            <a:pPr marL="342899" indent="-342899">
              <a:spcBef>
                <a:spcPts val="600"/>
              </a:spcBef>
              <a:defRPr sz="2800"/>
            </a:pPr>
            <a:r>
              <a:rPr lang="en-US" dirty="0"/>
              <a:t>Theorem 4 shows that g</a:t>
            </a:r>
            <a:r>
              <a:rPr dirty="0"/>
              <a:t>ood performances of WP and TP (or OOD) are </a:t>
            </a:r>
            <a:r>
              <a:rPr i="1" dirty="0">
                <a:solidFill>
                  <a:srgbClr val="0433FF"/>
                </a:solidFill>
              </a:rPr>
              <a:t>necessary</a:t>
            </a:r>
            <a:r>
              <a:rPr dirty="0"/>
              <a:t> for a good CIL</a:t>
            </a:r>
          </a:p>
        </p:txBody>
      </p:sp>
      <p:sp>
        <p:nvSpPr>
          <p:cNvPr id="160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335385" y="6444297"/>
            <a:ext cx="24701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9144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3716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8288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23</a:t>
            </a:fld>
            <a:endParaRPr/>
          </a:p>
        </p:txBody>
      </p:sp>
      <p:pic>
        <p:nvPicPr>
          <p:cNvPr id="161" name="Screen Shot 2022-10-16 at 4.54.18 PM.png" descr="Screen Shot 2022-10-16 at 4.54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1" y="4297217"/>
            <a:ext cx="10541296" cy="7879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4A957D-3397-516A-7BEF-F2E48873B4D9}"/>
              </a:ext>
            </a:extLst>
          </p:cNvPr>
          <p:cNvSpPr txBox="1"/>
          <p:nvPr/>
        </p:nvSpPr>
        <p:spPr>
          <a:xfrm>
            <a:off x="1919536" y="6152723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Kim, Xiao, Konishi, Ke and Liu. A Theoretical Study on Solving Continual Learning. NeurIPS-2022, Nov. 28 - Dec. 9, 2022..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E485346-1B24-7586-6B40-6C1E5786A1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74168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Proposed Methods - Comparison (CIL)</a:t>
            </a:r>
          </a:p>
        </p:txBody>
      </p:sp>
      <p:sp>
        <p:nvSpPr>
          <p:cNvPr id="18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1595438"/>
            <a:ext cx="10972800" cy="4713288"/>
          </a:xfrm>
          <a:prstGeom prst="rect">
            <a:avLst/>
          </a:prstGeom>
        </p:spPr>
        <p:txBody>
          <a:bodyPr/>
          <a:lstStyle>
            <a:lvl1pPr marL="342899" indent="-342899">
              <a:spcBef>
                <a:spcPts val="600"/>
              </a:spcBef>
              <a:defRPr sz="2800"/>
            </a:lvl1pPr>
          </a:lstStyle>
          <a:p>
            <a:r>
              <a:rPr dirty="0"/>
              <a:t>The</a:t>
            </a:r>
            <a:r>
              <a:rPr lang="en-US" dirty="0"/>
              <a:t>ory-based </a:t>
            </a:r>
            <a:r>
              <a:rPr dirty="0"/>
              <a:t>methods outperform the baselines by large margins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Combination of</a:t>
            </a:r>
          </a:p>
          <a:p>
            <a:pPr lvl="1"/>
            <a:r>
              <a:rPr lang="en-US" dirty="0"/>
              <a:t>a method to deal with CF</a:t>
            </a:r>
          </a:p>
          <a:p>
            <a:pPr lvl="2"/>
            <a:r>
              <a:rPr lang="en-US" dirty="0"/>
              <a:t>E.g., HAT and </a:t>
            </a:r>
            <a:r>
              <a:rPr lang="en-US" dirty="0" err="1"/>
              <a:t>SupSup</a:t>
            </a:r>
            <a:endParaRPr lang="en-US" dirty="0"/>
          </a:p>
          <a:p>
            <a:pPr lvl="1"/>
            <a:r>
              <a:rPr lang="en-US" dirty="0"/>
              <a:t>a strong OOD detection</a:t>
            </a:r>
          </a:p>
          <a:p>
            <a:pPr lvl="2"/>
            <a:r>
              <a:rPr lang="en-US" dirty="0"/>
              <a:t>E.g., CSI. </a:t>
            </a:r>
          </a:p>
          <a:p>
            <a:endParaRPr lang="en-US" dirty="0"/>
          </a:p>
          <a:p>
            <a:r>
              <a:rPr lang="en-US" b="1" dirty="0"/>
              <a:t>HAT+CSI </a:t>
            </a:r>
            <a:r>
              <a:rPr lang="en-US" dirty="0"/>
              <a:t>and </a:t>
            </a:r>
            <a:r>
              <a:rPr lang="en-US" b="1" dirty="0" err="1"/>
              <a:t>Sup+CSI</a:t>
            </a:r>
            <a:endParaRPr b="1" dirty="0"/>
          </a:p>
        </p:txBody>
      </p:sp>
      <p:sp>
        <p:nvSpPr>
          <p:cNvPr id="183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335385" y="6444297"/>
            <a:ext cx="24701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9144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3716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828800" marR="0" indent="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Tx/>
              <a:buChar char="■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24</a:t>
            </a:fld>
            <a:endParaRPr/>
          </a:p>
        </p:txBody>
      </p:sp>
      <p:pic>
        <p:nvPicPr>
          <p:cNvPr id="184" name="Screen Shot 2022-10-16 at 5.04.51 PM.png" descr="Screen Shot 2022-10-16 at 5.04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15" y="2165447"/>
            <a:ext cx="6491485" cy="380181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"/>
          <p:cNvSpPr/>
          <p:nvPr/>
        </p:nvSpPr>
        <p:spPr>
          <a:xfrm>
            <a:off x="5127460" y="5157192"/>
            <a:ext cx="6333136" cy="787135"/>
          </a:xfrm>
          <a:prstGeom prst="rect">
            <a:avLst/>
          </a:prstGeom>
          <a:solidFill>
            <a:srgbClr val="60D937">
              <a:alpha val="281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buClrTx/>
              <a:buSzTx/>
              <a:buNone/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B125F-B0A5-A946-4470-660C0982E7CA}"/>
              </a:ext>
            </a:extLst>
          </p:cNvPr>
          <p:cNvSpPr txBox="1"/>
          <p:nvPr/>
        </p:nvSpPr>
        <p:spPr>
          <a:xfrm>
            <a:off x="1919536" y="6152723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Kim, Xiao, Konishi, Ke and Liu. A Theoretical Study on Solving Continual Learning. NeurIPS-2022, Nov. 28 - Dec. 9, 2022..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6E621CD-68A8-CEA3-5F57-62DAE1F90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74168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BBCC-5A31-46FE-9603-131CEE58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DEAC-7047-4A78-92F6-AEDB7481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7030A0"/>
                </a:solidFill>
              </a:rPr>
              <a:t>Task incremental learning (TIL)</a:t>
            </a:r>
            <a:endParaRPr lang="en-US" sz="2800" b="1" dirty="0">
              <a:solidFill>
                <a:srgbClr val="7030A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7030A0"/>
                </a:solidFill>
              </a:rPr>
              <a:t>Catastrophic forgetting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</a:rPr>
              <a:t>Knowledge transfer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6E562-8491-4F03-91BC-143A56A1D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673DD-CB26-4DC3-941D-6029444DC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91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58" y="1816137"/>
            <a:ext cx="7198413" cy="39696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BERT-based Continual Learning (B-CL) for aspect sentiment classification </a:t>
            </a:r>
            <a:r>
              <a:rPr lang="en-US" sz="2400" dirty="0"/>
              <a:t>(Ke, Xu and Liu, 2021)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803" y="1999619"/>
            <a:ext cx="3929743" cy="39696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Fine-tune BERT</a:t>
            </a:r>
          </a:p>
          <a:p>
            <a:pPr lvl="1"/>
            <a:r>
              <a:rPr lang="en-US" dirty="0"/>
              <a:t>Perform poorly; capture highly task specific information, and difficult to transfer knowledge</a:t>
            </a:r>
          </a:p>
          <a:p>
            <a:r>
              <a:rPr lang="en-US" dirty="0"/>
              <a:t>Adapter-BERT</a:t>
            </a:r>
          </a:p>
          <a:p>
            <a:pPr lvl="1"/>
            <a:r>
              <a:rPr lang="en-US" dirty="0"/>
              <a:t>Fix the pre-trained BERT parameters, only the adapter and normalization layers are trainable</a:t>
            </a:r>
          </a:p>
          <a:p>
            <a:r>
              <a:rPr lang="en-US" dirty="0"/>
              <a:t>We replace the adapter with </a:t>
            </a:r>
            <a:r>
              <a:rPr lang="en-US" i="1" dirty="0"/>
              <a:t>Continual Learning Adapter (CLA)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8AA960-DB06-497A-8EEA-F065D2485FAD}"/>
              </a:ext>
            </a:extLst>
          </p:cNvPr>
          <p:cNvSpPr txBox="1"/>
          <p:nvPr/>
        </p:nvSpPr>
        <p:spPr>
          <a:xfrm>
            <a:off x="1811524" y="6152723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Ke, Xu and Liu. Adapting BERT for Continual Learning of a Sequence of Aspect Sentiment Classification Tasks. NAACL-2021.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EC31F-4900-A6CB-5DBC-B61A1492C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A75ED-8B4A-8B7A-69A6-E7C129E20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2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84" y="1755531"/>
            <a:ext cx="6924675" cy="39243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BERT-based Continual Learning (capsule network)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429125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Knowledge Sharing Module (KSM)</a:t>
            </a:r>
          </a:p>
          <a:p>
            <a:r>
              <a:rPr lang="en-US" b="1" dirty="0"/>
              <a:t>Input: </a:t>
            </a:r>
            <a:r>
              <a:rPr lang="en-US" dirty="0"/>
              <a:t>hidden state from the transformer layer</a:t>
            </a:r>
            <a:endParaRPr lang="en-US" b="1" dirty="0"/>
          </a:p>
          <a:p>
            <a:r>
              <a:rPr lang="en-US" b="1" dirty="0"/>
              <a:t>TCL: </a:t>
            </a:r>
            <a:r>
              <a:rPr lang="en-US" dirty="0"/>
              <a:t>a capsule is added to TCL for every new task, preparing the low-level features from each task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3412B-6D1B-5AB3-7B07-A3DF7E0D0450}"/>
              </a:ext>
            </a:extLst>
          </p:cNvPr>
          <p:cNvSpPr txBox="1"/>
          <p:nvPr/>
        </p:nvSpPr>
        <p:spPr>
          <a:xfrm>
            <a:off x="2135560" y="6152723"/>
            <a:ext cx="824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Ke, Xu and Liu. Adapting BERT for Continual Learning of a Sequence of Aspect Sentiment Classification Tasks. NAACL-2021.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D82EA-3DDB-777A-FA4D-E4B89DAE8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8D2A4-2CB9-7940-19C0-16CCA4E71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0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65" y="1825625"/>
            <a:ext cx="6924675" cy="39243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BERT-based Continual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5625"/>
            <a:ext cx="465772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Knowledge Sharing Module (KSM)</a:t>
            </a:r>
          </a:p>
          <a:p>
            <a:r>
              <a:rPr lang="en-US" b="1" dirty="0"/>
              <a:t>KCL: </a:t>
            </a:r>
            <a:r>
              <a:rPr lang="en-US" dirty="0"/>
              <a:t>capture those tasks with similar features or shared knowledge. </a:t>
            </a:r>
          </a:p>
          <a:p>
            <a:r>
              <a:rPr lang="en-US" dirty="0"/>
              <a:t>A key here is the </a:t>
            </a:r>
            <a:r>
              <a:rPr lang="en-US" b="1" i="1" dirty="0"/>
              <a:t>dynamic routing</a:t>
            </a:r>
            <a:r>
              <a:rPr lang="en-US" dirty="0"/>
              <a:t>, which encourages each low-level capsule (i.e., task capsule) to send its output to the similar higher-level capsule (i.e., Knowledge sharing capsule)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F84D6-17A6-7648-A275-A0F92CE9D4FE}"/>
              </a:ext>
            </a:extLst>
          </p:cNvPr>
          <p:cNvSpPr txBox="1"/>
          <p:nvPr/>
        </p:nvSpPr>
        <p:spPr>
          <a:xfrm>
            <a:off x="2135560" y="6152723"/>
            <a:ext cx="824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Ke, Xu and Liu. Adapting BERT for Continual Learning of a Sequence of Aspect Sentiment Classification Tasks. NAACL-2021.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D0E02-073C-4731-21EF-2B037329C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58A9D-23AE-2BF8-949A-EEFA312CC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90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BERT-based Continual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569542" cy="4351338"/>
          </a:xfrm>
        </p:spPr>
        <p:txBody>
          <a:bodyPr/>
          <a:lstStyle/>
          <a:p>
            <a:r>
              <a:rPr lang="en-US" b="1" dirty="0"/>
              <a:t>Task Specific Module (TSM)</a:t>
            </a:r>
          </a:p>
          <a:p>
            <a:pPr lvl="1"/>
            <a:r>
              <a:rPr lang="en-US" b="1" dirty="0"/>
              <a:t>Input: </a:t>
            </a:r>
            <a:r>
              <a:rPr lang="en-US" dirty="0"/>
              <a:t>the knowledge sharing capsule output and task id</a:t>
            </a:r>
            <a:endParaRPr lang="en-US" b="1" dirty="0"/>
          </a:p>
          <a:p>
            <a:pPr lvl="1"/>
            <a:r>
              <a:rPr lang="en-US" b="1" dirty="0"/>
              <a:t>Task Masks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758" y="1161603"/>
            <a:ext cx="6022658" cy="5015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3DFD25-3D4F-151D-4BC6-28421772CA61}"/>
              </a:ext>
            </a:extLst>
          </p:cNvPr>
          <p:cNvSpPr txBox="1"/>
          <p:nvPr/>
        </p:nvSpPr>
        <p:spPr>
          <a:xfrm>
            <a:off x="2135560" y="6152723"/>
            <a:ext cx="824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Ke, Xu and Liu. Adapting BERT for Continual Learning of a Sequence of Aspect Sentiment Classification Tasks. NAACL-2021.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C8D9-41B1-4EEC-C4B9-BE6A0A43B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DF892-9356-FEDF-7B4E-6B8836983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85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Closed-world assumption and open-world</a:t>
            </a:r>
            <a:br>
              <a:rPr lang="en-US" dirty="0"/>
            </a:br>
            <a:r>
              <a:rPr lang="en-US" sz="2400" dirty="0"/>
              <a:t>(Fei et al, 2016; Shu et al.,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machine learning: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Training data</a:t>
            </a:r>
            <a:r>
              <a:rPr lang="en-US" dirty="0">
                <a:solidFill>
                  <a:srgbClr val="0000FF"/>
                </a:solidFill>
              </a:rPr>
              <a:t>:  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train</a:t>
            </a:r>
            <a:r>
              <a:rPr lang="en-US" altLang="en-US" baseline="30000" dirty="0"/>
              <a:t> </a:t>
            </a:r>
            <a:r>
              <a:rPr lang="en-US" altLang="en-US" dirty="0"/>
              <a:t>with class labels </a:t>
            </a:r>
            <a:r>
              <a:rPr lang="en-US" altLang="en-US" dirty="0">
                <a:solidFill>
                  <a:srgbClr val="0000FF"/>
                </a:solidFill>
              </a:rPr>
              <a:t>𝑌</a:t>
            </a:r>
            <a:r>
              <a:rPr lang="en-US" altLang="en-US" i="1" baseline="30000" dirty="0">
                <a:solidFill>
                  <a:srgbClr val="0000FF"/>
                </a:solidFill>
              </a:rPr>
              <a:t>train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= {</a:t>
            </a:r>
            <a:r>
              <a:rPr lang="en-US" altLang="en-US" dirty="0">
                <a:solidFill>
                  <a:srgbClr val="0000FF"/>
                </a:solidFill>
              </a:rPr>
              <a:t>𝑙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, 𝑙</a:t>
            </a:r>
            <a:r>
              <a:rPr lang="en-US" altLang="en-US" baseline="-25000" dirty="0">
                <a:solidFill>
                  <a:srgbClr val="0000FF"/>
                </a:solidFill>
              </a:rPr>
              <a:t>2</a:t>
            </a:r>
            <a:r>
              <a:rPr lang="en-US" altLang="en-US" dirty="0">
                <a:solidFill>
                  <a:srgbClr val="0000FF"/>
                </a:solidFill>
              </a:rPr>
              <a:t>, ..., 𝑙</a:t>
            </a:r>
            <a:r>
              <a:rPr lang="en-US" altLang="en-US" baseline="-25000" dirty="0">
                <a:solidFill>
                  <a:srgbClr val="0000FF"/>
                </a:solidFill>
              </a:rPr>
              <a:t>𝑡</a:t>
            </a:r>
            <a:r>
              <a:rPr lang="en-US" altLang="en-US" dirty="0"/>
              <a:t>}. 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Test data:        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00FF"/>
                </a:solidFill>
              </a:rPr>
              <a:t>𝑌</a:t>
            </a:r>
            <a:r>
              <a:rPr lang="en-US" altLang="en-US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{</a:t>
            </a:r>
            <a:r>
              <a:rPr lang="en-US" altLang="en-US" dirty="0">
                <a:solidFill>
                  <a:srgbClr val="0000FF"/>
                </a:solidFill>
              </a:rPr>
              <a:t>𝑙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, 𝑙</a:t>
            </a:r>
            <a:r>
              <a:rPr lang="en-US" altLang="en-US" baseline="-25000" dirty="0">
                <a:solidFill>
                  <a:srgbClr val="0000FF"/>
                </a:solidFill>
              </a:rPr>
              <a:t>2</a:t>
            </a:r>
            <a:r>
              <a:rPr lang="en-US" altLang="en-US" dirty="0">
                <a:solidFill>
                  <a:srgbClr val="0000FF"/>
                </a:solidFill>
              </a:rPr>
              <a:t>, ..., 𝑙</a:t>
            </a:r>
            <a:r>
              <a:rPr lang="en-US" altLang="en-US" baseline="-25000" dirty="0">
                <a:solidFill>
                  <a:srgbClr val="0000FF"/>
                </a:solidFill>
              </a:rPr>
              <a:t>𝑡</a:t>
            </a:r>
            <a:r>
              <a:rPr lang="en-US" altLang="en-US" dirty="0"/>
              <a:t>}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Closed-world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rgbClr val="0000FF"/>
                </a:solidFill>
              </a:rPr>
              <a:t> 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b="1" i="1" dirty="0">
                <a:solidFill>
                  <a:srgbClr val="0000FF"/>
                </a:solidFill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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train</a:t>
            </a:r>
            <a:endParaRPr lang="en-US" b="1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Classes appeared in testing must have been seen in training, </a:t>
            </a:r>
            <a:r>
              <a:rPr lang="en-US" b="1" dirty="0"/>
              <a:t>nothing new.</a:t>
            </a:r>
          </a:p>
          <a:p>
            <a:pPr lvl="2"/>
            <a:r>
              <a:rPr lang="en-US" dirty="0"/>
              <a:t>A system that is </a:t>
            </a:r>
            <a:r>
              <a:rPr lang="en-US" b="1" dirty="0"/>
              <a:t>unable to identify anything new</a:t>
            </a:r>
            <a:r>
              <a:rPr lang="en-US" dirty="0"/>
              <a:t>, it cannot learn by itself.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Open-world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	  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b="1" dirty="0">
                <a:solidFill>
                  <a:srgbClr val="0000FF"/>
                </a:solidFill>
              </a:rPr>
              <a:t> - 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train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 </a:t>
            </a:r>
            <a:r>
              <a:rPr lang="en-US" altLang="en-US" b="1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</a:p>
          <a:p>
            <a:pPr lvl="2"/>
            <a:r>
              <a:rPr lang="en-US" dirty="0"/>
              <a:t>There are unseen classes in the test data, out-of-distribution.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Out-of-distribution (OOD) detection</a:t>
            </a:r>
            <a:r>
              <a:rPr lang="en-US" dirty="0"/>
              <a:t>: detect in test instances that does not belong to any training class.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Fei, and Liu. Breaking the Closed World Assumption in Text Classification. </a:t>
            </a:r>
            <a:r>
              <a:rPr lang="en-US" sz="1200" i="1" dirty="0"/>
              <a:t>NAACL-HLT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5311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70BA-6189-967F-9A63-7EDC1666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06190-0D5A-25A5-666D-C4EEBAA5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34372" cy="4530725"/>
          </a:xfrm>
        </p:spPr>
        <p:txBody>
          <a:bodyPr/>
          <a:lstStyle/>
          <a:p>
            <a:r>
              <a:rPr lang="en-US" dirty="0"/>
              <a:t>Sentiment analysis tasks</a:t>
            </a:r>
          </a:p>
          <a:p>
            <a:pPr lvl="1"/>
            <a:r>
              <a:rPr lang="en-US" dirty="0"/>
              <a:t>19 domains (opinions of 19 products)</a:t>
            </a:r>
          </a:p>
          <a:p>
            <a:r>
              <a:rPr lang="en-US" dirty="0"/>
              <a:t>Compared with 18 baseline systems.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1DEB5-0E76-2E24-98CB-105E3CE536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261F-7C13-9DB2-DF18-2C1F9666D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4A059B-53D4-DEEF-3397-A6F32ED3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972" y="384629"/>
            <a:ext cx="5575926" cy="57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0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or continual learning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Pre-deployment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Online continual learning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Post-deployment continual learning: autonomous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in the open-world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1: continual learning dialogue system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2: continual factual knowledge learning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2E9A-5449-3CA9-844A-C01E2A6A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001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2948-0C56-4F6E-7A38-F72394D9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CL: Mutual information (MI) maximization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B0B8-B50D-A900-FE73-D1E357AC5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OCM</a:t>
            </a:r>
            <a:r>
              <a:rPr lang="en-US" dirty="0"/>
              <a:t>: </a:t>
            </a:r>
            <a:r>
              <a:rPr lang="en-US" b="1" i="1" dirty="0"/>
              <a:t>O</a:t>
            </a:r>
            <a:r>
              <a:rPr lang="en-US" dirty="0"/>
              <a:t>nline </a:t>
            </a:r>
            <a:r>
              <a:rPr lang="en-US" b="1" i="1" dirty="0"/>
              <a:t>C</a:t>
            </a:r>
            <a:r>
              <a:rPr lang="en-US" dirty="0"/>
              <a:t>ontinual learning based on </a:t>
            </a:r>
            <a:r>
              <a:rPr lang="en-US" b="1" i="1" dirty="0"/>
              <a:t>M</a:t>
            </a:r>
            <a:r>
              <a:rPr lang="en-US" dirty="0"/>
              <a:t>utual information (MI) maximization. </a:t>
            </a:r>
          </a:p>
          <a:p>
            <a:pPr lvl="1"/>
            <a:r>
              <a:rPr lang="en-US" dirty="0"/>
              <a:t>Both batch CL and online CL have not used mutual information </a:t>
            </a:r>
          </a:p>
          <a:p>
            <a:pPr lvl="1"/>
            <a:r>
              <a:rPr lang="en-US" dirty="0"/>
              <a:t>To learn features holistically.  </a:t>
            </a:r>
          </a:p>
          <a:p>
            <a:endParaRPr lang="en-US" b="1" dirty="0"/>
          </a:p>
          <a:p>
            <a:r>
              <a:rPr lang="en-US" b="1" dirty="0"/>
              <a:t>Objective</a:t>
            </a:r>
            <a:r>
              <a:rPr lang="en-US" dirty="0"/>
              <a:t>: deal with CF in the CIL setting</a:t>
            </a:r>
          </a:p>
          <a:p>
            <a:pPr lvl="1"/>
            <a:r>
              <a:rPr lang="en-US" dirty="0"/>
              <a:t>Preventing information loss in feature learning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Preserving the previously learned knowledge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33E4C-5B25-7162-34A7-78D1123DD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66082-415D-BB12-3A04-2708411689CB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Guo, Liu, and Zhao. Online Continual Learning through Mutual Information Maximization. ICML-2022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C8E47-262C-F837-3014-E0FC1A63F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11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24-CB08-A475-3460-4515235E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F10D-315F-3059-0D82-02F120C6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replay-based method: </a:t>
            </a:r>
            <a:r>
              <a:rPr lang="en-US" sz="2800" i="1" dirty="0" err="1"/>
              <a:t>X</a:t>
            </a:r>
            <a:r>
              <a:rPr lang="en-US" sz="2800" i="1" baseline="30000" dirty="0" err="1"/>
              <a:t>new</a:t>
            </a:r>
            <a:r>
              <a:rPr lang="en-US" sz="2800" i="1" baseline="30000" dirty="0"/>
              <a:t> </a:t>
            </a:r>
            <a:r>
              <a:rPr lang="en-US" sz="2800" dirty="0"/>
              <a:t>(new data batch), </a:t>
            </a:r>
            <a:r>
              <a:rPr lang="en-US" sz="2800" i="1" dirty="0" err="1"/>
              <a:t>X</a:t>
            </a:r>
            <a:r>
              <a:rPr lang="en-US" sz="2800" i="1" baseline="30000" dirty="0" err="1"/>
              <a:t>buf</a:t>
            </a:r>
            <a:r>
              <a:rPr lang="en-US" sz="2800" i="1" baseline="30000" dirty="0"/>
              <a:t> </a:t>
            </a:r>
            <a:r>
              <a:rPr lang="en-US" sz="2800" dirty="0"/>
              <a:t>(sampled data from replay buffer </a:t>
            </a:r>
            <a:r>
              <a:rPr lang="en-US" sz="2800" i="1" dirty="0"/>
              <a:t>M</a:t>
            </a:r>
            <a:r>
              <a:rPr lang="en-US" sz="2800" dirty="0"/>
              <a:t>)</a:t>
            </a:r>
            <a:endParaRPr lang="en-US" sz="2800" i="1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6B289-CF21-B7F9-0955-4963CC8EA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DC635C-2680-CE42-8DC1-9390BB1066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2810" y="2600908"/>
          <a:ext cx="9933750" cy="354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226120" imgH="1866960" progId="Paint.Picture">
                  <p:embed/>
                </p:oleObj>
              </mc:Choice>
              <mc:Fallback>
                <p:oleObj name="Bitmap Image" r:id="rId2" imgW="5226120" imgH="186696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DDC635C-2680-CE42-8DC1-9390BB106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2810" y="2600908"/>
                        <a:ext cx="9933750" cy="3548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7B211-B3D0-B545-F012-4D64A0F65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61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1304-1A6E-65AD-BDE7-AED93FB0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6CF7-697C-438F-E6C8-9AC1F8D4F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41660-E996-0409-BC34-50B8AC604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AE0424E-6301-1A03-22FF-CCC7299439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408" y="2024844"/>
          <a:ext cx="10756089" cy="3564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143920" imgH="2698920" progId="Paint.Picture">
                  <p:embed/>
                </p:oleObj>
              </mc:Choice>
              <mc:Fallback>
                <p:oleObj name="Bitmap Image" r:id="rId2" imgW="8143920" imgH="269892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AE0424E-6301-1A03-22FF-CCC7299439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408" y="2024844"/>
                        <a:ext cx="10756089" cy="3564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3B0DB-A2A7-D316-88D6-9648F3F86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28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or continual learning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Pre-deployment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Online continual learning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Post-deployment continual learning: autonomous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Continual learning in the open-world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1: continual learning dialogue system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2: continual factual knowledge learning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2E9A-5449-3CA9-844A-C01E2A6A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552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7B89-61F2-2A65-C63D-9092A965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experience with self-driving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026D-3C7F-41B8-81AF-3600C0E90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08" y="1736812"/>
            <a:ext cx="10972800" cy="4552933"/>
          </a:xfrm>
        </p:spPr>
        <p:txBody>
          <a:bodyPr/>
          <a:lstStyle/>
          <a:p>
            <a:r>
              <a:rPr lang="en-US" sz="2800" dirty="0"/>
              <a:t>I consulted for a self-driving car company.</a:t>
            </a:r>
          </a:p>
          <a:p>
            <a:r>
              <a:rPr lang="en-US" sz="2800" dirty="0"/>
              <a:t>We took a self-driving car for a road test.</a:t>
            </a:r>
          </a:p>
          <a:p>
            <a:pPr lvl="1"/>
            <a:r>
              <a:rPr lang="en-US" sz="2400" dirty="0"/>
              <a:t>At a T-junction, it stopped &amp; refused to move. </a:t>
            </a:r>
          </a:p>
          <a:p>
            <a:pPr lvl="2"/>
            <a:r>
              <a:rPr lang="en-US" sz="2000" dirty="0"/>
              <a:t>Every direction was clear, nothing on the road. </a:t>
            </a:r>
          </a:p>
          <a:p>
            <a:r>
              <a:rPr lang="en-US" sz="2800" dirty="0"/>
              <a:t>Our human driver had to take over. </a:t>
            </a:r>
          </a:p>
          <a:p>
            <a:pPr lvl="1"/>
            <a:r>
              <a:rPr lang="en-US" sz="2400" dirty="0"/>
              <a:t>Debugging found that a sensor detected a pebble on the road. </a:t>
            </a:r>
          </a:p>
          <a:p>
            <a:pPr lvl="1"/>
            <a:r>
              <a:rPr lang="en-US" sz="2400" dirty="0"/>
              <a:t>If the car had said ”</a:t>
            </a:r>
            <a:r>
              <a:rPr lang="en-US" sz="2400" i="1" dirty="0">
                <a:solidFill>
                  <a:srgbClr val="0000FF"/>
                </a:solidFill>
              </a:rPr>
              <a:t>I detected an unknown object here. What should I do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  <a:r>
              <a:rPr lang="en-US" sz="2400" dirty="0"/>
              <a:t>” we would have replied “</a:t>
            </a:r>
            <a:r>
              <a:rPr lang="en-US" sz="2400" i="1" dirty="0">
                <a:solidFill>
                  <a:srgbClr val="C00000"/>
                </a:solidFill>
              </a:rPr>
              <a:t>It is safe. Go ahead</a:t>
            </a:r>
            <a:r>
              <a:rPr lang="en-US" sz="2400" dirty="0"/>
              <a:t>.” </a:t>
            </a:r>
          </a:p>
          <a:p>
            <a:pPr lvl="2"/>
            <a:r>
              <a:rPr lang="en-US" sz="2000" dirty="0"/>
              <a:t>The car can then learn the new object so that it will have no issue next time. </a:t>
            </a:r>
          </a:p>
          <a:p>
            <a:pPr lvl="3"/>
            <a:r>
              <a:rPr lang="en-US" b="1" dirty="0"/>
              <a:t>Learning on the fly </a:t>
            </a:r>
            <a:r>
              <a:rPr lang="en-US" dirty="0"/>
              <a:t>(on the job)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1888B-6F96-9636-1827-0E4999042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28DB4-2052-549F-A2B6-2C4134D6E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948311-4D10-EBEE-3E5C-4B9A3256A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9882" y="568255"/>
          <a:ext cx="3992518" cy="334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270320" imgH="3581280" progId="PBrush">
                  <p:embed/>
                </p:oleObj>
              </mc:Choice>
              <mc:Fallback>
                <p:oleObj name="Bitmap Image" r:id="rId2" imgW="4270320" imgH="358128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B948311-4D10-EBEE-3E5C-4B9A3256A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89882" y="568255"/>
                        <a:ext cx="3992518" cy="3348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484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Lifelong/continual learning in the open world</a:t>
            </a:r>
            <a:br>
              <a:rPr lang="en-US" dirty="0"/>
            </a:br>
            <a:r>
              <a:rPr lang="en-US" sz="1800" dirty="0"/>
              <a:t>(Chen &amp; Liu, 2018, Liu, 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6" y="1340838"/>
            <a:ext cx="7992888" cy="47930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1584" y="6152723"/>
            <a:ext cx="70927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  <a:p>
            <a:pPr algn="ctr">
              <a:buNone/>
            </a:pPr>
            <a:r>
              <a:rPr lang="en-US" sz="1200" dirty="0"/>
              <a:t>Chen and Liu. Lifelong machine learning. Morgan &amp; Claypool. 2015,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1B426-B1C4-711B-1EBA-CB54ABEA32D4}"/>
              </a:ext>
            </a:extLst>
          </p:cNvPr>
          <p:cNvSpPr txBox="1"/>
          <p:nvPr/>
        </p:nvSpPr>
        <p:spPr>
          <a:xfrm>
            <a:off x="8652284" y="2564904"/>
            <a:ext cx="327636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FF6600"/>
                </a:solidFill>
              </a:rPr>
              <a:t>Orange lines:</a:t>
            </a:r>
          </a:p>
          <a:p>
            <a:pPr algn="ctr">
              <a:buNone/>
            </a:pPr>
            <a:r>
              <a:rPr lang="en-US" sz="2400" dirty="0">
                <a:solidFill>
                  <a:srgbClr val="0000FF"/>
                </a:solidFill>
              </a:rPr>
              <a:t>Learning after model deployment</a:t>
            </a: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- Learning on the job</a:t>
            </a:r>
          </a:p>
        </p:txBody>
      </p:sp>
    </p:spTree>
    <p:extLst>
      <p:ext uri="{BB962C8B-B14F-4D97-AF65-F5344CB8AC3E}">
        <p14:creationId xmlns:p14="http://schemas.microsoft.com/office/powerpoint/2010/main" val="951338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</a:t>
            </a:r>
            <a:br>
              <a:rPr lang="en-US" dirty="0"/>
            </a:br>
            <a:r>
              <a:rPr lang="en-US" sz="2400" dirty="0"/>
              <a:t>(Chen and Liu, 2018-book)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814992" cy="45307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b="1" dirty="0"/>
              <a:t>Continuous learning process: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i="1" dirty="0">
                <a:solidFill>
                  <a:srgbClr val="0000FF"/>
                </a:solidFill>
              </a:rPr>
              <a:t>Without forgetting</a:t>
            </a:r>
            <a:r>
              <a:rPr lang="en-US" sz="2400" dirty="0"/>
              <a:t>: Learning a new task should not forget the past. 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Knowledge accumulation in KB </a:t>
            </a:r>
            <a:r>
              <a:rPr lang="en-US" sz="2400" dirty="0"/>
              <a:t>(long-term memory)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Using/adapting past knowledge </a:t>
            </a:r>
            <a:r>
              <a:rPr lang="en-US" sz="2400" dirty="0"/>
              <a:t>to help learn new tasks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Learning on the job </a:t>
            </a:r>
            <a:r>
              <a:rPr lang="en-US" sz="2400" dirty="0"/>
              <a:t>during model application </a:t>
            </a:r>
            <a:r>
              <a:rPr lang="en-US" sz="2400" dirty="0">
                <a:solidFill>
                  <a:srgbClr val="FF0000"/>
                </a:solidFill>
              </a:rPr>
              <a:t>in the open world </a:t>
            </a:r>
            <a:r>
              <a:rPr lang="en-US" sz="2400" dirty="0"/>
              <a:t>in a </a:t>
            </a:r>
            <a:r>
              <a:rPr lang="en-US" sz="2400" i="1" dirty="0">
                <a:solidFill>
                  <a:srgbClr val="0000FF"/>
                </a:solidFill>
              </a:rPr>
              <a:t>self-supervised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manner via </a:t>
            </a:r>
            <a:r>
              <a:rPr lang="en-US" sz="2400" i="1" dirty="0">
                <a:solidFill>
                  <a:srgbClr val="0000FF"/>
                </a:solidFill>
              </a:rPr>
              <a:t>interaction </a:t>
            </a:r>
            <a:r>
              <a:rPr lang="en-US" sz="2400" dirty="0"/>
              <a:t>with humans and the environment.  </a:t>
            </a:r>
          </a:p>
          <a:p>
            <a:pPr lvl="1">
              <a:spcBef>
                <a:spcPts val="600"/>
              </a:spcBef>
            </a:pPr>
            <a:r>
              <a:rPr lang="en-US" sz="2400" i="1" dirty="0">
                <a:solidFill>
                  <a:srgbClr val="FF0000"/>
                </a:solidFill>
              </a:rPr>
              <a:t>Discover new tasks and learn them </a:t>
            </a:r>
            <a:r>
              <a:rPr lang="en-US" sz="2400" dirty="0"/>
              <a:t>incrementally/continually. 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Novel instances of existing/known classes – concept drifting. 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</a:rPr>
              <a:t>Novel/unknown classes or tasks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1768980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 the job</a:t>
            </a:r>
            <a:br>
              <a:rPr lang="en-US" dirty="0"/>
            </a:br>
            <a:r>
              <a:rPr lang="en-US" sz="2400" dirty="0"/>
              <a:t>(Liu, 2020, Chen and Liu,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known in learning science that about </a:t>
            </a:r>
            <a:r>
              <a:rPr lang="en-US" dirty="0">
                <a:solidFill>
                  <a:srgbClr val="0000FF"/>
                </a:solidFill>
              </a:rPr>
              <a:t>70% of our human knowledge comes from ‘on-the-job’ learning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Only about 10% through formal education or training </a:t>
            </a:r>
          </a:p>
          <a:p>
            <a:pPr lvl="2"/>
            <a:r>
              <a:rPr lang="en-US" dirty="0"/>
              <a:t>About 70% from on-the-job learning</a:t>
            </a:r>
          </a:p>
          <a:p>
            <a:pPr lvl="2"/>
            <a:r>
              <a:rPr lang="en-US" dirty="0"/>
              <a:t>The rest 20% through observation of others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ts val="3600"/>
              </a:spcBef>
            </a:pPr>
            <a:r>
              <a:rPr lang="en-US" dirty="0"/>
              <a:t>AI agents should also </a:t>
            </a:r>
            <a:r>
              <a:rPr lang="en-US" dirty="0">
                <a:solidFill>
                  <a:srgbClr val="FF0000"/>
                </a:solidFill>
              </a:rPr>
              <a:t>learn on the job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during applications</a:t>
            </a:r>
          </a:p>
          <a:p>
            <a:pPr lvl="1"/>
            <a:r>
              <a:rPr lang="en-US" dirty="0"/>
              <a:t>the world is too complex and constantly changing.</a:t>
            </a:r>
          </a:p>
          <a:p>
            <a:pPr lvl="2"/>
            <a:r>
              <a:rPr lang="en-US" dirty="0"/>
              <a:t>Impossible to learn everything offline using manually labeled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(1) Chen and Liu Lifelong machine learning, 2015, 2018. (2) 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17398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Out-of-Distribution Detection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Detect instances from unseen classes. Fei and Liu (2016) proposed CBS learning: </a:t>
            </a:r>
          </a:p>
          <a:p>
            <a:pPr lvl="1"/>
            <a:r>
              <a:rPr lang="en-US" altLang="en-US" dirty="0"/>
              <a:t>Center-based similarity (CBS) space learning.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It performs space transformation</a:t>
            </a:r>
          </a:p>
          <a:p>
            <a:pPr lvl="1"/>
            <a:r>
              <a:rPr lang="en-US" altLang="en-US" dirty="0"/>
              <a:t>Each document vector </a:t>
            </a:r>
            <a:r>
              <a:rPr lang="en-US" altLang="en-US" i="1" dirty="0"/>
              <a:t>d</a:t>
            </a:r>
            <a:r>
              <a:rPr lang="en-US" altLang="en-US" dirty="0"/>
              <a:t> is transformed to a CBS space vector</a:t>
            </a:r>
          </a:p>
          <a:p>
            <a:pPr marL="1128712" lvl="2" indent="-457200">
              <a:buAutoNum type="arabicParenBoth"/>
            </a:pPr>
            <a:r>
              <a:rPr lang="en-US" altLang="en-US" sz="2400" dirty="0"/>
              <a:t>Compute centers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for the positive class </a:t>
            </a:r>
          </a:p>
          <a:p>
            <a:pPr marL="1128712" lvl="2" indent="-457200">
              <a:buAutoNum type="arabicParenBoth"/>
            </a:pPr>
            <a:r>
              <a:rPr lang="en-US" altLang="en-US" sz="2400" dirty="0"/>
              <a:t>Compute the similarities of each document to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. </a:t>
            </a:r>
          </a:p>
          <a:p>
            <a:pPr lvl="2"/>
            <a:r>
              <a:rPr lang="en-US" altLang="en-US" dirty="0"/>
              <a:t>This gives us a new data set (in CBS space).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24C0B-253D-4EF1-A51E-CEDC7594488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5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 the job in the open-world</a:t>
            </a:r>
            <a:br>
              <a:rPr lang="en-US" dirty="0"/>
            </a:br>
            <a:r>
              <a:rPr lang="en-US" sz="2400" dirty="0"/>
              <a:t>(Fei et al, 2016; Shu et al.,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Steps:</a:t>
            </a:r>
          </a:p>
          <a:p>
            <a:pPr lvl="1">
              <a:spcBef>
                <a:spcPts val="1200"/>
              </a:spcBef>
            </a:pPr>
            <a:r>
              <a:rPr lang="en-US" altLang="en-US" b="1" dirty="0"/>
              <a:t>Discover novel instances: </a:t>
            </a:r>
            <a:r>
              <a:rPr lang="en-US" altLang="en-US" dirty="0"/>
              <a:t>e.g., classify instances in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baseline="-25000" dirty="0"/>
              <a:t>  </a:t>
            </a:r>
            <a:r>
              <a:rPr lang="en-US" altLang="en-US" dirty="0"/>
              <a:t>to 𝑌</a:t>
            </a:r>
            <a:r>
              <a:rPr lang="en-US" altLang="en-US" i="1" baseline="30000" dirty="0"/>
              <a:t>train</a:t>
            </a:r>
            <a:r>
              <a:rPr lang="en-US" altLang="en-US" baseline="30000" dirty="0"/>
              <a:t> </a:t>
            </a:r>
            <a:r>
              <a:rPr lang="en-US" altLang="en-US" dirty="0"/>
              <a:t> and </a:t>
            </a:r>
            <a:r>
              <a:rPr lang="en-US" altLang="en-US" b="1" dirty="0"/>
              <a:t>detect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000FF"/>
                </a:solidFill>
              </a:rPr>
              <a:t>novel instances</a:t>
            </a:r>
            <a:r>
              <a:rPr lang="en-US" altLang="en-US" dirty="0"/>
              <a:t>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novel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dirty="0"/>
              <a:t> belonging to </a:t>
            </a:r>
            <a:r>
              <a:rPr lang="en-US" altLang="en-US" b="1" i="1" dirty="0">
                <a:solidFill>
                  <a:srgbClr val="FF0000"/>
                </a:solidFill>
              </a:rPr>
              <a:t>L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– new tasks</a:t>
            </a:r>
          </a:p>
          <a:p>
            <a:pPr lvl="1">
              <a:spcBef>
                <a:spcPts val="1800"/>
              </a:spcBef>
            </a:pPr>
            <a:r>
              <a:rPr lang="en-US" altLang="en-US" b="1" dirty="0"/>
              <a:t>Identify the unseen/new classes </a:t>
            </a:r>
            <a:r>
              <a:rPr lang="en-US" altLang="en-US" dirty="0"/>
              <a:t>in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novel</a:t>
            </a:r>
            <a:r>
              <a:rPr lang="en-US" altLang="en-US" dirty="0"/>
              <a:t>, </a:t>
            </a:r>
            <a:r>
              <a:rPr lang="en-US" altLang="en-US" b="1" i="1" dirty="0">
                <a:solidFill>
                  <a:srgbClr val="FF0000"/>
                </a:solidFill>
              </a:rPr>
              <a:t>L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00FF"/>
                </a:solidFill>
              </a:rPr>
              <a:t>{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+1</a:t>
            </a:r>
            <a:r>
              <a:rPr lang="en-US" altLang="en-US" dirty="0">
                <a:solidFill>
                  <a:srgbClr val="0000FF"/>
                </a:solidFill>
              </a:rPr>
              <a:t>, 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+2</a:t>
            </a:r>
            <a:r>
              <a:rPr lang="en-US" altLang="en-US" dirty="0">
                <a:solidFill>
                  <a:srgbClr val="0000FF"/>
                </a:solidFill>
              </a:rPr>
              <a:t>, …} </a:t>
            </a:r>
            <a:r>
              <a:rPr lang="en-US" altLang="en-US" dirty="0"/>
              <a:t>and </a:t>
            </a:r>
            <a:r>
              <a:rPr lang="en-US" altLang="en-US" b="1" dirty="0"/>
              <a:t>gather training data</a:t>
            </a:r>
          </a:p>
          <a:p>
            <a:pPr lvl="2">
              <a:spcBef>
                <a:spcPts val="600"/>
              </a:spcBef>
            </a:pPr>
            <a:r>
              <a:rPr lang="en-US" altLang="en-US" dirty="0">
                <a:solidFill>
                  <a:srgbClr val="0000FF"/>
                </a:solidFill>
              </a:rPr>
              <a:t>Interactive self-supervision</a:t>
            </a:r>
            <a:r>
              <a:rPr lang="en-US" altLang="en-US" b="1" dirty="0"/>
              <a:t>:</a:t>
            </a:r>
            <a:r>
              <a:rPr lang="en-US" altLang="en-US" dirty="0"/>
              <a:t> interaction with humans and the environment</a:t>
            </a:r>
          </a:p>
          <a:p>
            <a:pPr lvl="1">
              <a:spcBef>
                <a:spcPts val="1800"/>
              </a:spcBef>
            </a:pPr>
            <a:r>
              <a:rPr lang="en-US" altLang="en-US" b="1" dirty="0"/>
              <a:t>Continual learning</a:t>
            </a:r>
            <a:r>
              <a:rPr lang="en-US" altLang="en-US" dirty="0"/>
              <a:t>: Incrementally learn the new classes </a:t>
            </a:r>
            <a:r>
              <a:rPr lang="en-US" altLang="en-US" dirty="0">
                <a:solidFill>
                  <a:srgbClr val="0000FF"/>
                </a:solidFill>
              </a:rPr>
              <a:t>{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+1</a:t>
            </a:r>
            <a:r>
              <a:rPr lang="en-US" altLang="en-US" dirty="0">
                <a:solidFill>
                  <a:srgbClr val="0000FF"/>
                </a:solidFill>
              </a:rPr>
              <a:t>, 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+2</a:t>
            </a:r>
            <a:r>
              <a:rPr lang="en-US" altLang="en-US" dirty="0">
                <a:solidFill>
                  <a:srgbClr val="0000FF"/>
                </a:solidFill>
              </a:rPr>
              <a:t>, …} </a:t>
            </a:r>
            <a:r>
              <a:rPr lang="en-US" altLang="en-US" dirty="0"/>
              <a:t>(the new task)</a:t>
            </a:r>
          </a:p>
          <a:p>
            <a:pPr marL="17462" indent="0">
              <a:spcBef>
                <a:spcPts val="1800"/>
              </a:spcBef>
              <a:buNone/>
            </a:pPr>
            <a:r>
              <a:rPr lang="en-US" altLang="en-US" sz="2200" dirty="0">
                <a:solidFill>
                  <a:srgbClr val="00863D"/>
                </a:solidFill>
              </a:rPr>
              <a:t>Note: this does not </a:t>
            </a:r>
            <a:r>
              <a:rPr lang="en-US" altLang="en-US" sz="2200">
                <a:solidFill>
                  <a:srgbClr val="00863D"/>
                </a:solidFill>
              </a:rPr>
              <a:t>include how the </a:t>
            </a:r>
            <a:r>
              <a:rPr lang="en-US" altLang="en-US" sz="2200" dirty="0">
                <a:solidFill>
                  <a:srgbClr val="00863D"/>
                </a:solidFill>
              </a:rPr>
              <a:t>system should respond or react to </a:t>
            </a:r>
            <a:r>
              <a:rPr lang="en-US" altLang="en-US" sz="2200">
                <a:solidFill>
                  <a:srgbClr val="00863D"/>
                </a:solidFill>
              </a:rPr>
              <a:t>novelty.  </a:t>
            </a:r>
            <a:endParaRPr lang="en-US" altLang="en-US" sz="2200" dirty="0">
              <a:solidFill>
                <a:srgbClr val="00863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en-US" sz="1200" dirty="0"/>
              <a:t>Fei, Wang, and Liu. Learning Cumulatively to Become More Knowledgeable. KDD-2016</a:t>
            </a:r>
          </a:p>
        </p:txBody>
      </p:sp>
    </p:spTree>
    <p:extLst>
      <p:ext uri="{BB962C8B-B14F-4D97-AF65-F5344CB8AC3E}">
        <p14:creationId xmlns:p14="http://schemas.microsoft.com/office/powerpoint/2010/main" val="1125120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self-supervision</a:t>
            </a:r>
            <a:br>
              <a:rPr lang="en-US" dirty="0"/>
            </a:br>
            <a:r>
              <a:rPr lang="en-US" sz="2400" dirty="0"/>
              <a:t>(Liu,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Identify new classes and training data by</a:t>
            </a:r>
            <a:r>
              <a:rPr lang="en-US" altLang="en-US" dirty="0"/>
              <a:t> interacting with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</a:rPr>
              <a:t>Humans: </a:t>
            </a:r>
            <a:r>
              <a:rPr lang="en-US" altLang="en-US" dirty="0">
                <a:solidFill>
                  <a:srgbClr val="0000FF"/>
                </a:solidFill>
              </a:rPr>
              <a:t>through natural language</a:t>
            </a:r>
            <a:r>
              <a:rPr lang="en-US" altLang="en-US" dirty="0"/>
              <a:t>, e.g.,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Self-drive cars: asking the passenger</a:t>
            </a:r>
          </a:p>
          <a:p>
            <a:pPr lvl="3">
              <a:spcBef>
                <a:spcPts val="600"/>
              </a:spcBef>
            </a:pPr>
            <a:r>
              <a:rPr lang="en-US" altLang="en-US" dirty="0"/>
              <a:t>What is that object? How do I drive now? Where should I stop?</a:t>
            </a:r>
          </a:p>
          <a:p>
            <a:pPr lvl="2">
              <a:spcBef>
                <a:spcPts val="600"/>
              </a:spcBef>
            </a:pPr>
            <a:r>
              <a:rPr lang="en-US" altLang="en-US" dirty="0">
                <a:solidFill>
                  <a:srgbClr val="00863D"/>
                </a:solidFill>
              </a:rPr>
              <a:t>Chatbots</a:t>
            </a:r>
            <a:r>
              <a:rPr lang="en-US" altLang="en-US" dirty="0"/>
              <a:t>: learn new knowledge and learn language during chatting.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</a:rPr>
              <a:t>Environment: </a:t>
            </a:r>
            <a:r>
              <a:rPr lang="en-US" altLang="en-US" dirty="0"/>
              <a:t>get feedback &amp; use tools (e.g., search engines)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Need an internal evaluation system </a:t>
            </a:r>
          </a:p>
          <a:p>
            <a:pPr lvl="3">
              <a:spcBef>
                <a:spcPts val="600"/>
              </a:spcBef>
            </a:pPr>
            <a:r>
              <a:rPr lang="en-US" altLang="en-US" dirty="0"/>
              <a:t>to evaluate environmental feedback</a:t>
            </a:r>
          </a:p>
          <a:p>
            <a:pPr lvl="1">
              <a:spcBef>
                <a:spcPts val="2400"/>
              </a:spcBef>
            </a:pPr>
            <a:r>
              <a:rPr lang="en-US" altLang="en-US" b="1" dirty="0"/>
              <a:t>To gather knowledge, and supervisory or reward information.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2792220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a greeting bot in a hotel</a:t>
            </a:r>
            <a:br>
              <a:rPr lang="en-US" dirty="0"/>
            </a:br>
            <a:r>
              <a:rPr lang="en-US" sz="2400" dirty="0"/>
              <a:t>(Chen and Liu, 2018; Liu et al., 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30725"/>
          </a:xfrm>
        </p:spPr>
        <p:txBody>
          <a:bodyPr/>
          <a:lstStyle/>
          <a:p>
            <a:r>
              <a:rPr lang="en-US" dirty="0"/>
              <a:t>See an existing guest.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Bot: “Hello John, how are you today?”</a:t>
            </a:r>
          </a:p>
          <a:p>
            <a:pPr>
              <a:spcBef>
                <a:spcPts val="1000"/>
              </a:spcBef>
              <a:tabLst>
                <a:tab pos="8631238" algn="l"/>
              </a:tabLst>
            </a:pPr>
            <a:r>
              <a:rPr lang="en-US" dirty="0"/>
              <a:t>See a new guest - </a:t>
            </a:r>
            <a:r>
              <a:rPr lang="en-US" sz="2800" dirty="0">
                <a:solidFill>
                  <a:srgbClr val="FF0000"/>
                </a:solidFill>
              </a:rPr>
              <a:t>recognize he/she is new  </a:t>
            </a:r>
            <a:r>
              <a:rPr lang="en-US" sz="2000" b="1" dirty="0"/>
              <a:t>(OOD and create a new task</a:t>
            </a:r>
            <a:r>
              <a:rPr lang="en-US" sz="2000" dirty="0"/>
              <a:t>)</a:t>
            </a:r>
            <a:r>
              <a:rPr lang="en-US" sz="2800" dirty="0"/>
              <a:t> </a:t>
            </a:r>
          </a:p>
          <a:p>
            <a:pPr lvl="2">
              <a:tabLst>
                <a:tab pos="7999413" algn="l"/>
              </a:tabLst>
            </a:pPr>
            <a:r>
              <a:rPr lang="en-US" dirty="0">
                <a:solidFill>
                  <a:srgbClr val="0000FF"/>
                </a:solidFill>
              </a:rPr>
              <a:t>Bot: “Welcome to our hotel! What is your name, sir?”     	</a:t>
            </a:r>
            <a:r>
              <a:rPr lang="en-US" sz="2000" dirty="0"/>
              <a:t>(</a:t>
            </a:r>
            <a:r>
              <a:rPr lang="en-US" sz="2000" b="1" dirty="0"/>
              <a:t>get class label)</a:t>
            </a:r>
            <a:endParaRPr lang="en-US" sz="2000" dirty="0">
              <a:solidFill>
                <a:srgbClr val="0000FF"/>
              </a:solidFill>
            </a:endParaRPr>
          </a:p>
          <a:p>
            <a:pPr lvl="2">
              <a:tabLst>
                <a:tab pos="7999413" algn="l"/>
              </a:tabLst>
            </a:pPr>
            <a:r>
              <a:rPr lang="en-US" dirty="0">
                <a:solidFill>
                  <a:srgbClr val="00863D"/>
                </a:solidFill>
              </a:rPr>
              <a:t>Guest: “David”	</a:t>
            </a:r>
            <a:r>
              <a:rPr lang="en-US" sz="2000" dirty="0"/>
              <a:t>(</a:t>
            </a:r>
            <a:r>
              <a:rPr lang="en-US" sz="2000" b="1" dirty="0"/>
              <a:t>got class label: </a:t>
            </a:r>
            <a:r>
              <a:rPr lang="en-US" sz="2000" b="1" dirty="0">
                <a:solidFill>
                  <a:srgbClr val="00863D"/>
                </a:solidFill>
              </a:rPr>
              <a:t>David</a:t>
            </a:r>
            <a:r>
              <a:rPr lang="en-US" sz="2000" dirty="0"/>
              <a:t>)</a:t>
            </a:r>
          </a:p>
          <a:p>
            <a:pPr lvl="2">
              <a:tabLst>
                <a:tab pos="7315200" algn="l"/>
              </a:tabLst>
            </a:pPr>
            <a:r>
              <a:rPr lang="en-US" dirty="0">
                <a:solidFill>
                  <a:srgbClr val="FF0000"/>
                </a:solidFill>
              </a:rPr>
              <a:t>Bot learns to recognize David automatically 	</a:t>
            </a:r>
            <a:endParaRPr lang="en-US" dirty="0"/>
          </a:p>
          <a:p>
            <a:pPr lvl="3">
              <a:tabLst>
                <a:tab pos="7999413" algn="l"/>
              </a:tabLst>
            </a:pPr>
            <a:r>
              <a:rPr lang="en-US" dirty="0"/>
              <a:t>take pictures of David                       	(</a:t>
            </a:r>
            <a:r>
              <a:rPr lang="en-US" b="1" dirty="0"/>
              <a:t>get training data</a:t>
            </a:r>
            <a:r>
              <a:rPr lang="en-US" dirty="0"/>
              <a:t>)</a:t>
            </a:r>
          </a:p>
          <a:p>
            <a:pPr lvl="3">
              <a:tabLst>
                <a:tab pos="7999413" algn="l"/>
              </a:tabLst>
            </a:pPr>
            <a:r>
              <a:rPr lang="en-US" dirty="0"/>
              <a:t>learn to recognize David                  	(</a:t>
            </a:r>
            <a:r>
              <a:rPr lang="en-US" b="1" dirty="0"/>
              <a:t>continual learning</a:t>
            </a:r>
            <a:r>
              <a:rPr lang="en-US" dirty="0"/>
              <a:t>)</a:t>
            </a:r>
          </a:p>
          <a:p>
            <a:pPr>
              <a:spcBef>
                <a:spcPts val="1000"/>
              </a:spcBef>
              <a:tabLst>
                <a:tab pos="7315200" algn="l"/>
              </a:tabLst>
            </a:pPr>
            <a:r>
              <a:rPr lang="en-US" dirty="0"/>
              <a:t>See David next time.</a:t>
            </a:r>
          </a:p>
          <a:p>
            <a:pPr lvl="2">
              <a:tabLst>
                <a:tab pos="7999413" algn="l"/>
              </a:tabLst>
            </a:pPr>
            <a:r>
              <a:rPr lang="en-US" dirty="0">
                <a:solidFill>
                  <a:srgbClr val="0000FF"/>
                </a:solidFill>
              </a:rPr>
              <a:t>Bot: “Hello David, how are you today?” 	</a:t>
            </a:r>
            <a:r>
              <a:rPr lang="en-US" sz="2000" dirty="0"/>
              <a:t>(</a:t>
            </a:r>
            <a:r>
              <a:rPr lang="en-US" sz="2000" b="1" dirty="0"/>
              <a:t>use the new knowledge</a:t>
            </a:r>
            <a:r>
              <a:rPr lang="en-US" sz="20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35968" y="6130926"/>
            <a:ext cx="938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/>
              <a:t>Liu, Robertson, Grigsby, and Mazumder. Self-Initiated Open World Learning for Autonomous AI Agents. AAAI Spring Symposium, 2022 Chen and Liu. Lifelong machine learning. Morgan &amp; Claypool. 2015,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E74DD-5F3A-4C3A-BB2D-D1FA8B433038}"/>
              </a:ext>
            </a:extLst>
          </p:cNvPr>
          <p:cNvSpPr txBox="1"/>
          <p:nvPr/>
        </p:nvSpPr>
        <p:spPr>
          <a:xfrm>
            <a:off x="8256240" y="1156744"/>
            <a:ext cx="359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Novelty detection = out-of-distribution (</a:t>
            </a:r>
            <a:r>
              <a:rPr lang="en-US" sz="1600" b="1" dirty="0"/>
              <a:t>OOD</a:t>
            </a:r>
            <a:r>
              <a:rPr lang="en-US" sz="1600" dirty="0"/>
              <a:t>) detection </a:t>
            </a:r>
          </a:p>
        </p:txBody>
      </p:sp>
    </p:spTree>
    <p:extLst>
      <p:ext uri="{BB962C8B-B14F-4D97-AF65-F5344CB8AC3E}">
        <p14:creationId xmlns:p14="http://schemas.microsoft.com/office/powerpoint/2010/main" val="3421113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D4CE-A41C-4F7A-8A5A-23F96166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28D3-E44E-4915-9294-181DEB05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8957"/>
            <a:ext cx="10972800" cy="453072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 a real hotel, the situation is much more complex. </a:t>
            </a:r>
          </a:p>
          <a:p>
            <a:pPr lvl="1"/>
            <a:r>
              <a:rPr lang="en-US" sz="2400" dirty="0"/>
              <a:t>How does the bot know that the novel object is a new guest?</a:t>
            </a:r>
            <a:endParaRPr lang="en-US" sz="2400" dirty="0">
              <a:solidFill>
                <a:srgbClr val="0000FF"/>
              </a:solidFill>
            </a:endParaRPr>
          </a:p>
          <a:p>
            <a:pPr lvl="2"/>
            <a:r>
              <a:rPr lang="en-US" sz="2000" dirty="0"/>
              <a:t>Is the object a person, an animal, or a piece of furniture?</a:t>
            </a:r>
          </a:p>
          <a:p>
            <a:pPr lvl="3"/>
            <a:r>
              <a:rPr lang="en-US" sz="1800" dirty="0"/>
              <a:t>needs to use existing knowledge to </a:t>
            </a:r>
            <a:r>
              <a:rPr lang="en-US" sz="1800" dirty="0">
                <a:solidFill>
                  <a:srgbClr val="0000FF"/>
                </a:solidFill>
              </a:rPr>
              <a:t>characterize</a:t>
            </a:r>
            <a:r>
              <a:rPr lang="en-US" sz="1800" dirty="0"/>
              <a:t> the novel object!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Different </a:t>
            </a:r>
            <a:r>
              <a:rPr lang="en-US" sz="2400" b="1" dirty="0">
                <a:solidFill>
                  <a:srgbClr val="0000FF"/>
                </a:solidFill>
              </a:rPr>
              <a:t>characterizations</a:t>
            </a:r>
            <a:r>
              <a:rPr lang="en-US" sz="2400" dirty="0"/>
              <a:t> require different responses (</a:t>
            </a:r>
            <a:r>
              <a:rPr lang="en-US" sz="2400" b="1" dirty="0">
                <a:solidFill>
                  <a:srgbClr val="0000FF"/>
                </a:solidFill>
              </a:rPr>
              <a:t>adaptation</a:t>
            </a:r>
            <a:r>
              <a:rPr lang="en-US" sz="2400" dirty="0"/>
              <a:t> or </a:t>
            </a:r>
            <a:r>
              <a:rPr lang="en-US" sz="2400" b="1" dirty="0"/>
              <a:t>accommodation</a:t>
            </a:r>
            <a:r>
              <a:rPr lang="en-US" sz="2400" dirty="0"/>
              <a:t> strategies)? E.g., </a:t>
            </a:r>
          </a:p>
          <a:p>
            <a:pPr lvl="2"/>
            <a:r>
              <a:rPr lang="en-US" sz="2000" dirty="0"/>
              <a:t>If it </a:t>
            </a:r>
            <a:r>
              <a:rPr lang="en-US" sz="2000" dirty="0">
                <a:solidFill>
                  <a:srgbClr val="00863D"/>
                </a:solidFill>
              </a:rPr>
              <a:t>looks like </a:t>
            </a:r>
            <a:r>
              <a:rPr lang="en-US" sz="2000" dirty="0"/>
              <a:t>an animal, report to a hotel staff. </a:t>
            </a:r>
          </a:p>
          <a:p>
            <a:pPr lvl="2"/>
            <a:r>
              <a:rPr lang="en-US" sz="2000" dirty="0"/>
              <a:t>If it </a:t>
            </a:r>
            <a:r>
              <a:rPr lang="en-US" sz="2000" dirty="0">
                <a:solidFill>
                  <a:srgbClr val="00863D"/>
                </a:solidFill>
              </a:rPr>
              <a:t>looks like </a:t>
            </a:r>
            <a:r>
              <a:rPr lang="en-US" sz="2000" dirty="0"/>
              <a:t>a policeman, do nothing</a:t>
            </a:r>
          </a:p>
          <a:p>
            <a:pPr lvl="2"/>
            <a:r>
              <a:rPr lang="en-US" sz="2000" dirty="0"/>
              <a:t>If it </a:t>
            </a:r>
            <a:r>
              <a:rPr lang="en-US" sz="2000" dirty="0">
                <a:solidFill>
                  <a:srgbClr val="00863D"/>
                </a:solidFill>
              </a:rPr>
              <a:t>looks like </a:t>
            </a:r>
            <a:r>
              <a:rPr lang="en-US" sz="2000" dirty="0"/>
              <a:t>a hotel guest (with luggage), ask for his/her name: “</a:t>
            </a:r>
            <a:r>
              <a:rPr lang="en-US" sz="2000" i="1" dirty="0"/>
              <a:t>Welcome to our hotel! What is your name, sir?</a:t>
            </a:r>
            <a:r>
              <a:rPr lang="en-US" sz="2000" dirty="0"/>
              <a:t>” and learn to recognize him/her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37295-0485-4298-8D4B-0E439C915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97ABC-09AD-4525-99C7-60D7189B204A}"/>
              </a:ext>
            </a:extLst>
          </p:cNvPr>
          <p:cNvSpPr txBox="1"/>
          <p:nvPr/>
        </p:nvSpPr>
        <p:spPr>
          <a:xfrm>
            <a:off x="803412" y="6130926"/>
            <a:ext cx="1062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/>
              <a:t>Liu, Robertson, Grigsby, and Mazumder. Self-Initiated Open World Learning for Autonomous AI Agents. AAAI Spring Symposium, 2022 Chen and Liu. Lifelong machine learning. Morgan &amp; Claypool. 2015, 2018.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0383C-000D-8FB4-DD44-B8B2E100B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674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D9-3C39-41B9-A6EC-7D04489E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1319048" cy="1139825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elf-initiated </a:t>
            </a:r>
            <a:r>
              <a:rPr lang="en-US" b="1" dirty="0"/>
              <a:t>O</a:t>
            </a:r>
            <a:r>
              <a:rPr lang="en-US" dirty="0"/>
              <a:t>pen-world Continual </a:t>
            </a:r>
            <a:r>
              <a:rPr lang="en-US" b="1" dirty="0"/>
              <a:t>L</a:t>
            </a:r>
            <a:r>
              <a:rPr lang="en-US" dirty="0"/>
              <a:t>earning (SOL)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A96A-4594-4DE2-A5BF-1EE3C805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2796"/>
            <a:ext cx="11103024" cy="4538129"/>
          </a:xfrm>
        </p:spPr>
        <p:txBody>
          <a:bodyPr/>
          <a:lstStyle/>
          <a:p>
            <a:r>
              <a:rPr lang="en-US" sz="2800" dirty="0"/>
              <a:t>An agent is represented as </a:t>
            </a:r>
            <a:r>
              <a:rPr lang="en-US" sz="2800" b="1" i="1" dirty="0"/>
              <a:t>a pair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T, S</a:t>
            </a:r>
            <a:r>
              <a:rPr lang="en-US" sz="2800" dirty="0">
                <a:solidFill>
                  <a:srgbClr val="0000FF"/>
                </a:solidFill>
              </a:rPr>
              <a:t>), </a:t>
            </a:r>
          </a:p>
          <a:p>
            <a:pPr lvl="2"/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 is the primary task-performer </a:t>
            </a:r>
            <a:r>
              <a:rPr lang="en-US" sz="2000" dirty="0"/>
              <a:t>(e.g., dialogue system of the greeting bot) </a:t>
            </a:r>
          </a:p>
          <a:p>
            <a:pPr lvl="2"/>
            <a:r>
              <a:rPr lang="en-US" sz="2000" i="1" dirty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 is a set of supporting functions </a:t>
            </a:r>
            <a:r>
              <a:rPr lang="en-US" sz="2000" dirty="0"/>
              <a:t>(e.g., vision system and speech system) that supports the primary task-performer. </a:t>
            </a:r>
          </a:p>
          <a:p>
            <a:r>
              <a:rPr lang="en-US" sz="2800" i="1" dirty="0">
                <a:solidFill>
                  <a:srgbClr val="0000FF"/>
                </a:solidFill>
              </a:rPr>
              <a:t>T</a:t>
            </a:r>
            <a:r>
              <a:rPr lang="en-US" sz="2800" dirty="0"/>
              <a:t> or each </a:t>
            </a:r>
            <a:r>
              <a:rPr lang="en-US" sz="2800" i="1" dirty="0">
                <a:solidFill>
                  <a:srgbClr val="00863D"/>
                </a:solidFill>
              </a:rPr>
              <a:t>S</a:t>
            </a:r>
            <a:r>
              <a:rPr lang="en-US" sz="2800" i="1" baseline="-25000" dirty="0">
                <a:solidFill>
                  <a:srgbClr val="00863D"/>
                </a:solidFill>
              </a:rPr>
              <a:t>i</a:t>
            </a:r>
            <a:r>
              <a:rPr lang="en-US" sz="2800" dirty="0"/>
              <a:t> </a:t>
            </a:r>
            <a:r>
              <a:rPr lang="en-US" b="1" dirty="0">
                <a:sym typeface="Symbol" panose="05050102010706020507" pitchFamily="18" charset="2"/>
              </a:rPr>
              <a:t>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 has its own seven sub-systems 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L, R, C, A, K, I, E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, </a:t>
            </a:r>
          </a:p>
          <a:p>
            <a:pPr lvl="2"/>
            <a:r>
              <a:rPr lang="en-US" sz="2000" b="1" i="1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b="1" dirty="0"/>
              <a:t>open-world continual learner </a:t>
            </a:r>
            <a:r>
              <a:rPr lang="en-US" sz="2000" dirty="0"/>
              <a:t>(classification, novelty detection &amp; continual learning)</a:t>
            </a:r>
          </a:p>
          <a:p>
            <a:pPr lvl="2">
              <a:spcBef>
                <a:spcPts val="4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:</a:t>
            </a:r>
            <a:r>
              <a:rPr lang="en-US" sz="2000" i="1" dirty="0"/>
              <a:t> </a:t>
            </a:r>
            <a:r>
              <a:rPr lang="en-US" sz="2000" b="1" i="1" dirty="0"/>
              <a:t>relevance </a:t>
            </a:r>
            <a:r>
              <a:rPr lang="en-US" sz="2000" b="1" dirty="0"/>
              <a:t>module </a:t>
            </a:r>
            <a:r>
              <a:rPr lang="en-US" sz="2000" dirty="0"/>
              <a:t>that decides if a detected novelty is relevant to agent’s task </a:t>
            </a:r>
          </a:p>
          <a:p>
            <a:pPr lvl="2">
              <a:spcBef>
                <a:spcPts val="4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: </a:t>
            </a:r>
            <a:r>
              <a:rPr lang="en-US" sz="2000" b="1" dirty="0"/>
              <a:t>novelty characterizer </a:t>
            </a:r>
            <a:r>
              <a:rPr lang="en-US" sz="2000" dirty="0"/>
              <a:t>that characterizes the novelty</a:t>
            </a:r>
          </a:p>
          <a:p>
            <a:pPr lvl="2">
              <a:spcBef>
                <a:spcPts val="4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: </a:t>
            </a:r>
            <a:r>
              <a:rPr lang="en-US" sz="2000" b="1" dirty="0"/>
              <a:t>adaptor</a:t>
            </a:r>
            <a:r>
              <a:rPr lang="en-US" sz="2000" dirty="0"/>
              <a:t> that adapts to novelty – characterizing novelty and formulating response </a:t>
            </a:r>
          </a:p>
          <a:p>
            <a:pPr lvl="2">
              <a:spcBef>
                <a:spcPts val="4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K</a:t>
            </a:r>
            <a:r>
              <a:rPr lang="en-US" sz="2000" dirty="0"/>
              <a:t>: </a:t>
            </a:r>
            <a:r>
              <a:rPr lang="en-US" sz="2000" b="1" dirty="0"/>
              <a:t>risk assessment </a:t>
            </a:r>
            <a:r>
              <a:rPr lang="en-US" sz="2000" dirty="0"/>
              <a:t>and management module</a:t>
            </a:r>
          </a:p>
          <a:p>
            <a:pPr lvl="2">
              <a:spcBef>
                <a:spcPts val="4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b="1" dirty="0"/>
              <a:t>interactive module </a:t>
            </a:r>
            <a:r>
              <a:rPr lang="en-US" sz="2000" dirty="0"/>
              <a:t>to communicate with humans or other agents</a:t>
            </a:r>
          </a:p>
          <a:p>
            <a:pPr lvl="2">
              <a:spcBef>
                <a:spcPts val="4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E</a:t>
            </a:r>
            <a:r>
              <a:rPr lang="en-US" sz="2000" dirty="0"/>
              <a:t>: action </a:t>
            </a:r>
            <a:r>
              <a:rPr lang="en-US" sz="2000" b="1" dirty="0"/>
              <a:t>executor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7C048-2AC5-47BC-B3DF-B0D8E8DC2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D2E13-A7E6-4B5C-8AED-E0B6A69BD9B2}"/>
              </a:ext>
            </a:extLst>
          </p:cNvPr>
          <p:cNvSpPr txBox="1"/>
          <p:nvPr/>
        </p:nvSpPr>
        <p:spPr>
          <a:xfrm>
            <a:off x="1955540" y="6165304"/>
            <a:ext cx="932503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/>
              <a:t>Liu, Mazumder, Robertson, Grigsby,: AI Autonomy: Self-Initiation, Adaptation and Continual Learning. </a:t>
            </a:r>
            <a:r>
              <a:rPr lang="en-US" sz="1200" i="1" dirty="0"/>
              <a:t>submitted</a:t>
            </a:r>
            <a:r>
              <a:rPr lang="en-US" sz="1200" dirty="0"/>
              <a:t>, 2022.</a:t>
            </a:r>
          </a:p>
          <a:p>
            <a:pPr algn="ctr">
              <a:buNone/>
            </a:pPr>
            <a:r>
              <a:rPr lang="en-US" sz="1200" dirty="0"/>
              <a:t>Chen and Liu. Lifelong machine learning. Morgan &amp; Claypool. 2015, 2018.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9449F-D7F2-DEBA-0E60-305E37951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143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8B88-F9AC-F69D-1BD3-07EA34AA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Post-deployment continual learning (ML autonomy) </a:t>
            </a:r>
            <a:br>
              <a:rPr lang="en-US" dirty="0"/>
            </a:br>
            <a:r>
              <a:rPr lang="en-US" sz="2000" dirty="0"/>
              <a:t>(Chen &amp; Liu, 2018, Liu, 2020 Liu et al.,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9394-915A-9BDD-64EB-5DEDB37E6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0AC1F-D7E9-3019-2B0A-671DE87D2A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92210-7554-DAAF-3A01-3643A91AF1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0187E-31F8-6B67-0BF3-31D8F960B6A3}"/>
              </a:ext>
            </a:extLst>
          </p:cNvPr>
          <p:cNvSpPr txBox="1"/>
          <p:nvPr/>
        </p:nvSpPr>
        <p:spPr>
          <a:xfrm>
            <a:off x="1487488" y="6165304"/>
            <a:ext cx="932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/>
              <a:t>Liu, Mazumder, Robertson, Grigsby,: AI Autonomy: Self-Initiation, Adaptation and Continual Learning. </a:t>
            </a:r>
            <a:r>
              <a:rPr lang="en-US" sz="1200" i="1" dirty="0"/>
              <a:t>submitted</a:t>
            </a:r>
            <a:r>
              <a:rPr lang="en-US" sz="1200" dirty="0"/>
              <a:t>, 2022.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ECB67-1C65-17BE-4D21-193CA8AB9764}"/>
              </a:ext>
            </a:extLst>
          </p:cNvPr>
          <p:cNvSpPr txBox="1"/>
          <p:nvPr/>
        </p:nvSpPr>
        <p:spPr>
          <a:xfrm>
            <a:off x="8578429" y="1808820"/>
            <a:ext cx="30039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Blue lines: </a:t>
            </a:r>
            <a:r>
              <a:rPr lang="en-US" sz="2200" dirty="0"/>
              <a:t>Existing continual learning</a:t>
            </a:r>
          </a:p>
          <a:p>
            <a:pPr>
              <a:buNone/>
            </a:pPr>
            <a:r>
              <a:rPr lang="en-US" sz="2600" b="1" dirty="0">
                <a:solidFill>
                  <a:srgbClr val="FF6600"/>
                </a:solidFill>
              </a:rPr>
              <a:t>Orange lines:</a:t>
            </a:r>
          </a:p>
          <a:p>
            <a:pPr>
              <a:buNone/>
            </a:pPr>
            <a:r>
              <a:rPr lang="en-US" sz="2200" dirty="0"/>
              <a:t>Learning after model deployment</a:t>
            </a:r>
          </a:p>
          <a:p>
            <a:pPr>
              <a:buNone/>
            </a:pPr>
            <a:r>
              <a:rPr lang="en-US" sz="2200" dirty="0"/>
              <a:t>(Open-world continual learning)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030F2D-4381-0082-E9CC-69C3EAA76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599" y="1417639"/>
          <a:ext cx="7769903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149880" imgH="3730680" progId="PBrush">
                  <p:embed/>
                </p:oleObj>
              </mc:Choice>
              <mc:Fallback>
                <p:oleObj name="Bitmap Image" r:id="rId2" imgW="6149880" imgH="373068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C030F2D-4381-0082-E9CC-69C3EAA76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599" y="1417639"/>
                        <a:ext cx="7769903" cy="471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552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BB1C-FD25-453A-8FA0-15BF8212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Novelty characterization and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0F08-2C11-431B-A28C-E1379AB9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4862166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Characterization:</a:t>
            </a:r>
            <a:r>
              <a:rPr lang="en-US" sz="2800" dirty="0"/>
              <a:t> a description of the novel object based on the agent's existing knowledge. </a:t>
            </a:r>
          </a:p>
          <a:p>
            <a:pPr lvl="2"/>
            <a:r>
              <a:rPr lang="en-US" sz="2000" dirty="0"/>
              <a:t>Characterization at different levels of details =&gt; more or less precise responses. </a:t>
            </a:r>
          </a:p>
          <a:p>
            <a:pPr lvl="3"/>
            <a:r>
              <a:rPr lang="en-US" sz="1800" b="1" i="1" dirty="0"/>
              <a:t>Similarity</a:t>
            </a:r>
            <a:r>
              <a:rPr lang="en-US" sz="1800" dirty="0"/>
              <a:t>: e.g., </a:t>
            </a:r>
            <a:r>
              <a:rPr lang="en-US" sz="1800" i="1" dirty="0"/>
              <a:t>it looks like an animal (</a:t>
            </a:r>
            <a:r>
              <a:rPr lang="en-US" sz="1800" dirty="0"/>
              <a:t>general), or </a:t>
            </a:r>
            <a:r>
              <a:rPr lang="en-US" sz="1800" i="1" dirty="0"/>
              <a:t>it looks like a dog </a:t>
            </a:r>
            <a:r>
              <a:rPr lang="en-US" sz="1800" dirty="0"/>
              <a:t>(more specific).</a:t>
            </a:r>
          </a:p>
          <a:p>
            <a:pPr lvl="3"/>
            <a:r>
              <a:rPr lang="en-US" sz="1800" b="1" dirty="0"/>
              <a:t>Attributes/properties</a:t>
            </a:r>
            <a:r>
              <a:rPr lang="en-US" sz="1800" dirty="0"/>
              <a:t>: e.g., a moving object, speed and direction of moving.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</a:rPr>
              <a:t>Adapting to novelty: </a:t>
            </a:r>
            <a:r>
              <a:rPr lang="en-US" sz="2800" dirty="0"/>
              <a:t>a pair </a:t>
            </a:r>
            <a:r>
              <a:rPr lang="en-US" sz="2600" dirty="0"/>
              <a:t>(</a:t>
            </a:r>
            <a:r>
              <a:rPr lang="en-US" sz="2600" i="1" dirty="0"/>
              <a:t>Characterization</a:t>
            </a:r>
            <a:r>
              <a:rPr lang="en-US" sz="2600" dirty="0"/>
              <a:t>, </a:t>
            </a:r>
            <a:r>
              <a:rPr lang="en-US" sz="2600" i="1" dirty="0"/>
              <a:t>Response</a:t>
            </a:r>
            <a:r>
              <a:rPr lang="en-US" sz="2600" dirty="0"/>
              <a:t>)</a:t>
            </a:r>
          </a:p>
          <a:p>
            <a:pPr lvl="2"/>
            <a:r>
              <a:rPr lang="en-US" sz="2000" dirty="0">
                <a:solidFill>
                  <a:srgbClr val="0000FF"/>
                </a:solidFill>
              </a:rPr>
              <a:t>Response</a:t>
            </a:r>
            <a:r>
              <a:rPr lang="en-US" sz="2000" dirty="0"/>
              <a:t>: According to characterization, formulate a specific course of actions to respond to the novelty, e.g., </a:t>
            </a:r>
          </a:p>
          <a:p>
            <a:pPr lvl="3"/>
            <a:r>
              <a:rPr lang="en-US" sz="1800" dirty="0"/>
              <a:t>If novel object looks like an animal (characterization), report to hotel staff (response). </a:t>
            </a:r>
          </a:p>
          <a:p>
            <a:pPr lvl="3"/>
            <a:r>
              <a:rPr lang="en-US" sz="1800" dirty="0"/>
              <a:t>If </a:t>
            </a:r>
            <a:r>
              <a:rPr lang="en-US" sz="1800" b="1" i="1" dirty="0"/>
              <a:t>cannot characterize</a:t>
            </a:r>
            <a:r>
              <a:rPr lang="en-US" sz="1800" dirty="0"/>
              <a:t>, take </a:t>
            </a:r>
            <a:r>
              <a:rPr lang="en-US" sz="1800" b="1" i="1" dirty="0"/>
              <a:t>default action </a:t>
            </a:r>
            <a:r>
              <a:rPr lang="en-US" sz="1800" dirty="0"/>
              <a:t>(e.g., do nothing)</a:t>
            </a:r>
            <a:endParaRPr lang="en-US" sz="2000" dirty="0"/>
          </a:p>
          <a:p>
            <a:pPr lvl="2"/>
            <a:r>
              <a:rPr lang="en-US" sz="2000" dirty="0">
                <a:solidFill>
                  <a:srgbClr val="0000FF"/>
                </a:solidFill>
              </a:rPr>
              <a:t>Enable continual learning </a:t>
            </a:r>
            <a:r>
              <a:rPr lang="en-US" sz="1600" dirty="0"/>
              <a:t>(see next slide)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863D"/>
                </a:solidFill>
              </a:rPr>
              <a:t>Risk assessment:</a:t>
            </a:r>
            <a:r>
              <a:rPr lang="en-US" sz="2800" dirty="0"/>
              <a:t> each decision carries risks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1C016-1E8A-40BE-8DEF-35D5578893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258EF-459B-DC61-6AE4-20EDC0F6B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54395-E92F-280A-E3F0-DC255BA1C8DC}"/>
              </a:ext>
            </a:extLst>
          </p:cNvPr>
          <p:cNvSpPr txBox="1"/>
          <p:nvPr/>
        </p:nvSpPr>
        <p:spPr>
          <a:xfrm>
            <a:off x="1487488" y="6165304"/>
            <a:ext cx="932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/>
              <a:t>Liu, Mazumder, Robertson, Grigsby,: AI Autonomy: Self-Initiation, Adaptation and Continual Learning. </a:t>
            </a:r>
            <a:r>
              <a:rPr lang="en-US" sz="1200" i="1" dirty="0"/>
              <a:t>submitted</a:t>
            </a:r>
            <a:r>
              <a:rPr lang="en-US" sz="1200" dirty="0"/>
              <a:t>, 2022.</a:t>
            </a:r>
          </a:p>
        </p:txBody>
      </p:sp>
    </p:spTree>
    <p:extLst>
      <p:ext uri="{BB962C8B-B14F-4D97-AF65-F5344CB8AC3E}">
        <p14:creationId xmlns:p14="http://schemas.microsoft.com/office/powerpoint/2010/main" val="322609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A376-5B6D-49A1-BF5C-DA5476C0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enabled continual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C4E9-33A2-4B29-8F79-4BCF254C1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/>
              <a:t>Ask a human and learn</a:t>
            </a:r>
          </a:p>
          <a:p>
            <a:pPr lvl="1"/>
            <a:r>
              <a:rPr lang="en-US" sz="2400" dirty="0"/>
              <a:t>E.g., for the greeting bot, ask the human using the </a:t>
            </a:r>
            <a:r>
              <a:rPr lang="en-US" sz="2400" dirty="0">
                <a:solidFill>
                  <a:srgbClr val="0000FF"/>
                </a:solidFill>
              </a:rPr>
              <a:t>interactive module </a:t>
            </a:r>
            <a:r>
              <a:rPr lang="en-US" sz="2400" b="1" i="1" dirty="0">
                <a:solidFill>
                  <a:srgbClr val="0000FF"/>
                </a:solidFill>
              </a:rPr>
              <a:t>I</a:t>
            </a:r>
            <a:r>
              <a:rPr lang="en-US" sz="2400" dirty="0"/>
              <a:t> (in natural language) to </a:t>
            </a:r>
            <a:r>
              <a:rPr lang="en-US" sz="2400" dirty="0">
                <a:solidFill>
                  <a:srgbClr val="FF0000"/>
                </a:solidFill>
              </a:rPr>
              <a:t>get ground-truth data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incrementally learn</a:t>
            </a:r>
            <a:r>
              <a:rPr lang="en-US" sz="2400" dirty="0"/>
              <a:t>.</a:t>
            </a:r>
          </a:p>
          <a:p>
            <a:pPr algn="l"/>
            <a:r>
              <a:rPr lang="en-US" sz="2800" b="1" dirty="0"/>
              <a:t>Imitation learning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E.g., on seeing a novel object by a self-driving car, if the car in front drives through it with no issue, the car may choose the same course of action as well and learn it for future use.</a:t>
            </a:r>
          </a:p>
          <a:p>
            <a:pPr algn="l"/>
            <a:r>
              <a:rPr lang="en-US" sz="2800" b="1" dirty="0"/>
              <a:t>Perform </a:t>
            </a:r>
            <a:r>
              <a:rPr lang="en-US" sz="2800" b="1" dirty="0">
                <a:solidFill>
                  <a:srgbClr val="0000FF"/>
                </a:solidFill>
              </a:rPr>
              <a:t>limited</a:t>
            </a:r>
            <a:r>
              <a:rPr lang="en-US" sz="2800" b="1" dirty="0"/>
              <a:t> reinforcement learning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By interacting with the environment through trial-and-error exploration, the agent learns a good response policy for future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86CEB-BDEE-4730-80AD-A06CDC314C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13F2F-7141-6752-9696-3B872CDB1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D1CE0-0374-44DD-9D0A-98139F08EF2A}"/>
              </a:ext>
            </a:extLst>
          </p:cNvPr>
          <p:cNvSpPr txBox="1"/>
          <p:nvPr/>
        </p:nvSpPr>
        <p:spPr>
          <a:xfrm>
            <a:off x="1487488" y="6165304"/>
            <a:ext cx="932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/>
              <a:t>Liu, Mazumder, Robertson, Grigsby,: AI Autonomy: Self-Initiation, Adaptation and Continual Learning. </a:t>
            </a:r>
            <a:r>
              <a:rPr lang="en-US" sz="1200" i="1" dirty="0"/>
              <a:t>submitted</a:t>
            </a:r>
            <a:r>
              <a:rPr lang="en-US" sz="1200" dirty="0"/>
              <a:t>, 2022.</a:t>
            </a:r>
          </a:p>
        </p:txBody>
      </p:sp>
    </p:spTree>
    <p:extLst>
      <p:ext uri="{BB962C8B-B14F-4D97-AF65-F5344CB8AC3E}">
        <p14:creationId xmlns:p14="http://schemas.microsoft.com/office/powerpoint/2010/main" val="4196758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or continual learning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Pre-deployment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Online continual learning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Post-deployment continual learning: autonomous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in the open-world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Example 1: continual learning dialogue system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2: continual factual knowledge learning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2E9A-5449-3CA9-844A-C01E2A6A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52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9AE3-DAC0-468F-856A-0F5C15B7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SOL: natural language interface (NLI)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02F3-3B2F-4E92-B98B-612EA120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1"/>
            <a:ext cx="11247040" cy="457413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Performance task</a:t>
            </a:r>
            <a:r>
              <a:rPr lang="en-US" sz="2800" dirty="0"/>
              <a:t>: user asks the system (</a:t>
            </a:r>
            <a:r>
              <a:rPr lang="en-US" sz="2800" dirty="0">
                <a:solidFill>
                  <a:srgbClr val="0000FF"/>
                </a:solidFill>
              </a:rPr>
              <a:t>CML,</a:t>
            </a:r>
            <a:r>
              <a:rPr lang="en-US" sz="2400" dirty="0"/>
              <a:t> like </a:t>
            </a:r>
            <a:r>
              <a:rPr lang="en-US" sz="2400" b="1" dirty="0"/>
              <a:t>Siri</a:t>
            </a:r>
            <a:r>
              <a:rPr lang="en-US" sz="2400" dirty="0"/>
              <a:t> and </a:t>
            </a:r>
            <a:r>
              <a:rPr lang="en-US" sz="2400" b="1" dirty="0"/>
              <a:t>Alexa</a:t>
            </a:r>
            <a:r>
              <a:rPr lang="en-US" sz="2800" dirty="0"/>
              <a:t>) to perform a task in NL, the system does it via API actions </a:t>
            </a:r>
          </a:p>
          <a:p>
            <a:pPr lvl="2"/>
            <a:r>
              <a:rPr lang="en-US" sz="2000" dirty="0"/>
              <a:t>Approach: </a:t>
            </a:r>
            <a:r>
              <a:rPr lang="en-US" sz="2000" i="1" dirty="0">
                <a:solidFill>
                  <a:srgbClr val="00863D"/>
                </a:solidFill>
              </a:rPr>
              <a:t>natural language to natural language </a:t>
            </a:r>
            <a:r>
              <a:rPr lang="en-US" sz="2000" i="1" dirty="0"/>
              <a:t>matching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00863D"/>
                </a:solidFill>
              </a:rPr>
              <a:t>NL2NL</a:t>
            </a:r>
            <a:r>
              <a:rPr lang="en-US" sz="20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800" b="1" dirty="0"/>
              <a:t>CML</a:t>
            </a:r>
            <a:r>
              <a:rPr lang="en-US" sz="2800" dirty="0"/>
              <a:t> builds NLIs for API-driven applications semi-automatically. </a:t>
            </a:r>
          </a:p>
          <a:p>
            <a:pPr algn="l">
              <a:spcBef>
                <a:spcPts val="1200"/>
              </a:spcBef>
            </a:pPr>
            <a:r>
              <a:rPr lang="en-US" sz="2800" b="1" dirty="0"/>
              <a:t>To build a new NLI </a:t>
            </a:r>
            <a:r>
              <a:rPr lang="en-US" sz="2800" dirty="0"/>
              <a:t>(or add a new skill to an existing NLI), </a:t>
            </a:r>
          </a:p>
          <a:p>
            <a:pPr lvl="2">
              <a:spcBef>
                <a:spcPts val="800"/>
              </a:spcBef>
            </a:pPr>
            <a:r>
              <a:rPr lang="en-US" sz="2000" dirty="0"/>
              <a:t>Application developer </a:t>
            </a:r>
            <a:r>
              <a:rPr lang="en-US" sz="2000" dirty="0">
                <a:solidFill>
                  <a:srgbClr val="0000FF"/>
                </a:solidFill>
              </a:rPr>
              <a:t>writes a set </a:t>
            </a:r>
            <a:r>
              <a:rPr lang="en-US" sz="2000" i="1" dirty="0">
                <a:solidFill>
                  <a:srgbClr val="0000FF"/>
                </a:solidFill>
              </a:rPr>
              <a:t>S</a:t>
            </a:r>
            <a:r>
              <a:rPr lang="en-US" sz="2000" i="1" baseline="-25000" dirty="0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of seed commands</a:t>
            </a:r>
            <a:r>
              <a:rPr lang="en-US" sz="2000" dirty="0"/>
              <a:t> (SCs) in NL to represent each API action </a:t>
            </a:r>
            <a:r>
              <a:rPr lang="en-US" sz="2000" i="1" dirty="0"/>
              <a:t>i</a:t>
            </a:r>
            <a:r>
              <a:rPr lang="en-US" sz="2000" dirty="0"/>
              <a:t>.  </a:t>
            </a:r>
          </a:p>
          <a:p>
            <a:pPr lvl="3">
              <a:spcBef>
                <a:spcPts val="800"/>
              </a:spcBef>
            </a:pPr>
            <a:r>
              <a:rPr lang="en-US" sz="1800" dirty="0">
                <a:solidFill>
                  <a:srgbClr val="0000FF"/>
                </a:solidFill>
              </a:rPr>
              <a:t>SCs in </a:t>
            </a:r>
            <a:r>
              <a:rPr lang="en-US" sz="1800" i="1" dirty="0">
                <a:solidFill>
                  <a:srgbClr val="0000FF"/>
                </a:solidFill>
              </a:rPr>
              <a:t>S</a:t>
            </a:r>
            <a:r>
              <a:rPr lang="en-US" sz="1800" i="1" baseline="-25000" dirty="0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 are just like paraphrased NL commands from users to invoke </a:t>
            </a:r>
            <a:r>
              <a:rPr lang="en-US" sz="1800" i="1" dirty="0">
                <a:solidFill>
                  <a:srgbClr val="0000FF"/>
                </a:solidFill>
              </a:rPr>
              <a:t>i</a:t>
            </a:r>
            <a:r>
              <a:rPr lang="en-US" sz="1800" dirty="0"/>
              <a:t>, but the objects to be acted upon in each SC are replaced with variables, the arguments of </a:t>
            </a:r>
            <a:r>
              <a:rPr lang="en-US" sz="1800" i="1" dirty="0"/>
              <a:t>i</a:t>
            </a:r>
            <a:r>
              <a:rPr lang="en-US" sz="1800" dirty="0"/>
              <a:t>.</a:t>
            </a:r>
          </a:p>
          <a:p>
            <a:pPr lvl="2">
              <a:spcBef>
                <a:spcPts val="800"/>
              </a:spcBef>
            </a:pPr>
            <a:r>
              <a:rPr lang="en-US" sz="2000" dirty="0"/>
              <a:t>When the system does not understand a command (</a:t>
            </a:r>
            <a:r>
              <a:rPr lang="en-US" sz="2000" b="1" dirty="0"/>
              <a:t>novelty</a:t>
            </a:r>
            <a:r>
              <a:rPr lang="en-US" sz="2000" dirty="0"/>
              <a:t>), it </a:t>
            </a:r>
            <a:r>
              <a:rPr lang="en-US" sz="2000" b="1" dirty="0"/>
              <a:t>adapts</a:t>
            </a:r>
            <a:r>
              <a:rPr lang="en-US" sz="2000" dirty="0"/>
              <a:t> and </a:t>
            </a:r>
            <a:r>
              <a:rPr lang="en-US" sz="2000" b="1" dirty="0"/>
              <a:t>learns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new (paraphrased) SCs from users </a:t>
            </a:r>
            <a:r>
              <a:rPr lang="en-US" sz="2000" dirty="0"/>
              <a:t>interactively and continually.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33BDF-35B3-4A22-9A6C-9D258326D2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BEDCE-8EBC-446D-8F1D-207B5AB659C0}"/>
              </a:ext>
            </a:extLst>
          </p:cNvPr>
          <p:cNvSpPr txBox="1"/>
          <p:nvPr/>
        </p:nvSpPr>
        <p:spPr>
          <a:xfrm>
            <a:off x="983432" y="6152723"/>
            <a:ext cx="1059896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Mazumder, Liu, Wang, and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Esmaeilpour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An Application-Independent Approach to Building Task-Oriented Chatbots with Interactive Continual Learning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r>
              <a:rPr lang="en-US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NeurIPS-2020 Workshop on Human in the Loop Dialogue Systems (HLDS-2020)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EA6BC-D507-984C-0A9F-F7722AC84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9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Traditional learning vs. CBS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learning (using SVM)                 CBS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Classification (testing)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74" y="2096852"/>
            <a:ext cx="4045154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89" y="4564982"/>
            <a:ext cx="4022375" cy="1565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450" y="4385784"/>
            <a:ext cx="4175078" cy="170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221" y="2197084"/>
            <a:ext cx="3072883" cy="17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EB8D-CB00-443A-9959-C679D4CD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– Smart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B192-2759-4DDB-ABA4-07AB35F2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00360"/>
            <a:ext cx="10972800" cy="2130566"/>
          </a:xfrm>
        </p:spPr>
        <p:txBody>
          <a:bodyPr/>
          <a:lstStyle/>
          <a:p>
            <a:pPr algn="l"/>
            <a:r>
              <a:rPr lang="en-US" sz="2800" dirty="0"/>
              <a:t>Let an SC be </a:t>
            </a:r>
            <a:r>
              <a:rPr lang="en-US" sz="2800" dirty="0">
                <a:solidFill>
                  <a:srgbClr val="FF0000"/>
                </a:solidFill>
              </a:rPr>
              <a:t>“put on light in X1" </a:t>
            </a:r>
            <a:r>
              <a:rPr lang="en-US" sz="2800" dirty="0"/>
              <a:t>for this API, </a:t>
            </a:r>
          </a:p>
          <a:p>
            <a:pPr lvl="2"/>
            <a:r>
              <a:rPr lang="en-US" sz="2000" dirty="0"/>
              <a:t>where X1 is a variable representing the argument of the API. </a:t>
            </a:r>
          </a:p>
          <a:p>
            <a:pPr algn="l"/>
            <a:r>
              <a:rPr lang="en-US" sz="2800" dirty="0"/>
              <a:t>User command: </a:t>
            </a:r>
            <a:r>
              <a:rPr lang="en-US" sz="2800" dirty="0">
                <a:solidFill>
                  <a:srgbClr val="FF0000"/>
                </a:solidFill>
              </a:rPr>
              <a:t>“power on the light in the bedroom” </a:t>
            </a:r>
          </a:p>
          <a:p>
            <a:pPr lvl="2"/>
            <a:r>
              <a:rPr lang="en-US" sz="2000" dirty="0"/>
              <a:t>It can be matched or grounded to this SC, where the grounded API arguments are </a:t>
            </a:r>
            <a:r>
              <a:rPr lang="en-US" sz="2000" dirty="0">
                <a:solidFill>
                  <a:srgbClr val="0000FF"/>
                </a:solidFill>
              </a:rPr>
              <a:t>{X1 = ‘bedroom’}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A72CA-A20F-4287-A04A-D4B9B93567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6202F-CB1F-41CF-ABE6-122F366E6BDD}"/>
              </a:ext>
            </a:extLst>
          </p:cNvPr>
          <p:cNvSpPr/>
          <p:nvPr/>
        </p:nvSpPr>
        <p:spPr>
          <a:xfrm>
            <a:off x="609600" y="1736812"/>
            <a:ext cx="38302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2400" dirty="0" err="1">
                <a:solidFill>
                  <a:srgbClr val="FF0000"/>
                </a:solidFill>
              </a:rPr>
              <a:t>SmartHome</a:t>
            </a:r>
            <a:r>
              <a:rPr lang="en-US" sz="2400" dirty="0"/>
              <a:t>:  API action: </a:t>
            </a:r>
            <a:r>
              <a:rPr lang="en-US" sz="2400" i="1" dirty="0" err="1">
                <a:solidFill>
                  <a:srgbClr val="7030A0"/>
                </a:solidFill>
              </a:rPr>
              <a:t>SwitchOnLight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(X1)</a:t>
            </a:r>
          </a:p>
          <a:p>
            <a:pPr marL="744538" lvl="1" indent="-287338"/>
            <a:r>
              <a:rPr lang="en-US" sz="2000" dirty="0"/>
              <a:t>Switching on a light at a given </a:t>
            </a:r>
            <a:r>
              <a:rPr lang="en-US" sz="2000"/>
              <a:t>place X1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B99A7-DD97-48C9-8D0E-14233D59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08" y="1725484"/>
            <a:ext cx="6104098" cy="21305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502A0-60CC-5B01-3801-AFEBAEA61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927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2F0E-EBA1-470F-8FA3-29FB141B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CML has three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80FC-D421-4015-9B8D-95AA2489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SC (seed command) specification </a:t>
            </a:r>
          </a:p>
          <a:p>
            <a:pPr lvl="1"/>
            <a:r>
              <a:rPr lang="en-US" dirty="0"/>
              <a:t>to enable application developer to specify a set of SCs for each of their APIs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Command grounding module</a:t>
            </a:r>
          </a:p>
          <a:p>
            <a:pPr lvl="1"/>
            <a:r>
              <a:rPr lang="en-US" dirty="0"/>
              <a:t>ground a user command </a:t>
            </a:r>
            <a:r>
              <a:rPr lang="en-US" i="1" dirty="0"/>
              <a:t>C</a:t>
            </a:r>
            <a:r>
              <a:rPr lang="en-US" dirty="0"/>
              <a:t> to an action SC by matching C with the correct SC (whose associated action API is then executed)</a:t>
            </a:r>
          </a:p>
          <a:p>
            <a:r>
              <a:rPr lang="en-US" dirty="0">
                <a:solidFill>
                  <a:srgbClr val="FF0000"/>
                </a:solidFill>
              </a:rPr>
              <a:t>Interactive continual learner</a:t>
            </a:r>
          </a:p>
          <a:p>
            <a:pPr lvl="1"/>
            <a:r>
              <a:rPr lang="en-US" dirty="0"/>
              <a:t>It interacts with end-users to learn new SCs and paraphrases of API argument values.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FD772-7B5C-41F2-B337-5E5F4CE29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07E34-77EB-9984-D5FC-FB203F2A9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86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6E55-2B4D-4903-8774-E2A0A738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Novelty detection, characterization,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7D36-5330-410B-AE45-7F883E4C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11319048" cy="464614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Novelty detection:</a:t>
            </a:r>
            <a:r>
              <a:rPr lang="en-US" sz="2800" dirty="0"/>
              <a:t> when CML cannot ground a user command, e.g., it cannot understand “</a:t>
            </a:r>
            <a:r>
              <a:rPr lang="en-US" sz="2800" i="1" dirty="0">
                <a:solidFill>
                  <a:srgbClr val="00863D"/>
                </a:solidFill>
              </a:rPr>
              <a:t>turn off the light in the kitchen</a:t>
            </a:r>
            <a:r>
              <a:rPr lang="en-US" sz="2800" dirty="0"/>
              <a:t>”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Novelty characterization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which part of the command it understands and which part it has difficulty based on similarity. E.g., it cannot ground “</a:t>
            </a:r>
            <a:r>
              <a:rPr lang="en-US" sz="2400" i="1" dirty="0">
                <a:solidFill>
                  <a:srgbClr val="00863D"/>
                </a:solidFill>
              </a:rPr>
              <a:t>turn off</a:t>
            </a:r>
            <a:r>
              <a:rPr lang="en-US" sz="2400" dirty="0"/>
              <a:t>”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Adaptation (or accommodation):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Response:</a:t>
            </a:r>
            <a:r>
              <a:rPr lang="en-US" dirty="0"/>
              <a:t> ask the user by providing some options (to collect ground-truth data)</a:t>
            </a:r>
          </a:p>
          <a:p>
            <a:pPr marL="1371600" indent="0" algn="l">
              <a:buNone/>
            </a:pPr>
            <a:r>
              <a:rPr lang="en-US" sz="2200" b="1" i="0" u="none" strike="noStrike" baseline="0" dirty="0">
                <a:latin typeface="NimbusRomNo9L-Medi"/>
              </a:rPr>
              <a:t>Bot</a:t>
            </a:r>
            <a:r>
              <a:rPr lang="en-US" sz="2200" b="1" i="0" u="none" strike="noStrike" baseline="0" dirty="0">
                <a:latin typeface="NimbusRomNo9L-Regu"/>
              </a:rPr>
              <a:t>: </a:t>
            </a:r>
            <a:r>
              <a:rPr lang="en-US" sz="2200" b="0" i="0" u="none" strike="noStrike" baseline="0" dirty="0">
                <a:latin typeface="NimbusRomNo9L-Regu"/>
              </a:rPr>
              <a:t>Sorry, I didn’t get you. Do you mean to:</a:t>
            </a:r>
          </a:p>
          <a:p>
            <a:pPr marL="1658938" indent="0" algn="l">
              <a:buNone/>
            </a:pPr>
            <a:r>
              <a:rPr lang="en-US" sz="2200" b="1" i="0" u="none" strike="noStrike" baseline="0" dirty="0">
                <a:latin typeface="NimbusRomNo9L-Medi"/>
              </a:rPr>
              <a:t>option-1.</a:t>
            </a:r>
            <a:r>
              <a:rPr lang="en-US" sz="2200" b="0" i="0" u="none" strike="noStrike" baseline="0" dirty="0">
                <a:latin typeface="NimbusRomNo9L-Medi"/>
              </a:rPr>
              <a:t> </a:t>
            </a:r>
            <a:r>
              <a:rPr lang="en-US" sz="2200" b="0" i="0" u="none" strike="noStrike" baseline="0" dirty="0">
                <a:latin typeface="NimbusRomNo9L-Regu"/>
              </a:rPr>
              <a:t>switch off the light in the kitchen,</a:t>
            </a:r>
          </a:p>
          <a:p>
            <a:pPr marL="1658938" indent="0" algn="l">
              <a:spcBef>
                <a:spcPts val="0"/>
              </a:spcBef>
              <a:buNone/>
            </a:pPr>
            <a:r>
              <a:rPr lang="en-US" sz="2200" b="1" i="0" u="none" strike="noStrike" baseline="0" dirty="0">
                <a:latin typeface="NimbusRomNo9L-Medi"/>
              </a:rPr>
              <a:t>option-2.</a:t>
            </a:r>
            <a:r>
              <a:rPr lang="en-US" sz="2200" b="0" i="0" u="none" strike="noStrike" baseline="0" dirty="0">
                <a:latin typeface="NimbusRomNo9L-Medi"/>
              </a:rPr>
              <a:t> </a:t>
            </a:r>
            <a:r>
              <a:rPr lang="en-US" sz="2200" b="0" i="0" u="none" strike="noStrike" baseline="0" dirty="0">
                <a:latin typeface="NimbusRomNo9L-Regu"/>
              </a:rPr>
              <a:t>switch on the light in the kitchen, or</a:t>
            </a:r>
          </a:p>
          <a:p>
            <a:pPr marL="1658938" indent="0" algn="l">
              <a:spcBef>
                <a:spcPts val="0"/>
              </a:spcBef>
              <a:buNone/>
            </a:pPr>
            <a:r>
              <a:rPr lang="en-US" sz="2200" b="1" dirty="0">
                <a:latin typeface="NimbusRomNo9L-Medi"/>
              </a:rPr>
              <a:t>o</a:t>
            </a:r>
            <a:r>
              <a:rPr lang="en-US" sz="2200" b="1" i="0" u="none" strike="noStrike" baseline="0" dirty="0">
                <a:latin typeface="NimbusRomNo9L-Medi"/>
              </a:rPr>
              <a:t>ption-3.</a:t>
            </a:r>
            <a:r>
              <a:rPr lang="en-US" sz="2200" b="0" i="0" u="none" strike="noStrike" baseline="0" dirty="0">
                <a:latin typeface="NimbusRomNo9L-Medi"/>
              </a:rPr>
              <a:t> </a:t>
            </a:r>
            <a:r>
              <a:rPr lang="en-US" sz="2200" b="0" i="0" u="none" strike="noStrike" baseline="0" dirty="0">
                <a:latin typeface="NimbusRomNo9L-Regu"/>
              </a:rPr>
              <a:t>change the color of the light in the kitchen?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Continual learning: </a:t>
            </a:r>
            <a:r>
              <a:rPr lang="en-US" dirty="0"/>
              <a:t>learn a </a:t>
            </a:r>
            <a:r>
              <a:rPr lang="en-US" b="1" dirty="0"/>
              <a:t>new SC.</a:t>
            </a:r>
            <a:r>
              <a:rPr lang="en-US" dirty="0"/>
              <a:t> No issue with related commands in future.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26DFF-394D-4706-B28B-A4F223A3D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B24C1-6126-8A7E-DE48-C6B813470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3299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ADBC-9334-4232-92D6-5B8A9B79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0D75-8197-4ACE-910E-D8D6F294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CML manages </a:t>
            </a:r>
            <a:r>
              <a:rPr lang="en-US" b="1" dirty="0">
                <a:solidFill>
                  <a:srgbClr val="FF0000"/>
                </a:solidFill>
              </a:rPr>
              <a:t>risk</a:t>
            </a:r>
            <a:r>
              <a:rPr lang="en-US" dirty="0"/>
              <a:t> in two ways</a:t>
            </a:r>
          </a:p>
          <a:p>
            <a:pPr lvl="1"/>
            <a:r>
              <a:rPr lang="en-US" dirty="0"/>
              <a:t>Do not ask user too many questions in order not to annoy the user. </a:t>
            </a:r>
          </a:p>
          <a:p>
            <a:pPr lvl="2"/>
            <a:r>
              <a:rPr lang="en-US" dirty="0"/>
              <a:t>Learning can be done to assess each user’s tolerance.</a:t>
            </a:r>
          </a:p>
          <a:p>
            <a:pPr lvl="1"/>
            <a:r>
              <a:rPr lang="en-US" dirty="0"/>
              <a:t>When characterization is not confident, take the default action, i.e., </a:t>
            </a:r>
          </a:p>
          <a:p>
            <a:pPr lvl="2"/>
            <a:r>
              <a:rPr lang="en-US" dirty="0"/>
              <a:t>Ask the user to </a:t>
            </a:r>
            <a:r>
              <a:rPr lang="en-US" b="1" dirty="0"/>
              <a:t>say his/her command in another way </a:t>
            </a:r>
          </a:p>
          <a:p>
            <a:pPr lvl="3"/>
            <a:r>
              <a:rPr lang="en-US" dirty="0"/>
              <a:t>rather than providing a list of random options for user to choose from</a:t>
            </a:r>
          </a:p>
          <a:p>
            <a:pPr lvl="4"/>
            <a:r>
              <a:rPr lang="en-US" dirty="0"/>
              <a:t>which can be annoying or make the user lose confidence in the system!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6504B-8963-444F-BC27-FA0113E3F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F5CF2-EADF-603D-172D-4B8B64FD9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11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or continual learning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Pre-deployment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Online continual learning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Post-deployment continual learning: autonomous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in the open-world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1: continual learning dialogue system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Example 2: continual factual knowledge learning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2E9A-5449-3CA9-844A-C01E2A6A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16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knowledge learning in dialogues</a:t>
            </a:r>
            <a:br>
              <a:rPr lang="en-US" dirty="0"/>
            </a:br>
            <a:r>
              <a:rPr lang="en-US" sz="2400" dirty="0"/>
              <a:t>(Mazumder et al. 2018,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 systems are increasingly using </a:t>
            </a:r>
            <a:r>
              <a:rPr lang="en-US" dirty="0">
                <a:solidFill>
                  <a:srgbClr val="0000FF"/>
                </a:solidFill>
              </a:rPr>
              <a:t>knowledge bases (KBs) </a:t>
            </a:r>
            <a:r>
              <a:rPr lang="en-US" dirty="0"/>
              <a:t>storing real-world facts to help generate responses. </a:t>
            </a:r>
          </a:p>
          <a:p>
            <a:pPr lvl="2"/>
            <a:r>
              <a:rPr lang="en-US" dirty="0"/>
              <a:t>KBs are inherently incomplete and remain fixed, </a:t>
            </a:r>
          </a:p>
          <a:p>
            <a:pPr lvl="2"/>
            <a:r>
              <a:rPr lang="en-US" dirty="0"/>
              <a:t>which limit dialogue systems’ conversation capability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CILK</a:t>
            </a:r>
            <a:r>
              <a:rPr lang="en-US" dirty="0"/>
              <a:t>: </a:t>
            </a:r>
            <a:r>
              <a:rPr lang="en-US" b="1" i="1" dirty="0"/>
              <a:t>Continuous and Interactive Learning of Knowledge</a:t>
            </a:r>
            <a:r>
              <a:rPr lang="en-US" dirty="0"/>
              <a:t> for dialogue systems </a:t>
            </a:r>
          </a:p>
          <a:p>
            <a:pPr lvl="1"/>
            <a:r>
              <a:rPr lang="en-US" dirty="0"/>
              <a:t>to continuously and interactively learn and infer new knowledge during conversations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5500" y="6201308"/>
            <a:ext cx="944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3925535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conversation is knowledge driven?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2675620" y="1500727"/>
            <a:ext cx="6997538" cy="3958292"/>
            <a:chOff x="5654489" y="1340162"/>
            <a:chExt cx="6575611" cy="3655030"/>
          </a:xfrm>
        </p:grpSpPr>
        <p:grpSp>
          <p:nvGrpSpPr>
            <p:cNvPr id="7" name="Group 6"/>
            <p:cNvGrpSpPr/>
            <p:nvPr/>
          </p:nvGrpSpPr>
          <p:grpSpPr>
            <a:xfrm>
              <a:off x="9407854" y="3962615"/>
              <a:ext cx="814735" cy="1032577"/>
              <a:chOff x="10795028" y="3915892"/>
              <a:chExt cx="814735" cy="10325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0" t="6000" r="10201" b="13999"/>
              <a:stretch/>
            </p:blipFill>
            <p:spPr>
              <a:xfrm>
                <a:off x="10795028" y="3915892"/>
                <a:ext cx="759746" cy="73491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853274" y="4657168"/>
                <a:ext cx="756489" cy="291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50" b="1" dirty="0">
                    <a:solidFill>
                      <a:schemeClr val="accent2">
                        <a:lumMod val="50000"/>
                      </a:schemeClr>
                    </a:solidFill>
                  </a:rPr>
                  <a:t>USER2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54489" y="1340162"/>
              <a:ext cx="4213503" cy="1876632"/>
              <a:chOff x="6962811" y="854479"/>
              <a:chExt cx="4213503" cy="18766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962811" y="1698534"/>
                <a:ext cx="814735" cy="1032577"/>
                <a:chOff x="7051674" y="1406434"/>
                <a:chExt cx="814735" cy="1032577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00" t="6000" r="10201" b="13999"/>
                <a:stretch/>
              </p:blipFill>
              <p:spPr>
                <a:xfrm>
                  <a:off x="7051674" y="1406434"/>
                  <a:ext cx="759746" cy="734911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109920" y="2147710"/>
                  <a:ext cx="756489" cy="2913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450" b="1" dirty="0"/>
                    <a:t>USER1</a:t>
                  </a:r>
                </a:p>
              </p:txBody>
            </p:sp>
          </p:grpSp>
          <p:sp>
            <p:nvSpPr>
              <p:cNvPr id="14" name="Rounded Rectangular Callout 13"/>
              <p:cNvSpPr/>
              <p:nvPr/>
            </p:nvSpPr>
            <p:spPr>
              <a:xfrm>
                <a:off x="7583744" y="854479"/>
                <a:ext cx="3592570" cy="725610"/>
              </a:xfrm>
              <a:prstGeom prst="wedgeRoundRectCallout">
                <a:avLst>
                  <a:gd name="adj1" fmla="val -39166"/>
                  <a:gd name="adj2" fmla="val 80980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700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I watched ``The Dark Knight” </a:t>
                </a:r>
              </a:p>
              <a:p>
                <a:pPr algn="ctr">
                  <a:buNone/>
                </a:pPr>
                <a:r>
                  <a:rPr lang="en-US" sz="1700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yesterday. It was awesome.</a:t>
                </a:r>
              </a:p>
            </p:txBody>
          </p:sp>
        </p:grpSp>
        <p:sp>
          <p:nvSpPr>
            <p:cNvPr id="9" name="Rounded Rectangular Callout 8"/>
            <p:cNvSpPr/>
            <p:nvPr/>
          </p:nvSpPr>
          <p:spPr>
            <a:xfrm>
              <a:off x="6794278" y="3291333"/>
              <a:ext cx="2807250" cy="725610"/>
            </a:xfrm>
            <a:prstGeom prst="wedgeRoundRectCallout">
              <a:avLst>
                <a:gd name="adj1" fmla="val 41434"/>
                <a:gd name="adj2" fmla="val 7572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1700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rPr>
                <a:t>Did you like Christian </a:t>
              </a:r>
            </a:p>
            <a:p>
              <a:pPr algn="ctr">
                <a:buNone/>
              </a:pPr>
              <a:r>
                <a:rPr lang="en-US" sz="1700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rPr>
                <a:t>Bale’s acting?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10056612" y="2919128"/>
              <a:ext cx="2173488" cy="1001828"/>
            </a:xfrm>
            <a:prstGeom prst="cloudCallout">
              <a:avLst>
                <a:gd name="adj1" fmla="val -45750"/>
                <a:gd name="adj2" fmla="val 6397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Christian Bale </a:t>
              </a:r>
              <a:r>
                <a:rPr lang="en-US" sz="1400" i="1" dirty="0">
                  <a:solidFill>
                    <a:schemeClr val="accent2">
                      <a:lumMod val="50000"/>
                    </a:schemeClr>
                  </a:solidFill>
                </a:rPr>
                <a:t>Acted In </a:t>
              </a:r>
            </a:p>
            <a:p>
              <a:pPr algn="ctr">
                <a:buNone/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The Dark Knight</a:t>
              </a:r>
            </a:p>
          </p:txBody>
        </p:sp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>
              <a:off x="10861025" y="2775217"/>
              <a:ext cx="137663" cy="254339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039915" y="2448391"/>
              <a:ext cx="1642220" cy="326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Grounding fact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CB45C-E077-400F-9C59-BC7DFB53C176}"/>
              </a:ext>
            </a:extLst>
          </p:cNvPr>
          <p:cNvSpPr/>
          <p:nvPr/>
        </p:nvSpPr>
        <p:spPr>
          <a:xfrm>
            <a:off x="508484" y="5625019"/>
            <a:ext cx="11175032" cy="535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None/>
            </a:pPr>
            <a:r>
              <a:rPr lang="en-US" sz="2400" dirty="0"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Knowledge grounding makes conversation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interesting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 and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Bookman Old Style" charset="0"/>
                <a:cs typeface="Bookman Old Style" charset="0"/>
              </a:rPr>
              <a:t>intelligent.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2970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learning in conversation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6" y="1340768"/>
            <a:ext cx="8721917" cy="48130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3832" y="4293096"/>
            <a:ext cx="82809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C00000"/>
                </a:solidFill>
              </a:rPr>
              <a:t>/ agent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3992" y="5044824"/>
            <a:ext cx="79208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C00000"/>
                </a:solidFill>
              </a:rPr>
              <a:t>/ agent</a:t>
            </a:r>
          </a:p>
        </p:txBody>
      </p:sp>
    </p:spTree>
    <p:extLst>
      <p:ext uri="{BB962C8B-B14F-4D97-AF65-F5344CB8AC3E}">
        <p14:creationId xmlns:p14="http://schemas.microsoft.com/office/powerpoint/2010/main" val="1195772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learn in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0749"/>
            <a:ext cx="10972800" cy="49701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Extract knowledge directly from user utterances, e.g.,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User:</a:t>
            </a:r>
            <a:r>
              <a:rPr lang="en-US" dirty="0"/>
              <a:t> Obama was born in Hawaii.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Agent extracts</a:t>
            </a:r>
            <a:r>
              <a:rPr lang="en-US" dirty="0"/>
              <a:t>: (Obama, </a:t>
            </a:r>
            <a:r>
              <a:rPr lang="en-US" dirty="0" err="1"/>
              <a:t>BornIn</a:t>
            </a:r>
            <a:r>
              <a:rPr lang="en-US" dirty="0"/>
              <a:t>, Hawaii) – expressed in triples </a:t>
            </a:r>
            <a:r>
              <a:rPr lang="en-US" b="1" dirty="0">
                <a:solidFill>
                  <a:srgbClr val="0000FF"/>
                </a:solidFill>
              </a:rPr>
              <a:t>(h, r, 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Actively ask user questions &amp; expect correct answers, e.g.,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: Where was Obama born?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6600"/>
                </a:solidFill>
              </a:rPr>
              <a:t>User</a:t>
            </a:r>
            <a:r>
              <a:rPr lang="en-US" dirty="0"/>
              <a:t>:   Hawaii =&gt; (Obama, </a:t>
            </a:r>
            <a:r>
              <a:rPr lang="en-US" dirty="0" err="1"/>
              <a:t>BornIn</a:t>
            </a:r>
            <a:r>
              <a:rPr lang="en-US" dirty="0"/>
              <a:t>, Hawaii)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When the agent cannot understand an user utterance, </a:t>
            </a:r>
            <a:r>
              <a:rPr lang="en-US" dirty="0"/>
              <a:t>it asks the user to rephrase or to select the right option.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When the agent cannot answer user questions</a:t>
            </a:r>
            <a:r>
              <a:rPr lang="en-US" dirty="0"/>
              <a:t>, it asks the user for some supporting facts and then infers the answers.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We focus on this setting</a:t>
            </a:r>
            <a:r>
              <a:rPr lang="en-US" sz="1600" dirty="0"/>
              <a:t> </a:t>
            </a:r>
            <a:r>
              <a:rPr lang="en-US" sz="2000" dirty="0"/>
              <a:t>(which covers 1 and 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29071-77FE-4FF6-B9C4-82DBA70FB335}"/>
              </a:ext>
            </a:extLst>
          </p:cNvPr>
          <p:cNvSpPr txBox="1"/>
          <p:nvPr/>
        </p:nvSpPr>
        <p:spPr>
          <a:xfrm>
            <a:off x="1595500" y="6201308"/>
            <a:ext cx="944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2468866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6773"/>
            <a:ext cx="10972800" cy="475415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a typeface="Bookman Old Style" charset="0"/>
                <a:cs typeface="Bookman Old Style" charset="0"/>
              </a:rPr>
              <a:t>Given a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user query / question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(h, r, ?) [or (?, r, t)]</a:t>
            </a:r>
            <a:r>
              <a:rPr lang="en-US" sz="2600" dirty="0">
                <a:ea typeface="Bookman Old Style" charset="0"/>
                <a:cs typeface="Bookman Old Style" charset="0"/>
              </a:rPr>
              <a:t>, e.g., “who is the President of the US” (?, President-of, the US), our goal is two-fold: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Answering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 the user query or </a:t>
            </a: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rejecting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 the query to remain unanswered </a:t>
            </a:r>
            <a:r>
              <a:rPr lang="en-US" sz="2200" dirty="0">
                <a:ea typeface="Bookman Old Style" charset="0"/>
                <a:cs typeface="Bookman Old Style" charset="0"/>
              </a:rPr>
              <a:t>if the correct answer is believed to not exist in the KB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learning / acquiring 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some knowledge (supporting facts) from the user </a:t>
            </a:r>
            <a:r>
              <a:rPr lang="en-US" sz="2200" dirty="0">
                <a:ea typeface="Bookman Old Style" charset="0"/>
                <a:cs typeface="Bookman Old Style" charset="0"/>
              </a:rPr>
              <a:t>to help the answering task. </a:t>
            </a:r>
            <a:endParaRPr lang="en-US" sz="800" dirty="0">
              <a:ea typeface="Bookman Old Style" charset="0"/>
              <a:cs typeface="Bookman Old Style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>
                <a:ea typeface="Bookman Old Style" charset="0"/>
                <a:cs typeface="Bookman Old Style" charset="0"/>
              </a:rPr>
              <a:t>We further distinguish two types of queries: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      (1)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Closed-world queries</a:t>
            </a:r>
            <a:r>
              <a:rPr lang="en-US" sz="2200" dirty="0">
                <a:ea typeface="Bookman Old Style" charset="0"/>
                <a:cs typeface="Bookman Old Style" charset="0"/>
              </a:rPr>
              <a:t>: h (or t) and r are </a:t>
            </a:r>
            <a:r>
              <a:rPr lang="en-US" sz="2200" b="1" dirty="0">
                <a:ea typeface="Bookman Old Style" charset="0"/>
                <a:cs typeface="Bookman Old Style" charset="0"/>
              </a:rPr>
              <a:t>known</a:t>
            </a:r>
            <a:r>
              <a:rPr lang="en-US" sz="2200" dirty="0">
                <a:ea typeface="Bookman Old Style" charset="0"/>
                <a:cs typeface="Bookman Old Style" charset="0"/>
              </a:rPr>
              <a:t> to the KB	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      (2)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Open-world queries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: </a:t>
            </a:r>
            <a:r>
              <a:rPr lang="en-US" sz="2200" dirty="0">
                <a:ea typeface="Bookman Old Style" charset="0"/>
                <a:cs typeface="Bookman Old Style" charset="0"/>
              </a:rPr>
              <a:t>Either one or both h (or t) and r are </a:t>
            </a:r>
            <a:r>
              <a:rPr lang="en-US" sz="2200" b="1" dirty="0">
                <a:ea typeface="Bookman Old Style" charset="0"/>
                <a:cs typeface="Bookman Old Style" charset="0"/>
              </a:rPr>
              <a:t>unknown</a:t>
            </a:r>
            <a:endParaRPr lang="en-US" sz="2200" dirty="0">
              <a:ea typeface="Bookman Old Style" charset="0"/>
              <a:cs typeface="Bookman Old Style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BAD66-06D1-455C-AA2F-0D8AAEF44679}"/>
              </a:ext>
            </a:extLst>
          </p:cNvPr>
          <p:cNvSpPr/>
          <p:nvPr/>
        </p:nvSpPr>
        <p:spPr>
          <a:xfrm>
            <a:off x="1163452" y="5700039"/>
            <a:ext cx="972077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dirty="0">
                <a:latin typeface="Century Schoolbook" panose="02040604050505020304" pitchFamily="18" charset="0"/>
              </a:rPr>
              <a:t>an engine for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Continuous and Interactive Learning of Knowledge (CILK)</a:t>
            </a:r>
          </a:p>
        </p:txBody>
      </p:sp>
      <p:sp>
        <p:nvSpPr>
          <p:cNvPr id="7" name="Arrow: Down 3">
            <a:extLst>
              <a:ext uri="{FF2B5EF4-FFF2-40B4-BE49-F238E27FC236}">
                <a16:creationId xmlns:a16="http://schemas.microsoft.com/office/drawing/2014/main" id="{6B04540C-3E85-43D7-BE26-B2B486E5EAE9}"/>
              </a:ext>
            </a:extLst>
          </p:cNvPr>
          <p:cNvSpPr/>
          <p:nvPr/>
        </p:nvSpPr>
        <p:spPr>
          <a:xfrm>
            <a:off x="5159896" y="5215663"/>
            <a:ext cx="459545" cy="3186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D25BD-727A-45F0-8DC5-3C5CE49405EF}"/>
              </a:ext>
            </a:extLst>
          </p:cNvPr>
          <p:cNvSpPr txBox="1"/>
          <p:nvPr/>
        </p:nvSpPr>
        <p:spPr>
          <a:xfrm>
            <a:off x="5771964" y="5119105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/>
              <a:t>Proposed Soln.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05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DOC: OOD detection for text documents</a:t>
            </a:r>
            <a:br>
              <a:rPr lang="en-US" dirty="0"/>
            </a:br>
            <a:r>
              <a:rPr lang="en-US" sz="2400" dirty="0"/>
              <a:t>(Shu et al. 2017)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52" y="1376772"/>
            <a:ext cx="6408712" cy="47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9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knowledge learning in dialogue: example</a:t>
            </a:r>
            <a:br>
              <a:rPr lang="en-US" dirty="0"/>
            </a:br>
            <a:r>
              <a:rPr lang="en-US" sz="2400" dirty="0"/>
              <a:t>(Mazumder et al. 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0" y="1699806"/>
            <a:ext cx="5746225" cy="4222653"/>
          </a:xfrm>
          <a:prstGeom prst="rect">
            <a:avLst/>
          </a:prstGeom>
        </p:spPr>
      </p:pic>
      <p:pic>
        <p:nvPicPr>
          <p:cNvPr id="8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020" y="1784077"/>
            <a:ext cx="5403018" cy="40931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2636885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Knowledge Base </a:t>
            </a:r>
            <a:r>
              <a:rPr lang="en-US" dirty="0"/>
              <a:t>of triples</a:t>
            </a:r>
          </a:p>
          <a:p>
            <a:r>
              <a:rPr lang="en-US" dirty="0">
                <a:solidFill>
                  <a:srgbClr val="3366FF"/>
                </a:solidFill>
              </a:rPr>
              <a:t>Interaction module</a:t>
            </a:r>
            <a:r>
              <a:rPr lang="en-US" dirty="0"/>
              <a:t>: chatting with the user</a:t>
            </a:r>
          </a:p>
          <a:p>
            <a:pPr lvl="1"/>
            <a:r>
              <a:rPr lang="en-US" dirty="0"/>
              <a:t>decides whether to ask or not and formulates questions to ask the user for </a:t>
            </a:r>
            <a:r>
              <a:rPr lang="en-US" dirty="0">
                <a:solidFill>
                  <a:srgbClr val="00863D"/>
                </a:solidFill>
              </a:rPr>
              <a:t>supporting facts</a:t>
            </a:r>
          </a:p>
          <a:p>
            <a:pPr lvl="1"/>
            <a:r>
              <a:rPr lang="en-US" dirty="0"/>
              <a:t>Updates KB with the acquired knowledge (used for training) </a:t>
            </a:r>
          </a:p>
          <a:p>
            <a:pPr lvl="1"/>
            <a:r>
              <a:rPr lang="en-US" dirty="0"/>
              <a:t>Converts open-world queries to closed-world ones</a:t>
            </a:r>
          </a:p>
          <a:p>
            <a:pPr lvl="2"/>
            <a:r>
              <a:rPr lang="en-US" dirty="0"/>
              <a:t>Using support facts to make h (or t) and r known to the KB (added to KB). </a:t>
            </a:r>
          </a:p>
          <a:p>
            <a:r>
              <a:rPr lang="en-US" dirty="0">
                <a:solidFill>
                  <a:srgbClr val="3366FF"/>
                </a:solidFill>
              </a:rPr>
              <a:t>Inference module</a:t>
            </a:r>
            <a:r>
              <a:rPr lang="en-US" dirty="0"/>
              <a:t>: </a:t>
            </a:r>
            <a:r>
              <a:rPr lang="en-US" sz="2400" dirty="0"/>
              <a:t>using the acquired knowledge (</a:t>
            </a:r>
            <a:r>
              <a:rPr lang="en-US" sz="2400" dirty="0">
                <a:solidFill>
                  <a:srgbClr val="00863D"/>
                </a:solidFill>
              </a:rPr>
              <a:t>supporting facts</a:t>
            </a:r>
            <a:r>
              <a:rPr lang="en-US" sz="2400" dirty="0"/>
              <a:t>) and KB to answer the resulting closed-world query: (h, r, t).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360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64-EF20-403C-B685-32265B18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wrong knowledge from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E08E-2AA8-4CD2-87C2-C8DA04EF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67020" cy="4530725"/>
          </a:xfrm>
        </p:spPr>
        <p:txBody>
          <a:bodyPr/>
          <a:lstStyle/>
          <a:p>
            <a:r>
              <a:rPr lang="en-US" dirty="0"/>
              <a:t>Learn from end-users comes with </a:t>
            </a:r>
            <a:r>
              <a:rPr lang="en-US" dirty="0">
                <a:solidFill>
                  <a:srgbClr val="FF0000"/>
                </a:solidFill>
              </a:rPr>
              <a:t>a major challenge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Acquiring intentional or unintentional wrong knowledge from users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</a:pPr>
            <a:r>
              <a:rPr lang="en-US" dirty="0"/>
              <a:t>Since chatbots normally </a:t>
            </a:r>
            <a:r>
              <a:rPr lang="en-US" dirty="0">
                <a:solidFill>
                  <a:srgbClr val="FF0000"/>
                </a:solidFill>
              </a:rPr>
              <a:t>work in multi-user environments </a:t>
            </a:r>
          </a:p>
          <a:p>
            <a:pPr lvl="1"/>
            <a:r>
              <a:rPr lang="en-US" dirty="0"/>
              <a:t>The issue may be addressed through </a:t>
            </a:r>
            <a:r>
              <a:rPr lang="en-US" dirty="0">
                <a:solidFill>
                  <a:srgbClr val="0000FF"/>
                </a:solidFill>
              </a:rPr>
              <a:t>cross-verification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acquiring a piece of new knowledge, the agent can store it in an unverified knowledge buffer.</a:t>
            </a:r>
          </a:p>
          <a:p>
            <a:pPr lvl="2"/>
            <a:r>
              <a:rPr lang="en-US" dirty="0"/>
              <a:t>Next, while chatting with some other users in future sessions to accomplish related tasks, </a:t>
            </a:r>
            <a:r>
              <a:rPr lang="en-US" dirty="0">
                <a:solidFill>
                  <a:srgbClr val="0000FF"/>
                </a:solidFill>
              </a:rPr>
              <a:t>the chatbot can ask them to verify the unverified 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0819A-B09C-4DF4-922E-7F67B0B1B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113CF-D86C-4934-AE99-956143913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CA9AE-2112-4CAA-8294-4B1103CF6332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33788429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Lifelong or continual learning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Pre-deployment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continual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Online continual learning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Post-deployment continual learning: autonomous learning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in the open-world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1: continual learning dialogue system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2: continual factual knowledge learning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2E9A-5449-3CA9-844A-C01E2A6A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660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319048" cy="453072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Traditional ML</a:t>
            </a:r>
            <a:r>
              <a:rPr lang="en-US" sz="2800" dirty="0"/>
              <a:t> </a:t>
            </a:r>
          </a:p>
          <a:p>
            <a:pPr lvl="2"/>
            <a:r>
              <a:rPr lang="en-US" b="1" dirty="0"/>
              <a:t>Isolated and closed-world learning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AI agents must </a:t>
            </a:r>
            <a:r>
              <a:rPr lang="en-US" sz="2800" dirty="0"/>
              <a:t>learn continuously in the open world (</a:t>
            </a:r>
            <a:r>
              <a:rPr lang="en-US" sz="2400" dirty="0"/>
              <a:t>post-deployment)</a:t>
            </a:r>
          </a:p>
          <a:p>
            <a:pPr lvl="2"/>
            <a:r>
              <a:rPr lang="en-US" b="1" dirty="0"/>
              <a:t>Discover new learning tasks</a:t>
            </a:r>
            <a:r>
              <a:rPr lang="en-US" dirty="0"/>
              <a:t> in applications </a:t>
            </a:r>
          </a:p>
          <a:p>
            <a:pPr lvl="2"/>
            <a:r>
              <a:rPr lang="en-US" b="1" dirty="0"/>
              <a:t>Acquiring ground-truth training data </a:t>
            </a:r>
            <a:r>
              <a:rPr lang="en-US" dirty="0"/>
              <a:t>on the fly via self-initiated interactions.</a:t>
            </a:r>
          </a:p>
          <a:p>
            <a:pPr lvl="2"/>
            <a:r>
              <a:rPr lang="en-US" b="1" dirty="0"/>
              <a:t>Continual learning of </a:t>
            </a:r>
            <a:r>
              <a:rPr lang="en-US" dirty="0"/>
              <a:t>new tasks incrementally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Current techniques are still in </a:t>
            </a:r>
            <a:r>
              <a:rPr lang="en-US" sz="2800" dirty="0">
                <a:solidFill>
                  <a:srgbClr val="0000FF"/>
                </a:solidFill>
              </a:rPr>
              <a:t>their infancy.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But some techniques are ready for applications.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A paradigm shift is needed in building AI agents</a:t>
            </a:r>
          </a:p>
          <a:p>
            <a:pPr lvl="3">
              <a:spcBef>
                <a:spcPts val="600"/>
              </a:spcBef>
            </a:pPr>
            <a:r>
              <a:rPr lang="en-US" sz="1900" dirty="0"/>
              <a:t>Building modules to enable AI agents to learn by themselves.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175E0-094D-3A02-D7BC-B6C8F4284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F304B8A-0CE3-1714-82D2-20D2457B1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2284" y="4065461"/>
          <a:ext cx="3404940" cy="206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149880" imgH="3730680" progId="PBrush">
                  <p:embed/>
                </p:oleObj>
              </mc:Choice>
              <mc:Fallback>
                <p:oleObj name="Bitmap Image" r:id="rId2" imgW="6149880" imgH="3730680" progId="PBrus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F304B8A-0CE3-1714-82D2-20D2457B1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52284" y="4065461"/>
                        <a:ext cx="3404940" cy="206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4FADB46-6313-502D-BC66-24488CC22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88" y="1628800"/>
            <a:ext cx="5062299" cy="8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9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rejection threshold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4" y="1417639"/>
            <a:ext cx="7545881" cy="43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Chatbots need to learn continuously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572200" cy="4530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chatbot’s</a:t>
            </a:r>
            <a:r>
              <a:rPr lang="en-US" dirty="0"/>
              <a:t> environment is highly </a:t>
            </a:r>
            <a:r>
              <a:rPr lang="en-US" dirty="0">
                <a:solidFill>
                  <a:srgbClr val="0000FF"/>
                </a:solidFill>
              </a:rPr>
              <a:t>dynamic </a:t>
            </a:r>
            <a:r>
              <a:rPr lang="en-US" dirty="0"/>
              <a:t>&amp;</a:t>
            </a:r>
            <a:r>
              <a:rPr lang="en-US" dirty="0">
                <a:solidFill>
                  <a:srgbClr val="0000FF"/>
                </a:solidFill>
              </a:rPr>
              <a:t> open</a:t>
            </a:r>
            <a:r>
              <a:rPr lang="en-US" dirty="0"/>
              <a:t>.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What happens if the user says something that the </a:t>
            </a:r>
            <a:r>
              <a:rPr lang="en-US" dirty="0" err="1"/>
              <a:t>chatbot</a:t>
            </a:r>
            <a:r>
              <a:rPr lang="en-US" dirty="0"/>
              <a:t> cannot understand.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Hard to train the </a:t>
            </a:r>
            <a:r>
              <a:rPr lang="en-US" dirty="0" err="1"/>
              <a:t>chatbot</a:t>
            </a:r>
            <a:r>
              <a:rPr lang="en-US" dirty="0"/>
              <a:t> by its engineers forever.</a:t>
            </a:r>
          </a:p>
          <a:p>
            <a:pPr lvl="2"/>
            <a:r>
              <a:rPr lang="en-US" dirty="0" err="1">
                <a:solidFill>
                  <a:srgbClr val="0000FF"/>
                </a:solidFill>
              </a:rPr>
              <a:t>Chatbot</a:t>
            </a:r>
            <a:r>
              <a:rPr lang="en-US" dirty="0">
                <a:solidFill>
                  <a:srgbClr val="0000FF"/>
                </a:solidFill>
              </a:rPr>
              <a:t> must learn during chatting</a:t>
            </a:r>
          </a:p>
          <a:p>
            <a:pPr lvl="2"/>
            <a:r>
              <a:rPr lang="en-US" dirty="0"/>
              <a:t>(learn from other sources)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00" y="1486919"/>
            <a:ext cx="5400600" cy="4286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292242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Self-driving cars need to learn continuously too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02524" cy="4530725"/>
          </a:xfrm>
        </p:spPr>
        <p:txBody>
          <a:bodyPr/>
          <a:lstStyle/>
          <a:p>
            <a:r>
              <a:rPr lang="en-US" dirty="0"/>
              <a:t>Self-driving cars cannot reach human-level of driving with only rules and off-line training. </a:t>
            </a:r>
          </a:p>
          <a:p>
            <a:pPr lvl="2"/>
            <a:r>
              <a:rPr lang="en-US" dirty="0"/>
              <a:t>Impossible to cover all corner cases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Real-world is full of unknowns</a:t>
            </a:r>
            <a:r>
              <a:rPr lang="en-US" dirty="0"/>
              <a:t>. </a:t>
            </a:r>
          </a:p>
          <a:p>
            <a:r>
              <a:rPr lang="en-US" dirty="0"/>
              <a:t>Has to learn &amp; adapt continuously in its interaction with humans and the environment by itself. </a:t>
            </a:r>
          </a:p>
          <a:p>
            <a:pPr lvl="2"/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open world </a:t>
            </a:r>
            <a:r>
              <a:rPr lang="en-US" dirty="0"/>
              <a:t>(changes &amp; unknowns).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CS583 - Data Mining and Text Mining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970568"/>
            <a:ext cx="3581667" cy="2340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84" y="3298787"/>
            <a:ext cx="4494832" cy="2902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2018</a:t>
            </a:r>
          </a:p>
        </p:txBody>
      </p:sp>
    </p:spTree>
    <p:extLst>
      <p:ext uri="{BB962C8B-B14F-4D97-AF65-F5344CB8AC3E}">
        <p14:creationId xmlns:p14="http://schemas.microsoft.com/office/powerpoint/2010/main" val="2514880045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214861</TotalTime>
  <Words>5617</Words>
  <Application>Microsoft Office PowerPoint</Application>
  <PresentationFormat>Widescreen</PresentationFormat>
  <Paragraphs>642</Paragraphs>
  <Slides>64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Helvetica Neue Medium</vt:lpstr>
      <vt:lpstr>NimbusRomNo9L-Medi</vt:lpstr>
      <vt:lpstr>NimbusRomNo9L-Regu</vt:lpstr>
      <vt:lpstr>Arial</vt:lpstr>
      <vt:lpstr>Calibri</vt:lpstr>
      <vt:lpstr>Century Schoolbook</vt:lpstr>
      <vt:lpstr>Comic Sans MS</vt:lpstr>
      <vt:lpstr>Garamond</vt:lpstr>
      <vt:lpstr>Times New Roman</vt:lpstr>
      <vt:lpstr>Wingdings</vt:lpstr>
      <vt:lpstr>Edge</vt:lpstr>
      <vt:lpstr>Bitmap Image</vt:lpstr>
      <vt:lpstr>Lifelong and Continual Learning, and On-the-Job Learning</vt:lpstr>
      <vt:lpstr>Introduction </vt:lpstr>
      <vt:lpstr>Closed-world assumption and open-world (Fei et al, 2016; Shu et al., 2017)</vt:lpstr>
      <vt:lpstr>Out-of-Distribution Detection</vt:lpstr>
      <vt:lpstr>Traditional learning vs. CBS learning</vt:lpstr>
      <vt:lpstr>DOC: OOD detection for text documents (Shu et al. 2017)</vt:lpstr>
      <vt:lpstr>Finding the rejection threshold</vt:lpstr>
      <vt:lpstr>Chatbots need to learn continuously</vt:lpstr>
      <vt:lpstr>Self-driving cars need to learn continuously too </vt:lpstr>
      <vt:lpstr>Outline</vt:lpstr>
      <vt:lpstr>Old definition of lifelong/continual learning (Thrun 1996, Silver et al 2013; Ruvolo and Eaton, 2013; Chen and Liu, 2014, 2018)</vt:lpstr>
      <vt:lpstr>Traditional lifelong/continual learning (Thrun 1996, Silver et al 2013; Ruvolo and Eaton, 2013; Chen and Liu, 2014, 2018)</vt:lpstr>
      <vt:lpstr>Goal of continual learning</vt:lpstr>
      <vt:lpstr>Continual learning (of a sequence of tasks)</vt:lpstr>
      <vt:lpstr>Batch and online continual learning</vt:lpstr>
      <vt:lpstr>Outline</vt:lpstr>
      <vt:lpstr>Two popular continual learning settings (Kim et al., 2022)</vt:lpstr>
      <vt:lpstr>PowerPoint Presentation</vt:lpstr>
      <vt:lpstr>Theoretical result on solving CIL (Kim et al., 2022)</vt:lpstr>
      <vt:lpstr>CIL decomposition and theoretical result</vt:lpstr>
      <vt:lpstr>Upper Bound of CIL Loss</vt:lpstr>
      <vt:lpstr>TP and OOD detection bound each other</vt:lpstr>
      <vt:lpstr>Necessary Condition for CIL</vt:lpstr>
      <vt:lpstr>Proposed Methods - Comparison (CIL)</vt:lpstr>
      <vt:lpstr>PowerPoint Presentation</vt:lpstr>
      <vt:lpstr>BERT-based Continual Learning (B-CL) for aspect sentiment classification (Ke, Xu and Liu, 2021)</vt:lpstr>
      <vt:lpstr>BERT-based Continual Learning (capsule network)</vt:lpstr>
      <vt:lpstr>BERT-based Continual Learning</vt:lpstr>
      <vt:lpstr>BERT-based Continual Learning</vt:lpstr>
      <vt:lpstr>Experimental results</vt:lpstr>
      <vt:lpstr>Outline</vt:lpstr>
      <vt:lpstr>Online CL: Mutual information (MI) maximization</vt:lpstr>
      <vt:lpstr>OCM architecture</vt:lpstr>
      <vt:lpstr>Experiment results</vt:lpstr>
      <vt:lpstr>Outline</vt:lpstr>
      <vt:lpstr>An experience with self-driving</vt:lpstr>
      <vt:lpstr>New: Lifelong/continual learning in the open world (Chen &amp; Liu, 2018, Liu, 2020)</vt:lpstr>
      <vt:lpstr>Key characteristics (Chen and Liu, 2018-book)</vt:lpstr>
      <vt:lpstr>Learning on the job (Liu, 2020, Chen and Liu, 2018)</vt:lpstr>
      <vt:lpstr>Learning on the job in the open-world (Fei et al, 2016; Shu et al., 2017)</vt:lpstr>
      <vt:lpstr>Interactive self-supervision (Liu, 2020)</vt:lpstr>
      <vt:lpstr>Example - a greeting bot in a hotel (Chen and Liu, 2018; Liu et al., 2021)</vt:lpstr>
      <vt:lpstr>Example (cont.) </vt:lpstr>
      <vt:lpstr>Self-initiated Open-world Continual Learning (SOL)</vt:lpstr>
      <vt:lpstr>Post-deployment continual learning (ML autonomy)  (Chen &amp; Liu, 2018, Liu, 2020 Liu et al., 2022)</vt:lpstr>
      <vt:lpstr>Novelty characterization and adaptation</vt:lpstr>
      <vt:lpstr>Adaptation enabled continual learning</vt:lpstr>
      <vt:lpstr>Outline</vt:lpstr>
      <vt:lpstr>Example SOL: natural language interface (NLI)</vt:lpstr>
      <vt:lpstr>An example – Smart home</vt:lpstr>
      <vt:lpstr>CML has three components</vt:lpstr>
      <vt:lpstr>Novelty detection, characterization, adaptation</vt:lpstr>
      <vt:lpstr>Risk consideration</vt:lpstr>
      <vt:lpstr>Outline</vt:lpstr>
      <vt:lpstr>Continuous knowledge learning in dialogues (Mazumder et al. 2018, 2019)</vt:lpstr>
      <vt:lpstr>Human conversation is knowledge driven?</vt:lpstr>
      <vt:lpstr>Knowledge learning in conversation</vt:lpstr>
      <vt:lpstr>Opportunities to learn in conversations</vt:lpstr>
      <vt:lpstr>Problem formulation</vt:lpstr>
      <vt:lpstr>Interactive knowledge learning in dialogue: example (Mazumder et al. 2019)</vt:lpstr>
      <vt:lpstr>Components of the system</vt:lpstr>
      <vt:lpstr>Dealing with wrong knowledge from users</vt:lpstr>
      <vt:lpstr>Outline</vt:lpstr>
      <vt:lpstr>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and Summarizing Customer Reviews</dc:title>
  <dc:creator>Preferred Customer</dc:creator>
  <cp:lastModifiedBy>Liu, Bing</cp:lastModifiedBy>
  <cp:revision>5750</cp:revision>
  <cp:lastPrinted>2015-07-21T14:54:29Z</cp:lastPrinted>
  <dcterms:created xsi:type="dcterms:W3CDTF">2004-06-21T03:23:40Z</dcterms:created>
  <dcterms:modified xsi:type="dcterms:W3CDTF">2022-11-17T05:05:51Z</dcterms:modified>
</cp:coreProperties>
</file>