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68"/>
  </p:notesMasterIdLst>
  <p:handoutMasterIdLst>
    <p:handoutMasterId r:id="rId69"/>
  </p:handoutMasterIdLst>
  <p:sldIdLst>
    <p:sldId id="2687" r:id="rId2"/>
    <p:sldId id="2905" r:id="rId3"/>
    <p:sldId id="2691" r:id="rId4"/>
    <p:sldId id="2753" r:id="rId5"/>
    <p:sldId id="2908" r:id="rId6"/>
    <p:sldId id="2121" r:id="rId7"/>
    <p:sldId id="2123" r:id="rId8"/>
    <p:sldId id="2124" r:id="rId9"/>
    <p:sldId id="2125" r:id="rId10"/>
    <p:sldId id="2689" r:id="rId11"/>
    <p:sldId id="2688" r:id="rId12"/>
    <p:sldId id="2909" r:id="rId13"/>
    <p:sldId id="2826" r:id="rId14"/>
    <p:sldId id="2812" r:id="rId15"/>
    <p:sldId id="2864" r:id="rId16"/>
    <p:sldId id="2813" r:id="rId17"/>
    <p:sldId id="2825" r:id="rId18"/>
    <p:sldId id="2896" r:id="rId19"/>
    <p:sldId id="2897" r:id="rId20"/>
    <p:sldId id="2898" r:id="rId21"/>
    <p:sldId id="258" r:id="rId22"/>
    <p:sldId id="259" r:id="rId23"/>
    <p:sldId id="260" r:id="rId24"/>
    <p:sldId id="261" r:id="rId25"/>
    <p:sldId id="265" r:id="rId26"/>
    <p:sldId id="2869" r:id="rId27"/>
    <p:sldId id="284" r:id="rId28"/>
    <p:sldId id="292" r:id="rId29"/>
    <p:sldId id="297" r:id="rId30"/>
    <p:sldId id="293" r:id="rId31"/>
    <p:sldId id="2810" r:id="rId32"/>
    <p:sldId id="2910" r:id="rId33"/>
    <p:sldId id="2815" r:id="rId34"/>
    <p:sldId id="2819" r:id="rId35"/>
    <p:sldId id="2821" r:id="rId36"/>
    <p:sldId id="2911" r:id="rId37"/>
    <p:sldId id="2899" r:id="rId38"/>
    <p:sldId id="2862" r:id="rId39"/>
    <p:sldId id="2407" r:id="rId40"/>
    <p:sldId id="2875" r:id="rId41"/>
    <p:sldId id="2876" r:id="rId42"/>
    <p:sldId id="2877" r:id="rId43"/>
    <p:sldId id="2878" r:id="rId44"/>
    <p:sldId id="2756" r:id="rId45"/>
    <p:sldId id="2881" r:id="rId46"/>
    <p:sldId id="2805" r:id="rId47"/>
    <p:sldId id="2863" r:id="rId48"/>
    <p:sldId id="2882" r:id="rId49"/>
    <p:sldId id="2776" r:id="rId50"/>
    <p:sldId id="2912" r:id="rId51"/>
    <p:sldId id="2883" r:id="rId52"/>
    <p:sldId id="2884" r:id="rId53"/>
    <p:sldId id="2758" r:id="rId54"/>
    <p:sldId id="2885" r:id="rId55"/>
    <p:sldId id="2886" r:id="rId56"/>
    <p:sldId id="2913" r:id="rId57"/>
    <p:sldId id="2451" r:id="rId58"/>
    <p:sldId id="2574" r:id="rId59"/>
    <p:sldId id="2573" r:id="rId60"/>
    <p:sldId id="2453" r:id="rId61"/>
    <p:sldId id="2575" r:id="rId62"/>
    <p:sldId id="2452" r:id="rId63"/>
    <p:sldId id="2456" r:id="rId64"/>
    <p:sldId id="2743" r:id="rId65"/>
    <p:sldId id="2914" r:id="rId66"/>
    <p:sldId id="2766" r:id="rId67"/>
  </p:sldIdLst>
  <p:sldSz cx="12192000" cy="6858000"/>
  <p:notesSz cx="6858000" cy="9296400"/>
  <p:defaultTextStyle>
    <a:defPPr>
      <a:defRPr lang="en-US"/>
    </a:defPPr>
    <a:lvl1pPr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1pPr>
    <a:lvl2pPr marL="4572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2pPr>
    <a:lvl3pPr marL="9144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3pPr>
    <a:lvl4pPr marL="13716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4pPr>
    <a:lvl5pPr marL="1828800" algn="l" rtl="0" fontAlgn="base">
      <a:spcBef>
        <a:spcPct val="20000"/>
      </a:spcBef>
      <a:spcAft>
        <a:spcPct val="0"/>
      </a:spcAft>
      <a:buClr>
        <a:schemeClr val="accent1"/>
      </a:buClr>
      <a:buSzPct val="65000"/>
      <a:buFont typeface="Wingdings" pitchFamily="2" charset="2"/>
      <a:buChar char="n"/>
      <a:defRPr sz="3000" kern="1200">
        <a:solidFill>
          <a:schemeClr val="tx1"/>
        </a:solidFill>
        <a:latin typeface="Arial" charset="0"/>
        <a:ea typeface="+mn-ea"/>
        <a:cs typeface="+mn-cs"/>
      </a:defRPr>
    </a:lvl5pPr>
    <a:lvl6pPr marL="2286000" algn="l" defTabSz="914400" rtl="0" eaLnBrk="1" latinLnBrk="0" hangingPunct="1">
      <a:defRPr sz="3000" kern="1200">
        <a:solidFill>
          <a:schemeClr val="tx1"/>
        </a:solidFill>
        <a:latin typeface="Arial" charset="0"/>
        <a:ea typeface="+mn-ea"/>
        <a:cs typeface="+mn-cs"/>
      </a:defRPr>
    </a:lvl6pPr>
    <a:lvl7pPr marL="2743200" algn="l" defTabSz="914400" rtl="0" eaLnBrk="1" latinLnBrk="0" hangingPunct="1">
      <a:defRPr sz="3000" kern="1200">
        <a:solidFill>
          <a:schemeClr val="tx1"/>
        </a:solidFill>
        <a:latin typeface="Arial" charset="0"/>
        <a:ea typeface="+mn-ea"/>
        <a:cs typeface="+mn-cs"/>
      </a:defRPr>
    </a:lvl7pPr>
    <a:lvl8pPr marL="3200400" algn="l" defTabSz="914400" rtl="0" eaLnBrk="1" latinLnBrk="0" hangingPunct="1">
      <a:defRPr sz="3000" kern="1200">
        <a:solidFill>
          <a:schemeClr val="tx1"/>
        </a:solidFill>
        <a:latin typeface="Arial" charset="0"/>
        <a:ea typeface="+mn-ea"/>
        <a:cs typeface="+mn-cs"/>
      </a:defRPr>
    </a:lvl8pPr>
    <a:lvl9pPr marL="3657600" algn="l" defTabSz="914400" rtl="0" eaLnBrk="1" latinLnBrk="0" hangingPunct="1">
      <a:defRPr sz="3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19" userDrawn="1">
          <p15:clr>
            <a:srgbClr val="A4A3A4"/>
          </p15:clr>
        </p15:guide>
        <p15:guide id="4" pos="7679" userDrawn="1">
          <p15:clr>
            <a:srgbClr val="A4A3A4"/>
          </p15:clr>
        </p15:guide>
        <p15:guide id="5" orient="horz" pos="2183" userDrawn="1">
          <p15:clr>
            <a:srgbClr val="A4A3A4"/>
          </p15:clr>
        </p15:guide>
        <p15:guide id="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tt Chen" initials="" lastIdx="5" clrIdx="0"/>
  <p:cmAuthor id="1" name="Brett Zhiyuan Chen" initials="" lastIdx="16"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63D"/>
    <a:srgbClr val="FF6600"/>
    <a:srgbClr val="3366FF"/>
    <a:srgbClr val="700000"/>
    <a:srgbClr val="FF9900"/>
    <a:srgbClr val="5D2884"/>
    <a:srgbClr val="3333FF"/>
    <a:srgbClr val="FFFF00"/>
    <a:srgbClr val="290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4404" autoAdjust="0"/>
  </p:normalViewPr>
  <p:slideViewPr>
    <p:cSldViewPr>
      <p:cViewPr varScale="1">
        <p:scale>
          <a:sx n="74" d="100"/>
          <a:sy n="74" d="100"/>
        </p:scale>
        <p:origin x="684" y="56"/>
      </p:cViewPr>
      <p:guideLst>
        <p:guide orient="horz" pos="2160"/>
        <p:guide pos="3840"/>
        <p:guide orient="horz" pos="4319"/>
        <p:guide pos="7679"/>
        <p:guide orient="horz" pos="2183"/>
        <p:guide/>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05" d="100"/>
          <a:sy n="105" d="100"/>
        </p:scale>
        <p:origin x="-1440" y="-72"/>
      </p:cViewPr>
      <p:guideLst>
        <p:guide orient="horz" pos="2928"/>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defTabSz="923810">
              <a:defRPr sz="1300">
                <a:latin typeface="Arial" charset="0"/>
              </a:defRPr>
            </a:lvl1pPr>
          </a:lstStyle>
          <a:p>
            <a:pPr>
              <a:defRPr/>
            </a:pPr>
            <a:endParaRPr lang="en-US"/>
          </a:p>
        </p:txBody>
      </p:sp>
      <p:sp>
        <p:nvSpPr>
          <p:cNvPr id="105475" name="Rectangle 3"/>
          <p:cNvSpPr>
            <a:spLocks noGrp="1" noChangeArrowheads="1"/>
          </p:cNvSpPr>
          <p:nvPr>
            <p:ph type="dt" sz="quarter" idx="1"/>
          </p:nvPr>
        </p:nvSpPr>
        <p:spPr bwMode="auto">
          <a:xfrm>
            <a:off x="3885903" y="1"/>
            <a:ext cx="2972097"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algn="r" defTabSz="923810">
              <a:defRPr sz="1300">
                <a:latin typeface="Arial" charset="0"/>
              </a:defRPr>
            </a:lvl1pPr>
          </a:lstStyle>
          <a:p>
            <a:pPr>
              <a:defRPr/>
            </a:pPr>
            <a:endParaRPr lang="en-US"/>
          </a:p>
        </p:txBody>
      </p:sp>
      <p:sp>
        <p:nvSpPr>
          <p:cNvPr id="105476" name="Rectangle 4"/>
          <p:cNvSpPr>
            <a:spLocks noGrp="1" noChangeArrowheads="1"/>
          </p:cNvSpPr>
          <p:nvPr>
            <p:ph type="ftr" sz="quarter" idx="2"/>
          </p:nvPr>
        </p:nvSpPr>
        <p:spPr bwMode="auto">
          <a:xfrm>
            <a:off x="0" y="8832195"/>
            <a:ext cx="2972098"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defTabSz="923810">
              <a:defRPr sz="1300">
                <a:latin typeface="Arial" charset="0"/>
              </a:defRPr>
            </a:lvl1pPr>
          </a:lstStyle>
          <a:p>
            <a:pPr>
              <a:defRPr/>
            </a:pPr>
            <a:endParaRPr lang="en-US"/>
          </a:p>
        </p:txBody>
      </p:sp>
      <p:sp>
        <p:nvSpPr>
          <p:cNvPr id="105477" name="Rectangle 5"/>
          <p:cNvSpPr>
            <a:spLocks noGrp="1" noChangeArrowheads="1"/>
          </p:cNvSpPr>
          <p:nvPr>
            <p:ph type="sldNum" sz="quarter" idx="3"/>
          </p:nvPr>
        </p:nvSpPr>
        <p:spPr bwMode="auto">
          <a:xfrm>
            <a:off x="3885903" y="8832195"/>
            <a:ext cx="2972097"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algn="r" defTabSz="923810">
              <a:defRPr sz="1300">
                <a:latin typeface="Arial" charset="0"/>
              </a:defRPr>
            </a:lvl1pPr>
          </a:lstStyle>
          <a:p>
            <a:pPr>
              <a:defRPr/>
            </a:pPr>
            <a:fld id="{5DB034C7-4270-483D-8BDF-C000EEEF1157}" type="slidenum">
              <a:rPr lang="en-US"/>
              <a:pPr>
                <a:defRPr/>
              </a:pPr>
              <a:t>‹#›</a:t>
            </a:fld>
            <a:endParaRPr lang="en-US"/>
          </a:p>
        </p:txBody>
      </p:sp>
    </p:spTree>
    <p:extLst>
      <p:ext uri="{BB962C8B-B14F-4D97-AF65-F5344CB8AC3E}">
        <p14:creationId xmlns:p14="http://schemas.microsoft.com/office/powerpoint/2010/main" val="1440426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1"/>
            <a:ext cx="2972098"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defTabSz="923810">
              <a:spcBef>
                <a:spcPct val="0"/>
              </a:spcBef>
              <a:buClrTx/>
              <a:buSzTx/>
              <a:buFontTx/>
              <a:buNone/>
              <a:defRPr sz="1300">
                <a:latin typeface="Arial" charset="0"/>
              </a:defRPr>
            </a:lvl1pPr>
          </a:lstStyle>
          <a:p>
            <a:pPr>
              <a:defRPr/>
            </a:pPr>
            <a:endParaRPr lang="en-US"/>
          </a:p>
        </p:txBody>
      </p:sp>
      <p:sp>
        <p:nvSpPr>
          <p:cNvPr id="22531" name="Rectangle 3"/>
          <p:cNvSpPr>
            <a:spLocks noGrp="1" noChangeArrowheads="1"/>
          </p:cNvSpPr>
          <p:nvPr>
            <p:ph type="dt" idx="1"/>
          </p:nvPr>
        </p:nvSpPr>
        <p:spPr bwMode="auto">
          <a:xfrm>
            <a:off x="3884414" y="1"/>
            <a:ext cx="2972098" cy="464205"/>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lvl1pPr algn="r" defTabSz="923810">
              <a:spcBef>
                <a:spcPct val="0"/>
              </a:spcBef>
              <a:buClrTx/>
              <a:buSzTx/>
              <a:buFontTx/>
              <a:buNone/>
              <a:defRPr sz="1300">
                <a:latin typeface="Arial" charset="0"/>
              </a:defRPr>
            </a:lvl1pPr>
          </a:lstStyle>
          <a:p>
            <a:pPr>
              <a:defRPr/>
            </a:pPr>
            <a:endParaRPr lang="en-US"/>
          </a:p>
        </p:txBody>
      </p:sp>
      <p:sp>
        <p:nvSpPr>
          <p:cNvPr id="63492" name="Rectangle 4"/>
          <p:cNvSpPr>
            <a:spLocks noGrp="1" noRot="1" noChangeAspect="1" noChangeArrowheads="1" noTextEdit="1"/>
          </p:cNvSpPr>
          <p:nvPr>
            <p:ph type="sldImg" idx="2"/>
          </p:nvPr>
        </p:nvSpPr>
        <p:spPr bwMode="auto">
          <a:xfrm>
            <a:off x="331788" y="698500"/>
            <a:ext cx="6196012"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533" name="Rectangle 5"/>
          <p:cNvSpPr>
            <a:spLocks noGrp="1" noChangeArrowheads="1"/>
          </p:cNvSpPr>
          <p:nvPr>
            <p:ph type="body" sz="quarter" idx="3"/>
          </p:nvPr>
        </p:nvSpPr>
        <p:spPr bwMode="auto">
          <a:xfrm>
            <a:off x="686098" y="4416099"/>
            <a:ext cx="5485805" cy="4182457"/>
          </a:xfrm>
          <a:prstGeom prst="rect">
            <a:avLst/>
          </a:prstGeom>
          <a:noFill/>
          <a:ln w="9525">
            <a:noFill/>
            <a:miter lim="800000"/>
            <a:headEnd/>
            <a:tailEnd/>
          </a:ln>
          <a:effectLst/>
        </p:spPr>
        <p:txBody>
          <a:bodyPr vert="horz" wrap="square" lIns="92284" tIns="46143" rIns="92284" bIns="4614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830659"/>
            <a:ext cx="2972098"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defTabSz="923810">
              <a:spcBef>
                <a:spcPct val="0"/>
              </a:spcBef>
              <a:buClrTx/>
              <a:buSzTx/>
              <a:buFontTx/>
              <a:buNone/>
              <a:defRPr sz="1300">
                <a:latin typeface="Arial" charset="0"/>
              </a:defRPr>
            </a:lvl1pPr>
          </a:lstStyle>
          <a:p>
            <a:pPr>
              <a:defRPr/>
            </a:pPr>
            <a:endParaRPr lang="en-US"/>
          </a:p>
        </p:txBody>
      </p:sp>
      <p:sp>
        <p:nvSpPr>
          <p:cNvPr id="22535" name="Rectangle 7"/>
          <p:cNvSpPr>
            <a:spLocks noGrp="1" noChangeArrowheads="1"/>
          </p:cNvSpPr>
          <p:nvPr>
            <p:ph type="sldNum" sz="quarter" idx="5"/>
          </p:nvPr>
        </p:nvSpPr>
        <p:spPr bwMode="auto">
          <a:xfrm>
            <a:off x="3884414" y="8830659"/>
            <a:ext cx="2972098" cy="464205"/>
          </a:xfrm>
          <a:prstGeom prst="rect">
            <a:avLst/>
          </a:prstGeom>
          <a:noFill/>
          <a:ln w="9525">
            <a:noFill/>
            <a:miter lim="800000"/>
            <a:headEnd/>
            <a:tailEnd/>
          </a:ln>
          <a:effectLst/>
        </p:spPr>
        <p:txBody>
          <a:bodyPr vert="horz" wrap="square" lIns="92284" tIns="46143" rIns="92284" bIns="46143" numCol="1" anchor="b" anchorCtr="0" compatLnSpc="1">
            <a:prstTxWarp prst="textNoShape">
              <a:avLst/>
            </a:prstTxWarp>
          </a:bodyPr>
          <a:lstStyle>
            <a:lvl1pPr algn="r" defTabSz="923810">
              <a:spcBef>
                <a:spcPct val="0"/>
              </a:spcBef>
              <a:buClrTx/>
              <a:buSzTx/>
              <a:buFontTx/>
              <a:buNone/>
              <a:defRPr sz="1300">
                <a:latin typeface="Arial" charset="0"/>
              </a:defRPr>
            </a:lvl1pPr>
          </a:lstStyle>
          <a:p>
            <a:pPr>
              <a:defRPr/>
            </a:pPr>
            <a:fld id="{22A3586C-3B7D-4147-9957-F8F486F8CC76}" type="slidenum">
              <a:rPr lang="en-US"/>
              <a:pPr>
                <a:defRPr/>
              </a:pPr>
              <a:t>‹#›</a:t>
            </a:fld>
            <a:endParaRPr lang="en-US"/>
          </a:p>
        </p:txBody>
      </p:sp>
    </p:spTree>
    <p:extLst>
      <p:ext uri="{BB962C8B-B14F-4D97-AF65-F5344CB8AC3E}">
        <p14:creationId xmlns:p14="http://schemas.microsoft.com/office/powerpoint/2010/main" val="29628061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A3586C-3B7D-4147-9957-F8F486F8CC76}" type="slidenum">
              <a:rPr lang="en-US" smtClean="0"/>
              <a:pPr>
                <a:defRPr/>
              </a:pPr>
              <a:t>1</a:t>
            </a:fld>
            <a:endParaRPr lang="en-US"/>
          </a:p>
        </p:txBody>
      </p:sp>
    </p:spTree>
    <p:extLst>
      <p:ext uri="{BB962C8B-B14F-4D97-AF65-F5344CB8AC3E}">
        <p14:creationId xmlns:p14="http://schemas.microsoft.com/office/powerpoint/2010/main" val="2352327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32</a:t>
            </a:fld>
            <a:endParaRPr lang="en-US"/>
          </a:p>
        </p:txBody>
      </p:sp>
    </p:spTree>
    <p:extLst>
      <p:ext uri="{BB962C8B-B14F-4D97-AF65-F5344CB8AC3E}">
        <p14:creationId xmlns:p14="http://schemas.microsoft.com/office/powerpoint/2010/main" val="287668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36</a:t>
            </a:fld>
            <a:endParaRPr lang="en-US"/>
          </a:p>
        </p:txBody>
      </p:sp>
    </p:spTree>
    <p:extLst>
      <p:ext uri="{BB962C8B-B14F-4D97-AF65-F5344CB8AC3E}">
        <p14:creationId xmlns:p14="http://schemas.microsoft.com/office/powerpoint/2010/main" val="3837384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r>
              <a:rPr lang="en-US" dirty="0"/>
              <a:t>These three characteristics make LML</a:t>
            </a:r>
            <a:r>
              <a:rPr lang="en-US" baseline="0" dirty="0"/>
              <a:t> different from related learning tasks such as transfer learning, multi-task learning, online learning and so on.</a:t>
            </a:r>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40</a:t>
            </a:fld>
            <a:endParaRPr lang="en-US"/>
          </a:p>
        </p:txBody>
      </p:sp>
    </p:spTree>
    <p:extLst>
      <p:ext uri="{BB962C8B-B14F-4D97-AF65-F5344CB8AC3E}">
        <p14:creationId xmlns:p14="http://schemas.microsoft.com/office/powerpoint/2010/main" val="1735271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0000FF"/>
                </a:solidFill>
              </a:rPr>
              <a:t>L (??)</a:t>
            </a:r>
            <a:r>
              <a:rPr lang="en-US" dirty="0">
                <a:solidFill>
                  <a:srgbClr val="0000FF"/>
                </a:solidFill>
              </a:rPr>
              <a:t> </a:t>
            </a:r>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46</a:t>
            </a:fld>
            <a:endParaRPr lang="en-US"/>
          </a:p>
        </p:txBody>
      </p:sp>
    </p:spTree>
    <p:extLst>
      <p:ext uri="{BB962C8B-B14F-4D97-AF65-F5344CB8AC3E}">
        <p14:creationId xmlns:p14="http://schemas.microsoft.com/office/powerpoint/2010/main" val="183690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50</a:t>
            </a:fld>
            <a:endParaRPr lang="en-US"/>
          </a:p>
        </p:txBody>
      </p:sp>
    </p:spTree>
    <p:extLst>
      <p:ext uri="{BB962C8B-B14F-4D97-AF65-F5344CB8AC3E}">
        <p14:creationId xmlns:p14="http://schemas.microsoft.com/office/powerpoint/2010/main" val="3061906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a:t>Confident but wrong!! --- needs knowledge revision..</a:t>
            </a:r>
          </a:p>
          <a:p>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55</a:t>
            </a:fld>
            <a:endParaRPr lang="en-US"/>
          </a:p>
        </p:txBody>
      </p:sp>
    </p:spTree>
    <p:extLst>
      <p:ext uri="{BB962C8B-B14F-4D97-AF65-F5344CB8AC3E}">
        <p14:creationId xmlns:p14="http://schemas.microsoft.com/office/powerpoint/2010/main" val="82350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56</a:t>
            </a:fld>
            <a:endParaRPr lang="en-US"/>
          </a:p>
        </p:txBody>
      </p:sp>
    </p:spTree>
    <p:extLst>
      <p:ext uri="{BB962C8B-B14F-4D97-AF65-F5344CB8AC3E}">
        <p14:creationId xmlns:p14="http://schemas.microsoft.com/office/powerpoint/2010/main" val="315703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65</a:t>
            </a:fld>
            <a:endParaRPr lang="en-US"/>
          </a:p>
        </p:txBody>
      </p:sp>
    </p:spTree>
    <p:extLst>
      <p:ext uri="{BB962C8B-B14F-4D97-AF65-F5344CB8AC3E}">
        <p14:creationId xmlns:p14="http://schemas.microsoft.com/office/powerpoint/2010/main" val="17958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3</a:t>
            </a:fld>
            <a:endParaRPr lang="en-US"/>
          </a:p>
        </p:txBody>
      </p:sp>
    </p:spTree>
    <p:extLst>
      <p:ext uri="{BB962C8B-B14F-4D97-AF65-F5344CB8AC3E}">
        <p14:creationId xmlns:p14="http://schemas.microsoft.com/office/powerpoint/2010/main" val="366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5</a:t>
            </a:fld>
            <a:endParaRPr lang="en-US"/>
          </a:p>
        </p:txBody>
      </p:sp>
    </p:spTree>
    <p:extLst>
      <p:ext uri="{BB962C8B-B14F-4D97-AF65-F5344CB8AC3E}">
        <p14:creationId xmlns:p14="http://schemas.microsoft.com/office/powerpoint/2010/main" val="1683848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12</a:t>
            </a:fld>
            <a:endParaRPr lang="en-US"/>
          </a:p>
        </p:txBody>
      </p:sp>
    </p:spTree>
    <p:extLst>
      <p:ext uri="{BB962C8B-B14F-4D97-AF65-F5344CB8AC3E}">
        <p14:creationId xmlns:p14="http://schemas.microsoft.com/office/powerpoint/2010/main" val="143373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6012"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A3586C-3B7D-4147-9957-F8F486F8CC76}" type="slidenum">
              <a:rPr lang="en-US" smtClean="0"/>
              <a:pPr>
                <a:defRPr/>
              </a:pPr>
              <a:t>17</a:t>
            </a:fld>
            <a:endParaRPr lang="en-US"/>
          </a:p>
        </p:txBody>
      </p:sp>
    </p:spTree>
    <p:extLst>
      <p:ext uri="{BB962C8B-B14F-4D97-AF65-F5344CB8AC3E}">
        <p14:creationId xmlns:p14="http://schemas.microsoft.com/office/powerpoint/2010/main" val="2929583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Overview end</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35D2C7-0FA6-413D-8BA3-CF575C4AAAA3}" type="slidenum">
              <a:rPr lang="en-US" altLang="en-US" smtClean="0">
                <a:latin typeface="Calibri" panose="020F0502020204030204" pitchFamily="34" charset="0"/>
              </a:rPr>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1738146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Overview end</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35D2C7-0FA6-413D-8BA3-CF575C4AAAA3}" type="slidenum">
              <a:rPr lang="en-US" altLang="en-US" smtClean="0">
                <a:latin typeface="Calibri" panose="020F0502020204030204" pitchFamily="34" charset="0"/>
              </a:rPr>
              <a:pPr/>
              <a:t>28</a:t>
            </a:fld>
            <a:endParaRPr lang="en-US" altLang="en-US">
              <a:latin typeface="Calibri" panose="020F0502020204030204" pitchFamily="34" charset="0"/>
            </a:endParaRPr>
          </a:p>
        </p:txBody>
      </p:sp>
    </p:spTree>
    <p:extLst>
      <p:ext uri="{BB962C8B-B14F-4D97-AF65-F5344CB8AC3E}">
        <p14:creationId xmlns:p14="http://schemas.microsoft.com/office/powerpoint/2010/main" val="349617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Overview end</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35D2C7-0FA6-413D-8BA3-CF575C4AAAA3}" type="slidenum">
              <a:rPr lang="en-US" altLang="en-US" smtClean="0">
                <a:latin typeface="Calibri" panose="020F0502020204030204" pitchFamily="34" charset="0"/>
              </a:rPr>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260731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Overview end</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35D2C7-0FA6-413D-8BA3-CF575C4AAAA3}" type="slidenum">
              <a:rPr lang="en-US" altLang="en-US" smtClean="0">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2440518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000"/>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sz="3000"/>
          </a:p>
        </p:txBody>
      </p:sp>
      <p:sp>
        <p:nvSpPr>
          <p:cNvPr id="54274"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p>
        </p:txBody>
      </p:sp>
      <p:sp>
        <p:nvSpPr>
          <p:cNvPr id="54275"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5"/>
          <p:cNvSpPr>
            <a:spLocks noGrp="1" noChangeArrowheads="1"/>
          </p:cNvSpPr>
          <p:nvPr>
            <p:ph type="ftr" sz="quarter" idx="10"/>
          </p:nvPr>
        </p:nvSpPr>
        <p:spPr>
          <a:xfrm>
            <a:off x="914400" y="6243638"/>
            <a:ext cx="7112000" cy="457200"/>
          </a:xfrm>
        </p:spPr>
        <p:txBody>
          <a:bodyPr/>
          <a:lstStyle>
            <a:lvl1pPr algn="ctr">
              <a:defRPr/>
            </a:lvl1pPr>
          </a:lstStyle>
          <a:p>
            <a:pPr>
              <a:defRPr/>
            </a:pPr>
            <a:r>
              <a:rPr lang="en-US" altLang="en-US"/>
              <a:t>CS583 - Data Mining and Text Mining</a:t>
            </a:r>
            <a:endParaRPr lang="en-US" altLang="en-US" dirty="0"/>
          </a:p>
        </p:txBody>
      </p:sp>
      <p:sp>
        <p:nvSpPr>
          <p:cNvPr id="7" name="Rectangle 6"/>
          <p:cNvSpPr>
            <a:spLocks noGrp="1" noChangeArrowheads="1"/>
          </p:cNvSpPr>
          <p:nvPr>
            <p:ph type="sldNum" sz="quarter" idx="11"/>
          </p:nvPr>
        </p:nvSpPr>
        <p:spPr/>
        <p:txBody>
          <a:bodyPr/>
          <a:lstStyle>
            <a:lvl1pPr>
              <a:defRPr/>
            </a:lvl1pPr>
          </a:lstStyle>
          <a:p>
            <a:pPr>
              <a:defRPr/>
            </a:pPr>
            <a:fld id="{4B1256F0-88B9-48EE-8C53-686074EE5BB5}" type="slidenum">
              <a:rPr lang="en-US" altLang="en-US"/>
              <a:pPr>
                <a:defRPr/>
              </a:pPr>
              <a:t>‹#›</a:t>
            </a:fld>
            <a:endParaRPr lang="en-US" altLang="en-US"/>
          </a:p>
        </p:txBody>
      </p:sp>
    </p:spTree>
    <p:extLst>
      <p:ext uri="{BB962C8B-B14F-4D97-AF65-F5344CB8AC3E}">
        <p14:creationId xmlns:p14="http://schemas.microsoft.com/office/powerpoint/2010/main" val="1441610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CBFB803B-8952-402F-A71A-B244E00861DC}" type="slidenum">
              <a:rPr lang="en-US" altLang="en-US"/>
              <a:pPr>
                <a:defRPr/>
              </a:pPr>
              <a:t>‹#›</a:t>
            </a:fld>
            <a:endParaRPr lang="en-US" altLang="en-US"/>
          </a:p>
        </p:txBody>
      </p:sp>
    </p:spTree>
    <p:extLst>
      <p:ext uri="{BB962C8B-B14F-4D97-AF65-F5344CB8AC3E}">
        <p14:creationId xmlns:p14="http://schemas.microsoft.com/office/powerpoint/2010/main" val="3226456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B1F6302-11C0-4480-8196-146E016623F3}" type="slidenum">
              <a:rPr lang="en-US" altLang="en-US"/>
              <a:pPr>
                <a:defRPr/>
              </a:pPr>
              <a:t>‹#›</a:t>
            </a:fld>
            <a:endParaRPr lang="en-US" altLang="en-US"/>
          </a:p>
        </p:txBody>
      </p:sp>
    </p:spTree>
    <p:extLst>
      <p:ext uri="{BB962C8B-B14F-4D97-AF65-F5344CB8AC3E}">
        <p14:creationId xmlns:p14="http://schemas.microsoft.com/office/powerpoint/2010/main" val="2386483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A800B96-E340-41E1-9073-CBBEAA7ABD3C}" type="slidenum">
              <a:rPr lang="en-US" altLang="en-US"/>
              <a:pPr>
                <a:defRPr/>
              </a:pPr>
              <a:t>‹#›</a:t>
            </a:fld>
            <a:endParaRPr lang="en-US" altLang="en-US"/>
          </a:p>
        </p:txBody>
      </p:sp>
    </p:spTree>
    <p:extLst>
      <p:ext uri="{BB962C8B-B14F-4D97-AF65-F5344CB8AC3E}">
        <p14:creationId xmlns:p14="http://schemas.microsoft.com/office/powerpoint/2010/main" val="89560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7" name="Rectangle 6"/>
          <p:cNvSpPr>
            <a:spLocks noGrp="1" noChangeArrowheads="1"/>
          </p:cNvSpPr>
          <p:nvPr>
            <p:ph type="sldNum" sz="quarter" idx="11"/>
          </p:nvPr>
        </p:nvSpPr>
        <p:spPr>
          <a:ln/>
        </p:spPr>
        <p:txBody>
          <a:bodyPr/>
          <a:lstStyle>
            <a:lvl1pPr>
              <a:defRPr/>
            </a:lvl1pPr>
          </a:lstStyle>
          <a:p>
            <a:pPr>
              <a:defRPr/>
            </a:pPr>
            <a:fld id="{F3C1CFDD-3C5F-4286-9C94-2AA788FC88D1}" type="slidenum">
              <a:rPr lang="en-US" altLang="en-US"/>
              <a:pPr>
                <a:defRPr/>
              </a:pPr>
              <a:t>‹#›</a:t>
            </a:fld>
            <a:endParaRPr lang="en-US" altLang="en-US"/>
          </a:p>
        </p:txBody>
      </p:sp>
    </p:spTree>
    <p:extLst>
      <p:ext uri="{BB962C8B-B14F-4D97-AF65-F5344CB8AC3E}">
        <p14:creationId xmlns:p14="http://schemas.microsoft.com/office/powerpoint/2010/main" val="960874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Body Level One…"/>
          <p:cNvSpPr txBox="1">
            <a:spLocks noGrp="1"/>
          </p:cNvSpPr>
          <p:nvPr>
            <p:ph type="body" sz="half" idx="1"/>
          </p:nvPr>
        </p:nvSpPr>
        <p:spPr>
          <a:xfrm>
            <a:off x="609600" y="1600200"/>
            <a:ext cx="5384800" cy="4530726"/>
          </a:xfrm>
          <a:prstGeom prst="rect">
            <a:avLst/>
          </a:prstGeom>
        </p:spPr>
        <p:txBody>
          <a:bodyPr/>
          <a:lstStyle>
            <a:lvl1pPr>
              <a:spcBef>
                <a:spcPts val="600"/>
              </a:spcBef>
              <a:defRPr sz="2800"/>
            </a:lvl1pPr>
            <a:lvl2pPr marL="724164" indent="-379677">
              <a:spcBef>
                <a:spcPts val="600"/>
              </a:spcBef>
              <a:defRPr sz="2800"/>
            </a:lvl2pPr>
            <a:lvl3pPr marL="1162685" indent="-491173">
              <a:spcBef>
                <a:spcPts val="600"/>
              </a:spcBef>
              <a:defRPr sz="2800"/>
            </a:lvl3pPr>
            <a:lvl4pPr marL="1515357" indent="-491420">
              <a:spcBef>
                <a:spcPts val="600"/>
              </a:spcBef>
              <a:defRPr sz="2800"/>
            </a:lvl4pPr>
            <a:lvl5pPr marL="1869899" indent="-528461">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30518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09BF91C3-4DC8-4412-86BD-7EDA41606D7A}" type="slidenum">
              <a:rPr lang="en-US" altLang="en-US"/>
              <a:pPr>
                <a:defRPr/>
              </a:pPr>
              <a:t>‹#›</a:t>
            </a:fld>
            <a:endParaRPr lang="en-US" altLang="en-US"/>
          </a:p>
        </p:txBody>
      </p:sp>
    </p:spTree>
    <p:extLst>
      <p:ext uri="{BB962C8B-B14F-4D97-AF65-F5344CB8AC3E}">
        <p14:creationId xmlns:p14="http://schemas.microsoft.com/office/powerpoint/2010/main" val="87287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A837D095-C475-468E-B55A-5AAB6E83C48F}" type="slidenum">
              <a:rPr lang="en-US" altLang="en-US"/>
              <a:pPr>
                <a:defRPr/>
              </a:pPr>
              <a:t>‹#›</a:t>
            </a:fld>
            <a:endParaRPr lang="en-US" altLang="en-US"/>
          </a:p>
        </p:txBody>
      </p:sp>
    </p:spTree>
    <p:extLst>
      <p:ext uri="{BB962C8B-B14F-4D97-AF65-F5344CB8AC3E}">
        <p14:creationId xmlns:p14="http://schemas.microsoft.com/office/powerpoint/2010/main" val="3749437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1F2E54C-6748-4117-AA15-93F730709AF8}" type="slidenum">
              <a:rPr lang="en-US" altLang="en-US"/>
              <a:pPr>
                <a:defRPr/>
              </a:pPr>
              <a:t>‹#›</a:t>
            </a:fld>
            <a:endParaRPr lang="en-US" altLang="en-US"/>
          </a:p>
        </p:txBody>
      </p:sp>
    </p:spTree>
    <p:extLst>
      <p:ext uri="{BB962C8B-B14F-4D97-AF65-F5344CB8AC3E}">
        <p14:creationId xmlns:p14="http://schemas.microsoft.com/office/powerpoint/2010/main" val="3534215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4DFDE47E-5550-4E36-872B-CD1F66F30C34}" type="slidenum">
              <a:rPr lang="en-US" altLang="en-US"/>
              <a:pPr>
                <a:defRPr/>
              </a:pPr>
              <a:t>‹#›</a:t>
            </a:fld>
            <a:endParaRPr lang="en-US" altLang="en-US"/>
          </a:p>
        </p:txBody>
      </p:sp>
    </p:spTree>
    <p:extLst>
      <p:ext uri="{BB962C8B-B14F-4D97-AF65-F5344CB8AC3E}">
        <p14:creationId xmlns:p14="http://schemas.microsoft.com/office/powerpoint/2010/main" val="3655486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AA841D7C-6881-4687-9E7E-EA249A2FAD5A}" type="slidenum">
              <a:rPr lang="en-US" altLang="en-US"/>
              <a:pPr>
                <a:defRPr/>
              </a:pPr>
              <a:t>‹#›</a:t>
            </a:fld>
            <a:endParaRPr lang="en-US" altLang="en-US"/>
          </a:p>
        </p:txBody>
      </p:sp>
    </p:spTree>
    <p:extLst>
      <p:ext uri="{BB962C8B-B14F-4D97-AF65-F5344CB8AC3E}">
        <p14:creationId xmlns:p14="http://schemas.microsoft.com/office/powerpoint/2010/main" val="216993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3C86E2BA-9042-4BC0-B54D-BCD7452B866C}" type="slidenum">
              <a:rPr lang="en-US" altLang="en-US"/>
              <a:pPr>
                <a:defRPr/>
              </a:pPr>
              <a:t>‹#›</a:t>
            </a:fld>
            <a:endParaRPr lang="en-US" altLang="en-US"/>
          </a:p>
        </p:txBody>
      </p:sp>
    </p:spTree>
    <p:extLst>
      <p:ext uri="{BB962C8B-B14F-4D97-AF65-F5344CB8AC3E}">
        <p14:creationId xmlns:p14="http://schemas.microsoft.com/office/powerpoint/2010/main" val="2125554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8235FFE-4E95-41F7-8729-5E6E18727227}" type="slidenum">
              <a:rPr lang="en-US" altLang="en-US"/>
              <a:pPr>
                <a:defRPr/>
              </a:pPr>
              <a:t>‹#›</a:t>
            </a:fld>
            <a:endParaRPr lang="en-US" altLang="en-US"/>
          </a:p>
        </p:txBody>
      </p:sp>
    </p:spTree>
    <p:extLst>
      <p:ext uri="{BB962C8B-B14F-4D97-AF65-F5344CB8AC3E}">
        <p14:creationId xmlns:p14="http://schemas.microsoft.com/office/powerpoint/2010/main" val="1496355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en-US"/>
              <a:t>CS583 - Data Mining and Text Mining</a:t>
            </a:r>
            <a:endParaRPr lang="en-US" alt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0BE552E-4478-4036-BA25-FF7ACAEFD285}" type="slidenum">
              <a:rPr lang="en-US" altLang="en-US"/>
              <a:pPr>
                <a:defRPr/>
              </a:pPr>
              <a:t>‹#›</a:t>
            </a:fld>
            <a:endParaRPr lang="en-US" altLang="en-US"/>
          </a:p>
        </p:txBody>
      </p:sp>
    </p:spTree>
    <p:extLst>
      <p:ext uri="{BB962C8B-B14F-4D97-AF65-F5344CB8AC3E}">
        <p14:creationId xmlns:p14="http://schemas.microsoft.com/office/powerpoint/2010/main" val="2158675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3253" name="Rectangle 5"/>
          <p:cNvSpPr>
            <a:spLocks noGrp="1" noChangeArrowheads="1"/>
          </p:cNvSpPr>
          <p:nvPr>
            <p:ph type="ftr" sz="quarter" idx="3"/>
          </p:nvPr>
        </p:nvSpPr>
        <p:spPr bwMode="auto">
          <a:xfrm>
            <a:off x="609600" y="6248400"/>
            <a:ext cx="7416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latin typeface="+mj-lt"/>
              </a:defRPr>
            </a:lvl1pPr>
          </a:lstStyle>
          <a:p>
            <a:pPr>
              <a:defRPr/>
            </a:pPr>
            <a:r>
              <a:rPr lang="en-US" altLang="en-US"/>
              <a:t>CS583 - Data Mining and Text Mining</a:t>
            </a:r>
            <a:endParaRPr lang="en-US" altLang="en-US" dirty="0"/>
          </a:p>
        </p:txBody>
      </p:sp>
      <p:sp>
        <p:nvSpPr>
          <p:cNvPr id="53254"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latin typeface="+mj-lt"/>
              </a:defRPr>
            </a:lvl1pPr>
          </a:lstStyle>
          <a:p>
            <a:pPr>
              <a:defRPr/>
            </a:pPr>
            <a:fld id="{87098A94-D482-4804-A3D4-A50318B202A5}" type="slidenum">
              <a:rPr lang="en-US" altLang="en-US"/>
              <a:pPr>
                <a:defRPr/>
              </a:pPr>
              <a:t>‹#›</a:t>
            </a:fld>
            <a:endParaRPr lang="en-US" altLang="en-US"/>
          </a:p>
        </p:txBody>
      </p:sp>
      <p:sp>
        <p:nvSpPr>
          <p:cNvPr id="1030" name="Freeform 7"/>
          <p:cNvSpPr>
            <a:spLocks noChangeArrowheads="1"/>
          </p:cNvSpPr>
          <p:nvPr/>
        </p:nvSpPr>
        <p:spPr bwMode="auto">
          <a:xfrm>
            <a:off x="508000" y="228600"/>
            <a:ext cx="109728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000"/>
          </a:p>
        </p:txBody>
      </p:sp>
      <p:sp>
        <p:nvSpPr>
          <p:cNvPr id="1031" name="Line 8"/>
          <p:cNvSpPr>
            <a:spLocks noChangeShapeType="1"/>
          </p:cNvSpPr>
          <p:nvPr/>
        </p:nvSpPr>
        <p:spPr bwMode="auto">
          <a:xfrm>
            <a:off x="609600" y="6172200"/>
            <a:ext cx="109728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sz="3000"/>
          </a:p>
        </p:txBody>
      </p:sp>
    </p:spTree>
  </p:cSld>
  <p:clrMap bg1="lt1" tx1="dk1" bg2="lt2" tx2="dk2" accent1="accent1" accent2="accent2" accent3="accent3" accent4="accent4" accent5="accent5" accent6="accent6" hlink="hlink" folHlink="folHlink"/>
  <p:sldLayoutIdLst>
    <p:sldLayoutId id="2147484086"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7" r:id="rId14"/>
  </p:sldLayoutIdLst>
  <p:hf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oleObject" Target="../embeddings/oleObject2.bin"/><Relationship Id="rId4" Type="http://schemas.openxmlformats.org/officeDocument/2006/relationships/image" Target="../media/image15.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Continual Learning, OOD </a:t>
            </a:r>
            <a:r>
              <a:rPr lang="en-US" sz="5400" dirty="0"/>
              <a:t>Detection &amp; Open World Learning</a:t>
            </a:r>
            <a:endParaRPr lang="en-US" dirty="0"/>
          </a:p>
        </p:txBody>
      </p:sp>
      <p:sp>
        <p:nvSpPr>
          <p:cNvPr id="3" name="Subtitle 2"/>
          <p:cNvSpPr>
            <a:spLocks noGrp="1"/>
          </p:cNvSpPr>
          <p:nvPr>
            <p:ph type="subTitle" idx="1"/>
          </p:nvPr>
        </p:nvSpPr>
        <p:spPr>
          <a:xfrm>
            <a:off x="3179676" y="3962400"/>
            <a:ext cx="8199524" cy="1752600"/>
          </a:xfrm>
        </p:spPr>
        <p:txBody>
          <a:bodyPr/>
          <a:lstStyle/>
          <a:p>
            <a:pPr>
              <a:lnSpc>
                <a:spcPct val="120000"/>
              </a:lnSpc>
              <a:spcBef>
                <a:spcPts val="0"/>
              </a:spcBef>
            </a:pPr>
            <a:r>
              <a:rPr lang="en-US" dirty="0"/>
              <a:t>Bing Liu</a:t>
            </a:r>
          </a:p>
          <a:p>
            <a:pPr>
              <a:lnSpc>
                <a:spcPct val="120000"/>
              </a:lnSpc>
              <a:spcBef>
                <a:spcPts val="0"/>
              </a:spcBef>
            </a:pPr>
            <a:r>
              <a:rPr lang="en-US" dirty="0"/>
              <a:t>Department of Computer Science,</a:t>
            </a:r>
          </a:p>
          <a:p>
            <a:pPr>
              <a:lnSpc>
                <a:spcPct val="120000"/>
              </a:lnSpc>
              <a:spcBef>
                <a:spcPts val="0"/>
              </a:spcBef>
            </a:pPr>
            <a:r>
              <a:rPr lang="en-US" dirty="0"/>
              <a:t>University of Illinois at Chicago</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368" y="4005064"/>
            <a:ext cx="1206232" cy="1603521"/>
          </a:xfrm>
          <a:prstGeom prst="rect">
            <a:avLst/>
          </a:prstGeom>
        </p:spPr>
      </p:pic>
    </p:spTree>
    <p:extLst>
      <p:ext uri="{BB962C8B-B14F-4D97-AF65-F5344CB8AC3E}">
        <p14:creationId xmlns:p14="http://schemas.microsoft.com/office/powerpoint/2010/main" val="2755635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Chatbots need to learn continuously</a:t>
            </a:r>
          </a:p>
        </p:txBody>
      </p:sp>
      <p:sp>
        <p:nvSpPr>
          <p:cNvPr id="3" name="Content Placeholder 2"/>
          <p:cNvSpPr>
            <a:spLocks noGrp="1"/>
          </p:cNvSpPr>
          <p:nvPr>
            <p:ph idx="1"/>
          </p:nvPr>
        </p:nvSpPr>
        <p:spPr>
          <a:xfrm>
            <a:off x="609600" y="1600201"/>
            <a:ext cx="5572200" cy="4530725"/>
          </a:xfrm>
        </p:spPr>
        <p:txBody>
          <a:bodyPr/>
          <a:lstStyle/>
          <a:p>
            <a:r>
              <a:rPr lang="en-US" dirty="0"/>
              <a:t>A </a:t>
            </a:r>
            <a:r>
              <a:rPr lang="en-US" dirty="0" err="1"/>
              <a:t>chatbot’s</a:t>
            </a:r>
            <a:r>
              <a:rPr lang="en-US" dirty="0"/>
              <a:t> environment is highly </a:t>
            </a:r>
            <a:r>
              <a:rPr lang="en-US" dirty="0">
                <a:solidFill>
                  <a:srgbClr val="0000FF"/>
                </a:solidFill>
              </a:rPr>
              <a:t>dynamic </a:t>
            </a:r>
            <a:r>
              <a:rPr lang="en-US" dirty="0"/>
              <a:t>&amp;</a:t>
            </a:r>
            <a:r>
              <a:rPr lang="en-US" dirty="0">
                <a:solidFill>
                  <a:srgbClr val="0000FF"/>
                </a:solidFill>
              </a:rPr>
              <a:t> open</a:t>
            </a:r>
            <a:r>
              <a:rPr lang="en-US" dirty="0"/>
              <a:t>. </a:t>
            </a:r>
          </a:p>
          <a:p>
            <a:pPr lvl="1">
              <a:spcBef>
                <a:spcPts val="1200"/>
              </a:spcBef>
            </a:pPr>
            <a:r>
              <a:rPr lang="en-US" dirty="0"/>
              <a:t>What happens if the user says something that the </a:t>
            </a:r>
            <a:r>
              <a:rPr lang="en-US" dirty="0" err="1"/>
              <a:t>chatbot</a:t>
            </a:r>
            <a:r>
              <a:rPr lang="en-US" dirty="0"/>
              <a:t> cannot understand.</a:t>
            </a:r>
          </a:p>
          <a:p>
            <a:pPr lvl="1">
              <a:spcBef>
                <a:spcPts val="1200"/>
              </a:spcBef>
            </a:pPr>
            <a:r>
              <a:rPr lang="en-US" dirty="0"/>
              <a:t>Hard to train the </a:t>
            </a:r>
            <a:r>
              <a:rPr lang="en-US" dirty="0" err="1"/>
              <a:t>chatbot</a:t>
            </a:r>
            <a:r>
              <a:rPr lang="en-US" dirty="0"/>
              <a:t> by its engineers forever.</a:t>
            </a:r>
          </a:p>
          <a:p>
            <a:pPr lvl="2"/>
            <a:r>
              <a:rPr lang="en-US" dirty="0" err="1">
                <a:solidFill>
                  <a:srgbClr val="0000FF"/>
                </a:solidFill>
              </a:rPr>
              <a:t>Chatbot</a:t>
            </a:r>
            <a:r>
              <a:rPr lang="en-US" dirty="0">
                <a:solidFill>
                  <a:srgbClr val="0000FF"/>
                </a:solidFill>
              </a:rPr>
              <a:t> must learn during chatting</a:t>
            </a:r>
          </a:p>
          <a:p>
            <a:pPr lvl="2"/>
            <a:r>
              <a:rPr lang="en-US" dirty="0"/>
              <a:t>(learn from other sources)</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10</a:t>
            </a:fld>
            <a:endParaRPr lang="en-US" altLang="en-US"/>
          </a:p>
        </p:txBody>
      </p:sp>
      <p:pic>
        <p:nvPicPr>
          <p:cNvPr id="6" name="Picture 5"/>
          <p:cNvPicPr>
            <a:picLocks noChangeAspect="1"/>
          </p:cNvPicPr>
          <p:nvPr/>
        </p:nvPicPr>
        <p:blipFill>
          <a:blip r:embed="rId2"/>
          <a:stretch>
            <a:fillRect/>
          </a:stretch>
        </p:blipFill>
        <p:spPr>
          <a:xfrm>
            <a:off x="6181800" y="1486919"/>
            <a:ext cx="5400600" cy="4286490"/>
          </a:xfrm>
          <a:prstGeom prst="rect">
            <a:avLst/>
          </a:prstGeom>
        </p:spPr>
      </p:pic>
      <p:sp>
        <p:nvSpPr>
          <p:cNvPr id="7" name="TextBox 6"/>
          <p:cNvSpPr txBox="1"/>
          <p:nvPr/>
        </p:nvSpPr>
        <p:spPr>
          <a:xfrm>
            <a:off x="609600" y="6152723"/>
            <a:ext cx="10972800" cy="276999"/>
          </a:xfrm>
          <a:prstGeom prst="rect">
            <a:avLst/>
          </a:prstGeom>
          <a:noFill/>
        </p:spPr>
        <p:txBody>
          <a:bodyPr wrap="square" rtlCol="0">
            <a:spAutoFit/>
          </a:bodyPr>
          <a:lstStyle/>
          <a:p>
            <a:pPr algn="ctr">
              <a:buNone/>
            </a:pPr>
            <a:r>
              <a:rPr lang="en-US" sz="1200" dirty="0"/>
              <a:t>Liu. Learning on the Job: Online Lifelong and Continual Learning. AAAI-2020</a:t>
            </a:r>
          </a:p>
        </p:txBody>
      </p:sp>
    </p:spTree>
    <p:extLst>
      <p:ext uri="{BB962C8B-B14F-4D97-AF65-F5344CB8AC3E}">
        <p14:creationId xmlns:p14="http://schemas.microsoft.com/office/powerpoint/2010/main" val="2922422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Self-driving cars need to learn continuously too </a:t>
            </a:r>
          </a:p>
        </p:txBody>
      </p:sp>
      <p:sp>
        <p:nvSpPr>
          <p:cNvPr id="3" name="Content Placeholder 2"/>
          <p:cNvSpPr>
            <a:spLocks noGrp="1"/>
          </p:cNvSpPr>
          <p:nvPr>
            <p:ph idx="1"/>
          </p:nvPr>
        </p:nvSpPr>
        <p:spPr>
          <a:xfrm>
            <a:off x="609600" y="1600201"/>
            <a:ext cx="6602524" cy="4530725"/>
          </a:xfrm>
        </p:spPr>
        <p:txBody>
          <a:bodyPr/>
          <a:lstStyle/>
          <a:p>
            <a:r>
              <a:rPr lang="en-US" dirty="0"/>
              <a:t>Self-driving cars cannot reach human-level of driving with only rules and off-line training. </a:t>
            </a:r>
          </a:p>
          <a:p>
            <a:pPr lvl="2"/>
            <a:r>
              <a:rPr lang="en-US" dirty="0"/>
              <a:t>Impossible to cover all corner cases</a:t>
            </a:r>
          </a:p>
          <a:p>
            <a:pPr lvl="2"/>
            <a:r>
              <a:rPr lang="en-US" dirty="0">
                <a:solidFill>
                  <a:srgbClr val="FF0000"/>
                </a:solidFill>
              </a:rPr>
              <a:t>Real-world is full of unknowns</a:t>
            </a:r>
            <a:r>
              <a:rPr lang="en-US" dirty="0"/>
              <a:t>. </a:t>
            </a:r>
          </a:p>
          <a:p>
            <a:r>
              <a:rPr lang="en-US" dirty="0"/>
              <a:t>Has to learn &amp; adapt continuously in its interaction with humans and the environment by itself. </a:t>
            </a:r>
          </a:p>
          <a:p>
            <a:pPr lvl="2"/>
            <a:r>
              <a:rPr lang="en-US" dirty="0"/>
              <a:t>in the </a:t>
            </a:r>
            <a:r>
              <a:rPr lang="en-US" dirty="0">
                <a:solidFill>
                  <a:srgbClr val="FF0000"/>
                </a:solidFill>
              </a:rPr>
              <a:t>open world </a:t>
            </a:r>
            <a:r>
              <a:rPr lang="en-US" dirty="0"/>
              <a:t>(changes &amp; unknowns).</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11</a:t>
            </a:fld>
            <a:endParaRPr lang="en-US" altLang="en-US"/>
          </a:p>
        </p:txBody>
      </p:sp>
      <p:pic>
        <p:nvPicPr>
          <p:cNvPr id="6" name="Picture 5"/>
          <p:cNvPicPr>
            <a:picLocks noChangeAspect="1"/>
          </p:cNvPicPr>
          <p:nvPr/>
        </p:nvPicPr>
        <p:blipFill>
          <a:blip r:embed="rId2"/>
          <a:stretch>
            <a:fillRect/>
          </a:stretch>
        </p:blipFill>
        <p:spPr>
          <a:xfrm>
            <a:off x="7608168" y="970568"/>
            <a:ext cx="3581667" cy="2340260"/>
          </a:xfrm>
          <a:prstGeom prst="rect">
            <a:avLst/>
          </a:prstGeom>
        </p:spPr>
      </p:pic>
      <p:pic>
        <p:nvPicPr>
          <p:cNvPr id="7" name="Picture 6"/>
          <p:cNvPicPr>
            <a:picLocks noChangeAspect="1"/>
          </p:cNvPicPr>
          <p:nvPr/>
        </p:nvPicPr>
        <p:blipFill>
          <a:blip r:embed="rId3"/>
          <a:stretch>
            <a:fillRect/>
          </a:stretch>
        </p:blipFill>
        <p:spPr>
          <a:xfrm>
            <a:off x="7145784" y="3298787"/>
            <a:ext cx="4494832" cy="2902521"/>
          </a:xfrm>
          <a:prstGeom prst="rect">
            <a:avLst/>
          </a:prstGeom>
        </p:spPr>
      </p:pic>
      <p:sp>
        <p:nvSpPr>
          <p:cNvPr id="8" name="TextBox 7"/>
          <p:cNvSpPr txBox="1"/>
          <p:nvPr/>
        </p:nvSpPr>
        <p:spPr>
          <a:xfrm>
            <a:off x="609600" y="6152723"/>
            <a:ext cx="10972800" cy="276999"/>
          </a:xfrm>
          <a:prstGeom prst="rect">
            <a:avLst/>
          </a:prstGeom>
          <a:noFill/>
        </p:spPr>
        <p:txBody>
          <a:bodyPr wrap="square" rtlCol="0">
            <a:spAutoFit/>
          </a:bodyPr>
          <a:lstStyle/>
          <a:p>
            <a:pPr algn="ctr">
              <a:buNone/>
            </a:pPr>
            <a:r>
              <a:rPr lang="en-US" sz="1200" dirty="0"/>
              <a:t>Chen and Liu. Lifelong machine learning. Morgan &amp; Claypool. 2018</a:t>
            </a:r>
          </a:p>
        </p:txBody>
      </p:sp>
    </p:spTree>
    <p:extLst>
      <p:ext uri="{BB962C8B-B14F-4D97-AF65-F5344CB8AC3E}">
        <p14:creationId xmlns:p14="http://schemas.microsoft.com/office/powerpoint/2010/main" val="251488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rgbClr val="FF0000"/>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chemeClr val="bg1">
                    <a:lumMod val="65000"/>
                  </a:schemeClr>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12</a:t>
            </a:fld>
            <a:endParaRPr lang="en-US" altLang="en-US"/>
          </a:p>
        </p:txBody>
      </p:sp>
    </p:spTree>
    <p:extLst>
      <p:ext uri="{BB962C8B-B14F-4D97-AF65-F5344CB8AC3E}">
        <p14:creationId xmlns:p14="http://schemas.microsoft.com/office/powerpoint/2010/main" val="2714071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 definition of lifelong/continual learning</a:t>
            </a:r>
            <a:br>
              <a:rPr lang="en-US" dirty="0"/>
            </a:br>
            <a:r>
              <a:rPr lang="en-US" altLang="en-US" sz="2000" dirty="0"/>
              <a:t>(</a:t>
            </a:r>
            <a:r>
              <a:rPr lang="en-US" altLang="en-US" sz="2000" dirty="0" err="1"/>
              <a:t>Thrun</a:t>
            </a:r>
            <a:r>
              <a:rPr lang="en-US" altLang="en-US" sz="2000" dirty="0"/>
              <a:t> 1996, </a:t>
            </a:r>
            <a:r>
              <a:rPr lang="en-US" sz="2000" dirty="0"/>
              <a:t>Silver et al 2013; Ruvolo and Eaton, 2013; </a:t>
            </a:r>
            <a:r>
              <a:rPr lang="en-US" altLang="en-US" sz="2000" dirty="0"/>
              <a:t>Chen and Liu, 2014, 2018)</a:t>
            </a:r>
            <a:endParaRPr lang="en-US" dirty="0"/>
          </a:p>
        </p:txBody>
      </p:sp>
      <p:sp>
        <p:nvSpPr>
          <p:cNvPr id="3" name="Content Placeholder 2"/>
          <p:cNvSpPr>
            <a:spLocks noGrp="1"/>
          </p:cNvSpPr>
          <p:nvPr>
            <p:ph idx="1"/>
          </p:nvPr>
        </p:nvSpPr>
        <p:spPr>
          <a:xfrm>
            <a:off x="609600" y="1600201"/>
            <a:ext cx="10887000" cy="4530725"/>
          </a:xfrm>
        </p:spPr>
        <p:txBody>
          <a:bodyPr/>
          <a:lstStyle/>
          <a:p>
            <a:r>
              <a:rPr lang="en-US" dirty="0"/>
              <a:t>Learn a sequence of tasks, </a:t>
            </a:r>
            <a:r>
              <a:rPr lang="en-US" i="1" dirty="0"/>
              <a:t>T</a:t>
            </a:r>
            <a:r>
              <a:rPr lang="en-US" baseline="-25000" dirty="0"/>
              <a:t>1</a:t>
            </a:r>
            <a:r>
              <a:rPr lang="en-US" dirty="0"/>
              <a:t>, </a:t>
            </a:r>
            <a:r>
              <a:rPr lang="en-US" i="1" dirty="0"/>
              <a:t>T</a:t>
            </a:r>
            <a:r>
              <a:rPr lang="en-US" baseline="-25000" dirty="0"/>
              <a:t>2</a:t>
            </a:r>
            <a:r>
              <a:rPr lang="en-US" dirty="0"/>
              <a:t>, …, </a:t>
            </a:r>
            <a:r>
              <a:rPr lang="en-US" i="1" dirty="0"/>
              <a:t>T</a:t>
            </a:r>
            <a:r>
              <a:rPr lang="en-US" i="1" baseline="-25000" dirty="0"/>
              <a:t>N</a:t>
            </a:r>
            <a:r>
              <a:rPr lang="en-US" dirty="0"/>
              <a:t>, … incrementally. Each task </a:t>
            </a:r>
            <a:r>
              <a:rPr lang="en-US" i="1" dirty="0"/>
              <a:t>t</a:t>
            </a:r>
            <a:r>
              <a:rPr lang="en-US" dirty="0"/>
              <a:t> has a training dataset </a:t>
            </a:r>
            <a:r>
              <a:rPr lang="en-US" i="1" dirty="0"/>
              <a:t>D</a:t>
            </a:r>
            <a:r>
              <a:rPr lang="en-US" i="1" baseline="-25000" dirty="0"/>
              <a:t>t</a:t>
            </a:r>
            <a:r>
              <a:rPr lang="en-US" i="1" dirty="0"/>
              <a:t>  </a:t>
            </a:r>
            <a:r>
              <a:rPr lang="en-US" dirty="0"/>
              <a:t>                            . </a:t>
            </a:r>
            <a:endParaRPr lang="en-US" i="1" dirty="0"/>
          </a:p>
          <a:p>
            <a:endParaRPr lang="en-US" dirty="0">
              <a:solidFill>
                <a:srgbClr val="FF0000"/>
              </a:solidFill>
              <a:ea typeface="+mn-ea"/>
              <a:cs typeface="+mn-cs"/>
            </a:endParaRPr>
          </a:p>
          <a:p>
            <a:r>
              <a:rPr lang="en-US" dirty="0">
                <a:solidFill>
                  <a:srgbClr val="FF0000"/>
                </a:solidFill>
                <a:ea typeface="+mn-ea"/>
                <a:cs typeface="+mn-cs"/>
              </a:rPr>
              <a:t>Assumptions</a:t>
            </a:r>
            <a:r>
              <a:rPr lang="en-US" dirty="0">
                <a:solidFill>
                  <a:srgbClr val="FF0000"/>
                </a:solidFill>
              </a:rPr>
              <a:t>: </a:t>
            </a:r>
          </a:p>
          <a:p>
            <a:pPr lvl="1"/>
            <a:r>
              <a:rPr lang="en-US" dirty="0"/>
              <a:t>Once a task is learned its data is no longer accessible, at least a majority of it, and </a:t>
            </a:r>
          </a:p>
          <a:p>
            <a:pPr lvl="1"/>
            <a:r>
              <a:rPr lang="en-US" dirty="0"/>
              <a:t>Both</a:t>
            </a:r>
            <a:r>
              <a:rPr lang="en-US" dirty="0">
                <a:solidFill>
                  <a:srgbClr val="FF0000"/>
                </a:solidFill>
              </a:rPr>
              <a:t> </a:t>
            </a:r>
            <a:r>
              <a:rPr lang="en-US" dirty="0"/>
              <a:t>the task </a:t>
            </a:r>
            <a:r>
              <a:rPr lang="en-US" i="1" dirty="0"/>
              <a:t>T</a:t>
            </a:r>
            <a:r>
              <a:rPr lang="en-US" i="1" baseline="-25000" dirty="0"/>
              <a:t>N</a:t>
            </a:r>
            <a:r>
              <a:rPr lang="en-US" baseline="-25000" dirty="0"/>
              <a:t>+1</a:t>
            </a:r>
            <a:r>
              <a:rPr lang="en-US" dirty="0"/>
              <a:t> and its training data </a:t>
            </a:r>
            <a:r>
              <a:rPr lang="en-US" i="1" dirty="0"/>
              <a:t>D</a:t>
            </a:r>
            <a:r>
              <a:rPr lang="en-US" i="1" baseline="-25000" dirty="0"/>
              <a:t>N</a:t>
            </a:r>
            <a:r>
              <a:rPr lang="en-US" baseline="-25000" dirty="0"/>
              <a:t>+1</a:t>
            </a:r>
            <a:r>
              <a:rPr lang="en-US" dirty="0"/>
              <a:t> are </a:t>
            </a:r>
            <a:r>
              <a:rPr lang="en-US" b="1" dirty="0"/>
              <a:t>given</a:t>
            </a:r>
            <a:r>
              <a:rPr lang="en-US" dirty="0"/>
              <a:t> by the user.</a:t>
            </a:r>
            <a:endParaRPr lang="en-US" dirty="0">
              <a:ea typeface="+mn-ea"/>
              <a:cs typeface="+mn-cs"/>
            </a:endParaRP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8" name="TextBox 7">
            <a:extLst>
              <a:ext uri="{FF2B5EF4-FFF2-40B4-BE49-F238E27FC236}">
                <a16:creationId xmlns:a16="http://schemas.microsoft.com/office/drawing/2014/main" id="{90FE1320-92D8-D2F2-5E09-9FBF96A7000B}"/>
              </a:ext>
            </a:extLst>
          </p:cNvPr>
          <p:cNvSpPr txBox="1"/>
          <p:nvPr/>
        </p:nvSpPr>
        <p:spPr>
          <a:xfrm>
            <a:off x="609600" y="6152723"/>
            <a:ext cx="10972800" cy="276999"/>
          </a:xfrm>
          <a:prstGeom prst="rect">
            <a:avLst/>
          </a:prstGeom>
          <a:noFill/>
        </p:spPr>
        <p:txBody>
          <a:bodyPr wrap="square" rtlCol="0">
            <a:spAutoFit/>
          </a:bodyPr>
          <a:lstStyle/>
          <a:p>
            <a:pPr algn="ctr">
              <a:buNone/>
            </a:pPr>
            <a:r>
              <a:rPr lang="en-US" sz="1200" dirty="0"/>
              <a:t>Chen and Liu. Lifelong machine learning. Morgan &amp; Claypool. 2018</a:t>
            </a:r>
          </a:p>
        </p:txBody>
      </p:sp>
      <p:sp>
        <p:nvSpPr>
          <p:cNvPr id="5" name="Slide Number Placeholder 4">
            <a:extLst>
              <a:ext uri="{FF2B5EF4-FFF2-40B4-BE49-F238E27FC236}">
                <a16:creationId xmlns:a16="http://schemas.microsoft.com/office/drawing/2014/main" id="{7190893B-45BB-5521-FFEA-6E3FAF718080}"/>
              </a:ext>
            </a:extLst>
          </p:cNvPr>
          <p:cNvSpPr>
            <a:spLocks noGrp="1"/>
          </p:cNvSpPr>
          <p:nvPr>
            <p:ph type="sldNum" sz="quarter" idx="11"/>
          </p:nvPr>
        </p:nvSpPr>
        <p:spPr/>
        <p:txBody>
          <a:bodyPr/>
          <a:lstStyle/>
          <a:p>
            <a:pPr>
              <a:defRPr/>
            </a:pPr>
            <a:fld id="{09BF91C3-4DC8-4412-86BD-7EDA41606D7A}" type="slidenum">
              <a:rPr lang="en-US" altLang="en-US" smtClean="0"/>
              <a:pPr>
                <a:defRPr/>
              </a:pPr>
              <a:t>13</a:t>
            </a:fld>
            <a:endParaRPr lang="en-US" altLang="en-US"/>
          </a:p>
        </p:txBody>
      </p:sp>
    </p:spTree>
    <p:extLst>
      <p:ext uri="{BB962C8B-B14F-4D97-AF65-F5344CB8AC3E}">
        <p14:creationId xmlns:p14="http://schemas.microsoft.com/office/powerpoint/2010/main" val="1383877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C3B9-18FF-29DA-3EEA-8593BA685922}"/>
              </a:ext>
            </a:extLst>
          </p:cNvPr>
          <p:cNvSpPr>
            <a:spLocks noGrp="1"/>
          </p:cNvSpPr>
          <p:nvPr>
            <p:ph type="title"/>
          </p:nvPr>
        </p:nvSpPr>
        <p:spPr/>
        <p:txBody>
          <a:bodyPr/>
          <a:lstStyle/>
          <a:p>
            <a:r>
              <a:rPr lang="en-US" dirty="0"/>
              <a:t>Traditional lifelong/continual learning</a:t>
            </a:r>
            <a:br>
              <a:rPr lang="en-US" dirty="0"/>
            </a:br>
            <a:r>
              <a:rPr lang="en-US" sz="2000" dirty="0"/>
              <a:t>(</a:t>
            </a:r>
            <a:r>
              <a:rPr lang="en-US" sz="2000" dirty="0" err="1"/>
              <a:t>T</a:t>
            </a:r>
            <a:r>
              <a:rPr lang="en-US" altLang="en-US" sz="2000" dirty="0" err="1"/>
              <a:t>hrun</a:t>
            </a:r>
            <a:r>
              <a:rPr lang="en-US" altLang="en-US" sz="2000" dirty="0"/>
              <a:t> 1996, </a:t>
            </a:r>
            <a:r>
              <a:rPr lang="en-US" sz="2000" dirty="0"/>
              <a:t>Silver et al 2013; Ruvolo and Eaton, 2013; </a:t>
            </a:r>
            <a:r>
              <a:rPr lang="en-US" altLang="en-US" sz="2000" dirty="0"/>
              <a:t>Chen and Liu, 2014, 2018)</a:t>
            </a:r>
            <a:endParaRPr lang="en-US" sz="2000" dirty="0"/>
          </a:p>
        </p:txBody>
      </p:sp>
      <p:pic>
        <p:nvPicPr>
          <p:cNvPr id="7" name="Content Placeholder 6" descr="Diagram&#10;&#10;Description automatically generated">
            <a:extLst>
              <a:ext uri="{FF2B5EF4-FFF2-40B4-BE49-F238E27FC236}">
                <a16:creationId xmlns:a16="http://schemas.microsoft.com/office/drawing/2014/main" id="{9F0075CC-93A0-8568-B737-5FF59AA00B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065" y="1448780"/>
            <a:ext cx="8244518" cy="4695265"/>
          </a:xfrm>
        </p:spPr>
      </p:pic>
      <p:sp>
        <p:nvSpPr>
          <p:cNvPr id="4" name="Footer Placeholder 3">
            <a:extLst>
              <a:ext uri="{FF2B5EF4-FFF2-40B4-BE49-F238E27FC236}">
                <a16:creationId xmlns:a16="http://schemas.microsoft.com/office/drawing/2014/main" id="{1E42817F-5A7C-0DD8-CA0F-A7DD06244AE9}"/>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3" name="Slide Number Placeholder 2">
            <a:extLst>
              <a:ext uri="{FF2B5EF4-FFF2-40B4-BE49-F238E27FC236}">
                <a16:creationId xmlns:a16="http://schemas.microsoft.com/office/drawing/2014/main" id="{D63ACB42-5C8E-F715-CF57-61DE943D8DDC}"/>
              </a:ext>
            </a:extLst>
          </p:cNvPr>
          <p:cNvSpPr>
            <a:spLocks noGrp="1"/>
          </p:cNvSpPr>
          <p:nvPr>
            <p:ph type="sldNum" sz="quarter" idx="11"/>
          </p:nvPr>
        </p:nvSpPr>
        <p:spPr/>
        <p:txBody>
          <a:bodyPr/>
          <a:lstStyle/>
          <a:p>
            <a:pPr>
              <a:defRPr/>
            </a:pPr>
            <a:fld id="{09BF91C3-4DC8-4412-86BD-7EDA41606D7A}" type="slidenum">
              <a:rPr lang="en-US" altLang="en-US" smtClean="0"/>
              <a:pPr>
                <a:defRPr/>
              </a:pPr>
              <a:t>14</a:t>
            </a:fld>
            <a:endParaRPr lang="en-US" altLang="en-US"/>
          </a:p>
        </p:txBody>
      </p:sp>
      <p:sp>
        <p:nvSpPr>
          <p:cNvPr id="9" name="TextBox 8">
            <a:extLst>
              <a:ext uri="{FF2B5EF4-FFF2-40B4-BE49-F238E27FC236}">
                <a16:creationId xmlns:a16="http://schemas.microsoft.com/office/drawing/2014/main" id="{8FE923E7-8A5F-F4FC-71DF-58DCC5B3507E}"/>
              </a:ext>
            </a:extLst>
          </p:cNvPr>
          <p:cNvSpPr txBox="1"/>
          <p:nvPr/>
        </p:nvSpPr>
        <p:spPr>
          <a:xfrm>
            <a:off x="609600" y="6152723"/>
            <a:ext cx="10972800" cy="498598"/>
          </a:xfrm>
          <a:prstGeom prst="rect">
            <a:avLst/>
          </a:prstGeom>
          <a:noFill/>
        </p:spPr>
        <p:txBody>
          <a:bodyPr wrap="square" rtlCol="0">
            <a:spAutoFit/>
          </a:bodyPr>
          <a:lstStyle/>
          <a:p>
            <a:pPr algn="ctr">
              <a:buNone/>
            </a:pPr>
            <a:r>
              <a:rPr lang="en-US" sz="1200" dirty="0"/>
              <a:t>Liu. Learning on the Job: Online Lifelong and Continual Learning. AAAI-2020</a:t>
            </a:r>
          </a:p>
          <a:p>
            <a:pPr algn="ctr">
              <a:buNone/>
            </a:pPr>
            <a:r>
              <a:rPr lang="en-US" sz="1200" dirty="0"/>
              <a:t>Chen and Liu. Lifelong machine learning. Morgan &amp; Claypool. 2018</a:t>
            </a:r>
          </a:p>
        </p:txBody>
      </p:sp>
    </p:spTree>
    <p:extLst>
      <p:ext uri="{BB962C8B-B14F-4D97-AF65-F5344CB8AC3E}">
        <p14:creationId xmlns:p14="http://schemas.microsoft.com/office/powerpoint/2010/main" val="3292466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1B16F-4D13-16C2-E0A4-9969CE562CF1}"/>
              </a:ext>
            </a:extLst>
          </p:cNvPr>
          <p:cNvSpPr>
            <a:spLocks noGrp="1"/>
          </p:cNvSpPr>
          <p:nvPr>
            <p:ph type="title"/>
          </p:nvPr>
        </p:nvSpPr>
        <p:spPr/>
        <p:txBody>
          <a:bodyPr/>
          <a:lstStyle/>
          <a:p>
            <a:r>
              <a:rPr lang="en-US" dirty="0"/>
              <a:t>Goal of continual learning</a:t>
            </a:r>
          </a:p>
        </p:txBody>
      </p:sp>
      <p:sp>
        <p:nvSpPr>
          <p:cNvPr id="3" name="Content Placeholder 2">
            <a:extLst>
              <a:ext uri="{FF2B5EF4-FFF2-40B4-BE49-F238E27FC236}">
                <a16:creationId xmlns:a16="http://schemas.microsoft.com/office/drawing/2014/main" id="{EF07307A-86D1-1747-F99B-5228762F21FE}"/>
              </a:ext>
            </a:extLst>
          </p:cNvPr>
          <p:cNvSpPr>
            <a:spLocks noGrp="1"/>
          </p:cNvSpPr>
          <p:nvPr>
            <p:ph idx="1"/>
          </p:nvPr>
        </p:nvSpPr>
        <p:spPr/>
        <p:txBody>
          <a:bodyPr/>
          <a:lstStyle/>
          <a:p>
            <a:pPr>
              <a:spcBef>
                <a:spcPts val="1200"/>
              </a:spcBef>
            </a:pPr>
            <a:r>
              <a:rPr lang="en-US" dirty="0"/>
              <a:t>Learn each new task </a:t>
            </a:r>
            <a:r>
              <a:rPr lang="en-US" i="1" dirty="0"/>
              <a:t>T</a:t>
            </a:r>
            <a:r>
              <a:rPr lang="en-US" i="1" baseline="-25000" dirty="0"/>
              <a:t>N</a:t>
            </a:r>
            <a:r>
              <a:rPr lang="en-US" baseline="-25000" dirty="0"/>
              <a:t>+1 </a:t>
            </a:r>
            <a:r>
              <a:rPr lang="en-US" dirty="0"/>
              <a:t>incrementally </a:t>
            </a:r>
          </a:p>
          <a:p>
            <a:pPr lvl="1">
              <a:spcBef>
                <a:spcPts val="1200"/>
              </a:spcBef>
            </a:pPr>
            <a:r>
              <a:rPr lang="en-US" dirty="0">
                <a:solidFill>
                  <a:srgbClr val="0000FF"/>
                </a:solidFill>
              </a:rPr>
              <a:t>without catastrophic forgetting (CF):</a:t>
            </a:r>
            <a:r>
              <a:rPr lang="en-US" dirty="0"/>
              <a:t> Learning of the new task </a:t>
            </a:r>
            <a:r>
              <a:rPr lang="en-US" i="1" dirty="0"/>
              <a:t>T</a:t>
            </a:r>
            <a:r>
              <a:rPr lang="en-US" i="1" baseline="-25000" dirty="0"/>
              <a:t>N</a:t>
            </a:r>
            <a:r>
              <a:rPr lang="en-US" baseline="-25000" dirty="0"/>
              <a:t>+1</a:t>
            </a:r>
            <a:r>
              <a:rPr lang="en-US" dirty="0"/>
              <a:t> should not degrade the accuracy for any of the previous </a:t>
            </a:r>
            <a:r>
              <a:rPr lang="en-US" i="1" dirty="0"/>
              <a:t>N</a:t>
            </a:r>
            <a:r>
              <a:rPr lang="en-US" b="1" i="1" dirty="0"/>
              <a:t> </a:t>
            </a:r>
            <a:r>
              <a:rPr lang="en-US" dirty="0"/>
              <a:t>tasks. </a:t>
            </a:r>
          </a:p>
          <a:p>
            <a:pPr lvl="2">
              <a:spcBef>
                <a:spcPts val="1200"/>
              </a:spcBef>
            </a:pPr>
            <a:r>
              <a:rPr lang="en-US" dirty="0"/>
              <a:t>In learning a new task, the system will need to change the network parameters, which may cause deterioration in performance of previous tasks. </a:t>
            </a:r>
          </a:p>
          <a:p>
            <a:pPr lvl="1">
              <a:spcBef>
                <a:spcPts val="1200"/>
              </a:spcBef>
            </a:pPr>
            <a:r>
              <a:rPr lang="en-US" dirty="0">
                <a:solidFill>
                  <a:srgbClr val="0000FF"/>
                </a:solidFill>
              </a:rPr>
              <a:t>with knowledge transfer (KT)</a:t>
            </a:r>
            <a:r>
              <a:rPr lang="en-US" dirty="0"/>
              <a:t>: leveraging the knowledge learned from the previous tasks to learn the new task </a:t>
            </a:r>
            <a:r>
              <a:rPr lang="en-US" i="1" dirty="0"/>
              <a:t>T</a:t>
            </a:r>
            <a:r>
              <a:rPr lang="en-US" i="1" baseline="-25000" dirty="0"/>
              <a:t>N</a:t>
            </a:r>
            <a:r>
              <a:rPr lang="en-US" baseline="-25000" dirty="0"/>
              <a:t>+1</a:t>
            </a:r>
            <a:r>
              <a:rPr lang="en-US" dirty="0"/>
              <a:t> better. </a:t>
            </a:r>
          </a:p>
          <a:p>
            <a:pPr lvl="2">
              <a:spcBef>
                <a:spcPts val="600"/>
              </a:spcBef>
            </a:pPr>
            <a:r>
              <a:rPr lang="en-US" b="1" dirty="0"/>
              <a:t>Forward transfer</a:t>
            </a:r>
            <a:r>
              <a:rPr lang="en-US" dirty="0"/>
              <a:t>: old task knowledge helps future task learning</a:t>
            </a:r>
          </a:p>
          <a:p>
            <a:pPr lvl="2">
              <a:spcBef>
                <a:spcPts val="600"/>
              </a:spcBef>
            </a:pPr>
            <a:r>
              <a:rPr lang="en-US" b="1" dirty="0"/>
              <a:t>Backward transfer</a:t>
            </a:r>
            <a:r>
              <a:rPr lang="en-US" dirty="0"/>
              <a:t>: future tasks improve the models of the previous tasks</a:t>
            </a:r>
          </a:p>
          <a:p>
            <a:endParaRPr lang="en-US" dirty="0"/>
          </a:p>
        </p:txBody>
      </p:sp>
      <p:sp>
        <p:nvSpPr>
          <p:cNvPr id="4" name="Footer Placeholder 3">
            <a:extLst>
              <a:ext uri="{FF2B5EF4-FFF2-40B4-BE49-F238E27FC236}">
                <a16:creationId xmlns:a16="http://schemas.microsoft.com/office/drawing/2014/main" id="{43E7DC4A-C7B6-C6FB-85E0-333FB01742E8}"/>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2A732F88-FD65-619F-B2E1-DCE4409234B8}"/>
              </a:ext>
            </a:extLst>
          </p:cNvPr>
          <p:cNvSpPr>
            <a:spLocks noGrp="1"/>
          </p:cNvSpPr>
          <p:nvPr>
            <p:ph type="sldNum" sz="quarter" idx="11"/>
          </p:nvPr>
        </p:nvSpPr>
        <p:spPr/>
        <p:txBody>
          <a:bodyPr/>
          <a:lstStyle/>
          <a:p>
            <a:pPr>
              <a:defRPr/>
            </a:pPr>
            <a:fld id="{09BF91C3-4DC8-4412-86BD-7EDA41606D7A}" type="slidenum">
              <a:rPr lang="en-US" altLang="en-US" smtClean="0"/>
              <a:pPr>
                <a:defRPr/>
              </a:pPr>
              <a:t>15</a:t>
            </a:fld>
            <a:endParaRPr lang="en-US" altLang="en-US"/>
          </a:p>
        </p:txBody>
      </p:sp>
      <p:sp>
        <p:nvSpPr>
          <p:cNvPr id="6" name="TextBox 5">
            <a:extLst>
              <a:ext uri="{FF2B5EF4-FFF2-40B4-BE49-F238E27FC236}">
                <a16:creationId xmlns:a16="http://schemas.microsoft.com/office/drawing/2014/main" id="{30E82757-0EE3-C628-EEB1-CF5EDD0E3C40}"/>
              </a:ext>
            </a:extLst>
          </p:cNvPr>
          <p:cNvSpPr txBox="1"/>
          <p:nvPr/>
        </p:nvSpPr>
        <p:spPr>
          <a:xfrm>
            <a:off x="609600" y="6152723"/>
            <a:ext cx="10972800" cy="498598"/>
          </a:xfrm>
          <a:prstGeom prst="rect">
            <a:avLst/>
          </a:prstGeom>
          <a:noFill/>
        </p:spPr>
        <p:txBody>
          <a:bodyPr wrap="square" rtlCol="0">
            <a:spAutoFit/>
          </a:bodyPr>
          <a:lstStyle/>
          <a:p>
            <a:pPr algn="ctr">
              <a:buNone/>
            </a:pPr>
            <a:r>
              <a:rPr lang="en-US" sz="1200" dirty="0"/>
              <a:t>Liu. Learning on the Job: Online Lifelong and Continual Learning. AAAI-2020</a:t>
            </a:r>
          </a:p>
          <a:p>
            <a:pPr algn="ctr">
              <a:buNone/>
            </a:pPr>
            <a:r>
              <a:rPr lang="en-US" sz="1200" dirty="0"/>
              <a:t>Chen and Liu. Lifelong machine learning. Morgan &amp; Claypool. 2018</a:t>
            </a:r>
          </a:p>
        </p:txBody>
      </p:sp>
    </p:spTree>
    <p:extLst>
      <p:ext uri="{BB962C8B-B14F-4D97-AF65-F5344CB8AC3E}">
        <p14:creationId xmlns:p14="http://schemas.microsoft.com/office/powerpoint/2010/main" val="1813476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CAE32-DCB3-084A-A0C1-8F8330CC00DE}"/>
              </a:ext>
            </a:extLst>
          </p:cNvPr>
          <p:cNvSpPr>
            <a:spLocks noGrp="1"/>
          </p:cNvSpPr>
          <p:nvPr>
            <p:ph type="title"/>
          </p:nvPr>
        </p:nvSpPr>
        <p:spPr/>
        <p:txBody>
          <a:bodyPr/>
          <a:lstStyle/>
          <a:p>
            <a:r>
              <a:rPr lang="en-US" dirty="0"/>
              <a:t>Batch and online continual learning</a:t>
            </a:r>
          </a:p>
        </p:txBody>
      </p:sp>
      <p:sp>
        <p:nvSpPr>
          <p:cNvPr id="3" name="Content Placeholder 2">
            <a:extLst>
              <a:ext uri="{FF2B5EF4-FFF2-40B4-BE49-F238E27FC236}">
                <a16:creationId xmlns:a16="http://schemas.microsoft.com/office/drawing/2014/main" id="{8CD0A6B6-E2CF-33E2-1603-B13180A0492F}"/>
              </a:ext>
            </a:extLst>
          </p:cNvPr>
          <p:cNvSpPr>
            <a:spLocks noGrp="1"/>
          </p:cNvSpPr>
          <p:nvPr>
            <p:ph idx="1"/>
          </p:nvPr>
        </p:nvSpPr>
        <p:spPr/>
        <p:txBody>
          <a:bodyPr/>
          <a:lstStyle/>
          <a:p>
            <a:r>
              <a:rPr lang="en-US" dirty="0"/>
              <a:t>Batch continual learning</a:t>
            </a:r>
          </a:p>
          <a:p>
            <a:pPr lvl="1"/>
            <a:r>
              <a:rPr lang="en-US" dirty="0"/>
              <a:t>When a new task arrives, all its training data are available</a:t>
            </a:r>
          </a:p>
          <a:p>
            <a:pPr lvl="1"/>
            <a:r>
              <a:rPr lang="en-US" dirty="0"/>
              <a:t>Training can use any number of epochs</a:t>
            </a:r>
          </a:p>
          <a:p>
            <a:r>
              <a:rPr lang="en-US" dirty="0"/>
              <a:t>Online continual learning</a:t>
            </a:r>
          </a:p>
          <a:p>
            <a:pPr lvl="1"/>
            <a:r>
              <a:rPr lang="en-US" dirty="0"/>
              <a:t>The data comes in a data stream. </a:t>
            </a:r>
          </a:p>
          <a:p>
            <a:pPr lvl="1"/>
            <a:r>
              <a:rPr lang="en-US" dirty="0"/>
              <a:t>When a small batch of data is accumulated, it is learned in one iteration. </a:t>
            </a:r>
          </a:p>
          <a:p>
            <a:pPr lvl="1"/>
            <a:r>
              <a:rPr lang="en-US" dirty="0"/>
              <a:t>Training is effectively done in one epoch. </a:t>
            </a:r>
          </a:p>
        </p:txBody>
      </p:sp>
      <p:sp>
        <p:nvSpPr>
          <p:cNvPr id="4" name="Footer Placeholder 3">
            <a:extLst>
              <a:ext uri="{FF2B5EF4-FFF2-40B4-BE49-F238E27FC236}">
                <a16:creationId xmlns:a16="http://schemas.microsoft.com/office/drawing/2014/main" id="{A2A83EC2-447A-E047-A2D7-6BD304631319}"/>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C9959B5B-45B8-E99B-8ADD-38980D137EB4}"/>
              </a:ext>
            </a:extLst>
          </p:cNvPr>
          <p:cNvSpPr>
            <a:spLocks noGrp="1"/>
          </p:cNvSpPr>
          <p:nvPr>
            <p:ph type="sldNum" sz="quarter" idx="11"/>
          </p:nvPr>
        </p:nvSpPr>
        <p:spPr/>
        <p:txBody>
          <a:bodyPr/>
          <a:lstStyle/>
          <a:p>
            <a:pPr>
              <a:defRPr/>
            </a:pPr>
            <a:fld id="{09BF91C3-4DC8-4412-86BD-7EDA41606D7A}" type="slidenum">
              <a:rPr lang="en-US" altLang="en-US" smtClean="0"/>
              <a:pPr>
                <a:defRPr/>
              </a:pPr>
              <a:t>16</a:t>
            </a:fld>
            <a:endParaRPr lang="en-US" altLang="en-US"/>
          </a:p>
        </p:txBody>
      </p:sp>
    </p:spTree>
    <p:extLst>
      <p:ext uri="{BB962C8B-B14F-4D97-AF65-F5344CB8AC3E}">
        <p14:creationId xmlns:p14="http://schemas.microsoft.com/office/powerpoint/2010/main" val="2876769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rgbClr val="FF0000"/>
                </a:solidFill>
              </a:rPr>
              <a:t>Pre-deployment continual learning</a:t>
            </a:r>
          </a:p>
          <a:p>
            <a:pPr lvl="2">
              <a:spcBef>
                <a:spcPts val="600"/>
              </a:spcBef>
            </a:pPr>
            <a:r>
              <a:rPr lang="en-US" dirty="0">
                <a:solidFill>
                  <a:srgbClr val="FF0000"/>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chemeClr val="bg1">
                    <a:lumMod val="65000"/>
                  </a:schemeClr>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17</a:t>
            </a:fld>
            <a:endParaRPr lang="en-US" altLang="en-US"/>
          </a:p>
        </p:txBody>
      </p:sp>
    </p:spTree>
    <p:extLst>
      <p:ext uri="{BB962C8B-B14F-4D97-AF65-F5344CB8AC3E}">
        <p14:creationId xmlns:p14="http://schemas.microsoft.com/office/powerpoint/2010/main" val="2239506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3F13-2F78-E81D-C3C2-595FD20F3879}"/>
              </a:ext>
            </a:extLst>
          </p:cNvPr>
          <p:cNvSpPr>
            <a:spLocks noGrp="1"/>
          </p:cNvSpPr>
          <p:nvPr>
            <p:ph type="title"/>
          </p:nvPr>
        </p:nvSpPr>
        <p:spPr/>
        <p:txBody>
          <a:bodyPr/>
          <a:lstStyle/>
          <a:p>
            <a:r>
              <a:rPr lang="en-US" dirty="0"/>
              <a:t>Two popular CL settings: TIL</a:t>
            </a:r>
            <a:endParaRPr lang="en-US" sz="2400" dirty="0"/>
          </a:p>
        </p:txBody>
      </p:sp>
      <p:sp>
        <p:nvSpPr>
          <p:cNvPr id="3" name="Content Placeholder 2">
            <a:extLst>
              <a:ext uri="{FF2B5EF4-FFF2-40B4-BE49-F238E27FC236}">
                <a16:creationId xmlns:a16="http://schemas.microsoft.com/office/drawing/2014/main" id="{72242496-9B7A-3957-A5A0-FBE963B6C583}"/>
              </a:ext>
            </a:extLst>
          </p:cNvPr>
          <p:cNvSpPr>
            <a:spLocks noGrp="1"/>
          </p:cNvSpPr>
          <p:nvPr>
            <p:ph idx="1"/>
          </p:nvPr>
        </p:nvSpPr>
        <p:spPr>
          <a:xfrm>
            <a:off x="609600" y="1469457"/>
            <a:ext cx="10972800" cy="4875866"/>
          </a:xfrm>
        </p:spPr>
        <p:txBody>
          <a:bodyPr/>
          <a:lstStyle/>
          <a:p>
            <a:r>
              <a:rPr lang="en-US" sz="2800" dirty="0">
                <a:solidFill>
                  <a:srgbClr val="0000FF"/>
                </a:solidFill>
              </a:rPr>
              <a:t>Task incremental learning (TIL): </a:t>
            </a:r>
            <a:r>
              <a:rPr lang="en-US" sz="2800" dirty="0"/>
              <a:t>train a “separate” model for each task </a:t>
            </a:r>
            <a:r>
              <a:rPr lang="en-US" sz="2800" dirty="0">
                <a:solidFill>
                  <a:srgbClr val="FF0000"/>
                </a:solidFill>
              </a:rPr>
              <a:t>and</a:t>
            </a:r>
            <a:r>
              <a:rPr lang="en-US" sz="2800" dirty="0"/>
              <a:t> task-id is provided during testing </a:t>
            </a:r>
          </a:p>
          <a:p>
            <a:pPr lvl="1"/>
            <a:r>
              <a:rPr lang="en-US" sz="2400" b="1" dirty="0"/>
              <a:t>Example</a:t>
            </a:r>
            <a:r>
              <a:rPr lang="en-US" sz="2400" dirty="0"/>
              <a:t>: Task 1: learn to recognize </a:t>
            </a:r>
            <a:r>
              <a:rPr lang="en-US" sz="2400" dirty="0">
                <a:solidFill>
                  <a:srgbClr val="FF0000"/>
                </a:solidFill>
              </a:rPr>
              <a:t>different breeds of dogs</a:t>
            </a:r>
            <a:r>
              <a:rPr lang="en-US" sz="2400" dirty="0"/>
              <a:t>. Task 2: learn to recognize </a:t>
            </a:r>
            <a:r>
              <a:rPr lang="en-US" sz="2400" dirty="0">
                <a:solidFill>
                  <a:srgbClr val="FF0000"/>
                </a:solidFill>
              </a:rPr>
              <a:t>different animals</a:t>
            </a:r>
            <a:r>
              <a:rPr lang="en-US" sz="2400" dirty="0"/>
              <a:t>. Task 3: learn to recognize </a:t>
            </a:r>
            <a:r>
              <a:rPr lang="en-US" sz="2400" dirty="0">
                <a:solidFill>
                  <a:srgbClr val="FF0000"/>
                </a:solidFill>
              </a:rPr>
              <a:t>different types of fish.  </a:t>
            </a:r>
          </a:p>
          <a:p>
            <a:pPr lvl="1"/>
            <a:r>
              <a:rPr lang="en-US" sz="2400" dirty="0"/>
              <a:t>Testing needs task information (e.g., task id). </a:t>
            </a:r>
          </a:p>
        </p:txBody>
      </p:sp>
      <p:sp>
        <p:nvSpPr>
          <p:cNvPr id="4" name="Footer Placeholder 3">
            <a:extLst>
              <a:ext uri="{FF2B5EF4-FFF2-40B4-BE49-F238E27FC236}">
                <a16:creationId xmlns:a16="http://schemas.microsoft.com/office/drawing/2014/main" id="{827C01B3-400F-85EB-AD80-3EEDA70C3A89}"/>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996CEDF6-3AB0-573A-342F-B284ABC61806}"/>
              </a:ext>
            </a:extLst>
          </p:cNvPr>
          <p:cNvSpPr>
            <a:spLocks noGrp="1"/>
          </p:cNvSpPr>
          <p:nvPr>
            <p:ph type="sldNum" sz="quarter" idx="11"/>
          </p:nvPr>
        </p:nvSpPr>
        <p:spPr/>
        <p:txBody>
          <a:bodyPr/>
          <a:lstStyle/>
          <a:p>
            <a:pPr>
              <a:defRPr/>
            </a:pPr>
            <a:fld id="{09BF91C3-4DC8-4412-86BD-7EDA41606D7A}" type="slidenum">
              <a:rPr lang="en-US" altLang="en-US" smtClean="0"/>
              <a:pPr>
                <a:defRPr/>
              </a:pPr>
              <a:t>18</a:t>
            </a:fld>
            <a:endParaRPr lang="en-US" altLang="en-US"/>
          </a:p>
        </p:txBody>
      </p:sp>
      <p:pic>
        <p:nvPicPr>
          <p:cNvPr id="7" name="Screen Shot 2022-10-19 at 3.26.09 PM.png" descr="Screen Shot 2022-10-19 at 3.26.09 PM.png">
            <a:extLst>
              <a:ext uri="{FF2B5EF4-FFF2-40B4-BE49-F238E27FC236}">
                <a16:creationId xmlns:a16="http://schemas.microsoft.com/office/drawing/2014/main" id="{CEEB9F1F-1A5E-1F93-41F6-3E07122009A5}"/>
              </a:ext>
            </a:extLst>
          </p:cNvPr>
          <p:cNvPicPr>
            <a:picLocks noChangeAspect="1"/>
          </p:cNvPicPr>
          <p:nvPr/>
        </p:nvPicPr>
        <p:blipFill>
          <a:blip r:embed="rId2"/>
          <a:stretch>
            <a:fillRect/>
          </a:stretch>
        </p:blipFill>
        <p:spPr>
          <a:xfrm>
            <a:off x="983432" y="4420780"/>
            <a:ext cx="10734640" cy="1548172"/>
          </a:xfrm>
          <a:prstGeom prst="rect">
            <a:avLst/>
          </a:prstGeom>
          <a:ln w="12700">
            <a:miter lim="400000"/>
          </a:ln>
        </p:spPr>
      </p:pic>
      <p:sp>
        <p:nvSpPr>
          <p:cNvPr id="6" name="Rectangle 5">
            <a:extLst>
              <a:ext uri="{FF2B5EF4-FFF2-40B4-BE49-F238E27FC236}">
                <a16:creationId xmlns:a16="http://schemas.microsoft.com/office/drawing/2014/main" id="{9213F244-452B-709A-66D7-817978959A08}"/>
              </a:ext>
            </a:extLst>
          </p:cNvPr>
          <p:cNvSpPr/>
          <p:nvPr/>
        </p:nvSpPr>
        <p:spPr bwMode="auto">
          <a:xfrm>
            <a:off x="3611724" y="5337212"/>
            <a:ext cx="1872208" cy="331107"/>
          </a:xfrm>
          <a:prstGeom prst="rect">
            <a:avLst/>
          </a:prstGeom>
          <a:noFill/>
          <a:ln w="4445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endParaRPr kumimoji="0" lang="en-US" sz="30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903220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3F13-2F78-E81D-C3C2-595FD20F3879}"/>
              </a:ext>
            </a:extLst>
          </p:cNvPr>
          <p:cNvSpPr>
            <a:spLocks noGrp="1"/>
          </p:cNvSpPr>
          <p:nvPr>
            <p:ph type="title"/>
          </p:nvPr>
        </p:nvSpPr>
        <p:spPr/>
        <p:txBody>
          <a:bodyPr/>
          <a:lstStyle/>
          <a:p>
            <a:r>
              <a:rPr lang="en-US" dirty="0"/>
              <a:t>Two popular CL settings: CIL</a:t>
            </a:r>
            <a:endParaRPr lang="en-US" sz="2400" dirty="0"/>
          </a:p>
        </p:txBody>
      </p:sp>
      <p:sp>
        <p:nvSpPr>
          <p:cNvPr id="3" name="Content Placeholder 2">
            <a:extLst>
              <a:ext uri="{FF2B5EF4-FFF2-40B4-BE49-F238E27FC236}">
                <a16:creationId xmlns:a16="http://schemas.microsoft.com/office/drawing/2014/main" id="{72242496-9B7A-3957-A5A0-FBE963B6C583}"/>
              </a:ext>
            </a:extLst>
          </p:cNvPr>
          <p:cNvSpPr>
            <a:spLocks noGrp="1"/>
          </p:cNvSpPr>
          <p:nvPr>
            <p:ph idx="1"/>
          </p:nvPr>
        </p:nvSpPr>
        <p:spPr>
          <a:xfrm>
            <a:off x="609600" y="1508554"/>
            <a:ext cx="10972800" cy="4836769"/>
          </a:xfrm>
        </p:spPr>
        <p:txBody>
          <a:bodyPr/>
          <a:lstStyle/>
          <a:p>
            <a:r>
              <a:rPr lang="en-US" sz="2800" dirty="0">
                <a:solidFill>
                  <a:srgbClr val="0000FF"/>
                </a:solidFill>
              </a:rPr>
              <a:t>Class incremental learning (CIL): </a:t>
            </a:r>
            <a:r>
              <a:rPr lang="en-US" sz="2800" dirty="0"/>
              <a:t>produce a single model from all tasks </a:t>
            </a:r>
            <a:r>
              <a:rPr lang="en-US" sz="2800" dirty="0">
                <a:solidFill>
                  <a:srgbClr val="FF0000"/>
                </a:solidFill>
              </a:rPr>
              <a:t>and</a:t>
            </a:r>
            <a:r>
              <a:rPr lang="en-US" sz="2800" dirty="0"/>
              <a:t> classify all classes during testing</a:t>
            </a:r>
          </a:p>
          <a:p>
            <a:pPr lvl="1"/>
            <a:r>
              <a:rPr lang="en-US" sz="2400" b="1" dirty="0"/>
              <a:t>Example</a:t>
            </a:r>
            <a:r>
              <a:rPr lang="en-US" sz="2400" dirty="0"/>
              <a:t>: Task 1: learn to recognize </a:t>
            </a:r>
            <a:r>
              <a:rPr lang="en-US" sz="2400" dirty="0">
                <a:solidFill>
                  <a:srgbClr val="FF0000"/>
                </a:solidFill>
              </a:rPr>
              <a:t>pig</a:t>
            </a:r>
            <a:r>
              <a:rPr lang="en-US" sz="2400" dirty="0"/>
              <a:t> and </a:t>
            </a:r>
            <a:r>
              <a:rPr lang="en-US" sz="2400" dirty="0">
                <a:solidFill>
                  <a:srgbClr val="FF0000"/>
                </a:solidFill>
              </a:rPr>
              <a:t>cat. </a:t>
            </a:r>
            <a:r>
              <a:rPr lang="en-US" sz="2400" dirty="0"/>
              <a:t>Task 2:</a:t>
            </a:r>
            <a:r>
              <a:rPr lang="en-US" sz="2400" dirty="0">
                <a:solidFill>
                  <a:srgbClr val="FF0000"/>
                </a:solidFill>
              </a:rPr>
              <a:t> sheep. </a:t>
            </a:r>
            <a:r>
              <a:rPr lang="en-US" sz="2400" dirty="0"/>
              <a:t>Task 3: </a:t>
            </a:r>
            <a:r>
              <a:rPr lang="en-US" sz="2400" dirty="0">
                <a:solidFill>
                  <a:srgbClr val="FF0000"/>
                </a:solidFill>
              </a:rPr>
              <a:t>chicken </a:t>
            </a:r>
            <a:r>
              <a:rPr lang="en-US" sz="2400" dirty="0"/>
              <a:t>and</a:t>
            </a:r>
            <a:r>
              <a:rPr lang="en-US" sz="2400" dirty="0">
                <a:solidFill>
                  <a:srgbClr val="FF0000"/>
                </a:solidFill>
              </a:rPr>
              <a:t> dog. </a:t>
            </a:r>
            <a:r>
              <a:rPr lang="en-US" sz="2400" dirty="0"/>
              <a:t>Task 4:</a:t>
            </a:r>
            <a:r>
              <a:rPr lang="en-US" sz="2400" dirty="0">
                <a:solidFill>
                  <a:srgbClr val="FF0000"/>
                </a:solidFill>
              </a:rPr>
              <a:t> horse</a:t>
            </a:r>
            <a:r>
              <a:rPr lang="en-US" sz="2400" dirty="0"/>
              <a:t> and</a:t>
            </a:r>
            <a:r>
              <a:rPr lang="en-US" sz="2400" dirty="0">
                <a:solidFill>
                  <a:srgbClr val="FF0000"/>
                </a:solidFill>
              </a:rPr>
              <a:t> cow</a:t>
            </a:r>
            <a:endParaRPr lang="en-US" sz="2400" dirty="0"/>
          </a:p>
          <a:p>
            <a:pPr lvl="1"/>
            <a:r>
              <a:rPr lang="en-US" sz="2400" dirty="0"/>
              <a:t>Testing: </a:t>
            </a:r>
          </a:p>
          <a:p>
            <a:pPr lvl="2"/>
            <a:endParaRPr lang="en-US" dirty="0"/>
          </a:p>
          <a:p>
            <a:pPr lvl="2"/>
            <a:endParaRPr lang="en-US" dirty="0"/>
          </a:p>
          <a:p>
            <a:pPr lvl="2"/>
            <a:endParaRPr lang="en-US" dirty="0"/>
          </a:p>
          <a:p>
            <a:endParaRPr lang="en-US" dirty="0"/>
          </a:p>
        </p:txBody>
      </p:sp>
      <p:sp>
        <p:nvSpPr>
          <p:cNvPr id="4" name="Footer Placeholder 3">
            <a:extLst>
              <a:ext uri="{FF2B5EF4-FFF2-40B4-BE49-F238E27FC236}">
                <a16:creationId xmlns:a16="http://schemas.microsoft.com/office/drawing/2014/main" id="{827C01B3-400F-85EB-AD80-3EEDA70C3A89}"/>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996CEDF6-3AB0-573A-342F-B284ABC61806}"/>
              </a:ext>
            </a:extLst>
          </p:cNvPr>
          <p:cNvSpPr>
            <a:spLocks noGrp="1"/>
          </p:cNvSpPr>
          <p:nvPr>
            <p:ph type="sldNum" sz="quarter" idx="11"/>
          </p:nvPr>
        </p:nvSpPr>
        <p:spPr/>
        <p:txBody>
          <a:bodyPr/>
          <a:lstStyle/>
          <a:p>
            <a:pPr>
              <a:defRPr/>
            </a:pPr>
            <a:fld id="{09BF91C3-4DC8-4412-86BD-7EDA41606D7A}" type="slidenum">
              <a:rPr lang="en-US" altLang="en-US" smtClean="0"/>
              <a:pPr>
                <a:defRPr/>
              </a:pPr>
              <a:t>19</a:t>
            </a:fld>
            <a:endParaRPr lang="en-US" altLang="en-US"/>
          </a:p>
        </p:txBody>
      </p:sp>
      <p:pic>
        <p:nvPicPr>
          <p:cNvPr id="6" name="Screen Shot 2022-10-19 at 3.23.23 PM.png" descr="Screen Shot 2022-10-19 at 3.23.23 PM.png">
            <a:extLst>
              <a:ext uri="{FF2B5EF4-FFF2-40B4-BE49-F238E27FC236}">
                <a16:creationId xmlns:a16="http://schemas.microsoft.com/office/drawing/2014/main" id="{844808FC-469C-7472-2609-6C46041BFEE2}"/>
              </a:ext>
            </a:extLst>
          </p:cNvPr>
          <p:cNvPicPr>
            <a:picLocks noChangeAspect="1"/>
          </p:cNvPicPr>
          <p:nvPr/>
        </p:nvPicPr>
        <p:blipFill>
          <a:blip r:embed="rId2"/>
          <a:stretch>
            <a:fillRect/>
          </a:stretch>
        </p:blipFill>
        <p:spPr>
          <a:xfrm>
            <a:off x="911424" y="4460535"/>
            <a:ext cx="10785298" cy="1692188"/>
          </a:xfrm>
          <a:prstGeom prst="rect">
            <a:avLst/>
          </a:prstGeom>
          <a:ln w="12700">
            <a:miter lim="400000"/>
          </a:ln>
        </p:spPr>
      </p:pic>
      <p:graphicFrame>
        <p:nvGraphicFramePr>
          <p:cNvPr id="9" name="Object 8">
            <a:extLst>
              <a:ext uri="{FF2B5EF4-FFF2-40B4-BE49-F238E27FC236}">
                <a16:creationId xmlns:a16="http://schemas.microsoft.com/office/drawing/2014/main" id="{3EDCA5D5-C4BF-70F9-7D39-AFF713B9B15F}"/>
              </a:ext>
            </a:extLst>
          </p:cNvPr>
          <p:cNvGraphicFramePr>
            <a:graphicFrameLocks noChangeAspect="1"/>
          </p:cNvGraphicFramePr>
          <p:nvPr/>
        </p:nvGraphicFramePr>
        <p:xfrm>
          <a:off x="2711624" y="3392996"/>
          <a:ext cx="814449" cy="814449"/>
        </p:xfrm>
        <a:graphic>
          <a:graphicData uri="http://schemas.openxmlformats.org/presentationml/2006/ole">
            <mc:AlternateContent xmlns:mc="http://schemas.openxmlformats.org/markup-compatibility/2006">
              <mc:Choice xmlns:v="urn:schemas-microsoft-com:vml" Requires="v">
                <p:oleObj name="Bitmap Image" r:id="rId3" imgW="1409760" imgH="1409760" progId="PBrush">
                  <p:embed/>
                </p:oleObj>
              </mc:Choice>
              <mc:Fallback>
                <p:oleObj name="Bitmap Image" r:id="rId3" imgW="1409760" imgH="1409760" progId="PBrush">
                  <p:embed/>
                  <p:pic>
                    <p:nvPicPr>
                      <p:cNvPr id="9" name="Object 8">
                        <a:extLst>
                          <a:ext uri="{FF2B5EF4-FFF2-40B4-BE49-F238E27FC236}">
                            <a16:creationId xmlns:a16="http://schemas.microsoft.com/office/drawing/2014/main" id="{3EDCA5D5-C4BF-70F9-7D39-AFF713B9B15F}"/>
                          </a:ext>
                        </a:extLst>
                      </p:cNvPr>
                      <p:cNvPicPr/>
                      <p:nvPr/>
                    </p:nvPicPr>
                    <p:blipFill>
                      <a:blip r:embed="rId4"/>
                      <a:stretch>
                        <a:fillRect/>
                      </a:stretch>
                    </p:blipFill>
                    <p:spPr>
                      <a:xfrm>
                        <a:off x="2711624" y="3392996"/>
                        <a:ext cx="814449" cy="81444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F7969E3-72E9-828A-52FE-8905AD9163C6}"/>
              </a:ext>
            </a:extLst>
          </p:cNvPr>
          <p:cNvGraphicFramePr>
            <a:graphicFrameLocks noChangeAspect="1"/>
          </p:cNvGraphicFramePr>
          <p:nvPr/>
        </p:nvGraphicFramePr>
        <p:xfrm>
          <a:off x="3922961" y="3423938"/>
          <a:ext cx="840891" cy="814449"/>
        </p:xfrm>
        <a:graphic>
          <a:graphicData uri="http://schemas.openxmlformats.org/presentationml/2006/ole">
            <mc:AlternateContent xmlns:mc="http://schemas.openxmlformats.org/markup-compatibility/2006">
              <mc:Choice xmlns:v="urn:schemas-microsoft-com:vml" Requires="v">
                <p:oleObj name="Bitmap Image" r:id="rId5" imgW="1514520" imgH="1467000" progId="PBrush">
                  <p:embed/>
                </p:oleObj>
              </mc:Choice>
              <mc:Fallback>
                <p:oleObj name="Bitmap Image" r:id="rId5" imgW="1514520" imgH="1467000" progId="PBrush">
                  <p:embed/>
                  <p:pic>
                    <p:nvPicPr>
                      <p:cNvPr id="10" name="Object 9">
                        <a:extLst>
                          <a:ext uri="{FF2B5EF4-FFF2-40B4-BE49-F238E27FC236}">
                            <a16:creationId xmlns:a16="http://schemas.microsoft.com/office/drawing/2014/main" id="{EF7969E3-72E9-828A-52FE-8905AD9163C6}"/>
                          </a:ext>
                        </a:extLst>
                      </p:cNvPr>
                      <p:cNvPicPr/>
                      <p:nvPr/>
                    </p:nvPicPr>
                    <p:blipFill>
                      <a:blip r:embed="rId6"/>
                      <a:stretch>
                        <a:fillRect/>
                      </a:stretch>
                    </p:blipFill>
                    <p:spPr>
                      <a:xfrm>
                        <a:off x="3922961" y="3423938"/>
                        <a:ext cx="840891" cy="81444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7DA010E-827E-52EB-6C41-D3A30A50EE74}"/>
              </a:ext>
            </a:extLst>
          </p:cNvPr>
          <p:cNvGraphicFramePr>
            <a:graphicFrameLocks noChangeAspect="1"/>
          </p:cNvGraphicFramePr>
          <p:nvPr/>
        </p:nvGraphicFramePr>
        <p:xfrm>
          <a:off x="5099222" y="3436940"/>
          <a:ext cx="1029008" cy="801201"/>
        </p:xfrm>
        <a:graphic>
          <a:graphicData uri="http://schemas.openxmlformats.org/presentationml/2006/ole">
            <mc:AlternateContent xmlns:mc="http://schemas.openxmlformats.org/markup-compatibility/2006">
              <mc:Choice xmlns:v="urn:schemas-microsoft-com:vml" Requires="v">
                <p:oleObj name="Bitmap Image" r:id="rId7" imgW="2108160" imgH="1641600" progId="PBrush">
                  <p:embed/>
                </p:oleObj>
              </mc:Choice>
              <mc:Fallback>
                <p:oleObj name="Bitmap Image" r:id="rId7" imgW="2108160" imgH="1641600" progId="PBrush">
                  <p:embed/>
                  <p:pic>
                    <p:nvPicPr>
                      <p:cNvPr id="11" name="Object 10">
                        <a:extLst>
                          <a:ext uri="{FF2B5EF4-FFF2-40B4-BE49-F238E27FC236}">
                            <a16:creationId xmlns:a16="http://schemas.microsoft.com/office/drawing/2014/main" id="{67DA010E-827E-52EB-6C41-D3A30A50EE74}"/>
                          </a:ext>
                        </a:extLst>
                      </p:cNvPr>
                      <p:cNvPicPr/>
                      <p:nvPr/>
                    </p:nvPicPr>
                    <p:blipFill>
                      <a:blip r:embed="rId8"/>
                      <a:stretch>
                        <a:fillRect/>
                      </a:stretch>
                    </p:blipFill>
                    <p:spPr>
                      <a:xfrm>
                        <a:off x="5099222" y="3436940"/>
                        <a:ext cx="1029008" cy="801201"/>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F01DDD95-BF74-3778-3C61-01F3ACB34F2D}"/>
              </a:ext>
            </a:extLst>
          </p:cNvPr>
          <p:cNvSpPr/>
          <p:nvPr/>
        </p:nvSpPr>
        <p:spPr bwMode="auto">
          <a:xfrm>
            <a:off x="3287688" y="5769260"/>
            <a:ext cx="1260140" cy="324035"/>
          </a:xfrm>
          <a:prstGeom prst="rect">
            <a:avLst/>
          </a:prstGeom>
          <a:noFill/>
          <a:ln w="44450">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pPr>
            <a:endParaRPr kumimoji="0" lang="en-US" sz="3000" b="0" i="0" u="none" strike="noStrike" cap="none" normalizeH="0" baseline="0" dirty="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B2E28577-28F2-BA99-C73F-D7BCDAA1D47D}"/>
              </a:ext>
            </a:extLst>
          </p:cNvPr>
          <p:cNvSpPr txBox="1"/>
          <p:nvPr/>
        </p:nvSpPr>
        <p:spPr>
          <a:xfrm>
            <a:off x="2711624" y="6176337"/>
            <a:ext cx="8568952" cy="498598"/>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 </a:t>
            </a:r>
          </a:p>
          <a:p>
            <a:pPr algn="ctr">
              <a:buNone/>
            </a:pPr>
            <a:r>
              <a:rPr lang="en-US" sz="1200" dirty="0"/>
              <a:t>van de Ven and </a:t>
            </a:r>
            <a:r>
              <a:rPr lang="en-US" sz="1200" dirty="0" err="1"/>
              <a:t>Tolias</a:t>
            </a:r>
            <a:r>
              <a:rPr lang="en-US" sz="1200" dirty="0"/>
              <a:t> Three scenarios for continual learning, </a:t>
            </a:r>
            <a:r>
              <a:rPr lang="en-US" sz="1200" i="1" dirty="0" err="1"/>
              <a:t>arXiv</a:t>
            </a:r>
            <a:r>
              <a:rPr lang="en-US" sz="1200" i="1" dirty="0"/>
              <a:t> preprint arXiv</a:t>
            </a:r>
            <a:r>
              <a:rPr lang="en-US" sz="1200" dirty="0"/>
              <a:t>:1904.07734, 2019.</a:t>
            </a:r>
          </a:p>
        </p:txBody>
      </p:sp>
    </p:spTree>
    <p:extLst>
      <p:ext uri="{BB962C8B-B14F-4D97-AF65-F5344CB8AC3E}">
        <p14:creationId xmlns:p14="http://schemas.microsoft.com/office/powerpoint/2010/main" val="82372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3944-2BB5-0ACD-9188-07399EB9F67B}"/>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60063EB-579D-6EC6-2D2E-1219B182BAA9}"/>
              </a:ext>
            </a:extLst>
          </p:cNvPr>
          <p:cNvSpPr>
            <a:spLocks noGrp="1"/>
          </p:cNvSpPr>
          <p:nvPr>
            <p:ph idx="1"/>
          </p:nvPr>
        </p:nvSpPr>
        <p:spPr/>
        <p:txBody>
          <a:bodyPr/>
          <a:lstStyle/>
          <a:p>
            <a:r>
              <a:rPr lang="en-US" sz="2800" dirty="0"/>
              <a:t>Our human brains are hardwired to acquire knowledge. We are curious creatures who try to make sense of the world that confronts us. This natural inclination has helped our species evolve from early times (Brown &amp; Dryden, 2004; Holt, 1983). </a:t>
            </a:r>
          </a:p>
          <a:p>
            <a:pPr>
              <a:spcBef>
                <a:spcPts val="1200"/>
              </a:spcBef>
            </a:pPr>
            <a:r>
              <a:rPr lang="en-US" sz="2800" dirty="0"/>
              <a:t>To build an AI agent, we must endow it the ability to</a:t>
            </a:r>
          </a:p>
          <a:p>
            <a:pPr lvl="1"/>
            <a:r>
              <a:rPr lang="en-US" sz="2400" dirty="0"/>
              <a:t>learn continually in the open and dynamic world that is full of unknowns on its own initiative (by itself) with self-motivation and</a:t>
            </a:r>
          </a:p>
          <a:p>
            <a:pPr lvl="1"/>
            <a:r>
              <a:rPr lang="en-US" sz="2400" dirty="0"/>
              <a:t>with interaction with humans, other agents and the environment. </a:t>
            </a:r>
          </a:p>
          <a:p>
            <a:r>
              <a:rPr lang="en-US" sz="2800" dirty="0">
                <a:solidFill>
                  <a:srgbClr val="FF0000"/>
                </a:solidFill>
              </a:rPr>
              <a:t>Goal:</a:t>
            </a:r>
            <a:r>
              <a:rPr lang="en-US" sz="2800" dirty="0"/>
              <a:t> </a:t>
            </a:r>
            <a:r>
              <a:rPr lang="en-US" sz="2800" dirty="0">
                <a:solidFill>
                  <a:srgbClr val="0000FF"/>
                </a:solidFill>
              </a:rPr>
              <a:t>Autonomy</a:t>
            </a:r>
          </a:p>
          <a:p>
            <a:endParaRPr lang="en-US" dirty="0"/>
          </a:p>
        </p:txBody>
      </p:sp>
      <p:sp>
        <p:nvSpPr>
          <p:cNvPr id="4" name="Footer Placeholder 3">
            <a:extLst>
              <a:ext uri="{FF2B5EF4-FFF2-40B4-BE49-F238E27FC236}">
                <a16:creationId xmlns:a16="http://schemas.microsoft.com/office/drawing/2014/main" id="{0365B788-45D8-A673-2256-24B3CF245CAD}"/>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CB3A1486-95CF-18DC-84C3-B274D50C5B5F}"/>
              </a:ext>
            </a:extLst>
          </p:cNvPr>
          <p:cNvSpPr>
            <a:spLocks noGrp="1"/>
          </p:cNvSpPr>
          <p:nvPr>
            <p:ph type="sldNum" sz="quarter" idx="11"/>
          </p:nvPr>
        </p:nvSpPr>
        <p:spPr/>
        <p:txBody>
          <a:bodyPr/>
          <a:lstStyle/>
          <a:p>
            <a:pPr>
              <a:defRPr/>
            </a:pPr>
            <a:fld id="{09BF91C3-4DC8-4412-86BD-7EDA41606D7A}" type="slidenum">
              <a:rPr lang="en-US" altLang="en-US" smtClean="0"/>
              <a:pPr>
                <a:defRPr/>
              </a:pPr>
              <a:t>2</a:t>
            </a:fld>
            <a:endParaRPr lang="en-US" altLang="en-US"/>
          </a:p>
        </p:txBody>
      </p:sp>
    </p:spTree>
    <p:extLst>
      <p:ext uri="{BB962C8B-B14F-4D97-AF65-F5344CB8AC3E}">
        <p14:creationId xmlns:p14="http://schemas.microsoft.com/office/powerpoint/2010/main" val="4171947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AC0EB-E9C9-3E76-3E68-35990F2EEC89}"/>
              </a:ext>
            </a:extLst>
          </p:cNvPr>
          <p:cNvSpPr>
            <a:spLocks noGrp="1"/>
          </p:cNvSpPr>
          <p:nvPr>
            <p:ph type="title"/>
          </p:nvPr>
        </p:nvSpPr>
        <p:spPr/>
        <p:txBody>
          <a:bodyPr/>
          <a:lstStyle/>
          <a:p>
            <a:r>
              <a:rPr lang="en-US" dirty="0"/>
              <a:t>Additional challenge of CIL</a:t>
            </a:r>
          </a:p>
        </p:txBody>
      </p:sp>
      <p:sp>
        <p:nvSpPr>
          <p:cNvPr id="3" name="Content Placeholder 2">
            <a:extLst>
              <a:ext uri="{FF2B5EF4-FFF2-40B4-BE49-F238E27FC236}">
                <a16:creationId xmlns:a16="http://schemas.microsoft.com/office/drawing/2014/main" id="{AEFF6CA3-36CB-5EE2-DA4B-A7CB22930CDA}"/>
              </a:ext>
            </a:extLst>
          </p:cNvPr>
          <p:cNvSpPr>
            <a:spLocks noGrp="1"/>
          </p:cNvSpPr>
          <p:nvPr>
            <p:ph idx="1"/>
          </p:nvPr>
        </p:nvSpPr>
        <p:spPr/>
        <p:txBody>
          <a:bodyPr/>
          <a:lstStyle/>
          <a:p>
            <a:r>
              <a:rPr lang="en-US" sz="2800" dirty="0"/>
              <a:t>In addition to the challenges of </a:t>
            </a:r>
            <a:r>
              <a:rPr lang="en-US" sz="2800" dirty="0">
                <a:solidFill>
                  <a:srgbClr val="0000FF"/>
                </a:solidFill>
              </a:rPr>
              <a:t>catastrophic forgetting</a:t>
            </a:r>
            <a:r>
              <a:rPr lang="en-US" sz="2800" dirty="0"/>
              <a:t> and </a:t>
            </a:r>
            <a:r>
              <a:rPr lang="en-US" sz="2800" dirty="0">
                <a:solidFill>
                  <a:srgbClr val="0000FF"/>
                </a:solidFill>
              </a:rPr>
              <a:t>knowledge transfer</a:t>
            </a:r>
            <a:r>
              <a:rPr lang="en-US" sz="2800" dirty="0"/>
              <a:t>.</a:t>
            </a:r>
          </a:p>
          <a:p>
            <a:r>
              <a:rPr lang="en-US" sz="2800" dirty="0"/>
              <a:t>CIL has an additional challenge </a:t>
            </a:r>
            <a:r>
              <a:rPr lang="en-US" sz="2800" b="1" dirty="0">
                <a:solidFill>
                  <a:srgbClr val="0000FF"/>
                </a:solidFill>
              </a:rPr>
              <a:t>inter-task class separation (ICS)</a:t>
            </a:r>
            <a:r>
              <a:rPr lang="en-US" sz="2800" dirty="0"/>
              <a:t>, which is very hard to handle.</a:t>
            </a:r>
          </a:p>
          <a:p>
            <a:pPr lvl="2"/>
            <a:r>
              <a:rPr lang="en-US" sz="2000" dirty="0"/>
              <a:t>Since after learning each task, its data is no longer accessible, then how to establish the decision boundaries between the classes of the new task and those of old tasks. </a:t>
            </a:r>
          </a:p>
          <a:p>
            <a:pPr lvl="2"/>
            <a:r>
              <a:rPr lang="en-US" sz="2000" dirty="0"/>
              <a:t>Existing research has not dealt with this problem explicitly. Replay methods deal with this implicitly to a limited extent. </a:t>
            </a:r>
          </a:p>
          <a:p>
            <a:pPr>
              <a:spcBef>
                <a:spcPts val="3000"/>
              </a:spcBef>
            </a:pPr>
            <a:r>
              <a:rPr lang="en-US" sz="2800" dirty="0">
                <a:solidFill>
                  <a:srgbClr val="FF0000"/>
                </a:solidFill>
              </a:rPr>
              <a:t>Question:</a:t>
            </a:r>
            <a:r>
              <a:rPr lang="en-US" sz="2800" dirty="0"/>
              <a:t> </a:t>
            </a:r>
            <a:r>
              <a:rPr lang="en-US" sz="2600" dirty="0"/>
              <a:t>What is the right way to solve CIL regardless what classification algorithm is used? </a:t>
            </a:r>
          </a:p>
        </p:txBody>
      </p:sp>
      <p:sp>
        <p:nvSpPr>
          <p:cNvPr id="4" name="Footer Placeholder 3">
            <a:extLst>
              <a:ext uri="{FF2B5EF4-FFF2-40B4-BE49-F238E27FC236}">
                <a16:creationId xmlns:a16="http://schemas.microsoft.com/office/drawing/2014/main" id="{C52418A3-8880-1D78-57E7-B4EC8638C9ED}"/>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35AEC422-D5D3-6425-DBB5-30548B7D494C}"/>
              </a:ext>
            </a:extLst>
          </p:cNvPr>
          <p:cNvSpPr>
            <a:spLocks noGrp="1"/>
          </p:cNvSpPr>
          <p:nvPr>
            <p:ph type="sldNum" sz="quarter" idx="11"/>
          </p:nvPr>
        </p:nvSpPr>
        <p:spPr/>
        <p:txBody>
          <a:bodyPr/>
          <a:lstStyle/>
          <a:p>
            <a:pPr>
              <a:defRPr/>
            </a:pPr>
            <a:fld id="{09BF91C3-4DC8-4412-86BD-7EDA41606D7A}" type="slidenum">
              <a:rPr lang="en-US" altLang="en-US" smtClean="0"/>
              <a:pPr>
                <a:defRPr/>
              </a:pPr>
              <a:t>20</a:t>
            </a:fld>
            <a:endParaRPr lang="en-US" altLang="en-US"/>
          </a:p>
        </p:txBody>
      </p:sp>
      <p:sp>
        <p:nvSpPr>
          <p:cNvPr id="8" name="TextBox 7">
            <a:extLst>
              <a:ext uri="{FF2B5EF4-FFF2-40B4-BE49-F238E27FC236}">
                <a16:creationId xmlns:a16="http://schemas.microsoft.com/office/drawing/2014/main" id="{7AEED788-CBC2-C9B1-1B99-8800849A9913}"/>
              </a:ext>
            </a:extLst>
          </p:cNvPr>
          <p:cNvSpPr txBox="1"/>
          <p:nvPr/>
        </p:nvSpPr>
        <p:spPr>
          <a:xfrm>
            <a:off x="2279576" y="6152723"/>
            <a:ext cx="8568952" cy="720197"/>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a:p>
            <a:pPr algn="ctr">
              <a:buNone/>
            </a:pPr>
            <a:r>
              <a:rPr lang="en-US" sz="1200" dirty="0"/>
              <a:t>Guo, Liu, Zhao. Cross-task class discrimination in online continual learning. CVPR-2023</a:t>
            </a:r>
          </a:p>
          <a:p>
            <a:pPr algn="ctr">
              <a:buNone/>
            </a:pPr>
            <a:r>
              <a:rPr lang="en-US" sz="1200" dirty="0"/>
              <a:t>.</a:t>
            </a:r>
          </a:p>
        </p:txBody>
      </p:sp>
    </p:spTree>
    <p:extLst>
      <p:ext uri="{BB962C8B-B14F-4D97-AF65-F5344CB8AC3E}">
        <p14:creationId xmlns:p14="http://schemas.microsoft.com/office/powerpoint/2010/main" val="1185528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itle 1"/>
          <p:cNvSpPr txBox="1">
            <a:spLocks noGrp="1"/>
          </p:cNvSpPr>
          <p:nvPr>
            <p:ph type="title"/>
          </p:nvPr>
        </p:nvSpPr>
        <p:spPr>
          <a:prstGeom prst="rect">
            <a:avLst/>
          </a:prstGeom>
        </p:spPr>
        <p:txBody>
          <a:bodyPr/>
          <a:lstStyle/>
          <a:p>
            <a:r>
              <a:rPr dirty="0"/>
              <a:t>CIL </a:t>
            </a:r>
            <a:r>
              <a:rPr lang="en-US" dirty="0"/>
              <a:t>d</a:t>
            </a:r>
            <a:r>
              <a:rPr dirty="0"/>
              <a:t>ecomposition</a:t>
            </a:r>
            <a:r>
              <a:rPr lang="en-US" dirty="0"/>
              <a:t> and theoretical result</a:t>
            </a:r>
            <a:endParaRPr dirty="0"/>
          </a:p>
        </p:txBody>
      </p:sp>
      <p:sp>
        <p:nvSpPr>
          <p:cNvPr id="136" name="Content Placeholder 2"/>
          <p:cNvSpPr txBox="1">
            <a:spLocks noGrp="1"/>
          </p:cNvSpPr>
          <p:nvPr>
            <p:ph type="body" idx="1"/>
          </p:nvPr>
        </p:nvSpPr>
        <p:spPr>
          <a:xfrm>
            <a:off x="609600" y="1600200"/>
            <a:ext cx="10972800" cy="4530726"/>
          </a:xfrm>
          <a:prstGeom prst="rect">
            <a:avLst/>
          </a:prstGeom>
        </p:spPr>
        <p:txBody>
          <a:bodyPr/>
          <a:lstStyle/>
          <a:p>
            <a:r>
              <a:rPr dirty="0"/>
              <a:t>CIL problem can be decomposed into two subproblems: </a:t>
            </a:r>
            <a:r>
              <a:rPr dirty="0">
                <a:solidFill>
                  <a:srgbClr val="0433FF"/>
                </a:solidFill>
              </a:rPr>
              <a:t>within-task prediction</a:t>
            </a:r>
            <a:r>
              <a:rPr dirty="0"/>
              <a:t> (WP) and </a:t>
            </a:r>
            <a:r>
              <a:rPr dirty="0">
                <a:solidFill>
                  <a:srgbClr val="0433FF"/>
                </a:solidFill>
              </a:rPr>
              <a:t>task-id prediction</a:t>
            </a:r>
            <a:r>
              <a:rPr dirty="0"/>
              <a:t> (TP)</a:t>
            </a:r>
            <a:endParaRPr lang="en-US" dirty="0"/>
          </a:p>
          <a:p>
            <a:endParaRPr lang="en-US" dirty="0"/>
          </a:p>
          <a:p>
            <a:endParaRPr lang="en-US" dirty="0"/>
          </a:p>
          <a:p>
            <a:endParaRPr lang="en-US" dirty="0"/>
          </a:p>
          <a:p>
            <a:endParaRPr lang="en-US" dirty="0"/>
          </a:p>
          <a:p>
            <a:endParaRPr lang="en-US" dirty="0"/>
          </a:p>
          <a:p>
            <a:pPr marL="342899" indent="-342899">
              <a:spcBef>
                <a:spcPts val="600"/>
              </a:spcBef>
              <a:defRPr sz="2800"/>
            </a:pPr>
            <a:r>
              <a:rPr lang="en-US" b="1" dirty="0">
                <a:solidFill>
                  <a:srgbClr val="0000FF"/>
                </a:solidFill>
              </a:rPr>
              <a:t>Theoretical result:</a:t>
            </a:r>
            <a:r>
              <a:rPr lang="en-US" dirty="0"/>
              <a:t> Good WP and TP or (OOD) are </a:t>
            </a:r>
            <a:r>
              <a:rPr lang="en-US" b="1" i="1" dirty="0">
                <a:solidFill>
                  <a:srgbClr val="FF0000"/>
                </a:solidFill>
              </a:rPr>
              <a:t>necessary</a:t>
            </a:r>
            <a:r>
              <a:rPr lang="en-US" dirty="0">
                <a:solidFill>
                  <a:srgbClr val="FF0000"/>
                </a:solidFill>
              </a:rPr>
              <a:t> </a:t>
            </a:r>
            <a:r>
              <a:rPr lang="en-US" dirty="0"/>
              <a:t>and</a:t>
            </a:r>
            <a:r>
              <a:rPr lang="en-US" dirty="0">
                <a:solidFill>
                  <a:srgbClr val="FF0000"/>
                </a:solidFill>
              </a:rPr>
              <a:t> </a:t>
            </a:r>
            <a:r>
              <a:rPr lang="en-US" b="1" i="1" dirty="0">
                <a:solidFill>
                  <a:srgbClr val="FF0000"/>
                </a:solidFill>
              </a:rPr>
              <a:t>sufficient</a:t>
            </a:r>
            <a:r>
              <a:rPr lang="en-US" dirty="0">
                <a:solidFill>
                  <a:srgbClr val="FF0000"/>
                </a:solidFill>
              </a:rPr>
              <a:t> </a:t>
            </a:r>
            <a:r>
              <a:rPr lang="en-US" dirty="0"/>
              <a:t>for good CIL. </a:t>
            </a:r>
          </a:p>
        </p:txBody>
      </p:sp>
      <p:pic>
        <p:nvPicPr>
          <p:cNvPr id="138" name="Screen Shot 2022-10-16 at 4.34.35 PM.png" descr="Screen Shot 2022-10-16 at 4.34.35 PM.png"/>
          <p:cNvPicPr>
            <a:picLocks noChangeAspect="1"/>
          </p:cNvPicPr>
          <p:nvPr/>
        </p:nvPicPr>
        <p:blipFill>
          <a:blip r:embed="rId2"/>
          <a:stretch>
            <a:fillRect/>
          </a:stretch>
        </p:blipFill>
        <p:spPr>
          <a:xfrm>
            <a:off x="1415480" y="2661329"/>
            <a:ext cx="8734666" cy="1337285"/>
          </a:xfrm>
          <a:prstGeom prst="rect">
            <a:avLst/>
          </a:prstGeom>
          <a:ln w="12700">
            <a:miter lim="400000"/>
          </a:ln>
        </p:spPr>
      </p:pic>
      <p:sp>
        <p:nvSpPr>
          <p:cNvPr id="139" name="WP (i.e., TIL)"/>
          <p:cNvSpPr txBox="1"/>
          <p:nvPr/>
        </p:nvSpPr>
        <p:spPr>
          <a:xfrm>
            <a:off x="4537248" y="4296458"/>
            <a:ext cx="1898304" cy="447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7">
              <a:spcBef>
                <a:spcPts val="0"/>
              </a:spcBef>
              <a:buClrTx/>
              <a:buSzTx/>
              <a:buNone/>
              <a:defRPr sz="2400">
                <a:solidFill>
                  <a:srgbClr val="5E5E5E"/>
                </a:solidFill>
              </a:defRPr>
            </a:lvl1pPr>
          </a:lstStyle>
          <a:p>
            <a:r>
              <a:rPr dirty="0"/>
              <a:t>WP (i.e., TIL)</a:t>
            </a:r>
          </a:p>
        </p:txBody>
      </p:sp>
      <p:pic>
        <p:nvPicPr>
          <p:cNvPr id="140" name="Screen Shot 2022-10-16 at 4.40.00 PM.png" descr="Screen Shot 2022-10-16 at 4.40.00 PM.png"/>
          <p:cNvPicPr>
            <a:picLocks noChangeAspect="1"/>
          </p:cNvPicPr>
          <p:nvPr/>
        </p:nvPicPr>
        <p:blipFill>
          <a:blip r:embed="rId3"/>
          <a:stretch>
            <a:fillRect/>
          </a:stretch>
        </p:blipFill>
        <p:spPr>
          <a:xfrm rot="16200000">
            <a:off x="5358130" y="3584251"/>
            <a:ext cx="256540" cy="1026160"/>
          </a:xfrm>
          <a:prstGeom prst="rect">
            <a:avLst/>
          </a:prstGeom>
          <a:ln w="12700">
            <a:miter lim="400000"/>
          </a:ln>
        </p:spPr>
      </p:pic>
      <p:sp>
        <p:nvSpPr>
          <p:cNvPr id="141" name="TP"/>
          <p:cNvSpPr txBox="1"/>
          <p:nvPr/>
        </p:nvSpPr>
        <p:spPr>
          <a:xfrm>
            <a:off x="8060075" y="4296458"/>
            <a:ext cx="503784" cy="447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7">
              <a:spcBef>
                <a:spcPts val="0"/>
              </a:spcBef>
              <a:buClrTx/>
              <a:buSzTx/>
              <a:buNone/>
              <a:defRPr sz="2400">
                <a:solidFill>
                  <a:srgbClr val="5E5E5E"/>
                </a:solidFill>
              </a:defRPr>
            </a:lvl1pPr>
          </a:lstStyle>
          <a:p>
            <a:r>
              <a:t>TP</a:t>
            </a:r>
          </a:p>
        </p:txBody>
      </p:sp>
      <p:pic>
        <p:nvPicPr>
          <p:cNvPr id="142" name="Screen Shot 2022-10-16 at 4.40.00 PM.png" descr="Screen Shot 2022-10-16 at 4.40.00 PM.png"/>
          <p:cNvPicPr>
            <a:picLocks noChangeAspect="1"/>
          </p:cNvPicPr>
          <p:nvPr/>
        </p:nvPicPr>
        <p:blipFill>
          <a:blip r:embed="rId3"/>
          <a:stretch>
            <a:fillRect/>
          </a:stretch>
        </p:blipFill>
        <p:spPr>
          <a:xfrm rot="16200000">
            <a:off x="8183697" y="3584251"/>
            <a:ext cx="256541" cy="1026160"/>
          </a:xfrm>
          <a:prstGeom prst="rect">
            <a:avLst/>
          </a:prstGeom>
          <a:ln w="12700">
            <a:miter lim="400000"/>
          </a:ln>
        </p:spPr>
      </p:pic>
      <p:sp>
        <p:nvSpPr>
          <p:cNvPr id="2" name="TextBox 1">
            <a:extLst>
              <a:ext uri="{FF2B5EF4-FFF2-40B4-BE49-F238E27FC236}">
                <a16:creationId xmlns:a16="http://schemas.microsoft.com/office/drawing/2014/main" id="{011DB3FD-0881-DB97-38D0-90663655D2C7}"/>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3" name="Slide Number Placeholder 2">
            <a:extLst>
              <a:ext uri="{FF2B5EF4-FFF2-40B4-BE49-F238E27FC236}">
                <a16:creationId xmlns:a16="http://schemas.microsoft.com/office/drawing/2014/main" id="{645DCFEC-106E-B754-B034-FD174BE90EC2}"/>
              </a:ext>
            </a:extLst>
          </p:cNvPr>
          <p:cNvSpPr>
            <a:spLocks noGrp="1"/>
          </p:cNvSpPr>
          <p:nvPr>
            <p:ph type="sldNum" sz="quarter" idx="2"/>
          </p:nvPr>
        </p:nvSpPr>
        <p:spPr/>
        <p:txBody>
          <a:bodyPr/>
          <a:lstStyle/>
          <a:p>
            <a:fld id="{86CB4B4D-7CA3-9044-876B-883B54F8677D}" type="slidenum">
              <a:rPr lang="en-US" smtClean="0"/>
              <a:t>21</a:t>
            </a:fld>
            <a:endParaRPr lang="en-US"/>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
          <p:cNvSpPr txBox="1">
            <a:spLocks noGrp="1"/>
          </p:cNvSpPr>
          <p:nvPr>
            <p:ph type="title"/>
          </p:nvPr>
        </p:nvSpPr>
        <p:spPr>
          <a:prstGeom prst="rect">
            <a:avLst/>
          </a:prstGeom>
        </p:spPr>
        <p:txBody>
          <a:bodyPr/>
          <a:lstStyle/>
          <a:p>
            <a:r>
              <a:t>Upper Bound of CIL Loss</a:t>
            </a:r>
          </a:p>
        </p:txBody>
      </p:sp>
      <p:sp>
        <p:nvSpPr>
          <p:cNvPr id="146" name="Content Placeholder 2"/>
          <p:cNvSpPr txBox="1">
            <a:spLocks noGrp="1"/>
          </p:cNvSpPr>
          <p:nvPr>
            <p:ph type="body" idx="1"/>
          </p:nvPr>
        </p:nvSpPr>
        <p:spPr>
          <a:xfrm>
            <a:off x="609600" y="1595438"/>
            <a:ext cx="10972800" cy="4713289"/>
          </a:xfrm>
          <a:prstGeom prst="rect">
            <a:avLst/>
          </a:prstGeom>
        </p:spPr>
        <p:txBody>
          <a:bodyPr/>
          <a:lstStyle/>
          <a:p>
            <a:pPr marL="342899" indent="-342899">
              <a:spcBef>
                <a:spcPts val="600"/>
              </a:spcBef>
              <a:defRPr sz="2800"/>
            </a:pPr>
            <a:r>
              <a:t>The loss of CIL is bounded by that of WP and TP</a:t>
            </a:r>
          </a:p>
          <a:p>
            <a:pPr>
              <a:spcBef>
                <a:spcPts val="600"/>
              </a:spcBef>
            </a:pPr>
            <a:endParaRPr/>
          </a:p>
          <a:p>
            <a:pPr>
              <a:spcBef>
                <a:spcPts val="600"/>
              </a:spcBef>
            </a:pPr>
            <a:endParaRPr/>
          </a:p>
          <a:p>
            <a:pPr>
              <a:spcBef>
                <a:spcPts val="600"/>
              </a:spcBef>
            </a:pPr>
            <a:endParaRPr/>
          </a:p>
          <a:p>
            <a:pPr>
              <a:spcBef>
                <a:spcPts val="600"/>
              </a:spcBef>
            </a:pPr>
            <a:endParaRPr/>
          </a:p>
          <a:p>
            <a:pPr marL="342899" indent="-342899">
              <a:spcBef>
                <a:spcPts val="600"/>
              </a:spcBef>
              <a:defRPr sz="2800"/>
            </a:pPr>
            <a:r>
              <a:t>CIL improves with WP or TP</a:t>
            </a:r>
          </a:p>
        </p:txBody>
      </p:sp>
      <p:sp>
        <p:nvSpPr>
          <p:cNvPr id="147"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22</a:t>
            </a:fld>
            <a:endParaRPr/>
          </a:p>
        </p:txBody>
      </p:sp>
      <p:pic>
        <p:nvPicPr>
          <p:cNvPr id="148" name="Screen Shot 2022-10-16 at 4.33.13 PM.png" descr="Screen Shot 2022-10-16 at 4.33.13 PM.png"/>
          <p:cNvPicPr>
            <a:picLocks noChangeAspect="1"/>
          </p:cNvPicPr>
          <p:nvPr/>
        </p:nvPicPr>
        <p:blipFill>
          <a:blip r:embed="rId2"/>
          <a:stretch>
            <a:fillRect/>
          </a:stretch>
        </p:blipFill>
        <p:spPr>
          <a:xfrm>
            <a:off x="805965" y="2803634"/>
            <a:ext cx="10674010" cy="474824"/>
          </a:xfrm>
          <a:prstGeom prst="rect">
            <a:avLst/>
          </a:prstGeom>
          <a:ln w="12700">
            <a:miter lim="400000"/>
          </a:ln>
        </p:spPr>
      </p:pic>
      <p:sp>
        <p:nvSpPr>
          <p:cNvPr id="2" name="TextBox 1">
            <a:extLst>
              <a:ext uri="{FF2B5EF4-FFF2-40B4-BE49-F238E27FC236}">
                <a16:creationId xmlns:a16="http://schemas.microsoft.com/office/drawing/2014/main" id="{8A36470E-CD8A-6FCB-383E-1137EC7C97C7}"/>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06A30E9A-6DB3-3BA3-0212-5CA90E3E79E4}"/>
              </a:ext>
            </a:extLst>
          </p:cNvPr>
          <p:cNvSpPr>
            <a:spLocks noGrp="1"/>
          </p:cNvSpPr>
          <p:nvPr>
            <p:ph type="ftr" sz="quarter" idx="10"/>
          </p:nvPr>
        </p:nvSpPr>
        <p:spPr>
          <a:xfrm>
            <a:off x="609600" y="6248400"/>
            <a:ext cx="7416800" cy="457200"/>
          </a:xfrm>
        </p:spPr>
        <p:txBody>
          <a:bodyPr/>
          <a:lstStyle/>
          <a:p>
            <a:pPr>
              <a:defRPr/>
            </a:pPr>
            <a:r>
              <a:rPr lang="en-US" altLang="en-US"/>
              <a:t>CS583 - Data Mining and Text Mining</a:t>
            </a:r>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itle 1"/>
          <p:cNvSpPr txBox="1">
            <a:spLocks noGrp="1"/>
          </p:cNvSpPr>
          <p:nvPr>
            <p:ph type="title"/>
          </p:nvPr>
        </p:nvSpPr>
        <p:spPr>
          <a:prstGeom prst="rect">
            <a:avLst/>
          </a:prstGeom>
        </p:spPr>
        <p:txBody>
          <a:bodyPr/>
          <a:lstStyle/>
          <a:p>
            <a:r>
              <a:rPr lang="en-US" dirty="0"/>
              <a:t>TP and OOD detection bound each other</a:t>
            </a:r>
            <a:endParaRPr dirty="0"/>
          </a:p>
        </p:txBody>
      </p:sp>
      <p:sp>
        <p:nvSpPr>
          <p:cNvPr id="152" name="Content Placeholder 2"/>
          <p:cNvSpPr txBox="1">
            <a:spLocks noGrp="1"/>
          </p:cNvSpPr>
          <p:nvPr>
            <p:ph type="body" idx="1"/>
          </p:nvPr>
        </p:nvSpPr>
        <p:spPr>
          <a:xfrm>
            <a:off x="609600" y="1595438"/>
            <a:ext cx="10972800" cy="4713288"/>
          </a:xfrm>
          <a:prstGeom prst="rect">
            <a:avLst/>
          </a:prstGeom>
        </p:spPr>
        <p:txBody>
          <a:bodyPr/>
          <a:lstStyle/>
          <a:p>
            <a:pPr marL="342899" indent="-342899">
              <a:spcBef>
                <a:spcPts val="600"/>
              </a:spcBef>
              <a:defRPr sz="2800"/>
            </a:pPr>
            <a:r>
              <a:rPr dirty="0"/>
              <a:t>TP and out-of-distribution (OOD) detection bound each other</a:t>
            </a:r>
          </a:p>
          <a:p>
            <a:pPr>
              <a:spcBef>
                <a:spcPts val="600"/>
              </a:spcBef>
            </a:pPr>
            <a:endParaRPr dirty="0"/>
          </a:p>
          <a:p>
            <a:pPr>
              <a:spcBef>
                <a:spcPts val="600"/>
              </a:spcBef>
            </a:pPr>
            <a:endParaRPr dirty="0"/>
          </a:p>
          <a:p>
            <a:pPr>
              <a:spcBef>
                <a:spcPts val="600"/>
              </a:spcBef>
            </a:pPr>
            <a:endParaRPr dirty="0"/>
          </a:p>
          <a:p>
            <a:pPr marL="342899" indent="-342899">
              <a:spcBef>
                <a:spcPts val="1800"/>
              </a:spcBef>
              <a:defRPr sz="2800"/>
            </a:pPr>
            <a:r>
              <a:rPr dirty="0"/>
              <a:t>The loss of CIL is bounded by that of WP and OOD</a:t>
            </a:r>
          </a:p>
        </p:txBody>
      </p:sp>
      <p:sp>
        <p:nvSpPr>
          <p:cNvPr id="153"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23</a:t>
            </a:fld>
            <a:endParaRPr/>
          </a:p>
        </p:txBody>
      </p:sp>
      <p:pic>
        <p:nvPicPr>
          <p:cNvPr id="154" name="Screen Shot 2022-10-20 at 9.19.34 AM.png" descr="Screen Shot 2022-10-20 at 9.19.34 AM.png"/>
          <p:cNvPicPr>
            <a:picLocks noChangeAspect="1"/>
          </p:cNvPicPr>
          <p:nvPr/>
        </p:nvPicPr>
        <p:blipFill>
          <a:blip r:embed="rId2"/>
          <a:stretch>
            <a:fillRect/>
          </a:stretch>
        </p:blipFill>
        <p:spPr>
          <a:xfrm>
            <a:off x="947428" y="2132856"/>
            <a:ext cx="10164137" cy="1240561"/>
          </a:xfrm>
          <a:prstGeom prst="rect">
            <a:avLst/>
          </a:prstGeom>
          <a:ln w="12700">
            <a:miter lim="400000"/>
          </a:ln>
        </p:spPr>
      </p:pic>
      <p:pic>
        <p:nvPicPr>
          <p:cNvPr id="155" name="Screen Shot 2022-10-16 at 4.49.52 PM.png" descr="Screen Shot 2022-10-16 at 4.49.52 PM.png"/>
          <p:cNvPicPr>
            <a:picLocks noChangeAspect="1"/>
          </p:cNvPicPr>
          <p:nvPr/>
        </p:nvPicPr>
        <p:blipFill>
          <a:blip r:embed="rId3"/>
          <a:stretch>
            <a:fillRect/>
          </a:stretch>
        </p:blipFill>
        <p:spPr>
          <a:xfrm>
            <a:off x="875420" y="4406130"/>
            <a:ext cx="8021912" cy="1712864"/>
          </a:xfrm>
          <a:prstGeom prst="rect">
            <a:avLst/>
          </a:prstGeom>
          <a:ln w="12700">
            <a:miter lim="400000"/>
          </a:ln>
        </p:spPr>
      </p:pic>
      <p:sp>
        <p:nvSpPr>
          <p:cNvPr id="2" name="TextBox 1">
            <a:extLst>
              <a:ext uri="{FF2B5EF4-FFF2-40B4-BE49-F238E27FC236}">
                <a16:creationId xmlns:a16="http://schemas.microsoft.com/office/drawing/2014/main" id="{2646DB3C-E952-52A7-6BE8-30276ACA5949}"/>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605D0C51-87FF-C811-A1EA-925116D9C59C}"/>
              </a:ext>
            </a:extLst>
          </p:cNvPr>
          <p:cNvSpPr>
            <a:spLocks noGrp="1"/>
          </p:cNvSpPr>
          <p:nvPr>
            <p:ph type="ftr" sz="quarter" idx="10"/>
          </p:nvPr>
        </p:nvSpPr>
        <p:spPr>
          <a:xfrm>
            <a:off x="609600" y="6248400"/>
            <a:ext cx="7416800" cy="457200"/>
          </a:xfrm>
        </p:spPr>
        <p:txBody>
          <a:bodyPr/>
          <a:lstStyle/>
          <a:p>
            <a:pPr>
              <a:defRPr/>
            </a:pPr>
            <a:r>
              <a:rPr lang="en-US" altLang="en-US"/>
              <a:t>CS583 - Data Mining and Text Mining</a:t>
            </a:r>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le 1"/>
          <p:cNvSpPr txBox="1">
            <a:spLocks noGrp="1"/>
          </p:cNvSpPr>
          <p:nvPr>
            <p:ph type="title"/>
          </p:nvPr>
        </p:nvSpPr>
        <p:spPr>
          <a:prstGeom prst="rect">
            <a:avLst/>
          </a:prstGeom>
        </p:spPr>
        <p:txBody>
          <a:bodyPr/>
          <a:lstStyle/>
          <a:p>
            <a:r>
              <a:t>Necessary Condition for CIL</a:t>
            </a:r>
          </a:p>
        </p:txBody>
      </p:sp>
      <p:sp>
        <p:nvSpPr>
          <p:cNvPr id="159" name="Content Placeholder 2"/>
          <p:cNvSpPr txBox="1">
            <a:spLocks noGrp="1"/>
          </p:cNvSpPr>
          <p:nvPr>
            <p:ph type="body" idx="1"/>
          </p:nvPr>
        </p:nvSpPr>
        <p:spPr>
          <a:xfrm>
            <a:off x="609600" y="1595438"/>
            <a:ext cx="10972800" cy="4713288"/>
          </a:xfrm>
          <a:prstGeom prst="rect">
            <a:avLst/>
          </a:prstGeom>
        </p:spPr>
        <p:txBody>
          <a:bodyPr/>
          <a:lstStyle/>
          <a:p>
            <a:pPr marL="342899" indent="-342899">
              <a:spcBef>
                <a:spcPts val="600"/>
              </a:spcBef>
              <a:defRPr sz="2800"/>
            </a:pPr>
            <a:r>
              <a:rPr lang="en-US" b="1" dirty="0"/>
              <a:t>Theorems 1, 2, and 3 </a:t>
            </a:r>
            <a:r>
              <a:rPr lang="en-US" dirty="0"/>
              <a:t>shows that </a:t>
            </a:r>
            <a:r>
              <a:rPr dirty="0"/>
              <a:t>good performances of WP and TP or (OOD) are </a:t>
            </a:r>
            <a:r>
              <a:rPr i="1" dirty="0">
                <a:solidFill>
                  <a:srgbClr val="0433FF"/>
                </a:solidFill>
              </a:rPr>
              <a:t>sufficient</a:t>
            </a:r>
            <a:r>
              <a:rPr dirty="0"/>
              <a:t> to guarantee a good CIL</a:t>
            </a:r>
          </a:p>
          <a:p>
            <a:pPr marL="342899" indent="-342899">
              <a:spcBef>
                <a:spcPts val="600"/>
              </a:spcBef>
              <a:defRPr sz="2800"/>
            </a:pPr>
            <a:endParaRPr dirty="0"/>
          </a:p>
          <a:p>
            <a:pPr marL="342899" indent="-342899">
              <a:spcBef>
                <a:spcPts val="600"/>
              </a:spcBef>
              <a:defRPr sz="2800"/>
            </a:pPr>
            <a:r>
              <a:rPr lang="en-US" dirty="0"/>
              <a:t>Theorem 4 shows that g</a:t>
            </a:r>
            <a:r>
              <a:rPr dirty="0"/>
              <a:t>ood performances of WP and TP (or OOD) are </a:t>
            </a:r>
            <a:r>
              <a:rPr i="1" dirty="0">
                <a:solidFill>
                  <a:srgbClr val="0433FF"/>
                </a:solidFill>
              </a:rPr>
              <a:t>necessary</a:t>
            </a:r>
            <a:r>
              <a:rPr dirty="0"/>
              <a:t> for a good CIL</a:t>
            </a:r>
          </a:p>
        </p:txBody>
      </p:sp>
      <p:sp>
        <p:nvSpPr>
          <p:cNvPr id="160"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24</a:t>
            </a:fld>
            <a:endParaRPr/>
          </a:p>
        </p:txBody>
      </p:sp>
      <p:pic>
        <p:nvPicPr>
          <p:cNvPr id="161" name="Screen Shot 2022-10-16 at 4.54.18 PM.png" descr="Screen Shot 2022-10-16 at 4.54.18 PM.png"/>
          <p:cNvPicPr>
            <a:picLocks noChangeAspect="1"/>
          </p:cNvPicPr>
          <p:nvPr/>
        </p:nvPicPr>
        <p:blipFill>
          <a:blip r:embed="rId2"/>
          <a:stretch>
            <a:fillRect/>
          </a:stretch>
        </p:blipFill>
        <p:spPr>
          <a:xfrm>
            <a:off x="905431" y="4297217"/>
            <a:ext cx="10541296" cy="787968"/>
          </a:xfrm>
          <a:prstGeom prst="rect">
            <a:avLst/>
          </a:prstGeom>
          <a:ln w="12700">
            <a:miter lim="400000"/>
          </a:ln>
        </p:spPr>
      </p:pic>
      <p:sp>
        <p:nvSpPr>
          <p:cNvPr id="2" name="TextBox 1">
            <a:extLst>
              <a:ext uri="{FF2B5EF4-FFF2-40B4-BE49-F238E27FC236}">
                <a16:creationId xmlns:a16="http://schemas.microsoft.com/office/drawing/2014/main" id="{844A957D-3397-516A-7BEF-F2E48873B4D9}"/>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1E485346-1B24-7586-6B40-6C1E5786A1D5}"/>
              </a:ext>
            </a:extLst>
          </p:cNvPr>
          <p:cNvSpPr>
            <a:spLocks noGrp="1"/>
          </p:cNvSpPr>
          <p:nvPr>
            <p:ph type="ftr" sz="quarter" idx="10"/>
          </p:nvPr>
        </p:nvSpPr>
        <p:spPr>
          <a:xfrm>
            <a:off x="609600" y="6248400"/>
            <a:ext cx="7416800" cy="457200"/>
          </a:xfrm>
        </p:spPr>
        <p:txBody>
          <a:bodyPr/>
          <a:lstStyle/>
          <a:p>
            <a:pPr>
              <a:defRPr/>
            </a:pPr>
            <a:r>
              <a:rPr lang="en-US" altLang="en-US"/>
              <a:t>CS583 - Data Mining and Text Mining</a:t>
            </a:r>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itle 1"/>
          <p:cNvSpPr txBox="1">
            <a:spLocks noGrp="1"/>
          </p:cNvSpPr>
          <p:nvPr>
            <p:ph type="title"/>
          </p:nvPr>
        </p:nvSpPr>
        <p:spPr>
          <a:prstGeom prst="rect">
            <a:avLst/>
          </a:prstGeom>
        </p:spPr>
        <p:txBody>
          <a:bodyPr/>
          <a:lstStyle/>
          <a:p>
            <a:r>
              <a:rPr dirty="0"/>
              <a:t>Proposed Methods - Comparison (CIL)</a:t>
            </a:r>
          </a:p>
        </p:txBody>
      </p:sp>
      <p:sp>
        <p:nvSpPr>
          <p:cNvPr id="182" name="Content Placeholder 2"/>
          <p:cNvSpPr txBox="1">
            <a:spLocks noGrp="1"/>
          </p:cNvSpPr>
          <p:nvPr>
            <p:ph type="body" idx="1"/>
          </p:nvPr>
        </p:nvSpPr>
        <p:spPr>
          <a:xfrm>
            <a:off x="609600" y="1595438"/>
            <a:ext cx="10972800" cy="4713288"/>
          </a:xfrm>
          <a:prstGeom prst="rect">
            <a:avLst/>
          </a:prstGeom>
        </p:spPr>
        <p:txBody>
          <a:bodyPr/>
          <a:lstStyle>
            <a:lvl1pPr marL="342899" indent="-342899">
              <a:spcBef>
                <a:spcPts val="600"/>
              </a:spcBef>
              <a:defRPr sz="2800"/>
            </a:lvl1pPr>
          </a:lstStyle>
          <a:p>
            <a:r>
              <a:rPr dirty="0"/>
              <a:t>The</a:t>
            </a:r>
            <a:r>
              <a:rPr lang="en-US" dirty="0"/>
              <a:t>ory-based </a:t>
            </a:r>
            <a:r>
              <a:rPr dirty="0"/>
              <a:t>methods outperform the baselines by large margins</a:t>
            </a:r>
            <a:endParaRPr lang="en-US" dirty="0"/>
          </a:p>
          <a:p>
            <a:endParaRPr lang="en-US" dirty="0"/>
          </a:p>
          <a:p>
            <a:r>
              <a:rPr lang="en-US" dirty="0"/>
              <a:t>Combination of</a:t>
            </a:r>
          </a:p>
          <a:p>
            <a:pPr lvl="1"/>
            <a:r>
              <a:rPr lang="en-US" dirty="0"/>
              <a:t>a method to deal with CF</a:t>
            </a:r>
          </a:p>
          <a:p>
            <a:pPr lvl="2"/>
            <a:r>
              <a:rPr lang="en-US" dirty="0"/>
              <a:t>E.g., HAT and </a:t>
            </a:r>
            <a:r>
              <a:rPr lang="en-US" dirty="0" err="1"/>
              <a:t>SupSup</a:t>
            </a:r>
            <a:endParaRPr lang="en-US" dirty="0"/>
          </a:p>
          <a:p>
            <a:pPr lvl="1"/>
            <a:r>
              <a:rPr lang="en-US" dirty="0"/>
              <a:t>a strong OOD detection</a:t>
            </a:r>
          </a:p>
          <a:p>
            <a:pPr lvl="2"/>
            <a:r>
              <a:rPr lang="en-US" dirty="0"/>
              <a:t>E.g., CSI. </a:t>
            </a:r>
          </a:p>
          <a:p>
            <a:endParaRPr lang="en-US" dirty="0"/>
          </a:p>
          <a:p>
            <a:r>
              <a:rPr lang="en-US" b="1" dirty="0"/>
              <a:t>HAT+CSI </a:t>
            </a:r>
            <a:r>
              <a:rPr lang="en-US" dirty="0"/>
              <a:t>and </a:t>
            </a:r>
            <a:r>
              <a:rPr lang="en-US" b="1" dirty="0" err="1"/>
              <a:t>Sup+CSI</a:t>
            </a:r>
            <a:endParaRPr b="1" dirty="0"/>
          </a:p>
        </p:txBody>
      </p:sp>
      <p:sp>
        <p:nvSpPr>
          <p:cNvPr id="183" name="Slide Number Placeholder 6"/>
          <p:cNvSpPr txBox="1">
            <a:spLocks noGrp="1"/>
          </p:cNvSpPr>
          <p:nvPr>
            <p:ph type="sldNum" sz="quarter" idx="2"/>
          </p:nvPr>
        </p:nvSpPr>
        <p:spPr>
          <a:xfrm>
            <a:off x="11335385" y="6444297"/>
            <a:ext cx="247015"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Garamond"/>
                <a:ea typeface="Garamond"/>
                <a:cs typeface="Garamond"/>
                <a:sym typeface="Garamond"/>
              </a:defRPr>
            </a:lvl1pPr>
            <a:lvl2pPr marL="4572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2pPr>
            <a:lvl3pPr marL="9144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3pPr>
            <a:lvl4pPr marL="13716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4pPr>
            <a:lvl5pPr marL="1828800" marR="0" indent="0" algn="l" defTabSz="914400" rtl="0" fontAlgn="auto" latinLnBrk="0" hangingPunct="0">
              <a:lnSpc>
                <a:spcPct val="100000"/>
              </a:lnSpc>
              <a:spcBef>
                <a:spcPts val="700"/>
              </a:spcBef>
              <a:spcAft>
                <a:spcPts val="0"/>
              </a:spcAft>
              <a:buClr>
                <a:schemeClr val="accent1"/>
              </a:buClr>
              <a:buSzPct val="65000"/>
              <a:buFontTx/>
              <a:buChar char="■"/>
              <a:tabLst/>
              <a:defRPr kumimoji="0" sz="30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700"/>
              </a:spcBef>
              <a:spcAft>
                <a:spcPts val="0"/>
              </a:spcAft>
              <a:buClr>
                <a:schemeClr val="accent1"/>
              </a:buClr>
              <a:buSzTx/>
              <a:buFont typeface="Wingdings"/>
              <a:buNone/>
              <a:tabLst/>
              <a:defRPr kumimoji="0" sz="3000" b="0" i="0" u="none" strike="noStrike" cap="none" spc="0" normalizeH="0" baseline="0">
                <a:ln>
                  <a:noFill/>
                </a:ln>
                <a:solidFill>
                  <a:srgbClr val="000000"/>
                </a:solidFill>
                <a:effectLst/>
                <a:uFillTx/>
                <a:latin typeface="+mj-lt"/>
                <a:ea typeface="+mj-ea"/>
                <a:cs typeface="+mj-cs"/>
                <a:sym typeface="Arial"/>
              </a:defRPr>
            </a:lvl9pPr>
          </a:lstStyle>
          <a:p>
            <a:fld id="{86CB4B4D-7CA3-9044-876B-883B54F8677D}" type="slidenum">
              <a:rPr lang="en-US" smtClean="0"/>
              <a:pPr/>
              <a:t>25</a:t>
            </a:fld>
            <a:endParaRPr/>
          </a:p>
        </p:txBody>
      </p:sp>
      <p:pic>
        <p:nvPicPr>
          <p:cNvPr id="184" name="Screen Shot 2022-10-16 at 5.04.51 PM.png" descr="Screen Shot 2022-10-16 at 5.04.51 PM.png"/>
          <p:cNvPicPr>
            <a:picLocks noChangeAspect="1"/>
          </p:cNvPicPr>
          <p:nvPr/>
        </p:nvPicPr>
        <p:blipFill>
          <a:blip r:embed="rId2"/>
          <a:stretch>
            <a:fillRect/>
          </a:stretch>
        </p:blipFill>
        <p:spPr>
          <a:xfrm>
            <a:off x="5090915" y="2165447"/>
            <a:ext cx="6491485" cy="3801818"/>
          </a:xfrm>
          <a:prstGeom prst="rect">
            <a:avLst/>
          </a:prstGeom>
          <a:ln w="12700">
            <a:miter lim="400000"/>
          </a:ln>
        </p:spPr>
      </p:pic>
      <p:sp>
        <p:nvSpPr>
          <p:cNvPr id="185" name="Rectangle"/>
          <p:cNvSpPr/>
          <p:nvPr/>
        </p:nvSpPr>
        <p:spPr>
          <a:xfrm>
            <a:off x="5127460" y="5157192"/>
            <a:ext cx="6333136" cy="787135"/>
          </a:xfrm>
          <a:prstGeom prst="rect">
            <a:avLst/>
          </a:prstGeom>
          <a:solidFill>
            <a:srgbClr val="60D937">
              <a:alpha val="28165"/>
            </a:srgbClr>
          </a:solidFill>
          <a:ln w="12700">
            <a:miter lim="400000"/>
          </a:ln>
        </p:spPr>
        <p:txBody>
          <a:bodyPr lIns="50800" tIns="50800" rIns="50800" bIns="50800" anchor="ctr"/>
          <a:lstStyle/>
          <a:p>
            <a:pPr algn="ctr" defTabSz="825500">
              <a:spcBef>
                <a:spcPts val="0"/>
              </a:spcBef>
              <a:buClrTx/>
              <a:buSzTx/>
              <a:buNone/>
              <a:defRPr sz="3200">
                <a:latin typeface="Helvetica Neue Medium"/>
                <a:ea typeface="Helvetica Neue Medium"/>
                <a:cs typeface="Helvetica Neue Medium"/>
                <a:sym typeface="Helvetica Neue Medium"/>
              </a:defRPr>
            </a:pPr>
            <a:endParaRPr/>
          </a:p>
        </p:txBody>
      </p:sp>
      <p:sp>
        <p:nvSpPr>
          <p:cNvPr id="3" name="TextBox 2">
            <a:extLst>
              <a:ext uri="{FF2B5EF4-FFF2-40B4-BE49-F238E27FC236}">
                <a16:creationId xmlns:a16="http://schemas.microsoft.com/office/drawing/2014/main" id="{999B125F-B0A5-A946-4470-660C0982E7CA}"/>
              </a:ext>
            </a:extLst>
          </p:cNvPr>
          <p:cNvSpPr txBox="1"/>
          <p:nvPr/>
        </p:nvSpPr>
        <p:spPr>
          <a:xfrm>
            <a:off x="1919536" y="6152723"/>
            <a:ext cx="8496944" cy="276999"/>
          </a:xfrm>
          <a:prstGeom prst="rect">
            <a:avLst/>
          </a:prstGeom>
          <a:noFill/>
        </p:spPr>
        <p:txBody>
          <a:bodyPr wrap="square" rtlCol="0">
            <a:spAutoFit/>
          </a:bodyPr>
          <a:lstStyle/>
          <a:p>
            <a:pPr algn="ctr">
              <a:buNone/>
            </a:pPr>
            <a:r>
              <a:rPr lang="en-US" sz="1200" dirty="0"/>
              <a:t>Kim, Xiao, Konishi, Ke and Liu. A Theoretical Study on Solving Continual Learning. NeurIPS-2022, Nov. 28 - Dec. 9, 2022..</a:t>
            </a:r>
          </a:p>
        </p:txBody>
      </p:sp>
      <p:sp>
        <p:nvSpPr>
          <p:cNvPr id="4" name="Footer Placeholder 7">
            <a:extLst>
              <a:ext uri="{FF2B5EF4-FFF2-40B4-BE49-F238E27FC236}">
                <a16:creationId xmlns:a16="http://schemas.microsoft.com/office/drawing/2014/main" id="{E6E621CD-68A8-CEA3-5F57-62DAE1F906B5}"/>
              </a:ext>
            </a:extLst>
          </p:cNvPr>
          <p:cNvSpPr>
            <a:spLocks noGrp="1"/>
          </p:cNvSpPr>
          <p:nvPr>
            <p:ph type="ftr" sz="quarter" idx="10"/>
          </p:nvPr>
        </p:nvSpPr>
        <p:spPr>
          <a:xfrm>
            <a:off x="609600" y="6248400"/>
            <a:ext cx="7416800" cy="457200"/>
          </a:xfrm>
        </p:spPr>
        <p:txBody>
          <a:bodyPr/>
          <a:lstStyle/>
          <a:p>
            <a:pPr>
              <a:defRPr/>
            </a:pPr>
            <a:r>
              <a:rPr lang="en-US" altLang="en-US"/>
              <a:t>CS583 - Data Mining and Text Mining</a:t>
            </a:r>
            <a:endParaRPr lang="en-US"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BBCC-5A31-46FE-9603-131CEE58E51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882DEAC-7047-4A78-92F6-AEDB748165FC}"/>
              </a:ext>
            </a:extLst>
          </p:cNvPr>
          <p:cNvSpPr>
            <a:spLocks noGrp="1"/>
          </p:cNvSpPr>
          <p:nvPr>
            <p:ph idx="1"/>
          </p:nvPr>
        </p:nvSpPr>
        <p:spPr/>
        <p:txBody>
          <a:bodyPr/>
          <a:lstStyle/>
          <a:p>
            <a:pPr>
              <a:spcBef>
                <a:spcPts val="600"/>
              </a:spcBef>
            </a:pPr>
            <a:r>
              <a:rPr lang="en-US" sz="3200" b="1" dirty="0">
                <a:solidFill>
                  <a:srgbClr val="7030A0"/>
                </a:solidFill>
              </a:rPr>
              <a:t>Task incremental learning (TIL)</a:t>
            </a:r>
            <a:endParaRPr lang="en-US" sz="2800" b="1" dirty="0">
              <a:solidFill>
                <a:srgbClr val="7030A0"/>
              </a:solidFill>
            </a:endParaRPr>
          </a:p>
          <a:p>
            <a:pPr lvl="1">
              <a:spcBef>
                <a:spcPts val="600"/>
              </a:spcBef>
            </a:pPr>
            <a:r>
              <a:rPr lang="en-US" sz="2800" dirty="0">
                <a:solidFill>
                  <a:srgbClr val="7030A0"/>
                </a:solidFill>
              </a:rPr>
              <a:t>Catastrophic forgetting</a:t>
            </a:r>
          </a:p>
          <a:p>
            <a:pPr lvl="1"/>
            <a:r>
              <a:rPr lang="en-US" sz="2800" dirty="0">
                <a:solidFill>
                  <a:srgbClr val="7030A0"/>
                </a:solidFill>
              </a:rPr>
              <a:t>Knowledge transfer</a:t>
            </a:r>
            <a:endParaRPr lang="en-US" dirty="0"/>
          </a:p>
        </p:txBody>
      </p:sp>
      <p:sp>
        <p:nvSpPr>
          <p:cNvPr id="4" name="Footer Placeholder 3">
            <a:extLst>
              <a:ext uri="{FF2B5EF4-FFF2-40B4-BE49-F238E27FC236}">
                <a16:creationId xmlns:a16="http://schemas.microsoft.com/office/drawing/2014/main" id="{DD26E562-8491-4F03-91BC-143A56A1DEB9}"/>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DCA673DD-CB26-4DC3-941D-6029444DCD8E}"/>
              </a:ext>
            </a:extLst>
          </p:cNvPr>
          <p:cNvSpPr>
            <a:spLocks noGrp="1"/>
          </p:cNvSpPr>
          <p:nvPr>
            <p:ph type="sldNum" sz="quarter" idx="11"/>
          </p:nvPr>
        </p:nvSpPr>
        <p:spPr/>
        <p:txBody>
          <a:bodyPr/>
          <a:lstStyle/>
          <a:p>
            <a:pPr>
              <a:defRPr/>
            </a:pPr>
            <a:fld id="{09BF91C3-4DC8-4412-86BD-7EDA41606D7A}" type="slidenum">
              <a:rPr lang="en-US" altLang="en-US" smtClean="0"/>
              <a:pPr>
                <a:defRPr/>
              </a:pPr>
              <a:t>26</a:t>
            </a:fld>
            <a:endParaRPr lang="en-US" altLang="en-US"/>
          </a:p>
        </p:txBody>
      </p:sp>
    </p:spTree>
    <p:extLst>
      <p:ext uri="{BB962C8B-B14F-4D97-AF65-F5344CB8AC3E}">
        <p14:creationId xmlns:p14="http://schemas.microsoft.com/office/powerpoint/2010/main" val="425291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81758" y="1816137"/>
            <a:ext cx="7198413" cy="3969622"/>
          </a:xfrm>
          <a:prstGeom prst="rect">
            <a:avLst/>
          </a:prstGeom>
        </p:spPr>
      </p:pic>
      <p:sp>
        <p:nvSpPr>
          <p:cNvPr id="4" name="Title 3"/>
          <p:cNvSpPr>
            <a:spLocks noGrp="1"/>
          </p:cNvSpPr>
          <p:nvPr>
            <p:ph type="title"/>
          </p:nvPr>
        </p:nvSpPr>
        <p:spPr/>
        <p:txBody>
          <a:bodyPr/>
          <a:lstStyle/>
          <a:p>
            <a:r>
              <a:rPr lang="en-US" dirty="0"/>
              <a:t>BERT-based Continual Learning (B-CL) for aspect sentiment classification </a:t>
            </a:r>
            <a:r>
              <a:rPr lang="en-US" sz="2400" dirty="0"/>
              <a:t>(Ke, Xu and Liu, 2021)</a:t>
            </a:r>
          </a:p>
        </p:txBody>
      </p:sp>
      <p:sp>
        <p:nvSpPr>
          <p:cNvPr id="5" name="Content Placeholder 4"/>
          <p:cNvSpPr>
            <a:spLocks noGrp="1"/>
          </p:cNvSpPr>
          <p:nvPr>
            <p:ph idx="1"/>
          </p:nvPr>
        </p:nvSpPr>
        <p:spPr>
          <a:xfrm>
            <a:off x="601803" y="1999619"/>
            <a:ext cx="3929743" cy="3969622"/>
          </a:xfrm>
        </p:spPr>
        <p:txBody>
          <a:bodyPr>
            <a:normAutofit fontScale="77500" lnSpcReduction="20000"/>
          </a:bodyPr>
          <a:lstStyle/>
          <a:p>
            <a:r>
              <a:rPr lang="en-US" dirty="0"/>
              <a:t>Fine-tune BERT</a:t>
            </a:r>
          </a:p>
          <a:p>
            <a:pPr lvl="1"/>
            <a:r>
              <a:rPr lang="en-US" dirty="0"/>
              <a:t>Perform poorly; capture highly task specific information, and difficult to transfer knowledge</a:t>
            </a:r>
          </a:p>
          <a:p>
            <a:r>
              <a:rPr lang="en-US" dirty="0"/>
              <a:t>Adapter-BERT</a:t>
            </a:r>
          </a:p>
          <a:p>
            <a:pPr lvl="1"/>
            <a:r>
              <a:rPr lang="en-US" dirty="0"/>
              <a:t>Fix the pre-trained BERT parameters, only the adapter and normalization layers are trainable</a:t>
            </a:r>
          </a:p>
          <a:p>
            <a:r>
              <a:rPr lang="en-US" dirty="0"/>
              <a:t>We replace the adapter with </a:t>
            </a:r>
            <a:r>
              <a:rPr lang="en-US" i="1" dirty="0"/>
              <a:t>Continual Learning Adapter (CLA)</a:t>
            </a:r>
          </a:p>
        </p:txBody>
      </p:sp>
      <p:sp>
        <p:nvSpPr>
          <p:cNvPr id="2" name="TextBox 1">
            <a:extLst>
              <a:ext uri="{FF2B5EF4-FFF2-40B4-BE49-F238E27FC236}">
                <a16:creationId xmlns:a16="http://schemas.microsoft.com/office/drawing/2014/main" id="{E08AA960-DB06-497A-8EEA-F065D2485FAD}"/>
              </a:ext>
            </a:extLst>
          </p:cNvPr>
          <p:cNvSpPr txBox="1"/>
          <p:nvPr/>
        </p:nvSpPr>
        <p:spPr>
          <a:xfrm>
            <a:off x="1811524" y="6152723"/>
            <a:ext cx="8784976" cy="276999"/>
          </a:xfrm>
          <a:prstGeom prst="rect">
            <a:avLst/>
          </a:prstGeom>
          <a:noFill/>
        </p:spPr>
        <p:txBody>
          <a:bodyPr wrap="square" rtlCol="0">
            <a:spAutoFit/>
          </a:bodyPr>
          <a:lstStyle/>
          <a:p>
            <a:pPr algn="ctr">
              <a:buNone/>
            </a:pPr>
            <a:r>
              <a:rPr lang="en-US" sz="1200" dirty="0"/>
              <a:t>Ke, Xu and Liu. Adapting BERT for Continual Learning of a Sequence of Aspect Sentiment Classification Tasks. NAACL-2021.</a:t>
            </a:r>
          </a:p>
        </p:txBody>
      </p:sp>
      <p:sp>
        <p:nvSpPr>
          <p:cNvPr id="8" name="Footer Placeholder 7">
            <a:extLst>
              <a:ext uri="{FF2B5EF4-FFF2-40B4-BE49-F238E27FC236}">
                <a16:creationId xmlns:a16="http://schemas.microsoft.com/office/drawing/2014/main" id="{8D0EC31F-4900-A6CB-5DBC-B61A1492C393}"/>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9" name="Slide Number Placeholder 8">
            <a:extLst>
              <a:ext uri="{FF2B5EF4-FFF2-40B4-BE49-F238E27FC236}">
                <a16:creationId xmlns:a16="http://schemas.microsoft.com/office/drawing/2014/main" id="{7A9A75ED-8B4A-8B7A-69A6-E7C129E20049}"/>
              </a:ext>
            </a:extLst>
          </p:cNvPr>
          <p:cNvSpPr>
            <a:spLocks noGrp="1"/>
          </p:cNvSpPr>
          <p:nvPr>
            <p:ph type="sldNum" sz="quarter" idx="11"/>
          </p:nvPr>
        </p:nvSpPr>
        <p:spPr/>
        <p:txBody>
          <a:bodyPr/>
          <a:lstStyle/>
          <a:p>
            <a:pPr>
              <a:defRPr/>
            </a:pPr>
            <a:fld id="{09BF91C3-4DC8-4412-86BD-7EDA41606D7A}" type="slidenum">
              <a:rPr lang="en-US" altLang="en-US" smtClean="0"/>
              <a:pPr>
                <a:defRPr/>
              </a:pPr>
              <a:t>27</a:t>
            </a:fld>
            <a:endParaRPr lang="en-US" altLang="en-US"/>
          </a:p>
        </p:txBody>
      </p:sp>
    </p:spTree>
    <p:extLst>
      <p:ext uri="{BB962C8B-B14F-4D97-AF65-F5344CB8AC3E}">
        <p14:creationId xmlns:p14="http://schemas.microsoft.com/office/powerpoint/2010/main" val="555228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697784" y="1755531"/>
            <a:ext cx="6924675" cy="3924300"/>
          </a:xfrm>
          <a:prstGeom prst="rect">
            <a:avLst/>
          </a:prstGeom>
        </p:spPr>
      </p:pic>
      <p:sp>
        <p:nvSpPr>
          <p:cNvPr id="4" name="Title 3"/>
          <p:cNvSpPr>
            <a:spLocks noGrp="1"/>
          </p:cNvSpPr>
          <p:nvPr>
            <p:ph type="title"/>
          </p:nvPr>
        </p:nvSpPr>
        <p:spPr/>
        <p:txBody>
          <a:bodyPr/>
          <a:lstStyle/>
          <a:p>
            <a:r>
              <a:rPr lang="en-US" dirty="0"/>
              <a:t>BERT-based Continual Learning (capsule network)</a:t>
            </a:r>
          </a:p>
        </p:txBody>
      </p:sp>
      <p:sp>
        <p:nvSpPr>
          <p:cNvPr id="5" name="Content Placeholder 4"/>
          <p:cNvSpPr>
            <a:spLocks noGrp="1"/>
          </p:cNvSpPr>
          <p:nvPr>
            <p:ph idx="1"/>
          </p:nvPr>
        </p:nvSpPr>
        <p:spPr>
          <a:xfrm>
            <a:off x="838200" y="1825625"/>
            <a:ext cx="4429125" cy="4351338"/>
          </a:xfrm>
        </p:spPr>
        <p:txBody>
          <a:bodyPr>
            <a:normAutofit fontScale="92500"/>
          </a:bodyPr>
          <a:lstStyle/>
          <a:p>
            <a:r>
              <a:rPr lang="en-US" b="1" dirty="0"/>
              <a:t>Knowledge Sharing Module (KSM)</a:t>
            </a:r>
          </a:p>
          <a:p>
            <a:r>
              <a:rPr lang="en-US" b="1" dirty="0"/>
              <a:t>Input: </a:t>
            </a:r>
            <a:r>
              <a:rPr lang="en-US" dirty="0"/>
              <a:t>hidden state from the transformer layer</a:t>
            </a:r>
            <a:endParaRPr lang="en-US" b="1" dirty="0"/>
          </a:p>
          <a:p>
            <a:r>
              <a:rPr lang="en-US" b="1" dirty="0"/>
              <a:t>TCL: </a:t>
            </a:r>
            <a:r>
              <a:rPr lang="en-US" dirty="0"/>
              <a:t>a capsule is added to TCL for every new task, preparing the low-level features from each task</a:t>
            </a:r>
            <a:endParaRPr lang="en-US" b="1" dirty="0"/>
          </a:p>
        </p:txBody>
      </p:sp>
      <p:sp>
        <p:nvSpPr>
          <p:cNvPr id="2" name="TextBox 1">
            <a:extLst>
              <a:ext uri="{FF2B5EF4-FFF2-40B4-BE49-F238E27FC236}">
                <a16:creationId xmlns:a16="http://schemas.microsoft.com/office/drawing/2014/main" id="{8AA3412B-6D1B-5AB3-7B07-A3DF7E0D0450}"/>
              </a:ext>
            </a:extLst>
          </p:cNvPr>
          <p:cNvSpPr txBox="1"/>
          <p:nvPr/>
        </p:nvSpPr>
        <p:spPr>
          <a:xfrm>
            <a:off x="2135560" y="6152723"/>
            <a:ext cx="8244916" cy="276999"/>
          </a:xfrm>
          <a:prstGeom prst="rect">
            <a:avLst/>
          </a:prstGeom>
          <a:noFill/>
        </p:spPr>
        <p:txBody>
          <a:bodyPr wrap="square" rtlCol="0">
            <a:spAutoFit/>
          </a:bodyPr>
          <a:lstStyle/>
          <a:p>
            <a:pPr algn="ctr">
              <a:buNone/>
            </a:pPr>
            <a:r>
              <a:rPr lang="en-US" sz="1200" b="0" dirty="0">
                <a:solidFill>
                  <a:srgbClr val="000000"/>
                </a:solidFill>
                <a:effectLst/>
                <a:latin typeface="Times New Roman" panose="02020603050405020304" pitchFamily="18" charset="0"/>
              </a:rPr>
              <a:t>Ke, Xu and Liu. Adapting BERT for Continual Learning of a Sequence of Aspect Sentiment Classification Tasks. NAACL-2021.</a:t>
            </a:r>
          </a:p>
        </p:txBody>
      </p:sp>
      <p:sp>
        <p:nvSpPr>
          <p:cNvPr id="3" name="Footer Placeholder 2">
            <a:extLst>
              <a:ext uri="{FF2B5EF4-FFF2-40B4-BE49-F238E27FC236}">
                <a16:creationId xmlns:a16="http://schemas.microsoft.com/office/drawing/2014/main" id="{0F0D82EA-3DDB-777A-FA4D-E4B89DAE84F3}"/>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Slide Number Placeholder 6">
            <a:extLst>
              <a:ext uri="{FF2B5EF4-FFF2-40B4-BE49-F238E27FC236}">
                <a16:creationId xmlns:a16="http://schemas.microsoft.com/office/drawing/2014/main" id="{8128D2A4-2CB9-7940-19C0-16CCA4E71EEC}"/>
              </a:ext>
            </a:extLst>
          </p:cNvPr>
          <p:cNvSpPr>
            <a:spLocks noGrp="1"/>
          </p:cNvSpPr>
          <p:nvPr>
            <p:ph type="sldNum" sz="quarter" idx="11"/>
          </p:nvPr>
        </p:nvSpPr>
        <p:spPr/>
        <p:txBody>
          <a:bodyPr/>
          <a:lstStyle/>
          <a:p>
            <a:pPr>
              <a:defRPr/>
            </a:pPr>
            <a:fld id="{09BF91C3-4DC8-4412-86BD-7EDA41606D7A}" type="slidenum">
              <a:rPr lang="en-US" altLang="en-US" smtClean="0"/>
              <a:pPr>
                <a:defRPr/>
              </a:pPr>
              <a:t>28</a:t>
            </a:fld>
            <a:endParaRPr lang="en-US" altLang="en-US"/>
          </a:p>
        </p:txBody>
      </p:sp>
    </p:spTree>
    <p:extLst>
      <p:ext uri="{BB962C8B-B14F-4D97-AF65-F5344CB8AC3E}">
        <p14:creationId xmlns:p14="http://schemas.microsoft.com/office/powerpoint/2010/main" val="3116501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901565" y="1825625"/>
            <a:ext cx="6924675" cy="3924300"/>
          </a:xfrm>
          <a:prstGeom prst="rect">
            <a:avLst/>
          </a:prstGeom>
        </p:spPr>
      </p:pic>
      <p:sp>
        <p:nvSpPr>
          <p:cNvPr id="4" name="Title 3"/>
          <p:cNvSpPr>
            <a:spLocks noGrp="1"/>
          </p:cNvSpPr>
          <p:nvPr>
            <p:ph type="title"/>
          </p:nvPr>
        </p:nvSpPr>
        <p:spPr/>
        <p:txBody>
          <a:bodyPr/>
          <a:lstStyle/>
          <a:p>
            <a:r>
              <a:rPr lang="en-US" dirty="0"/>
              <a:t>BERT-based Continual Learning</a:t>
            </a:r>
          </a:p>
        </p:txBody>
      </p:sp>
      <p:sp>
        <p:nvSpPr>
          <p:cNvPr id="5" name="Content Placeholder 4"/>
          <p:cNvSpPr>
            <a:spLocks noGrp="1"/>
          </p:cNvSpPr>
          <p:nvPr>
            <p:ph idx="1"/>
          </p:nvPr>
        </p:nvSpPr>
        <p:spPr>
          <a:xfrm>
            <a:off x="609600" y="1825625"/>
            <a:ext cx="4657725" cy="4351338"/>
          </a:xfrm>
        </p:spPr>
        <p:txBody>
          <a:bodyPr>
            <a:normAutofit fontScale="77500" lnSpcReduction="20000"/>
          </a:bodyPr>
          <a:lstStyle/>
          <a:p>
            <a:r>
              <a:rPr lang="en-US" b="1" dirty="0"/>
              <a:t>Knowledge Sharing Module (KSM)</a:t>
            </a:r>
          </a:p>
          <a:p>
            <a:r>
              <a:rPr lang="en-US" b="1" dirty="0"/>
              <a:t>KCL: </a:t>
            </a:r>
            <a:r>
              <a:rPr lang="en-US" dirty="0"/>
              <a:t>capture those tasks with similar features or shared knowledge. </a:t>
            </a:r>
          </a:p>
          <a:p>
            <a:r>
              <a:rPr lang="en-US" dirty="0"/>
              <a:t>A key here is the </a:t>
            </a:r>
            <a:r>
              <a:rPr lang="en-US" b="1" i="1" dirty="0"/>
              <a:t>dynamic routing</a:t>
            </a:r>
            <a:r>
              <a:rPr lang="en-US" dirty="0"/>
              <a:t>, which encourages each low-level capsule (i.e., task capsule) to send its output to the similar higher-level capsule (i.e., Knowledge sharing capsule)</a:t>
            </a:r>
          </a:p>
        </p:txBody>
      </p:sp>
      <p:sp>
        <p:nvSpPr>
          <p:cNvPr id="2" name="TextBox 1">
            <a:extLst>
              <a:ext uri="{FF2B5EF4-FFF2-40B4-BE49-F238E27FC236}">
                <a16:creationId xmlns:a16="http://schemas.microsoft.com/office/drawing/2014/main" id="{540F84D6-17A6-7648-A275-A0F92CE9D4FE}"/>
              </a:ext>
            </a:extLst>
          </p:cNvPr>
          <p:cNvSpPr txBox="1"/>
          <p:nvPr/>
        </p:nvSpPr>
        <p:spPr>
          <a:xfrm>
            <a:off x="2135560" y="6152723"/>
            <a:ext cx="8244916" cy="276999"/>
          </a:xfrm>
          <a:prstGeom prst="rect">
            <a:avLst/>
          </a:prstGeom>
          <a:noFill/>
        </p:spPr>
        <p:txBody>
          <a:bodyPr wrap="square" rtlCol="0">
            <a:spAutoFit/>
          </a:bodyPr>
          <a:lstStyle/>
          <a:p>
            <a:pPr algn="ctr">
              <a:buNone/>
            </a:pPr>
            <a:r>
              <a:rPr lang="en-US" sz="1200" b="0" dirty="0">
                <a:solidFill>
                  <a:srgbClr val="000000"/>
                </a:solidFill>
                <a:effectLst/>
                <a:latin typeface="Times New Roman" panose="02020603050405020304" pitchFamily="18" charset="0"/>
              </a:rPr>
              <a:t>Ke, Xu and Liu. Adapting BERT for Continual Learning of a Sequence of Aspect Sentiment Classification Tasks. NAACL-2021.</a:t>
            </a:r>
          </a:p>
        </p:txBody>
      </p:sp>
      <p:sp>
        <p:nvSpPr>
          <p:cNvPr id="3" name="Footer Placeholder 2">
            <a:extLst>
              <a:ext uri="{FF2B5EF4-FFF2-40B4-BE49-F238E27FC236}">
                <a16:creationId xmlns:a16="http://schemas.microsoft.com/office/drawing/2014/main" id="{C17D0E02-073C-4731-21EF-2B037329CE30}"/>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Slide Number Placeholder 6">
            <a:extLst>
              <a:ext uri="{FF2B5EF4-FFF2-40B4-BE49-F238E27FC236}">
                <a16:creationId xmlns:a16="http://schemas.microsoft.com/office/drawing/2014/main" id="{B5458A9D-23AE-2BF8-949A-EEFA312CC2C3}"/>
              </a:ext>
            </a:extLst>
          </p:cNvPr>
          <p:cNvSpPr>
            <a:spLocks noGrp="1"/>
          </p:cNvSpPr>
          <p:nvPr>
            <p:ph type="sldNum" sz="quarter" idx="11"/>
          </p:nvPr>
        </p:nvSpPr>
        <p:spPr/>
        <p:txBody>
          <a:bodyPr/>
          <a:lstStyle/>
          <a:p>
            <a:pPr>
              <a:defRPr/>
            </a:pPr>
            <a:fld id="{09BF91C3-4DC8-4412-86BD-7EDA41606D7A}" type="slidenum">
              <a:rPr lang="en-US" altLang="en-US" smtClean="0"/>
              <a:pPr>
                <a:defRPr/>
              </a:pPr>
              <a:t>29</a:t>
            </a:fld>
            <a:endParaRPr lang="en-US" altLang="en-US"/>
          </a:p>
        </p:txBody>
      </p:sp>
    </p:spTree>
    <p:extLst>
      <p:ext uri="{BB962C8B-B14F-4D97-AF65-F5344CB8AC3E}">
        <p14:creationId xmlns:p14="http://schemas.microsoft.com/office/powerpoint/2010/main" val="591907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classic paradigm</a:t>
            </a:r>
            <a:br>
              <a:rPr lang="en-US" dirty="0"/>
            </a:br>
            <a:endParaRPr lang="en-US" sz="2400" dirty="0"/>
          </a:p>
        </p:txBody>
      </p:sp>
      <p:sp>
        <p:nvSpPr>
          <p:cNvPr id="3" name="Content Placeholder 2"/>
          <p:cNvSpPr>
            <a:spLocks noGrp="1"/>
          </p:cNvSpPr>
          <p:nvPr>
            <p:ph idx="1"/>
          </p:nvPr>
        </p:nvSpPr>
        <p:spPr>
          <a:xfrm>
            <a:off x="609600" y="1448780"/>
            <a:ext cx="10972800" cy="4574133"/>
          </a:xfrm>
        </p:spPr>
        <p:txBody>
          <a:bodyPr/>
          <a:lstStyle/>
          <a:p>
            <a:pPr>
              <a:spcBef>
                <a:spcPts val="1800"/>
              </a:spcBef>
            </a:pPr>
            <a:r>
              <a:rPr lang="en-US" dirty="0"/>
              <a:t>Classic machine learning: </a:t>
            </a:r>
            <a:r>
              <a:rPr lang="en-US" dirty="0">
                <a:solidFill>
                  <a:srgbClr val="FF0000"/>
                </a:solidFill>
              </a:rPr>
              <a:t>Isolated single-task learning</a:t>
            </a:r>
          </a:p>
          <a:p>
            <a:pPr>
              <a:spcBef>
                <a:spcPts val="1200"/>
              </a:spcBef>
            </a:pPr>
            <a:endParaRPr lang="en-US" dirty="0">
              <a:solidFill>
                <a:srgbClr val="FF0000"/>
              </a:solidFill>
            </a:endParaRPr>
          </a:p>
          <a:p>
            <a:pPr marL="344487" lvl="1" indent="0">
              <a:spcBef>
                <a:spcPts val="600"/>
              </a:spcBef>
              <a:buNone/>
            </a:pPr>
            <a:endParaRPr lang="en-US" dirty="0">
              <a:solidFill>
                <a:srgbClr val="FF0000"/>
              </a:solidFill>
            </a:endParaRPr>
          </a:p>
          <a:p>
            <a:pPr lvl="1">
              <a:spcBef>
                <a:spcPts val="600"/>
              </a:spcBef>
            </a:pPr>
            <a:endParaRPr lang="en-US" dirty="0">
              <a:solidFill>
                <a:srgbClr val="00863D"/>
              </a:solidFill>
            </a:endParaRPr>
          </a:p>
          <a:p>
            <a:pPr lvl="1">
              <a:spcBef>
                <a:spcPts val="600"/>
              </a:spcBef>
            </a:pPr>
            <a:r>
              <a:rPr lang="en-US" dirty="0">
                <a:solidFill>
                  <a:srgbClr val="00863D"/>
                </a:solidFill>
              </a:rPr>
              <a:t>Key weaknesses</a:t>
            </a:r>
          </a:p>
          <a:p>
            <a:pPr lvl="2">
              <a:spcBef>
                <a:spcPts val="600"/>
              </a:spcBef>
            </a:pPr>
            <a:r>
              <a:rPr lang="en-US" dirty="0">
                <a:solidFill>
                  <a:srgbClr val="0000FF"/>
                </a:solidFill>
              </a:rPr>
              <a:t>Closed-world assumption:</a:t>
            </a:r>
            <a:r>
              <a:rPr lang="en-US" dirty="0"/>
              <a:t> nothing new in testing / application </a:t>
            </a:r>
          </a:p>
          <a:p>
            <a:pPr lvl="2">
              <a:spcBef>
                <a:spcPts val="600"/>
              </a:spcBef>
            </a:pPr>
            <a:r>
              <a:rPr lang="en-US" dirty="0">
                <a:solidFill>
                  <a:srgbClr val="0000FF"/>
                </a:solidFill>
              </a:rPr>
              <a:t>Model is fixed during application</a:t>
            </a:r>
            <a:r>
              <a:rPr lang="en-US" dirty="0"/>
              <a:t>: no model revision/improvement in application</a:t>
            </a:r>
          </a:p>
          <a:p>
            <a:pPr lvl="2">
              <a:spcBef>
                <a:spcPts val="600"/>
              </a:spcBef>
            </a:pPr>
            <a:r>
              <a:rPr lang="en-US" dirty="0">
                <a:solidFill>
                  <a:srgbClr val="0000FF"/>
                </a:solidFill>
              </a:rPr>
              <a:t>No knowledge accumulation</a:t>
            </a:r>
            <a:r>
              <a:rPr lang="en-US" dirty="0"/>
              <a:t>: needs a large amount of labeled training data</a:t>
            </a:r>
          </a:p>
          <a:p>
            <a:pPr lvl="1">
              <a:spcBef>
                <a:spcPts val="600"/>
              </a:spcBef>
            </a:pPr>
            <a:r>
              <a:rPr lang="en-US" dirty="0"/>
              <a:t>Suitable for well-defined tasks in restricted environments</a:t>
            </a:r>
          </a:p>
          <a:p>
            <a:pPr marL="344487" lvl="1" indent="0">
              <a:buNone/>
            </a:pPr>
            <a:endParaRPr lang="en-US" dirty="0"/>
          </a:p>
        </p:txBody>
      </p:sp>
      <p:sp>
        <p:nvSpPr>
          <p:cNvPr id="7" name="Slide Number Placeholder 6"/>
          <p:cNvSpPr>
            <a:spLocks noGrp="1"/>
          </p:cNvSpPr>
          <p:nvPr>
            <p:ph type="sldNum" sz="quarter" idx="11"/>
          </p:nvPr>
        </p:nvSpPr>
        <p:spPr/>
        <p:txBody>
          <a:bodyPr/>
          <a:lstStyle/>
          <a:p>
            <a:pPr>
              <a:defRPr/>
            </a:pPr>
            <a:fld id="{09BF91C3-4DC8-4412-86BD-7EDA41606D7A}" type="slidenum">
              <a:rPr lang="en-US" altLang="en-US" smtClean="0"/>
              <a:pPr>
                <a:defRPr/>
              </a:pPr>
              <a:t>3</a:t>
            </a:fld>
            <a:endParaRPr lang="en-US" altLang="en-US"/>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9" name="TextBox 8"/>
          <p:cNvSpPr txBox="1"/>
          <p:nvPr/>
        </p:nvSpPr>
        <p:spPr>
          <a:xfrm>
            <a:off x="609600" y="6152723"/>
            <a:ext cx="10972800" cy="276999"/>
          </a:xfrm>
          <a:prstGeom prst="rect">
            <a:avLst/>
          </a:prstGeom>
          <a:noFill/>
        </p:spPr>
        <p:txBody>
          <a:bodyPr wrap="square" rtlCol="0">
            <a:spAutoFit/>
          </a:bodyPr>
          <a:lstStyle/>
          <a:p>
            <a:pPr algn="ctr">
              <a:buNone/>
            </a:pPr>
            <a:r>
              <a:rPr lang="en-US" sz="1200" dirty="0"/>
              <a:t>Chen and Liu. Lifelong machine learning. Morgan &amp; Claypool. 2015, 2018</a:t>
            </a:r>
          </a:p>
        </p:txBody>
      </p:sp>
      <p:pic>
        <p:nvPicPr>
          <p:cNvPr id="6" name="Picture 5"/>
          <p:cNvPicPr>
            <a:picLocks noChangeAspect="1"/>
          </p:cNvPicPr>
          <p:nvPr/>
        </p:nvPicPr>
        <p:blipFill>
          <a:blip r:embed="rId3"/>
          <a:stretch>
            <a:fillRect/>
          </a:stretch>
        </p:blipFill>
        <p:spPr>
          <a:xfrm>
            <a:off x="2315580" y="2204864"/>
            <a:ext cx="7111649" cy="1086606"/>
          </a:xfrm>
          <a:prstGeom prst="rect">
            <a:avLst/>
          </a:prstGeom>
        </p:spPr>
      </p:pic>
    </p:spTree>
    <p:extLst>
      <p:ext uri="{BB962C8B-B14F-4D97-AF65-F5344CB8AC3E}">
        <p14:creationId xmlns:p14="http://schemas.microsoft.com/office/powerpoint/2010/main" val="402874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BERT-based Continual Learning</a:t>
            </a:r>
          </a:p>
        </p:txBody>
      </p:sp>
      <p:sp>
        <p:nvSpPr>
          <p:cNvPr id="5" name="Content Placeholder 4"/>
          <p:cNvSpPr>
            <a:spLocks noGrp="1"/>
          </p:cNvSpPr>
          <p:nvPr>
            <p:ph idx="1"/>
          </p:nvPr>
        </p:nvSpPr>
        <p:spPr>
          <a:xfrm>
            <a:off x="838200" y="1825625"/>
            <a:ext cx="4569542" cy="4351338"/>
          </a:xfrm>
        </p:spPr>
        <p:txBody>
          <a:bodyPr/>
          <a:lstStyle/>
          <a:p>
            <a:r>
              <a:rPr lang="en-US" b="1" dirty="0"/>
              <a:t>Task Specific Module (TSM)</a:t>
            </a:r>
          </a:p>
          <a:p>
            <a:pPr lvl="1"/>
            <a:r>
              <a:rPr lang="en-US" b="1" dirty="0"/>
              <a:t>Input: </a:t>
            </a:r>
            <a:r>
              <a:rPr lang="en-US" dirty="0"/>
              <a:t>the knowledge sharing capsule output and task id</a:t>
            </a:r>
            <a:endParaRPr lang="en-US" b="1" dirty="0"/>
          </a:p>
          <a:p>
            <a:pPr lvl="1"/>
            <a:r>
              <a:rPr lang="en-US" b="1" dirty="0"/>
              <a:t>Task Masks</a:t>
            </a:r>
          </a:p>
        </p:txBody>
      </p:sp>
      <p:pic>
        <p:nvPicPr>
          <p:cNvPr id="2" name="Picture 1"/>
          <p:cNvPicPr>
            <a:picLocks noChangeAspect="1"/>
          </p:cNvPicPr>
          <p:nvPr/>
        </p:nvPicPr>
        <p:blipFill>
          <a:blip r:embed="rId3"/>
          <a:stretch>
            <a:fillRect/>
          </a:stretch>
        </p:blipFill>
        <p:spPr>
          <a:xfrm>
            <a:off x="5451758" y="1161603"/>
            <a:ext cx="6022658" cy="5015360"/>
          </a:xfrm>
          <a:prstGeom prst="rect">
            <a:avLst/>
          </a:prstGeom>
        </p:spPr>
      </p:pic>
      <p:sp>
        <p:nvSpPr>
          <p:cNvPr id="3" name="TextBox 2">
            <a:extLst>
              <a:ext uri="{FF2B5EF4-FFF2-40B4-BE49-F238E27FC236}">
                <a16:creationId xmlns:a16="http://schemas.microsoft.com/office/drawing/2014/main" id="{713DFD25-3D4F-151D-4BC6-28421772CA61}"/>
              </a:ext>
            </a:extLst>
          </p:cNvPr>
          <p:cNvSpPr txBox="1"/>
          <p:nvPr/>
        </p:nvSpPr>
        <p:spPr>
          <a:xfrm>
            <a:off x="2135560" y="6152723"/>
            <a:ext cx="8244916" cy="276999"/>
          </a:xfrm>
          <a:prstGeom prst="rect">
            <a:avLst/>
          </a:prstGeom>
          <a:noFill/>
        </p:spPr>
        <p:txBody>
          <a:bodyPr wrap="square" rtlCol="0">
            <a:spAutoFit/>
          </a:bodyPr>
          <a:lstStyle/>
          <a:p>
            <a:pPr algn="ctr">
              <a:buNone/>
            </a:pPr>
            <a:r>
              <a:rPr lang="en-US" sz="1200" b="0" dirty="0">
                <a:solidFill>
                  <a:srgbClr val="000000"/>
                </a:solidFill>
                <a:effectLst/>
                <a:latin typeface="Times New Roman" panose="02020603050405020304" pitchFamily="18" charset="0"/>
              </a:rPr>
              <a:t>Ke, Xu and Liu. Adapting BERT for Continual Learning of a Sequence of Aspect Sentiment Classification Tasks. NAACL-2021.</a:t>
            </a:r>
          </a:p>
        </p:txBody>
      </p:sp>
      <p:sp>
        <p:nvSpPr>
          <p:cNvPr id="6" name="Footer Placeholder 5">
            <a:extLst>
              <a:ext uri="{FF2B5EF4-FFF2-40B4-BE49-F238E27FC236}">
                <a16:creationId xmlns:a16="http://schemas.microsoft.com/office/drawing/2014/main" id="{67DDC8D9-41B1-4EEC-C4B9-BE6A0A43B34E}"/>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Slide Number Placeholder 6">
            <a:extLst>
              <a:ext uri="{FF2B5EF4-FFF2-40B4-BE49-F238E27FC236}">
                <a16:creationId xmlns:a16="http://schemas.microsoft.com/office/drawing/2014/main" id="{3DCDF892-9356-FEDF-7B4E-6B8836983D57}"/>
              </a:ext>
            </a:extLst>
          </p:cNvPr>
          <p:cNvSpPr>
            <a:spLocks noGrp="1"/>
          </p:cNvSpPr>
          <p:nvPr>
            <p:ph type="sldNum" sz="quarter" idx="11"/>
          </p:nvPr>
        </p:nvSpPr>
        <p:spPr/>
        <p:txBody>
          <a:bodyPr/>
          <a:lstStyle/>
          <a:p>
            <a:pPr>
              <a:defRPr/>
            </a:pPr>
            <a:fld id="{09BF91C3-4DC8-4412-86BD-7EDA41606D7A}" type="slidenum">
              <a:rPr lang="en-US" altLang="en-US" smtClean="0"/>
              <a:pPr>
                <a:defRPr/>
              </a:pPr>
              <a:t>30</a:t>
            </a:fld>
            <a:endParaRPr lang="en-US" altLang="en-US"/>
          </a:p>
        </p:txBody>
      </p:sp>
    </p:spTree>
    <p:extLst>
      <p:ext uri="{BB962C8B-B14F-4D97-AF65-F5344CB8AC3E}">
        <p14:creationId xmlns:p14="http://schemas.microsoft.com/office/powerpoint/2010/main" val="4070852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E70BA-6189-967F-9A63-7EDC1666091F}"/>
              </a:ext>
            </a:extLst>
          </p:cNvPr>
          <p:cNvSpPr>
            <a:spLocks noGrp="1"/>
          </p:cNvSpPr>
          <p:nvPr>
            <p:ph type="title"/>
          </p:nvPr>
        </p:nvSpPr>
        <p:spPr/>
        <p:txBody>
          <a:bodyPr/>
          <a:lstStyle/>
          <a:p>
            <a:r>
              <a:rPr lang="en-US" dirty="0"/>
              <a:t>Experimental results</a:t>
            </a:r>
          </a:p>
        </p:txBody>
      </p:sp>
      <p:sp>
        <p:nvSpPr>
          <p:cNvPr id="3" name="Content Placeholder 2">
            <a:extLst>
              <a:ext uri="{FF2B5EF4-FFF2-40B4-BE49-F238E27FC236}">
                <a16:creationId xmlns:a16="http://schemas.microsoft.com/office/drawing/2014/main" id="{BD606190-0D5A-25A5-666D-C4EEBAA5A1B8}"/>
              </a:ext>
            </a:extLst>
          </p:cNvPr>
          <p:cNvSpPr>
            <a:spLocks noGrp="1"/>
          </p:cNvSpPr>
          <p:nvPr>
            <p:ph idx="1"/>
          </p:nvPr>
        </p:nvSpPr>
        <p:spPr>
          <a:xfrm>
            <a:off x="609600" y="1600201"/>
            <a:ext cx="5234372" cy="4530725"/>
          </a:xfrm>
        </p:spPr>
        <p:txBody>
          <a:bodyPr/>
          <a:lstStyle/>
          <a:p>
            <a:r>
              <a:rPr lang="en-US" dirty="0"/>
              <a:t>Sentiment analysis tasks</a:t>
            </a:r>
          </a:p>
          <a:p>
            <a:pPr lvl="1"/>
            <a:r>
              <a:rPr lang="en-US" dirty="0"/>
              <a:t>19 domains (opinions of 19 products)</a:t>
            </a:r>
          </a:p>
          <a:p>
            <a:r>
              <a:rPr lang="en-US" dirty="0"/>
              <a:t>Compared with 18 baseline systems. </a:t>
            </a:r>
          </a:p>
        </p:txBody>
      </p:sp>
      <p:sp>
        <p:nvSpPr>
          <p:cNvPr id="4" name="Footer Placeholder 3">
            <a:extLst>
              <a:ext uri="{FF2B5EF4-FFF2-40B4-BE49-F238E27FC236}">
                <a16:creationId xmlns:a16="http://schemas.microsoft.com/office/drawing/2014/main" id="{DDA1DEB5-0E76-2E24-98CB-105E3CE536F7}"/>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1D20261F-7C13-9DB2-DF18-2C1F9666D817}"/>
              </a:ext>
            </a:extLst>
          </p:cNvPr>
          <p:cNvSpPr>
            <a:spLocks noGrp="1"/>
          </p:cNvSpPr>
          <p:nvPr>
            <p:ph type="sldNum" sz="quarter" idx="11"/>
          </p:nvPr>
        </p:nvSpPr>
        <p:spPr/>
        <p:txBody>
          <a:bodyPr/>
          <a:lstStyle/>
          <a:p>
            <a:pPr>
              <a:defRPr/>
            </a:pPr>
            <a:fld id="{09BF91C3-4DC8-4412-86BD-7EDA41606D7A}" type="slidenum">
              <a:rPr lang="en-US" altLang="en-US" smtClean="0"/>
              <a:pPr>
                <a:defRPr/>
              </a:pPr>
              <a:t>31</a:t>
            </a:fld>
            <a:endParaRPr lang="en-US" altLang="en-US"/>
          </a:p>
        </p:txBody>
      </p:sp>
      <p:pic>
        <p:nvPicPr>
          <p:cNvPr id="10" name="Picture 9">
            <a:extLst>
              <a:ext uri="{FF2B5EF4-FFF2-40B4-BE49-F238E27FC236}">
                <a16:creationId xmlns:a16="http://schemas.microsoft.com/office/drawing/2014/main" id="{DC4A059B-53D4-DEEF-3397-A6F32ED393A1}"/>
              </a:ext>
            </a:extLst>
          </p:cNvPr>
          <p:cNvPicPr>
            <a:picLocks noChangeAspect="1"/>
          </p:cNvPicPr>
          <p:nvPr/>
        </p:nvPicPr>
        <p:blipFill>
          <a:blip r:embed="rId2"/>
          <a:stretch>
            <a:fillRect/>
          </a:stretch>
        </p:blipFill>
        <p:spPr>
          <a:xfrm>
            <a:off x="5843972" y="384629"/>
            <a:ext cx="5575926" cy="5780675"/>
          </a:xfrm>
          <a:prstGeom prst="rect">
            <a:avLst/>
          </a:prstGeom>
        </p:spPr>
      </p:pic>
    </p:spTree>
    <p:extLst>
      <p:ext uri="{BB962C8B-B14F-4D97-AF65-F5344CB8AC3E}">
        <p14:creationId xmlns:p14="http://schemas.microsoft.com/office/powerpoint/2010/main" val="2689620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rgbClr val="FF0000"/>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rgbClr val="FF0000"/>
                </a:solidFill>
              </a:rPr>
              <a:t>Online continual learning</a:t>
            </a:r>
          </a:p>
          <a:p>
            <a:pPr>
              <a:spcBef>
                <a:spcPts val="600"/>
              </a:spcBef>
            </a:pPr>
            <a:r>
              <a:rPr lang="en-US" dirty="0">
                <a:solidFill>
                  <a:schemeClr val="bg1">
                    <a:lumMod val="65000"/>
                  </a:schemeClr>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32</a:t>
            </a:fld>
            <a:endParaRPr lang="en-US" altLang="en-US"/>
          </a:p>
        </p:txBody>
      </p:sp>
    </p:spTree>
    <p:extLst>
      <p:ext uri="{BB962C8B-B14F-4D97-AF65-F5344CB8AC3E}">
        <p14:creationId xmlns:p14="http://schemas.microsoft.com/office/powerpoint/2010/main" val="4113442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2948-0C56-4F6E-7A38-F72394D90CB8}"/>
              </a:ext>
            </a:extLst>
          </p:cNvPr>
          <p:cNvSpPr>
            <a:spLocks noGrp="1"/>
          </p:cNvSpPr>
          <p:nvPr>
            <p:ph type="title"/>
          </p:nvPr>
        </p:nvSpPr>
        <p:spPr/>
        <p:txBody>
          <a:bodyPr/>
          <a:lstStyle/>
          <a:p>
            <a:r>
              <a:rPr lang="en-US" dirty="0"/>
              <a:t>Online CL: Mutual information (MI) maximization</a:t>
            </a:r>
          </a:p>
        </p:txBody>
      </p:sp>
      <p:sp>
        <p:nvSpPr>
          <p:cNvPr id="3" name="Content Placeholder 2">
            <a:extLst>
              <a:ext uri="{FF2B5EF4-FFF2-40B4-BE49-F238E27FC236}">
                <a16:creationId xmlns:a16="http://schemas.microsoft.com/office/drawing/2014/main" id="{AF2EB0B8-B50D-A900-FE73-D1E357AC5800}"/>
              </a:ext>
            </a:extLst>
          </p:cNvPr>
          <p:cNvSpPr>
            <a:spLocks noGrp="1"/>
          </p:cNvSpPr>
          <p:nvPr>
            <p:ph idx="1"/>
          </p:nvPr>
        </p:nvSpPr>
        <p:spPr/>
        <p:txBody>
          <a:bodyPr/>
          <a:lstStyle/>
          <a:p>
            <a:r>
              <a:rPr lang="en-US" b="1" dirty="0"/>
              <a:t>OCM</a:t>
            </a:r>
            <a:r>
              <a:rPr lang="en-US" dirty="0"/>
              <a:t>: </a:t>
            </a:r>
            <a:r>
              <a:rPr lang="en-US" b="1" i="1" dirty="0"/>
              <a:t>O</a:t>
            </a:r>
            <a:r>
              <a:rPr lang="en-US" dirty="0"/>
              <a:t>nline </a:t>
            </a:r>
            <a:r>
              <a:rPr lang="en-US" b="1" i="1" dirty="0"/>
              <a:t>C</a:t>
            </a:r>
            <a:r>
              <a:rPr lang="en-US" dirty="0"/>
              <a:t>ontinual learning based on </a:t>
            </a:r>
            <a:r>
              <a:rPr lang="en-US" b="1" i="1" dirty="0"/>
              <a:t>M</a:t>
            </a:r>
            <a:r>
              <a:rPr lang="en-US" dirty="0"/>
              <a:t>utual information (MI) maximization. </a:t>
            </a:r>
          </a:p>
          <a:p>
            <a:pPr lvl="1"/>
            <a:r>
              <a:rPr lang="en-US" dirty="0"/>
              <a:t>Both batch CL and online CL have not used mutual information </a:t>
            </a:r>
          </a:p>
          <a:p>
            <a:pPr lvl="1"/>
            <a:r>
              <a:rPr lang="en-US" dirty="0"/>
              <a:t>To learn features holistically.  </a:t>
            </a:r>
          </a:p>
          <a:p>
            <a:endParaRPr lang="en-US" b="1" dirty="0"/>
          </a:p>
          <a:p>
            <a:r>
              <a:rPr lang="en-US" b="1" dirty="0"/>
              <a:t>Objective</a:t>
            </a:r>
            <a:r>
              <a:rPr lang="en-US" dirty="0"/>
              <a:t>: deal with CF in the CIL setting</a:t>
            </a:r>
          </a:p>
          <a:p>
            <a:pPr lvl="1"/>
            <a:r>
              <a:rPr lang="en-US" dirty="0"/>
              <a:t>Preventing information loss in feature learning</a:t>
            </a:r>
          </a:p>
          <a:p>
            <a:pPr lvl="1">
              <a:spcBef>
                <a:spcPts val="600"/>
              </a:spcBef>
            </a:pPr>
            <a:r>
              <a:rPr lang="en-US" dirty="0"/>
              <a:t>Preserving the previously learned knowledge</a:t>
            </a:r>
          </a:p>
          <a:p>
            <a:pPr lvl="1">
              <a:spcBef>
                <a:spcPts val="600"/>
              </a:spcBef>
            </a:pPr>
            <a:endParaRPr lang="en-US" dirty="0"/>
          </a:p>
        </p:txBody>
      </p:sp>
      <p:sp>
        <p:nvSpPr>
          <p:cNvPr id="4" name="Footer Placeholder 3">
            <a:extLst>
              <a:ext uri="{FF2B5EF4-FFF2-40B4-BE49-F238E27FC236}">
                <a16:creationId xmlns:a16="http://schemas.microsoft.com/office/drawing/2014/main" id="{69233E4C-5B25-7162-34A7-78D1123DD05E}"/>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6" name="TextBox 5">
            <a:extLst>
              <a:ext uri="{FF2B5EF4-FFF2-40B4-BE49-F238E27FC236}">
                <a16:creationId xmlns:a16="http://schemas.microsoft.com/office/drawing/2014/main" id="{3FF66082-415D-BB12-3A04-2708411689CB}"/>
              </a:ext>
            </a:extLst>
          </p:cNvPr>
          <p:cNvSpPr txBox="1"/>
          <p:nvPr/>
        </p:nvSpPr>
        <p:spPr>
          <a:xfrm>
            <a:off x="1055440" y="6152723"/>
            <a:ext cx="10526960" cy="276999"/>
          </a:xfrm>
          <a:prstGeom prst="rect">
            <a:avLst/>
          </a:prstGeom>
          <a:noFill/>
        </p:spPr>
        <p:txBody>
          <a:bodyPr wrap="square" rtlCol="0">
            <a:spAutoFit/>
          </a:bodyPr>
          <a:lstStyle/>
          <a:p>
            <a:pPr algn="ctr">
              <a:buNone/>
            </a:pPr>
            <a:r>
              <a:rPr lang="en-US" sz="1200" dirty="0"/>
              <a:t>Guo, Liu, and Zhao. Online Continual Learning through Mutual Information Maximization. ICML-2022</a:t>
            </a:r>
          </a:p>
        </p:txBody>
      </p:sp>
      <p:sp>
        <p:nvSpPr>
          <p:cNvPr id="5" name="Slide Number Placeholder 4">
            <a:extLst>
              <a:ext uri="{FF2B5EF4-FFF2-40B4-BE49-F238E27FC236}">
                <a16:creationId xmlns:a16="http://schemas.microsoft.com/office/drawing/2014/main" id="{1E7C8E47-262C-F837-3014-E0FC1A63F65B}"/>
              </a:ext>
            </a:extLst>
          </p:cNvPr>
          <p:cNvSpPr>
            <a:spLocks noGrp="1"/>
          </p:cNvSpPr>
          <p:nvPr>
            <p:ph type="sldNum" sz="quarter" idx="11"/>
          </p:nvPr>
        </p:nvSpPr>
        <p:spPr/>
        <p:txBody>
          <a:bodyPr/>
          <a:lstStyle/>
          <a:p>
            <a:pPr>
              <a:defRPr/>
            </a:pPr>
            <a:fld id="{09BF91C3-4DC8-4412-86BD-7EDA41606D7A}" type="slidenum">
              <a:rPr lang="en-US" altLang="en-US" smtClean="0"/>
              <a:pPr>
                <a:defRPr/>
              </a:pPr>
              <a:t>33</a:t>
            </a:fld>
            <a:endParaRPr lang="en-US" altLang="en-US"/>
          </a:p>
        </p:txBody>
      </p:sp>
    </p:spTree>
    <p:extLst>
      <p:ext uri="{BB962C8B-B14F-4D97-AF65-F5344CB8AC3E}">
        <p14:creationId xmlns:p14="http://schemas.microsoft.com/office/powerpoint/2010/main" val="2355110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E724-CB08-A475-3460-4515235E036B}"/>
              </a:ext>
            </a:extLst>
          </p:cNvPr>
          <p:cNvSpPr>
            <a:spLocks noGrp="1"/>
          </p:cNvSpPr>
          <p:nvPr>
            <p:ph type="title"/>
          </p:nvPr>
        </p:nvSpPr>
        <p:spPr/>
        <p:txBody>
          <a:bodyPr/>
          <a:lstStyle/>
          <a:p>
            <a:r>
              <a:rPr lang="en-US" dirty="0"/>
              <a:t>OCM architecture</a:t>
            </a:r>
          </a:p>
        </p:txBody>
      </p:sp>
      <p:sp>
        <p:nvSpPr>
          <p:cNvPr id="3" name="Content Placeholder 2">
            <a:extLst>
              <a:ext uri="{FF2B5EF4-FFF2-40B4-BE49-F238E27FC236}">
                <a16:creationId xmlns:a16="http://schemas.microsoft.com/office/drawing/2014/main" id="{D700F10D-315F-3059-0D82-02F120C6E3CB}"/>
              </a:ext>
            </a:extLst>
          </p:cNvPr>
          <p:cNvSpPr>
            <a:spLocks noGrp="1"/>
          </p:cNvSpPr>
          <p:nvPr>
            <p:ph idx="1"/>
          </p:nvPr>
        </p:nvSpPr>
        <p:spPr/>
        <p:txBody>
          <a:bodyPr/>
          <a:lstStyle/>
          <a:p>
            <a:r>
              <a:rPr lang="en-US" sz="2800" dirty="0"/>
              <a:t>A replay-based method: </a:t>
            </a:r>
            <a:r>
              <a:rPr lang="en-US" sz="2800" i="1" dirty="0" err="1"/>
              <a:t>X</a:t>
            </a:r>
            <a:r>
              <a:rPr lang="en-US" sz="2800" i="1" baseline="30000" dirty="0" err="1"/>
              <a:t>new</a:t>
            </a:r>
            <a:r>
              <a:rPr lang="en-US" sz="2800" i="1" baseline="30000" dirty="0"/>
              <a:t> </a:t>
            </a:r>
            <a:r>
              <a:rPr lang="en-US" sz="2800" dirty="0"/>
              <a:t>(new data batch), </a:t>
            </a:r>
            <a:r>
              <a:rPr lang="en-US" sz="2800" i="1" dirty="0" err="1"/>
              <a:t>X</a:t>
            </a:r>
            <a:r>
              <a:rPr lang="en-US" sz="2800" i="1" baseline="30000" dirty="0" err="1"/>
              <a:t>buf</a:t>
            </a:r>
            <a:r>
              <a:rPr lang="en-US" sz="2800" i="1" baseline="30000" dirty="0"/>
              <a:t> </a:t>
            </a:r>
            <a:r>
              <a:rPr lang="en-US" sz="2800" dirty="0"/>
              <a:t>(sampled data from replay buffer </a:t>
            </a:r>
            <a:r>
              <a:rPr lang="en-US" sz="2800" i="1" dirty="0"/>
              <a:t>M</a:t>
            </a:r>
            <a:r>
              <a:rPr lang="en-US" sz="2800" dirty="0"/>
              <a:t>)</a:t>
            </a:r>
            <a:endParaRPr lang="en-US" sz="2800" i="1" baseline="30000" dirty="0"/>
          </a:p>
          <a:p>
            <a:pPr marL="0" indent="0">
              <a:buNone/>
            </a:pPr>
            <a:endParaRPr lang="en-US" dirty="0"/>
          </a:p>
        </p:txBody>
      </p:sp>
      <p:sp>
        <p:nvSpPr>
          <p:cNvPr id="4" name="Footer Placeholder 3">
            <a:extLst>
              <a:ext uri="{FF2B5EF4-FFF2-40B4-BE49-F238E27FC236}">
                <a16:creationId xmlns:a16="http://schemas.microsoft.com/office/drawing/2014/main" id="{3F96B289-CF21-B7F9-0955-4963CC8EA710}"/>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graphicFrame>
        <p:nvGraphicFramePr>
          <p:cNvPr id="5" name="Object 4">
            <a:extLst>
              <a:ext uri="{FF2B5EF4-FFF2-40B4-BE49-F238E27FC236}">
                <a16:creationId xmlns:a16="http://schemas.microsoft.com/office/drawing/2014/main" id="{0DDC635C-2680-CE42-8DC1-9390BB10660F}"/>
              </a:ext>
            </a:extLst>
          </p:cNvPr>
          <p:cNvGraphicFramePr>
            <a:graphicFrameLocks noChangeAspect="1"/>
          </p:cNvGraphicFramePr>
          <p:nvPr/>
        </p:nvGraphicFramePr>
        <p:xfrm>
          <a:off x="1202810" y="2600908"/>
          <a:ext cx="9933750" cy="3548630"/>
        </p:xfrm>
        <a:graphic>
          <a:graphicData uri="http://schemas.openxmlformats.org/presentationml/2006/ole">
            <mc:AlternateContent xmlns:mc="http://schemas.openxmlformats.org/markup-compatibility/2006">
              <mc:Choice xmlns:v="urn:schemas-microsoft-com:vml" Requires="v">
                <p:oleObj name="Bitmap Image" r:id="rId2" imgW="5226120" imgH="1866960" progId="Paint.Picture">
                  <p:embed/>
                </p:oleObj>
              </mc:Choice>
              <mc:Fallback>
                <p:oleObj name="Bitmap Image" r:id="rId2" imgW="5226120" imgH="1866960" progId="Paint.Picture">
                  <p:embed/>
                  <p:pic>
                    <p:nvPicPr>
                      <p:cNvPr id="5" name="Object 4">
                        <a:extLst>
                          <a:ext uri="{FF2B5EF4-FFF2-40B4-BE49-F238E27FC236}">
                            <a16:creationId xmlns:a16="http://schemas.microsoft.com/office/drawing/2014/main" id="{0DDC635C-2680-CE42-8DC1-9390BB10660F}"/>
                          </a:ext>
                        </a:extLst>
                      </p:cNvPr>
                      <p:cNvPicPr/>
                      <p:nvPr/>
                    </p:nvPicPr>
                    <p:blipFill>
                      <a:blip r:embed="rId3"/>
                      <a:stretch>
                        <a:fillRect/>
                      </a:stretch>
                    </p:blipFill>
                    <p:spPr>
                      <a:xfrm>
                        <a:off x="1202810" y="2600908"/>
                        <a:ext cx="9933750" cy="3548630"/>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B9C7B211-B3D0-B545-F012-4D64A0F65C34}"/>
              </a:ext>
            </a:extLst>
          </p:cNvPr>
          <p:cNvSpPr>
            <a:spLocks noGrp="1"/>
          </p:cNvSpPr>
          <p:nvPr>
            <p:ph type="sldNum" sz="quarter" idx="11"/>
          </p:nvPr>
        </p:nvSpPr>
        <p:spPr/>
        <p:txBody>
          <a:bodyPr/>
          <a:lstStyle/>
          <a:p>
            <a:pPr>
              <a:defRPr/>
            </a:pPr>
            <a:fld id="{09BF91C3-4DC8-4412-86BD-7EDA41606D7A}" type="slidenum">
              <a:rPr lang="en-US" altLang="en-US" smtClean="0"/>
              <a:pPr>
                <a:defRPr/>
              </a:pPr>
              <a:t>34</a:t>
            </a:fld>
            <a:endParaRPr lang="en-US" altLang="en-US"/>
          </a:p>
        </p:txBody>
      </p:sp>
    </p:spTree>
    <p:extLst>
      <p:ext uri="{BB962C8B-B14F-4D97-AF65-F5344CB8AC3E}">
        <p14:creationId xmlns:p14="http://schemas.microsoft.com/office/powerpoint/2010/main" val="1876611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1304-1A6E-65AD-BDE7-AED93FB0AEDB}"/>
              </a:ext>
            </a:extLst>
          </p:cNvPr>
          <p:cNvSpPr>
            <a:spLocks noGrp="1"/>
          </p:cNvSpPr>
          <p:nvPr>
            <p:ph type="title"/>
          </p:nvPr>
        </p:nvSpPr>
        <p:spPr/>
        <p:txBody>
          <a:bodyPr/>
          <a:lstStyle/>
          <a:p>
            <a:r>
              <a:rPr lang="en-US" dirty="0"/>
              <a:t>Experiment results</a:t>
            </a:r>
          </a:p>
        </p:txBody>
      </p:sp>
      <p:sp>
        <p:nvSpPr>
          <p:cNvPr id="3" name="Content Placeholder 2">
            <a:extLst>
              <a:ext uri="{FF2B5EF4-FFF2-40B4-BE49-F238E27FC236}">
                <a16:creationId xmlns:a16="http://schemas.microsoft.com/office/drawing/2014/main" id="{1F4D6CF7-697C-438F-E6C8-9AC1F8D4F06C}"/>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4E41660-E996-0409-BC34-50B8AC6047DD}"/>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graphicFrame>
        <p:nvGraphicFramePr>
          <p:cNvPr id="6" name="Object 5">
            <a:extLst>
              <a:ext uri="{FF2B5EF4-FFF2-40B4-BE49-F238E27FC236}">
                <a16:creationId xmlns:a16="http://schemas.microsoft.com/office/drawing/2014/main" id="{0AE0424E-6301-1A03-22FF-CCC7299439F3}"/>
              </a:ext>
            </a:extLst>
          </p:cNvPr>
          <p:cNvGraphicFramePr>
            <a:graphicFrameLocks noChangeAspect="1"/>
          </p:cNvGraphicFramePr>
          <p:nvPr/>
        </p:nvGraphicFramePr>
        <p:xfrm>
          <a:off x="767408" y="2024844"/>
          <a:ext cx="10756089" cy="3564396"/>
        </p:xfrm>
        <a:graphic>
          <a:graphicData uri="http://schemas.openxmlformats.org/presentationml/2006/ole">
            <mc:AlternateContent xmlns:mc="http://schemas.openxmlformats.org/markup-compatibility/2006">
              <mc:Choice xmlns:v="urn:schemas-microsoft-com:vml" Requires="v">
                <p:oleObj name="Bitmap Image" r:id="rId2" imgW="8143920" imgH="2698920" progId="Paint.Picture">
                  <p:embed/>
                </p:oleObj>
              </mc:Choice>
              <mc:Fallback>
                <p:oleObj name="Bitmap Image" r:id="rId2" imgW="8143920" imgH="2698920" progId="Paint.Picture">
                  <p:embed/>
                  <p:pic>
                    <p:nvPicPr>
                      <p:cNvPr id="6" name="Object 5">
                        <a:extLst>
                          <a:ext uri="{FF2B5EF4-FFF2-40B4-BE49-F238E27FC236}">
                            <a16:creationId xmlns:a16="http://schemas.microsoft.com/office/drawing/2014/main" id="{0AE0424E-6301-1A03-22FF-CCC7299439F3}"/>
                          </a:ext>
                        </a:extLst>
                      </p:cNvPr>
                      <p:cNvPicPr/>
                      <p:nvPr/>
                    </p:nvPicPr>
                    <p:blipFill>
                      <a:blip r:embed="rId3"/>
                      <a:stretch>
                        <a:fillRect/>
                      </a:stretch>
                    </p:blipFill>
                    <p:spPr>
                      <a:xfrm>
                        <a:off x="767408" y="2024844"/>
                        <a:ext cx="10756089" cy="3564396"/>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A443B0DB-A2A7-D316-88D6-9648F3F86643}"/>
              </a:ext>
            </a:extLst>
          </p:cNvPr>
          <p:cNvSpPr>
            <a:spLocks noGrp="1"/>
          </p:cNvSpPr>
          <p:nvPr>
            <p:ph type="sldNum" sz="quarter" idx="11"/>
          </p:nvPr>
        </p:nvSpPr>
        <p:spPr/>
        <p:txBody>
          <a:bodyPr/>
          <a:lstStyle/>
          <a:p>
            <a:pPr>
              <a:defRPr/>
            </a:pPr>
            <a:fld id="{09BF91C3-4DC8-4412-86BD-7EDA41606D7A}" type="slidenum">
              <a:rPr lang="en-US" altLang="en-US" smtClean="0"/>
              <a:pPr>
                <a:defRPr/>
              </a:pPr>
              <a:t>35</a:t>
            </a:fld>
            <a:endParaRPr lang="en-US" altLang="en-US"/>
          </a:p>
        </p:txBody>
      </p:sp>
    </p:spTree>
    <p:extLst>
      <p:ext uri="{BB962C8B-B14F-4D97-AF65-F5344CB8AC3E}">
        <p14:creationId xmlns:p14="http://schemas.microsoft.com/office/powerpoint/2010/main" val="1398428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rgbClr val="FF0000"/>
                </a:solidFill>
              </a:rPr>
              <a:t>Post-deployment continual learning: autonomous learning</a:t>
            </a:r>
          </a:p>
          <a:p>
            <a:pPr lvl="2">
              <a:spcBef>
                <a:spcPts val="600"/>
              </a:spcBef>
            </a:pPr>
            <a:r>
              <a:rPr lang="en-US" dirty="0">
                <a:solidFill>
                  <a:srgbClr val="FF0000"/>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36</a:t>
            </a:fld>
            <a:endParaRPr lang="en-US" altLang="en-US"/>
          </a:p>
        </p:txBody>
      </p:sp>
    </p:spTree>
    <p:extLst>
      <p:ext uri="{BB962C8B-B14F-4D97-AF65-F5344CB8AC3E}">
        <p14:creationId xmlns:p14="http://schemas.microsoft.com/office/powerpoint/2010/main" val="3638726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64D6-3A1D-B8D4-973B-2555441D83BC}"/>
              </a:ext>
            </a:extLst>
          </p:cNvPr>
          <p:cNvSpPr>
            <a:spLocks noGrp="1"/>
          </p:cNvSpPr>
          <p:nvPr>
            <p:ph type="title"/>
          </p:nvPr>
        </p:nvSpPr>
        <p:spPr/>
        <p:txBody>
          <a:bodyPr/>
          <a:lstStyle/>
          <a:p>
            <a:r>
              <a:rPr lang="en-US" dirty="0"/>
              <a:t>Open-world continual learning</a:t>
            </a:r>
          </a:p>
        </p:txBody>
      </p:sp>
      <p:sp>
        <p:nvSpPr>
          <p:cNvPr id="3" name="Content Placeholder 2">
            <a:extLst>
              <a:ext uri="{FF2B5EF4-FFF2-40B4-BE49-F238E27FC236}">
                <a16:creationId xmlns:a16="http://schemas.microsoft.com/office/drawing/2014/main" id="{0DAFA6DB-6968-4794-88A7-6A44DF73F71F}"/>
              </a:ext>
            </a:extLst>
          </p:cNvPr>
          <p:cNvSpPr>
            <a:spLocks noGrp="1"/>
          </p:cNvSpPr>
          <p:nvPr>
            <p:ph idx="1"/>
          </p:nvPr>
        </p:nvSpPr>
        <p:spPr/>
        <p:txBody>
          <a:bodyPr/>
          <a:lstStyle/>
          <a:p>
            <a:r>
              <a:rPr lang="en-US" sz="2800" dirty="0">
                <a:solidFill>
                  <a:srgbClr val="FF0000"/>
                </a:solidFill>
              </a:rPr>
              <a:t>Open-World (continual) Learning (OWL)</a:t>
            </a:r>
          </a:p>
          <a:p>
            <a:pPr lvl="1"/>
            <a:r>
              <a:rPr lang="en-US" sz="2400" dirty="0"/>
              <a:t>(1) detect novel/new objects (OOD detection) and </a:t>
            </a:r>
          </a:p>
          <a:p>
            <a:pPr lvl="1"/>
            <a:r>
              <a:rPr lang="en-US" sz="2400" dirty="0"/>
              <a:t>(2) incrementally learn the new objects </a:t>
            </a:r>
            <a:r>
              <a:rPr lang="en-US" sz="2400" dirty="0">
                <a:solidFill>
                  <a:srgbClr val="0000FF"/>
                </a:solidFill>
              </a:rPr>
              <a:t>after they are labeled</a:t>
            </a:r>
            <a:r>
              <a:rPr lang="en-US" sz="2400" dirty="0"/>
              <a:t>. </a:t>
            </a:r>
          </a:p>
          <a:p>
            <a:pPr>
              <a:spcBef>
                <a:spcPts val="1200"/>
              </a:spcBef>
            </a:pPr>
            <a:r>
              <a:rPr lang="en-US" sz="2800" dirty="0"/>
              <a:t>The </a:t>
            </a:r>
            <a:r>
              <a:rPr lang="en-US" sz="2800" b="1" dirty="0"/>
              <a:t>theoretical result for CIL </a:t>
            </a:r>
            <a:r>
              <a:rPr lang="en-US" sz="2800" dirty="0"/>
              <a:t>is also applicable here because</a:t>
            </a:r>
          </a:p>
          <a:p>
            <a:pPr lvl="2"/>
            <a:r>
              <a:rPr lang="en-US" sz="2000" dirty="0"/>
              <a:t>(1) Theory says WP and OOD detection are necessary and sufficient conditions, and </a:t>
            </a:r>
          </a:p>
          <a:p>
            <a:pPr lvl="2"/>
            <a:r>
              <a:rPr lang="en-US" sz="2000" dirty="0"/>
              <a:t>(2) an OOD detection system usually does both OOD detection and in-distribution (IND) classification, which is WP (within-task prediction).</a:t>
            </a:r>
          </a:p>
          <a:p>
            <a:pPr>
              <a:spcBef>
                <a:spcPts val="1200"/>
              </a:spcBef>
            </a:pPr>
            <a:r>
              <a:rPr lang="en-US" sz="2800" dirty="0">
                <a:solidFill>
                  <a:srgbClr val="C00000"/>
                </a:solidFill>
              </a:rPr>
              <a:t>Autonomous AI agents: </a:t>
            </a:r>
            <a:r>
              <a:rPr lang="en-US" sz="2800" dirty="0">
                <a:solidFill>
                  <a:srgbClr val="3333FF"/>
                </a:solidFill>
              </a:rPr>
              <a:t>SOLA = OWL + Adaptation</a:t>
            </a:r>
            <a:endParaRPr lang="en-US" sz="2800" dirty="0"/>
          </a:p>
          <a:p>
            <a:pPr lvl="2"/>
            <a:r>
              <a:rPr lang="en-US" sz="2000" dirty="0"/>
              <a:t>Including getting training data by the AI agent itself. </a:t>
            </a:r>
          </a:p>
        </p:txBody>
      </p:sp>
      <p:sp>
        <p:nvSpPr>
          <p:cNvPr id="4" name="Footer Placeholder 3">
            <a:extLst>
              <a:ext uri="{FF2B5EF4-FFF2-40B4-BE49-F238E27FC236}">
                <a16:creationId xmlns:a16="http://schemas.microsoft.com/office/drawing/2014/main" id="{D534FF30-8814-3480-BFC1-49EBD802AF1E}"/>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72DF9E24-3B46-8086-D371-CCE4FB59BA76}"/>
              </a:ext>
            </a:extLst>
          </p:cNvPr>
          <p:cNvSpPr>
            <a:spLocks noGrp="1"/>
          </p:cNvSpPr>
          <p:nvPr>
            <p:ph type="sldNum" sz="quarter" idx="11"/>
          </p:nvPr>
        </p:nvSpPr>
        <p:spPr/>
        <p:txBody>
          <a:bodyPr/>
          <a:lstStyle/>
          <a:p>
            <a:pPr>
              <a:defRPr/>
            </a:pPr>
            <a:fld id="{09BF91C3-4DC8-4412-86BD-7EDA41606D7A}" type="slidenum">
              <a:rPr lang="en-US" altLang="en-US" smtClean="0"/>
              <a:pPr>
                <a:defRPr/>
              </a:pPr>
              <a:t>37</a:t>
            </a:fld>
            <a:endParaRPr lang="en-US" altLang="en-US"/>
          </a:p>
        </p:txBody>
      </p:sp>
      <p:sp>
        <p:nvSpPr>
          <p:cNvPr id="7" name="TextBox 6">
            <a:extLst>
              <a:ext uri="{FF2B5EF4-FFF2-40B4-BE49-F238E27FC236}">
                <a16:creationId xmlns:a16="http://schemas.microsoft.com/office/drawing/2014/main" id="{6DE5FC0E-4473-BD01-44E8-2EE59C8AE2AF}"/>
              </a:ext>
            </a:extLst>
          </p:cNvPr>
          <p:cNvSpPr txBox="1"/>
          <p:nvPr/>
        </p:nvSpPr>
        <p:spPr>
          <a:xfrm>
            <a:off x="1055440" y="6165304"/>
            <a:ext cx="10225136" cy="276999"/>
          </a:xfrm>
          <a:prstGeom prst="rect">
            <a:avLst/>
          </a:prstGeom>
          <a:noFill/>
        </p:spPr>
        <p:txBody>
          <a:bodyPr wrap="square" rtlCol="0">
            <a:spAutoFit/>
          </a:bodyPr>
          <a:lstStyle/>
          <a:p>
            <a:pPr algn="ctr">
              <a:buNone/>
            </a:pPr>
            <a:r>
              <a:rPr lang="en-US" sz="1200" dirty="0"/>
              <a:t>Liu, Mazumder, Robertson and Grigsby. AI Autonomy: Self-Initiated Open-World Continual Learning and Adaptation. AI Magazine, May 21, 2023</a:t>
            </a:r>
          </a:p>
        </p:txBody>
      </p:sp>
    </p:spTree>
    <p:extLst>
      <p:ext uri="{BB962C8B-B14F-4D97-AF65-F5344CB8AC3E}">
        <p14:creationId xmlns:p14="http://schemas.microsoft.com/office/powerpoint/2010/main" val="1662794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7B89-61F2-2A65-C63D-9092A965019D}"/>
              </a:ext>
            </a:extLst>
          </p:cNvPr>
          <p:cNvSpPr>
            <a:spLocks noGrp="1"/>
          </p:cNvSpPr>
          <p:nvPr>
            <p:ph type="title"/>
          </p:nvPr>
        </p:nvSpPr>
        <p:spPr/>
        <p:txBody>
          <a:bodyPr/>
          <a:lstStyle/>
          <a:p>
            <a:r>
              <a:rPr lang="en-US" dirty="0"/>
              <a:t>An experience with self-driving</a:t>
            </a:r>
          </a:p>
        </p:txBody>
      </p:sp>
      <p:sp>
        <p:nvSpPr>
          <p:cNvPr id="3" name="Content Placeholder 2">
            <a:extLst>
              <a:ext uri="{FF2B5EF4-FFF2-40B4-BE49-F238E27FC236}">
                <a16:creationId xmlns:a16="http://schemas.microsoft.com/office/drawing/2014/main" id="{D5F3026D-3C7F-41B8-81AF-3600C0E90FC7}"/>
              </a:ext>
            </a:extLst>
          </p:cNvPr>
          <p:cNvSpPr>
            <a:spLocks noGrp="1"/>
          </p:cNvSpPr>
          <p:nvPr>
            <p:ph idx="1"/>
          </p:nvPr>
        </p:nvSpPr>
        <p:spPr>
          <a:xfrm>
            <a:off x="595808" y="1736812"/>
            <a:ext cx="10972800" cy="4552933"/>
          </a:xfrm>
        </p:spPr>
        <p:txBody>
          <a:bodyPr/>
          <a:lstStyle/>
          <a:p>
            <a:r>
              <a:rPr lang="en-US" sz="2800" dirty="0"/>
              <a:t>I consulted for a self-driving car company.</a:t>
            </a:r>
          </a:p>
          <a:p>
            <a:r>
              <a:rPr lang="en-US" sz="2800" dirty="0"/>
              <a:t>We took a self-driving car for a road test.</a:t>
            </a:r>
          </a:p>
          <a:p>
            <a:pPr lvl="1"/>
            <a:r>
              <a:rPr lang="en-US" sz="2400" dirty="0"/>
              <a:t>At a T-junction, it stopped &amp; refused to move. </a:t>
            </a:r>
          </a:p>
          <a:p>
            <a:pPr lvl="2"/>
            <a:r>
              <a:rPr lang="en-US" sz="2000" dirty="0"/>
              <a:t>Every direction was clear, nothing on the road. </a:t>
            </a:r>
          </a:p>
          <a:p>
            <a:r>
              <a:rPr lang="en-US" sz="2800" dirty="0"/>
              <a:t>Our human driver had to take over. </a:t>
            </a:r>
          </a:p>
          <a:p>
            <a:pPr lvl="1"/>
            <a:r>
              <a:rPr lang="en-US" sz="2400" dirty="0"/>
              <a:t>Debugging found that a sensor detected a pebble on the road. </a:t>
            </a:r>
          </a:p>
          <a:p>
            <a:pPr lvl="1"/>
            <a:r>
              <a:rPr lang="en-US" sz="2400" dirty="0"/>
              <a:t>If the car had said ”</a:t>
            </a:r>
            <a:r>
              <a:rPr lang="en-US" sz="2400" i="1" dirty="0">
                <a:solidFill>
                  <a:srgbClr val="0000FF"/>
                </a:solidFill>
              </a:rPr>
              <a:t>I detected an unknown object here. What should I do</a:t>
            </a:r>
            <a:r>
              <a:rPr lang="en-US" sz="2400" dirty="0">
                <a:solidFill>
                  <a:srgbClr val="0000FF"/>
                </a:solidFill>
              </a:rPr>
              <a:t>?</a:t>
            </a:r>
            <a:r>
              <a:rPr lang="en-US" sz="2400" dirty="0"/>
              <a:t>” we would have replied “</a:t>
            </a:r>
            <a:r>
              <a:rPr lang="en-US" sz="2400" i="1" dirty="0">
                <a:solidFill>
                  <a:srgbClr val="C00000"/>
                </a:solidFill>
              </a:rPr>
              <a:t>It is safe. Go ahead</a:t>
            </a:r>
            <a:r>
              <a:rPr lang="en-US" sz="2400" dirty="0"/>
              <a:t>.” </a:t>
            </a:r>
          </a:p>
          <a:p>
            <a:pPr lvl="2"/>
            <a:r>
              <a:rPr lang="en-US" sz="2000" dirty="0"/>
              <a:t>The car can then learn the new object so that it will have no issue next time. </a:t>
            </a:r>
          </a:p>
          <a:p>
            <a:pPr lvl="3"/>
            <a:r>
              <a:rPr lang="en-US" b="1" dirty="0"/>
              <a:t>Learning on the fly </a:t>
            </a:r>
            <a:r>
              <a:rPr lang="en-US" dirty="0"/>
              <a:t>(on the job)</a:t>
            </a:r>
          </a:p>
        </p:txBody>
      </p:sp>
      <p:sp>
        <p:nvSpPr>
          <p:cNvPr id="4" name="Footer Placeholder 3">
            <a:extLst>
              <a:ext uri="{FF2B5EF4-FFF2-40B4-BE49-F238E27FC236}">
                <a16:creationId xmlns:a16="http://schemas.microsoft.com/office/drawing/2014/main" id="{8391888B-6F96-9636-1827-0E4999042BCC}"/>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7C928DB4-2052-549F-A2B6-2C4134D6EF37}"/>
              </a:ext>
            </a:extLst>
          </p:cNvPr>
          <p:cNvSpPr>
            <a:spLocks noGrp="1"/>
          </p:cNvSpPr>
          <p:nvPr>
            <p:ph type="sldNum" sz="quarter" idx="11"/>
          </p:nvPr>
        </p:nvSpPr>
        <p:spPr/>
        <p:txBody>
          <a:bodyPr/>
          <a:lstStyle/>
          <a:p>
            <a:pPr>
              <a:defRPr/>
            </a:pPr>
            <a:fld id="{09BF91C3-4DC8-4412-86BD-7EDA41606D7A}" type="slidenum">
              <a:rPr lang="en-US" altLang="en-US" smtClean="0"/>
              <a:pPr>
                <a:defRPr/>
              </a:pPr>
              <a:t>38</a:t>
            </a:fld>
            <a:endParaRPr lang="en-US" altLang="en-US"/>
          </a:p>
        </p:txBody>
      </p:sp>
      <p:graphicFrame>
        <p:nvGraphicFramePr>
          <p:cNvPr id="6" name="Object 5">
            <a:extLst>
              <a:ext uri="{FF2B5EF4-FFF2-40B4-BE49-F238E27FC236}">
                <a16:creationId xmlns:a16="http://schemas.microsoft.com/office/drawing/2014/main" id="{1B948311-4D10-EBEE-3E5C-4B9A3256AF19}"/>
              </a:ext>
            </a:extLst>
          </p:cNvPr>
          <p:cNvGraphicFramePr>
            <a:graphicFrameLocks noChangeAspect="1"/>
          </p:cNvGraphicFramePr>
          <p:nvPr/>
        </p:nvGraphicFramePr>
        <p:xfrm>
          <a:off x="7589882" y="568255"/>
          <a:ext cx="3992518" cy="3348371"/>
        </p:xfrm>
        <a:graphic>
          <a:graphicData uri="http://schemas.openxmlformats.org/presentationml/2006/ole">
            <mc:AlternateContent xmlns:mc="http://schemas.openxmlformats.org/markup-compatibility/2006">
              <mc:Choice xmlns:v="urn:schemas-microsoft-com:vml" Requires="v">
                <p:oleObj name="Bitmap Image" r:id="rId2" imgW="4270320" imgH="3581280" progId="PBrush">
                  <p:embed/>
                </p:oleObj>
              </mc:Choice>
              <mc:Fallback>
                <p:oleObj name="Bitmap Image" r:id="rId2" imgW="4270320" imgH="3581280" progId="PBrush">
                  <p:embed/>
                  <p:pic>
                    <p:nvPicPr>
                      <p:cNvPr id="6" name="Object 5">
                        <a:extLst>
                          <a:ext uri="{FF2B5EF4-FFF2-40B4-BE49-F238E27FC236}">
                            <a16:creationId xmlns:a16="http://schemas.microsoft.com/office/drawing/2014/main" id="{1B948311-4D10-EBEE-3E5C-4B9A3256AF19}"/>
                          </a:ext>
                        </a:extLst>
                      </p:cNvPr>
                      <p:cNvPicPr/>
                      <p:nvPr/>
                    </p:nvPicPr>
                    <p:blipFill>
                      <a:blip r:embed="rId3"/>
                      <a:stretch>
                        <a:fillRect/>
                      </a:stretch>
                    </p:blipFill>
                    <p:spPr>
                      <a:xfrm>
                        <a:off x="7589882" y="568255"/>
                        <a:ext cx="3992518" cy="3348371"/>
                      </a:xfrm>
                      <a:prstGeom prst="rect">
                        <a:avLst/>
                      </a:prstGeom>
                    </p:spPr>
                  </p:pic>
                </p:oleObj>
              </mc:Fallback>
            </mc:AlternateContent>
          </a:graphicData>
        </a:graphic>
      </p:graphicFrame>
    </p:spTree>
    <p:extLst>
      <p:ext uri="{BB962C8B-B14F-4D97-AF65-F5344CB8AC3E}">
        <p14:creationId xmlns:p14="http://schemas.microsoft.com/office/powerpoint/2010/main" val="1468484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Lifelong/continual learning in the open world</a:t>
            </a:r>
            <a:br>
              <a:rPr lang="en-US" dirty="0"/>
            </a:br>
            <a:r>
              <a:rPr lang="en-US" sz="1800" dirty="0"/>
              <a:t>(Chen &amp; Liu, 2018, Liu, 2020)</a:t>
            </a:r>
          </a:p>
        </p:txBody>
      </p:sp>
      <p:sp>
        <p:nvSpPr>
          <p:cNvPr id="9" name="Slide Number Placeholder 8"/>
          <p:cNvSpPr>
            <a:spLocks noGrp="1"/>
          </p:cNvSpPr>
          <p:nvPr>
            <p:ph type="sldNum" sz="quarter" idx="11"/>
          </p:nvPr>
        </p:nvSpPr>
        <p:spPr/>
        <p:txBody>
          <a:bodyPr/>
          <a:lstStyle/>
          <a:p>
            <a:pPr>
              <a:defRPr/>
            </a:pPr>
            <a:fld id="{09BF91C3-4DC8-4412-86BD-7EDA41606D7A}" type="slidenum">
              <a:rPr lang="en-US" altLang="en-US" smtClean="0"/>
              <a:pPr>
                <a:defRPr/>
              </a:pPr>
              <a:t>39</a:t>
            </a:fld>
            <a:endParaRPr lang="en-US" altLang="en-US"/>
          </a:p>
        </p:txBody>
      </p:sp>
      <p:pic>
        <p:nvPicPr>
          <p:cNvPr id="6" name="Picture 5"/>
          <p:cNvPicPr>
            <a:picLocks noChangeAspect="1"/>
          </p:cNvPicPr>
          <p:nvPr/>
        </p:nvPicPr>
        <p:blipFill>
          <a:blip r:embed="rId2"/>
          <a:stretch>
            <a:fillRect/>
          </a:stretch>
        </p:blipFill>
        <p:spPr>
          <a:xfrm>
            <a:off x="659396" y="1340838"/>
            <a:ext cx="7992888" cy="4793009"/>
          </a:xfrm>
          <a:prstGeom prst="rect">
            <a:avLst/>
          </a:prstGeom>
        </p:spPr>
      </p:pic>
      <p:sp>
        <p:nvSpPr>
          <p:cNvPr id="3" name="Footer Placeholder 2"/>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8" name="TextBox 7"/>
          <p:cNvSpPr txBox="1"/>
          <p:nvPr/>
        </p:nvSpPr>
        <p:spPr>
          <a:xfrm>
            <a:off x="2351584" y="6152723"/>
            <a:ext cx="7092788" cy="498598"/>
          </a:xfrm>
          <a:prstGeom prst="rect">
            <a:avLst/>
          </a:prstGeom>
          <a:noFill/>
        </p:spPr>
        <p:txBody>
          <a:bodyPr wrap="square" rtlCol="0">
            <a:spAutoFit/>
          </a:bodyPr>
          <a:lstStyle/>
          <a:p>
            <a:pPr algn="ctr">
              <a:buNone/>
            </a:pPr>
            <a:r>
              <a:rPr lang="en-US" sz="1200" dirty="0"/>
              <a:t>Liu. Learning on the Job: Online Lifelong and Continual Learning. AAAI-2020</a:t>
            </a:r>
          </a:p>
          <a:p>
            <a:pPr algn="ctr">
              <a:buNone/>
            </a:pPr>
            <a:r>
              <a:rPr lang="en-US" sz="1200" dirty="0"/>
              <a:t>Chen and Liu. Lifelong machine learning. Morgan &amp; Claypool. 2015, 2018</a:t>
            </a:r>
          </a:p>
        </p:txBody>
      </p:sp>
      <p:sp>
        <p:nvSpPr>
          <p:cNvPr id="4" name="TextBox 3">
            <a:extLst>
              <a:ext uri="{FF2B5EF4-FFF2-40B4-BE49-F238E27FC236}">
                <a16:creationId xmlns:a16="http://schemas.microsoft.com/office/drawing/2014/main" id="{9A11B426-B1C4-711B-1EBA-CB54ABEA32D4}"/>
              </a:ext>
            </a:extLst>
          </p:cNvPr>
          <p:cNvSpPr txBox="1"/>
          <p:nvPr/>
        </p:nvSpPr>
        <p:spPr>
          <a:xfrm>
            <a:off x="8652284" y="2564904"/>
            <a:ext cx="3276364" cy="1809726"/>
          </a:xfrm>
          <a:prstGeom prst="rect">
            <a:avLst/>
          </a:prstGeom>
          <a:noFill/>
        </p:spPr>
        <p:txBody>
          <a:bodyPr wrap="square" rtlCol="0">
            <a:spAutoFit/>
          </a:bodyPr>
          <a:lstStyle/>
          <a:p>
            <a:pPr algn="ctr">
              <a:buNone/>
            </a:pPr>
            <a:r>
              <a:rPr lang="en-US" b="1" dirty="0">
                <a:solidFill>
                  <a:srgbClr val="FF6600"/>
                </a:solidFill>
              </a:rPr>
              <a:t>Orange lines:</a:t>
            </a:r>
          </a:p>
          <a:p>
            <a:pPr algn="ctr">
              <a:buNone/>
            </a:pPr>
            <a:r>
              <a:rPr lang="en-US" sz="2400" dirty="0">
                <a:solidFill>
                  <a:srgbClr val="0000FF"/>
                </a:solidFill>
              </a:rPr>
              <a:t>Learning after model deployment</a:t>
            </a:r>
          </a:p>
          <a:p>
            <a:pPr algn="ctr">
              <a:buNone/>
            </a:pPr>
            <a:r>
              <a:rPr lang="en-US" sz="2400" dirty="0">
                <a:solidFill>
                  <a:srgbClr val="C00000"/>
                </a:solidFill>
              </a:rPr>
              <a:t>- Learning on the job</a:t>
            </a:r>
          </a:p>
        </p:txBody>
      </p:sp>
    </p:spTree>
    <p:extLst>
      <p:ext uri="{BB962C8B-B14F-4D97-AF65-F5344CB8AC3E}">
        <p14:creationId xmlns:p14="http://schemas.microsoft.com/office/powerpoint/2010/main" val="951338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0BA15-08DA-4EC9-BAAA-3C038EF71D20}"/>
              </a:ext>
            </a:extLst>
          </p:cNvPr>
          <p:cNvSpPr>
            <a:spLocks noGrp="1"/>
          </p:cNvSpPr>
          <p:nvPr>
            <p:ph type="title"/>
          </p:nvPr>
        </p:nvSpPr>
        <p:spPr/>
        <p:txBody>
          <a:bodyPr/>
          <a:lstStyle/>
          <a:p>
            <a:r>
              <a:rPr lang="en-US" dirty="0"/>
              <a:t>Introduction: open world continual learning</a:t>
            </a:r>
          </a:p>
        </p:txBody>
      </p:sp>
      <p:sp>
        <p:nvSpPr>
          <p:cNvPr id="3" name="Content Placeholder 2">
            <a:extLst>
              <a:ext uri="{FF2B5EF4-FFF2-40B4-BE49-F238E27FC236}">
                <a16:creationId xmlns:a16="http://schemas.microsoft.com/office/drawing/2014/main" id="{10520067-5B70-496E-9CF1-79F59BF48D60}"/>
              </a:ext>
            </a:extLst>
          </p:cNvPr>
          <p:cNvSpPr>
            <a:spLocks noGrp="1"/>
          </p:cNvSpPr>
          <p:nvPr>
            <p:ph idx="1"/>
          </p:nvPr>
        </p:nvSpPr>
        <p:spPr>
          <a:xfrm>
            <a:off x="609600" y="1495973"/>
            <a:ext cx="10972800" cy="4669330"/>
          </a:xfrm>
        </p:spPr>
        <p:txBody>
          <a:bodyPr/>
          <a:lstStyle/>
          <a:p>
            <a:r>
              <a:rPr lang="en-US" altLang="en-US" sz="2800" dirty="0">
                <a:solidFill>
                  <a:srgbClr val="FF0000"/>
                </a:solidFill>
              </a:rPr>
              <a:t>Closed-world:</a:t>
            </a:r>
            <a:r>
              <a:rPr lang="en-US" altLang="en-US" sz="2800" dirty="0">
                <a:solidFill>
                  <a:srgbClr val="0000FF"/>
                </a:solidFill>
              </a:rPr>
              <a:t> </a:t>
            </a:r>
            <a:r>
              <a:rPr lang="en-US" altLang="en-US" sz="2000" dirty="0">
                <a:solidFill>
                  <a:srgbClr val="0000FF"/>
                </a:solidFill>
              </a:rPr>
              <a:t>(test classes)</a:t>
            </a:r>
            <a:r>
              <a:rPr lang="en-US" altLang="en-US" sz="2800" dirty="0">
                <a:solidFill>
                  <a:srgbClr val="0000FF"/>
                </a:solidFill>
              </a:rPr>
              <a:t> </a:t>
            </a:r>
            <a:r>
              <a:rPr lang="en-US" altLang="en-US" sz="2800" b="1" dirty="0">
                <a:solidFill>
                  <a:srgbClr val="0000FF"/>
                </a:solidFill>
              </a:rPr>
              <a:t>𝑌</a:t>
            </a:r>
            <a:r>
              <a:rPr lang="en-US" altLang="en-US" sz="2800" b="1" i="1" baseline="30000" dirty="0">
                <a:solidFill>
                  <a:srgbClr val="0000FF"/>
                </a:solidFill>
              </a:rPr>
              <a:t>test</a:t>
            </a:r>
            <a:r>
              <a:rPr lang="en-US" altLang="en-US" sz="2800" b="1" i="1" dirty="0">
                <a:solidFill>
                  <a:srgbClr val="0000FF"/>
                </a:solidFill>
              </a:rPr>
              <a:t>  </a:t>
            </a:r>
            <a:r>
              <a:rPr lang="en-US" altLang="en-US" sz="2800" b="1" dirty="0">
                <a:solidFill>
                  <a:srgbClr val="0000FF"/>
                </a:solidFill>
                <a:sym typeface="Symbol" panose="05050102010706020507" pitchFamily="18" charset="2"/>
              </a:rPr>
              <a:t>  </a:t>
            </a:r>
            <a:r>
              <a:rPr lang="en-US" altLang="en-US" sz="2800" b="1" dirty="0">
                <a:solidFill>
                  <a:srgbClr val="0000FF"/>
                </a:solidFill>
              </a:rPr>
              <a:t>𝑌</a:t>
            </a:r>
            <a:r>
              <a:rPr lang="en-US" altLang="en-US" sz="2800" b="1" i="1" baseline="30000" dirty="0">
                <a:solidFill>
                  <a:srgbClr val="0000FF"/>
                </a:solidFill>
              </a:rPr>
              <a:t>train </a:t>
            </a:r>
            <a:r>
              <a:rPr lang="en-US" altLang="en-US" sz="2000" dirty="0">
                <a:solidFill>
                  <a:srgbClr val="0000FF"/>
                </a:solidFill>
              </a:rPr>
              <a:t>(training classes)</a:t>
            </a:r>
            <a:endParaRPr lang="en-US" sz="2000" dirty="0">
              <a:solidFill>
                <a:srgbClr val="0000FF"/>
              </a:solidFill>
            </a:endParaRPr>
          </a:p>
          <a:p>
            <a:pPr lvl="3"/>
            <a:r>
              <a:rPr lang="en-US" dirty="0"/>
              <a:t>Classes appeared in testing must have been seen in training, </a:t>
            </a:r>
            <a:r>
              <a:rPr lang="en-US" b="1" dirty="0"/>
              <a:t>nothing new.</a:t>
            </a:r>
          </a:p>
          <a:p>
            <a:r>
              <a:rPr lang="en-US" sz="2800" dirty="0">
                <a:solidFill>
                  <a:srgbClr val="FF0000"/>
                </a:solidFill>
              </a:rPr>
              <a:t>Open world: </a:t>
            </a:r>
            <a:r>
              <a:rPr lang="en-US" dirty="0"/>
              <a:t>with unknowns or novelties, i.e., </a:t>
            </a:r>
            <a:r>
              <a:rPr lang="en-US" altLang="en-US" b="1" dirty="0">
                <a:solidFill>
                  <a:srgbClr val="0000FF"/>
                </a:solidFill>
              </a:rPr>
              <a:t>𝑌</a:t>
            </a:r>
            <a:r>
              <a:rPr lang="en-US" altLang="en-US" b="1" i="1" baseline="30000" dirty="0">
                <a:solidFill>
                  <a:srgbClr val="0000FF"/>
                </a:solidFill>
              </a:rPr>
              <a:t>test</a:t>
            </a:r>
            <a:r>
              <a:rPr lang="en-US" altLang="en-US" b="1" dirty="0">
                <a:solidFill>
                  <a:srgbClr val="0000FF"/>
                </a:solidFill>
              </a:rPr>
              <a:t> - 𝑌</a:t>
            </a:r>
            <a:r>
              <a:rPr lang="en-US" altLang="en-US" b="1" i="1" baseline="30000" dirty="0">
                <a:solidFill>
                  <a:srgbClr val="0000FF"/>
                </a:solidFill>
              </a:rPr>
              <a:t>train</a:t>
            </a:r>
            <a:r>
              <a:rPr lang="en-US" altLang="en-US" b="1" dirty="0">
                <a:solidFill>
                  <a:srgbClr val="0000FF"/>
                </a:solidFill>
              </a:rPr>
              <a:t> </a:t>
            </a:r>
            <a:r>
              <a:rPr lang="en-US" altLang="en-US" b="1" dirty="0">
                <a:solidFill>
                  <a:srgbClr val="0000FF"/>
                </a:solidFill>
                <a:sym typeface="Symbol" panose="05050102010706020507" pitchFamily="18" charset="2"/>
              </a:rPr>
              <a:t> </a:t>
            </a:r>
            <a:r>
              <a:rPr lang="en-US" altLang="en-US" b="1" i="1" dirty="0">
                <a:solidFill>
                  <a:srgbClr val="0000FF"/>
                </a:solidFill>
                <a:sym typeface="Symbol" panose="05050102010706020507" pitchFamily="18" charset="2"/>
              </a:rPr>
              <a:t></a:t>
            </a:r>
            <a:endParaRPr lang="en-US" dirty="0"/>
          </a:p>
          <a:p>
            <a:pPr lvl="3"/>
            <a:r>
              <a:rPr lang="en-US" b="1" dirty="0"/>
              <a:t>A system unable to detect anything new cannot learn by itself.</a:t>
            </a:r>
          </a:p>
          <a:p>
            <a:pPr>
              <a:spcBef>
                <a:spcPts val="1800"/>
              </a:spcBef>
            </a:pPr>
            <a:r>
              <a:rPr lang="en-US" sz="2800" dirty="0">
                <a:solidFill>
                  <a:srgbClr val="0000FF"/>
                </a:solidFill>
              </a:rPr>
              <a:t>Open-World (continual) Learning (OWL)</a:t>
            </a:r>
          </a:p>
          <a:p>
            <a:pPr lvl="2"/>
            <a:r>
              <a:rPr lang="en-US" sz="2000" b="1" dirty="0">
                <a:solidFill>
                  <a:srgbClr val="C00000"/>
                </a:solidFill>
              </a:rPr>
              <a:t>Out-of-distribution (OOD) detection</a:t>
            </a:r>
            <a:r>
              <a:rPr lang="en-US" sz="2000" dirty="0"/>
              <a:t>:</a:t>
            </a:r>
            <a:r>
              <a:rPr lang="en-US" sz="2000" b="1" dirty="0">
                <a:solidFill>
                  <a:srgbClr val="FF0000"/>
                </a:solidFill>
              </a:rPr>
              <a:t> </a:t>
            </a:r>
            <a:r>
              <a:rPr lang="en-US" sz="2000" dirty="0"/>
              <a:t>novelty detection, anomaly/outlier detection </a:t>
            </a:r>
            <a:endParaRPr lang="en-US" sz="1400" b="1" dirty="0">
              <a:solidFill>
                <a:srgbClr val="FF0000"/>
              </a:solidFill>
            </a:endParaRPr>
          </a:p>
          <a:p>
            <a:pPr lvl="2"/>
            <a:r>
              <a:rPr lang="en-US" sz="2000" b="1" dirty="0">
                <a:solidFill>
                  <a:srgbClr val="C00000"/>
                </a:solidFill>
              </a:rPr>
              <a:t>Continual learning</a:t>
            </a:r>
            <a:r>
              <a:rPr lang="en-US" sz="2000" dirty="0"/>
              <a:t>: learning detected/given new objects/tasks incrementally. </a:t>
            </a:r>
            <a:endParaRPr lang="en-US" sz="2000" b="1" dirty="0">
              <a:solidFill>
                <a:srgbClr val="0000FF"/>
              </a:solidFill>
            </a:endParaRPr>
          </a:p>
          <a:p>
            <a:pPr>
              <a:spcBef>
                <a:spcPts val="2400"/>
              </a:spcBef>
            </a:pPr>
            <a:r>
              <a:rPr lang="en-US" sz="2800" b="1" dirty="0">
                <a:solidFill>
                  <a:srgbClr val="0000FF"/>
                </a:solidFill>
              </a:rPr>
              <a:t>Autonomy:</a:t>
            </a:r>
            <a:r>
              <a:rPr lang="en-US" sz="2800" dirty="0"/>
              <a:t> </a:t>
            </a:r>
            <a:r>
              <a:rPr lang="en-US" sz="2600" dirty="0"/>
              <a:t>OWL is still insufficient. AI agents must learn by itself</a:t>
            </a:r>
          </a:p>
          <a:p>
            <a:pPr lvl="1"/>
            <a:r>
              <a:rPr lang="en-US" sz="2400" b="1" i="1" dirty="0">
                <a:solidFill>
                  <a:srgbClr val="00863D"/>
                </a:solidFill>
              </a:rPr>
              <a:t>S</a:t>
            </a:r>
            <a:r>
              <a:rPr lang="en-US" sz="2400" dirty="0">
                <a:solidFill>
                  <a:srgbClr val="00863D"/>
                </a:solidFill>
              </a:rPr>
              <a:t>elf-initiated </a:t>
            </a:r>
            <a:r>
              <a:rPr lang="en-US" sz="2400" b="1" i="1" dirty="0">
                <a:solidFill>
                  <a:srgbClr val="00863D"/>
                </a:solidFill>
              </a:rPr>
              <a:t>O</a:t>
            </a:r>
            <a:r>
              <a:rPr lang="en-US" sz="2400" dirty="0">
                <a:solidFill>
                  <a:srgbClr val="00863D"/>
                </a:solidFill>
              </a:rPr>
              <a:t>pen-world continual </a:t>
            </a:r>
            <a:r>
              <a:rPr lang="en-US" sz="2400" b="1" i="1" dirty="0">
                <a:solidFill>
                  <a:srgbClr val="00863D"/>
                </a:solidFill>
              </a:rPr>
              <a:t>L</a:t>
            </a:r>
            <a:r>
              <a:rPr lang="en-US" sz="2400" dirty="0">
                <a:solidFill>
                  <a:srgbClr val="00863D"/>
                </a:solidFill>
              </a:rPr>
              <a:t>earning and </a:t>
            </a:r>
            <a:r>
              <a:rPr lang="en-US" sz="2400" b="1" i="1" dirty="0">
                <a:solidFill>
                  <a:srgbClr val="00863D"/>
                </a:solidFill>
              </a:rPr>
              <a:t>A</a:t>
            </a:r>
            <a:r>
              <a:rPr lang="en-US" sz="2400" dirty="0">
                <a:solidFill>
                  <a:srgbClr val="00863D"/>
                </a:solidFill>
              </a:rPr>
              <a:t>daptation (</a:t>
            </a:r>
            <a:r>
              <a:rPr lang="en-US" sz="2400" b="1" dirty="0">
                <a:solidFill>
                  <a:srgbClr val="00863D"/>
                </a:solidFill>
              </a:rPr>
              <a:t>SOLA</a:t>
            </a:r>
            <a:r>
              <a:rPr lang="en-US" sz="2400" dirty="0">
                <a:solidFill>
                  <a:srgbClr val="00863D"/>
                </a:solidFill>
              </a:rPr>
              <a:t>)</a:t>
            </a:r>
            <a:endParaRPr lang="en-US" sz="2000" dirty="0">
              <a:solidFill>
                <a:srgbClr val="00863D"/>
              </a:solidFill>
            </a:endParaRPr>
          </a:p>
          <a:p>
            <a:pPr lvl="1"/>
            <a:endParaRPr lang="en-US" dirty="0"/>
          </a:p>
        </p:txBody>
      </p:sp>
      <p:sp>
        <p:nvSpPr>
          <p:cNvPr id="4" name="Footer Placeholder 3">
            <a:extLst>
              <a:ext uri="{FF2B5EF4-FFF2-40B4-BE49-F238E27FC236}">
                <a16:creationId xmlns:a16="http://schemas.microsoft.com/office/drawing/2014/main" id="{5F57C44A-A587-42A7-BB89-166C016B56B3}"/>
              </a:ext>
            </a:extLst>
          </p:cNvPr>
          <p:cNvSpPr>
            <a:spLocks noGrp="1"/>
          </p:cNvSpPr>
          <p:nvPr>
            <p:ph type="ftr" sz="quarter" idx="10"/>
          </p:nvPr>
        </p:nvSpPr>
        <p:spPr/>
        <p:txBody>
          <a:bodyPr/>
          <a:lstStyle/>
          <a:p>
            <a:pPr>
              <a:defRPr/>
            </a:pPr>
            <a:r>
              <a:rPr lang="en-US" altLang="en-US"/>
              <a:t>@ CoLLAs-2023, Aug. 22-25, 2023, Montreal.</a:t>
            </a:r>
            <a:endParaRPr lang="en-US" altLang="en-US" dirty="0"/>
          </a:p>
        </p:txBody>
      </p:sp>
      <p:sp>
        <p:nvSpPr>
          <p:cNvPr id="5" name="Slide Number Placeholder 4">
            <a:extLst>
              <a:ext uri="{FF2B5EF4-FFF2-40B4-BE49-F238E27FC236}">
                <a16:creationId xmlns:a16="http://schemas.microsoft.com/office/drawing/2014/main" id="{E60B89B1-8FAC-4837-8AF0-C2CAD2400B13}"/>
              </a:ext>
            </a:extLst>
          </p:cNvPr>
          <p:cNvSpPr>
            <a:spLocks noGrp="1"/>
          </p:cNvSpPr>
          <p:nvPr>
            <p:ph type="sldNum" sz="quarter" idx="11"/>
          </p:nvPr>
        </p:nvSpPr>
        <p:spPr/>
        <p:txBody>
          <a:bodyPr/>
          <a:lstStyle/>
          <a:p>
            <a:pPr>
              <a:defRPr/>
            </a:pPr>
            <a:fld id="{09BF91C3-4DC8-4412-86BD-7EDA41606D7A}" type="slidenum">
              <a:rPr lang="en-US" altLang="en-US" smtClean="0"/>
              <a:pPr>
                <a:defRPr/>
              </a:pPr>
              <a:t>4</a:t>
            </a:fld>
            <a:endParaRPr lang="en-US" altLang="en-US"/>
          </a:p>
        </p:txBody>
      </p:sp>
      <p:sp>
        <p:nvSpPr>
          <p:cNvPr id="7" name="TextBox 6">
            <a:extLst>
              <a:ext uri="{FF2B5EF4-FFF2-40B4-BE49-F238E27FC236}">
                <a16:creationId xmlns:a16="http://schemas.microsoft.com/office/drawing/2014/main" id="{811AC00D-7896-44BC-B539-DDE617F513DF}"/>
              </a:ext>
            </a:extLst>
          </p:cNvPr>
          <p:cNvSpPr txBox="1"/>
          <p:nvPr/>
        </p:nvSpPr>
        <p:spPr>
          <a:xfrm>
            <a:off x="1055440" y="6165304"/>
            <a:ext cx="10225136" cy="498598"/>
          </a:xfrm>
          <a:prstGeom prst="rect">
            <a:avLst/>
          </a:prstGeom>
          <a:noFill/>
        </p:spPr>
        <p:txBody>
          <a:bodyPr wrap="square" rtlCol="0">
            <a:spAutoFit/>
          </a:bodyPr>
          <a:lstStyle/>
          <a:p>
            <a:pPr algn="ctr">
              <a:buNone/>
            </a:pPr>
            <a:r>
              <a:rPr lang="en-US" sz="1200" dirty="0"/>
              <a:t>Liu, Mazumder, Robertson and Grigsby. AI Autonomy: Self-Initiated Open-World Continual Learning and Adaptation. AI Magazine, May 21, 2023</a:t>
            </a:r>
          </a:p>
          <a:p>
            <a:pPr algn="ctr">
              <a:buNone/>
            </a:pPr>
            <a:r>
              <a:rPr lang="en-US" sz="1200" dirty="0"/>
              <a:t>Chen and Liu. Lifelong machine learning. Morgan &amp; Claypool. 2015, 2018.</a:t>
            </a:r>
          </a:p>
        </p:txBody>
      </p:sp>
    </p:spTree>
    <p:extLst>
      <p:ext uri="{BB962C8B-B14F-4D97-AF65-F5344CB8AC3E}">
        <p14:creationId xmlns:p14="http://schemas.microsoft.com/office/powerpoint/2010/main" val="2057831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characteristics</a:t>
            </a:r>
            <a:br>
              <a:rPr lang="en-US" dirty="0"/>
            </a:br>
            <a:r>
              <a:rPr lang="en-US" sz="2400" dirty="0"/>
              <a:t>(Chen and Liu, 2018-book)</a:t>
            </a:r>
          </a:p>
        </p:txBody>
      </p:sp>
      <p:sp>
        <p:nvSpPr>
          <p:cNvPr id="3" name="Content Placeholder 2"/>
          <p:cNvSpPr>
            <a:spLocks noGrp="1"/>
          </p:cNvSpPr>
          <p:nvPr>
            <p:ph idx="1"/>
          </p:nvPr>
        </p:nvSpPr>
        <p:spPr>
          <a:xfrm>
            <a:off x="609600" y="1600201"/>
            <a:ext cx="10814992" cy="4530725"/>
          </a:xfrm>
        </p:spPr>
        <p:txBody>
          <a:bodyPr/>
          <a:lstStyle/>
          <a:p>
            <a:pPr>
              <a:spcBef>
                <a:spcPts val="600"/>
              </a:spcBef>
            </a:pPr>
            <a:r>
              <a:rPr lang="en-US" sz="2800" b="1" dirty="0"/>
              <a:t>Continuous learning process:</a:t>
            </a:r>
            <a:endParaRPr lang="en-US" sz="2400" dirty="0"/>
          </a:p>
          <a:p>
            <a:pPr lvl="1">
              <a:spcBef>
                <a:spcPts val="600"/>
              </a:spcBef>
            </a:pPr>
            <a:r>
              <a:rPr lang="en-US" sz="2400" i="1" dirty="0">
                <a:solidFill>
                  <a:srgbClr val="0000FF"/>
                </a:solidFill>
              </a:rPr>
              <a:t>Without forgetting</a:t>
            </a:r>
            <a:r>
              <a:rPr lang="en-US" sz="2400" dirty="0"/>
              <a:t>: Learning a new task should not forget the past. </a:t>
            </a:r>
          </a:p>
          <a:p>
            <a:pPr>
              <a:spcBef>
                <a:spcPts val="600"/>
              </a:spcBef>
            </a:pPr>
            <a:r>
              <a:rPr lang="en-US" sz="2800" b="1" dirty="0"/>
              <a:t>Knowledge accumulation in KB </a:t>
            </a:r>
            <a:r>
              <a:rPr lang="en-US" sz="2400" dirty="0"/>
              <a:t>(long-term memory)</a:t>
            </a:r>
          </a:p>
          <a:p>
            <a:pPr>
              <a:spcBef>
                <a:spcPts val="600"/>
              </a:spcBef>
            </a:pPr>
            <a:r>
              <a:rPr lang="en-US" sz="2800" b="1" dirty="0"/>
              <a:t>Using/adapting past knowledge </a:t>
            </a:r>
            <a:r>
              <a:rPr lang="en-US" sz="2400" dirty="0"/>
              <a:t>to help learn new tasks</a:t>
            </a:r>
          </a:p>
          <a:p>
            <a:pPr>
              <a:spcBef>
                <a:spcPts val="600"/>
              </a:spcBef>
            </a:pPr>
            <a:r>
              <a:rPr lang="en-US" sz="2800" b="1" dirty="0"/>
              <a:t>Learning on the job </a:t>
            </a:r>
            <a:r>
              <a:rPr lang="en-US" sz="2400" dirty="0"/>
              <a:t>during model application </a:t>
            </a:r>
            <a:r>
              <a:rPr lang="en-US" sz="2400" dirty="0">
                <a:solidFill>
                  <a:srgbClr val="FF0000"/>
                </a:solidFill>
              </a:rPr>
              <a:t>in the open world </a:t>
            </a:r>
            <a:r>
              <a:rPr lang="en-US" sz="2400" dirty="0"/>
              <a:t>in a </a:t>
            </a:r>
            <a:r>
              <a:rPr lang="en-US" sz="2400" i="1" dirty="0">
                <a:solidFill>
                  <a:srgbClr val="0000FF"/>
                </a:solidFill>
              </a:rPr>
              <a:t>self-supervised</a:t>
            </a:r>
            <a:r>
              <a:rPr lang="en-US" sz="2400" b="1" i="1" dirty="0">
                <a:solidFill>
                  <a:srgbClr val="0000FF"/>
                </a:solidFill>
              </a:rPr>
              <a:t> </a:t>
            </a:r>
            <a:r>
              <a:rPr lang="en-US" sz="2400" dirty="0"/>
              <a:t>manner via </a:t>
            </a:r>
            <a:r>
              <a:rPr lang="en-US" sz="2400" i="1" dirty="0">
                <a:solidFill>
                  <a:srgbClr val="0000FF"/>
                </a:solidFill>
              </a:rPr>
              <a:t>interaction </a:t>
            </a:r>
            <a:r>
              <a:rPr lang="en-US" sz="2400" dirty="0"/>
              <a:t>with humans and the environment.  </a:t>
            </a:r>
          </a:p>
          <a:p>
            <a:pPr lvl="1">
              <a:spcBef>
                <a:spcPts val="600"/>
              </a:spcBef>
            </a:pPr>
            <a:r>
              <a:rPr lang="en-US" sz="2400" i="1" dirty="0">
                <a:solidFill>
                  <a:srgbClr val="FF0000"/>
                </a:solidFill>
              </a:rPr>
              <a:t>Discover new tasks and learn them </a:t>
            </a:r>
            <a:r>
              <a:rPr lang="en-US" sz="2400" dirty="0"/>
              <a:t>incrementally/continually. </a:t>
            </a:r>
          </a:p>
          <a:p>
            <a:pPr lvl="2">
              <a:spcBef>
                <a:spcPts val="600"/>
              </a:spcBef>
            </a:pPr>
            <a:r>
              <a:rPr lang="en-US" sz="2000" dirty="0"/>
              <a:t>Novel instances of existing/known classes – concept drifting. </a:t>
            </a:r>
          </a:p>
          <a:p>
            <a:pPr lvl="2">
              <a:spcBef>
                <a:spcPts val="600"/>
              </a:spcBef>
            </a:pPr>
            <a:r>
              <a:rPr lang="en-US" sz="2000" dirty="0">
                <a:solidFill>
                  <a:srgbClr val="0000FF"/>
                </a:solidFill>
              </a:rPr>
              <a:t>Novel/unknown classes or tasks</a:t>
            </a:r>
          </a:p>
        </p:txBody>
      </p:sp>
      <p:sp>
        <p:nvSpPr>
          <p:cNvPr id="7" name="Slide Number Placeholder 6"/>
          <p:cNvSpPr>
            <a:spLocks noGrp="1"/>
          </p:cNvSpPr>
          <p:nvPr>
            <p:ph type="sldNum" sz="quarter" idx="11"/>
          </p:nvPr>
        </p:nvSpPr>
        <p:spPr/>
        <p:txBody>
          <a:bodyPr/>
          <a:lstStyle/>
          <a:p>
            <a:pPr>
              <a:defRPr/>
            </a:pPr>
            <a:fld id="{09BF91C3-4DC8-4412-86BD-7EDA41606D7A}" type="slidenum">
              <a:rPr lang="en-US" altLang="en-US" smtClean="0"/>
              <a:pPr>
                <a:defRPr/>
              </a:pPr>
              <a:t>40</a:t>
            </a:fld>
            <a:endParaRPr lang="en-US" altLang="en-US"/>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6" name="TextBox 5"/>
          <p:cNvSpPr txBox="1"/>
          <p:nvPr/>
        </p:nvSpPr>
        <p:spPr>
          <a:xfrm>
            <a:off x="609600" y="6152723"/>
            <a:ext cx="10972800" cy="276999"/>
          </a:xfrm>
          <a:prstGeom prst="rect">
            <a:avLst/>
          </a:prstGeom>
          <a:noFill/>
        </p:spPr>
        <p:txBody>
          <a:bodyPr wrap="square" rtlCol="0">
            <a:spAutoFit/>
          </a:bodyPr>
          <a:lstStyle/>
          <a:p>
            <a:pPr algn="ctr">
              <a:buNone/>
            </a:pPr>
            <a:r>
              <a:rPr lang="en-US" sz="1200" dirty="0"/>
              <a:t>Liu. Learning on the Job: Online Lifelong and Continual Learning. AAAI-2020</a:t>
            </a:r>
          </a:p>
        </p:txBody>
      </p:sp>
    </p:spTree>
    <p:extLst>
      <p:ext uri="{BB962C8B-B14F-4D97-AF65-F5344CB8AC3E}">
        <p14:creationId xmlns:p14="http://schemas.microsoft.com/office/powerpoint/2010/main" val="1768980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on the job</a:t>
            </a:r>
            <a:br>
              <a:rPr lang="en-US" dirty="0"/>
            </a:br>
            <a:r>
              <a:rPr lang="en-US" sz="2400" dirty="0"/>
              <a:t>(Liu, 2020, Chen and Liu, 2018)</a:t>
            </a:r>
          </a:p>
        </p:txBody>
      </p:sp>
      <p:sp>
        <p:nvSpPr>
          <p:cNvPr id="3" name="Content Placeholder 2"/>
          <p:cNvSpPr>
            <a:spLocks noGrp="1"/>
          </p:cNvSpPr>
          <p:nvPr>
            <p:ph idx="1"/>
          </p:nvPr>
        </p:nvSpPr>
        <p:spPr/>
        <p:txBody>
          <a:bodyPr/>
          <a:lstStyle/>
          <a:p>
            <a:r>
              <a:rPr lang="en-US" dirty="0"/>
              <a:t>It is known in learning science that about </a:t>
            </a:r>
            <a:r>
              <a:rPr lang="en-US" dirty="0">
                <a:solidFill>
                  <a:srgbClr val="0000FF"/>
                </a:solidFill>
              </a:rPr>
              <a:t>70% of our human knowledge comes from ‘on-the-job’ learning</a:t>
            </a:r>
            <a:r>
              <a:rPr lang="en-US" dirty="0"/>
              <a:t>. </a:t>
            </a:r>
          </a:p>
          <a:p>
            <a:pPr lvl="2"/>
            <a:r>
              <a:rPr lang="en-US" dirty="0"/>
              <a:t>Only about 10% through formal education or training </a:t>
            </a:r>
          </a:p>
          <a:p>
            <a:pPr lvl="2"/>
            <a:r>
              <a:rPr lang="en-US" dirty="0"/>
              <a:t>About 70% from on-the-job learning</a:t>
            </a:r>
          </a:p>
          <a:p>
            <a:pPr lvl="2"/>
            <a:r>
              <a:rPr lang="en-US" dirty="0"/>
              <a:t>The rest 20% through observation of others</a:t>
            </a:r>
            <a:endParaRPr lang="en-US" dirty="0">
              <a:solidFill>
                <a:srgbClr val="0000FF"/>
              </a:solidFill>
            </a:endParaRPr>
          </a:p>
          <a:p>
            <a:pPr>
              <a:spcBef>
                <a:spcPts val="3600"/>
              </a:spcBef>
            </a:pPr>
            <a:r>
              <a:rPr lang="en-US" dirty="0"/>
              <a:t>AI agents should also </a:t>
            </a:r>
            <a:r>
              <a:rPr lang="en-US" dirty="0">
                <a:solidFill>
                  <a:srgbClr val="FF0000"/>
                </a:solidFill>
              </a:rPr>
              <a:t>learn on the job </a:t>
            </a:r>
            <a:r>
              <a:rPr lang="en-US" dirty="0"/>
              <a:t>or </a:t>
            </a:r>
            <a:r>
              <a:rPr lang="en-US" dirty="0">
                <a:solidFill>
                  <a:srgbClr val="FF0000"/>
                </a:solidFill>
              </a:rPr>
              <a:t>during applications</a:t>
            </a:r>
          </a:p>
          <a:p>
            <a:pPr lvl="1"/>
            <a:r>
              <a:rPr lang="en-US" dirty="0"/>
              <a:t>the world is too complex and constantly changing.</a:t>
            </a:r>
          </a:p>
          <a:p>
            <a:pPr lvl="2"/>
            <a:r>
              <a:rPr lang="en-US" dirty="0"/>
              <a:t>Impossible to learn everything offline using manually labeled data</a:t>
            </a: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41</a:t>
            </a:fld>
            <a:endParaRPr lang="en-US" altLang="en-US"/>
          </a:p>
        </p:txBody>
      </p:sp>
      <p:sp>
        <p:nvSpPr>
          <p:cNvPr id="6" name="TextBox 5"/>
          <p:cNvSpPr txBox="1"/>
          <p:nvPr/>
        </p:nvSpPr>
        <p:spPr>
          <a:xfrm>
            <a:off x="609600" y="6152723"/>
            <a:ext cx="10972800" cy="276999"/>
          </a:xfrm>
          <a:prstGeom prst="rect">
            <a:avLst/>
          </a:prstGeom>
          <a:noFill/>
        </p:spPr>
        <p:txBody>
          <a:bodyPr wrap="square" rtlCol="0">
            <a:spAutoFit/>
          </a:bodyPr>
          <a:lstStyle/>
          <a:p>
            <a:pPr algn="ctr">
              <a:buNone/>
            </a:pPr>
            <a:r>
              <a:rPr lang="en-US" sz="1200" dirty="0"/>
              <a:t>(1) Chen and Liu Lifelong machine learning, 2015, 2018. (2) Liu. Learning on the Job: Online Lifelong and Continual Learning. AAAI-2020</a:t>
            </a:r>
          </a:p>
        </p:txBody>
      </p:sp>
    </p:spTree>
    <p:extLst>
      <p:ext uri="{BB962C8B-B14F-4D97-AF65-F5344CB8AC3E}">
        <p14:creationId xmlns:p14="http://schemas.microsoft.com/office/powerpoint/2010/main" val="1739850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on the job in the open-world</a:t>
            </a:r>
            <a:br>
              <a:rPr lang="en-US" dirty="0"/>
            </a:br>
            <a:r>
              <a:rPr lang="en-US" sz="2400" dirty="0"/>
              <a:t>(Fei et al, 2016; Shu et al., 2017)</a:t>
            </a:r>
          </a:p>
        </p:txBody>
      </p:sp>
      <p:sp>
        <p:nvSpPr>
          <p:cNvPr id="3" name="Content Placeholder 2"/>
          <p:cNvSpPr>
            <a:spLocks noGrp="1"/>
          </p:cNvSpPr>
          <p:nvPr>
            <p:ph idx="1"/>
          </p:nvPr>
        </p:nvSpPr>
        <p:spPr/>
        <p:txBody>
          <a:bodyPr/>
          <a:lstStyle/>
          <a:p>
            <a:pPr>
              <a:spcBef>
                <a:spcPts val="1200"/>
              </a:spcBef>
            </a:pPr>
            <a:r>
              <a:rPr lang="en-US" altLang="en-US" dirty="0">
                <a:solidFill>
                  <a:srgbClr val="FF0000"/>
                </a:solidFill>
              </a:rPr>
              <a:t>Steps:</a:t>
            </a:r>
          </a:p>
          <a:p>
            <a:pPr lvl="1">
              <a:spcBef>
                <a:spcPts val="1200"/>
              </a:spcBef>
            </a:pPr>
            <a:r>
              <a:rPr lang="en-US" altLang="en-US" b="1" dirty="0"/>
              <a:t>Discover novel instances: </a:t>
            </a:r>
            <a:r>
              <a:rPr lang="en-US" altLang="en-US" dirty="0"/>
              <a:t>e.g., classify instances in </a:t>
            </a:r>
            <a:r>
              <a:rPr lang="en-US" altLang="en-US" i="1" dirty="0" err="1"/>
              <a:t>D</a:t>
            </a:r>
            <a:r>
              <a:rPr lang="en-US" altLang="en-US" i="1" baseline="30000" dirty="0" err="1"/>
              <a:t>test</a:t>
            </a:r>
            <a:r>
              <a:rPr lang="en-US" altLang="en-US" baseline="-25000" dirty="0"/>
              <a:t>  </a:t>
            </a:r>
            <a:r>
              <a:rPr lang="en-US" altLang="en-US" dirty="0"/>
              <a:t>to 𝑌</a:t>
            </a:r>
            <a:r>
              <a:rPr lang="en-US" altLang="en-US" i="1" baseline="30000" dirty="0"/>
              <a:t>train</a:t>
            </a:r>
            <a:r>
              <a:rPr lang="en-US" altLang="en-US" baseline="30000" dirty="0"/>
              <a:t> </a:t>
            </a:r>
            <a:r>
              <a:rPr lang="en-US" altLang="en-US" dirty="0"/>
              <a:t> and </a:t>
            </a:r>
            <a:r>
              <a:rPr lang="en-US" altLang="en-US" b="1" dirty="0"/>
              <a:t>detect</a:t>
            </a:r>
            <a:r>
              <a:rPr lang="en-US" altLang="en-US" dirty="0"/>
              <a:t> </a:t>
            </a:r>
            <a:r>
              <a:rPr lang="en-US" altLang="en-US" i="1" dirty="0">
                <a:solidFill>
                  <a:srgbClr val="0000FF"/>
                </a:solidFill>
              </a:rPr>
              <a:t>novel instances</a:t>
            </a:r>
            <a:r>
              <a:rPr lang="en-US" altLang="en-US" dirty="0"/>
              <a:t> </a:t>
            </a:r>
            <a:r>
              <a:rPr lang="en-US" altLang="en-US" i="1" dirty="0" err="1"/>
              <a:t>D</a:t>
            </a:r>
            <a:r>
              <a:rPr lang="en-US" altLang="en-US" i="1" baseline="30000" dirty="0" err="1"/>
              <a:t>novel</a:t>
            </a:r>
            <a:r>
              <a:rPr lang="en-US" altLang="en-US" dirty="0"/>
              <a:t> </a:t>
            </a:r>
            <a:r>
              <a:rPr lang="en-US" altLang="en-US" dirty="0">
                <a:sym typeface="Symbol" panose="05050102010706020507" pitchFamily="18" charset="2"/>
              </a:rPr>
              <a:t> </a:t>
            </a:r>
            <a:r>
              <a:rPr lang="en-US" altLang="en-US" i="1" dirty="0" err="1"/>
              <a:t>D</a:t>
            </a:r>
            <a:r>
              <a:rPr lang="en-US" altLang="en-US" i="1" baseline="30000" dirty="0" err="1"/>
              <a:t>test</a:t>
            </a:r>
            <a:r>
              <a:rPr lang="en-US" altLang="en-US" dirty="0"/>
              <a:t> belonging to </a:t>
            </a:r>
            <a:r>
              <a:rPr lang="en-US" altLang="en-US" b="1" i="1" dirty="0">
                <a:solidFill>
                  <a:srgbClr val="FF0000"/>
                </a:solidFill>
              </a:rPr>
              <a:t>L</a:t>
            </a:r>
            <a:r>
              <a:rPr lang="en-US" altLang="en-US" b="1" baseline="-25000" dirty="0">
                <a:solidFill>
                  <a:srgbClr val="FF0000"/>
                </a:solidFill>
              </a:rPr>
              <a:t>0</a:t>
            </a:r>
            <a:r>
              <a:rPr lang="en-US" altLang="en-US" b="1" dirty="0">
                <a:solidFill>
                  <a:srgbClr val="FF0000"/>
                </a:solidFill>
              </a:rPr>
              <a:t> </a:t>
            </a:r>
            <a:r>
              <a:rPr lang="en-US" altLang="en-US" dirty="0">
                <a:solidFill>
                  <a:srgbClr val="0000FF"/>
                </a:solidFill>
              </a:rPr>
              <a:t>– new tasks</a:t>
            </a:r>
          </a:p>
          <a:p>
            <a:pPr lvl="1">
              <a:spcBef>
                <a:spcPts val="1800"/>
              </a:spcBef>
            </a:pPr>
            <a:r>
              <a:rPr lang="en-US" altLang="en-US" b="1" dirty="0"/>
              <a:t>Identify the unseen/new classes </a:t>
            </a:r>
            <a:r>
              <a:rPr lang="en-US" altLang="en-US" dirty="0"/>
              <a:t>in </a:t>
            </a:r>
            <a:r>
              <a:rPr lang="en-US" altLang="en-US" i="1" dirty="0" err="1"/>
              <a:t>D</a:t>
            </a:r>
            <a:r>
              <a:rPr lang="en-US" altLang="en-US" i="1" baseline="30000" dirty="0" err="1"/>
              <a:t>novel</a:t>
            </a:r>
            <a:r>
              <a:rPr lang="en-US" altLang="en-US" dirty="0"/>
              <a:t>, </a:t>
            </a:r>
            <a:r>
              <a:rPr lang="en-US" altLang="en-US" b="1" i="1" dirty="0">
                <a:solidFill>
                  <a:srgbClr val="FF0000"/>
                </a:solidFill>
              </a:rPr>
              <a:t>L</a:t>
            </a:r>
            <a:r>
              <a:rPr lang="en-US" altLang="en-US" b="1" baseline="-25000" dirty="0">
                <a:solidFill>
                  <a:srgbClr val="FF0000"/>
                </a:solidFill>
              </a:rPr>
              <a:t>0</a:t>
            </a:r>
            <a:r>
              <a:rPr lang="en-US" altLang="en-US" dirty="0"/>
              <a:t> = </a:t>
            </a:r>
            <a:r>
              <a:rPr lang="en-US" altLang="en-US" dirty="0">
                <a:solidFill>
                  <a:srgbClr val="0000FF"/>
                </a:solidFill>
              </a:rPr>
              <a:t>{</a:t>
            </a:r>
            <a:r>
              <a:rPr lang="en-US" altLang="en-US" i="1" dirty="0">
                <a:solidFill>
                  <a:srgbClr val="0000FF"/>
                </a:solidFill>
              </a:rPr>
              <a:t>l</a:t>
            </a:r>
            <a:r>
              <a:rPr lang="en-US" altLang="en-US" i="1" baseline="-25000" dirty="0">
                <a:solidFill>
                  <a:srgbClr val="0000FF"/>
                </a:solidFill>
              </a:rPr>
              <a:t>t</a:t>
            </a:r>
            <a:r>
              <a:rPr lang="en-US" altLang="en-US" baseline="-25000" dirty="0">
                <a:solidFill>
                  <a:srgbClr val="0000FF"/>
                </a:solidFill>
              </a:rPr>
              <a:t>+1</a:t>
            </a:r>
            <a:r>
              <a:rPr lang="en-US" altLang="en-US" dirty="0">
                <a:solidFill>
                  <a:srgbClr val="0000FF"/>
                </a:solidFill>
              </a:rPr>
              <a:t>, </a:t>
            </a:r>
            <a:r>
              <a:rPr lang="en-US" altLang="en-US" i="1" dirty="0">
                <a:solidFill>
                  <a:srgbClr val="0000FF"/>
                </a:solidFill>
              </a:rPr>
              <a:t>l</a:t>
            </a:r>
            <a:r>
              <a:rPr lang="en-US" altLang="en-US" i="1" baseline="-25000" dirty="0">
                <a:solidFill>
                  <a:srgbClr val="0000FF"/>
                </a:solidFill>
              </a:rPr>
              <a:t>t</a:t>
            </a:r>
            <a:r>
              <a:rPr lang="en-US" altLang="en-US" baseline="-25000" dirty="0">
                <a:solidFill>
                  <a:srgbClr val="0000FF"/>
                </a:solidFill>
              </a:rPr>
              <a:t>+2</a:t>
            </a:r>
            <a:r>
              <a:rPr lang="en-US" altLang="en-US" dirty="0">
                <a:solidFill>
                  <a:srgbClr val="0000FF"/>
                </a:solidFill>
              </a:rPr>
              <a:t>, …} </a:t>
            </a:r>
            <a:r>
              <a:rPr lang="en-US" altLang="en-US" dirty="0"/>
              <a:t>and </a:t>
            </a:r>
            <a:r>
              <a:rPr lang="en-US" altLang="en-US" b="1" dirty="0"/>
              <a:t>gather training data</a:t>
            </a:r>
          </a:p>
          <a:p>
            <a:pPr lvl="2">
              <a:spcBef>
                <a:spcPts val="600"/>
              </a:spcBef>
            </a:pPr>
            <a:r>
              <a:rPr lang="en-US" altLang="en-US" dirty="0">
                <a:solidFill>
                  <a:srgbClr val="0000FF"/>
                </a:solidFill>
              </a:rPr>
              <a:t>Interactive self-supervision</a:t>
            </a:r>
            <a:r>
              <a:rPr lang="en-US" altLang="en-US" b="1" dirty="0"/>
              <a:t>:</a:t>
            </a:r>
            <a:r>
              <a:rPr lang="en-US" altLang="en-US" dirty="0"/>
              <a:t> interaction with humans and the environment</a:t>
            </a:r>
          </a:p>
          <a:p>
            <a:pPr lvl="1">
              <a:spcBef>
                <a:spcPts val="1800"/>
              </a:spcBef>
            </a:pPr>
            <a:r>
              <a:rPr lang="en-US" altLang="en-US" b="1" dirty="0"/>
              <a:t>Continual learning</a:t>
            </a:r>
            <a:r>
              <a:rPr lang="en-US" altLang="en-US" dirty="0"/>
              <a:t>: Incrementally learn the new classes </a:t>
            </a:r>
            <a:r>
              <a:rPr lang="en-US" altLang="en-US" dirty="0">
                <a:solidFill>
                  <a:srgbClr val="0000FF"/>
                </a:solidFill>
              </a:rPr>
              <a:t>{</a:t>
            </a:r>
            <a:r>
              <a:rPr lang="en-US" altLang="en-US" i="1" dirty="0">
                <a:solidFill>
                  <a:srgbClr val="0000FF"/>
                </a:solidFill>
              </a:rPr>
              <a:t>l</a:t>
            </a:r>
            <a:r>
              <a:rPr lang="en-US" altLang="en-US" i="1" baseline="-25000" dirty="0">
                <a:solidFill>
                  <a:srgbClr val="0000FF"/>
                </a:solidFill>
              </a:rPr>
              <a:t>t</a:t>
            </a:r>
            <a:r>
              <a:rPr lang="en-US" altLang="en-US" baseline="-25000" dirty="0">
                <a:solidFill>
                  <a:srgbClr val="0000FF"/>
                </a:solidFill>
              </a:rPr>
              <a:t>+1</a:t>
            </a:r>
            <a:r>
              <a:rPr lang="en-US" altLang="en-US" dirty="0">
                <a:solidFill>
                  <a:srgbClr val="0000FF"/>
                </a:solidFill>
              </a:rPr>
              <a:t>, </a:t>
            </a:r>
            <a:r>
              <a:rPr lang="en-US" altLang="en-US" i="1" dirty="0">
                <a:solidFill>
                  <a:srgbClr val="0000FF"/>
                </a:solidFill>
              </a:rPr>
              <a:t>l</a:t>
            </a:r>
            <a:r>
              <a:rPr lang="en-US" altLang="en-US" i="1" baseline="-25000" dirty="0">
                <a:solidFill>
                  <a:srgbClr val="0000FF"/>
                </a:solidFill>
              </a:rPr>
              <a:t>t</a:t>
            </a:r>
            <a:r>
              <a:rPr lang="en-US" altLang="en-US" baseline="-25000" dirty="0">
                <a:solidFill>
                  <a:srgbClr val="0000FF"/>
                </a:solidFill>
              </a:rPr>
              <a:t>+2</a:t>
            </a:r>
            <a:r>
              <a:rPr lang="en-US" altLang="en-US" dirty="0">
                <a:solidFill>
                  <a:srgbClr val="0000FF"/>
                </a:solidFill>
              </a:rPr>
              <a:t>, …} </a:t>
            </a:r>
            <a:r>
              <a:rPr lang="en-US" altLang="en-US" dirty="0"/>
              <a:t>(the new task)</a:t>
            </a:r>
          </a:p>
          <a:p>
            <a:pPr marL="17462" indent="0">
              <a:spcBef>
                <a:spcPts val="1800"/>
              </a:spcBef>
              <a:buNone/>
            </a:pPr>
            <a:r>
              <a:rPr lang="en-US" altLang="en-US" sz="2200" dirty="0">
                <a:solidFill>
                  <a:srgbClr val="00863D"/>
                </a:solidFill>
              </a:rPr>
              <a:t>Note: this does not </a:t>
            </a:r>
            <a:r>
              <a:rPr lang="en-US" altLang="en-US" sz="2200">
                <a:solidFill>
                  <a:srgbClr val="00863D"/>
                </a:solidFill>
              </a:rPr>
              <a:t>include how the </a:t>
            </a:r>
            <a:r>
              <a:rPr lang="en-US" altLang="en-US" sz="2200" dirty="0">
                <a:solidFill>
                  <a:srgbClr val="00863D"/>
                </a:solidFill>
              </a:rPr>
              <a:t>system should respond or react to </a:t>
            </a:r>
            <a:r>
              <a:rPr lang="en-US" altLang="en-US" sz="2200">
                <a:solidFill>
                  <a:srgbClr val="00863D"/>
                </a:solidFill>
              </a:rPr>
              <a:t>novelty.  </a:t>
            </a:r>
            <a:endParaRPr lang="en-US" altLang="en-US" sz="2200" dirty="0">
              <a:solidFill>
                <a:srgbClr val="00863D"/>
              </a:solidFill>
            </a:endParaRP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42</a:t>
            </a:fld>
            <a:endParaRPr lang="en-US" altLang="en-US"/>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TextBox 6"/>
          <p:cNvSpPr txBox="1"/>
          <p:nvPr/>
        </p:nvSpPr>
        <p:spPr>
          <a:xfrm>
            <a:off x="609600" y="6152723"/>
            <a:ext cx="10972800" cy="276999"/>
          </a:xfrm>
          <a:prstGeom prst="rect">
            <a:avLst/>
          </a:prstGeom>
          <a:noFill/>
        </p:spPr>
        <p:txBody>
          <a:bodyPr wrap="square" rtlCol="0">
            <a:spAutoFit/>
          </a:bodyPr>
          <a:lstStyle/>
          <a:p>
            <a:pPr algn="ctr">
              <a:buNone/>
            </a:pPr>
            <a:r>
              <a:rPr lang="en-US" altLang="en-US" sz="1200" dirty="0"/>
              <a:t>Fei, Wang, and Liu. Learning Cumulatively to Become More Knowledgeable. KDD-2016</a:t>
            </a:r>
          </a:p>
        </p:txBody>
      </p:sp>
    </p:spTree>
    <p:extLst>
      <p:ext uri="{BB962C8B-B14F-4D97-AF65-F5344CB8AC3E}">
        <p14:creationId xmlns:p14="http://schemas.microsoft.com/office/powerpoint/2010/main" val="1125120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self-supervision</a:t>
            </a:r>
            <a:br>
              <a:rPr lang="en-US" dirty="0"/>
            </a:br>
            <a:r>
              <a:rPr lang="en-US" sz="2400" dirty="0"/>
              <a:t>(Liu, 2020)</a:t>
            </a:r>
          </a:p>
        </p:txBody>
      </p:sp>
      <p:sp>
        <p:nvSpPr>
          <p:cNvPr id="3" name="Content Placeholder 2"/>
          <p:cNvSpPr>
            <a:spLocks noGrp="1"/>
          </p:cNvSpPr>
          <p:nvPr>
            <p:ph idx="1"/>
          </p:nvPr>
        </p:nvSpPr>
        <p:spPr/>
        <p:txBody>
          <a:bodyPr/>
          <a:lstStyle/>
          <a:p>
            <a:pPr>
              <a:spcBef>
                <a:spcPts val="1200"/>
              </a:spcBef>
            </a:pPr>
            <a:r>
              <a:rPr lang="en-US" dirty="0"/>
              <a:t>Identify new classes and training data by</a:t>
            </a:r>
            <a:r>
              <a:rPr lang="en-US" altLang="en-US" dirty="0"/>
              <a:t> interacting with</a:t>
            </a:r>
            <a:r>
              <a:rPr lang="en-US" altLang="en-US" dirty="0">
                <a:solidFill>
                  <a:srgbClr val="0000FF"/>
                </a:solidFill>
              </a:rPr>
              <a:t> </a:t>
            </a:r>
          </a:p>
          <a:p>
            <a:pPr lvl="1">
              <a:spcBef>
                <a:spcPts val="600"/>
              </a:spcBef>
            </a:pPr>
            <a:r>
              <a:rPr lang="en-US" altLang="en-US" dirty="0">
                <a:solidFill>
                  <a:srgbClr val="FF0000"/>
                </a:solidFill>
              </a:rPr>
              <a:t>Humans: </a:t>
            </a:r>
            <a:r>
              <a:rPr lang="en-US" altLang="en-US" dirty="0">
                <a:solidFill>
                  <a:srgbClr val="0000FF"/>
                </a:solidFill>
              </a:rPr>
              <a:t>through natural language</a:t>
            </a:r>
            <a:r>
              <a:rPr lang="en-US" altLang="en-US" dirty="0"/>
              <a:t>, e.g.,</a:t>
            </a:r>
          </a:p>
          <a:p>
            <a:pPr lvl="2">
              <a:spcBef>
                <a:spcPts val="600"/>
              </a:spcBef>
            </a:pPr>
            <a:r>
              <a:rPr lang="en-US" altLang="en-US" dirty="0"/>
              <a:t>Self-drive cars: asking the passenger</a:t>
            </a:r>
          </a:p>
          <a:p>
            <a:pPr lvl="3">
              <a:spcBef>
                <a:spcPts val="600"/>
              </a:spcBef>
            </a:pPr>
            <a:r>
              <a:rPr lang="en-US" altLang="en-US" dirty="0"/>
              <a:t>What is that object? How do I drive now? Where should I stop?</a:t>
            </a:r>
          </a:p>
          <a:p>
            <a:pPr lvl="2">
              <a:spcBef>
                <a:spcPts val="600"/>
              </a:spcBef>
            </a:pPr>
            <a:r>
              <a:rPr lang="en-US" altLang="en-US" dirty="0">
                <a:solidFill>
                  <a:srgbClr val="00863D"/>
                </a:solidFill>
              </a:rPr>
              <a:t>Chatbots</a:t>
            </a:r>
            <a:r>
              <a:rPr lang="en-US" altLang="en-US" dirty="0"/>
              <a:t>: learn new knowledge and learn language during chatting.</a:t>
            </a:r>
          </a:p>
          <a:p>
            <a:pPr lvl="1">
              <a:spcBef>
                <a:spcPts val="600"/>
              </a:spcBef>
            </a:pPr>
            <a:r>
              <a:rPr lang="en-US" altLang="en-US" dirty="0">
                <a:solidFill>
                  <a:srgbClr val="FF0000"/>
                </a:solidFill>
              </a:rPr>
              <a:t>Environment: </a:t>
            </a:r>
            <a:r>
              <a:rPr lang="en-US" altLang="en-US" dirty="0"/>
              <a:t>get feedback &amp; use tools (e.g., search engines)</a:t>
            </a:r>
          </a:p>
          <a:p>
            <a:pPr lvl="2">
              <a:spcBef>
                <a:spcPts val="600"/>
              </a:spcBef>
            </a:pPr>
            <a:r>
              <a:rPr lang="en-US" altLang="en-US" dirty="0"/>
              <a:t>Need an internal evaluation system </a:t>
            </a:r>
          </a:p>
          <a:p>
            <a:pPr lvl="3">
              <a:spcBef>
                <a:spcPts val="600"/>
              </a:spcBef>
            </a:pPr>
            <a:r>
              <a:rPr lang="en-US" altLang="en-US" dirty="0"/>
              <a:t>to evaluate environmental feedback</a:t>
            </a:r>
          </a:p>
          <a:p>
            <a:pPr lvl="1">
              <a:spcBef>
                <a:spcPts val="2400"/>
              </a:spcBef>
            </a:pPr>
            <a:r>
              <a:rPr lang="en-US" altLang="en-US" b="1" dirty="0"/>
              <a:t>To gather knowledge, and supervisory or reward information.</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43</a:t>
            </a:fld>
            <a:endParaRPr lang="en-US" altLang="en-US"/>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TextBox 6"/>
          <p:cNvSpPr txBox="1"/>
          <p:nvPr/>
        </p:nvSpPr>
        <p:spPr>
          <a:xfrm>
            <a:off x="609600" y="6152723"/>
            <a:ext cx="10972800" cy="276999"/>
          </a:xfrm>
          <a:prstGeom prst="rect">
            <a:avLst/>
          </a:prstGeom>
          <a:noFill/>
        </p:spPr>
        <p:txBody>
          <a:bodyPr wrap="square" rtlCol="0">
            <a:spAutoFit/>
          </a:bodyPr>
          <a:lstStyle/>
          <a:p>
            <a:pPr algn="ctr">
              <a:buNone/>
            </a:pPr>
            <a:r>
              <a:rPr lang="en-US" sz="1200" dirty="0"/>
              <a:t>Liu. Learning on the Job: Online Lifelong and Continual Learning. AAAI-2020</a:t>
            </a:r>
          </a:p>
        </p:txBody>
      </p:sp>
    </p:spTree>
    <p:extLst>
      <p:ext uri="{BB962C8B-B14F-4D97-AF65-F5344CB8AC3E}">
        <p14:creationId xmlns:p14="http://schemas.microsoft.com/office/powerpoint/2010/main" val="2792220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 a greeting bot in a hotel</a:t>
            </a:r>
            <a:br>
              <a:rPr lang="en-US" dirty="0"/>
            </a:br>
            <a:r>
              <a:rPr lang="en-US" sz="2400" dirty="0"/>
              <a:t>(Chen and Liu, 2018; Liu et al., 2021)</a:t>
            </a:r>
          </a:p>
        </p:txBody>
      </p:sp>
      <p:sp>
        <p:nvSpPr>
          <p:cNvPr id="3" name="Content Placeholder 2"/>
          <p:cNvSpPr>
            <a:spLocks noGrp="1"/>
          </p:cNvSpPr>
          <p:nvPr>
            <p:ph idx="1"/>
          </p:nvPr>
        </p:nvSpPr>
        <p:spPr>
          <a:xfrm>
            <a:off x="609600" y="1600201"/>
            <a:ext cx="11247040" cy="4530725"/>
          </a:xfrm>
        </p:spPr>
        <p:txBody>
          <a:bodyPr/>
          <a:lstStyle/>
          <a:p>
            <a:r>
              <a:rPr lang="en-US" dirty="0"/>
              <a:t>See an existing guest.</a:t>
            </a:r>
          </a:p>
          <a:p>
            <a:pPr lvl="2"/>
            <a:r>
              <a:rPr lang="en-US" dirty="0">
                <a:solidFill>
                  <a:srgbClr val="0000FF"/>
                </a:solidFill>
              </a:rPr>
              <a:t>Bot: “Hello John, how are you today?”</a:t>
            </a:r>
          </a:p>
          <a:p>
            <a:pPr>
              <a:spcBef>
                <a:spcPts val="1000"/>
              </a:spcBef>
              <a:tabLst>
                <a:tab pos="8631238" algn="l"/>
              </a:tabLst>
            </a:pPr>
            <a:r>
              <a:rPr lang="en-US" dirty="0"/>
              <a:t>See a new guest - </a:t>
            </a:r>
            <a:r>
              <a:rPr lang="en-US" sz="2800" dirty="0">
                <a:solidFill>
                  <a:srgbClr val="FF0000"/>
                </a:solidFill>
              </a:rPr>
              <a:t>recognize he/she is new  </a:t>
            </a:r>
            <a:r>
              <a:rPr lang="en-US" sz="2000" b="1" dirty="0"/>
              <a:t>(OOD and create a new task</a:t>
            </a:r>
            <a:r>
              <a:rPr lang="en-US" sz="2000" dirty="0"/>
              <a:t>)</a:t>
            </a:r>
            <a:r>
              <a:rPr lang="en-US" sz="2800" dirty="0"/>
              <a:t> </a:t>
            </a:r>
          </a:p>
          <a:p>
            <a:pPr lvl="2">
              <a:tabLst>
                <a:tab pos="7999413" algn="l"/>
              </a:tabLst>
            </a:pPr>
            <a:r>
              <a:rPr lang="en-US" dirty="0">
                <a:solidFill>
                  <a:srgbClr val="0000FF"/>
                </a:solidFill>
              </a:rPr>
              <a:t>Bot: “Welcome to our hotel! What is your name, sir?”     	</a:t>
            </a:r>
            <a:r>
              <a:rPr lang="en-US" sz="2000" dirty="0"/>
              <a:t>(</a:t>
            </a:r>
            <a:r>
              <a:rPr lang="en-US" sz="2000" b="1" dirty="0"/>
              <a:t>get class label)</a:t>
            </a:r>
            <a:endParaRPr lang="en-US" sz="2000" dirty="0">
              <a:solidFill>
                <a:srgbClr val="0000FF"/>
              </a:solidFill>
            </a:endParaRPr>
          </a:p>
          <a:p>
            <a:pPr lvl="2">
              <a:tabLst>
                <a:tab pos="7999413" algn="l"/>
              </a:tabLst>
            </a:pPr>
            <a:r>
              <a:rPr lang="en-US" dirty="0">
                <a:solidFill>
                  <a:srgbClr val="00863D"/>
                </a:solidFill>
              </a:rPr>
              <a:t>Guest: “David”	</a:t>
            </a:r>
            <a:r>
              <a:rPr lang="en-US" sz="2000" dirty="0"/>
              <a:t>(</a:t>
            </a:r>
            <a:r>
              <a:rPr lang="en-US" sz="2000" b="1" dirty="0"/>
              <a:t>got class label: </a:t>
            </a:r>
            <a:r>
              <a:rPr lang="en-US" sz="2000" b="1" dirty="0">
                <a:solidFill>
                  <a:srgbClr val="00863D"/>
                </a:solidFill>
              </a:rPr>
              <a:t>David</a:t>
            </a:r>
            <a:r>
              <a:rPr lang="en-US" sz="2000" dirty="0"/>
              <a:t>)</a:t>
            </a:r>
          </a:p>
          <a:p>
            <a:pPr lvl="2">
              <a:tabLst>
                <a:tab pos="7315200" algn="l"/>
              </a:tabLst>
            </a:pPr>
            <a:r>
              <a:rPr lang="en-US" dirty="0">
                <a:solidFill>
                  <a:srgbClr val="FF0000"/>
                </a:solidFill>
              </a:rPr>
              <a:t>Bot learns to recognize David automatically 	</a:t>
            </a:r>
            <a:endParaRPr lang="en-US" dirty="0"/>
          </a:p>
          <a:p>
            <a:pPr lvl="3">
              <a:tabLst>
                <a:tab pos="7999413" algn="l"/>
              </a:tabLst>
            </a:pPr>
            <a:r>
              <a:rPr lang="en-US" dirty="0"/>
              <a:t>take pictures of David                       	(</a:t>
            </a:r>
            <a:r>
              <a:rPr lang="en-US" b="1" dirty="0"/>
              <a:t>get training data</a:t>
            </a:r>
            <a:r>
              <a:rPr lang="en-US" dirty="0"/>
              <a:t>)</a:t>
            </a:r>
          </a:p>
          <a:p>
            <a:pPr lvl="3">
              <a:tabLst>
                <a:tab pos="7999413" algn="l"/>
              </a:tabLst>
            </a:pPr>
            <a:r>
              <a:rPr lang="en-US" dirty="0"/>
              <a:t>learn to recognize David                  	(</a:t>
            </a:r>
            <a:r>
              <a:rPr lang="en-US" b="1" dirty="0"/>
              <a:t>continual learning</a:t>
            </a:r>
            <a:r>
              <a:rPr lang="en-US" dirty="0"/>
              <a:t>)</a:t>
            </a:r>
          </a:p>
          <a:p>
            <a:pPr>
              <a:spcBef>
                <a:spcPts val="1000"/>
              </a:spcBef>
              <a:tabLst>
                <a:tab pos="7315200" algn="l"/>
              </a:tabLst>
            </a:pPr>
            <a:r>
              <a:rPr lang="en-US" dirty="0"/>
              <a:t>See David next time.</a:t>
            </a:r>
          </a:p>
          <a:p>
            <a:pPr lvl="2">
              <a:tabLst>
                <a:tab pos="7999413" algn="l"/>
              </a:tabLst>
            </a:pPr>
            <a:r>
              <a:rPr lang="en-US" dirty="0">
                <a:solidFill>
                  <a:srgbClr val="0000FF"/>
                </a:solidFill>
              </a:rPr>
              <a:t>Bot: “Hello David, how are you today?” 	</a:t>
            </a:r>
            <a:r>
              <a:rPr lang="en-US" sz="2000" dirty="0"/>
              <a:t>(</a:t>
            </a:r>
            <a:r>
              <a:rPr lang="en-US" sz="2000" b="1" dirty="0"/>
              <a:t>use the new knowledge</a:t>
            </a:r>
            <a:r>
              <a:rPr lang="en-US" sz="2000" dirty="0"/>
              <a:t>)</a:t>
            </a: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44</a:t>
            </a:fld>
            <a:endParaRPr lang="en-US" altLang="en-US"/>
          </a:p>
        </p:txBody>
      </p:sp>
      <p:sp>
        <p:nvSpPr>
          <p:cNvPr id="6" name="TextBox 5"/>
          <p:cNvSpPr txBox="1"/>
          <p:nvPr/>
        </p:nvSpPr>
        <p:spPr>
          <a:xfrm>
            <a:off x="2035968" y="6130926"/>
            <a:ext cx="9388624" cy="461665"/>
          </a:xfrm>
          <a:prstGeom prst="rect">
            <a:avLst/>
          </a:prstGeom>
          <a:noFill/>
        </p:spPr>
        <p:txBody>
          <a:bodyPr wrap="square" rtlCol="0">
            <a:spAutoFit/>
          </a:bodyPr>
          <a:lstStyle/>
          <a:p>
            <a:pPr algn="ctr">
              <a:spcBef>
                <a:spcPts val="0"/>
              </a:spcBef>
              <a:buNone/>
            </a:pPr>
            <a:r>
              <a:rPr lang="en-US" sz="1200" dirty="0"/>
              <a:t>Liu, Robertson, Grigsby, and Mazumder. Self-Initiated Open World Learning for Autonomous AI Agents. AAAI Spring Symposium, 2022 Chen and Liu. Lifelong machine learning. Morgan &amp; Claypool. 2015, 2018.</a:t>
            </a:r>
          </a:p>
        </p:txBody>
      </p:sp>
      <p:sp>
        <p:nvSpPr>
          <p:cNvPr id="7" name="TextBox 6">
            <a:extLst>
              <a:ext uri="{FF2B5EF4-FFF2-40B4-BE49-F238E27FC236}">
                <a16:creationId xmlns:a16="http://schemas.microsoft.com/office/drawing/2014/main" id="{910E74DD-5F3A-4C3A-BB2D-D1FA8B433038}"/>
              </a:ext>
            </a:extLst>
          </p:cNvPr>
          <p:cNvSpPr txBox="1"/>
          <p:nvPr/>
        </p:nvSpPr>
        <p:spPr>
          <a:xfrm>
            <a:off x="8256240" y="1156744"/>
            <a:ext cx="3595506" cy="584775"/>
          </a:xfrm>
          <a:prstGeom prst="rect">
            <a:avLst/>
          </a:prstGeom>
          <a:noFill/>
        </p:spPr>
        <p:txBody>
          <a:bodyPr wrap="square" rtlCol="0">
            <a:spAutoFit/>
          </a:bodyPr>
          <a:lstStyle/>
          <a:p>
            <a:pPr>
              <a:buNone/>
            </a:pPr>
            <a:r>
              <a:rPr lang="en-US" sz="1600" dirty="0"/>
              <a:t>Novelty detection = out-of-distribution (</a:t>
            </a:r>
            <a:r>
              <a:rPr lang="en-US" sz="1600" b="1" dirty="0"/>
              <a:t>OOD</a:t>
            </a:r>
            <a:r>
              <a:rPr lang="en-US" sz="1600" dirty="0"/>
              <a:t>) detection </a:t>
            </a:r>
          </a:p>
        </p:txBody>
      </p:sp>
    </p:spTree>
    <p:extLst>
      <p:ext uri="{BB962C8B-B14F-4D97-AF65-F5344CB8AC3E}">
        <p14:creationId xmlns:p14="http://schemas.microsoft.com/office/powerpoint/2010/main" val="3421113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D4CE-A41C-4F7A-8A5A-23F961661A73}"/>
              </a:ext>
            </a:extLst>
          </p:cNvPr>
          <p:cNvSpPr>
            <a:spLocks noGrp="1"/>
          </p:cNvSpPr>
          <p:nvPr>
            <p:ph type="title"/>
          </p:nvPr>
        </p:nvSpPr>
        <p:spPr/>
        <p:txBody>
          <a:bodyPr/>
          <a:lstStyle/>
          <a:p>
            <a:r>
              <a:rPr lang="en-US" dirty="0"/>
              <a:t>Example (cont.) </a:t>
            </a:r>
          </a:p>
        </p:txBody>
      </p:sp>
      <p:sp>
        <p:nvSpPr>
          <p:cNvPr id="3" name="Content Placeholder 2">
            <a:extLst>
              <a:ext uri="{FF2B5EF4-FFF2-40B4-BE49-F238E27FC236}">
                <a16:creationId xmlns:a16="http://schemas.microsoft.com/office/drawing/2014/main" id="{1A8C28D3-E44E-4915-9294-181DEB057620}"/>
              </a:ext>
            </a:extLst>
          </p:cNvPr>
          <p:cNvSpPr>
            <a:spLocks noGrp="1"/>
          </p:cNvSpPr>
          <p:nvPr>
            <p:ph idx="1"/>
          </p:nvPr>
        </p:nvSpPr>
        <p:spPr>
          <a:xfrm>
            <a:off x="609600" y="1448957"/>
            <a:ext cx="10972800" cy="4530725"/>
          </a:xfrm>
        </p:spPr>
        <p:txBody>
          <a:bodyPr/>
          <a:lstStyle/>
          <a:p>
            <a:r>
              <a:rPr lang="en-US" sz="2800" dirty="0">
                <a:solidFill>
                  <a:srgbClr val="FF0000"/>
                </a:solidFill>
              </a:rPr>
              <a:t>In a real hotel, the situation is much more complex. </a:t>
            </a:r>
          </a:p>
          <a:p>
            <a:pPr lvl="1"/>
            <a:r>
              <a:rPr lang="en-US" sz="2400" dirty="0"/>
              <a:t>How does the bot know that the novel object is a new guest?</a:t>
            </a:r>
            <a:endParaRPr lang="en-US" sz="2400" dirty="0">
              <a:solidFill>
                <a:srgbClr val="0000FF"/>
              </a:solidFill>
            </a:endParaRPr>
          </a:p>
          <a:p>
            <a:pPr lvl="2"/>
            <a:r>
              <a:rPr lang="en-US" sz="2000" dirty="0"/>
              <a:t>Is the object a person, an animal, or a piece of furniture?</a:t>
            </a:r>
          </a:p>
          <a:p>
            <a:pPr lvl="3"/>
            <a:r>
              <a:rPr lang="en-US" sz="1800" dirty="0"/>
              <a:t>needs to use existing knowledge to </a:t>
            </a:r>
            <a:r>
              <a:rPr lang="en-US" sz="1800" dirty="0">
                <a:solidFill>
                  <a:srgbClr val="0000FF"/>
                </a:solidFill>
              </a:rPr>
              <a:t>characterize</a:t>
            </a:r>
            <a:r>
              <a:rPr lang="en-US" sz="1800" dirty="0"/>
              <a:t> the novel object!</a:t>
            </a:r>
          </a:p>
          <a:p>
            <a:pPr lvl="1">
              <a:spcBef>
                <a:spcPts val="1200"/>
              </a:spcBef>
            </a:pPr>
            <a:r>
              <a:rPr lang="en-US" sz="2400" dirty="0"/>
              <a:t>Different </a:t>
            </a:r>
            <a:r>
              <a:rPr lang="en-US" sz="2400" b="1" dirty="0">
                <a:solidFill>
                  <a:srgbClr val="0000FF"/>
                </a:solidFill>
              </a:rPr>
              <a:t>characterizations</a:t>
            </a:r>
            <a:r>
              <a:rPr lang="en-US" sz="2400" dirty="0"/>
              <a:t> require different responses (</a:t>
            </a:r>
            <a:r>
              <a:rPr lang="en-US" sz="2400" b="1" dirty="0">
                <a:solidFill>
                  <a:srgbClr val="0000FF"/>
                </a:solidFill>
              </a:rPr>
              <a:t>adaptation</a:t>
            </a:r>
            <a:r>
              <a:rPr lang="en-US" sz="2400" dirty="0"/>
              <a:t> or </a:t>
            </a:r>
            <a:r>
              <a:rPr lang="en-US" sz="2400" b="1" dirty="0"/>
              <a:t>accommodation</a:t>
            </a:r>
            <a:r>
              <a:rPr lang="en-US" sz="2400" dirty="0"/>
              <a:t> strategies)? E.g., </a:t>
            </a:r>
          </a:p>
          <a:p>
            <a:pPr lvl="2"/>
            <a:r>
              <a:rPr lang="en-US" sz="2000" dirty="0"/>
              <a:t>If it </a:t>
            </a:r>
            <a:r>
              <a:rPr lang="en-US" sz="2000" dirty="0">
                <a:solidFill>
                  <a:srgbClr val="00863D"/>
                </a:solidFill>
              </a:rPr>
              <a:t>looks like </a:t>
            </a:r>
            <a:r>
              <a:rPr lang="en-US" sz="2000" dirty="0"/>
              <a:t>an animal, report to a hotel staff. </a:t>
            </a:r>
          </a:p>
          <a:p>
            <a:pPr lvl="2"/>
            <a:r>
              <a:rPr lang="en-US" sz="2000" dirty="0"/>
              <a:t>If it </a:t>
            </a:r>
            <a:r>
              <a:rPr lang="en-US" sz="2000" dirty="0">
                <a:solidFill>
                  <a:srgbClr val="00863D"/>
                </a:solidFill>
              </a:rPr>
              <a:t>looks like </a:t>
            </a:r>
            <a:r>
              <a:rPr lang="en-US" sz="2000" dirty="0"/>
              <a:t>a policeman, do nothing</a:t>
            </a:r>
          </a:p>
          <a:p>
            <a:pPr lvl="2"/>
            <a:r>
              <a:rPr lang="en-US" sz="2000" dirty="0"/>
              <a:t>If it </a:t>
            </a:r>
            <a:r>
              <a:rPr lang="en-US" sz="2000" dirty="0">
                <a:solidFill>
                  <a:srgbClr val="00863D"/>
                </a:solidFill>
              </a:rPr>
              <a:t>looks like </a:t>
            </a:r>
            <a:r>
              <a:rPr lang="en-US" sz="2000" dirty="0"/>
              <a:t>a hotel guest (with luggage), ask for his/her name: “</a:t>
            </a:r>
            <a:r>
              <a:rPr lang="en-US" sz="2000" i="1" dirty="0"/>
              <a:t>Welcome to our hotel! What is your name, sir?</a:t>
            </a:r>
            <a:r>
              <a:rPr lang="en-US" sz="2000" dirty="0"/>
              <a:t>” and learn to recognize him/her</a:t>
            </a:r>
          </a:p>
          <a:p>
            <a:pPr lvl="1"/>
            <a:endParaRPr lang="en-US" sz="2400" dirty="0"/>
          </a:p>
        </p:txBody>
      </p:sp>
      <p:sp>
        <p:nvSpPr>
          <p:cNvPr id="4" name="Footer Placeholder 3">
            <a:extLst>
              <a:ext uri="{FF2B5EF4-FFF2-40B4-BE49-F238E27FC236}">
                <a16:creationId xmlns:a16="http://schemas.microsoft.com/office/drawing/2014/main" id="{FBF37295-0485-4298-8D4B-0E439C915FA7}"/>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TextBox 6">
            <a:extLst>
              <a:ext uri="{FF2B5EF4-FFF2-40B4-BE49-F238E27FC236}">
                <a16:creationId xmlns:a16="http://schemas.microsoft.com/office/drawing/2014/main" id="{04D97ABC-09AD-4525-99C7-60D7189B204A}"/>
              </a:ext>
            </a:extLst>
          </p:cNvPr>
          <p:cNvSpPr txBox="1"/>
          <p:nvPr/>
        </p:nvSpPr>
        <p:spPr>
          <a:xfrm>
            <a:off x="803412" y="6130926"/>
            <a:ext cx="10621180" cy="461665"/>
          </a:xfrm>
          <a:prstGeom prst="rect">
            <a:avLst/>
          </a:prstGeom>
          <a:noFill/>
        </p:spPr>
        <p:txBody>
          <a:bodyPr wrap="square" rtlCol="0">
            <a:spAutoFit/>
          </a:bodyPr>
          <a:lstStyle/>
          <a:p>
            <a:pPr algn="ctr">
              <a:spcBef>
                <a:spcPts val="0"/>
              </a:spcBef>
              <a:buNone/>
            </a:pPr>
            <a:r>
              <a:rPr lang="en-US" sz="1200" dirty="0"/>
              <a:t>Liu, Robertson, Grigsby, and Mazumder. Self-Initiated Open World Learning for Autonomous AI Agents. AAAI Spring Symposium, 2022 Chen and Liu. Lifelong machine learning. Morgan &amp; Claypool. 2015, 2018.</a:t>
            </a:r>
          </a:p>
        </p:txBody>
      </p:sp>
      <p:sp>
        <p:nvSpPr>
          <p:cNvPr id="5" name="Slide Number Placeholder 4">
            <a:extLst>
              <a:ext uri="{FF2B5EF4-FFF2-40B4-BE49-F238E27FC236}">
                <a16:creationId xmlns:a16="http://schemas.microsoft.com/office/drawing/2014/main" id="{0250383C-000D-8FB4-DD44-B8B2E100BEB0}"/>
              </a:ext>
            </a:extLst>
          </p:cNvPr>
          <p:cNvSpPr>
            <a:spLocks noGrp="1"/>
          </p:cNvSpPr>
          <p:nvPr>
            <p:ph type="sldNum" sz="quarter" idx="11"/>
          </p:nvPr>
        </p:nvSpPr>
        <p:spPr/>
        <p:txBody>
          <a:bodyPr/>
          <a:lstStyle/>
          <a:p>
            <a:pPr>
              <a:defRPr/>
            </a:pPr>
            <a:fld id="{09BF91C3-4DC8-4412-86BD-7EDA41606D7A}" type="slidenum">
              <a:rPr lang="en-US" altLang="en-US" smtClean="0"/>
              <a:pPr>
                <a:defRPr/>
              </a:pPr>
              <a:t>45</a:t>
            </a:fld>
            <a:endParaRPr lang="en-US" altLang="en-US"/>
          </a:p>
        </p:txBody>
      </p:sp>
    </p:spTree>
    <p:extLst>
      <p:ext uri="{BB962C8B-B14F-4D97-AF65-F5344CB8AC3E}">
        <p14:creationId xmlns:p14="http://schemas.microsoft.com/office/powerpoint/2010/main" val="452674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D9-3C39-41B9-A6EC-7D04489E3593}"/>
              </a:ext>
            </a:extLst>
          </p:cNvPr>
          <p:cNvSpPr>
            <a:spLocks noGrp="1"/>
          </p:cNvSpPr>
          <p:nvPr>
            <p:ph type="title"/>
          </p:nvPr>
        </p:nvSpPr>
        <p:spPr>
          <a:xfrm>
            <a:off x="609600" y="277814"/>
            <a:ext cx="11319048" cy="1139825"/>
          </a:xfrm>
        </p:spPr>
        <p:txBody>
          <a:bodyPr/>
          <a:lstStyle/>
          <a:p>
            <a:r>
              <a:rPr lang="en-US" b="1" dirty="0"/>
              <a:t>S</a:t>
            </a:r>
            <a:r>
              <a:rPr lang="en-US" dirty="0"/>
              <a:t>elf-initiated </a:t>
            </a:r>
            <a:r>
              <a:rPr lang="en-US" b="1" dirty="0"/>
              <a:t>O</a:t>
            </a:r>
            <a:r>
              <a:rPr lang="en-US" dirty="0"/>
              <a:t>pen-world Continual </a:t>
            </a:r>
            <a:r>
              <a:rPr lang="en-US" b="1" dirty="0"/>
              <a:t>L</a:t>
            </a:r>
            <a:r>
              <a:rPr lang="en-US" dirty="0"/>
              <a:t>earning (SOL)</a:t>
            </a:r>
          </a:p>
        </p:txBody>
      </p:sp>
      <p:sp>
        <p:nvSpPr>
          <p:cNvPr id="3" name="Content Placeholder 2">
            <a:extLst>
              <a:ext uri="{FF2B5EF4-FFF2-40B4-BE49-F238E27FC236}">
                <a16:creationId xmlns:a16="http://schemas.microsoft.com/office/drawing/2014/main" id="{8E34A96A-4594-4DE2-A5BF-1EE3C805929A}"/>
              </a:ext>
            </a:extLst>
          </p:cNvPr>
          <p:cNvSpPr>
            <a:spLocks noGrp="1"/>
          </p:cNvSpPr>
          <p:nvPr>
            <p:ph idx="1"/>
          </p:nvPr>
        </p:nvSpPr>
        <p:spPr>
          <a:xfrm>
            <a:off x="609600" y="1592796"/>
            <a:ext cx="11103024" cy="4538129"/>
          </a:xfrm>
        </p:spPr>
        <p:txBody>
          <a:bodyPr/>
          <a:lstStyle/>
          <a:p>
            <a:r>
              <a:rPr lang="en-US" sz="2800" dirty="0"/>
              <a:t>An agent is represented as </a:t>
            </a:r>
            <a:r>
              <a:rPr lang="en-US" sz="2800" b="1" i="1" dirty="0"/>
              <a:t>a pair </a:t>
            </a:r>
            <a:r>
              <a:rPr lang="en-US" sz="2800" dirty="0">
                <a:solidFill>
                  <a:srgbClr val="0000FF"/>
                </a:solidFill>
              </a:rPr>
              <a:t>(</a:t>
            </a:r>
            <a:r>
              <a:rPr lang="en-US" sz="2800" i="1" dirty="0">
                <a:solidFill>
                  <a:srgbClr val="0000FF"/>
                </a:solidFill>
              </a:rPr>
              <a:t>T, S</a:t>
            </a:r>
            <a:r>
              <a:rPr lang="en-US" sz="2800" dirty="0">
                <a:solidFill>
                  <a:srgbClr val="0000FF"/>
                </a:solidFill>
              </a:rPr>
              <a:t>), </a:t>
            </a:r>
          </a:p>
          <a:p>
            <a:pPr lvl="2"/>
            <a:r>
              <a:rPr lang="en-US" sz="2000" i="1" dirty="0">
                <a:solidFill>
                  <a:srgbClr val="0000FF"/>
                </a:solidFill>
              </a:rPr>
              <a:t>T</a:t>
            </a:r>
            <a:r>
              <a:rPr lang="en-US" sz="2000" dirty="0">
                <a:solidFill>
                  <a:srgbClr val="0000FF"/>
                </a:solidFill>
              </a:rPr>
              <a:t> is the primary task-performer </a:t>
            </a:r>
            <a:r>
              <a:rPr lang="en-US" sz="2000" dirty="0"/>
              <a:t>(e.g., dialogue system of the greeting bot) </a:t>
            </a:r>
          </a:p>
          <a:p>
            <a:pPr lvl="2"/>
            <a:r>
              <a:rPr lang="en-US" sz="2000" i="1" dirty="0">
                <a:solidFill>
                  <a:srgbClr val="0000FF"/>
                </a:solidFill>
              </a:rPr>
              <a:t>S</a:t>
            </a:r>
            <a:r>
              <a:rPr lang="en-US" sz="2000" dirty="0">
                <a:solidFill>
                  <a:srgbClr val="0000FF"/>
                </a:solidFill>
              </a:rPr>
              <a:t> is a set of supporting functions </a:t>
            </a:r>
            <a:r>
              <a:rPr lang="en-US" sz="2000" dirty="0"/>
              <a:t>(e.g., vision system and speech system) that supports the primary task-performer. </a:t>
            </a:r>
          </a:p>
          <a:p>
            <a:r>
              <a:rPr lang="en-US" sz="2800" i="1" dirty="0">
                <a:solidFill>
                  <a:srgbClr val="0000FF"/>
                </a:solidFill>
              </a:rPr>
              <a:t>T</a:t>
            </a:r>
            <a:r>
              <a:rPr lang="en-US" sz="2800" dirty="0"/>
              <a:t> or each </a:t>
            </a:r>
            <a:r>
              <a:rPr lang="en-US" sz="2800" i="1" dirty="0">
                <a:solidFill>
                  <a:srgbClr val="00863D"/>
                </a:solidFill>
              </a:rPr>
              <a:t>S</a:t>
            </a:r>
            <a:r>
              <a:rPr lang="en-US" sz="2800" i="1" baseline="-25000" dirty="0">
                <a:solidFill>
                  <a:srgbClr val="00863D"/>
                </a:solidFill>
              </a:rPr>
              <a:t>i</a:t>
            </a:r>
            <a:r>
              <a:rPr lang="en-US" sz="2800" dirty="0"/>
              <a:t> </a:t>
            </a:r>
            <a:r>
              <a:rPr lang="en-US" b="1" dirty="0">
                <a:sym typeface="Symbol" panose="05050102010706020507" pitchFamily="18" charset="2"/>
              </a:rPr>
              <a:t></a:t>
            </a:r>
            <a:r>
              <a:rPr lang="en-US" sz="2800" dirty="0"/>
              <a:t> </a:t>
            </a:r>
            <a:r>
              <a:rPr lang="en-US" sz="2800" i="1" dirty="0">
                <a:solidFill>
                  <a:srgbClr val="0000FF"/>
                </a:solidFill>
              </a:rPr>
              <a:t>S</a:t>
            </a:r>
            <a:r>
              <a:rPr lang="en-US" sz="2800" dirty="0"/>
              <a:t> has its own seven sub-systems </a:t>
            </a:r>
            <a:r>
              <a:rPr lang="en-US" sz="2600" dirty="0">
                <a:solidFill>
                  <a:srgbClr val="FF0000"/>
                </a:solidFill>
              </a:rPr>
              <a:t>(</a:t>
            </a:r>
            <a:r>
              <a:rPr lang="en-US" sz="2600" i="1" dirty="0">
                <a:solidFill>
                  <a:srgbClr val="FF0000"/>
                </a:solidFill>
              </a:rPr>
              <a:t>L, R, C, A, K, I, E</a:t>
            </a:r>
            <a:r>
              <a:rPr lang="en-US" sz="2600" dirty="0">
                <a:solidFill>
                  <a:srgbClr val="FF0000"/>
                </a:solidFill>
              </a:rPr>
              <a:t>)</a:t>
            </a:r>
            <a:r>
              <a:rPr lang="en-US" sz="2800" dirty="0"/>
              <a:t>, </a:t>
            </a:r>
          </a:p>
          <a:p>
            <a:pPr lvl="2"/>
            <a:r>
              <a:rPr lang="en-US" sz="2000" b="1" i="1" dirty="0">
                <a:solidFill>
                  <a:srgbClr val="FF0000"/>
                </a:solidFill>
              </a:rPr>
              <a:t>L</a:t>
            </a:r>
            <a:r>
              <a:rPr lang="en-US" sz="2000" dirty="0">
                <a:solidFill>
                  <a:srgbClr val="0000FF"/>
                </a:solidFill>
              </a:rPr>
              <a:t>:</a:t>
            </a:r>
            <a:r>
              <a:rPr lang="en-US" sz="2000" i="1" dirty="0">
                <a:solidFill>
                  <a:srgbClr val="0000FF"/>
                </a:solidFill>
              </a:rPr>
              <a:t> </a:t>
            </a:r>
            <a:r>
              <a:rPr lang="en-US" sz="2000" b="1" dirty="0"/>
              <a:t>open-world continual learner </a:t>
            </a:r>
            <a:r>
              <a:rPr lang="en-US" sz="2000" dirty="0"/>
              <a:t>(classification, novelty detection &amp; continual learning)</a:t>
            </a:r>
          </a:p>
          <a:p>
            <a:pPr lvl="2">
              <a:spcBef>
                <a:spcPts val="400"/>
              </a:spcBef>
            </a:pPr>
            <a:r>
              <a:rPr lang="en-US" sz="2000" b="1" i="1" dirty="0">
                <a:solidFill>
                  <a:srgbClr val="FF0000"/>
                </a:solidFill>
              </a:rPr>
              <a:t>R</a:t>
            </a:r>
            <a:r>
              <a:rPr lang="en-US" sz="2000" dirty="0"/>
              <a:t>:</a:t>
            </a:r>
            <a:r>
              <a:rPr lang="en-US" sz="2000" i="1" dirty="0"/>
              <a:t> </a:t>
            </a:r>
            <a:r>
              <a:rPr lang="en-US" sz="2000" b="1" i="1" dirty="0"/>
              <a:t>relevance </a:t>
            </a:r>
            <a:r>
              <a:rPr lang="en-US" sz="2000" b="1" dirty="0"/>
              <a:t>module </a:t>
            </a:r>
            <a:r>
              <a:rPr lang="en-US" sz="2000" dirty="0"/>
              <a:t>that decides if a detected novelty is relevant to agent’s task </a:t>
            </a:r>
          </a:p>
          <a:p>
            <a:pPr lvl="2">
              <a:spcBef>
                <a:spcPts val="400"/>
              </a:spcBef>
            </a:pPr>
            <a:r>
              <a:rPr lang="en-US" sz="2000" b="1" i="1" dirty="0">
                <a:solidFill>
                  <a:srgbClr val="FF0000"/>
                </a:solidFill>
              </a:rPr>
              <a:t>C</a:t>
            </a:r>
            <a:r>
              <a:rPr lang="en-US" sz="2000" dirty="0"/>
              <a:t>: </a:t>
            </a:r>
            <a:r>
              <a:rPr lang="en-US" sz="2000" b="1" dirty="0"/>
              <a:t>novelty characterizer </a:t>
            </a:r>
            <a:r>
              <a:rPr lang="en-US" sz="2000" dirty="0"/>
              <a:t>that characterizes the novelty</a:t>
            </a:r>
          </a:p>
          <a:p>
            <a:pPr lvl="2">
              <a:spcBef>
                <a:spcPts val="400"/>
              </a:spcBef>
            </a:pPr>
            <a:r>
              <a:rPr lang="en-US" sz="2000" b="1" i="1" dirty="0">
                <a:solidFill>
                  <a:srgbClr val="FF0000"/>
                </a:solidFill>
              </a:rPr>
              <a:t>A</a:t>
            </a:r>
            <a:r>
              <a:rPr lang="en-US" sz="2000" dirty="0"/>
              <a:t>: </a:t>
            </a:r>
            <a:r>
              <a:rPr lang="en-US" sz="2000" b="1" dirty="0"/>
              <a:t>adaptor</a:t>
            </a:r>
            <a:r>
              <a:rPr lang="en-US" sz="2000" dirty="0"/>
              <a:t> that adapts to novelty – characterizing novelty and formulating response </a:t>
            </a:r>
          </a:p>
          <a:p>
            <a:pPr lvl="2">
              <a:spcBef>
                <a:spcPts val="400"/>
              </a:spcBef>
            </a:pPr>
            <a:r>
              <a:rPr lang="en-US" sz="2000" b="1" i="1" dirty="0">
                <a:solidFill>
                  <a:srgbClr val="FF0000"/>
                </a:solidFill>
              </a:rPr>
              <a:t>K</a:t>
            </a:r>
            <a:r>
              <a:rPr lang="en-US" sz="2000" dirty="0"/>
              <a:t>: </a:t>
            </a:r>
            <a:r>
              <a:rPr lang="en-US" sz="2000" b="1" dirty="0"/>
              <a:t>risk assessment </a:t>
            </a:r>
            <a:r>
              <a:rPr lang="en-US" sz="2000" dirty="0"/>
              <a:t>and management module</a:t>
            </a:r>
          </a:p>
          <a:p>
            <a:pPr lvl="2">
              <a:spcBef>
                <a:spcPts val="400"/>
              </a:spcBef>
            </a:pPr>
            <a:r>
              <a:rPr lang="en-US" sz="2000" b="1" i="1" dirty="0">
                <a:solidFill>
                  <a:srgbClr val="FF0000"/>
                </a:solidFill>
              </a:rPr>
              <a:t>I</a:t>
            </a:r>
            <a:r>
              <a:rPr lang="en-US" sz="2000" b="1" dirty="0">
                <a:solidFill>
                  <a:srgbClr val="FF0000"/>
                </a:solidFill>
              </a:rPr>
              <a:t> </a:t>
            </a:r>
            <a:r>
              <a:rPr lang="en-US" sz="2000" dirty="0">
                <a:solidFill>
                  <a:srgbClr val="0000FF"/>
                </a:solidFill>
              </a:rPr>
              <a:t>: </a:t>
            </a:r>
            <a:r>
              <a:rPr lang="en-US" sz="2000" b="1" dirty="0"/>
              <a:t>interactive module </a:t>
            </a:r>
            <a:r>
              <a:rPr lang="en-US" sz="2000" dirty="0"/>
              <a:t>to communicate with humans or other agents</a:t>
            </a:r>
          </a:p>
          <a:p>
            <a:pPr lvl="2">
              <a:spcBef>
                <a:spcPts val="400"/>
              </a:spcBef>
            </a:pPr>
            <a:r>
              <a:rPr lang="en-US" sz="2000" b="1" i="1" dirty="0">
                <a:solidFill>
                  <a:srgbClr val="FF0000"/>
                </a:solidFill>
              </a:rPr>
              <a:t>E</a:t>
            </a:r>
            <a:r>
              <a:rPr lang="en-US" sz="2000" dirty="0"/>
              <a:t>: action </a:t>
            </a:r>
            <a:r>
              <a:rPr lang="en-US" sz="2000" b="1" dirty="0"/>
              <a:t>executor</a:t>
            </a:r>
          </a:p>
        </p:txBody>
      </p:sp>
      <p:sp>
        <p:nvSpPr>
          <p:cNvPr id="4" name="Footer Placeholder 3">
            <a:extLst>
              <a:ext uri="{FF2B5EF4-FFF2-40B4-BE49-F238E27FC236}">
                <a16:creationId xmlns:a16="http://schemas.microsoft.com/office/drawing/2014/main" id="{B4E7C048-2AC5-47BC-B3DF-B0D8E8DC2871}"/>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6" name="TextBox 5">
            <a:extLst>
              <a:ext uri="{FF2B5EF4-FFF2-40B4-BE49-F238E27FC236}">
                <a16:creationId xmlns:a16="http://schemas.microsoft.com/office/drawing/2014/main" id="{ABCD2E13-A7E6-4B5C-8AED-E0B6A69BD9B2}"/>
              </a:ext>
            </a:extLst>
          </p:cNvPr>
          <p:cNvSpPr txBox="1"/>
          <p:nvPr/>
        </p:nvSpPr>
        <p:spPr>
          <a:xfrm>
            <a:off x="1955540" y="6165304"/>
            <a:ext cx="9325036" cy="498598"/>
          </a:xfrm>
          <a:prstGeom prst="rect">
            <a:avLst/>
          </a:prstGeom>
          <a:noFill/>
        </p:spPr>
        <p:txBody>
          <a:bodyPr wrap="square" rtlCol="0">
            <a:spAutoFit/>
          </a:bodyPr>
          <a:lstStyle/>
          <a:p>
            <a:pPr algn="ctr">
              <a:spcBef>
                <a:spcPts val="0"/>
              </a:spcBef>
              <a:buNone/>
            </a:pPr>
            <a:r>
              <a:rPr lang="en-US" sz="1200" dirty="0"/>
              <a:t>Liu, Mazumder, Robertson, Grigsby,: AI Autonomy: Self-Initiation, Adaptation and Continual Learning. </a:t>
            </a:r>
            <a:r>
              <a:rPr lang="en-US" sz="1200" i="1" dirty="0"/>
              <a:t>submitted</a:t>
            </a:r>
            <a:r>
              <a:rPr lang="en-US" sz="1200" dirty="0"/>
              <a:t>, 2022.</a:t>
            </a:r>
          </a:p>
          <a:p>
            <a:pPr algn="ctr">
              <a:buNone/>
            </a:pPr>
            <a:r>
              <a:rPr lang="en-US" sz="1200" dirty="0"/>
              <a:t>Chen and Liu. Lifelong machine learning. Morgan &amp; Claypool. 2015, 2018.</a:t>
            </a:r>
          </a:p>
        </p:txBody>
      </p:sp>
      <p:sp>
        <p:nvSpPr>
          <p:cNvPr id="5" name="Slide Number Placeholder 4">
            <a:extLst>
              <a:ext uri="{FF2B5EF4-FFF2-40B4-BE49-F238E27FC236}">
                <a16:creationId xmlns:a16="http://schemas.microsoft.com/office/drawing/2014/main" id="{2099449F-D7F2-DEBA-0E60-305E3795177C}"/>
              </a:ext>
            </a:extLst>
          </p:cNvPr>
          <p:cNvSpPr>
            <a:spLocks noGrp="1"/>
          </p:cNvSpPr>
          <p:nvPr>
            <p:ph type="sldNum" sz="quarter" idx="11"/>
          </p:nvPr>
        </p:nvSpPr>
        <p:spPr/>
        <p:txBody>
          <a:bodyPr/>
          <a:lstStyle/>
          <a:p>
            <a:pPr>
              <a:defRPr/>
            </a:pPr>
            <a:fld id="{09BF91C3-4DC8-4412-86BD-7EDA41606D7A}" type="slidenum">
              <a:rPr lang="en-US" altLang="en-US" smtClean="0"/>
              <a:pPr>
                <a:defRPr/>
              </a:pPr>
              <a:t>46</a:t>
            </a:fld>
            <a:endParaRPr lang="en-US" altLang="en-US"/>
          </a:p>
        </p:txBody>
      </p:sp>
    </p:spTree>
    <p:extLst>
      <p:ext uri="{BB962C8B-B14F-4D97-AF65-F5344CB8AC3E}">
        <p14:creationId xmlns:p14="http://schemas.microsoft.com/office/powerpoint/2010/main" val="2128143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58B88-F9AC-F69D-1BD3-07EA34AA42F7}"/>
              </a:ext>
            </a:extLst>
          </p:cNvPr>
          <p:cNvSpPr>
            <a:spLocks noGrp="1"/>
          </p:cNvSpPr>
          <p:nvPr>
            <p:ph type="title"/>
          </p:nvPr>
        </p:nvSpPr>
        <p:spPr/>
        <p:txBody>
          <a:bodyPr/>
          <a:lstStyle/>
          <a:p>
            <a:r>
              <a:rPr lang="en-US" dirty="0"/>
              <a:t>Post-deployment continual learning (ML autonomy) </a:t>
            </a:r>
            <a:br>
              <a:rPr lang="en-US" dirty="0"/>
            </a:br>
            <a:r>
              <a:rPr lang="en-US" sz="2000" dirty="0"/>
              <a:t>(Chen &amp; Liu, 2018, Liu, 2020 Liu et al., 2022)</a:t>
            </a:r>
          </a:p>
        </p:txBody>
      </p:sp>
      <p:sp>
        <p:nvSpPr>
          <p:cNvPr id="3" name="Content Placeholder 2">
            <a:extLst>
              <a:ext uri="{FF2B5EF4-FFF2-40B4-BE49-F238E27FC236}">
                <a16:creationId xmlns:a16="http://schemas.microsoft.com/office/drawing/2014/main" id="{84759394-915A-9BDD-64EB-5DEDB37E68E5}"/>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7C50AC1F-D7E9-3019-2B0A-671DE87D2A16}"/>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92592210-7554-DAAF-3A01-3643A91AF1A7}"/>
              </a:ext>
            </a:extLst>
          </p:cNvPr>
          <p:cNvSpPr>
            <a:spLocks noGrp="1"/>
          </p:cNvSpPr>
          <p:nvPr>
            <p:ph type="sldNum" sz="quarter" idx="11"/>
          </p:nvPr>
        </p:nvSpPr>
        <p:spPr/>
        <p:txBody>
          <a:bodyPr/>
          <a:lstStyle/>
          <a:p>
            <a:pPr>
              <a:defRPr/>
            </a:pPr>
            <a:fld id="{09BF91C3-4DC8-4412-86BD-7EDA41606D7A}" type="slidenum">
              <a:rPr lang="en-US" altLang="en-US" smtClean="0"/>
              <a:pPr>
                <a:defRPr/>
              </a:pPr>
              <a:t>47</a:t>
            </a:fld>
            <a:endParaRPr lang="en-US" altLang="en-US"/>
          </a:p>
        </p:txBody>
      </p:sp>
      <p:sp>
        <p:nvSpPr>
          <p:cNvPr id="8" name="TextBox 7">
            <a:extLst>
              <a:ext uri="{FF2B5EF4-FFF2-40B4-BE49-F238E27FC236}">
                <a16:creationId xmlns:a16="http://schemas.microsoft.com/office/drawing/2014/main" id="{D8E0187E-31F8-6B67-0BF3-31D8F960B6A3}"/>
              </a:ext>
            </a:extLst>
          </p:cNvPr>
          <p:cNvSpPr txBox="1"/>
          <p:nvPr/>
        </p:nvSpPr>
        <p:spPr>
          <a:xfrm>
            <a:off x="1487488" y="6165304"/>
            <a:ext cx="9325036" cy="276999"/>
          </a:xfrm>
          <a:prstGeom prst="rect">
            <a:avLst/>
          </a:prstGeom>
          <a:noFill/>
        </p:spPr>
        <p:txBody>
          <a:bodyPr wrap="square" rtlCol="0">
            <a:spAutoFit/>
          </a:bodyPr>
          <a:lstStyle/>
          <a:p>
            <a:pPr algn="ctr">
              <a:spcBef>
                <a:spcPts val="0"/>
              </a:spcBef>
              <a:buNone/>
            </a:pPr>
            <a:r>
              <a:rPr lang="en-US" sz="1200" dirty="0"/>
              <a:t>Liu, Mazumder, Robertson, Grigsby,: AI Autonomy: Self-Initiation, Adaptation and Continual Learning. </a:t>
            </a:r>
            <a:r>
              <a:rPr lang="en-US" sz="1200" i="1" dirty="0"/>
              <a:t>submitted</a:t>
            </a:r>
            <a:r>
              <a:rPr lang="en-US" sz="1200" dirty="0"/>
              <a:t>, 2022.</a:t>
            </a:r>
          </a:p>
        </p:txBody>
      </p:sp>
      <p:sp>
        <p:nvSpPr>
          <p:cNvPr id="9" name="TextBox 8">
            <a:extLst>
              <a:ext uri="{FF2B5EF4-FFF2-40B4-BE49-F238E27FC236}">
                <a16:creationId xmlns:a16="http://schemas.microsoft.com/office/drawing/2014/main" id="{DBDECB67-1C65-17BE-4D21-193CA8AB9764}"/>
              </a:ext>
            </a:extLst>
          </p:cNvPr>
          <p:cNvSpPr txBox="1"/>
          <p:nvPr/>
        </p:nvSpPr>
        <p:spPr>
          <a:xfrm>
            <a:off x="8578429" y="1808820"/>
            <a:ext cx="3003971" cy="2800767"/>
          </a:xfrm>
          <a:prstGeom prst="rect">
            <a:avLst/>
          </a:prstGeom>
          <a:noFill/>
        </p:spPr>
        <p:txBody>
          <a:bodyPr wrap="square" rtlCol="0">
            <a:spAutoFit/>
          </a:bodyPr>
          <a:lstStyle/>
          <a:p>
            <a:pPr>
              <a:buNone/>
            </a:pPr>
            <a:r>
              <a:rPr lang="en-US" sz="2600" b="1" dirty="0">
                <a:solidFill>
                  <a:srgbClr val="0000FF"/>
                </a:solidFill>
              </a:rPr>
              <a:t>Blue lines: </a:t>
            </a:r>
            <a:r>
              <a:rPr lang="en-US" sz="2200" dirty="0"/>
              <a:t>Existing continual learning</a:t>
            </a:r>
          </a:p>
          <a:p>
            <a:pPr>
              <a:buNone/>
            </a:pPr>
            <a:r>
              <a:rPr lang="en-US" sz="2600" b="1" dirty="0">
                <a:solidFill>
                  <a:srgbClr val="FF6600"/>
                </a:solidFill>
              </a:rPr>
              <a:t>Orange lines:</a:t>
            </a:r>
          </a:p>
          <a:p>
            <a:pPr>
              <a:buNone/>
            </a:pPr>
            <a:r>
              <a:rPr lang="en-US" sz="2200" dirty="0"/>
              <a:t>Learning after model deployment</a:t>
            </a:r>
          </a:p>
          <a:p>
            <a:pPr>
              <a:buNone/>
            </a:pPr>
            <a:r>
              <a:rPr lang="en-US" sz="2200" dirty="0"/>
              <a:t>(Open-world continual learning)</a:t>
            </a:r>
          </a:p>
        </p:txBody>
      </p:sp>
      <p:graphicFrame>
        <p:nvGraphicFramePr>
          <p:cNvPr id="6" name="Object 5">
            <a:extLst>
              <a:ext uri="{FF2B5EF4-FFF2-40B4-BE49-F238E27FC236}">
                <a16:creationId xmlns:a16="http://schemas.microsoft.com/office/drawing/2014/main" id="{7C030F2D-4381-0082-E9CC-69C3EAA76C70}"/>
              </a:ext>
            </a:extLst>
          </p:cNvPr>
          <p:cNvGraphicFramePr>
            <a:graphicFrameLocks noChangeAspect="1"/>
          </p:cNvGraphicFramePr>
          <p:nvPr/>
        </p:nvGraphicFramePr>
        <p:xfrm>
          <a:off x="609599" y="1417639"/>
          <a:ext cx="7769903" cy="4713287"/>
        </p:xfrm>
        <a:graphic>
          <a:graphicData uri="http://schemas.openxmlformats.org/presentationml/2006/ole">
            <mc:AlternateContent xmlns:mc="http://schemas.openxmlformats.org/markup-compatibility/2006">
              <mc:Choice xmlns:v="urn:schemas-microsoft-com:vml" Requires="v">
                <p:oleObj name="Bitmap Image" r:id="rId2" imgW="6149880" imgH="3730680" progId="PBrush">
                  <p:embed/>
                </p:oleObj>
              </mc:Choice>
              <mc:Fallback>
                <p:oleObj name="Bitmap Image" r:id="rId2" imgW="6149880" imgH="3730680" progId="PBrush">
                  <p:embed/>
                  <p:pic>
                    <p:nvPicPr>
                      <p:cNvPr id="6" name="Object 5">
                        <a:extLst>
                          <a:ext uri="{FF2B5EF4-FFF2-40B4-BE49-F238E27FC236}">
                            <a16:creationId xmlns:a16="http://schemas.microsoft.com/office/drawing/2014/main" id="{7C030F2D-4381-0082-E9CC-69C3EAA76C70}"/>
                          </a:ext>
                        </a:extLst>
                      </p:cNvPr>
                      <p:cNvPicPr/>
                      <p:nvPr/>
                    </p:nvPicPr>
                    <p:blipFill>
                      <a:blip r:embed="rId3"/>
                      <a:stretch>
                        <a:fillRect/>
                      </a:stretch>
                    </p:blipFill>
                    <p:spPr>
                      <a:xfrm>
                        <a:off x="609599" y="1417639"/>
                        <a:ext cx="7769903" cy="4713287"/>
                      </a:xfrm>
                      <a:prstGeom prst="rect">
                        <a:avLst/>
                      </a:prstGeom>
                    </p:spPr>
                  </p:pic>
                </p:oleObj>
              </mc:Fallback>
            </mc:AlternateContent>
          </a:graphicData>
        </a:graphic>
      </p:graphicFrame>
    </p:spTree>
    <p:extLst>
      <p:ext uri="{BB962C8B-B14F-4D97-AF65-F5344CB8AC3E}">
        <p14:creationId xmlns:p14="http://schemas.microsoft.com/office/powerpoint/2010/main" val="1430552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BB1C-FD25-453A-8FA0-15BF82120423}"/>
              </a:ext>
            </a:extLst>
          </p:cNvPr>
          <p:cNvSpPr>
            <a:spLocks noGrp="1"/>
          </p:cNvSpPr>
          <p:nvPr>
            <p:ph type="title"/>
          </p:nvPr>
        </p:nvSpPr>
        <p:spPr/>
        <p:txBody>
          <a:bodyPr/>
          <a:lstStyle/>
          <a:p>
            <a:r>
              <a:rPr lang="en-US" dirty="0"/>
              <a:t>Novelty characterization and adaptation</a:t>
            </a:r>
          </a:p>
        </p:txBody>
      </p:sp>
      <p:sp>
        <p:nvSpPr>
          <p:cNvPr id="3" name="Content Placeholder 2">
            <a:extLst>
              <a:ext uri="{FF2B5EF4-FFF2-40B4-BE49-F238E27FC236}">
                <a16:creationId xmlns:a16="http://schemas.microsoft.com/office/drawing/2014/main" id="{93EC0F08-2C11-431B-A28C-E1379AB9B573}"/>
              </a:ext>
            </a:extLst>
          </p:cNvPr>
          <p:cNvSpPr>
            <a:spLocks noGrp="1"/>
          </p:cNvSpPr>
          <p:nvPr>
            <p:ph idx="1"/>
          </p:nvPr>
        </p:nvSpPr>
        <p:spPr>
          <a:xfrm>
            <a:off x="609600" y="1268761"/>
            <a:ext cx="10972800" cy="4862166"/>
          </a:xfrm>
        </p:spPr>
        <p:txBody>
          <a:bodyPr/>
          <a:lstStyle/>
          <a:p>
            <a:r>
              <a:rPr lang="en-US" sz="2800" dirty="0">
                <a:solidFill>
                  <a:srgbClr val="0000FF"/>
                </a:solidFill>
              </a:rPr>
              <a:t>Characterization:</a:t>
            </a:r>
            <a:r>
              <a:rPr lang="en-US" sz="2800" dirty="0"/>
              <a:t> a description of the novel object based on the agent's existing knowledge. </a:t>
            </a:r>
          </a:p>
          <a:p>
            <a:pPr lvl="2"/>
            <a:r>
              <a:rPr lang="en-US" sz="2000" dirty="0"/>
              <a:t>Characterization at different levels of details =&gt; more or less precise responses. </a:t>
            </a:r>
          </a:p>
          <a:p>
            <a:pPr lvl="3"/>
            <a:r>
              <a:rPr lang="en-US" sz="1800" b="1" i="1" dirty="0"/>
              <a:t>Similarity</a:t>
            </a:r>
            <a:r>
              <a:rPr lang="en-US" sz="1800" dirty="0"/>
              <a:t>: e.g., </a:t>
            </a:r>
            <a:r>
              <a:rPr lang="en-US" sz="1800" i="1" dirty="0"/>
              <a:t>it looks like an animal (</a:t>
            </a:r>
            <a:r>
              <a:rPr lang="en-US" sz="1800" dirty="0"/>
              <a:t>general), or </a:t>
            </a:r>
            <a:r>
              <a:rPr lang="en-US" sz="1800" i="1" dirty="0"/>
              <a:t>it looks like a dog </a:t>
            </a:r>
            <a:r>
              <a:rPr lang="en-US" sz="1800" dirty="0"/>
              <a:t>(more specific).</a:t>
            </a:r>
          </a:p>
          <a:p>
            <a:pPr lvl="3"/>
            <a:r>
              <a:rPr lang="en-US" sz="1800" b="1" dirty="0"/>
              <a:t>Attributes/properties</a:t>
            </a:r>
            <a:r>
              <a:rPr lang="en-US" sz="1800" dirty="0"/>
              <a:t>: e.g., a moving object, speed and direction of moving. </a:t>
            </a:r>
          </a:p>
          <a:p>
            <a:pPr>
              <a:spcBef>
                <a:spcPts val="600"/>
              </a:spcBef>
            </a:pPr>
            <a:r>
              <a:rPr lang="en-US" sz="2800" dirty="0">
                <a:solidFill>
                  <a:srgbClr val="0000FF"/>
                </a:solidFill>
              </a:rPr>
              <a:t>Adapting to novelty: </a:t>
            </a:r>
            <a:r>
              <a:rPr lang="en-US" sz="2800" dirty="0"/>
              <a:t>a pair </a:t>
            </a:r>
            <a:r>
              <a:rPr lang="en-US" sz="2600" dirty="0"/>
              <a:t>(</a:t>
            </a:r>
            <a:r>
              <a:rPr lang="en-US" sz="2600" i="1" dirty="0"/>
              <a:t>Characterization</a:t>
            </a:r>
            <a:r>
              <a:rPr lang="en-US" sz="2600" dirty="0"/>
              <a:t>, </a:t>
            </a:r>
            <a:r>
              <a:rPr lang="en-US" sz="2600" i="1" dirty="0"/>
              <a:t>Response</a:t>
            </a:r>
            <a:r>
              <a:rPr lang="en-US" sz="2600" dirty="0"/>
              <a:t>)</a:t>
            </a:r>
          </a:p>
          <a:p>
            <a:pPr lvl="2"/>
            <a:r>
              <a:rPr lang="en-US" sz="2000" dirty="0">
                <a:solidFill>
                  <a:srgbClr val="0000FF"/>
                </a:solidFill>
              </a:rPr>
              <a:t>Response</a:t>
            </a:r>
            <a:r>
              <a:rPr lang="en-US" sz="2000" dirty="0"/>
              <a:t>: According to characterization, formulate a specific course of actions to respond to the novelty, e.g., </a:t>
            </a:r>
          </a:p>
          <a:p>
            <a:pPr lvl="3"/>
            <a:r>
              <a:rPr lang="en-US" sz="1800" dirty="0"/>
              <a:t>If novel object looks like an animal (characterization), report to hotel staff (response). </a:t>
            </a:r>
          </a:p>
          <a:p>
            <a:pPr lvl="3"/>
            <a:r>
              <a:rPr lang="en-US" sz="1800" dirty="0"/>
              <a:t>If </a:t>
            </a:r>
            <a:r>
              <a:rPr lang="en-US" sz="1800" b="1" i="1" dirty="0"/>
              <a:t>cannot characterize</a:t>
            </a:r>
            <a:r>
              <a:rPr lang="en-US" sz="1800" dirty="0"/>
              <a:t>, take </a:t>
            </a:r>
            <a:r>
              <a:rPr lang="en-US" sz="1800" b="1" i="1" dirty="0"/>
              <a:t>default action </a:t>
            </a:r>
            <a:r>
              <a:rPr lang="en-US" sz="1800" dirty="0"/>
              <a:t>(e.g., do nothing)</a:t>
            </a:r>
            <a:endParaRPr lang="en-US" sz="2000" dirty="0"/>
          </a:p>
          <a:p>
            <a:pPr lvl="2"/>
            <a:r>
              <a:rPr lang="en-US" sz="2000" dirty="0">
                <a:solidFill>
                  <a:srgbClr val="0000FF"/>
                </a:solidFill>
              </a:rPr>
              <a:t>Enable continual learning </a:t>
            </a:r>
            <a:r>
              <a:rPr lang="en-US" sz="1600" dirty="0"/>
              <a:t>(see next slide) </a:t>
            </a:r>
          </a:p>
          <a:p>
            <a:pPr>
              <a:spcBef>
                <a:spcPts val="600"/>
              </a:spcBef>
            </a:pPr>
            <a:r>
              <a:rPr lang="en-US" sz="2800" dirty="0">
                <a:solidFill>
                  <a:srgbClr val="00863D"/>
                </a:solidFill>
              </a:rPr>
              <a:t>Risk assessment:</a:t>
            </a:r>
            <a:r>
              <a:rPr lang="en-US" sz="2800" dirty="0"/>
              <a:t> each decision carries risks</a:t>
            </a:r>
            <a:endParaRPr lang="en-US" sz="2400" dirty="0"/>
          </a:p>
        </p:txBody>
      </p:sp>
      <p:sp>
        <p:nvSpPr>
          <p:cNvPr id="4" name="Footer Placeholder 3">
            <a:extLst>
              <a:ext uri="{FF2B5EF4-FFF2-40B4-BE49-F238E27FC236}">
                <a16:creationId xmlns:a16="http://schemas.microsoft.com/office/drawing/2014/main" id="{19A1C016-1E8A-40BE-8DEF-35D557889306}"/>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33E258EF-459B-DC61-6AE4-20EDC0F6BF72}"/>
              </a:ext>
            </a:extLst>
          </p:cNvPr>
          <p:cNvSpPr>
            <a:spLocks noGrp="1"/>
          </p:cNvSpPr>
          <p:nvPr>
            <p:ph type="sldNum" sz="quarter" idx="11"/>
          </p:nvPr>
        </p:nvSpPr>
        <p:spPr/>
        <p:txBody>
          <a:bodyPr/>
          <a:lstStyle/>
          <a:p>
            <a:pPr>
              <a:defRPr/>
            </a:pPr>
            <a:fld id="{09BF91C3-4DC8-4412-86BD-7EDA41606D7A}" type="slidenum">
              <a:rPr lang="en-US" altLang="en-US" smtClean="0"/>
              <a:pPr>
                <a:defRPr/>
              </a:pPr>
              <a:t>48</a:t>
            </a:fld>
            <a:endParaRPr lang="en-US" altLang="en-US"/>
          </a:p>
        </p:txBody>
      </p:sp>
      <p:sp>
        <p:nvSpPr>
          <p:cNvPr id="7" name="TextBox 6">
            <a:extLst>
              <a:ext uri="{FF2B5EF4-FFF2-40B4-BE49-F238E27FC236}">
                <a16:creationId xmlns:a16="http://schemas.microsoft.com/office/drawing/2014/main" id="{1B654395-E92F-280A-E3F0-DC255BA1C8DC}"/>
              </a:ext>
            </a:extLst>
          </p:cNvPr>
          <p:cNvSpPr txBox="1"/>
          <p:nvPr/>
        </p:nvSpPr>
        <p:spPr>
          <a:xfrm>
            <a:off x="1487488" y="6165304"/>
            <a:ext cx="9325036" cy="276999"/>
          </a:xfrm>
          <a:prstGeom prst="rect">
            <a:avLst/>
          </a:prstGeom>
          <a:noFill/>
        </p:spPr>
        <p:txBody>
          <a:bodyPr wrap="square" rtlCol="0">
            <a:spAutoFit/>
          </a:bodyPr>
          <a:lstStyle/>
          <a:p>
            <a:pPr algn="ctr">
              <a:spcBef>
                <a:spcPts val="0"/>
              </a:spcBef>
              <a:buNone/>
            </a:pPr>
            <a:r>
              <a:rPr lang="en-US" sz="1200" dirty="0"/>
              <a:t>Liu, Mazumder, Robertson, Grigsby,: AI Autonomy: Self-Initiation, Adaptation and Continual Learning. </a:t>
            </a:r>
            <a:r>
              <a:rPr lang="en-US" sz="1200" i="1" dirty="0"/>
              <a:t>submitted</a:t>
            </a:r>
            <a:r>
              <a:rPr lang="en-US" sz="1200" dirty="0"/>
              <a:t>, 2022.</a:t>
            </a:r>
          </a:p>
        </p:txBody>
      </p:sp>
    </p:spTree>
    <p:extLst>
      <p:ext uri="{BB962C8B-B14F-4D97-AF65-F5344CB8AC3E}">
        <p14:creationId xmlns:p14="http://schemas.microsoft.com/office/powerpoint/2010/main" val="322609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A376-5B6D-49A1-BF5C-DA5476C0D4A9}"/>
              </a:ext>
            </a:extLst>
          </p:cNvPr>
          <p:cNvSpPr>
            <a:spLocks noGrp="1"/>
          </p:cNvSpPr>
          <p:nvPr>
            <p:ph type="title"/>
          </p:nvPr>
        </p:nvSpPr>
        <p:spPr/>
        <p:txBody>
          <a:bodyPr/>
          <a:lstStyle/>
          <a:p>
            <a:r>
              <a:rPr lang="en-US" dirty="0"/>
              <a:t>Adaptation enabled continual learning</a:t>
            </a:r>
          </a:p>
        </p:txBody>
      </p:sp>
      <p:sp>
        <p:nvSpPr>
          <p:cNvPr id="3" name="Content Placeholder 2">
            <a:extLst>
              <a:ext uri="{FF2B5EF4-FFF2-40B4-BE49-F238E27FC236}">
                <a16:creationId xmlns:a16="http://schemas.microsoft.com/office/drawing/2014/main" id="{BB7FC4E9-33A2-4B29-8F79-4BCF254C1BCE}"/>
              </a:ext>
            </a:extLst>
          </p:cNvPr>
          <p:cNvSpPr>
            <a:spLocks noGrp="1"/>
          </p:cNvSpPr>
          <p:nvPr>
            <p:ph idx="1"/>
          </p:nvPr>
        </p:nvSpPr>
        <p:spPr/>
        <p:txBody>
          <a:bodyPr/>
          <a:lstStyle/>
          <a:p>
            <a:pPr algn="l"/>
            <a:r>
              <a:rPr lang="en-US" sz="2800" b="1" dirty="0"/>
              <a:t>Ask a human and learn</a:t>
            </a:r>
          </a:p>
          <a:p>
            <a:pPr lvl="1"/>
            <a:r>
              <a:rPr lang="en-US" sz="2400" dirty="0"/>
              <a:t>E.g., for the greeting bot, ask the human using the </a:t>
            </a:r>
            <a:r>
              <a:rPr lang="en-US" sz="2400" dirty="0">
                <a:solidFill>
                  <a:srgbClr val="0000FF"/>
                </a:solidFill>
              </a:rPr>
              <a:t>interactive module </a:t>
            </a:r>
            <a:r>
              <a:rPr lang="en-US" sz="2400" b="1" i="1" dirty="0">
                <a:solidFill>
                  <a:srgbClr val="0000FF"/>
                </a:solidFill>
              </a:rPr>
              <a:t>I</a:t>
            </a:r>
            <a:r>
              <a:rPr lang="en-US" sz="2400" dirty="0"/>
              <a:t> (in natural language) to </a:t>
            </a:r>
            <a:r>
              <a:rPr lang="en-US" sz="2400" dirty="0">
                <a:solidFill>
                  <a:srgbClr val="FF0000"/>
                </a:solidFill>
              </a:rPr>
              <a:t>get ground-truth data </a:t>
            </a:r>
            <a:r>
              <a:rPr lang="en-US" sz="2400" dirty="0"/>
              <a:t>and </a:t>
            </a:r>
            <a:r>
              <a:rPr lang="en-US" sz="2400" dirty="0">
                <a:solidFill>
                  <a:srgbClr val="FF0000"/>
                </a:solidFill>
              </a:rPr>
              <a:t>incrementally learn</a:t>
            </a:r>
            <a:r>
              <a:rPr lang="en-US" sz="2400" dirty="0"/>
              <a:t>.</a:t>
            </a:r>
          </a:p>
          <a:p>
            <a:pPr algn="l"/>
            <a:r>
              <a:rPr lang="en-US" sz="2800" b="1" dirty="0"/>
              <a:t>Imitation learning</a:t>
            </a:r>
            <a:r>
              <a:rPr lang="en-US" sz="2800" dirty="0"/>
              <a:t>. </a:t>
            </a:r>
          </a:p>
          <a:p>
            <a:pPr lvl="1"/>
            <a:r>
              <a:rPr lang="en-US" sz="2400" dirty="0"/>
              <a:t>E.g., on seeing a novel object by a self-driving car, if the car in front drives through it with no issue, the car may choose the same course of action as well and learn it for future use.</a:t>
            </a:r>
          </a:p>
          <a:p>
            <a:pPr algn="l"/>
            <a:r>
              <a:rPr lang="en-US" sz="2800" b="1" dirty="0"/>
              <a:t>Perform </a:t>
            </a:r>
            <a:r>
              <a:rPr lang="en-US" sz="2800" b="1" dirty="0">
                <a:solidFill>
                  <a:srgbClr val="0000FF"/>
                </a:solidFill>
              </a:rPr>
              <a:t>limited</a:t>
            </a:r>
            <a:r>
              <a:rPr lang="en-US" sz="2800" b="1" dirty="0"/>
              <a:t> reinforcement learning</a:t>
            </a:r>
            <a:r>
              <a:rPr lang="en-US" sz="2800" dirty="0"/>
              <a:t>. </a:t>
            </a:r>
          </a:p>
          <a:p>
            <a:pPr lvl="1"/>
            <a:r>
              <a:rPr lang="en-US" sz="2400" dirty="0"/>
              <a:t>By interacting with the environment through trial-and-error exploration, the agent learns a good response policy for future use.</a:t>
            </a:r>
          </a:p>
        </p:txBody>
      </p:sp>
      <p:sp>
        <p:nvSpPr>
          <p:cNvPr id="4" name="Footer Placeholder 3">
            <a:extLst>
              <a:ext uri="{FF2B5EF4-FFF2-40B4-BE49-F238E27FC236}">
                <a16:creationId xmlns:a16="http://schemas.microsoft.com/office/drawing/2014/main" id="{B9C86CEB-BDEE-4730-80AD-A06CDC314C74}"/>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51613F2F-7141-6752-9696-3B872CDB196E}"/>
              </a:ext>
            </a:extLst>
          </p:cNvPr>
          <p:cNvSpPr>
            <a:spLocks noGrp="1"/>
          </p:cNvSpPr>
          <p:nvPr>
            <p:ph type="sldNum" sz="quarter" idx="11"/>
          </p:nvPr>
        </p:nvSpPr>
        <p:spPr/>
        <p:txBody>
          <a:bodyPr/>
          <a:lstStyle/>
          <a:p>
            <a:pPr>
              <a:defRPr/>
            </a:pPr>
            <a:fld id="{09BF91C3-4DC8-4412-86BD-7EDA41606D7A}" type="slidenum">
              <a:rPr lang="en-US" altLang="en-US" smtClean="0"/>
              <a:pPr>
                <a:defRPr/>
              </a:pPr>
              <a:t>49</a:t>
            </a:fld>
            <a:endParaRPr lang="en-US" altLang="en-US"/>
          </a:p>
        </p:txBody>
      </p:sp>
      <p:sp>
        <p:nvSpPr>
          <p:cNvPr id="7" name="TextBox 6">
            <a:extLst>
              <a:ext uri="{FF2B5EF4-FFF2-40B4-BE49-F238E27FC236}">
                <a16:creationId xmlns:a16="http://schemas.microsoft.com/office/drawing/2014/main" id="{149D1CE0-0374-44DD-9D0A-98139F08EF2A}"/>
              </a:ext>
            </a:extLst>
          </p:cNvPr>
          <p:cNvSpPr txBox="1"/>
          <p:nvPr/>
        </p:nvSpPr>
        <p:spPr>
          <a:xfrm>
            <a:off x="1487488" y="6165304"/>
            <a:ext cx="9325036" cy="276999"/>
          </a:xfrm>
          <a:prstGeom prst="rect">
            <a:avLst/>
          </a:prstGeom>
          <a:noFill/>
        </p:spPr>
        <p:txBody>
          <a:bodyPr wrap="square" rtlCol="0">
            <a:spAutoFit/>
          </a:bodyPr>
          <a:lstStyle/>
          <a:p>
            <a:pPr algn="ctr">
              <a:spcBef>
                <a:spcPts val="0"/>
              </a:spcBef>
              <a:buNone/>
            </a:pPr>
            <a:r>
              <a:rPr lang="en-US" sz="1200" dirty="0"/>
              <a:t>Liu, Mazumder, Robertson, Grigsby,: AI Autonomy: Self-Initiation, Adaptation and Continual Learning. </a:t>
            </a:r>
            <a:r>
              <a:rPr lang="en-US" sz="1200" i="1" dirty="0"/>
              <a:t>submitted</a:t>
            </a:r>
            <a:r>
              <a:rPr lang="en-US" sz="1200" dirty="0"/>
              <a:t>, 2022.</a:t>
            </a:r>
          </a:p>
        </p:txBody>
      </p:sp>
    </p:spTree>
    <p:extLst>
      <p:ext uri="{BB962C8B-B14F-4D97-AF65-F5344CB8AC3E}">
        <p14:creationId xmlns:p14="http://schemas.microsoft.com/office/powerpoint/2010/main" val="4196758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rgbClr val="FF0000"/>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chemeClr val="bg1">
                    <a:lumMod val="65000"/>
                  </a:schemeClr>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5</a:t>
            </a:fld>
            <a:endParaRPr lang="en-US" altLang="en-US"/>
          </a:p>
        </p:txBody>
      </p:sp>
    </p:spTree>
    <p:extLst>
      <p:ext uri="{BB962C8B-B14F-4D97-AF65-F5344CB8AC3E}">
        <p14:creationId xmlns:p14="http://schemas.microsoft.com/office/powerpoint/2010/main" val="26283381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rgbClr val="FF0000"/>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rgbClr val="FF0000"/>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50</a:t>
            </a:fld>
            <a:endParaRPr lang="en-US" altLang="en-US"/>
          </a:p>
        </p:txBody>
      </p:sp>
    </p:spTree>
    <p:extLst>
      <p:ext uri="{BB962C8B-B14F-4D97-AF65-F5344CB8AC3E}">
        <p14:creationId xmlns:p14="http://schemas.microsoft.com/office/powerpoint/2010/main" val="1261201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F9AE3-DAC0-468F-856A-0F5C15B752B4}"/>
              </a:ext>
            </a:extLst>
          </p:cNvPr>
          <p:cNvSpPr>
            <a:spLocks noGrp="1"/>
          </p:cNvSpPr>
          <p:nvPr>
            <p:ph type="title"/>
          </p:nvPr>
        </p:nvSpPr>
        <p:spPr/>
        <p:txBody>
          <a:bodyPr/>
          <a:lstStyle/>
          <a:p>
            <a:r>
              <a:rPr lang="en-US" dirty="0"/>
              <a:t>Example SOL: natural language interface (NLI)</a:t>
            </a:r>
          </a:p>
        </p:txBody>
      </p:sp>
      <p:sp>
        <p:nvSpPr>
          <p:cNvPr id="3" name="Content Placeholder 2">
            <a:extLst>
              <a:ext uri="{FF2B5EF4-FFF2-40B4-BE49-F238E27FC236}">
                <a16:creationId xmlns:a16="http://schemas.microsoft.com/office/drawing/2014/main" id="{F39D02F3-3B2F-4E92-B98B-612EA120EB54}"/>
              </a:ext>
            </a:extLst>
          </p:cNvPr>
          <p:cNvSpPr>
            <a:spLocks noGrp="1"/>
          </p:cNvSpPr>
          <p:nvPr>
            <p:ph idx="1"/>
          </p:nvPr>
        </p:nvSpPr>
        <p:spPr>
          <a:xfrm>
            <a:off x="609600" y="1556791"/>
            <a:ext cx="11247040" cy="4574135"/>
          </a:xfrm>
        </p:spPr>
        <p:txBody>
          <a:bodyPr/>
          <a:lstStyle/>
          <a:p>
            <a:r>
              <a:rPr lang="en-US" sz="2800" dirty="0">
                <a:solidFill>
                  <a:srgbClr val="FF0000"/>
                </a:solidFill>
              </a:rPr>
              <a:t>Performance task</a:t>
            </a:r>
            <a:r>
              <a:rPr lang="en-US" sz="2800" dirty="0"/>
              <a:t>: user asks the system (</a:t>
            </a:r>
            <a:r>
              <a:rPr lang="en-US" sz="2800" dirty="0">
                <a:solidFill>
                  <a:srgbClr val="0000FF"/>
                </a:solidFill>
              </a:rPr>
              <a:t>CML,</a:t>
            </a:r>
            <a:r>
              <a:rPr lang="en-US" sz="2400" dirty="0"/>
              <a:t> like </a:t>
            </a:r>
            <a:r>
              <a:rPr lang="en-US" sz="2400" b="1" dirty="0"/>
              <a:t>Siri</a:t>
            </a:r>
            <a:r>
              <a:rPr lang="en-US" sz="2400" dirty="0"/>
              <a:t> and </a:t>
            </a:r>
            <a:r>
              <a:rPr lang="en-US" sz="2400" b="1" dirty="0"/>
              <a:t>Alexa</a:t>
            </a:r>
            <a:r>
              <a:rPr lang="en-US" sz="2800" dirty="0"/>
              <a:t>) to perform a task in NL, the system does it via API actions </a:t>
            </a:r>
          </a:p>
          <a:p>
            <a:pPr lvl="2"/>
            <a:r>
              <a:rPr lang="en-US" sz="2000" dirty="0"/>
              <a:t>Approach: </a:t>
            </a:r>
            <a:r>
              <a:rPr lang="en-US" sz="2000" i="1" dirty="0">
                <a:solidFill>
                  <a:srgbClr val="00863D"/>
                </a:solidFill>
              </a:rPr>
              <a:t>natural language to natural language </a:t>
            </a:r>
            <a:r>
              <a:rPr lang="en-US" sz="2000" i="1" dirty="0"/>
              <a:t>matching</a:t>
            </a:r>
            <a:r>
              <a:rPr lang="en-US" sz="2000" dirty="0"/>
              <a:t> (</a:t>
            </a:r>
            <a:r>
              <a:rPr lang="en-US" sz="2000" b="1" dirty="0">
                <a:solidFill>
                  <a:srgbClr val="00863D"/>
                </a:solidFill>
              </a:rPr>
              <a:t>NL2NL</a:t>
            </a:r>
            <a:r>
              <a:rPr lang="en-US" sz="2000" dirty="0"/>
              <a:t>)</a:t>
            </a:r>
          </a:p>
          <a:p>
            <a:pPr>
              <a:spcBef>
                <a:spcPts val="1200"/>
              </a:spcBef>
            </a:pPr>
            <a:r>
              <a:rPr lang="en-US" sz="2800" b="1" dirty="0"/>
              <a:t>CML</a:t>
            </a:r>
            <a:r>
              <a:rPr lang="en-US" sz="2800" dirty="0"/>
              <a:t> builds NLIs for API-driven applications semi-automatically. </a:t>
            </a:r>
          </a:p>
          <a:p>
            <a:pPr algn="l">
              <a:spcBef>
                <a:spcPts val="1200"/>
              </a:spcBef>
            </a:pPr>
            <a:r>
              <a:rPr lang="en-US" sz="2800" b="1" dirty="0"/>
              <a:t>To build a new NLI </a:t>
            </a:r>
            <a:r>
              <a:rPr lang="en-US" sz="2800" dirty="0"/>
              <a:t>(or add a new skill to an existing NLI), </a:t>
            </a:r>
          </a:p>
          <a:p>
            <a:pPr lvl="2">
              <a:spcBef>
                <a:spcPts val="800"/>
              </a:spcBef>
            </a:pPr>
            <a:r>
              <a:rPr lang="en-US" sz="2000" dirty="0"/>
              <a:t>Application developer </a:t>
            </a:r>
            <a:r>
              <a:rPr lang="en-US" sz="2000" dirty="0">
                <a:solidFill>
                  <a:srgbClr val="0000FF"/>
                </a:solidFill>
              </a:rPr>
              <a:t>writes a set </a:t>
            </a:r>
            <a:r>
              <a:rPr lang="en-US" sz="2000" i="1" dirty="0">
                <a:solidFill>
                  <a:srgbClr val="0000FF"/>
                </a:solidFill>
              </a:rPr>
              <a:t>S</a:t>
            </a:r>
            <a:r>
              <a:rPr lang="en-US" sz="2000" i="1" baseline="-25000" dirty="0">
                <a:solidFill>
                  <a:srgbClr val="0000FF"/>
                </a:solidFill>
              </a:rPr>
              <a:t>i</a:t>
            </a:r>
            <a:r>
              <a:rPr lang="en-US" sz="2000" dirty="0">
                <a:solidFill>
                  <a:srgbClr val="0000FF"/>
                </a:solidFill>
              </a:rPr>
              <a:t> of seed commands</a:t>
            </a:r>
            <a:r>
              <a:rPr lang="en-US" sz="2000" dirty="0"/>
              <a:t> (SCs) in NL to represent each API action </a:t>
            </a:r>
            <a:r>
              <a:rPr lang="en-US" sz="2000" i="1" dirty="0"/>
              <a:t>i</a:t>
            </a:r>
            <a:r>
              <a:rPr lang="en-US" sz="2000" dirty="0"/>
              <a:t>.  </a:t>
            </a:r>
          </a:p>
          <a:p>
            <a:pPr lvl="3">
              <a:spcBef>
                <a:spcPts val="800"/>
              </a:spcBef>
            </a:pPr>
            <a:r>
              <a:rPr lang="en-US" sz="1800" dirty="0">
                <a:solidFill>
                  <a:srgbClr val="0000FF"/>
                </a:solidFill>
              </a:rPr>
              <a:t>SCs in </a:t>
            </a:r>
            <a:r>
              <a:rPr lang="en-US" sz="1800" i="1" dirty="0">
                <a:solidFill>
                  <a:srgbClr val="0000FF"/>
                </a:solidFill>
              </a:rPr>
              <a:t>S</a:t>
            </a:r>
            <a:r>
              <a:rPr lang="en-US" sz="1800" i="1" baseline="-25000" dirty="0">
                <a:solidFill>
                  <a:srgbClr val="0000FF"/>
                </a:solidFill>
              </a:rPr>
              <a:t>i</a:t>
            </a:r>
            <a:r>
              <a:rPr lang="en-US" sz="1800" dirty="0">
                <a:solidFill>
                  <a:srgbClr val="0000FF"/>
                </a:solidFill>
              </a:rPr>
              <a:t> are just like paraphrased NL commands from users to invoke </a:t>
            </a:r>
            <a:r>
              <a:rPr lang="en-US" sz="1800" i="1" dirty="0">
                <a:solidFill>
                  <a:srgbClr val="0000FF"/>
                </a:solidFill>
              </a:rPr>
              <a:t>i</a:t>
            </a:r>
            <a:r>
              <a:rPr lang="en-US" sz="1800" dirty="0"/>
              <a:t>, but the objects to be acted upon in each SC are replaced with variables, the arguments of </a:t>
            </a:r>
            <a:r>
              <a:rPr lang="en-US" sz="1800" i="1" dirty="0"/>
              <a:t>i</a:t>
            </a:r>
            <a:r>
              <a:rPr lang="en-US" sz="1800" dirty="0"/>
              <a:t>.</a:t>
            </a:r>
          </a:p>
          <a:p>
            <a:pPr lvl="2">
              <a:spcBef>
                <a:spcPts val="800"/>
              </a:spcBef>
            </a:pPr>
            <a:r>
              <a:rPr lang="en-US" sz="2000" dirty="0"/>
              <a:t>When the system does not understand a command (</a:t>
            </a:r>
            <a:r>
              <a:rPr lang="en-US" sz="2000" b="1" dirty="0"/>
              <a:t>novelty</a:t>
            </a:r>
            <a:r>
              <a:rPr lang="en-US" sz="2000" dirty="0"/>
              <a:t>), it </a:t>
            </a:r>
            <a:r>
              <a:rPr lang="en-US" sz="2000" b="1" dirty="0"/>
              <a:t>adapts</a:t>
            </a:r>
            <a:r>
              <a:rPr lang="en-US" sz="2000" dirty="0"/>
              <a:t> and </a:t>
            </a:r>
            <a:r>
              <a:rPr lang="en-US" sz="2000" b="1" dirty="0"/>
              <a:t>learns</a:t>
            </a:r>
            <a:r>
              <a:rPr lang="en-US" sz="2000" dirty="0"/>
              <a:t> </a:t>
            </a:r>
            <a:r>
              <a:rPr lang="en-US" sz="2000" dirty="0">
                <a:solidFill>
                  <a:srgbClr val="0000FF"/>
                </a:solidFill>
              </a:rPr>
              <a:t>new (paraphrased) SCs from users </a:t>
            </a:r>
            <a:r>
              <a:rPr lang="en-US" sz="2000" dirty="0"/>
              <a:t>interactively and continually. </a:t>
            </a:r>
          </a:p>
        </p:txBody>
      </p:sp>
      <p:sp>
        <p:nvSpPr>
          <p:cNvPr id="4" name="Footer Placeholder 3">
            <a:extLst>
              <a:ext uri="{FF2B5EF4-FFF2-40B4-BE49-F238E27FC236}">
                <a16:creationId xmlns:a16="http://schemas.microsoft.com/office/drawing/2014/main" id="{1DB33BDF-35B3-4A22-9A6C-9D258326D245}"/>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6" name="TextBox 5">
            <a:extLst>
              <a:ext uri="{FF2B5EF4-FFF2-40B4-BE49-F238E27FC236}">
                <a16:creationId xmlns:a16="http://schemas.microsoft.com/office/drawing/2014/main" id="{AE6BEDCE-8EBC-446D-8F1D-207B5AB659C0}"/>
              </a:ext>
            </a:extLst>
          </p:cNvPr>
          <p:cNvSpPr txBox="1"/>
          <p:nvPr/>
        </p:nvSpPr>
        <p:spPr>
          <a:xfrm>
            <a:off x="983432" y="6152723"/>
            <a:ext cx="10598968" cy="498598"/>
          </a:xfrm>
          <a:prstGeom prst="rect">
            <a:avLst/>
          </a:prstGeom>
          <a:noFill/>
        </p:spPr>
        <p:txBody>
          <a:bodyPr wrap="square" rtlCol="0">
            <a:spAutoFit/>
          </a:bodyPr>
          <a:lstStyle/>
          <a:p>
            <a:pPr algn="ctr">
              <a:buNone/>
            </a:pPr>
            <a:r>
              <a:rPr lang="en-US" sz="1200" b="0" i="0" dirty="0">
                <a:solidFill>
                  <a:srgbClr val="000000"/>
                </a:solidFill>
                <a:effectLst/>
                <a:latin typeface="Times New Roman" panose="02020603050405020304" pitchFamily="18" charset="0"/>
              </a:rPr>
              <a:t>Mazumder, Liu, Wang, and </a:t>
            </a:r>
            <a:r>
              <a:rPr lang="en-US" sz="1200" b="0" i="0" dirty="0" err="1">
                <a:solidFill>
                  <a:srgbClr val="000000"/>
                </a:solidFill>
                <a:effectLst/>
                <a:latin typeface="Times New Roman" panose="02020603050405020304" pitchFamily="18" charset="0"/>
              </a:rPr>
              <a:t>Esmaeilpour</a:t>
            </a:r>
            <a:r>
              <a:rPr lang="en-US" sz="1200" b="0" i="0" dirty="0">
                <a:solidFill>
                  <a:srgbClr val="000000"/>
                </a:solidFill>
                <a:effectLst/>
                <a:latin typeface="Times New Roman" panose="02020603050405020304" pitchFamily="18" charset="0"/>
              </a:rPr>
              <a:t>. </a:t>
            </a:r>
            <a:r>
              <a:rPr lang="en-US" sz="1200" b="0" i="0" dirty="0">
                <a:effectLst/>
                <a:latin typeface="Times New Roman" panose="02020603050405020304" pitchFamily="18" charset="0"/>
              </a:rPr>
              <a:t>An Application-Independent Approach to Building Task-Oriented Chatbots with Interactive Continual Learning</a:t>
            </a:r>
            <a:r>
              <a:rPr lang="en-US" sz="1200" b="0" i="0" dirty="0">
                <a:solidFill>
                  <a:srgbClr val="000000"/>
                </a:solidFill>
                <a:effectLst/>
                <a:latin typeface="Times New Roman" panose="02020603050405020304" pitchFamily="18" charset="0"/>
              </a:rPr>
              <a:t>. </a:t>
            </a:r>
          </a:p>
          <a:p>
            <a:pPr algn="ctr">
              <a:buNone/>
            </a:pPr>
            <a:r>
              <a:rPr lang="en-US" sz="1200" b="0" i="1" dirty="0">
                <a:solidFill>
                  <a:srgbClr val="000000"/>
                </a:solidFill>
                <a:effectLst/>
                <a:latin typeface="Times New Roman" panose="02020603050405020304" pitchFamily="18" charset="0"/>
              </a:rPr>
              <a:t>NeurIPS-2020 Workshop on Human in the Loop Dialogue Systems (HLDS-2020)</a:t>
            </a:r>
            <a:endParaRPr lang="en-US" sz="1200" dirty="0"/>
          </a:p>
        </p:txBody>
      </p:sp>
      <p:sp>
        <p:nvSpPr>
          <p:cNvPr id="5" name="Slide Number Placeholder 4">
            <a:extLst>
              <a:ext uri="{FF2B5EF4-FFF2-40B4-BE49-F238E27FC236}">
                <a16:creationId xmlns:a16="http://schemas.microsoft.com/office/drawing/2014/main" id="{443EA6BC-D507-984C-0A9F-F7722AC844C7}"/>
              </a:ext>
            </a:extLst>
          </p:cNvPr>
          <p:cNvSpPr>
            <a:spLocks noGrp="1"/>
          </p:cNvSpPr>
          <p:nvPr>
            <p:ph type="sldNum" sz="quarter" idx="11"/>
          </p:nvPr>
        </p:nvSpPr>
        <p:spPr/>
        <p:txBody>
          <a:bodyPr/>
          <a:lstStyle/>
          <a:p>
            <a:pPr>
              <a:defRPr/>
            </a:pPr>
            <a:fld id="{09BF91C3-4DC8-4412-86BD-7EDA41606D7A}" type="slidenum">
              <a:rPr lang="en-US" altLang="en-US" smtClean="0"/>
              <a:pPr>
                <a:defRPr/>
              </a:pPr>
              <a:t>51</a:t>
            </a:fld>
            <a:endParaRPr lang="en-US" altLang="en-US"/>
          </a:p>
        </p:txBody>
      </p:sp>
    </p:spTree>
    <p:extLst>
      <p:ext uri="{BB962C8B-B14F-4D97-AF65-F5344CB8AC3E}">
        <p14:creationId xmlns:p14="http://schemas.microsoft.com/office/powerpoint/2010/main" val="3181392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EB8D-CB00-443A-9959-C679D4CD474A}"/>
              </a:ext>
            </a:extLst>
          </p:cNvPr>
          <p:cNvSpPr>
            <a:spLocks noGrp="1"/>
          </p:cNvSpPr>
          <p:nvPr>
            <p:ph type="title"/>
          </p:nvPr>
        </p:nvSpPr>
        <p:spPr/>
        <p:txBody>
          <a:bodyPr/>
          <a:lstStyle/>
          <a:p>
            <a:r>
              <a:rPr lang="en-US" dirty="0"/>
              <a:t>An example – Smart home</a:t>
            </a:r>
          </a:p>
        </p:txBody>
      </p:sp>
      <p:sp>
        <p:nvSpPr>
          <p:cNvPr id="3" name="Content Placeholder 2">
            <a:extLst>
              <a:ext uri="{FF2B5EF4-FFF2-40B4-BE49-F238E27FC236}">
                <a16:creationId xmlns:a16="http://schemas.microsoft.com/office/drawing/2014/main" id="{53A2B192-2759-4DDB-ABA4-07AB35F2A55C}"/>
              </a:ext>
            </a:extLst>
          </p:cNvPr>
          <p:cNvSpPr>
            <a:spLocks noGrp="1"/>
          </p:cNvSpPr>
          <p:nvPr>
            <p:ph idx="1"/>
          </p:nvPr>
        </p:nvSpPr>
        <p:spPr>
          <a:xfrm>
            <a:off x="609600" y="4000360"/>
            <a:ext cx="10972800" cy="2130566"/>
          </a:xfrm>
        </p:spPr>
        <p:txBody>
          <a:bodyPr/>
          <a:lstStyle/>
          <a:p>
            <a:pPr algn="l"/>
            <a:r>
              <a:rPr lang="en-US" sz="2800" dirty="0"/>
              <a:t>Let an SC be </a:t>
            </a:r>
            <a:r>
              <a:rPr lang="en-US" sz="2800" dirty="0">
                <a:solidFill>
                  <a:srgbClr val="FF0000"/>
                </a:solidFill>
              </a:rPr>
              <a:t>“put on light in X1" </a:t>
            </a:r>
            <a:r>
              <a:rPr lang="en-US" sz="2800" dirty="0"/>
              <a:t>for this API, </a:t>
            </a:r>
          </a:p>
          <a:p>
            <a:pPr lvl="2"/>
            <a:r>
              <a:rPr lang="en-US" sz="2000" dirty="0"/>
              <a:t>where X1 is a variable representing the argument of the API. </a:t>
            </a:r>
          </a:p>
          <a:p>
            <a:pPr algn="l"/>
            <a:r>
              <a:rPr lang="en-US" sz="2800" dirty="0"/>
              <a:t>User command: </a:t>
            </a:r>
            <a:r>
              <a:rPr lang="en-US" sz="2800" dirty="0">
                <a:solidFill>
                  <a:srgbClr val="FF0000"/>
                </a:solidFill>
              </a:rPr>
              <a:t>“power on the light in the bedroom” </a:t>
            </a:r>
          </a:p>
          <a:p>
            <a:pPr lvl="2"/>
            <a:r>
              <a:rPr lang="en-US" sz="2000" dirty="0"/>
              <a:t>It can be matched or grounded to this SC, where the grounded API arguments are </a:t>
            </a:r>
            <a:r>
              <a:rPr lang="en-US" sz="2000" dirty="0">
                <a:solidFill>
                  <a:srgbClr val="0000FF"/>
                </a:solidFill>
              </a:rPr>
              <a:t>{X1 = ‘bedroom’}</a:t>
            </a:r>
            <a:r>
              <a:rPr lang="en-US" sz="2000" dirty="0"/>
              <a:t>.</a:t>
            </a:r>
          </a:p>
          <a:p>
            <a:endParaRPr lang="en-US" dirty="0"/>
          </a:p>
        </p:txBody>
      </p:sp>
      <p:sp>
        <p:nvSpPr>
          <p:cNvPr id="4" name="Footer Placeholder 3">
            <a:extLst>
              <a:ext uri="{FF2B5EF4-FFF2-40B4-BE49-F238E27FC236}">
                <a16:creationId xmlns:a16="http://schemas.microsoft.com/office/drawing/2014/main" id="{FACA72CA-A20F-4287-A04A-D4B9B9356737}"/>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6" name="Rectangle 5">
            <a:extLst>
              <a:ext uri="{FF2B5EF4-FFF2-40B4-BE49-F238E27FC236}">
                <a16:creationId xmlns:a16="http://schemas.microsoft.com/office/drawing/2014/main" id="{5E66202F-CB1F-41CF-ABE6-122F366E6BDD}"/>
              </a:ext>
            </a:extLst>
          </p:cNvPr>
          <p:cNvSpPr/>
          <p:nvPr/>
        </p:nvSpPr>
        <p:spPr>
          <a:xfrm>
            <a:off x="609600" y="1736812"/>
            <a:ext cx="3830216" cy="1508105"/>
          </a:xfrm>
          <a:prstGeom prst="rect">
            <a:avLst/>
          </a:prstGeom>
        </p:spPr>
        <p:txBody>
          <a:bodyPr wrap="square">
            <a:spAutoFit/>
          </a:bodyPr>
          <a:lstStyle/>
          <a:p>
            <a:pPr marL="287338" indent="-287338"/>
            <a:r>
              <a:rPr lang="en-US" sz="2400" dirty="0" err="1">
                <a:solidFill>
                  <a:srgbClr val="FF0000"/>
                </a:solidFill>
              </a:rPr>
              <a:t>SmartHome</a:t>
            </a:r>
            <a:r>
              <a:rPr lang="en-US" sz="2400" dirty="0"/>
              <a:t>:  API action: </a:t>
            </a:r>
            <a:r>
              <a:rPr lang="en-US" sz="2400" i="1" dirty="0" err="1">
                <a:solidFill>
                  <a:srgbClr val="7030A0"/>
                </a:solidFill>
              </a:rPr>
              <a:t>SwitchOnLight</a:t>
            </a:r>
            <a:r>
              <a:rPr lang="en-US" sz="2400" dirty="0">
                <a:solidFill>
                  <a:schemeClr val="accent6">
                    <a:lumMod val="50000"/>
                  </a:schemeClr>
                </a:solidFill>
              </a:rPr>
              <a:t>(X1)</a:t>
            </a:r>
          </a:p>
          <a:p>
            <a:pPr marL="744538" lvl="1" indent="-287338"/>
            <a:r>
              <a:rPr lang="en-US" sz="2000" dirty="0"/>
              <a:t>Switching on a light at a given </a:t>
            </a:r>
            <a:r>
              <a:rPr lang="en-US" sz="2000"/>
              <a:t>place X1</a:t>
            </a:r>
            <a:endParaRPr lang="en-US" sz="2000" dirty="0"/>
          </a:p>
        </p:txBody>
      </p:sp>
      <p:pic>
        <p:nvPicPr>
          <p:cNvPr id="7" name="Picture 6">
            <a:extLst>
              <a:ext uri="{FF2B5EF4-FFF2-40B4-BE49-F238E27FC236}">
                <a16:creationId xmlns:a16="http://schemas.microsoft.com/office/drawing/2014/main" id="{3F1B99A7-DD97-48C9-8D0E-14233D599BA7}"/>
              </a:ext>
            </a:extLst>
          </p:cNvPr>
          <p:cNvPicPr>
            <a:picLocks noChangeAspect="1"/>
          </p:cNvPicPr>
          <p:nvPr/>
        </p:nvPicPr>
        <p:blipFill>
          <a:blip r:embed="rId2"/>
          <a:stretch>
            <a:fillRect/>
          </a:stretch>
        </p:blipFill>
        <p:spPr>
          <a:xfrm>
            <a:off x="5267908" y="1725484"/>
            <a:ext cx="6104098" cy="2130565"/>
          </a:xfrm>
          <a:prstGeom prst="rect">
            <a:avLst/>
          </a:prstGeom>
        </p:spPr>
      </p:pic>
      <p:sp>
        <p:nvSpPr>
          <p:cNvPr id="5" name="Slide Number Placeholder 4">
            <a:extLst>
              <a:ext uri="{FF2B5EF4-FFF2-40B4-BE49-F238E27FC236}">
                <a16:creationId xmlns:a16="http://schemas.microsoft.com/office/drawing/2014/main" id="{71A502A0-60CC-5B01-3801-AFEBAEA61A45}"/>
              </a:ext>
            </a:extLst>
          </p:cNvPr>
          <p:cNvSpPr>
            <a:spLocks noGrp="1"/>
          </p:cNvSpPr>
          <p:nvPr>
            <p:ph type="sldNum" sz="quarter" idx="11"/>
          </p:nvPr>
        </p:nvSpPr>
        <p:spPr/>
        <p:txBody>
          <a:bodyPr/>
          <a:lstStyle/>
          <a:p>
            <a:pPr>
              <a:defRPr/>
            </a:pPr>
            <a:fld id="{09BF91C3-4DC8-4412-86BD-7EDA41606D7A}" type="slidenum">
              <a:rPr lang="en-US" altLang="en-US" smtClean="0"/>
              <a:pPr>
                <a:defRPr/>
              </a:pPr>
              <a:t>52</a:t>
            </a:fld>
            <a:endParaRPr lang="en-US" altLang="en-US"/>
          </a:p>
        </p:txBody>
      </p:sp>
    </p:spTree>
    <p:extLst>
      <p:ext uri="{BB962C8B-B14F-4D97-AF65-F5344CB8AC3E}">
        <p14:creationId xmlns:p14="http://schemas.microsoft.com/office/powerpoint/2010/main" val="2495927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2F0E-EBA1-470F-8FA3-29FB141B51E7}"/>
              </a:ext>
            </a:extLst>
          </p:cNvPr>
          <p:cNvSpPr>
            <a:spLocks noGrp="1"/>
          </p:cNvSpPr>
          <p:nvPr>
            <p:ph type="title"/>
          </p:nvPr>
        </p:nvSpPr>
        <p:spPr/>
        <p:txBody>
          <a:bodyPr/>
          <a:lstStyle/>
          <a:p>
            <a:r>
              <a:rPr lang="en-US" dirty="0"/>
              <a:t>CML has three components</a:t>
            </a:r>
          </a:p>
        </p:txBody>
      </p:sp>
      <p:sp>
        <p:nvSpPr>
          <p:cNvPr id="3" name="Content Placeholder 2">
            <a:extLst>
              <a:ext uri="{FF2B5EF4-FFF2-40B4-BE49-F238E27FC236}">
                <a16:creationId xmlns:a16="http://schemas.microsoft.com/office/drawing/2014/main" id="{258280FC-D421-4015-9B8D-95AA2489EC9E}"/>
              </a:ext>
            </a:extLst>
          </p:cNvPr>
          <p:cNvSpPr>
            <a:spLocks noGrp="1"/>
          </p:cNvSpPr>
          <p:nvPr>
            <p:ph idx="1"/>
          </p:nvPr>
        </p:nvSpPr>
        <p:spPr/>
        <p:txBody>
          <a:bodyPr/>
          <a:lstStyle/>
          <a:p>
            <a:pPr algn="l"/>
            <a:r>
              <a:rPr lang="en-US" dirty="0">
                <a:solidFill>
                  <a:srgbClr val="FF0000"/>
                </a:solidFill>
              </a:rPr>
              <a:t>SC (seed command) specification </a:t>
            </a:r>
          </a:p>
          <a:p>
            <a:pPr lvl="1"/>
            <a:r>
              <a:rPr lang="en-US" dirty="0"/>
              <a:t>to enable application developer to specify a set of SCs for each of their APIs </a:t>
            </a:r>
          </a:p>
          <a:p>
            <a:pPr algn="l"/>
            <a:r>
              <a:rPr lang="en-US" dirty="0">
                <a:solidFill>
                  <a:srgbClr val="FF0000"/>
                </a:solidFill>
              </a:rPr>
              <a:t>Command grounding module</a:t>
            </a:r>
          </a:p>
          <a:p>
            <a:pPr lvl="1"/>
            <a:r>
              <a:rPr lang="en-US" dirty="0"/>
              <a:t>ground a user command </a:t>
            </a:r>
            <a:r>
              <a:rPr lang="en-US" i="1" dirty="0"/>
              <a:t>C</a:t>
            </a:r>
            <a:r>
              <a:rPr lang="en-US" dirty="0"/>
              <a:t> to an action SC by matching C with the correct SC (whose associated action API is then executed)</a:t>
            </a:r>
          </a:p>
          <a:p>
            <a:r>
              <a:rPr lang="en-US" dirty="0">
                <a:solidFill>
                  <a:srgbClr val="FF0000"/>
                </a:solidFill>
              </a:rPr>
              <a:t>Interactive continual learner</a:t>
            </a:r>
          </a:p>
          <a:p>
            <a:pPr lvl="1"/>
            <a:r>
              <a:rPr lang="en-US" dirty="0"/>
              <a:t>It interacts with end-users to learn new SCs and paraphrases of API argument values.</a:t>
            </a:r>
          </a:p>
        </p:txBody>
      </p:sp>
      <p:sp>
        <p:nvSpPr>
          <p:cNvPr id="4" name="Footer Placeholder 3">
            <a:extLst>
              <a:ext uri="{FF2B5EF4-FFF2-40B4-BE49-F238E27FC236}">
                <a16:creationId xmlns:a16="http://schemas.microsoft.com/office/drawing/2014/main" id="{F26FD772-7B5C-41F2-B337-5E5F4CE298AD}"/>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AE007E34-77EB-9984-D5FC-FB203F2A9D3E}"/>
              </a:ext>
            </a:extLst>
          </p:cNvPr>
          <p:cNvSpPr>
            <a:spLocks noGrp="1"/>
          </p:cNvSpPr>
          <p:nvPr>
            <p:ph type="sldNum" sz="quarter" idx="11"/>
          </p:nvPr>
        </p:nvSpPr>
        <p:spPr/>
        <p:txBody>
          <a:bodyPr/>
          <a:lstStyle/>
          <a:p>
            <a:pPr>
              <a:defRPr/>
            </a:pPr>
            <a:fld id="{09BF91C3-4DC8-4412-86BD-7EDA41606D7A}" type="slidenum">
              <a:rPr lang="en-US" altLang="en-US" smtClean="0"/>
              <a:pPr>
                <a:defRPr/>
              </a:pPr>
              <a:t>53</a:t>
            </a:fld>
            <a:endParaRPr lang="en-US" altLang="en-US"/>
          </a:p>
        </p:txBody>
      </p:sp>
    </p:spTree>
    <p:extLst>
      <p:ext uri="{BB962C8B-B14F-4D97-AF65-F5344CB8AC3E}">
        <p14:creationId xmlns:p14="http://schemas.microsoft.com/office/powerpoint/2010/main" val="2969486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6E55-2B4D-4903-8774-E2A0A7381B2D}"/>
              </a:ext>
            </a:extLst>
          </p:cNvPr>
          <p:cNvSpPr>
            <a:spLocks noGrp="1"/>
          </p:cNvSpPr>
          <p:nvPr>
            <p:ph type="title"/>
          </p:nvPr>
        </p:nvSpPr>
        <p:spPr/>
        <p:txBody>
          <a:bodyPr/>
          <a:lstStyle/>
          <a:p>
            <a:r>
              <a:rPr lang="en-US" dirty="0"/>
              <a:t>Novelty detection, characterization, adaptation</a:t>
            </a:r>
          </a:p>
        </p:txBody>
      </p:sp>
      <p:sp>
        <p:nvSpPr>
          <p:cNvPr id="3" name="Content Placeholder 2">
            <a:extLst>
              <a:ext uri="{FF2B5EF4-FFF2-40B4-BE49-F238E27FC236}">
                <a16:creationId xmlns:a16="http://schemas.microsoft.com/office/drawing/2014/main" id="{6AF37D36-5330-410B-AE45-7F883E4C2981}"/>
              </a:ext>
            </a:extLst>
          </p:cNvPr>
          <p:cNvSpPr>
            <a:spLocks noGrp="1"/>
          </p:cNvSpPr>
          <p:nvPr>
            <p:ph idx="1"/>
          </p:nvPr>
        </p:nvSpPr>
        <p:spPr>
          <a:xfrm>
            <a:off x="609600" y="1484785"/>
            <a:ext cx="11319048" cy="4646142"/>
          </a:xfrm>
        </p:spPr>
        <p:txBody>
          <a:bodyPr/>
          <a:lstStyle/>
          <a:p>
            <a:r>
              <a:rPr lang="en-US" sz="2800" dirty="0">
                <a:solidFill>
                  <a:srgbClr val="FF0000"/>
                </a:solidFill>
              </a:rPr>
              <a:t>Novelty detection:</a:t>
            </a:r>
            <a:r>
              <a:rPr lang="en-US" sz="2800" dirty="0"/>
              <a:t> when CML cannot ground a user command, e.g., it cannot understand “</a:t>
            </a:r>
            <a:r>
              <a:rPr lang="en-US" sz="2800" i="1" dirty="0">
                <a:solidFill>
                  <a:srgbClr val="00863D"/>
                </a:solidFill>
              </a:rPr>
              <a:t>turn off the light in the kitchen</a:t>
            </a:r>
            <a:r>
              <a:rPr lang="en-US" sz="2800" dirty="0"/>
              <a:t>” </a:t>
            </a:r>
          </a:p>
          <a:p>
            <a:r>
              <a:rPr lang="en-US" sz="2800" dirty="0">
                <a:solidFill>
                  <a:srgbClr val="FF0000"/>
                </a:solidFill>
              </a:rPr>
              <a:t>Novelty characterization</a:t>
            </a:r>
            <a:r>
              <a:rPr lang="en-US" sz="2800" dirty="0">
                <a:solidFill>
                  <a:srgbClr val="0000FF"/>
                </a:solidFill>
              </a:rPr>
              <a:t>:</a:t>
            </a:r>
            <a:r>
              <a:rPr lang="en-US" sz="2800" dirty="0">
                <a:solidFill>
                  <a:srgbClr val="FF0000"/>
                </a:solidFill>
              </a:rPr>
              <a:t> </a:t>
            </a:r>
            <a:r>
              <a:rPr lang="en-US" sz="2400" dirty="0"/>
              <a:t>which part of the command it understands and which part it has difficulty based on similarity. E.g., it cannot ground “</a:t>
            </a:r>
            <a:r>
              <a:rPr lang="en-US" sz="2400" i="1" dirty="0">
                <a:solidFill>
                  <a:srgbClr val="00863D"/>
                </a:solidFill>
              </a:rPr>
              <a:t>turn off</a:t>
            </a:r>
            <a:r>
              <a:rPr lang="en-US" sz="2400" dirty="0"/>
              <a:t>”</a:t>
            </a:r>
          </a:p>
          <a:p>
            <a:r>
              <a:rPr lang="en-US" sz="2800" dirty="0">
                <a:solidFill>
                  <a:srgbClr val="FF0000"/>
                </a:solidFill>
              </a:rPr>
              <a:t>Adaptation (or accommodation):</a:t>
            </a:r>
          </a:p>
          <a:p>
            <a:pPr lvl="2"/>
            <a:r>
              <a:rPr lang="en-US" dirty="0">
                <a:solidFill>
                  <a:srgbClr val="0000FF"/>
                </a:solidFill>
              </a:rPr>
              <a:t>Response:</a:t>
            </a:r>
            <a:r>
              <a:rPr lang="en-US" dirty="0"/>
              <a:t> ask the user by providing some options (to collect ground-truth data)</a:t>
            </a:r>
          </a:p>
          <a:p>
            <a:pPr marL="1371600" indent="0" algn="l">
              <a:buNone/>
            </a:pPr>
            <a:r>
              <a:rPr lang="en-US" sz="2200" b="1" i="0" u="none" strike="noStrike" baseline="0" dirty="0">
                <a:latin typeface="NimbusRomNo9L-Medi"/>
              </a:rPr>
              <a:t>Bot</a:t>
            </a:r>
            <a:r>
              <a:rPr lang="en-US" sz="2200" b="1" i="0" u="none" strike="noStrike" baseline="0" dirty="0">
                <a:latin typeface="NimbusRomNo9L-Regu"/>
              </a:rPr>
              <a:t>: </a:t>
            </a:r>
            <a:r>
              <a:rPr lang="en-US" sz="2200" b="0" i="0" u="none" strike="noStrike" baseline="0" dirty="0">
                <a:latin typeface="NimbusRomNo9L-Regu"/>
              </a:rPr>
              <a:t>Sorry, I didn’t get you. Do you mean to:</a:t>
            </a:r>
          </a:p>
          <a:p>
            <a:pPr marL="1658938" indent="0" algn="l">
              <a:buNone/>
            </a:pPr>
            <a:r>
              <a:rPr lang="en-US" sz="2200" b="1" i="0" u="none" strike="noStrike" baseline="0" dirty="0">
                <a:latin typeface="NimbusRomNo9L-Medi"/>
              </a:rPr>
              <a:t>option-1.</a:t>
            </a:r>
            <a:r>
              <a:rPr lang="en-US" sz="2200" b="0" i="0" u="none" strike="noStrike" baseline="0" dirty="0">
                <a:latin typeface="NimbusRomNo9L-Medi"/>
              </a:rPr>
              <a:t> </a:t>
            </a:r>
            <a:r>
              <a:rPr lang="en-US" sz="2200" b="0" i="0" u="none" strike="noStrike" baseline="0" dirty="0">
                <a:latin typeface="NimbusRomNo9L-Regu"/>
              </a:rPr>
              <a:t>switch off the light in the kitchen,</a:t>
            </a:r>
          </a:p>
          <a:p>
            <a:pPr marL="1658938" indent="0" algn="l">
              <a:spcBef>
                <a:spcPts val="0"/>
              </a:spcBef>
              <a:buNone/>
            </a:pPr>
            <a:r>
              <a:rPr lang="en-US" sz="2200" b="1" i="0" u="none" strike="noStrike" baseline="0" dirty="0">
                <a:latin typeface="NimbusRomNo9L-Medi"/>
              </a:rPr>
              <a:t>option-2.</a:t>
            </a:r>
            <a:r>
              <a:rPr lang="en-US" sz="2200" b="0" i="0" u="none" strike="noStrike" baseline="0" dirty="0">
                <a:latin typeface="NimbusRomNo9L-Medi"/>
              </a:rPr>
              <a:t> </a:t>
            </a:r>
            <a:r>
              <a:rPr lang="en-US" sz="2200" b="0" i="0" u="none" strike="noStrike" baseline="0" dirty="0">
                <a:latin typeface="NimbusRomNo9L-Regu"/>
              </a:rPr>
              <a:t>switch on the light in the kitchen, or</a:t>
            </a:r>
          </a:p>
          <a:p>
            <a:pPr marL="1658938" indent="0" algn="l">
              <a:spcBef>
                <a:spcPts val="0"/>
              </a:spcBef>
              <a:buNone/>
            </a:pPr>
            <a:r>
              <a:rPr lang="en-US" sz="2200" b="1" dirty="0">
                <a:latin typeface="NimbusRomNo9L-Medi"/>
              </a:rPr>
              <a:t>o</a:t>
            </a:r>
            <a:r>
              <a:rPr lang="en-US" sz="2200" b="1" i="0" u="none" strike="noStrike" baseline="0" dirty="0">
                <a:latin typeface="NimbusRomNo9L-Medi"/>
              </a:rPr>
              <a:t>ption-3.</a:t>
            </a:r>
            <a:r>
              <a:rPr lang="en-US" sz="2200" b="0" i="0" u="none" strike="noStrike" baseline="0" dirty="0">
                <a:latin typeface="NimbusRomNo9L-Medi"/>
              </a:rPr>
              <a:t> </a:t>
            </a:r>
            <a:r>
              <a:rPr lang="en-US" sz="2200" b="0" i="0" u="none" strike="noStrike" baseline="0" dirty="0">
                <a:latin typeface="NimbusRomNo9L-Regu"/>
              </a:rPr>
              <a:t>change the color of the light in the kitchen?</a:t>
            </a:r>
          </a:p>
          <a:p>
            <a:pPr lvl="2">
              <a:spcBef>
                <a:spcPts val="600"/>
              </a:spcBef>
            </a:pPr>
            <a:r>
              <a:rPr lang="en-US" dirty="0">
                <a:solidFill>
                  <a:srgbClr val="0000FF"/>
                </a:solidFill>
              </a:rPr>
              <a:t>Continual learning: </a:t>
            </a:r>
            <a:r>
              <a:rPr lang="en-US" dirty="0"/>
              <a:t>learn a </a:t>
            </a:r>
            <a:r>
              <a:rPr lang="en-US" b="1" dirty="0"/>
              <a:t>new SC.</a:t>
            </a:r>
            <a:r>
              <a:rPr lang="en-US" dirty="0"/>
              <a:t> No issue with related commands in future. </a:t>
            </a:r>
          </a:p>
        </p:txBody>
      </p:sp>
      <p:sp>
        <p:nvSpPr>
          <p:cNvPr id="4" name="Footer Placeholder 3">
            <a:extLst>
              <a:ext uri="{FF2B5EF4-FFF2-40B4-BE49-F238E27FC236}">
                <a16:creationId xmlns:a16="http://schemas.microsoft.com/office/drawing/2014/main" id="{81426DFF-394D-4706-B28B-A4F223A3D301}"/>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546B24C1-6126-8A7E-DE48-C6B81347093E}"/>
              </a:ext>
            </a:extLst>
          </p:cNvPr>
          <p:cNvSpPr>
            <a:spLocks noGrp="1"/>
          </p:cNvSpPr>
          <p:nvPr>
            <p:ph type="sldNum" sz="quarter" idx="11"/>
          </p:nvPr>
        </p:nvSpPr>
        <p:spPr/>
        <p:txBody>
          <a:bodyPr/>
          <a:lstStyle/>
          <a:p>
            <a:pPr>
              <a:defRPr/>
            </a:pPr>
            <a:fld id="{09BF91C3-4DC8-4412-86BD-7EDA41606D7A}" type="slidenum">
              <a:rPr lang="en-US" altLang="en-US" smtClean="0"/>
              <a:pPr>
                <a:defRPr/>
              </a:pPr>
              <a:t>54</a:t>
            </a:fld>
            <a:endParaRPr lang="en-US" altLang="en-US"/>
          </a:p>
        </p:txBody>
      </p:sp>
    </p:spTree>
    <p:extLst>
      <p:ext uri="{BB962C8B-B14F-4D97-AF65-F5344CB8AC3E}">
        <p14:creationId xmlns:p14="http://schemas.microsoft.com/office/powerpoint/2010/main" val="4127329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ADBC-9334-4232-92D6-5B8A9B798148}"/>
              </a:ext>
            </a:extLst>
          </p:cNvPr>
          <p:cNvSpPr>
            <a:spLocks noGrp="1"/>
          </p:cNvSpPr>
          <p:nvPr>
            <p:ph type="title"/>
          </p:nvPr>
        </p:nvSpPr>
        <p:spPr/>
        <p:txBody>
          <a:bodyPr/>
          <a:lstStyle/>
          <a:p>
            <a:r>
              <a:rPr lang="en-US" dirty="0"/>
              <a:t>Risk consideration</a:t>
            </a:r>
          </a:p>
        </p:txBody>
      </p:sp>
      <p:sp>
        <p:nvSpPr>
          <p:cNvPr id="3" name="Content Placeholder 2">
            <a:extLst>
              <a:ext uri="{FF2B5EF4-FFF2-40B4-BE49-F238E27FC236}">
                <a16:creationId xmlns:a16="http://schemas.microsoft.com/office/drawing/2014/main" id="{94D10D75-8197-4ACE-910E-D8D6F2948E8E}"/>
              </a:ext>
            </a:extLst>
          </p:cNvPr>
          <p:cNvSpPr>
            <a:spLocks noGrp="1"/>
          </p:cNvSpPr>
          <p:nvPr>
            <p:ph idx="1"/>
          </p:nvPr>
        </p:nvSpPr>
        <p:spPr/>
        <p:txBody>
          <a:bodyPr/>
          <a:lstStyle/>
          <a:p>
            <a:pPr algn="l"/>
            <a:r>
              <a:rPr lang="en-US" dirty="0"/>
              <a:t>CML manages </a:t>
            </a:r>
            <a:r>
              <a:rPr lang="en-US" b="1" dirty="0">
                <a:solidFill>
                  <a:srgbClr val="FF0000"/>
                </a:solidFill>
              </a:rPr>
              <a:t>risk</a:t>
            </a:r>
            <a:r>
              <a:rPr lang="en-US" dirty="0"/>
              <a:t> in two ways</a:t>
            </a:r>
          </a:p>
          <a:p>
            <a:pPr lvl="1"/>
            <a:r>
              <a:rPr lang="en-US" dirty="0"/>
              <a:t>Do not ask user too many questions in order not to annoy the user. </a:t>
            </a:r>
          </a:p>
          <a:p>
            <a:pPr lvl="2"/>
            <a:r>
              <a:rPr lang="en-US" dirty="0"/>
              <a:t>Learning can be done to assess each user’s tolerance.</a:t>
            </a:r>
          </a:p>
          <a:p>
            <a:pPr lvl="1"/>
            <a:r>
              <a:rPr lang="en-US" dirty="0"/>
              <a:t>When characterization is not confident, take the default action, i.e., </a:t>
            </a:r>
          </a:p>
          <a:p>
            <a:pPr lvl="2"/>
            <a:r>
              <a:rPr lang="en-US" dirty="0"/>
              <a:t>Ask the user to </a:t>
            </a:r>
            <a:r>
              <a:rPr lang="en-US" b="1" dirty="0"/>
              <a:t>say his/her command in another way </a:t>
            </a:r>
          </a:p>
          <a:p>
            <a:pPr lvl="3"/>
            <a:r>
              <a:rPr lang="en-US" dirty="0"/>
              <a:t>rather than providing a list of random options for user to choose from</a:t>
            </a:r>
          </a:p>
          <a:p>
            <a:pPr lvl="4"/>
            <a:r>
              <a:rPr lang="en-US" dirty="0"/>
              <a:t>which can be annoying or make the user lose confidence in the system!</a:t>
            </a:r>
          </a:p>
        </p:txBody>
      </p:sp>
      <p:sp>
        <p:nvSpPr>
          <p:cNvPr id="4" name="Footer Placeholder 3">
            <a:extLst>
              <a:ext uri="{FF2B5EF4-FFF2-40B4-BE49-F238E27FC236}">
                <a16:creationId xmlns:a16="http://schemas.microsoft.com/office/drawing/2014/main" id="{C2D6504B-8963-444F-BC27-FA0113E3FB6C}"/>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235F5CF2-EADF-603D-172D-4B8B64FD9E3B}"/>
              </a:ext>
            </a:extLst>
          </p:cNvPr>
          <p:cNvSpPr>
            <a:spLocks noGrp="1"/>
          </p:cNvSpPr>
          <p:nvPr>
            <p:ph type="sldNum" sz="quarter" idx="11"/>
          </p:nvPr>
        </p:nvSpPr>
        <p:spPr/>
        <p:txBody>
          <a:bodyPr/>
          <a:lstStyle/>
          <a:p>
            <a:pPr>
              <a:defRPr/>
            </a:pPr>
            <a:fld id="{09BF91C3-4DC8-4412-86BD-7EDA41606D7A}" type="slidenum">
              <a:rPr lang="en-US" altLang="en-US" smtClean="0"/>
              <a:pPr>
                <a:defRPr/>
              </a:pPr>
              <a:t>55</a:t>
            </a:fld>
            <a:endParaRPr lang="en-US" altLang="en-US"/>
          </a:p>
        </p:txBody>
      </p:sp>
    </p:spTree>
    <p:extLst>
      <p:ext uri="{BB962C8B-B14F-4D97-AF65-F5344CB8AC3E}">
        <p14:creationId xmlns:p14="http://schemas.microsoft.com/office/powerpoint/2010/main" val="4114911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rgbClr val="FF0000"/>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rgbClr val="FF0000"/>
                </a:solidFill>
              </a:rPr>
              <a:t>Example 2: continual factual knowledge learning  </a:t>
            </a:r>
          </a:p>
          <a:p>
            <a:pPr>
              <a:spcBef>
                <a:spcPts val="600"/>
              </a:spcBef>
            </a:pPr>
            <a:r>
              <a:rPr lang="en-US" dirty="0">
                <a:solidFill>
                  <a:schemeClr val="bg1">
                    <a:lumMod val="65000"/>
                  </a:schemeClr>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56</a:t>
            </a:fld>
            <a:endParaRPr lang="en-US" altLang="en-US"/>
          </a:p>
        </p:txBody>
      </p:sp>
    </p:spTree>
    <p:extLst>
      <p:ext uri="{BB962C8B-B14F-4D97-AF65-F5344CB8AC3E}">
        <p14:creationId xmlns:p14="http://schemas.microsoft.com/office/powerpoint/2010/main" val="17156204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 knowledge learning in dialogues</a:t>
            </a:r>
            <a:br>
              <a:rPr lang="en-US" dirty="0"/>
            </a:br>
            <a:r>
              <a:rPr lang="en-US" sz="2400" dirty="0"/>
              <a:t>(Mazumder et al. 2018, 2019)</a:t>
            </a:r>
          </a:p>
        </p:txBody>
      </p:sp>
      <p:sp>
        <p:nvSpPr>
          <p:cNvPr id="3" name="Content Placeholder 2"/>
          <p:cNvSpPr>
            <a:spLocks noGrp="1"/>
          </p:cNvSpPr>
          <p:nvPr>
            <p:ph idx="1"/>
          </p:nvPr>
        </p:nvSpPr>
        <p:spPr/>
        <p:txBody>
          <a:bodyPr/>
          <a:lstStyle/>
          <a:p>
            <a:r>
              <a:rPr lang="en-US" dirty="0"/>
              <a:t>Dialogue systems are increasingly using </a:t>
            </a:r>
            <a:r>
              <a:rPr lang="en-US" dirty="0">
                <a:solidFill>
                  <a:srgbClr val="0000FF"/>
                </a:solidFill>
              </a:rPr>
              <a:t>knowledge bases (KBs) </a:t>
            </a:r>
            <a:r>
              <a:rPr lang="en-US" dirty="0"/>
              <a:t>storing real-world facts to help generate responses. </a:t>
            </a:r>
          </a:p>
          <a:p>
            <a:pPr lvl="2"/>
            <a:r>
              <a:rPr lang="en-US" dirty="0"/>
              <a:t>KBs are inherently incomplete and remain fixed, </a:t>
            </a:r>
          </a:p>
          <a:p>
            <a:pPr lvl="2"/>
            <a:r>
              <a:rPr lang="en-US" dirty="0"/>
              <a:t>which limit dialogue systems’ conversation capability</a:t>
            </a:r>
          </a:p>
          <a:p>
            <a:pPr>
              <a:spcBef>
                <a:spcPts val="1800"/>
              </a:spcBef>
            </a:pPr>
            <a:r>
              <a:rPr lang="en-US" dirty="0">
                <a:solidFill>
                  <a:srgbClr val="FF0000"/>
                </a:solidFill>
              </a:rPr>
              <a:t>CILK</a:t>
            </a:r>
            <a:r>
              <a:rPr lang="en-US" dirty="0"/>
              <a:t>: </a:t>
            </a:r>
            <a:r>
              <a:rPr lang="en-US" b="1" i="1" dirty="0"/>
              <a:t>Continuous and Interactive Learning of Knowledge</a:t>
            </a:r>
            <a:r>
              <a:rPr lang="en-US" dirty="0"/>
              <a:t> for dialogue systems </a:t>
            </a:r>
          </a:p>
          <a:p>
            <a:pPr lvl="1"/>
            <a:r>
              <a:rPr lang="en-US" dirty="0"/>
              <a:t>to continuously and interactively learn and infer new knowledge during conversations</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57</a:t>
            </a:fld>
            <a:endParaRPr lang="en-US" altLang="en-US"/>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8" name="TextBox 7"/>
          <p:cNvSpPr txBox="1"/>
          <p:nvPr/>
        </p:nvSpPr>
        <p:spPr>
          <a:xfrm>
            <a:off x="1595500" y="6201308"/>
            <a:ext cx="9446840" cy="276999"/>
          </a:xfrm>
          <a:prstGeom prst="rect">
            <a:avLst/>
          </a:prstGeom>
          <a:noFill/>
        </p:spPr>
        <p:txBody>
          <a:bodyPr wrap="square" rtlCol="0">
            <a:spAutoFit/>
          </a:bodyPr>
          <a:lstStyle/>
          <a:p>
            <a:pPr algn="ctr">
              <a:buNone/>
            </a:pPr>
            <a:r>
              <a:rPr lang="en-US" sz="1200" dirty="0"/>
              <a:t>Liu and Mazumder. Lifelong and Continual Learning Dialogue Systems: Learning during Conversation. AAAI-2021</a:t>
            </a:r>
          </a:p>
        </p:txBody>
      </p:sp>
    </p:spTree>
    <p:extLst>
      <p:ext uri="{BB962C8B-B14F-4D97-AF65-F5344CB8AC3E}">
        <p14:creationId xmlns:p14="http://schemas.microsoft.com/office/powerpoint/2010/main" val="3925535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conversation is knowledge driven?</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58</a:t>
            </a:fld>
            <a:endParaRPr lang="en-US" altLang="en-US"/>
          </a:p>
        </p:txBody>
      </p:sp>
      <p:grpSp>
        <p:nvGrpSpPr>
          <p:cNvPr id="6" name="Group 5"/>
          <p:cNvGrpSpPr/>
          <p:nvPr/>
        </p:nvGrpSpPr>
        <p:grpSpPr>
          <a:xfrm>
            <a:off x="2675620" y="1500727"/>
            <a:ext cx="6997538" cy="3958292"/>
            <a:chOff x="5654489" y="1340162"/>
            <a:chExt cx="6575611" cy="3655030"/>
          </a:xfrm>
        </p:grpSpPr>
        <p:grpSp>
          <p:nvGrpSpPr>
            <p:cNvPr id="7" name="Group 6"/>
            <p:cNvGrpSpPr/>
            <p:nvPr/>
          </p:nvGrpSpPr>
          <p:grpSpPr>
            <a:xfrm>
              <a:off x="9407854" y="3962615"/>
              <a:ext cx="814735" cy="1032577"/>
              <a:chOff x="10795028" y="3915892"/>
              <a:chExt cx="814735" cy="1032577"/>
            </a:xfrm>
          </p:grpSpPr>
          <p:pic>
            <p:nvPicPr>
              <p:cNvPr id="17" name="Picture 16"/>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l="10600" t="6000" r="10201" b="13999"/>
              <a:stretch/>
            </p:blipFill>
            <p:spPr>
              <a:xfrm>
                <a:off x="10795028" y="3915892"/>
                <a:ext cx="759746" cy="734911"/>
              </a:xfrm>
              <a:prstGeom prst="rect">
                <a:avLst/>
              </a:prstGeom>
            </p:spPr>
          </p:pic>
          <p:sp>
            <p:nvSpPr>
              <p:cNvPr id="18" name="TextBox 17"/>
              <p:cNvSpPr txBox="1"/>
              <p:nvPr/>
            </p:nvSpPr>
            <p:spPr>
              <a:xfrm>
                <a:off x="10853274" y="4657168"/>
                <a:ext cx="756489" cy="291301"/>
              </a:xfrm>
              <a:prstGeom prst="rect">
                <a:avLst/>
              </a:prstGeom>
              <a:noFill/>
            </p:spPr>
            <p:txBody>
              <a:bodyPr wrap="none" rtlCol="0">
                <a:spAutoFit/>
              </a:bodyPr>
              <a:lstStyle/>
              <a:p>
                <a:pPr>
                  <a:buNone/>
                </a:pPr>
                <a:r>
                  <a:rPr lang="en-US" sz="1450" b="1" dirty="0">
                    <a:solidFill>
                      <a:schemeClr val="accent2">
                        <a:lumMod val="50000"/>
                      </a:schemeClr>
                    </a:solidFill>
                  </a:rPr>
                  <a:t>USER2</a:t>
                </a:r>
              </a:p>
            </p:txBody>
          </p:sp>
        </p:grpSp>
        <p:grpSp>
          <p:nvGrpSpPr>
            <p:cNvPr id="8" name="Group 7"/>
            <p:cNvGrpSpPr/>
            <p:nvPr/>
          </p:nvGrpSpPr>
          <p:grpSpPr>
            <a:xfrm>
              <a:off x="5654489" y="1340162"/>
              <a:ext cx="4213503" cy="1876632"/>
              <a:chOff x="6962811" y="854479"/>
              <a:chExt cx="4213503" cy="1876632"/>
            </a:xfrm>
          </p:grpSpPr>
          <p:grpSp>
            <p:nvGrpSpPr>
              <p:cNvPr id="13" name="Group 12"/>
              <p:cNvGrpSpPr/>
              <p:nvPr/>
            </p:nvGrpSpPr>
            <p:grpSpPr>
              <a:xfrm>
                <a:off x="6962811" y="1698534"/>
                <a:ext cx="814735" cy="1032577"/>
                <a:chOff x="7051674" y="1406434"/>
                <a:chExt cx="814735" cy="1032577"/>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10600" t="6000" r="10201" b="13999"/>
                <a:stretch/>
              </p:blipFill>
              <p:spPr>
                <a:xfrm>
                  <a:off x="7051674" y="1406434"/>
                  <a:ext cx="759746" cy="734911"/>
                </a:xfrm>
                <a:prstGeom prst="rect">
                  <a:avLst/>
                </a:prstGeom>
              </p:spPr>
            </p:pic>
            <p:sp>
              <p:nvSpPr>
                <p:cNvPr id="16" name="TextBox 15"/>
                <p:cNvSpPr txBox="1"/>
                <p:nvPr/>
              </p:nvSpPr>
              <p:spPr>
                <a:xfrm>
                  <a:off x="7109920" y="2147710"/>
                  <a:ext cx="756489" cy="291301"/>
                </a:xfrm>
                <a:prstGeom prst="rect">
                  <a:avLst/>
                </a:prstGeom>
                <a:noFill/>
              </p:spPr>
              <p:txBody>
                <a:bodyPr wrap="none" rtlCol="0">
                  <a:spAutoFit/>
                </a:bodyPr>
                <a:lstStyle/>
                <a:p>
                  <a:pPr>
                    <a:buNone/>
                  </a:pPr>
                  <a:r>
                    <a:rPr lang="en-US" sz="1450" b="1" dirty="0"/>
                    <a:t>USER1</a:t>
                  </a:r>
                </a:p>
              </p:txBody>
            </p:sp>
          </p:grpSp>
          <p:sp>
            <p:nvSpPr>
              <p:cNvPr id="14" name="Rounded Rectangular Callout 13"/>
              <p:cNvSpPr/>
              <p:nvPr/>
            </p:nvSpPr>
            <p:spPr>
              <a:xfrm>
                <a:off x="7583744" y="854479"/>
                <a:ext cx="3592570" cy="725610"/>
              </a:xfrm>
              <a:prstGeom prst="wedgeRoundRectCallout">
                <a:avLst>
                  <a:gd name="adj1" fmla="val -39166"/>
                  <a:gd name="adj2" fmla="val 8098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700" dirty="0">
                    <a:solidFill>
                      <a:schemeClr val="tx1"/>
                    </a:solidFill>
                    <a:latin typeface="Comic Sans MS" charset="0"/>
                    <a:ea typeface="Comic Sans MS" charset="0"/>
                    <a:cs typeface="Comic Sans MS" charset="0"/>
                  </a:rPr>
                  <a:t>I watched ``The Dark Knight” </a:t>
                </a:r>
              </a:p>
              <a:p>
                <a:pPr algn="ctr">
                  <a:buNone/>
                </a:pPr>
                <a:r>
                  <a:rPr lang="en-US" sz="1700" dirty="0">
                    <a:solidFill>
                      <a:schemeClr val="tx1"/>
                    </a:solidFill>
                    <a:latin typeface="Comic Sans MS" charset="0"/>
                    <a:ea typeface="Comic Sans MS" charset="0"/>
                    <a:cs typeface="Comic Sans MS" charset="0"/>
                  </a:rPr>
                  <a:t>yesterday. It was awesome.</a:t>
                </a:r>
              </a:p>
            </p:txBody>
          </p:sp>
        </p:grpSp>
        <p:sp>
          <p:nvSpPr>
            <p:cNvPr id="9" name="Rounded Rectangular Callout 8"/>
            <p:cNvSpPr/>
            <p:nvPr/>
          </p:nvSpPr>
          <p:spPr>
            <a:xfrm>
              <a:off x="6794278" y="3291333"/>
              <a:ext cx="2807250" cy="725610"/>
            </a:xfrm>
            <a:prstGeom prst="wedgeRoundRectCallout">
              <a:avLst>
                <a:gd name="adj1" fmla="val 41434"/>
                <a:gd name="adj2" fmla="val 7572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1700" dirty="0">
                  <a:solidFill>
                    <a:schemeClr val="tx1"/>
                  </a:solidFill>
                  <a:latin typeface="Comic Sans MS" charset="0"/>
                  <a:ea typeface="Comic Sans MS" charset="0"/>
                  <a:cs typeface="Comic Sans MS" charset="0"/>
                </a:rPr>
                <a:t>Did you like Christian </a:t>
              </a:r>
            </a:p>
            <a:p>
              <a:pPr algn="ctr">
                <a:buNone/>
              </a:pPr>
              <a:r>
                <a:rPr lang="en-US" sz="1700" dirty="0">
                  <a:solidFill>
                    <a:schemeClr val="tx1"/>
                  </a:solidFill>
                  <a:latin typeface="Comic Sans MS" charset="0"/>
                  <a:ea typeface="Comic Sans MS" charset="0"/>
                  <a:cs typeface="Comic Sans MS" charset="0"/>
                </a:rPr>
                <a:t>Bale’s acting?</a:t>
              </a:r>
            </a:p>
          </p:txBody>
        </p:sp>
        <p:sp>
          <p:nvSpPr>
            <p:cNvPr id="10" name="Cloud Callout 9"/>
            <p:cNvSpPr/>
            <p:nvPr/>
          </p:nvSpPr>
          <p:spPr>
            <a:xfrm>
              <a:off x="10056612" y="2919128"/>
              <a:ext cx="2173488" cy="1001828"/>
            </a:xfrm>
            <a:prstGeom prst="cloudCallout">
              <a:avLst>
                <a:gd name="adj1" fmla="val -45750"/>
                <a:gd name="adj2" fmla="val 63977"/>
              </a:avLst>
            </a:prstGeom>
          </p:spPr>
          <p:style>
            <a:lnRef idx="2">
              <a:schemeClr val="accent2"/>
            </a:lnRef>
            <a:fillRef idx="1">
              <a:schemeClr val="lt1"/>
            </a:fillRef>
            <a:effectRef idx="0">
              <a:schemeClr val="accent2"/>
            </a:effectRef>
            <a:fontRef idx="minor">
              <a:schemeClr val="dk1"/>
            </a:fontRef>
          </p:style>
          <p:txBody>
            <a:bodyPr rtlCol="0" anchor="ctr"/>
            <a:lstStyle/>
            <a:p>
              <a:pPr algn="ctr">
                <a:buNone/>
              </a:pPr>
              <a:r>
                <a:rPr lang="en-US" sz="1400" dirty="0">
                  <a:solidFill>
                    <a:schemeClr val="accent2">
                      <a:lumMod val="50000"/>
                    </a:schemeClr>
                  </a:solidFill>
                </a:rPr>
                <a:t>Christian Bale </a:t>
              </a:r>
              <a:r>
                <a:rPr lang="en-US" sz="1400" i="1" dirty="0">
                  <a:solidFill>
                    <a:schemeClr val="accent2">
                      <a:lumMod val="50000"/>
                    </a:schemeClr>
                  </a:solidFill>
                </a:rPr>
                <a:t>Acted In </a:t>
              </a:r>
            </a:p>
            <a:p>
              <a:pPr algn="ctr">
                <a:buNone/>
              </a:pPr>
              <a:r>
                <a:rPr lang="en-US" sz="1400" dirty="0">
                  <a:solidFill>
                    <a:schemeClr val="accent2">
                      <a:lumMod val="50000"/>
                    </a:schemeClr>
                  </a:solidFill>
                </a:rPr>
                <a:t>The Dark Knight</a:t>
              </a:r>
            </a:p>
          </p:txBody>
        </p:sp>
        <p:cxnSp>
          <p:nvCxnSpPr>
            <p:cNvPr id="11" name="Straight Arrow Connector 10"/>
            <p:cNvCxnSpPr>
              <a:stCxn id="12" idx="2"/>
            </p:cNvCxnSpPr>
            <p:nvPr/>
          </p:nvCxnSpPr>
          <p:spPr>
            <a:xfrm>
              <a:off x="10861025" y="2775217"/>
              <a:ext cx="137663" cy="254339"/>
            </a:xfrm>
            <a:prstGeom prst="straightConnector1">
              <a:avLst/>
            </a:prstGeom>
            <a:ln w="19050">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10039915" y="2448391"/>
              <a:ext cx="1642220" cy="326826"/>
            </a:xfrm>
            <a:prstGeom prst="rect">
              <a:avLst/>
            </a:prstGeom>
            <a:noFill/>
          </p:spPr>
          <p:txBody>
            <a:bodyPr wrap="none" rtlCol="0">
              <a:spAutoFit/>
            </a:bodyPr>
            <a:lstStyle/>
            <a:p>
              <a:pPr>
                <a:buNone/>
              </a:pPr>
              <a:r>
                <a:rPr lang="en-US" sz="1700" b="1" dirty="0">
                  <a:solidFill>
                    <a:schemeClr val="accent2">
                      <a:lumMod val="50000"/>
                    </a:schemeClr>
                  </a:solidFill>
                </a:rPr>
                <a:t>Grounding fact</a:t>
              </a:r>
            </a:p>
          </p:txBody>
        </p:sp>
      </p:grpSp>
      <p:sp>
        <p:nvSpPr>
          <p:cNvPr id="19" name="Rectangle 18">
            <a:extLst>
              <a:ext uri="{FF2B5EF4-FFF2-40B4-BE49-F238E27FC236}">
                <a16:creationId xmlns:a16="http://schemas.microsoft.com/office/drawing/2014/main" id="{02CCB45C-E077-400F-9C59-BC7DFB53C176}"/>
              </a:ext>
            </a:extLst>
          </p:cNvPr>
          <p:cNvSpPr/>
          <p:nvPr/>
        </p:nvSpPr>
        <p:spPr>
          <a:xfrm>
            <a:off x="508484" y="5625019"/>
            <a:ext cx="11175032" cy="535531"/>
          </a:xfrm>
          <a:prstGeom prst="rect">
            <a:avLst/>
          </a:prstGeom>
          <a:solidFill>
            <a:schemeClr val="bg1">
              <a:lumMod val="95000"/>
            </a:schemeClr>
          </a:solidFill>
        </p:spPr>
        <p:txBody>
          <a:bodyPr wrap="square">
            <a:spAutoFit/>
          </a:bodyPr>
          <a:lstStyle/>
          <a:p>
            <a:pPr lvl="0" algn="ctr">
              <a:lnSpc>
                <a:spcPct val="120000"/>
              </a:lnSpc>
              <a:buNone/>
            </a:pPr>
            <a:r>
              <a:rPr lang="en-US" sz="2400" dirty="0">
                <a:latin typeface="Century Schoolbook" panose="02040604050505020304" pitchFamily="18" charset="0"/>
                <a:ea typeface="Bookman Old Style" charset="0"/>
                <a:cs typeface="Bookman Old Style" charset="0"/>
              </a:rPr>
              <a:t>Knowledge grounding makes conversation </a:t>
            </a:r>
            <a:r>
              <a:rPr lang="en-US" sz="2400" b="1" dirty="0">
                <a:solidFill>
                  <a:schemeClr val="accent5">
                    <a:lumMod val="50000"/>
                  </a:schemeClr>
                </a:solidFill>
                <a:latin typeface="Century Schoolbook" panose="02040604050505020304" pitchFamily="18" charset="0"/>
                <a:ea typeface="Bookman Old Style" charset="0"/>
                <a:cs typeface="Bookman Old Style" charset="0"/>
              </a:rPr>
              <a:t>interesting</a:t>
            </a:r>
            <a:r>
              <a:rPr lang="en-US" sz="2400" dirty="0">
                <a:solidFill>
                  <a:schemeClr val="accent5">
                    <a:lumMod val="50000"/>
                  </a:schemeClr>
                </a:solidFill>
                <a:latin typeface="Century Schoolbook" panose="02040604050505020304" pitchFamily="18" charset="0"/>
                <a:ea typeface="Bookman Old Style" charset="0"/>
                <a:cs typeface="Bookman Old Style" charset="0"/>
              </a:rPr>
              <a:t> and </a:t>
            </a:r>
            <a:r>
              <a:rPr lang="en-US" sz="2400" b="1" dirty="0">
                <a:solidFill>
                  <a:schemeClr val="accent5">
                    <a:lumMod val="50000"/>
                  </a:schemeClr>
                </a:solidFill>
                <a:latin typeface="Century Schoolbook" panose="02040604050505020304" pitchFamily="18" charset="0"/>
                <a:ea typeface="Bookman Old Style" charset="0"/>
                <a:cs typeface="Bookman Old Style" charset="0"/>
              </a:rPr>
              <a:t>intelligent.</a:t>
            </a:r>
          </a:p>
        </p:txBody>
      </p:sp>
      <p:sp>
        <p:nvSpPr>
          <p:cNvPr id="3" name="Footer Placeholder 2"/>
          <p:cNvSpPr>
            <a:spLocks noGrp="1"/>
          </p:cNvSpPr>
          <p:nvPr>
            <p:ph type="ftr" sz="quarter" idx="10"/>
          </p:nvPr>
        </p:nvSpPr>
        <p:spPr/>
        <p:txBody>
          <a:bodyPr/>
          <a:lstStyle/>
          <a:p>
            <a:pPr>
              <a:defRPr/>
            </a:pPr>
            <a:r>
              <a:rPr lang="en-US" altLang="en-US"/>
              <a:t>CS583 - Data Mining and Text Mining</a:t>
            </a:r>
            <a:endParaRPr lang="en-US" altLang="en-US" dirty="0"/>
          </a:p>
        </p:txBody>
      </p:sp>
    </p:spTree>
    <p:extLst>
      <p:ext uri="{BB962C8B-B14F-4D97-AF65-F5344CB8AC3E}">
        <p14:creationId xmlns:p14="http://schemas.microsoft.com/office/powerpoint/2010/main" val="19112970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learning in conversation</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59</a:t>
            </a:fld>
            <a:endParaRPr lang="en-US" altLang="en-US"/>
          </a:p>
        </p:txBody>
      </p:sp>
      <p:pic>
        <p:nvPicPr>
          <p:cNvPr id="7" name="Picture 6"/>
          <p:cNvPicPr>
            <a:picLocks noChangeAspect="1"/>
          </p:cNvPicPr>
          <p:nvPr/>
        </p:nvPicPr>
        <p:blipFill>
          <a:blip r:embed="rId2"/>
          <a:stretch>
            <a:fillRect/>
          </a:stretch>
        </p:blipFill>
        <p:spPr>
          <a:xfrm>
            <a:off x="1739516" y="1340768"/>
            <a:ext cx="8721917" cy="4813051"/>
          </a:xfrm>
          <a:prstGeom prst="rect">
            <a:avLst/>
          </a:prstGeom>
        </p:spPr>
      </p:pic>
      <p:sp>
        <p:nvSpPr>
          <p:cNvPr id="3" name="Footer Placeholder 2"/>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4" name="TextBox 3"/>
          <p:cNvSpPr txBox="1"/>
          <p:nvPr/>
        </p:nvSpPr>
        <p:spPr>
          <a:xfrm>
            <a:off x="4583832" y="4293096"/>
            <a:ext cx="828092" cy="292388"/>
          </a:xfrm>
          <a:prstGeom prst="rect">
            <a:avLst/>
          </a:prstGeom>
          <a:solidFill>
            <a:schemeClr val="bg1"/>
          </a:solidFill>
        </p:spPr>
        <p:txBody>
          <a:bodyPr wrap="square" rtlCol="0">
            <a:spAutoFit/>
          </a:bodyPr>
          <a:lstStyle/>
          <a:p>
            <a:pPr>
              <a:buNone/>
            </a:pPr>
            <a:r>
              <a:rPr lang="en-US" sz="1300" b="1" dirty="0">
                <a:solidFill>
                  <a:srgbClr val="C00000"/>
                </a:solidFill>
              </a:rPr>
              <a:t>/ agent</a:t>
            </a:r>
          </a:p>
        </p:txBody>
      </p:sp>
      <p:sp>
        <p:nvSpPr>
          <p:cNvPr id="8" name="TextBox 7"/>
          <p:cNvSpPr txBox="1"/>
          <p:nvPr/>
        </p:nvSpPr>
        <p:spPr>
          <a:xfrm>
            <a:off x="6023992" y="5044824"/>
            <a:ext cx="792088" cy="292388"/>
          </a:xfrm>
          <a:prstGeom prst="rect">
            <a:avLst/>
          </a:prstGeom>
          <a:solidFill>
            <a:schemeClr val="bg1"/>
          </a:solidFill>
        </p:spPr>
        <p:txBody>
          <a:bodyPr wrap="square" rtlCol="0">
            <a:spAutoFit/>
          </a:bodyPr>
          <a:lstStyle/>
          <a:p>
            <a:pPr>
              <a:buNone/>
            </a:pPr>
            <a:r>
              <a:rPr lang="en-US" sz="1300" b="1" dirty="0">
                <a:solidFill>
                  <a:srgbClr val="C00000"/>
                </a:solidFill>
              </a:rPr>
              <a:t>/ agent</a:t>
            </a:r>
          </a:p>
        </p:txBody>
      </p:sp>
    </p:spTree>
    <p:extLst>
      <p:ext uri="{BB962C8B-B14F-4D97-AF65-F5344CB8AC3E}">
        <p14:creationId xmlns:p14="http://schemas.microsoft.com/office/powerpoint/2010/main" val="1195772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Out-of-Distribution Detection</a:t>
            </a:r>
          </a:p>
        </p:txBody>
      </p:sp>
      <p:sp>
        <p:nvSpPr>
          <p:cNvPr id="31747" name="Content Placeholder 2"/>
          <p:cNvSpPr>
            <a:spLocks noGrp="1"/>
          </p:cNvSpPr>
          <p:nvPr>
            <p:ph idx="1"/>
          </p:nvPr>
        </p:nvSpPr>
        <p:spPr/>
        <p:txBody>
          <a:bodyPr/>
          <a:lstStyle/>
          <a:p>
            <a:r>
              <a:rPr lang="en-US" altLang="en-US" dirty="0"/>
              <a:t>Detect instances from unseen classes. Fei and Liu (2016) proposed CBS learning: </a:t>
            </a:r>
          </a:p>
          <a:p>
            <a:pPr lvl="1"/>
            <a:r>
              <a:rPr lang="en-US" altLang="en-US" dirty="0"/>
              <a:t>Center-based similarity (CBS) space learning.</a:t>
            </a:r>
          </a:p>
          <a:p>
            <a:r>
              <a:rPr lang="en-US" altLang="en-US" dirty="0">
                <a:solidFill>
                  <a:srgbClr val="0000FF"/>
                </a:solidFill>
              </a:rPr>
              <a:t>It performs space transformation</a:t>
            </a:r>
          </a:p>
          <a:p>
            <a:pPr lvl="1"/>
            <a:r>
              <a:rPr lang="en-US" altLang="en-US" dirty="0"/>
              <a:t>Each document vector </a:t>
            </a:r>
            <a:r>
              <a:rPr lang="en-US" altLang="en-US" i="1" dirty="0"/>
              <a:t>d</a:t>
            </a:r>
            <a:r>
              <a:rPr lang="en-US" altLang="en-US" dirty="0"/>
              <a:t> is transformed to a CBS space vector</a:t>
            </a:r>
          </a:p>
          <a:p>
            <a:pPr marL="1128712" lvl="2" indent="-457200">
              <a:buAutoNum type="arabicParenBoth"/>
            </a:pPr>
            <a:r>
              <a:rPr lang="en-US" altLang="en-US" sz="2400" dirty="0"/>
              <a:t>Compute centers </a:t>
            </a:r>
            <a:r>
              <a:rPr lang="en-US" altLang="en-US" sz="2400" i="1" dirty="0"/>
              <a:t>c</a:t>
            </a:r>
            <a:r>
              <a:rPr lang="en-US" altLang="en-US" sz="2400" i="1" baseline="-25000" dirty="0"/>
              <a:t>i</a:t>
            </a:r>
            <a:r>
              <a:rPr lang="en-US" altLang="en-US" sz="2400" dirty="0"/>
              <a:t> for the positive class </a:t>
            </a:r>
          </a:p>
          <a:p>
            <a:pPr marL="1128712" lvl="2" indent="-457200">
              <a:buAutoNum type="arabicParenBoth"/>
            </a:pPr>
            <a:r>
              <a:rPr lang="en-US" altLang="en-US" sz="2400" dirty="0"/>
              <a:t>Compute the similarities of each document to </a:t>
            </a:r>
            <a:r>
              <a:rPr lang="en-US" altLang="en-US" sz="2400" i="1" dirty="0"/>
              <a:t>c</a:t>
            </a:r>
            <a:r>
              <a:rPr lang="en-US" altLang="en-US" sz="2400" i="1" baseline="-25000" dirty="0"/>
              <a:t>i</a:t>
            </a:r>
            <a:r>
              <a:rPr lang="en-US" altLang="en-US" sz="2400" dirty="0"/>
              <a:t>. </a:t>
            </a:r>
          </a:p>
          <a:p>
            <a:pPr lvl="2"/>
            <a:r>
              <a:rPr lang="en-US" altLang="en-US" dirty="0"/>
              <a:t>This gives us a new data set (in CBS space). </a:t>
            </a:r>
          </a:p>
        </p:txBody>
      </p:sp>
      <p:sp>
        <p:nvSpPr>
          <p:cNvPr id="4" name="Footer Placeholder 3"/>
          <p:cNvSpPr>
            <a:spLocks noGrp="1"/>
          </p:cNvSpPr>
          <p:nvPr>
            <p:ph type="ftr" sz="quarter" idx="10"/>
          </p:nvPr>
        </p:nvSpPr>
        <p:spPr/>
        <p:txBody>
          <a:bodyPr/>
          <a:lstStyle/>
          <a:p>
            <a:pPr>
              <a:defRPr/>
            </a:pPr>
            <a:r>
              <a:rPr lang="en-US" altLang="en-US"/>
              <a:t>CS583 - Data Mining and Text Mining</a:t>
            </a:r>
          </a:p>
        </p:txBody>
      </p:sp>
      <p:sp>
        <p:nvSpPr>
          <p:cNvPr id="5" name="Slide Number Placeholder 4"/>
          <p:cNvSpPr>
            <a:spLocks noGrp="1"/>
          </p:cNvSpPr>
          <p:nvPr>
            <p:ph type="sldNum" sz="quarter" idx="11"/>
          </p:nvPr>
        </p:nvSpPr>
        <p:spPr/>
        <p:txBody>
          <a:bodyPr/>
          <a:lstStyle/>
          <a:p>
            <a:pPr>
              <a:defRPr/>
            </a:pPr>
            <a:fld id="{DCF24C0B-253D-4EF1-A51E-CEDC7594488B}" type="slidenum">
              <a:rPr lang="en-US" altLang="en-US" smtClean="0"/>
              <a:pPr>
                <a:defRPr/>
              </a:pPr>
              <a:t>6</a:t>
            </a:fld>
            <a:endParaRPr lang="en-US" altLang="en-US"/>
          </a:p>
        </p:txBody>
      </p:sp>
    </p:spTree>
    <p:extLst>
      <p:ext uri="{BB962C8B-B14F-4D97-AF65-F5344CB8AC3E}">
        <p14:creationId xmlns:p14="http://schemas.microsoft.com/office/powerpoint/2010/main" val="3465455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Opportunities to learn in conversations</a:t>
            </a:r>
          </a:p>
        </p:txBody>
      </p:sp>
      <p:sp>
        <p:nvSpPr>
          <p:cNvPr id="3" name="Content Placeholder 2"/>
          <p:cNvSpPr>
            <a:spLocks noGrp="1"/>
          </p:cNvSpPr>
          <p:nvPr>
            <p:ph idx="1"/>
          </p:nvPr>
        </p:nvSpPr>
        <p:spPr>
          <a:xfrm>
            <a:off x="609600" y="1160749"/>
            <a:ext cx="10972800" cy="4970178"/>
          </a:xfrm>
        </p:spPr>
        <p:txBody>
          <a:bodyPr/>
          <a:lstStyle/>
          <a:p>
            <a:pPr marL="514350" indent="-514350">
              <a:buFont typeface="+mj-lt"/>
              <a:buAutoNum type="arabicPeriod"/>
            </a:pPr>
            <a:r>
              <a:rPr lang="en-US" dirty="0"/>
              <a:t>Extract knowledge directly from user utterances, e.g., </a:t>
            </a:r>
          </a:p>
          <a:p>
            <a:pPr lvl="2"/>
            <a:r>
              <a:rPr lang="en-US" dirty="0">
                <a:solidFill>
                  <a:srgbClr val="FF6600"/>
                </a:solidFill>
              </a:rPr>
              <a:t>User:</a:t>
            </a:r>
            <a:r>
              <a:rPr lang="en-US" dirty="0"/>
              <a:t> Obama was born in Hawaii.</a:t>
            </a:r>
          </a:p>
          <a:p>
            <a:pPr lvl="2">
              <a:spcBef>
                <a:spcPts val="0"/>
              </a:spcBef>
            </a:pPr>
            <a:r>
              <a:rPr lang="en-US" dirty="0">
                <a:solidFill>
                  <a:srgbClr val="FF0000"/>
                </a:solidFill>
              </a:rPr>
              <a:t>Agent extracts</a:t>
            </a:r>
            <a:r>
              <a:rPr lang="en-US" dirty="0"/>
              <a:t>: (Obama, </a:t>
            </a:r>
            <a:r>
              <a:rPr lang="en-US" dirty="0" err="1"/>
              <a:t>BornIn</a:t>
            </a:r>
            <a:r>
              <a:rPr lang="en-US" dirty="0"/>
              <a:t>, Hawaii) – expressed in triples </a:t>
            </a:r>
            <a:r>
              <a:rPr lang="en-US" b="1" dirty="0">
                <a:solidFill>
                  <a:srgbClr val="0000FF"/>
                </a:solidFill>
              </a:rPr>
              <a:t>(h, r, t)</a:t>
            </a:r>
          </a:p>
          <a:p>
            <a:pPr marL="514350" indent="-514350">
              <a:buFont typeface="+mj-lt"/>
              <a:buAutoNum type="arabicPeriod"/>
            </a:pPr>
            <a:r>
              <a:rPr lang="en-US" dirty="0"/>
              <a:t>Actively ask user questions &amp; expect correct answers, e.g.,  </a:t>
            </a:r>
          </a:p>
          <a:p>
            <a:pPr lvl="2"/>
            <a:r>
              <a:rPr lang="en-US" dirty="0">
                <a:solidFill>
                  <a:srgbClr val="FF0000"/>
                </a:solidFill>
              </a:rPr>
              <a:t>Agent</a:t>
            </a:r>
            <a:r>
              <a:rPr lang="en-US" dirty="0"/>
              <a:t>: Where was Obama born?</a:t>
            </a:r>
          </a:p>
          <a:p>
            <a:pPr lvl="2">
              <a:spcBef>
                <a:spcPts val="0"/>
              </a:spcBef>
            </a:pPr>
            <a:r>
              <a:rPr lang="en-US" dirty="0">
                <a:solidFill>
                  <a:srgbClr val="FF6600"/>
                </a:solidFill>
              </a:rPr>
              <a:t>User</a:t>
            </a:r>
            <a:r>
              <a:rPr lang="en-US" dirty="0"/>
              <a:t>:   Hawaii =&gt; (Obama, </a:t>
            </a:r>
            <a:r>
              <a:rPr lang="en-US" dirty="0" err="1"/>
              <a:t>BornIn</a:t>
            </a:r>
            <a:r>
              <a:rPr lang="en-US" dirty="0"/>
              <a:t>, Hawaii)</a:t>
            </a:r>
          </a:p>
          <a:p>
            <a:pPr marL="514350" indent="-514350">
              <a:buFont typeface="+mj-lt"/>
              <a:buAutoNum type="arabicPeriod"/>
            </a:pPr>
            <a:r>
              <a:rPr lang="en-US" dirty="0">
                <a:solidFill>
                  <a:srgbClr val="3366FF"/>
                </a:solidFill>
              </a:rPr>
              <a:t>When the agent cannot understand an user utterance, </a:t>
            </a:r>
            <a:r>
              <a:rPr lang="en-US" dirty="0"/>
              <a:t>it asks the user to rephrase or to select the right option. </a:t>
            </a:r>
          </a:p>
          <a:p>
            <a:pPr marL="514350" indent="-514350">
              <a:buFont typeface="+mj-lt"/>
              <a:buAutoNum type="arabicPeriod"/>
            </a:pPr>
            <a:r>
              <a:rPr lang="en-US" dirty="0">
                <a:solidFill>
                  <a:srgbClr val="3366FF"/>
                </a:solidFill>
              </a:rPr>
              <a:t>When the agent cannot answer user questions</a:t>
            </a:r>
            <a:r>
              <a:rPr lang="en-US" dirty="0"/>
              <a:t>, it asks the user for some supporting facts and then infers the answers. </a:t>
            </a:r>
          </a:p>
          <a:p>
            <a:pPr lvl="2"/>
            <a:r>
              <a:rPr lang="en-US" dirty="0">
                <a:solidFill>
                  <a:srgbClr val="FF0000"/>
                </a:solidFill>
              </a:rPr>
              <a:t>We focus on this setting</a:t>
            </a:r>
            <a:r>
              <a:rPr lang="en-US" sz="1600" dirty="0"/>
              <a:t> </a:t>
            </a:r>
            <a:r>
              <a:rPr lang="en-US" sz="2000" dirty="0"/>
              <a:t>(which covers 1 and 2)</a:t>
            </a:r>
          </a:p>
          <a:p>
            <a:endParaRPr lang="en-US" dirty="0"/>
          </a:p>
          <a:p>
            <a:endParaRPr 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60</a:t>
            </a:fld>
            <a:endParaRPr lang="en-US" altLang="en-US"/>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7" name="TextBox 6">
            <a:extLst>
              <a:ext uri="{FF2B5EF4-FFF2-40B4-BE49-F238E27FC236}">
                <a16:creationId xmlns:a16="http://schemas.microsoft.com/office/drawing/2014/main" id="{7EA29071-77FE-4FF6-B9C4-82DBA70FB335}"/>
              </a:ext>
            </a:extLst>
          </p:cNvPr>
          <p:cNvSpPr txBox="1"/>
          <p:nvPr/>
        </p:nvSpPr>
        <p:spPr>
          <a:xfrm>
            <a:off x="1595500" y="6201308"/>
            <a:ext cx="9446840" cy="276999"/>
          </a:xfrm>
          <a:prstGeom prst="rect">
            <a:avLst/>
          </a:prstGeom>
          <a:noFill/>
        </p:spPr>
        <p:txBody>
          <a:bodyPr wrap="square" rtlCol="0">
            <a:spAutoFit/>
          </a:bodyPr>
          <a:lstStyle/>
          <a:p>
            <a:pPr algn="ctr">
              <a:buNone/>
            </a:pPr>
            <a:r>
              <a:rPr lang="en-US" sz="1200" dirty="0"/>
              <a:t>Liu and Mazumder. Lifelong and Continual Learning Dialogue Systems: Learning during Conversation. AAAI-2021</a:t>
            </a:r>
          </a:p>
        </p:txBody>
      </p:sp>
    </p:spTree>
    <p:extLst>
      <p:ext uri="{BB962C8B-B14F-4D97-AF65-F5344CB8AC3E}">
        <p14:creationId xmlns:p14="http://schemas.microsoft.com/office/powerpoint/2010/main" val="2468866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sp>
        <p:nvSpPr>
          <p:cNvPr id="3" name="Content Placeholder 2"/>
          <p:cNvSpPr>
            <a:spLocks noGrp="1"/>
          </p:cNvSpPr>
          <p:nvPr>
            <p:ph idx="1"/>
          </p:nvPr>
        </p:nvSpPr>
        <p:spPr>
          <a:xfrm>
            <a:off x="609600" y="1376773"/>
            <a:ext cx="10972800" cy="4754154"/>
          </a:xfrm>
        </p:spPr>
        <p:txBody>
          <a:bodyPr/>
          <a:lstStyle/>
          <a:p>
            <a:pPr>
              <a:spcBef>
                <a:spcPts val="600"/>
              </a:spcBef>
              <a:spcAft>
                <a:spcPts val="600"/>
              </a:spcAft>
            </a:pPr>
            <a:r>
              <a:rPr lang="en-US" sz="2600" dirty="0">
                <a:ea typeface="Bookman Old Style" charset="0"/>
                <a:cs typeface="Bookman Old Style" charset="0"/>
              </a:rPr>
              <a:t>Given a </a:t>
            </a:r>
            <a:r>
              <a:rPr lang="en-US" sz="2600" dirty="0">
                <a:solidFill>
                  <a:schemeClr val="accent1">
                    <a:lumMod val="50000"/>
                  </a:schemeClr>
                </a:solidFill>
                <a:ea typeface="Bookman Old Style" charset="0"/>
                <a:cs typeface="Bookman Old Style" charset="0"/>
              </a:rPr>
              <a:t>user query / question </a:t>
            </a:r>
            <a:r>
              <a:rPr lang="en-US" sz="2600" b="1" dirty="0">
                <a:solidFill>
                  <a:schemeClr val="accent1">
                    <a:lumMod val="50000"/>
                  </a:schemeClr>
                </a:solidFill>
                <a:ea typeface="Bookman Old Style" charset="0"/>
                <a:cs typeface="Bookman Old Style" charset="0"/>
              </a:rPr>
              <a:t>(h, r, ?) [or (?, r, t)]</a:t>
            </a:r>
            <a:r>
              <a:rPr lang="en-US" sz="2600" dirty="0">
                <a:ea typeface="Bookman Old Style" charset="0"/>
                <a:cs typeface="Bookman Old Style" charset="0"/>
              </a:rPr>
              <a:t>, e.g., “who is the President of the US” (?, President-of, the US), our goal is two-fold: </a:t>
            </a:r>
          </a:p>
          <a:p>
            <a:pPr marL="800100" lvl="1" indent="-342900">
              <a:spcBef>
                <a:spcPts val="600"/>
              </a:spcBef>
              <a:spcAft>
                <a:spcPts val="0"/>
              </a:spcAft>
              <a:buFont typeface="+mj-lt"/>
              <a:buAutoNum type="arabicPeriod"/>
            </a:pPr>
            <a:r>
              <a:rPr lang="en-US" sz="2200" b="1" dirty="0">
                <a:solidFill>
                  <a:srgbClr val="C00000"/>
                </a:solidFill>
                <a:ea typeface="Bookman Old Style" charset="0"/>
                <a:cs typeface="Bookman Old Style" charset="0"/>
              </a:rPr>
              <a:t>Answering</a:t>
            </a:r>
            <a:r>
              <a:rPr lang="en-US" sz="2200" dirty="0">
                <a:solidFill>
                  <a:srgbClr val="C00000"/>
                </a:solidFill>
                <a:ea typeface="Bookman Old Style" charset="0"/>
                <a:cs typeface="Bookman Old Style" charset="0"/>
              </a:rPr>
              <a:t> the user query or </a:t>
            </a:r>
            <a:r>
              <a:rPr lang="en-US" sz="2200" b="1" dirty="0">
                <a:solidFill>
                  <a:srgbClr val="C00000"/>
                </a:solidFill>
                <a:ea typeface="Bookman Old Style" charset="0"/>
                <a:cs typeface="Bookman Old Style" charset="0"/>
              </a:rPr>
              <a:t>rejecting</a:t>
            </a:r>
            <a:r>
              <a:rPr lang="en-US" sz="2200" dirty="0">
                <a:solidFill>
                  <a:srgbClr val="C00000"/>
                </a:solidFill>
                <a:ea typeface="Bookman Old Style" charset="0"/>
                <a:cs typeface="Bookman Old Style" charset="0"/>
              </a:rPr>
              <a:t> the query to remain unanswered </a:t>
            </a:r>
            <a:r>
              <a:rPr lang="en-US" sz="2200" dirty="0">
                <a:ea typeface="Bookman Old Style" charset="0"/>
                <a:cs typeface="Bookman Old Style" charset="0"/>
              </a:rPr>
              <a:t>if the correct answer is believed to not exist in the KB </a:t>
            </a:r>
          </a:p>
          <a:p>
            <a:pPr marL="800100" lvl="1" indent="-342900">
              <a:spcBef>
                <a:spcPts val="600"/>
              </a:spcBef>
              <a:spcAft>
                <a:spcPts val="0"/>
              </a:spcAft>
              <a:buFont typeface="+mj-lt"/>
              <a:buAutoNum type="arabicPeriod"/>
            </a:pPr>
            <a:r>
              <a:rPr lang="en-US" sz="2200" b="1" dirty="0">
                <a:solidFill>
                  <a:srgbClr val="C00000"/>
                </a:solidFill>
                <a:ea typeface="Bookman Old Style" charset="0"/>
                <a:cs typeface="Bookman Old Style" charset="0"/>
              </a:rPr>
              <a:t>learning / acquiring </a:t>
            </a:r>
            <a:r>
              <a:rPr lang="en-US" sz="2200" dirty="0">
                <a:solidFill>
                  <a:srgbClr val="C00000"/>
                </a:solidFill>
                <a:ea typeface="Bookman Old Style" charset="0"/>
                <a:cs typeface="Bookman Old Style" charset="0"/>
              </a:rPr>
              <a:t>some knowledge (supporting facts) from the user </a:t>
            </a:r>
            <a:r>
              <a:rPr lang="en-US" sz="2200" dirty="0">
                <a:ea typeface="Bookman Old Style" charset="0"/>
                <a:cs typeface="Bookman Old Style" charset="0"/>
              </a:rPr>
              <a:t>to help the answering task. </a:t>
            </a:r>
            <a:endParaRPr lang="en-US" sz="800" dirty="0">
              <a:ea typeface="Bookman Old Style" charset="0"/>
              <a:cs typeface="Bookman Old Style" charset="0"/>
            </a:endParaRPr>
          </a:p>
          <a:p>
            <a:pPr>
              <a:spcBef>
                <a:spcPts val="600"/>
              </a:spcBef>
              <a:spcAft>
                <a:spcPts val="0"/>
              </a:spcAft>
            </a:pPr>
            <a:r>
              <a:rPr lang="en-US" sz="2600" dirty="0">
                <a:ea typeface="Bookman Old Style" charset="0"/>
                <a:cs typeface="Bookman Old Style" charset="0"/>
              </a:rPr>
              <a:t>We further distinguish two types of queries: </a:t>
            </a:r>
          </a:p>
          <a:p>
            <a:pPr marL="0" indent="0">
              <a:spcBef>
                <a:spcPts val="600"/>
              </a:spcBef>
              <a:spcAft>
                <a:spcPts val="0"/>
              </a:spcAft>
              <a:buNone/>
            </a:pPr>
            <a:r>
              <a:rPr lang="en-US" sz="2200" dirty="0">
                <a:solidFill>
                  <a:schemeClr val="accent6">
                    <a:lumMod val="50000"/>
                  </a:schemeClr>
                </a:solidFill>
                <a:ea typeface="Bookman Old Style" charset="0"/>
                <a:cs typeface="Bookman Old Style" charset="0"/>
              </a:rPr>
              <a:t>      (1)</a:t>
            </a:r>
            <a:r>
              <a:rPr lang="en-US" sz="2200" dirty="0">
                <a:solidFill>
                  <a:schemeClr val="accent2">
                    <a:lumMod val="75000"/>
                  </a:schemeClr>
                </a:solidFill>
                <a:ea typeface="Bookman Old Style" charset="0"/>
                <a:cs typeface="Bookman Old Style" charset="0"/>
              </a:rPr>
              <a:t> </a:t>
            </a:r>
            <a:r>
              <a:rPr lang="en-US" sz="2200" b="1" dirty="0">
                <a:solidFill>
                  <a:schemeClr val="accent6">
                    <a:lumMod val="75000"/>
                  </a:schemeClr>
                </a:solidFill>
                <a:ea typeface="Bookman Old Style" charset="0"/>
                <a:cs typeface="Bookman Old Style" charset="0"/>
              </a:rPr>
              <a:t>Closed-world queries</a:t>
            </a:r>
            <a:r>
              <a:rPr lang="en-US" sz="2200" dirty="0">
                <a:ea typeface="Bookman Old Style" charset="0"/>
                <a:cs typeface="Bookman Old Style" charset="0"/>
              </a:rPr>
              <a:t>: h (or t) and r are </a:t>
            </a:r>
            <a:r>
              <a:rPr lang="en-US" sz="2200" b="1" dirty="0">
                <a:ea typeface="Bookman Old Style" charset="0"/>
                <a:cs typeface="Bookman Old Style" charset="0"/>
              </a:rPr>
              <a:t>known</a:t>
            </a:r>
            <a:r>
              <a:rPr lang="en-US" sz="2200" dirty="0">
                <a:ea typeface="Bookman Old Style" charset="0"/>
                <a:cs typeface="Bookman Old Style" charset="0"/>
              </a:rPr>
              <a:t> to the KB	</a:t>
            </a:r>
          </a:p>
          <a:p>
            <a:pPr marL="0" indent="0">
              <a:spcBef>
                <a:spcPts val="600"/>
              </a:spcBef>
              <a:spcAft>
                <a:spcPts val="0"/>
              </a:spcAft>
              <a:buNone/>
            </a:pPr>
            <a:r>
              <a:rPr lang="en-US" sz="2200" dirty="0">
                <a:solidFill>
                  <a:schemeClr val="accent2">
                    <a:lumMod val="75000"/>
                  </a:schemeClr>
                </a:solidFill>
                <a:ea typeface="Bookman Old Style" charset="0"/>
                <a:cs typeface="Bookman Old Style" charset="0"/>
              </a:rPr>
              <a:t>      (2) </a:t>
            </a:r>
            <a:r>
              <a:rPr lang="en-US" sz="2200" b="1" dirty="0">
                <a:solidFill>
                  <a:schemeClr val="accent2">
                    <a:lumMod val="75000"/>
                  </a:schemeClr>
                </a:solidFill>
                <a:ea typeface="Bookman Old Style" charset="0"/>
                <a:cs typeface="Bookman Old Style" charset="0"/>
              </a:rPr>
              <a:t>Open-world queries</a:t>
            </a:r>
            <a:r>
              <a:rPr lang="en-US" sz="2200" dirty="0">
                <a:solidFill>
                  <a:schemeClr val="accent2">
                    <a:lumMod val="75000"/>
                  </a:schemeClr>
                </a:solidFill>
                <a:ea typeface="Bookman Old Style" charset="0"/>
                <a:cs typeface="Bookman Old Style" charset="0"/>
              </a:rPr>
              <a:t>: </a:t>
            </a:r>
            <a:r>
              <a:rPr lang="en-US" sz="2200" dirty="0">
                <a:ea typeface="Bookman Old Style" charset="0"/>
                <a:cs typeface="Bookman Old Style" charset="0"/>
              </a:rPr>
              <a:t>Either one or both h (or t) and r are </a:t>
            </a:r>
            <a:r>
              <a:rPr lang="en-US" sz="2200" b="1" dirty="0">
                <a:ea typeface="Bookman Old Style" charset="0"/>
                <a:cs typeface="Bookman Old Style" charset="0"/>
              </a:rPr>
              <a:t>unknown</a:t>
            </a:r>
            <a:endParaRPr lang="en-US" sz="2200" dirty="0">
              <a:ea typeface="Bookman Old Style" charset="0"/>
              <a:cs typeface="Bookman Old Style" charset="0"/>
            </a:endParaRPr>
          </a:p>
          <a:p>
            <a:endParaRPr 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61</a:t>
            </a:fld>
            <a:endParaRPr lang="en-US" altLang="en-US"/>
          </a:p>
        </p:txBody>
      </p:sp>
      <p:sp>
        <p:nvSpPr>
          <p:cNvPr id="6" name="Rectangle 5">
            <a:extLst>
              <a:ext uri="{FF2B5EF4-FFF2-40B4-BE49-F238E27FC236}">
                <a16:creationId xmlns:a16="http://schemas.microsoft.com/office/drawing/2014/main" id="{E03BAD66-06D1-455C-AA2F-0D8AAEF44679}"/>
              </a:ext>
            </a:extLst>
          </p:cNvPr>
          <p:cNvSpPr/>
          <p:nvPr/>
        </p:nvSpPr>
        <p:spPr>
          <a:xfrm>
            <a:off x="1163452" y="5700039"/>
            <a:ext cx="9720776" cy="430887"/>
          </a:xfrm>
          <a:prstGeom prst="rect">
            <a:avLst/>
          </a:prstGeom>
          <a:solidFill>
            <a:schemeClr val="accent6">
              <a:lumMod val="20000"/>
              <a:lumOff val="80000"/>
            </a:schemeClr>
          </a:solidFill>
        </p:spPr>
        <p:txBody>
          <a:bodyPr wrap="square">
            <a:spAutoFit/>
          </a:bodyPr>
          <a:lstStyle/>
          <a:p>
            <a:pPr algn="ctr">
              <a:buNone/>
            </a:pPr>
            <a:r>
              <a:rPr lang="en-US" sz="2200" dirty="0">
                <a:latin typeface="Century Schoolbook" panose="02040604050505020304" pitchFamily="18" charset="0"/>
              </a:rPr>
              <a:t>an engine for </a:t>
            </a:r>
            <a:r>
              <a:rPr lang="en-US" sz="2200" dirty="0">
                <a:solidFill>
                  <a:schemeClr val="accent5">
                    <a:lumMod val="50000"/>
                  </a:schemeClr>
                </a:solidFill>
                <a:latin typeface="Century Schoolbook" panose="02040604050505020304" pitchFamily="18" charset="0"/>
              </a:rPr>
              <a:t>Continuous and Interactive Learning of Knowledge (CILK)</a:t>
            </a:r>
          </a:p>
        </p:txBody>
      </p:sp>
      <p:sp>
        <p:nvSpPr>
          <p:cNvPr id="7" name="Arrow: Down 3">
            <a:extLst>
              <a:ext uri="{FF2B5EF4-FFF2-40B4-BE49-F238E27FC236}">
                <a16:creationId xmlns:a16="http://schemas.microsoft.com/office/drawing/2014/main" id="{6B04540C-3E85-43D7-BE26-B2B486E5EAE9}"/>
              </a:ext>
            </a:extLst>
          </p:cNvPr>
          <p:cNvSpPr/>
          <p:nvPr/>
        </p:nvSpPr>
        <p:spPr>
          <a:xfrm>
            <a:off x="5159896" y="5215663"/>
            <a:ext cx="459545" cy="31860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6D25BD-727A-45F0-8DC5-3C5CE49405EF}"/>
              </a:ext>
            </a:extLst>
          </p:cNvPr>
          <p:cNvSpPr txBox="1"/>
          <p:nvPr/>
        </p:nvSpPr>
        <p:spPr>
          <a:xfrm>
            <a:off x="5771964" y="5119105"/>
            <a:ext cx="2438488" cy="461665"/>
          </a:xfrm>
          <a:prstGeom prst="rect">
            <a:avLst/>
          </a:prstGeom>
          <a:noFill/>
        </p:spPr>
        <p:txBody>
          <a:bodyPr wrap="none" rtlCol="0">
            <a:spAutoFit/>
          </a:bodyPr>
          <a:lstStyle/>
          <a:p>
            <a:pPr>
              <a:buNone/>
            </a:pPr>
            <a:r>
              <a:rPr lang="en-US" sz="2400" b="1" dirty="0"/>
              <a:t>Proposed Soln.</a:t>
            </a:r>
          </a:p>
        </p:txBody>
      </p:sp>
      <p:sp>
        <p:nvSpPr>
          <p:cNvPr id="9" name="Footer Placeholder 8"/>
          <p:cNvSpPr>
            <a:spLocks noGrp="1"/>
          </p:cNvSpPr>
          <p:nvPr>
            <p:ph type="ftr" sz="quarter" idx="10"/>
          </p:nvPr>
        </p:nvSpPr>
        <p:spPr/>
        <p:txBody>
          <a:bodyPr/>
          <a:lstStyle/>
          <a:p>
            <a:pPr>
              <a:defRPr/>
            </a:pPr>
            <a:r>
              <a:rPr lang="en-US" altLang="en-US"/>
              <a:t>CS583 - Data Mining and Text Mining</a:t>
            </a:r>
            <a:endParaRPr lang="en-US" altLang="en-US" dirty="0"/>
          </a:p>
        </p:txBody>
      </p:sp>
    </p:spTree>
    <p:extLst>
      <p:ext uri="{BB962C8B-B14F-4D97-AF65-F5344CB8AC3E}">
        <p14:creationId xmlns:p14="http://schemas.microsoft.com/office/powerpoint/2010/main" val="106052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Interactive knowledge learning in dialogue: example</a:t>
            </a:r>
            <a:br>
              <a:rPr lang="en-US" dirty="0"/>
            </a:br>
            <a:r>
              <a:rPr lang="en-US" sz="2400" dirty="0"/>
              <a:t>(Mazumder et al. 2019)</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62</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900" y="1699806"/>
            <a:ext cx="5746225" cy="4222653"/>
          </a:xfrm>
          <a:prstGeom prst="rect">
            <a:avLst/>
          </a:prstGeom>
        </p:spPr>
      </p:pic>
      <p:pic>
        <p:nvPicPr>
          <p:cNvPr id="8"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276020" y="1784077"/>
            <a:ext cx="5403018" cy="4093195"/>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9" name="TextBox 8"/>
          <p:cNvSpPr txBox="1"/>
          <p:nvPr/>
        </p:nvSpPr>
        <p:spPr>
          <a:xfrm>
            <a:off x="609600" y="6152723"/>
            <a:ext cx="10972800" cy="276999"/>
          </a:xfrm>
          <a:prstGeom prst="rect">
            <a:avLst/>
          </a:prstGeom>
          <a:noFill/>
        </p:spPr>
        <p:txBody>
          <a:bodyPr wrap="square" rtlCol="0">
            <a:spAutoFit/>
          </a:bodyPr>
          <a:lstStyle/>
          <a:p>
            <a:pPr algn="ctr">
              <a:buNone/>
            </a:pPr>
            <a:r>
              <a:rPr lang="en-US" sz="1200" dirty="0"/>
              <a:t>Mazumder, Liu, Wang, and Ma. Lifelong and Interactive Learning of Factual Knowledge in Dialogues. SIGDIAL-2019</a:t>
            </a:r>
          </a:p>
        </p:txBody>
      </p:sp>
    </p:spTree>
    <p:extLst>
      <p:ext uri="{BB962C8B-B14F-4D97-AF65-F5344CB8AC3E}">
        <p14:creationId xmlns:p14="http://schemas.microsoft.com/office/powerpoint/2010/main" val="2636885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 of the system</a:t>
            </a:r>
          </a:p>
        </p:txBody>
      </p:sp>
      <p:sp>
        <p:nvSpPr>
          <p:cNvPr id="3" name="Content Placeholder 2"/>
          <p:cNvSpPr>
            <a:spLocks noGrp="1"/>
          </p:cNvSpPr>
          <p:nvPr>
            <p:ph idx="1"/>
          </p:nvPr>
        </p:nvSpPr>
        <p:spPr/>
        <p:txBody>
          <a:bodyPr/>
          <a:lstStyle/>
          <a:p>
            <a:r>
              <a:rPr lang="en-US" dirty="0">
                <a:solidFill>
                  <a:srgbClr val="3366FF"/>
                </a:solidFill>
              </a:rPr>
              <a:t>Knowledge Base </a:t>
            </a:r>
            <a:r>
              <a:rPr lang="en-US" dirty="0"/>
              <a:t>of triples</a:t>
            </a:r>
          </a:p>
          <a:p>
            <a:r>
              <a:rPr lang="en-US" dirty="0">
                <a:solidFill>
                  <a:srgbClr val="3366FF"/>
                </a:solidFill>
              </a:rPr>
              <a:t>Interaction module</a:t>
            </a:r>
            <a:r>
              <a:rPr lang="en-US" dirty="0"/>
              <a:t>: chatting with the user</a:t>
            </a:r>
          </a:p>
          <a:p>
            <a:pPr lvl="1"/>
            <a:r>
              <a:rPr lang="en-US" dirty="0"/>
              <a:t>decides whether to ask or not and formulates questions to ask the user for </a:t>
            </a:r>
            <a:r>
              <a:rPr lang="en-US" dirty="0">
                <a:solidFill>
                  <a:srgbClr val="00863D"/>
                </a:solidFill>
              </a:rPr>
              <a:t>supporting facts</a:t>
            </a:r>
          </a:p>
          <a:p>
            <a:pPr lvl="1"/>
            <a:r>
              <a:rPr lang="en-US" dirty="0"/>
              <a:t>Updates KB with the acquired knowledge (used for training) </a:t>
            </a:r>
          </a:p>
          <a:p>
            <a:pPr lvl="1"/>
            <a:r>
              <a:rPr lang="en-US" dirty="0"/>
              <a:t>Converts open-world queries to closed-world ones</a:t>
            </a:r>
          </a:p>
          <a:p>
            <a:pPr lvl="2"/>
            <a:r>
              <a:rPr lang="en-US" dirty="0"/>
              <a:t>Using support facts to make h (or t) and r known to the KB (added to KB). </a:t>
            </a:r>
          </a:p>
          <a:p>
            <a:r>
              <a:rPr lang="en-US" dirty="0">
                <a:solidFill>
                  <a:srgbClr val="3366FF"/>
                </a:solidFill>
              </a:rPr>
              <a:t>Inference module</a:t>
            </a:r>
            <a:r>
              <a:rPr lang="en-US" dirty="0"/>
              <a:t>: </a:t>
            </a:r>
            <a:r>
              <a:rPr lang="en-US" sz="2400" dirty="0"/>
              <a:t>using the acquired knowledge (</a:t>
            </a:r>
            <a:r>
              <a:rPr lang="en-US" sz="2400" dirty="0">
                <a:solidFill>
                  <a:srgbClr val="00863D"/>
                </a:solidFill>
              </a:rPr>
              <a:t>supporting facts</a:t>
            </a:r>
            <a:r>
              <a:rPr lang="en-US" sz="2400" dirty="0"/>
              <a:t>) and KB to answer the resulting closed-world query: (h, r, t). </a:t>
            </a:r>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63</a:t>
            </a:fld>
            <a:endParaRPr lang="en-US" altLang="en-US"/>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Tree>
    <p:extLst>
      <p:ext uri="{BB962C8B-B14F-4D97-AF65-F5344CB8AC3E}">
        <p14:creationId xmlns:p14="http://schemas.microsoft.com/office/powerpoint/2010/main" val="1024360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7564-EF20-403C-B685-32265B180F74}"/>
              </a:ext>
            </a:extLst>
          </p:cNvPr>
          <p:cNvSpPr>
            <a:spLocks noGrp="1"/>
          </p:cNvSpPr>
          <p:nvPr>
            <p:ph type="title"/>
          </p:nvPr>
        </p:nvSpPr>
        <p:spPr/>
        <p:txBody>
          <a:bodyPr/>
          <a:lstStyle/>
          <a:p>
            <a:r>
              <a:rPr lang="en-US" dirty="0"/>
              <a:t>Dealing with wrong knowledge from users</a:t>
            </a:r>
          </a:p>
        </p:txBody>
      </p:sp>
      <p:sp>
        <p:nvSpPr>
          <p:cNvPr id="3" name="Content Placeholder 2">
            <a:extLst>
              <a:ext uri="{FF2B5EF4-FFF2-40B4-BE49-F238E27FC236}">
                <a16:creationId xmlns:a16="http://schemas.microsoft.com/office/drawing/2014/main" id="{0A7DE08E-2AA8-4CD2-87C2-C8DA04EF0941}"/>
              </a:ext>
            </a:extLst>
          </p:cNvPr>
          <p:cNvSpPr>
            <a:spLocks noGrp="1"/>
          </p:cNvSpPr>
          <p:nvPr>
            <p:ph idx="1"/>
          </p:nvPr>
        </p:nvSpPr>
        <p:spPr>
          <a:xfrm>
            <a:off x="609600" y="1600201"/>
            <a:ext cx="11067020" cy="4530725"/>
          </a:xfrm>
        </p:spPr>
        <p:txBody>
          <a:bodyPr/>
          <a:lstStyle/>
          <a:p>
            <a:r>
              <a:rPr lang="en-US" dirty="0"/>
              <a:t>Learn from end-users comes with </a:t>
            </a:r>
            <a:r>
              <a:rPr lang="en-US" dirty="0">
                <a:solidFill>
                  <a:srgbClr val="FF0000"/>
                </a:solidFill>
              </a:rPr>
              <a:t>a major challenge</a:t>
            </a:r>
            <a:r>
              <a:rPr lang="en-US" dirty="0"/>
              <a:t>: </a:t>
            </a:r>
          </a:p>
          <a:p>
            <a:pPr lvl="1"/>
            <a:r>
              <a:rPr lang="en-US" dirty="0">
                <a:solidFill>
                  <a:srgbClr val="0000FF"/>
                </a:solidFill>
              </a:rPr>
              <a:t>Acquiring intentional or unintentional wrong knowledge from users</a:t>
            </a:r>
            <a:r>
              <a:rPr lang="en-US" dirty="0"/>
              <a:t>. </a:t>
            </a:r>
          </a:p>
          <a:p>
            <a:pPr>
              <a:spcBef>
                <a:spcPts val="1800"/>
              </a:spcBef>
            </a:pPr>
            <a:r>
              <a:rPr lang="en-US" dirty="0"/>
              <a:t>Since chatbots normally </a:t>
            </a:r>
            <a:r>
              <a:rPr lang="en-US" dirty="0">
                <a:solidFill>
                  <a:srgbClr val="FF0000"/>
                </a:solidFill>
              </a:rPr>
              <a:t>work in multi-user environments </a:t>
            </a:r>
          </a:p>
          <a:p>
            <a:pPr lvl="1"/>
            <a:r>
              <a:rPr lang="en-US" dirty="0"/>
              <a:t>The issue may be addressed through </a:t>
            </a:r>
            <a:r>
              <a:rPr lang="en-US" dirty="0">
                <a:solidFill>
                  <a:srgbClr val="0000FF"/>
                </a:solidFill>
              </a:rPr>
              <a:t>cross-verification</a:t>
            </a:r>
            <a:r>
              <a:rPr lang="en-US" dirty="0"/>
              <a:t>.</a:t>
            </a:r>
          </a:p>
          <a:p>
            <a:pPr lvl="1"/>
            <a:r>
              <a:rPr lang="en-US" dirty="0"/>
              <a:t>After acquiring a piece of new knowledge, the agent can store it in an unverified knowledge buffer.</a:t>
            </a:r>
          </a:p>
          <a:p>
            <a:pPr lvl="2"/>
            <a:r>
              <a:rPr lang="en-US" dirty="0"/>
              <a:t>Next, while chatting with some other users in future sessions to accomplish related tasks, </a:t>
            </a:r>
            <a:r>
              <a:rPr lang="en-US" dirty="0">
                <a:solidFill>
                  <a:srgbClr val="0000FF"/>
                </a:solidFill>
              </a:rPr>
              <a:t>the chatbot can ask them to verify the unverified knowledge</a:t>
            </a:r>
          </a:p>
        </p:txBody>
      </p:sp>
      <p:sp>
        <p:nvSpPr>
          <p:cNvPr id="4" name="Footer Placeholder 3">
            <a:extLst>
              <a:ext uri="{FF2B5EF4-FFF2-40B4-BE49-F238E27FC236}">
                <a16:creationId xmlns:a16="http://schemas.microsoft.com/office/drawing/2014/main" id="{5F40819A-B09C-4DF4-922E-7F67B0B1B2FD}"/>
              </a:ext>
            </a:extLst>
          </p:cNvPr>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EE7113CF-D86C-4934-AE99-956143913A19}"/>
              </a:ext>
            </a:extLst>
          </p:cNvPr>
          <p:cNvSpPr>
            <a:spLocks noGrp="1"/>
          </p:cNvSpPr>
          <p:nvPr>
            <p:ph type="sldNum" sz="quarter" idx="11"/>
          </p:nvPr>
        </p:nvSpPr>
        <p:spPr/>
        <p:txBody>
          <a:bodyPr/>
          <a:lstStyle/>
          <a:p>
            <a:pPr>
              <a:defRPr/>
            </a:pPr>
            <a:fld id="{09BF91C3-4DC8-4412-86BD-7EDA41606D7A}" type="slidenum">
              <a:rPr lang="en-US" altLang="en-US" smtClean="0"/>
              <a:pPr>
                <a:defRPr/>
              </a:pPr>
              <a:t>64</a:t>
            </a:fld>
            <a:endParaRPr lang="en-US" altLang="en-US"/>
          </a:p>
        </p:txBody>
      </p:sp>
      <p:sp>
        <p:nvSpPr>
          <p:cNvPr id="6" name="TextBox 5">
            <a:extLst>
              <a:ext uri="{FF2B5EF4-FFF2-40B4-BE49-F238E27FC236}">
                <a16:creationId xmlns:a16="http://schemas.microsoft.com/office/drawing/2014/main" id="{B77CA9AE-2112-4CAA-8294-4B1103CF6332}"/>
              </a:ext>
            </a:extLst>
          </p:cNvPr>
          <p:cNvSpPr txBox="1"/>
          <p:nvPr/>
        </p:nvSpPr>
        <p:spPr>
          <a:xfrm>
            <a:off x="1055440" y="6152723"/>
            <a:ext cx="10526960" cy="276999"/>
          </a:xfrm>
          <a:prstGeom prst="rect">
            <a:avLst/>
          </a:prstGeom>
          <a:noFill/>
        </p:spPr>
        <p:txBody>
          <a:bodyPr wrap="square" rtlCol="0">
            <a:spAutoFit/>
          </a:bodyPr>
          <a:lstStyle/>
          <a:p>
            <a:pPr algn="ctr">
              <a:buNone/>
            </a:pPr>
            <a:r>
              <a:rPr lang="en-US" sz="1200" dirty="0"/>
              <a:t>Liu and Mazumder. Lifelong and Continual Learning Dialogue Systems: Learning during Conversation. AAAI-2021</a:t>
            </a:r>
          </a:p>
        </p:txBody>
      </p:sp>
    </p:spTree>
    <p:extLst>
      <p:ext uri="{BB962C8B-B14F-4D97-AF65-F5344CB8AC3E}">
        <p14:creationId xmlns:p14="http://schemas.microsoft.com/office/powerpoint/2010/main" val="33788429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09600" y="1417639"/>
            <a:ext cx="10972800" cy="4713287"/>
          </a:xfrm>
        </p:spPr>
        <p:txBody>
          <a:bodyPr/>
          <a:lstStyle/>
          <a:p>
            <a:pPr>
              <a:spcBef>
                <a:spcPts val="600"/>
              </a:spcBef>
            </a:pPr>
            <a:r>
              <a:rPr lang="en-US" dirty="0">
                <a:solidFill>
                  <a:schemeClr val="bg1">
                    <a:lumMod val="65000"/>
                  </a:schemeClr>
                </a:solidFill>
              </a:rPr>
              <a:t>Out-of-distribution detection</a:t>
            </a:r>
          </a:p>
          <a:p>
            <a:pPr>
              <a:spcBef>
                <a:spcPts val="600"/>
              </a:spcBef>
            </a:pPr>
            <a:r>
              <a:rPr lang="en-US" dirty="0">
                <a:solidFill>
                  <a:schemeClr val="bg1">
                    <a:lumMod val="65000"/>
                  </a:schemeClr>
                </a:solidFill>
              </a:rPr>
              <a:t>Lifelong or continual learning </a:t>
            </a:r>
          </a:p>
          <a:p>
            <a:pPr>
              <a:spcBef>
                <a:spcPts val="600"/>
              </a:spcBef>
            </a:pPr>
            <a:r>
              <a:rPr lang="en-US" dirty="0">
                <a:solidFill>
                  <a:schemeClr val="bg1">
                    <a:lumMod val="65000"/>
                  </a:schemeClr>
                </a:solidFill>
              </a:rPr>
              <a:t>Pre-deployment continual learning</a:t>
            </a:r>
          </a:p>
          <a:p>
            <a:pPr lvl="2">
              <a:spcBef>
                <a:spcPts val="600"/>
              </a:spcBef>
            </a:pPr>
            <a:r>
              <a:rPr lang="en-US" dirty="0">
                <a:solidFill>
                  <a:schemeClr val="bg1">
                    <a:lumMod val="65000"/>
                  </a:schemeClr>
                </a:solidFill>
              </a:rPr>
              <a:t>Batch continual learning</a:t>
            </a:r>
          </a:p>
          <a:p>
            <a:pPr lvl="2">
              <a:spcBef>
                <a:spcPts val="600"/>
              </a:spcBef>
            </a:pPr>
            <a:r>
              <a:rPr lang="en-US" dirty="0">
                <a:solidFill>
                  <a:schemeClr val="bg1">
                    <a:lumMod val="65000"/>
                  </a:schemeClr>
                </a:solidFill>
              </a:rPr>
              <a:t>Online continual learning</a:t>
            </a:r>
          </a:p>
          <a:p>
            <a:pPr>
              <a:spcBef>
                <a:spcPts val="600"/>
              </a:spcBef>
            </a:pPr>
            <a:r>
              <a:rPr lang="en-US" dirty="0">
                <a:solidFill>
                  <a:schemeClr val="bg1">
                    <a:lumMod val="65000"/>
                  </a:schemeClr>
                </a:solidFill>
              </a:rPr>
              <a:t>Post-deployment continual learning: autonomous learning</a:t>
            </a:r>
          </a:p>
          <a:p>
            <a:pPr lvl="2">
              <a:spcBef>
                <a:spcPts val="600"/>
              </a:spcBef>
            </a:pPr>
            <a:r>
              <a:rPr lang="en-US" dirty="0">
                <a:solidFill>
                  <a:schemeClr val="bg1">
                    <a:lumMod val="65000"/>
                  </a:schemeClr>
                </a:solidFill>
              </a:rPr>
              <a:t>Continual learning in the open-world</a:t>
            </a:r>
          </a:p>
          <a:p>
            <a:pPr lvl="2">
              <a:spcBef>
                <a:spcPts val="600"/>
              </a:spcBef>
            </a:pPr>
            <a:r>
              <a:rPr lang="en-US" dirty="0">
                <a:solidFill>
                  <a:schemeClr val="bg1">
                    <a:lumMod val="65000"/>
                  </a:schemeClr>
                </a:solidFill>
              </a:rPr>
              <a:t>Example 1: continual learning dialogue system</a:t>
            </a:r>
          </a:p>
          <a:p>
            <a:pPr lvl="2">
              <a:spcBef>
                <a:spcPts val="600"/>
              </a:spcBef>
            </a:pPr>
            <a:r>
              <a:rPr lang="en-US" dirty="0">
                <a:solidFill>
                  <a:schemeClr val="bg1">
                    <a:lumMod val="65000"/>
                  </a:schemeClr>
                </a:solidFill>
              </a:rPr>
              <a:t>Example 2: continual factual knowledge learning  </a:t>
            </a:r>
          </a:p>
          <a:p>
            <a:pPr>
              <a:spcBef>
                <a:spcPts val="600"/>
              </a:spcBef>
            </a:pPr>
            <a:r>
              <a:rPr lang="en-US" dirty="0">
                <a:solidFill>
                  <a:srgbClr val="FF0000"/>
                </a:solidFill>
              </a:rPr>
              <a:t>Summary</a:t>
            </a:r>
          </a:p>
          <a:p>
            <a:endParaRPr lang="en-US" dirty="0"/>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a:extLst>
              <a:ext uri="{FF2B5EF4-FFF2-40B4-BE49-F238E27FC236}">
                <a16:creationId xmlns:a16="http://schemas.microsoft.com/office/drawing/2014/main" id="{B9B12E9A-5449-3CA9-844A-C01E2A6AA2FE}"/>
              </a:ext>
            </a:extLst>
          </p:cNvPr>
          <p:cNvSpPr>
            <a:spLocks noGrp="1"/>
          </p:cNvSpPr>
          <p:nvPr>
            <p:ph type="sldNum" sz="quarter" idx="11"/>
          </p:nvPr>
        </p:nvSpPr>
        <p:spPr/>
        <p:txBody>
          <a:bodyPr/>
          <a:lstStyle/>
          <a:p>
            <a:pPr>
              <a:defRPr/>
            </a:pPr>
            <a:fld id="{09BF91C3-4DC8-4412-86BD-7EDA41606D7A}" type="slidenum">
              <a:rPr lang="en-US" altLang="en-US" smtClean="0"/>
              <a:pPr>
                <a:defRPr/>
              </a:pPr>
              <a:t>65</a:t>
            </a:fld>
            <a:endParaRPr lang="en-US" altLang="en-US"/>
          </a:p>
        </p:txBody>
      </p:sp>
    </p:spTree>
    <p:extLst>
      <p:ext uri="{BB962C8B-B14F-4D97-AF65-F5344CB8AC3E}">
        <p14:creationId xmlns:p14="http://schemas.microsoft.com/office/powerpoint/2010/main" val="3173454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09600" y="1600201"/>
            <a:ext cx="11319048" cy="4530725"/>
          </a:xfrm>
        </p:spPr>
        <p:txBody>
          <a:bodyPr/>
          <a:lstStyle/>
          <a:p>
            <a:r>
              <a:rPr lang="en-US" sz="2800" dirty="0">
                <a:solidFill>
                  <a:srgbClr val="FF0000"/>
                </a:solidFill>
              </a:rPr>
              <a:t>Traditional ML</a:t>
            </a:r>
            <a:r>
              <a:rPr lang="en-US" sz="2800" dirty="0"/>
              <a:t> </a:t>
            </a:r>
          </a:p>
          <a:p>
            <a:pPr lvl="2"/>
            <a:r>
              <a:rPr lang="en-US" b="1" dirty="0"/>
              <a:t>Isolated and closed-world learning</a:t>
            </a:r>
            <a:endParaRPr lang="en-US" b="1" dirty="0">
              <a:solidFill>
                <a:srgbClr val="0000FF"/>
              </a:solidFill>
            </a:endParaRPr>
          </a:p>
          <a:p>
            <a:r>
              <a:rPr lang="en-US" sz="2800" dirty="0">
                <a:solidFill>
                  <a:srgbClr val="0000FF"/>
                </a:solidFill>
              </a:rPr>
              <a:t>AI agents must </a:t>
            </a:r>
            <a:r>
              <a:rPr lang="en-US" sz="2800" dirty="0"/>
              <a:t>learn continuously in the open world (</a:t>
            </a:r>
            <a:r>
              <a:rPr lang="en-US" sz="2400" dirty="0"/>
              <a:t>post-deployment)</a:t>
            </a:r>
          </a:p>
          <a:p>
            <a:pPr lvl="2"/>
            <a:r>
              <a:rPr lang="en-US" b="1" dirty="0"/>
              <a:t>Discover new learning tasks</a:t>
            </a:r>
            <a:r>
              <a:rPr lang="en-US" dirty="0"/>
              <a:t> in applications </a:t>
            </a:r>
          </a:p>
          <a:p>
            <a:pPr lvl="2"/>
            <a:r>
              <a:rPr lang="en-US" b="1" dirty="0"/>
              <a:t>Acquiring ground-truth training data </a:t>
            </a:r>
            <a:r>
              <a:rPr lang="en-US" dirty="0"/>
              <a:t>on the fly via self-initiated interactions.</a:t>
            </a:r>
          </a:p>
          <a:p>
            <a:pPr lvl="2"/>
            <a:r>
              <a:rPr lang="en-US" b="1" dirty="0"/>
              <a:t>Continual learning of </a:t>
            </a:r>
            <a:r>
              <a:rPr lang="en-US" dirty="0"/>
              <a:t>new tasks incrementally</a:t>
            </a:r>
          </a:p>
          <a:p>
            <a:pPr>
              <a:spcBef>
                <a:spcPts val="600"/>
              </a:spcBef>
            </a:pPr>
            <a:r>
              <a:rPr lang="en-US" sz="2800" dirty="0"/>
              <a:t>Current techniques are still in </a:t>
            </a:r>
            <a:r>
              <a:rPr lang="en-US" sz="2800" dirty="0">
                <a:solidFill>
                  <a:srgbClr val="0000FF"/>
                </a:solidFill>
              </a:rPr>
              <a:t>their infancy.</a:t>
            </a:r>
          </a:p>
          <a:p>
            <a:pPr lvl="2">
              <a:spcBef>
                <a:spcPts val="600"/>
              </a:spcBef>
            </a:pPr>
            <a:r>
              <a:rPr lang="en-US" dirty="0">
                <a:solidFill>
                  <a:srgbClr val="FF0000"/>
                </a:solidFill>
              </a:rPr>
              <a:t>But some techniques are ready for applications.</a:t>
            </a:r>
          </a:p>
          <a:p>
            <a:pPr lvl="2">
              <a:spcBef>
                <a:spcPts val="600"/>
              </a:spcBef>
            </a:pPr>
            <a:r>
              <a:rPr lang="en-US" dirty="0">
                <a:solidFill>
                  <a:srgbClr val="FF0000"/>
                </a:solidFill>
              </a:rPr>
              <a:t>A paradigm shift is needed in building AI agents</a:t>
            </a:r>
          </a:p>
          <a:p>
            <a:pPr lvl="3">
              <a:spcBef>
                <a:spcPts val="600"/>
              </a:spcBef>
            </a:pPr>
            <a:r>
              <a:rPr lang="en-US" sz="1900" dirty="0"/>
              <a:t>Building modules to enable AI agents to learn by themselves. </a:t>
            </a:r>
          </a:p>
        </p:txBody>
      </p:sp>
      <p:sp>
        <p:nvSpPr>
          <p:cNvPr id="6" name="Footer Placeholder 5"/>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4" name="Slide Number Placeholder 3">
            <a:extLst>
              <a:ext uri="{FF2B5EF4-FFF2-40B4-BE49-F238E27FC236}">
                <a16:creationId xmlns:a16="http://schemas.microsoft.com/office/drawing/2014/main" id="{C08175E0-094D-3A02-D7BC-B6C8F4284C70}"/>
              </a:ext>
            </a:extLst>
          </p:cNvPr>
          <p:cNvSpPr>
            <a:spLocks noGrp="1"/>
          </p:cNvSpPr>
          <p:nvPr>
            <p:ph type="sldNum" sz="quarter" idx="11"/>
          </p:nvPr>
        </p:nvSpPr>
        <p:spPr/>
        <p:txBody>
          <a:bodyPr/>
          <a:lstStyle/>
          <a:p>
            <a:pPr>
              <a:defRPr/>
            </a:pPr>
            <a:fld id="{09BF91C3-4DC8-4412-86BD-7EDA41606D7A}" type="slidenum">
              <a:rPr lang="en-US" altLang="en-US" smtClean="0"/>
              <a:pPr>
                <a:defRPr/>
              </a:pPr>
              <a:t>66</a:t>
            </a:fld>
            <a:endParaRPr lang="en-US" altLang="en-US"/>
          </a:p>
        </p:txBody>
      </p:sp>
      <p:graphicFrame>
        <p:nvGraphicFramePr>
          <p:cNvPr id="7" name="Object 6">
            <a:extLst>
              <a:ext uri="{FF2B5EF4-FFF2-40B4-BE49-F238E27FC236}">
                <a16:creationId xmlns:a16="http://schemas.microsoft.com/office/drawing/2014/main" id="{EF304B8A-0CE3-1714-82D2-20D2457B1899}"/>
              </a:ext>
            </a:extLst>
          </p:cNvPr>
          <p:cNvGraphicFramePr>
            <a:graphicFrameLocks noChangeAspect="1"/>
          </p:cNvGraphicFramePr>
          <p:nvPr/>
        </p:nvGraphicFramePr>
        <p:xfrm>
          <a:off x="8652284" y="4065461"/>
          <a:ext cx="3404940" cy="2065465"/>
        </p:xfrm>
        <a:graphic>
          <a:graphicData uri="http://schemas.openxmlformats.org/presentationml/2006/ole">
            <mc:AlternateContent xmlns:mc="http://schemas.openxmlformats.org/markup-compatibility/2006">
              <mc:Choice xmlns:v="urn:schemas-microsoft-com:vml" Requires="v">
                <p:oleObj name="Bitmap Image" r:id="rId2" imgW="6149880" imgH="3730680" progId="PBrush">
                  <p:embed/>
                </p:oleObj>
              </mc:Choice>
              <mc:Fallback>
                <p:oleObj name="Bitmap Image" r:id="rId2" imgW="6149880" imgH="3730680" progId="PBrush">
                  <p:embed/>
                  <p:pic>
                    <p:nvPicPr>
                      <p:cNvPr id="7" name="Object 6">
                        <a:extLst>
                          <a:ext uri="{FF2B5EF4-FFF2-40B4-BE49-F238E27FC236}">
                            <a16:creationId xmlns:a16="http://schemas.microsoft.com/office/drawing/2014/main" id="{EF304B8A-0CE3-1714-82D2-20D2457B1899}"/>
                          </a:ext>
                        </a:extLst>
                      </p:cNvPr>
                      <p:cNvPicPr/>
                      <p:nvPr/>
                    </p:nvPicPr>
                    <p:blipFill>
                      <a:blip r:embed="rId3"/>
                      <a:stretch>
                        <a:fillRect/>
                      </a:stretch>
                    </p:blipFill>
                    <p:spPr>
                      <a:xfrm>
                        <a:off x="8652284" y="4065461"/>
                        <a:ext cx="3404940" cy="2065465"/>
                      </a:xfrm>
                      <a:prstGeom prst="rect">
                        <a:avLst/>
                      </a:prstGeom>
                    </p:spPr>
                  </p:pic>
                </p:oleObj>
              </mc:Fallback>
            </mc:AlternateContent>
          </a:graphicData>
        </a:graphic>
      </p:graphicFrame>
      <p:pic>
        <p:nvPicPr>
          <p:cNvPr id="9" name="Picture 8" descr="Diagram&#10;&#10;Description automatically generated with medium confidence">
            <a:extLst>
              <a:ext uri="{FF2B5EF4-FFF2-40B4-BE49-F238E27FC236}">
                <a16:creationId xmlns:a16="http://schemas.microsoft.com/office/drawing/2014/main" id="{A4FADB46-6313-502D-BC66-24488CC22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1788" y="1628800"/>
            <a:ext cx="5062299" cy="807215"/>
          </a:xfrm>
          <a:prstGeom prst="rect">
            <a:avLst/>
          </a:prstGeom>
        </p:spPr>
      </p:pic>
    </p:spTree>
    <p:extLst>
      <p:ext uri="{BB962C8B-B14F-4D97-AF65-F5344CB8AC3E}">
        <p14:creationId xmlns:p14="http://schemas.microsoft.com/office/powerpoint/2010/main" val="314929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Traditional learning vs. CBS learning</a:t>
            </a:r>
            <a:endParaRPr lang="en-US" dirty="0"/>
          </a:p>
        </p:txBody>
      </p:sp>
      <p:sp>
        <p:nvSpPr>
          <p:cNvPr id="3" name="Content Placeholder 2"/>
          <p:cNvSpPr>
            <a:spLocks noGrp="1"/>
          </p:cNvSpPr>
          <p:nvPr>
            <p:ph idx="1"/>
          </p:nvPr>
        </p:nvSpPr>
        <p:spPr/>
        <p:txBody>
          <a:bodyPr/>
          <a:lstStyle/>
          <a:p>
            <a:r>
              <a:rPr lang="en-US" dirty="0"/>
              <a:t>Traditional learning (using SVM)                 CBS learning</a:t>
            </a:r>
          </a:p>
          <a:p>
            <a:endParaRPr lang="en-US" dirty="0"/>
          </a:p>
          <a:p>
            <a:endParaRPr lang="en-US" dirty="0"/>
          </a:p>
          <a:p>
            <a:endParaRPr lang="en-US" dirty="0"/>
          </a:p>
          <a:p>
            <a:pPr>
              <a:spcBef>
                <a:spcPts val="1800"/>
              </a:spcBef>
            </a:pPr>
            <a:r>
              <a:rPr lang="en-US" dirty="0"/>
              <a:t>Classification (testing)</a:t>
            </a: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7</a:t>
            </a:fld>
            <a:endParaRPr lang="en-US" altLang="en-US" dirty="0"/>
          </a:p>
        </p:txBody>
      </p:sp>
      <p:pic>
        <p:nvPicPr>
          <p:cNvPr id="6" name="Picture 5"/>
          <p:cNvPicPr>
            <a:picLocks noChangeAspect="1"/>
          </p:cNvPicPr>
          <p:nvPr/>
        </p:nvPicPr>
        <p:blipFill>
          <a:blip r:embed="rId2"/>
          <a:stretch>
            <a:fillRect/>
          </a:stretch>
        </p:blipFill>
        <p:spPr>
          <a:xfrm>
            <a:off x="1402774" y="2096852"/>
            <a:ext cx="4045154" cy="1872208"/>
          </a:xfrm>
          <a:prstGeom prst="rect">
            <a:avLst/>
          </a:prstGeom>
        </p:spPr>
      </p:pic>
      <p:pic>
        <p:nvPicPr>
          <p:cNvPr id="7" name="Picture 6"/>
          <p:cNvPicPr>
            <a:picLocks noChangeAspect="1"/>
          </p:cNvPicPr>
          <p:nvPr/>
        </p:nvPicPr>
        <p:blipFill>
          <a:blip r:embed="rId3"/>
          <a:stretch>
            <a:fillRect/>
          </a:stretch>
        </p:blipFill>
        <p:spPr>
          <a:xfrm>
            <a:off x="849489" y="4564982"/>
            <a:ext cx="4022375" cy="1565944"/>
          </a:xfrm>
          <a:prstGeom prst="rect">
            <a:avLst/>
          </a:prstGeom>
        </p:spPr>
      </p:pic>
      <p:pic>
        <p:nvPicPr>
          <p:cNvPr id="8" name="Picture 7"/>
          <p:cNvPicPr>
            <a:picLocks noChangeAspect="1"/>
          </p:cNvPicPr>
          <p:nvPr/>
        </p:nvPicPr>
        <p:blipFill>
          <a:blip r:embed="rId4"/>
          <a:stretch>
            <a:fillRect/>
          </a:stretch>
        </p:blipFill>
        <p:spPr>
          <a:xfrm>
            <a:off x="6673450" y="4385784"/>
            <a:ext cx="4175078" cy="1707512"/>
          </a:xfrm>
          <a:prstGeom prst="rect">
            <a:avLst/>
          </a:prstGeom>
        </p:spPr>
      </p:pic>
      <p:pic>
        <p:nvPicPr>
          <p:cNvPr id="9" name="Picture 8"/>
          <p:cNvPicPr>
            <a:picLocks noChangeAspect="1"/>
          </p:cNvPicPr>
          <p:nvPr/>
        </p:nvPicPr>
        <p:blipFill>
          <a:blip r:embed="rId5"/>
          <a:stretch>
            <a:fillRect/>
          </a:stretch>
        </p:blipFill>
        <p:spPr>
          <a:xfrm>
            <a:off x="7763221" y="2197084"/>
            <a:ext cx="3072883" cy="1794449"/>
          </a:xfrm>
          <a:prstGeom prst="rect">
            <a:avLst/>
          </a:prstGeom>
        </p:spPr>
      </p:pic>
    </p:spTree>
    <p:extLst>
      <p:ext uri="{BB962C8B-B14F-4D97-AF65-F5344CB8AC3E}">
        <p14:creationId xmlns:p14="http://schemas.microsoft.com/office/powerpoint/2010/main" val="104421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 OOD detection for text documents</a:t>
            </a:r>
            <a:br>
              <a:rPr lang="en-US" dirty="0"/>
            </a:br>
            <a:r>
              <a:rPr lang="en-US" sz="2400" dirty="0"/>
              <a:t>(Shu et al. 2017)</a:t>
            </a: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8</a:t>
            </a:fld>
            <a:endParaRPr lang="en-US" altLang="en-US"/>
          </a:p>
        </p:txBody>
      </p:sp>
      <p:pic>
        <p:nvPicPr>
          <p:cNvPr id="6" name="Picture 5"/>
          <p:cNvPicPr>
            <a:picLocks noChangeAspect="1"/>
          </p:cNvPicPr>
          <p:nvPr/>
        </p:nvPicPr>
        <p:blipFill>
          <a:blip r:embed="rId2"/>
          <a:stretch>
            <a:fillRect/>
          </a:stretch>
        </p:blipFill>
        <p:spPr>
          <a:xfrm>
            <a:off x="2963652" y="1376772"/>
            <a:ext cx="6408712" cy="4746916"/>
          </a:xfrm>
          <a:prstGeom prst="rect">
            <a:avLst/>
          </a:prstGeom>
        </p:spPr>
      </p:pic>
    </p:spTree>
    <p:extLst>
      <p:ext uri="{BB962C8B-B14F-4D97-AF65-F5344CB8AC3E}">
        <p14:creationId xmlns:p14="http://schemas.microsoft.com/office/powerpoint/2010/main" val="2978549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rejection threshold</a:t>
            </a:r>
          </a:p>
        </p:txBody>
      </p:sp>
      <p:sp>
        <p:nvSpPr>
          <p:cNvPr id="4" name="Footer Placeholder 3"/>
          <p:cNvSpPr>
            <a:spLocks noGrp="1"/>
          </p:cNvSpPr>
          <p:nvPr>
            <p:ph type="ftr" sz="quarter" idx="10"/>
          </p:nvPr>
        </p:nvSpPr>
        <p:spPr/>
        <p:txBody>
          <a:bodyPr/>
          <a:lstStyle/>
          <a:p>
            <a:pPr>
              <a:defRPr/>
            </a:pPr>
            <a:r>
              <a:rPr lang="en-US" altLang="en-US"/>
              <a:t>CS583 - Data Mining and Text Mining</a:t>
            </a:r>
            <a:endParaRPr lang="en-US" altLang="en-US" dirty="0"/>
          </a:p>
        </p:txBody>
      </p:sp>
      <p:sp>
        <p:nvSpPr>
          <p:cNvPr id="5" name="Slide Number Placeholder 4"/>
          <p:cNvSpPr>
            <a:spLocks noGrp="1"/>
          </p:cNvSpPr>
          <p:nvPr>
            <p:ph type="sldNum" sz="quarter" idx="11"/>
          </p:nvPr>
        </p:nvSpPr>
        <p:spPr/>
        <p:txBody>
          <a:bodyPr/>
          <a:lstStyle/>
          <a:p>
            <a:pPr>
              <a:defRPr/>
            </a:pPr>
            <a:fld id="{09BF91C3-4DC8-4412-86BD-7EDA41606D7A}" type="slidenum">
              <a:rPr lang="en-US" altLang="en-US" smtClean="0"/>
              <a:pPr>
                <a:defRPr/>
              </a:pPr>
              <a:t>9</a:t>
            </a:fld>
            <a:endParaRPr lang="en-US" altLang="en-US"/>
          </a:p>
        </p:txBody>
      </p:sp>
      <p:pic>
        <p:nvPicPr>
          <p:cNvPr id="6" name="Picture 5"/>
          <p:cNvPicPr>
            <a:picLocks noChangeAspect="1"/>
          </p:cNvPicPr>
          <p:nvPr/>
        </p:nvPicPr>
        <p:blipFill>
          <a:blip r:embed="rId2"/>
          <a:stretch>
            <a:fillRect/>
          </a:stretch>
        </p:blipFill>
        <p:spPr>
          <a:xfrm>
            <a:off x="2171564" y="1417639"/>
            <a:ext cx="7545881" cy="4301595"/>
          </a:xfrm>
          <a:prstGeom prst="rect">
            <a:avLst/>
          </a:prstGeom>
        </p:spPr>
      </p:pic>
    </p:spTree>
    <p:extLst>
      <p:ext uri="{BB962C8B-B14F-4D97-AF65-F5344CB8AC3E}">
        <p14:creationId xmlns:p14="http://schemas.microsoft.com/office/powerpoint/2010/main" val="1344252875"/>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215528</TotalTime>
  <Words>6013</Words>
  <Application>Microsoft Office PowerPoint</Application>
  <PresentationFormat>Widescreen</PresentationFormat>
  <Paragraphs>674</Paragraphs>
  <Slides>66</Slides>
  <Notes>17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9" baseType="lpstr">
      <vt:lpstr>NimbusRomNo9L-Medi</vt:lpstr>
      <vt:lpstr>NimbusRomNo9L-Regu</vt:lpstr>
      <vt:lpstr>Arial</vt:lpstr>
      <vt:lpstr>Bookman Old Style</vt:lpstr>
      <vt:lpstr>Calibri</vt:lpstr>
      <vt:lpstr>Century Schoolbook</vt:lpstr>
      <vt:lpstr>Comic Sans MS</vt:lpstr>
      <vt:lpstr>Garamond</vt:lpstr>
      <vt:lpstr>Symbol</vt:lpstr>
      <vt:lpstr>Times New Roman</vt:lpstr>
      <vt:lpstr>Wingdings</vt:lpstr>
      <vt:lpstr>Edge</vt:lpstr>
      <vt:lpstr>Bitmap Image</vt:lpstr>
      <vt:lpstr>Continual Learning, OOD Detection &amp; Open World Learning</vt:lpstr>
      <vt:lpstr>Introduction</vt:lpstr>
      <vt:lpstr>Introduction: classic paradigm </vt:lpstr>
      <vt:lpstr>Introduction: open world continual learning</vt:lpstr>
      <vt:lpstr>Outline</vt:lpstr>
      <vt:lpstr>Out-of-Distribution Detection</vt:lpstr>
      <vt:lpstr>Traditional learning vs. CBS learning</vt:lpstr>
      <vt:lpstr>DOC: OOD detection for text documents (Shu et al. 2017)</vt:lpstr>
      <vt:lpstr>Finding the rejection threshold</vt:lpstr>
      <vt:lpstr>Chatbots need to learn continuously</vt:lpstr>
      <vt:lpstr>Self-driving cars need to learn continuously too </vt:lpstr>
      <vt:lpstr>Outline</vt:lpstr>
      <vt:lpstr>Old definition of lifelong/continual learning (Thrun 1996, Silver et al 2013; Ruvolo and Eaton, 2013; Chen and Liu, 2014, 2018)</vt:lpstr>
      <vt:lpstr>Traditional lifelong/continual learning (Thrun 1996, Silver et al 2013; Ruvolo and Eaton, 2013; Chen and Liu, 2014, 2018)</vt:lpstr>
      <vt:lpstr>Goal of continual learning</vt:lpstr>
      <vt:lpstr>Batch and online continual learning</vt:lpstr>
      <vt:lpstr>Outline</vt:lpstr>
      <vt:lpstr>Two popular CL settings: TIL</vt:lpstr>
      <vt:lpstr>Two popular CL settings: CIL</vt:lpstr>
      <vt:lpstr>Additional challenge of CIL</vt:lpstr>
      <vt:lpstr>CIL decomposition and theoretical result</vt:lpstr>
      <vt:lpstr>Upper Bound of CIL Loss</vt:lpstr>
      <vt:lpstr>TP and OOD detection bound each other</vt:lpstr>
      <vt:lpstr>Necessary Condition for CIL</vt:lpstr>
      <vt:lpstr>Proposed Methods - Comparison (CIL)</vt:lpstr>
      <vt:lpstr>PowerPoint Presentation</vt:lpstr>
      <vt:lpstr>BERT-based Continual Learning (B-CL) for aspect sentiment classification (Ke, Xu and Liu, 2021)</vt:lpstr>
      <vt:lpstr>BERT-based Continual Learning (capsule network)</vt:lpstr>
      <vt:lpstr>BERT-based Continual Learning</vt:lpstr>
      <vt:lpstr>BERT-based Continual Learning</vt:lpstr>
      <vt:lpstr>Experimental results</vt:lpstr>
      <vt:lpstr>Outline</vt:lpstr>
      <vt:lpstr>Online CL: Mutual information (MI) maximization</vt:lpstr>
      <vt:lpstr>OCM architecture</vt:lpstr>
      <vt:lpstr>Experiment results</vt:lpstr>
      <vt:lpstr>Outline</vt:lpstr>
      <vt:lpstr>Open-world continual learning</vt:lpstr>
      <vt:lpstr>An experience with self-driving</vt:lpstr>
      <vt:lpstr>New: Lifelong/continual learning in the open world (Chen &amp; Liu, 2018, Liu, 2020)</vt:lpstr>
      <vt:lpstr>Key characteristics (Chen and Liu, 2018-book)</vt:lpstr>
      <vt:lpstr>Learning on the job (Liu, 2020, Chen and Liu, 2018)</vt:lpstr>
      <vt:lpstr>Learning on the job in the open-world (Fei et al, 2016; Shu et al., 2017)</vt:lpstr>
      <vt:lpstr>Interactive self-supervision (Liu, 2020)</vt:lpstr>
      <vt:lpstr>Example - a greeting bot in a hotel (Chen and Liu, 2018; Liu et al., 2021)</vt:lpstr>
      <vt:lpstr>Example (cont.) </vt:lpstr>
      <vt:lpstr>Self-initiated Open-world Continual Learning (SOL)</vt:lpstr>
      <vt:lpstr>Post-deployment continual learning (ML autonomy)  (Chen &amp; Liu, 2018, Liu, 2020 Liu et al., 2022)</vt:lpstr>
      <vt:lpstr>Novelty characterization and adaptation</vt:lpstr>
      <vt:lpstr>Adaptation enabled continual learning</vt:lpstr>
      <vt:lpstr>Outline</vt:lpstr>
      <vt:lpstr>Example SOL: natural language interface (NLI)</vt:lpstr>
      <vt:lpstr>An example – Smart home</vt:lpstr>
      <vt:lpstr>CML has three components</vt:lpstr>
      <vt:lpstr>Novelty detection, characterization, adaptation</vt:lpstr>
      <vt:lpstr>Risk consideration</vt:lpstr>
      <vt:lpstr>Outline</vt:lpstr>
      <vt:lpstr>Continuous knowledge learning in dialogues (Mazumder et al. 2018, 2019)</vt:lpstr>
      <vt:lpstr>Human conversation is knowledge driven?</vt:lpstr>
      <vt:lpstr>Knowledge learning in conversation</vt:lpstr>
      <vt:lpstr>Opportunities to learn in conversations</vt:lpstr>
      <vt:lpstr>Problem formulation</vt:lpstr>
      <vt:lpstr>Interactive knowledge learning in dialogue: example (Mazumder et al. 2019)</vt:lpstr>
      <vt:lpstr>Components of the system</vt:lpstr>
      <vt:lpstr>Dealing with wrong knowledge from users</vt:lpstr>
      <vt:lpstr>Outline</vt:lpstr>
      <vt:lpstr>Summary</vt:lpstr>
    </vt:vector>
  </TitlesOfParts>
  <Company>NUS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and Summarizing Customer Reviews</dc:title>
  <dc:creator>Preferred Customer</dc:creator>
  <cp:lastModifiedBy>Liu, Bing</cp:lastModifiedBy>
  <cp:revision>5763</cp:revision>
  <cp:lastPrinted>2015-07-21T14:54:29Z</cp:lastPrinted>
  <dcterms:created xsi:type="dcterms:W3CDTF">2004-06-21T03:23:40Z</dcterms:created>
  <dcterms:modified xsi:type="dcterms:W3CDTF">2024-11-21T19:43:04Z</dcterms:modified>
</cp:coreProperties>
</file>