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Lst>
  <p:notesMasterIdLst>
    <p:notesMasterId r:id="rId56"/>
  </p:notesMasterIdLst>
  <p:handoutMasterIdLst>
    <p:handoutMasterId r:id="rId57"/>
  </p:handoutMasterIdLst>
  <p:sldIdLst>
    <p:sldId id="2687" r:id="rId2"/>
    <p:sldId id="2905" r:id="rId3"/>
    <p:sldId id="2691" r:id="rId4"/>
    <p:sldId id="2753" r:id="rId5"/>
    <p:sldId id="2785" r:id="rId6"/>
    <p:sldId id="2688" r:id="rId7"/>
    <p:sldId id="2862" r:id="rId8"/>
    <p:sldId id="2680" r:id="rId9"/>
    <p:sldId id="2811" r:id="rId10"/>
    <p:sldId id="2406" r:id="rId11"/>
    <p:sldId id="2812" r:id="rId12"/>
    <p:sldId id="2879" r:id="rId13"/>
    <p:sldId id="2883" r:id="rId14"/>
    <p:sldId id="2893" r:id="rId15"/>
    <p:sldId id="2908" r:id="rId16"/>
    <p:sldId id="2894" r:id="rId17"/>
    <p:sldId id="258" r:id="rId18"/>
    <p:sldId id="259" r:id="rId19"/>
    <p:sldId id="261" r:id="rId20"/>
    <p:sldId id="2906" r:id="rId21"/>
    <p:sldId id="2907" r:id="rId22"/>
    <p:sldId id="265" r:id="rId23"/>
    <p:sldId id="2885" r:id="rId24"/>
    <p:sldId id="2877" r:id="rId25"/>
    <p:sldId id="2878" r:id="rId26"/>
    <p:sldId id="2887" r:id="rId27"/>
    <p:sldId id="2888" r:id="rId28"/>
    <p:sldId id="2876" r:id="rId29"/>
    <p:sldId id="2407" r:id="rId30"/>
    <p:sldId id="2755" r:id="rId31"/>
    <p:sldId id="2756" r:id="rId32"/>
    <p:sldId id="2780" r:id="rId33"/>
    <p:sldId id="2781" r:id="rId34"/>
    <p:sldId id="2776" r:id="rId35"/>
    <p:sldId id="2867" r:id="rId36"/>
    <p:sldId id="2889" r:id="rId37"/>
    <p:sldId id="2782" r:id="rId38"/>
    <p:sldId id="2787" r:id="rId39"/>
    <p:sldId id="2758" r:id="rId40"/>
    <p:sldId id="2783" r:id="rId41"/>
    <p:sldId id="2784" r:id="rId42"/>
    <p:sldId id="2451" r:id="rId43"/>
    <p:sldId id="2573" r:id="rId44"/>
    <p:sldId id="2453" r:id="rId45"/>
    <p:sldId id="2746" r:id="rId46"/>
    <p:sldId id="2749" r:id="rId47"/>
    <p:sldId id="2748" r:id="rId48"/>
    <p:sldId id="2452" r:id="rId49"/>
    <p:sldId id="2898" r:id="rId50"/>
    <p:sldId id="2896" r:id="rId51"/>
    <p:sldId id="2897" r:id="rId52"/>
    <p:sldId id="2890" r:id="rId53"/>
    <p:sldId id="2668" r:id="rId54"/>
    <p:sldId id="2174" r:id="rId55"/>
  </p:sldIdLst>
  <p:sldSz cx="12192000" cy="6858000"/>
  <p:notesSz cx="6858000" cy="9296400"/>
  <p:defaultTextStyle>
    <a:defPPr>
      <a:defRPr lang="en-US"/>
    </a:defPPr>
    <a:lvl1pPr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1pPr>
    <a:lvl2pPr marL="4572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2pPr>
    <a:lvl3pPr marL="9144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3pPr>
    <a:lvl4pPr marL="13716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4pPr>
    <a:lvl5pPr marL="18288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319" userDrawn="1">
          <p15:clr>
            <a:srgbClr val="A4A3A4"/>
          </p15:clr>
        </p15:guide>
        <p15:guide id="4" pos="7679" userDrawn="1">
          <p15:clr>
            <a:srgbClr val="A4A3A4"/>
          </p15:clr>
        </p15:guide>
        <p15:guide id="5" orient="horz" pos="2183" userDrawn="1">
          <p15:clr>
            <a:srgbClr val="A4A3A4"/>
          </p15:clr>
        </p15:guide>
        <p15:guide id="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tt Chen" initials="" lastIdx="5" clrIdx="0"/>
  <p:cmAuthor id="1" name="Brett Zhiyuan Chen" initials=""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00000"/>
    <a:srgbClr val="00863D"/>
    <a:srgbClr val="FF6600"/>
    <a:srgbClr val="3366FF"/>
    <a:srgbClr val="FF9900"/>
    <a:srgbClr val="5D2884"/>
    <a:srgbClr val="3333FF"/>
    <a:srgbClr val="FFFF00"/>
    <a:srgbClr val="290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93546" autoAdjust="0"/>
  </p:normalViewPr>
  <p:slideViewPr>
    <p:cSldViewPr>
      <p:cViewPr varScale="1">
        <p:scale>
          <a:sx n="69" d="100"/>
          <a:sy n="69" d="100"/>
        </p:scale>
        <p:origin x="528" y="52"/>
      </p:cViewPr>
      <p:guideLst>
        <p:guide orient="horz" pos="2160"/>
        <p:guide pos="3840"/>
        <p:guide orient="horz" pos="4319"/>
        <p:guide pos="7679"/>
        <p:guide orient="horz" pos="2183"/>
        <p:guide/>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05" d="100"/>
          <a:sy n="105" d="100"/>
        </p:scale>
        <p:origin x="-1440" y="-72"/>
      </p:cViewPr>
      <p:guideLst>
        <p:guide orient="horz" pos="2928"/>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defTabSz="923810">
              <a:defRPr sz="1300">
                <a:latin typeface="Arial" charset="0"/>
              </a:defRPr>
            </a:lvl1pPr>
          </a:lstStyle>
          <a:p>
            <a:pPr>
              <a:defRPr/>
            </a:pPr>
            <a:endParaRPr lang="en-US"/>
          </a:p>
        </p:txBody>
      </p:sp>
      <p:sp>
        <p:nvSpPr>
          <p:cNvPr id="105475" name="Rectangle 3"/>
          <p:cNvSpPr>
            <a:spLocks noGrp="1" noChangeArrowheads="1"/>
          </p:cNvSpPr>
          <p:nvPr>
            <p:ph type="dt" sz="quarter" idx="1"/>
          </p:nvPr>
        </p:nvSpPr>
        <p:spPr bwMode="auto">
          <a:xfrm>
            <a:off x="3885903" y="1"/>
            <a:ext cx="2972097"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algn="r" defTabSz="923810">
              <a:defRPr sz="1300">
                <a:latin typeface="Arial" charset="0"/>
              </a:defRPr>
            </a:lvl1pPr>
          </a:lstStyle>
          <a:p>
            <a:pPr>
              <a:defRPr/>
            </a:pPr>
            <a:endParaRPr lang="en-US"/>
          </a:p>
        </p:txBody>
      </p:sp>
      <p:sp>
        <p:nvSpPr>
          <p:cNvPr id="105476" name="Rectangle 4"/>
          <p:cNvSpPr>
            <a:spLocks noGrp="1" noChangeArrowheads="1"/>
          </p:cNvSpPr>
          <p:nvPr>
            <p:ph type="ftr" sz="quarter" idx="2"/>
          </p:nvPr>
        </p:nvSpPr>
        <p:spPr bwMode="auto">
          <a:xfrm>
            <a:off x="0" y="8832195"/>
            <a:ext cx="2972098"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defTabSz="923810">
              <a:defRPr sz="1300">
                <a:latin typeface="Arial" charset="0"/>
              </a:defRPr>
            </a:lvl1pPr>
          </a:lstStyle>
          <a:p>
            <a:pPr>
              <a:defRPr/>
            </a:pPr>
            <a:endParaRPr lang="en-US"/>
          </a:p>
        </p:txBody>
      </p:sp>
      <p:sp>
        <p:nvSpPr>
          <p:cNvPr id="105477" name="Rectangle 5"/>
          <p:cNvSpPr>
            <a:spLocks noGrp="1" noChangeArrowheads="1"/>
          </p:cNvSpPr>
          <p:nvPr>
            <p:ph type="sldNum" sz="quarter" idx="3"/>
          </p:nvPr>
        </p:nvSpPr>
        <p:spPr bwMode="auto">
          <a:xfrm>
            <a:off x="3885903" y="8832195"/>
            <a:ext cx="2972097"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algn="r" defTabSz="923810">
              <a:defRPr sz="1300">
                <a:latin typeface="Arial" charset="0"/>
              </a:defRPr>
            </a:lvl1pPr>
          </a:lstStyle>
          <a:p>
            <a:pPr>
              <a:defRPr/>
            </a:pPr>
            <a:fld id="{5DB034C7-4270-483D-8BDF-C000EEEF1157}" type="slidenum">
              <a:rPr lang="en-US"/>
              <a:pPr>
                <a:defRPr/>
              </a:pPr>
              <a:t>‹#›</a:t>
            </a:fld>
            <a:endParaRPr lang="en-US"/>
          </a:p>
        </p:txBody>
      </p:sp>
    </p:spTree>
    <p:extLst>
      <p:ext uri="{BB962C8B-B14F-4D97-AF65-F5344CB8AC3E}">
        <p14:creationId xmlns:p14="http://schemas.microsoft.com/office/powerpoint/2010/main" val="1440426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defTabSz="923810">
              <a:spcBef>
                <a:spcPct val="0"/>
              </a:spcBef>
              <a:buClrTx/>
              <a:buSzTx/>
              <a:buFontTx/>
              <a:buNone/>
              <a:defRPr sz="1300">
                <a:latin typeface="Arial" charset="0"/>
              </a:defRPr>
            </a:lvl1pPr>
          </a:lstStyle>
          <a:p>
            <a:pPr>
              <a:defRPr/>
            </a:pPr>
            <a:endParaRPr lang="en-US"/>
          </a:p>
        </p:txBody>
      </p:sp>
      <p:sp>
        <p:nvSpPr>
          <p:cNvPr id="22531" name="Rectangle 3"/>
          <p:cNvSpPr>
            <a:spLocks noGrp="1" noChangeArrowheads="1"/>
          </p:cNvSpPr>
          <p:nvPr>
            <p:ph type="dt" idx="1"/>
          </p:nvPr>
        </p:nvSpPr>
        <p:spPr bwMode="auto">
          <a:xfrm>
            <a:off x="3884414" y="1"/>
            <a:ext cx="2972098"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algn="r" defTabSz="923810">
              <a:spcBef>
                <a:spcPct val="0"/>
              </a:spcBef>
              <a:buClrTx/>
              <a:buSzTx/>
              <a:buFontTx/>
              <a:buNone/>
              <a:defRPr sz="1300">
                <a:latin typeface="Arial" charset="0"/>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331788" y="698500"/>
            <a:ext cx="6196012"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3" name="Rectangle 5"/>
          <p:cNvSpPr>
            <a:spLocks noGrp="1" noChangeArrowheads="1"/>
          </p:cNvSpPr>
          <p:nvPr>
            <p:ph type="body" sz="quarter" idx="3"/>
          </p:nvPr>
        </p:nvSpPr>
        <p:spPr bwMode="auto">
          <a:xfrm>
            <a:off x="686098" y="4416099"/>
            <a:ext cx="5485805" cy="4182457"/>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830659"/>
            <a:ext cx="2972098"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defTabSz="923810">
              <a:spcBef>
                <a:spcPct val="0"/>
              </a:spcBef>
              <a:buClrTx/>
              <a:buSzTx/>
              <a:buFontTx/>
              <a:buNone/>
              <a:defRPr sz="1300">
                <a:latin typeface="Arial" charset="0"/>
              </a:defRPr>
            </a:lvl1pPr>
          </a:lstStyle>
          <a:p>
            <a:pPr>
              <a:defRPr/>
            </a:pPr>
            <a:endParaRPr lang="en-US"/>
          </a:p>
        </p:txBody>
      </p:sp>
      <p:sp>
        <p:nvSpPr>
          <p:cNvPr id="22535" name="Rectangle 7"/>
          <p:cNvSpPr>
            <a:spLocks noGrp="1" noChangeArrowheads="1"/>
          </p:cNvSpPr>
          <p:nvPr>
            <p:ph type="sldNum" sz="quarter" idx="5"/>
          </p:nvPr>
        </p:nvSpPr>
        <p:spPr bwMode="auto">
          <a:xfrm>
            <a:off x="3884414" y="8830659"/>
            <a:ext cx="2972098"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algn="r" defTabSz="923810">
              <a:spcBef>
                <a:spcPct val="0"/>
              </a:spcBef>
              <a:buClrTx/>
              <a:buSzTx/>
              <a:buFontTx/>
              <a:buNone/>
              <a:defRPr sz="1300">
                <a:latin typeface="Arial" charset="0"/>
              </a:defRPr>
            </a:lvl1pPr>
          </a:lstStyle>
          <a:p>
            <a:pPr>
              <a:defRPr/>
            </a:pPr>
            <a:fld id="{22A3586C-3B7D-4147-9957-F8F486F8CC76}" type="slidenum">
              <a:rPr lang="en-US"/>
              <a:pPr>
                <a:defRPr/>
              </a:pPr>
              <a:t>‹#›</a:t>
            </a:fld>
            <a:endParaRPr lang="en-US"/>
          </a:p>
        </p:txBody>
      </p:sp>
    </p:spTree>
    <p:extLst>
      <p:ext uri="{BB962C8B-B14F-4D97-AF65-F5344CB8AC3E}">
        <p14:creationId xmlns:p14="http://schemas.microsoft.com/office/powerpoint/2010/main" val="2962806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3</a:t>
            </a:fld>
            <a:endParaRPr lang="en-US"/>
          </a:p>
        </p:txBody>
      </p:sp>
    </p:spTree>
    <p:extLst>
      <p:ext uri="{BB962C8B-B14F-4D97-AF65-F5344CB8AC3E}">
        <p14:creationId xmlns:p14="http://schemas.microsoft.com/office/powerpoint/2010/main" val="36680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r>
              <a:rPr lang="en-US" dirty="0"/>
              <a:t>These three characteristics make LML</a:t>
            </a:r>
            <a:r>
              <a:rPr lang="en-US" baseline="0" dirty="0"/>
              <a:t> different from related learning tasks such as transfer learning, multi-task learning, online learning and so on.</a:t>
            </a:r>
            <a:endParaRPr lang="en-US" dirty="0"/>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30</a:t>
            </a:fld>
            <a:endParaRPr lang="en-US"/>
          </a:p>
        </p:txBody>
      </p:sp>
    </p:spTree>
    <p:extLst>
      <p:ext uri="{BB962C8B-B14F-4D97-AF65-F5344CB8AC3E}">
        <p14:creationId xmlns:p14="http://schemas.microsoft.com/office/powerpoint/2010/main" val="2633203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Confident but wrong!! --- needs knowledge revision..</a:t>
            </a:r>
          </a:p>
          <a:p>
            <a:endParaRPr lang="en-US" dirty="0"/>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41</a:t>
            </a:fld>
            <a:endParaRPr lang="en-US"/>
          </a:p>
        </p:txBody>
      </p:sp>
    </p:spTree>
    <p:extLst>
      <p:ext uri="{BB962C8B-B14F-4D97-AF65-F5344CB8AC3E}">
        <p14:creationId xmlns:p14="http://schemas.microsoft.com/office/powerpoint/2010/main" val="823503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000"/>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sz="3000"/>
          </a:p>
        </p:txBody>
      </p:sp>
      <p:sp>
        <p:nvSpPr>
          <p:cNvPr id="54274" name="Rectangle 2"/>
          <p:cNvSpPr>
            <a:spLocks noGrp="1" noChangeArrowheads="1"/>
          </p:cNvSpPr>
          <p:nvPr>
            <p:ph type="ctrTitle"/>
          </p:nvPr>
        </p:nvSpPr>
        <p:spPr>
          <a:xfrm>
            <a:off x="1219201" y="1524000"/>
            <a:ext cx="10164233" cy="1752600"/>
          </a:xfrm>
        </p:spPr>
        <p:txBody>
          <a:bodyPr/>
          <a:lstStyle>
            <a:lvl1pPr>
              <a:defRPr sz="5000"/>
            </a:lvl1pPr>
          </a:lstStyle>
          <a:p>
            <a:r>
              <a:rPr lang="en-US" altLang="en-US"/>
              <a:t>Click to edit Master title style</a:t>
            </a:r>
          </a:p>
        </p:txBody>
      </p:sp>
      <p:sp>
        <p:nvSpPr>
          <p:cNvPr id="54275"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5"/>
          <p:cNvSpPr>
            <a:spLocks noGrp="1" noChangeArrowheads="1"/>
          </p:cNvSpPr>
          <p:nvPr>
            <p:ph type="ftr" sz="quarter" idx="10"/>
          </p:nvPr>
        </p:nvSpPr>
        <p:spPr>
          <a:xfrm>
            <a:off x="914400" y="6243638"/>
            <a:ext cx="7112000" cy="457200"/>
          </a:xfrm>
        </p:spPr>
        <p:txBody>
          <a:bodyPr/>
          <a:lstStyle>
            <a:lvl1pPr algn="ctr">
              <a:defRPr/>
            </a:lvl1pPr>
          </a:lstStyle>
          <a:p>
            <a:pPr>
              <a:defRPr/>
            </a:pPr>
            <a:r>
              <a:rPr lang="it-IT" altLang="en-US"/>
              <a:t>CS583, Spring 2024.</a:t>
            </a:r>
            <a:endParaRPr lang="en-US" altLang="en-US" dirty="0"/>
          </a:p>
        </p:txBody>
      </p:sp>
      <p:sp>
        <p:nvSpPr>
          <p:cNvPr id="7" name="Rectangle 6"/>
          <p:cNvSpPr>
            <a:spLocks noGrp="1" noChangeArrowheads="1"/>
          </p:cNvSpPr>
          <p:nvPr>
            <p:ph type="sldNum" sz="quarter" idx="11"/>
          </p:nvPr>
        </p:nvSpPr>
        <p:spPr/>
        <p:txBody>
          <a:bodyPr/>
          <a:lstStyle>
            <a:lvl1pPr>
              <a:defRPr/>
            </a:lvl1pPr>
          </a:lstStyle>
          <a:p>
            <a:pPr>
              <a:defRPr/>
            </a:pPr>
            <a:fld id="{4B1256F0-88B9-48EE-8C53-686074EE5BB5}" type="slidenum">
              <a:rPr lang="en-US" altLang="en-US"/>
              <a:pPr>
                <a:defRPr/>
              </a:pPr>
              <a:t>‹#›</a:t>
            </a:fld>
            <a:endParaRPr lang="en-US" altLang="en-US"/>
          </a:p>
        </p:txBody>
      </p:sp>
    </p:spTree>
    <p:extLst>
      <p:ext uri="{BB962C8B-B14F-4D97-AF65-F5344CB8AC3E}">
        <p14:creationId xmlns:p14="http://schemas.microsoft.com/office/powerpoint/2010/main" val="1441610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BFB803B-8952-402F-A71A-B244E00861DC}" type="slidenum">
              <a:rPr lang="en-US" altLang="en-US"/>
              <a:pPr>
                <a:defRPr/>
              </a:pPr>
              <a:t>‹#›</a:t>
            </a:fld>
            <a:endParaRPr lang="en-US" altLang="en-US"/>
          </a:p>
        </p:txBody>
      </p:sp>
    </p:spTree>
    <p:extLst>
      <p:ext uri="{BB962C8B-B14F-4D97-AF65-F5344CB8AC3E}">
        <p14:creationId xmlns:p14="http://schemas.microsoft.com/office/powerpoint/2010/main" val="322645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B1F6302-11C0-4480-8196-146E016623F3}" type="slidenum">
              <a:rPr lang="en-US" altLang="en-US"/>
              <a:pPr>
                <a:defRPr/>
              </a:pPr>
              <a:t>‹#›</a:t>
            </a:fld>
            <a:endParaRPr lang="en-US" altLang="en-US"/>
          </a:p>
        </p:txBody>
      </p:sp>
    </p:spTree>
    <p:extLst>
      <p:ext uri="{BB962C8B-B14F-4D97-AF65-F5344CB8AC3E}">
        <p14:creationId xmlns:p14="http://schemas.microsoft.com/office/powerpoint/2010/main" val="2386483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A800B96-E340-41E1-9073-CBBEAA7ABD3C}" type="slidenum">
              <a:rPr lang="en-US" altLang="en-US"/>
              <a:pPr>
                <a:defRPr/>
              </a:pPr>
              <a:t>‹#›</a:t>
            </a:fld>
            <a:endParaRPr lang="en-US" altLang="en-US"/>
          </a:p>
        </p:txBody>
      </p:sp>
    </p:spTree>
    <p:extLst>
      <p:ext uri="{BB962C8B-B14F-4D97-AF65-F5344CB8AC3E}">
        <p14:creationId xmlns:p14="http://schemas.microsoft.com/office/powerpoint/2010/main" val="89560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7" name="Rectangle 6"/>
          <p:cNvSpPr>
            <a:spLocks noGrp="1" noChangeArrowheads="1"/>
          </p:cNvSpPr>
          <p:nvPr>
            <p:ph type="sldNum" sz="quarter" idx="11"/>
          </p:nvPr>
        </p:nvSpPr>
        <p:spPr>
          <a:ln/>
        </p:spPr>
        <p:txBody>
          <a:bodyPr/>
          <a:lstStyle>
            <a:lvl1pPr>
              <a:defRPr/>
            </a:lvl1pPr>
          </a:lstStyle>
          <a:p>
            <a:pPr>
              <a:defRPr/>
            </a:pPr>
            <a:fld id="{F3C1CFDD-3C5F-4286-9C94-2AA788FC88D1}" type="slidenum">
              <a:rPr lang="en-US" altLang="en-US"/>
              <a:pPr>
                <a:defRPr/>
              </a:pPr>
              <a:t>‹#›</a:t>
            </a:fld>
            <a:endParaRPr lang="en-US" altLang="en-US"/>
          </a:p>
        </p:txBody>
      </p:sp>
    </p:spTree>
    <p:extLst>
      <p:ext uri="{BB962C8B-B14F-4D97-AF65-F5344CB8AC3E}">
        <p14:creationId xmlns:p14="http://schemas.microsoft.com/office/powerpoint/2010/main" val="960874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sz="half" idx="1"/>
          </p:nvPr>
        </p:nvSpPr>
        <p:spPr>
          <a:xfrm>
            <a:off x="609600" y="1600200"/>
            <a:ext cx="5384800" cy="4530726"/>
          </a:xfrm>
          <a:prstGeom prst="rect">
            <a:avLst/>
          </a:prstGeom>
        </p:spPr>
        <p:txBody>
          <a:bodyPr/>
          <a:lstStyle>
            <a:lvl1pPr>
              <a:spcBef>
                <a:spcPts val="600"/>
              </a:spcBef>
              <a:defRPr sz="2800"/>
            </a:lvl1pPr>
            <a:lvl2pPr marL="724164" indent="-379677">
              <a:spcBef>
                <a:spcPts val="600"/>
              </a:spcBef>
              <a:defRPr sz="2800"/>
            </a:lvl2pPr>
            <a:lvl3pPr marL="1162685" indent="-491173">
              <a:spcBef>
                <a:spcPts val="600"/>
              </a:spcBef>
              <a:defRPr sz="2800"/>
            </a:lvl3pPr>
            <a:lvl4pPr marL="1515357" indent="-491420">
              <a:spcBef>
                <a:spcPts val="600"/>
              </a:spcBef>
              <a:defRPr sz="2800"/>
            </a:lvl4pPr>
            <a:lvl5pPr marL="1869899" indent="-528461">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53158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9BF91C3-4DC8-4412-86BD-7EDA41606D7A}" type="slidenum">
              <a:rPr lang="en-US" altLang="en-US"/>
              <a:pPr>
                <a:defRPr/>
              </a:pPr>
              <a:t>‹#›</a:t>
            </a:fld>
            <a:endParaRPr lang="en-US" altLang="en-US"/>
          </a:p>
        </p:txBody>
      </p:sp>
    </p:spTree>
    <p:extLst>
      <p:ext uri="{BB962C8B-B14F-4D97-AF65-F5344CB8AC3E}">
        <p14:creationId xmlns:p14="http://schemas.microsoft.com/office/powerpoint/2010/main" val="87287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A837D095-C475-468E-B55A-5AAB6E83C48F}" type="slidenum">
              <a:rPr lang="en-US" altLang="en-US"/>
              <a:pPr>
                <a:defRPr/>
              </a:pPr>
              <a:t>‹#›</a:t>
            </a:fld>
            <a:endParaRPr lang="en-US" altLang="en-US"/>
          </a:p>
        </p:txBody>
      </p:sp>
    </p:spTree>
    <p:extLst>
      <p:ext uri="{BB962C8B-B14F-4D97-AF65-F5344CB8AC3E}">
        <p14:creationId xmlns:p14="http://schemas.microsoft.com/office/powerpoint/2010/main" val="3749437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1F2E54C-6748-4117-AA15-93F730709AF8}" type="slidenum">
              <a:rPr lang="en-US" altLang="en-US"/>
              <a:pPr>
                <a:defRPr/>
              </a:pPr>
              <a:t>‹#›</a:t>
            </a:fld>
            <a:endParaRPr lang="en-US" altLang="en-US"/>
          </a:p>
        </p:txBody>
      </p:sp>
    </p:spTree>
    <p:extLst>
      <p:ext uri="{BB962C8B-B14F-4D97-AF65-F5344CB8AC3E}">
        <p14:creationId xmlns:p14="http://schemas.microsoft.com/office/powerpoint/2010/main" val="353421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4DFDE47E-5550-4E36-872B-CD1F66F30C34}" type="slidenum">
              <a:rPr lang="en-US" altLang="en-US"/>
              <a:pPr>
                <a:defRPr/>
              </a:pPr>
              <a:t>‹#›</a:t>
            </a:fld>
            <a:endParaRPr lang="en-US" altLang="en-US"/>
          </a:p>
        </p:txBody>
      </p:sp>
    </p:spTree>
    <p:extLst>
      <p:ext uri="{BB962C8B-B14F-4D97-AF65-F5344CB8AC3E}">
        <p14:creationId xmlns:p14="http://schemas.microsoft.com/office/powerpoint/2010/main" val="365548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AA841D7C-6881-4687-9E7E-EA249A2FAD5A}" type="slidenum">
              <a:rPr lang="en-US" altLang="en-US"/>
              <a:pPr>
                <a:defRPr/>
              </a:pPr>
              <a:t>‹#›</a:t>
            </a:fld>
            <a:endParaRPr lang="en-US" altLang="en-US"/>
          </a:p>
        </p:txBody>
      </p:sp>
    </p:spTree>
    <p:extLst>
      <p:ext uri="{BB962C8B-B14F-4D97-AF65-F5344CB8AC3E}">
        <p14:creationId xmlns:p14="http://schemas.microsoft.com/office/powerpoint/2010/main" val="216993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3C86E2BA-9042-4BC0-B54D-BCD7452B866C}" type="slidenum">
              <a:rPr lang="en-US" altLang="en-US"/>
              <a:pPr>
                <a:defRPr/>
              </a:pPr>
              <a:t>‹#›</a:t>
            </a:fld>
            <a:endParaRPr lang="en-US" altLang="en-US"/>
          </a:p>
        </p:txBody>
      </p:sp>
    </p:spTree>
    <p:extLst>
      <p:ext uri="{BB962C8B-B14F-4D97-AF65-F5344CB8AC3E}">
        <p14:creationId xmlns:p14="http://schemas.microsoft.com/office/powerpoint/2010/main" val="212555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8235FFE-4E95-41F7-8729-5E6E18727227}" type="slidenum">
              <a:rPr lang="en-US" altLang="en-US"/>
              <a:pPr>
                <a:defRPr/>
              </a:pPr>
              <a:t>‹#›</a:t>
            </a:fld>
            <a:endParaRPr lang="en-US" altLang="en-US"/>
          </a:p>
        </p:txBody>
      </p:sp>
    </p:spTree>
    <p:extLst>
      <p:ext uri="{BB962C8B-B14F-4D97-AF65-F5344CB8AC3E}">
        <p14:creationId xmlns:p14="http://schemas.microsoft.com/office/powerpoint/2010/main" val="1496355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it-IT" altLang="en-US"/>
              <a:t>CS583, Spring 2024.</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90BE552E-4478-4036-BA25-FF7ACAEFD285}" type="slidenum">
              <a:rPr lang="en-US" altLang="en-US"/>
              <a:pPr>
                <a:defRPr/>
              </a:pPr>
              <a:t>‹#›</a:t>
            </a:fld>
            <a:endParaRPr lang="en-US" altLang="en-US"/>
          </a:p>
        </p:txBody>
      </p:sp>
    </p:spTree>
    <p:extLst>
      <p:ext uri="{BB962C8B-B14F-4D97-AF65-F5344CB8AC3E}">
        <p14:creationId xmlns:p14="http://schemas.microsoft.com/office/powerpoint/2010/main" val="2158675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253" name="Rectangle 5"/>
          <p:cNvSpPr>
            <a:spLocks noGrp="1" noChangeArrowheads="1"/>
          </p:cNvSpPr>
          <p:nvPr>
            <p:ph type="ftr" sz="quarter" idx="3"/>
          </p:nvPr>
        </p:nvSpPr>
        <p:spPr bwMode="auto">
          <a:xfrm>
            <a:off x="609600" y="6248400"/>
            <a:ext cx="7416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latin typeface="+mj-lt"/>
              </a:defRPr>
            </a:lvl1pPr>
          </a:lstStyle>
          <a:p>
            <a:pPr>
              <a:defRPr/>
            </a:pPr>
            <a:r>
              <a:rPr lang="it-IT" altLang="en-US"/>
              <a:t>CS583, Spring 2024.</a:t>
            </a:r>
            <a:endParaRPr lang="en-US" altLang="en-US" dirty="0"/>
          </a:p>
        </p:txBody>
      </p:sp>
      <p:sp>
        <p:nvSpPr>
          <p:cNvPr id="53254"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latin typeface="+mj-lt"/>
              </a:defRPr>
            </a:lvl1pPr>
          </a:lstStyle>
          <a:p>
            <a:pPr>
              <a:defRPr/>
            </a:pPr>
            <a:fld id="{87098A94-D482-4804-A3D4-A50318B202A5}" type="slidenum">
              <a:rPr lang="en-US" altLang="en-US"/>
              <a:pPr>
                <a:defRPr/>
              </a:pPr>
              <a:t>‹#›</a:t>
            </a:fld>
            <a:endParaRPr lang="en-US" altLang="en-US"/>
          </a:p>
        </p:txBody>
      </p:sp>
      <p:sp>
        <p:nvSpPr>
          <p:cNvPr id="1030"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sz="3000"/>
          </a:p>
        </p:txBody>
      </p:sp>
      <p:sp>
        <p:nvSpPr>
          <p:cNvPr id="1031" name="Line 8"/>
          <p:cNvSpPr>
            <a:spLocks noChangeShapeType="1"/>
          </p:cNvSpPr>
          <p:nvPr/>
        </p:nvSpPr>
        <p:spPr bwMode="auto">
          <a:xfrm>
            <a:off x="609600" y="6172200"/>
            <a:ext cx="109728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sz="3000"/>
          </a:p>
        </p:txBody>
      </p:sp>
    </p:spTree>
  </p:cSld>
  <p:clrMap bg1="lt1" tx1="dk1" bg2="lt2" tx2="dk2" accent1="accent1" accent2="accent2" accent3="accent3" accent4="accent4" accent5="accent5" accent6="accent6" hlink="hlink" folHlink="folHlink"/>
  <p:sldLayoutIdLst>
    <p:sldLayoutId id="2147484086"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7" r:id="rId14"/>
  </p:sldLayoutIdLst>
  <p:hf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wmf"/><Relationship Id="rId5" Type="http://schemas.openxmlformats.org/officeDocument/2006/relationships/oleObject" Target="../embeddings/oleObject3.bin"/><Relationship Id="rId4" Type="http://schemas.openxmlformats.org/officeDocument/2006/relationships/image" Target="../media/image13.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image" Target="../media/image27.wmf"/><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a:t>Autonomous AI: Open World Continual Learning</a:t>
            </a:r>
          </a:p>
        </p:txBody>
      </p:sp>
      <p:sp>
        <p:nvSpPr>
          <p:cNvPr id="3" name="Subtitle 2"/>
          <p:cNvSpPr>
            <a:spLocks noGrp="1"/>
          </p:cNvSpPr>
          <p:nvPr>
            <p:ph type="subTitle" idx="1"/>
          </p:nvPr>
        </p:nvSpPr>
        <p:spPr>
          <a:xfrm>
            <a:off x="3107668" y="3969060"/>
            <a:ext cx="8280920" cy="1752600"/>
          </a:xfrm>
        </p:spPr>
        <p:txBody>
          <a:bodyPr/>
          <a:lstStyle/>
          <a:p>
            <a:pPr>
              <a:lnSpc>
                <a:spcPct val="120000"/>
              </a:lnSpc>
              <a:spcBef>
                <a:spcPts val="0"/>
              </a:spcBef>
            </a:pPr>
            <a:r>
              <a:rPr lang="en-US" sz="3000" dirty="0"/>
              <a:t>Bing Liu</a:t>
            </a:r>
            <a:endParaRPr lang="en-US" sz="3000" baseline="30000" dirty="0"/>
          </a:p>
          <a:p>
            <a:pPr>
              <a:lnSpc>
                <a:spcPct val="120000"/>
              </a:lnSpc>
              <a:spcBef>
                <a:spcPts val="0"/>
              </a:spcBef>
            </a:pPr>
            <a:r>
              <a:rPr lang="en-US" sz="3000" dirty="0"/>
              <a:t>Department of Computer Science</a:t>
            </a:r>
          </a:p>
          <a:p>
            <a:pPr>
              <a:lnSpc>
                <a:spcPct val="120000"/>
              </a:lnSpc>
              <a:spcBef>
                <a:spcPts val="0"/>
              </a:spcBef>
            </a:pPr>
            <a:r>
              <a:rPr lang="en-US" sz="3000" dirty="0"/>
              <a:t>University of Illinois Chicago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1698" y="3985731"/>
            <a:ext cx="1287474" cy="1711521"/>
          </a:xfrm>
          <a:prstGeom prst="rect">
            <a:avLst/>
          </a:prstGeom>
        </p:spPr>
      </p:pic>
      <p:sp>
        <p:nvSpPr>
          <p:cNvPr id="6" name="TextBox 5">
            <a:extLst>
              <a:ext uri="{FF2B5EF4-FFF2-40B4-BE49-F238E27FC236}">
                <a16:creationId xmlns:a16="http://schemas.microsoft.com/office/drawing/2014/main" id="{3875878B-4135-0D06-4A50-5A249A6CAB5D}"/>
              </a:ext>
            </a:extLst>
          </p:cNvPr>
          <p:cNvSpPr txBox="1"/>
          <p:nvPr/>
        </p:nvSpPr>
        <p:spPr>
          <a:xfrm>
            <a:off x="983432" y="5985284"/>
            <a:ext cx="10452667" cy="584775"/>
          </a:xfrm>
          <a:prstGeom prst="rect">
            <a:avLst/>
          </a:prstGeom>
          <a:noFill/>
        </p:spPr>
        <p:txBody>
          <a:bodyPr wrap="square">
            <a:spAutoFit/>
          </a:bodyPr>
          <a:lstStyle/>
          <a:p>
            <a:pPr algn="ctr">
              <a:spcBef>
                <a:spcPts val="0"/>
              </a:spcBef>
              <a:buNone/>
            </a:pPr>
            <a:r>
              <a:rPr lang="en-US" sz="1600" dirty="0"/>
              <a:t>Liu, Mazumder, Robertson, Grigsby, AI Autonomy: Self-Initiated Open-World Continual Learning and Adaptation. </a:t>
            </a:r>
            <a:r>
              <a:rPr lang="en-US" sz="1600" b="1" i="1" dirty="0"/>
              <a:t>AI Magazine</a:t>
            </a:r>
            <a:r>
              <a:rPr lang="en-US" sz="1600" dirty="0"/>
              <a:t>, May 21, 2023</a:t>
            </a:r>
          </a:p>
        </p:txBody>
      </p:sp>
    </p:spTree>
    <p:extLst>
      <p:ext uri="{BB962C8B-B14F-4D97-AF65-F5344CB8AC3E}">
        <p14:creationId xmlns:p14="http://schemas.microsoft.com/office/powerpoint/2010/main" val="2755635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Continual or lifelong learning</a:t>
            </a:r>
            <a:br>
              <a:rPr lang="en-US" dirty="0"/>
            </a:br>
            <a:r>
              <a:rPr lang="en-US" altLang="en-US" sz="2000" dirty="0"/>
              <a:t>(</a:t>
            </a:r>
            <a:r>
              <a:rPr lang="en-US" altLang="en-US" sz="2000" dirty="0" err="1"/>
              <a:t>Thrun</a:t>
            </a:r>
            <a:r>
              <a:rPr lang="en-US" altLang="en-US" sz="2000" dirty="0"/>
              <a:t> 1996, </a:t>
            </a:r>
            <a:r>
              <a:rPr lang="en-US" sz="2000" dirty="0"/>
              <a:t>Silver et al 2013; Ruvolo and Eaton, 2013; </a:t>
            </a:r>
            <a:r>
              <a:rPr lang="en-US" altLang="en-US" sz="2000" dirty="0"/>
              <a:t>Chen and Liu, 2014, 2018)</a:t>
            </a:r>
            <a:endParaRPr lang="en-US" dirty="0"/>
          </a:p>
        </p:txBody>
      </p:sp>
      <p:sp>
        <p:nvSpPr>
          <p:cNvPr id="3" name="Content Placeholder 2"/>
          <p:cNvSpPr>
            <a:spLocks noGrp="1"/>
          </p:cNvSpPr>
          <p:nvPr>
            <p:ph idx="1"/>
          </p:nvPr>
        </p:nvSpPr>
        <p:spPr>
          <a:xfrm>
            <a:off x="609600" y="1664804"/>
            <a:ext cx="10887000" cy="4466122"/>
          </a:xfrm>
        </p:spPr>
        <p:txBody>
          <a:bodyPr/>
          <a:lstStyle/>
          <a:p>
            <a:r>
              <a:rPr lang="en-US" dirty="0"/>
              <a:t>Learn a sequence of tasks, </a:t>
            </a:r>
            <a:r>
              <a:rPr lang="en-US" i="1" dirty="0"/>
              <a:t>T</a:t>
            </a:r>
            <a:r>
              <a:rPr lang="en-US" baseline="-25000" dirty="0"/>
              <a:t>1</a:t>
            </a:r>
            <a:r>
              <a:rPr lang="en-US" dirty="0"/>
              <a:t>, </a:t>
            </a:r>
            <a:r>
              <a:rPr lang="en-US" i="1" dirty="0"/>
              <a:t>T</a:t>
            </a:r>
            <a:r>
              <a:rPr lang="en-US" baseline="-25000" dirty="0"/>
              <a:t>2</a:t>
            </a:r>
            <a:r>
              <a:rPr lang="en-US" dirty="0"/>
              <a:t>, …, </a:t>
            </a:r>
            <a:r>
              <a:rPr lang="en-US" i="1" dirty="0"/>
              <a:t>T</a:t>
            </a:r>
            <a:r>
              <a:rPr lang="en-US" i="1" baseline="-25000" dirty="0"/>
              <a:t>N</a:t>
            </a:r>
            <a:r>
              <a:rPr lang="en-US" dirty="0"/>
              <a:t>, … incrementally. Each task </a:t>
            </a:r>
            <a:r>
              <a:rPr lang="en-US" i="1" dirty="0"/>
              <a:t>t</a:t>
            </a:r>
            <a:r>
              <a:rPr lang="en-US" dirty="0"/>
              <a:t> has a training dataset                              . </a:t>
            </a:r>
            <a:endParaRPr lang="en-US" i="1" dirty="0"/>
          </a:p>
          <a:p>
            <a:pPr>
              <a:spcBef>
                <a:spcPts val="1200"/>
              </a:spcBef>
            </a:pPr>
            <a:r>
              <a:rPr lang="en-US" b="1" dirty="0">
                <a:solidFill>
                  <a:srgbClr val="FF0000"/>
                </a:solidFill>
              </a:rPr>
              <a:t>Goal:</a:t>
            </a:r>
            <a:r>
              <a:rPr lang="en-US" b="1" dirty="0"/>
              <a:t> </a:t>
            </a:r>
            <a:r>
              <a:rPr lang="en-US" dirty="0"/>
              <a:t>learn each new task </a:t>
            </a:r>
            <a:r>
              <a:rPr lang="en-US" i="1" dirty="0"/>
              <a:t>T</a:t>
            </a:r>
            <a:r>
              <a:rPr lang="en-US" i="1" baseline="-25000" dirty="0"/>
              <a:t>N</a:t>
            </a:r>
            <a:r>
              <a:rPr lang="en-US" baseline="-25000" dirty="0"/>
              <a:t>+1 </a:t>
            </a:r>
            <a:r>
              <a:rPr lang="en-US" dirty="0"/>
              <a:t>incrementally</a:t>
            </a:r>
          </a:p>
          <a:p>
            <a:pPr marL="1193800" lvl="2" indent="-514350">
              <a:buSzPct val="100000"/>
              <a:buFont typeface="+mj-lt"/>
              <a:buAutoNum type="arabicPeriod"/>
            </a:pPr>
            <a:r>
              <a:rPr lang="en-US" sz="2000" b="1" dirty="0">
                <a:solidFill>
                  <a:srgbClr val="0000FF"/>
                </a:solidFill>
              </a:rPr>
              <a:t>without catastrophic forgetting </a:t>
            </a:r>
            <a:r>
              <a:rPr lang="en-US" sz="2000" b="1" dirty="0">
                <a:solidFill>
                  <a:srgbClr val="FF0000"/>
                </a:solidFill>
              </a:rPr>
              <a:t>(CF)</a:t>
            </a:r>
            <a:r>
              <a:rPr lang="en-US" sz="2000" dirty="0">
                <a:solidFill>
                  <a:srgbClr val="0000FF"/>
                </a:solidFill>
              </a:rPr>
              <a:t>:</a:t>
            </a:r>
            <a:r>
              <a:rPr lang="en-US" sz="2000" dirty="0"/>
              <a:t> Learning of the new task </a:t>
            </a:r>
            <a:r>
              <a:rPr lang="en-US" sz="2000" i="1" dirty="0"/>
              <a:t>T</a:t>
            </a:r>
            <a:r>
              <a:rPr lang="en-US" sz="2000" i="1" baseline="-25000" dirty="0"/>
              <a:t>N</a:t>
            </a:r>
            <a:r>
              <a:rPr lang="en-US" sz="2000" baseline="-25000" dirty="0"/>
              <a:t>+1</a:t>
            </a:r>
            <a:r>
              <a:rPr lang="en-US" sz="2000" dirty="0"/>
              <a:t> should not result in accuracy degradation for any of the previous </a:t>
            </a:r>
            <a:r>
              <a:rPr lang="en-US" sz="2000" i="1" dirty="0"/>
              <a:t>N</a:t>
            </a:r>
            <a:r>
              <a:rPr lang="en-US" sz="2000" b="1" i="1" dirty="0"/>
              <a:t> </a:t>
            </a:r>
            <a:r>
              <a:rPr lang="en-US" sz="2000" dirty="0"/>
              <a:t>tasks. </a:t>
            </a:r>
          </a:p>
          <a:p>
            <a:pPr marL="1193800" lvl="2" indent="-514350">
              <a:buSzPct val="100000"/>
              <a:buFont typeface="+mj-lt"/>
              <a:buAutoNum type="arabicPeriod"/>
            </a:pPr>
            <a:r>
              <a:rPr lang="en-US" sz="2000" b="1" dirty="0">
                <a:solidFill>
                  <a:srgbClr val="0000FF"/>
                </a:solidFill>
              </a:rPr>
              <a:t>with knowledge transfer</a:t>
            </a:r>
            <a:r>
              <a:rPr lang="en-US" sz="2000" b="1" dirty="0">
                <a:solidFill>
                  <a:srgbClr val="FF0000"/>
                </a:solidFill>
              </a:rPr>
              <a:t> (KT)</a:t>
            </a:r>
            <a:r>
              <a:rPr lang="en-US" sz="2000" dirty="0"/>
              <a:t>: leveraging the knowledge learned from the previous tasks to learn the new task </a:t>
            </a:r>
            <a:r>
              <a:rPr lang="en-US" sz="2000" i="1" dirty="0"/>
              <a:t>T</a:t>
            </a:r>
            <a:r>
              <a:rPr lang="en-US" sz="2000" i="1" baseline="-25000" dirty="0"/>
              <a:t>N</a:t>
            </a:r>
            <a:r>
              <a:rPr lang="en-US" sz="2000" baseline="-25000" dirty="0"/>
              <a:t>+1</a:t>
            </a:r>
            <a:r>
              <a:rPr lang="en-US" sz="2000" dirty="0"/>
              <a:t> better. </a:t>
            </a:r>
          </a:p>
          <a:p>
            <a:pPr marL="346075" indent="-346075">
              <a:spcBef>
                <a:spcPts val="1200"/>
              </a:spcBef>
            </a:pPr>
            <a:r>
              <a:rPr lang="en-US" dirty="0">
                <a:solidFill>
                  <a:srgbClr val="FF0000"/>
                </a:solidFill>
                <a:ea typeface="+mn-ea"/>
                <a:cs typeface="+mn-cs"/>
              </a:rPr>
              <a:t>Assumption</a:t>
            </a:r>
            <a:r>
              <a:rPr lang="en-US" dirty="0">
                <a:solidFill>
                  <a:srgbClr val="FF0000"/>
                </a:solidFill>
              </a:rPr>
              <a:t>: </a:t>
            </a:r>
            <a:r>
              <a:rPr lang="en-US" dirty="0"/>
              <a:t>Once a task is learned its data is no longer accessible, at least a majority of it. </a:t>
            </a:r>
          </a:p>
          <a:p>
            <a:pPr marL="1025525" lvl="2" indent="-346075">
              <a:spcBef>
                <a:spcPts val="600"/>
              </a:spcBef>
            </a:pPr>
            <a:r>
              <a:rPr lang="en-US" dirty="0"/>
              <a:t>Both the new task </a:t>
            </a:r>
            <a:r>
              <a:rPr lang="en-US" i="1" dirty="0"/>
              <a:t>T</a:t>
            </a:r>
            <a:r>
              <a:rPr lang="en-US" i="1" baseline="-25000" dirty="0"/>
              <a:t>N</a:t>
            </a:r>
            <a:r>
              <a:rPr lang="en-US" baseline="-25000" dirty="0"/>
              <a:t>+1</a:t>
            </a:r>
            <a:r>
              <a:rPr lang="en-US" dirty="0"/>
              <a:t> and its training data </a:t>
            </a:r>
            <a:r>
              <a:rPr lang="en-US" i="1" dirty="0"/>
              <a:t>D</a:t>
            </a:r>
            <a:r>
              <a:rPr lang="en-US" i="1" baseline="-25000" dirty="0"/>
              <a:t>N</a:t>
            </a:r>
            <a:r>
              <a:rPr lang="en-US" baseline="-25000" dirty="0"/>
              <a:t>+1</a:t>
            </a:r>
            <a:r>
              <a:rPr lang="en-US" dirty="0"/>
              <a:t> </a:t>
            </a:r>
            <a:r>
              <a:rPr lang="en-US" b="1" dirty="0">
                <a:solidFill>
                  <a:srgbClr val="0000FF"/>
                </a:solidFill>
              </a:rPr>
              <a:t>are given by the user</a:t>
            </a:r>
            <a:r>
              <a:rPr lang="en-US" dirty="0"/>
              <a:t>.</a:t>
            </a:r>
          </a:p>
        </p:txBody>
      </p:sp>
      <p:sp>
        <p:nvSpPr>
          <p:cNvPr id="7" name="Slide Number Placeholder 6"/>
          <p:cNvSpPr>
            <a:spLocks noGrp="1"/>
          </p:cNvSpPr>
          <p:nvPr>
            <p:ph type="sldNum" sz="quarter" idx="11"/>
          </p:nvPr>
        </p:nvSpPr>
        <p:spPr/>
        <p:txBody>
          <a:bodyPr/>
          <a:lstStyle/>
          <a:p>
            <a:pPr>
              <a:defRPr/>
            </a:pPr>
            <a:fld id="{09BF91C3-4DC8-4412-86BD-7EDA41606D7A}" type="slidenum">
              <a:rPr lang="en-US" altLang="en-US" smtClean="0"/>
              <a:pPr>
                <a:defRPr/>
              </a:pPr>
              <a:t>10</a:t>
            </a:fld>
            <a:endParaRPr lang="en-US" altLang="en-US"/>
          </a:p>
        </p:txBody>
      </p:sp>
      <p:sp>
        <p:nvSpPr>
          <p:cNvPr id="4" name="Footer Placeholder 3"/>
          <p:cNvSpPr>
            <a:spLocks noGrp="1"/>
          </p:cNvSpPr>
          <p:nvPr>
            <p:ph type="ftr" sz="quarter" idx="10"/>
          </p:nvPr>
        </p:nvSpPr>
        <p:spPr/>
        <p:txBody>
          <a:bodyPr/>
          <a:lstStyle/>
          <a:p>
            <a:pPr>
              <a:defRPr/>
            </a:pPr>
            <a:r>
              <a:rPr lang="it-IT" altLang="en-US"/>
              <a:t>CS583, Spring 2024.</a:t>
            </a:r>
            <a:endParaRPr lang="en-US" altLang="en-US" dirty="0"/>
          </a:p>
        </p:txBody>
      </p:sp>
      <p:pic>
        <p:nvPicPr>
          <p:cNvPr id="6" name="Picture 5">
            <a:extLst>
              <a:ext uri="{FF2B5EF4-FFF2-40B4-BE49-F238E27FC236}">
                <a16:creationId xmlns:a16="http://schemas.microsoft.com/office/drawing/2014/main" id="{5B66D3A2-FB1A-49E3-90F0-06C0B87740EC}"/>
              </a:ext>
            </a:extLst>
          </p:cNvPr>
          <p:cNvPicPr>
            <a:picLocks noChangeAspect="1"/>
          </p:cNvPicPr>
          <p:nvPr/>
        </p:nvPicPr>
        <p:blipFill>
          <a:blip r:embed="rId2"/>
          <a:stretch>
            <a:fillRect/>
          </a:stretch>
        </p:blipFill>
        <p:spPr>
          <a:xfrm>
            <a:off x="6852084" y="2096852"/>
            <a:ext cx="2952328" cy="523023"/>
          </a:xfrm>
          <a:prstGeom prst="rect">
            <a:avLst/>
          </a:prstGeom>
        </p:spPr>
      </p:pic>
    </p:spTree>
    <p:extLst>
      <p:ext uri="{BB962C8B-B14F-4D97-AF65-F5344CB8AC3E}">
        <p14:creationId xmlns:p14="http://schemas.microsoft.com/office/powerpoint/2010/main" val="2302960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C3B9-18FF-29DA-3EEA-8593BA685922}"/>
              </a:ext>
            </a:extLst>
          </p:cNvPr>
          <p:cNvSpPr>
            <a:spLocks noGrp="1"/>
          </p:cNvSpPr>
          <p:nvPr>
            <p:ph type="title"/>
          </p:nvPr>
        </p:nvSpPr>
        <p:spPr/>
        <p:txBody>
          <a:bodyPr/>
          <a:lstStyle/>
          <a:p>
            <a:r>
              <a:rPr lang="en-US" dirty="0"/>
              <a:t>Traditional lifelong/continual learning</a:t>
            </a:r>
            <a:br>
              <a:rPr lang="en-US" dirty="0"/>
            </a:br>
            <a:r>
              <a:rPr lang="en-US" sz="2000" dirty="0"/>
              <a:t>(</a:t>
            </a:r>
            <a:r>
              <a:rPr lang="en-US" sz="2000" dirty="0" err="1"/>
              <a:t>T</a:t>
            </a:r>
            <a:r>
              <a:rPr lang="en-US" altLang="en-US" sz="2000" dirty="0" err="1"/>
              <a:t>hrun</a:t>
            </a:r>
            <a:r>
              <a:rPr lang="en-US" altLang="en-US" sz="2000" dirty="0"/>
              <a:t> 1996, </a:t>
            </a:r>
            <a:r>
              <a:rPr lang="en-US" sz="2000" dirty="0"/>
              <a:t>Silver et al 2013; Ruvolo and Eaton, 2013; </a:t>
            </a:r>
            <a:r>
              <a:rPr lang="en-US" altLang="en-US" sz="2000" dirty="0"/>
              <a:t>Chen and Liu, 2014, 2018)</a:t>
            </a:r>
            <a:endParaRPr lang="en-US" sz="2000" dirty="0"/>
          </a:p>
        </p:txBody>
      </p:sp>
      <p:pic>
        <p:nvPicPr>
          <p:cNvPr id="7" name="Content Placeholder 6" descr="Diagram&#10;&#10;Description automatically generated">
            <a:extLst>
              <a:ext uri="{FF2B5EF4-FFF2-40B4-BE49-F238E27FC236}">
                <a16:creationId xmlns:a16="http://schemas.microsoft.com/office/drawing/2014/main" id="{9F0075CC-93A0-8568-B737-5FF59AA00B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447589"/>
            <a:ext cx="8244518" cy="4695265"/>
          </a:xfrm>
        </p:spPr>
      </p:pic>
      <p:sp>
        <p:nvSpPr>
          <p:cNvPr id="4" name="Footer Placeholder 3">
            <a:extLst>
              <a:ext uri="{FF2B5EF4-FFF2-40B4-BE49-F238E27FC236}">
                <a16:creationId xmlns:a16="http://schemas.microsoft.com/office/drawing/2014/main" id="{1E42817F-5A7C-0DD8-CA0F-A7DD06244AE9}"/>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3" name="Slide Number Placeholder 2">
            <a:extLst>
              <a:ext uri="{FF2B5EF4-FFF2-40B4-BE49-F238E27FC236}">
                <a16:creationId xmlns:a16="http://schemas.microsoft.com/office/drawing/2014/main" id="{D63ACB42-5C8E-F715-CF57-61DE943D8DDC}"/>
              </a:ext>
            </a:extLst>
          </p:cNvPr>
          <p:cNvSpPr>
            <a:spLocks noGrp="1"/>
          </p:cNvSpPr>
          <p:nvPr>
            <p:ph type="sldNum" sz="quarter" idx="11"/>
          </p:nvPr>
        </p:nvSpPr>
        <p:spPr/>
        <p:txBody>
          <a:bodyPr/>
          <a:lstStyle/>
          <a:p>
            <a:pPr>
              <a:defRPr/>
            </a:pPr>
            <a:fld id="{09BF91C3-4DC8-4412-86BD-7EDA41606D7A}" type="slidenum">
              <a:rPr lang="en-US" altLang="en-US" smtClean="0"/>
              <a:pPr>
                <a:defRPr/>
              </a:pPr>
              <a:t>11</a:t>
            </a:fld>
            <a:endParaRPr lang="en-US" altLang="en-US"/>
          </a:p>
        </p:txBody>
      </p:sp>
      <p:sp>
        <p:nvSpPr>
          <p:cNvPr id="9" name="TextBox 8">
            <a:extLst>
              <a:ext uri="{FF2B5EF4-FFF2-40B4-BE49-F238E27FC236}">
                <a16:creationId xmlns:a16="http://schemas.microsoft.com/office/drawing/2014/main" id="{8FE923E7-8A5F-F4FC-71DF-58DCC5B3507E}"/>
              </a:ext>
            </a:extLst>
          </p:cNvPr>
          <p:cNvSpPr txBox="1"/>
          <p:nvPr/>
        </p:nvSpPr>
        <p:spPr>
          <a:xfrm>
            <a:off x="609600" y="6152723"/>
            <a:ext cx="10972800" cy="498598"/>
          </a:xfrm>
          <a:prstGeom prst="rect">
            <a:avLst/>
          </a:prstGeom>
          <a:noFill/>
        </p:spPr>
        <p:txBody>
          <a:bodyPr wrap="square" rtlCol="0">
            <a:spAutoFit/>
          </a:bodyPr>
          <a:lstStyle/>
          <a:p>
            <a:pPr algn="ctr">
              <a:buNone/>
            </a:pPr>
            <a:r>
              <a:rPr lang="en-US" sz="1200" dirty="0"/>
              <a:t>Liu. Learning on the Job: Online Lifelong and Continual Learning. AAAI-2020</a:t>
            </a:r>
          </a:p>
          <a:p>
            <a:pPr algn="ctr">
              <a:buNone/>
            </a:pPr>
            <a:r>
              <a:rPr lang="en-US" sz="1200" dirty="0"/>
              <a:t>Chen and Liu. Lifelong machine learning. Morgan &amp; Claypool. 2018</a:t>
            </a:r>
          </a:p>
        </p:txBody>
      </p:sp>
      <p:sp>
        <p:nvSpPr>
          <p:cNvPr id="5" name="TextBox 4">
            <a:extLst>
              <a:ext uri="{FF2B5EF4-FFF2-40B4-BE49-F238E27FC236}">
                <a16:creationId xmlns:a16="http://schemas.microsoft.com/office/drawing/2014/main" id="{0BF6FFBC-CB87-6736-0BB9-DAB0AAC8880E}"/>
              </a:ext>
            </a:extLst>
          </p:cNvPr>
          <p:cNvSpPr txBox="1"/>
          <p:nvPr/>
        </p:nvSpPr>
        <p:spPr>
          <a:xfrm>
            <a:off x="9084332" y="1664804"/>
            <a:ext cx="2844800" cy="3933384"/>
          </a:xfrm>
          <a:prstGeom prst="rect">
            <a:avLst/>
          </a:prstGeom>
          <a:noFill/>
        </p:spPr>
        <p:txBody>
          <a:bodyPr wrap="square" rtlCol="0">
            <a:spAutoFit/>
          </a:bodyPr>
          <a:lstStyle/>
          <a:p>
            <a:pPr>
              <a:buNone/>
            </a:pPr>
            <a:r>
              <a:rPr lang="en-US" sz="2400" dirty="0"/>
              <a:t>In supervised ML,</a:t>
            </a:r>
            <a:endParaRPr lang="en-US" sz="2400" dirty="0">
              <a:ea typeface="+mn-ea"/>
              <a:cs typeface="+mn-cs"/>
            </a:endParaRPr>
          </a:p>
          <a:p>
            <a:pPr>
              <a:buNone/>
            </a:pPr>
            <a:r>
              <a:rPr lang="en-US" sz="2600" dirty="0"/>
              <a:t>a </a:t>
            </a:r>
            <a:r>
              <a:rPr lang="en-US" sz="2600" b="1" dirty="0">
                <a:solidFill>
                  <a:srgbClr val="FF0000"/>
                </a:solidFill>
              </a:rPr>
              <a:t>task </a:t>
            </a:r>
            <a:r>
              <a:rPr lang="en-US" sz="2600" dirty="0"/>
              <a:t>is</a:t>
            </a:r>
            <a:r>
              <a:rPr lang="en-US" sz="2400" dirty="0"/>
              <a:t> a set of classes to learn</a:t>
            </a:r>
            <a:endParaRPr lang="en-US" sz="2400" dirty="0">
              <a:ea typeface="+mn-ea"/>
              <a:cs typeface="+mn-cs"/>
            </a:endParaRPr>
          </a:p>
          <a:p>
            <a:endParaRPr lang="en-US" dirty="0"/>
          </a:p>
          <a:p>
            <a:pPr>
              <a:buNone/>
            </a:pPr>
            <a:r>
              <a:rPr lang="en-US" sz="2800" dirty="0">
                <a:solidFill>
                  <a:srgbClr val="FF0000"/>
                </a:solidFill>
              </a:rPr>
              <a:t>Assumption: </a:t>
            </a:r>
          </a:p>
          <a:p>
            <a:pPr>
              <a:buNone/>
            </a:pPr>
            <a:r>
              <a:rPr lang="en-US" sz="2400" dirty="0"/>
              <a:t>Both</a:t>
            </a:r>
            <a:r>
              <a:rPr lang="en-US" sz="2400" dirty="0">
                <a:solidFill>
                  <a:srgbClr val="FF0000"/>
                </a:solidFill>
              </a:rPr>
              <a:t> </a:t>
            </a:r>
            <a:r>
              <a:rPr lang="en-US" sz="2400" dirty="0"/>
              <a:t>the task </a:t>
            </a:r>
            <a:r>
              <a:rPr lang="en-US" sz="2400" i="1" dirty="0"/>
              <a:t>T</a:t>
            </a:r>
            <a:r>
              <a:rPr lang="en-US" sz="2400" i="1" baseline="-25000" dirty="0"/>
              <a:t>N</a:t>
            </a:r>
            <a:r>
              <a:rPr lang="en-US" sz="2400" baseline="-25000" dirty="0"/>
              <a:t>+1</a:t>
            </a:r>
            <a:r>
              <a:rPr lang="en-US" sz="2400" dirty="0"/>
              <a:t> and its training data </a:t>
            </a:r>
            <a:r>
              <a:rPr lang="en-US" sz="2400" i="1" dirty="0"/>
              <a:t>D</a:t>
            </a:r>
            <a:r>
              <a:rPr lang="en-US" sz="2400" i="1" baseline="-25000" dirty="0"/>
              <a:t>N</a:t>
            </a:r>
            <a:r>
              <a:rPr lang="en-US" sz="2400" baseline="-25000" dirty="0"/>
              <a:t>+1</a:t>
            </a:r>
            <a:r>
              <a:rPr lang="en-US" sz="2400" dirty="0"/>
              <a:t> are </a:t>
            </a:r>
            <a:r>
              <a:rPr lang="en-US" sz="2400" b="1" dirty="0"/>
              <a:t>given</a:t>
            </a:r>
            <a:r>
              <a:rPr lang="en-US" sz="2400" dirty="0"/>
              <a:t>.</a:t>
            </a:r>
          </a:p>
        </p:txBody>
      </p:sp>
    </p:spTree>
    <p:extLst>
      <p:ext uri="{BB962C8B-B14F-4D97-AF65-F5344CB8AC3E}">
        <p14:creationId xmlns:p14="http://schemas.microsoft.com/office/powerpoint/2010/main" val="3292466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2C6B-CF72-DF5A-02E0-69E59D504CA1}"/>
              </a:ext>
            </a:extLst>
          </p:cNvPr>
          <p:cNvSpPr>
            <a:spLocks noGrp="1"/>
          </p:cNvSpPr>
          <p:nvPr>
            <p:ph type="title"/>
          </p:nvPr>
        </p:nvSpPr>
        <p:spPr/>
        <p:txBody>
          <a:bodyPr/>
          <a:lstStyle/>
          <a:p>
            <a:r>
              <a:rPr lang="en-US" dirty="0"/>
              <a:t>Assumptions</a:t>
            </a:r>
          </a:p>
        </p:txBody>
      </p:sp>
      <p:sp>
        <p:nvSpPr>
          <p:cNvPr id="3" name="Content Placeholder 2">
            <a:extLst>
              <a:ext uri="{FF2B5EF4-FFF2-40B4-BE49-F238E27FC236}">
                <a16:creationId xmlns:a16="http://schemas.microsoft.com/office/drawing/2014/main" id="{3E8BC1F5-CB3E-A06C-37F3-78932330C523}"/>
              </a:ext>
            </a:extLst>
          </p:cNvPr>
          <p:cNvSpPr>
            <a:spLocks noGrp="1"/>
          </p:cNvSpPr>
          <p:nvPr>
            <p:ph idx="1"/>
          </p:nvPr>
        </p:nvSpPr>
        <p:spPr/>
        <p:txBody>
          <a:bodyPr/>
          <a:lstStyle/>
          <a:p>
            <a:pPr marL="346075" indent="-346075">
              <a:spcBef>
                <a:spcPts val="1200"/>
              </a:spcBef>
            </a:pPr>
            <a:r>
              <a:rPr lang="en-US" dirty="0"/>
              <a:t>Once a task is learned its data is no longer accessible, at least most of it. </a:t>
            </a:r>
          </a:p>
          <a:p>
            <a:pPr marL="673100" lvl="1" indent="-346075">
              <a:spcBef>
                <a:spcPts val="1200"/>
              </a:spcBef>
            </a:pPr>
            <a:r>
              <a:rPr lang="en-US" dirty="0"/>
              <a:t>In the replay approach, we can save a small amount of past data</a:t>
            </a:r>
          </a:p>
          <a:p>
            <a:pPr marL="346075" indent="-346075">
              <a:spcBef>
                <a:spcPts val="600"/>
              </a:spcBef>
            </a:pPr>
            <a:endParaRPr lang="en-US" dirty="0"/>
          </a:p>
          <a:p>
            <a:pPr marL="346075" indent="-346075">
              <a:spcBef>
                <a:spcPts val="600"/>
              </a:spcBef>
            </a:pPr>
            <a:r>
              <a:rPr lang="en-US" dirty="0"/>
              <a:t>Both the new task </a:t>
            </a:r>
            <a:r>
              <a:rPr lang="en-US" i="1" dirty="0"/>
              <a:t>T</a:t>
            </a:r>
            <a:r>
              <a:rPr lang="en-US" i="1" baseline="-25000" dirty="0"/>
              <a:t>N</a:t>
            </a:r>
            <a:r>
              <a:rPr lang="en-US" baseline="-25000" dirty="0"/>
              <a:t>+1</a:t>
            </a:r>
            <a:r>
              <a:rPr lang="en-US" dirty="0"/>
              <a:t> and its training data </a:t>
            </a:r>
            <a:r>
              <a:rPr lang="en-US" i="1" dirty="0"/>
              <a:t>D</a:t>
            </a:r>
            <a:r>
              <a:rPr lang="en-US" i="1" baseline="-25000" dirty="0"/>
              <a:t>N</a:t>
            </a:r>
            <a:r>
              <a:rPr lang="en-US" baseline="-25000" dirty="0"/>
              <a:t>+1</a:t>
            </a:r>
            <a:r>
              <a:rPr lang="en-US" dirty="0"/>
              <a:t> </a:t>
            </a:r>
            <a:r>
              <a:rPr lang="en-US" b="1" dirty="0"/>
              <a:t>are given by the user</a:t>
            </a:r>
            <a:r>
              <a:rPr lang="en-US" dirty="0"/>
              <a:t>.</a:t>
            </a:r>
          </a:p>
          <a:p>
            <a:endParaRPr lang="en-US" dirty="0"/>
          </a:p>
        </p:txBody>
      </p:sp>
      <p:sp>
        <p:nvSpPr>
          <p:cNvPr id="4" name="Footer Placeholder 3">
            <a:extLst>
              <a:ext uri="{FF2B5EF4-FFF2-40B4-BE49-F238E27FC236}">
                <a16:creationId xmlns:a16="http://schemas.microsoft.com/office/drawing/2014/main" id="{90746E86-5B69-28E6-3A32-915390B4292B}"/>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07D97406-18E6-8A75-FCD8-3A8219126BDE}"/>
              </a:ext>
            </a:extLst>
          </p:cNvPr>
          <p:cNvSpPr>
            <a:spLocks noGrp="1"/>
          </p:cNvSpPr>
          <p:nvPr>
            <p:ph type="sldNum" sz="quarter" idx="11"/>
          </p:nvPr>
        </p:nvSpPr>
        <p:spPr/>
        <p:txBody>
          <a:bodyPr/>
          <a:lstStyle/>
          <a:p>
            <a:pPr>
              <a:defRPr/>
            </a:pPr>
            <a:fld id="{09BF91C3-4DC8-4412-86BD-7EDA41606D7A}" type="slidenum">
              <a:rPr lang="en-US" altLang="en-US" smtClean="0"/>
              <a:pPr>
                <a:defRPr/>
              </a:pPr>
              <a:t>12</a:t>
            </a:fld>
            <a:endParaRPr lang="en-US" altLang="en-US"/>
          </a:p>
        </p:txBody>
      </p:sp>
    </p:spTree>
    <p:extLst>
      <p:ext uri="{BB962C8B-B14F-4D97-AF65-F5344CB8AC3E}">
        <p14:creationId xmlns:p14="http://schemas.microsoft.com/office/powerpoint/2010/main" val="1709220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3F13-2F78-E81D-C3C2-595FD20F3879}"/>
              </a:ext>
            </a:extLst>
          </p:cNvPr>
          <p:cNvSpPr>
            <a:spLocks noGrp="1"/>
          </p:cNvSpPr>
          <p:nvPr>
            <p:ph type="title"/>
          </p:nvPr>
        </p:nvSpPr>
        <p:spPr/>
        <p:txBody>
          <a:bodyPr/>
          <a:lstStyle/>
          <a:p>
            <a:r>
              <a:rPr lang="en-US" dirty="0"/>
              <a:t>Two popular CL settings: TIL</a:t>
            </a:r>
            <a:endParaRPr lang="en-US" sz="2400" dirty="0"/>
          </a:p>
        </p:txBody>
      </p:sp>
      <p:sp>
        <p:nvSpPr>
          <p:cNvPr id="3" name="Content Placeholder 2">
            <a:extLst>
              <a:ext uri="{FF2B5EF4-FFF2-40B4-BE49-F238E27FC236}">
                <a16:creationId xmlns:a16="http://schemas.microsoft.com/office/drawing/2014/main" id="{72242496-9B7A-3957-A5A0-FBE963B6C583}"/>
              </a:ext>
            </a:extLst>
          </p:cNvPr>
          <p:cNvSpPr>
            <a:spLocks noGrp="1"/>
          </p:cNvSpPr>
          <p:nvPr>
            <p:ph idx="1"/>
          </p:nvPr>
        </p:nvSpPr>
        <p:spPr>
          <a:xfrm>
            <a:off x="609600" y="1469457"/>
            <a:ext cx="10972800" cy="4875866"/>
          </a:xfrm>
        </p:spPr>
        <p:txBody>
          <a:bodyPr/>
          <a:lstStyle/>
          <a:p>
            <a:r>
              <a:rPr lang="en-US" sz="2800" dirty="0">
                <a:solidFill>
                  <a:srgbClr val="0000FF"/>
                </a:solidFill>
              </a:rPr>
              <a:t>Task incremental learning (TIL): </a:t>
            </a:r>
            <a:r>
              <a:rPr lang="en-US" sz="2800" dirty="0"/>
              <a:t>train a “separate” model for each task </a:t>
            </a:r>
            <a:r>
              <a:rPr lang="en-US" sz="2800" dirty="0">
                <a:solidFill>
                  <a:srgbClr val="FF0000"/>
                </a:solidFill>
              </a:rPr>
              <a:t>and</a:t>
            </a:r>
            <a:r>
              <a:rPr lang="en-US" sz="2800" dirty="0"/>
              <a:t> task-id is provided during testing </a:t>
            </a:r>
          </a:p>
          <a:p>
            <a:pPr lvl="1"/>
            <a:r>
              <a:rPr lang="en-US" sz="2400" b="1" dirty="0"/>
              <a:t>Example</a:t>
            </a:r>
            <a:r>
              <a:rPr lang="en-US" sz="2400" dirty="0"/>
              <a:t>: Task 1: learn to recognize </a:t>
            </a:r>
            <a:r>
              <a:rPr lang="en-US" sz="2400" dirty="0">
                <a:solidFill>
                  <a:srgbClr val="FF0000"/>
                </a:solidFill>
              </a:rPr>
              <a:t>different breeds of dogs</a:t>
            </a:r>
            <a:r>
              <a:rPr lang="en-US" sz="2400" dirty="0"/>
              <a:t>. Task 2: learn to recognize </a:t>
            </a:r>
            <a:r>
              <a:rPr lang="en-US" sz="2400" dirty="0">
                <a:solidFill>
                  <a:srgbClr val="FF0000"/>
                </a:solidFill>
              </a:rPr>
              <a:t>different animals</a:t>
            </a:r>
            <a:r>
              <a:rPr lang="en-US" sz="2400" dirty="0"/>
              <a:t>. Task 3: learn to recognize </a:t>
            </a:r>
            <a:r>
              <a:rPr lang="en-US" sz="2400" dirty="0">
                <a:solidFill>
                  <a:srgbClr val="FF0000"/>
                </a:solidFill>
              </a:rPr>
              <a:t>different types of fish.  </a:t>
            </a:r>
          </a:p>
          <a:p>
            <a:pPr lvl="1"/>
            <a:r>
              <a:rPr lang="en-US" sz="2400" dirty="0"/>
              <a:t>Testing needs task information (e.g., task id). </a:t>
            </a:r>
          </a:p>
        </p:txBody>
      </p:sp>
      <p:sp>
        <p:nvSpPr>
          <p:cNvPr id="4" name="Footer Placeholder 3">
            <a:extLst>
              <a:ext uri="{FF2B5EF4-FFF2-40B4-BE49-F238E27FC236}">
                <a16:creationId xmlns:a16="http://schemas.microsoft.com/office/drawing/2014/main" id="{827C01B3-400F-85EB-AD80-3EEDA70C3A89}"/>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996CEDF6-3AB0-573A-342F-B284ABC61806}"/>
              </a:ext>
            </a:extLst>
          </p:cNvPr>
          <p:cNvSpPr>
            <a:spLocks noGrp="1"/>
          </p:cNvSpPr>
          <p:nvPr>
            <p:ph type="sldNum" sz="quarter" idx="11"/>
          </p:nvPr>
        </p:nvSpPr>
        <p:spPr/>
        <p:txBody>
          <a:bodyPr/>
          <a:lstStyle/>
          <a:p>
            <a:pPr>
              <a:defRPr/>
            </a:pPr>
            <a:fld id="{09BF91C3-4DC8-4412-86BD-7EDA41606D7A}" type="slidenum">
              <a:rPr lang="en-US" altLang="en-US" smtClean="0"/>
              <a:pPr>
                <a:defRPr/>
              </a:pPr>
              <a:t>13</a:t>
            </a:fld>
            <a:endParaRPr lang="en-US" altLang="en-US"/>
          </a:p>
        </p:txBody>
      </p:sp>
      <p:pic>
        <p:nvPicPr>
          <p:cNvPr id="7" name="Screen Shot 2022-10-19 at 3.26.09 PM.png" descr="Screen Shot 2022-10-19 at 3.26.09 PM.png">
            <a:extLst>
              <a:ext uri="{FF2B5EF4-FFF2-40B4-BE49-F238E27FC236}">
                <a16:creationId xmlns:a16="http://schemas.microsoft.com/office/drawing/2014/main" id="{CEEB9F1F-1A5E-1F93-41F6-3E07122009A5}"/>
              </a:ext>
            </a:extLst>
          </p:cNvPr>
          <p:cNvPicPr>
            <a:picLocks noChangeAspect="1"/>
          </p:cNvPicPr>
          <p:nvPr/>
        </p:nvPicPr>
        <p:blipFill>
          <a:blip r:embed="rId2"/>
          <a:stretch>
            <a:fillRect/>
          </a:stretch>
        </p:blipFill>
        <p:spPr>
          <a:xfrm>
            <a:off x="983432" y="4420780"/>
            <a:ext cx="10734640" cy="1548172"/>
          </a:xfrm>
          <a:prstGeom prst="rect">
            <a:avLst/>
          </a:prstGeom>
          <a:ln w="12700">
            <a:miter lim="400000"/>
          </a:ln>
        </p:spPr>
      </p:pic>
      <p:sp>
        <p:nvSpPr>
          <p:cNvPr id="6" name="Rectangle 5">
            <a:extLst>
              <a:ext uri="{FF2B5EF4-FFF2-40B4-BE49-F238E27FC236}">
                <a16:creationId xmlns:a16="http://schemas.microsoft.com/office/drawing/2014/main" id="{9213F244-452B-709A-66D7-817978959A08}"/>
              </a:ext>
            </a:extLst>
          </p:cNvPr>
          <p:cNvSpPr/>
          <p:nvPr/>
        </p:nvSpPr>
        <p:spPr bwMode="auto">
          <a:xfrm>
            <a:off x="3611724" y="5337212"/>
            <a:ext cx="1872208" cy="331107"/>
          </a:xfrm>
          <a:prstGeom prst="rect">
            <a:avLst/>
          </a:prstGeom>
          <a:noFill/>
          <a:ln w="4445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endParaRPr kumimoji="0" lang="en-US"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03220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3F13-2F78-E81D-C3C2-595FD20F3879}"/>
              </a:ext>
            </a:extLst>
          </p:cNvPr>
          <p:cNvSpPr>
            <a:spLocks noGrp="1"/>
          </p:cNvSpPr>
          <p:nvPr>
            <p:ph type="title"/>
          </p:nvPr>
        </p:nvSpPr>
        <p:spPr/>
        <p:txBody>
          <a:bodyPr/>
          <a:lstStyle/>
          <a:p>
            <a:r>
              <a:rPr lang="en-US" dirty="0"/>
              <a:t>Two popular CL settings: CIL</a:t>
            </a:r>
            <a:endParaRPr lang="en-US" sz="2400" dirty="0"/>
          </a:p>
        </p:txBody>
      </p:sp>
      <p:sp>
        <p:nvSpPr>
          <p:cNvPr id="3" name="Content Placeholder 2">
            <a:extLst>
              <a:ext uri="{FF2B5EF4-FFF2-40B4-BE49-F238E27FC236}">
                <a16:creationId xmlns:a16="http://schemas.microsoft.com/office/drawing/2014/main" id="{72242496-9B7A-3957-A5A0-FBE963B6C583}"/>
              </a:ext>
            </a:extLst>
          </p:cNvPr>
          <p:cNvSpPr>
            <a:spLocks noGrp="1"/>
          </p:cNvSpPr>
          <p:nvPr>
            <p:ph idx="1"/>
          </p:nvPr>
        </p:nvSpPr>
        <p:spPr>
          <a:xfrm>
            <a:off x="609600" y="1508554"/>
            <a:ext cx="10972800" cy="4836769"/>
          </a:xfrm>
        </p:spPr>
        <p:txBody>
          <a:bodyPr/>
          <a:lstStyle/>
          <a:p>
            <a:r>
              <a:rPr lang="en-US" sz="2800" dirty="0">
                <a:solidFill>
                  <a:srgbClr val="0000FF"/>
                </a:solidFill>
              </a:rPr>
              <a:t>Class incremental learning (CIL): </a:t>
            </a:r>
            <a:r>
              <a:rPr lang="en-US" sz="2800" dirty="0"/>
              <a:t>produce a single model from all tasks </a:t>
            </a:r>
            <a:r>
              <a:rPr lang="en-US" sz="2800" dirty="0">
                <a:solidFill>
                  <a:srgbClr val="FF0000"/>
                </a:solidFill>
              </a:rPr>
              <a:t>and</a:t>
            </a:r>
            <a:r>
              <a:rPr lang="en-US" sz="2800" dirty="0"/>
              <a:t> classify all classes during testing</a:t>
            </a:r>
          </a:p>
          <a:p>
            <a:pPr lvl="1"/>
            <a:r>
              <a:rPr lang="en-US" sz="2400" b="1" dirty="0"/>
              <a:t>Example</a:t>
            </a:r>
            <a:r>
              <a:rPr lang="en-US" sz="2400" dirty="0"/>
              <a:t>: Task 1: learn to recognize </a:t>
            </a:r>
            <a:r>
              <a:rPr lang="en-US" sz="2400" dirty="0">
                <a:solidFill>
                  <a:srgbClr val="FF0000"/>
                </a:solidFill>
              </a:rPr>
              <a:t>pig</a:t>
            </a:r>
            <a:r>
              <a:rPr lang="en-US" sz="2400" dirty="0"/>
              <a:t> and </a:t>
            </a:r>
            <a:r>
              <a:rPr lang="en-US" sz="2400" dirty="0">
                <a:solidFill>
                  <a:srgbClr val="FF0000"/>
                </a:solidFill>
              </a:rPr>
              <a:t>cat. </a:t>
            </a:r>
            <a:r>
              <a:rPr lang="en-US" sz="2400" dirty="0"/>
              <a:t>Task 2:</a:t>
            </a:r>
            <a:r>
              <a:rPr lang="en-US" sz="2400" dirty="0">
                <a:solidFill>
                  <a:srgbClr val="FF0000"/>
                </a:solidFill>
              </a:rPr>
              <a:t> sheep. </a:t>
            </a:r>
            <a:r>
              <a:rPr lang="en-US" sz="2400" dirty="0"/>
              <a:t>Task 3: </a:t>
            </a:r>
            <a:r>
              <a:rPr lang="en-US" sz="2400" dirty="0">
                <a:solidFill>
                  <a:srgbClr val="FF0000"/>
                </a:solidFill>
              </a:rPr>
              <a:t>chicken </a:t>
            </a:r>
            <a:r>
              <a:rPr lang="en-US" sz="2400" dirty="0"/>
              <a:t>and</a:t>
            </a:r>
            <a:r>
              <a:rPr lang="en-US" sz="2400" dirty="0">
                <a:solidFill>
                  <a:srgbClr val="FF0000"/>
                </a:solidFill>
              </a:rPr>
              <a:t> dog. </a:t>
            </a:r>
            <a:r>
              <a:rPr lang="en-US" sz="2400" dirty="0"/>
              <a:t>Task 4:</a:t>
            </a:r>
            <a:r>
              <a:rPr lang="en-US" sz="2400" dirty="0">
                <a:solidFill>
                  <a:srgbClr val="FF0000"/>
                </a:solidFill>
              </a:rPr>
              <a:t> horse</a:t>
            </a:r>
            <a:r>
              <a:rPr lang="en-US" sz="2400" dirty="0"/>
              <a:t> and</a:t>
            </a:r>
            <a:r>
              <a:rPr lang="en-US" sz="2400" dirty="0">
                <a:solidFill>
                  <a:srgbClr val="FF0000"/>
                </a:solidFill>
              </a:rPr>
              <a:t> cow</a:t>
            </a:r>
            <a:endParaRPr lang="en-US" sz="2400" dirty="0"/>
          </a:p>
          <a:p>
            <a:pPr lvl="1"/>
            <a:r>
              <a:rPr lang="en-US" sz="2400" dirty="0"/>
              <a:t>Testing: </a:t>
            </a:r>
          </a:p>
          <a:p>
            <a:pPr lvl="2"/>
            <a:endParaRPr lang="en-US" dirty="0"/>
          </a:p>
          <a:p>
            <a:pPr lvl="2"/>
            <a:endParaRPr lang="en-US" dirty="0"/>
          </a:p>
          <a:p>
            <a:pPr lvl="2"/>
            <a:endParaRPr lang="en-US" dirty="0"/>
          </a:p>
          <a:p>
            <a:endParaRPr lang="en-US" dirty="0"/>
          </a:p>
        </p:txBody>
      </p:sp>
      <p:sp>
        <p:nvSpPr>
          <p:cNvPr id="4" name="Footer Placeholder 3">
            <a:extLst>
              <a:ext uri="{FF2B5EF4-FFF2-40B4-BE49-F238E27FC236}">
                <a16:creationId xmlns:a16="http://schemas.microsoft.com/office/drawing/2014/main" id="{827C01B3-400F-85EB-AD80-3EEDA70C3A89}"/>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996CEDF6-3AB0-573A-342F-B284ABC61806}"/>
              </a:ext>
            </a:extLst>
          </p:cNvPr>
          <p:cNvSpPr>
            <a:spLocks noGrp="1"/>
          </p:cNvSpPr>
          <p:nvPr>
            <p:ph type="sldNum" sz="quarter" idx="11"/>
          </p:nvPr>
        </p:nvSpPr>
        <p:spPr/>
        <p:txBody>
          <a:bodyPr/>
          <a:lstStyle/>
          <a:p>
            <a:pPr>
              <a:defRPr/>
            </a:pPr>
            <a:fld id="{09BF91C3-4DC8-4412-86BD-7EDA41606D7A}" type="slidenum">
              <a:rPr lang="en-US" altLang="en-US" smtClean="0"/>
              <a:pPr>
                <a:defRPr/>
              </a:pPr>
              <a:t>14</a:t>
            </a:fld>
            <a:endParaRPr lang="en-US" altLang="en-US"/>
          </a:p>
        </p:txBody>
      </p:sp>
      <p:pic>
        <p:nvPicPr>
          <p:cNvPr id="6" name="Screen Shot 2022-10-19 at 3.23.23 PM.png" descr="Screen Shot 2022-10-19 at 3.23.23 PM.png">
            <a:extLst>
              <a:ext uri="{FF2B5EF4-FFF2-40B4-BE49-F238E27FC236}">
                <a16:creationId xmlns:a16="http://schemas.microsoft.com/office/drawing/2014/main" id="{844808FC-469C-7472-2609-6C46041BFEE2}"/>
              </a:ext>
            </a:extLst>
          </p:cNvPr>
          <p:cNvPicPr>
            <a:picLocks noChangeAspect="1"/>
          </p:cNvPicPr>
          <p:nvPr/>
        </p:nvPicPr>
        <p:blipFill>
          <a:blip r:embed="rId2"/>
          <a:stretch>
            <a:fillRect/>
          </a:stretch>
        </p:blipFill>
        <p:spPr>
          <a:xfrm>
            <a:off x="911424" y="4460535"/>
            <a:ext cx="10785298" cy="1692188"/>
          </a:xfrm>
          <a:prstGeom prst="rect">
            <a:avLst/>
          </a:prstGeom>
          <a:ln w="12700">
            <a:miter lim="400000"/>
          </a:ln>
        </p:spPr>
      </p:pic>
      <p:graphicFrame>
        <p:nvGraphicFramePr>
          <p:cNvPr id="9" name="Object 8">
            <a:extLst>
              <a:ext uri="{FF2B5EF4-FFF2-40B4-BE49-F238E27FC236}">
                <a16:creationId xmlns:a16="http://schemas.microsoft.com/office/drawing/2014/main" id="{3EDCA5D5-C4BF-70F9-7D39-AFF713B9B15F}"/>
              </a:ext>
            </a:extLst>
          </p:cNvPr>
          <p:cNvGraphicFramePr>
            <a:graphicFrameLocks noChangeAspect="1"/>
          </p:cNvGraphicFramePr>
          <p:nvPr/>
        </p:nvGraphicFramePr>
        <p:xfrm>
          <a:off x="2711624" y="3392996"/>
          <a:ext cx="814449" cy="814449"/>
        </p:xfrm>
        <a:graphic>
          <a:graphicData uri="http://schemas.openxmlformats.org/presentationml/2006/ole">
            <mc:AlternateContent xmlns:mc="http://schemas.openxmlformats.org/markup-compatibility/2006">
              <mc:Choice xmlns:v="urn:schemas-microsoft-com:vml" Requires="v">
                <p:oleObj name="Bitmap Image" r:id="rId3" imgW="1409760" imgH="1409760" progId="PBrush">
                  <p:embed/>
                </p:oleObj>
              </mc:Choice>
              <mc:Fallback>
                <p:oleObj name="Bitmap Image" r:id="rId3" imgW="1409760" imgH="1409760" progId="PBrush">
                  <p:embed/>
                  <p:pic>
                    <p:nvPicPr>
                      <p:cNvPr id="9" name="Object 8">
                        <a:extLst>
                          <a:ext uri="{FF2B5EF4-FFF2-40B4-BE49-F238E27FC236}">
                            <a16:creationId xmlns:a16="http://schemas.microsoft.com/office/drawing/2014/main" id="{3EDCA5D5-C4BF-70F9-7D39-AFF713B9B15F}"/>
                          </a:ext>
                        </a:extLst>
                      </p:cNvPr>
                      <p:cNvPicPr/>
                      <p:nvPr/>
                    </p:nvPicPr>
                    <p:blipFill>
                      <a:blip r:embed="rId4"/>
                      <a:stretch>
                        <a:fillRect/>
                      </a:stretch>
                    </p:blipFill>
                    <p:spPr>
                      <a:xfrm>
                        <a:off x="2711624" y="3392996"/>
                        <a:ext cx="814449" cy="81444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F7969E3-72E9-828A-52FE-8905AD9163C6}"/>
              </a:ext>
            </a:extLst>
          </p:cNvPr>
          <p:cNvGraphicFramePr>
            <a:graphicFrameLocks noChangeAspect="1"/>
          </p:cNvGraphicFramePr>
          <p:nvPr/>
        </p:nvGraphicFramePr>
        <p:xfrm>
          <a:off x="3922961" y="3423938"/>
          <a:ext cx="840891" cy="814449"/>
        </p:xfrm>
        <a:graphic>
          <a:graphicData uri="http://schemas.openxmlformats.org/presentationml/2006/ole">
            <mc:AlternateContent xmlns:mc="http://schemas.openxmlformats.org/markup-compatibility/2006">
              <mc:Choice xmlns:v="urn:schemas-microsoft-com:vml" Requires="v">
                <p:oleObj name="Bitmap Image" r:id="rId5" imgW="1514520" imgH="1467000" progId="PBrush">
                  <p:embed/>
                </p:oleObj>
              </mc:Choice>
              <mc:Fallback>
                <p:oleObj name="Bitmap Image" r:id="rId5" imgW="1514520" imgH="1467000" progId="PBrush">
                  <p:embed/>
                  <p:pic>
                    <p:nvPicPr>
                      <p:cNvPr id="10" name="Object 9">
                        <a:extLst>
                          <a:ext uri="{FF2B5EF4-FFF2-40B4-BE49-F238E27FC236}">
                            <a16:creationId xmlns:a16="http://schemas.microsoft.com/office/drawing/2014/main" id="{EF7969E3-72E9-828A-52FE-8905AD9163C6}"/>
                          </a:ext>
                        </a:extLst>
                      </p:cNvPr>
                      <p:cNvPicPr/>
                      <p:nvPr/>
                    </p:nvPicPr>
                    <p:blipFill>
                      <a:blip r:embed="rId6"/>
                      <a:stretch>
                        <a:fillRect/>
                      </a:stretch>
                    </p:blipFill>
                    <p:spPr>
                      <a:xfrm>
                        <a:off x="3922961" y="3423938"/>
                        <a:ext cx="840891" cy="814449"/>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7DA010E-827E-52EB-6C41-D3A30A50EE74}"/>
              </a:ext>
            </a:extLst>
          </p:cNvPr>
          <p:cNvGraphicFramePr>
            <a:graphicFrameLocks noChangeAspect="1"/>
          </p:cNvGraphicFramePr>
          <p:nvPr/>
        </p:nvGraphicFramePr>
        <p:xfrm>
          <a:off x="5099222" y="3436940"/>
          <a:ext cx="1029008" cy="801201"/>
        </p:xfrm>
        <a:graphic>
          <a:graphicData uri="http://schemas.openxmlformats.org/presentationml/2006/ole">
            <mc:AlternateContent xmlns:mc="http://schemas.openxmlformats.org/markup-compatibility/2006">
              <mc:Choice xmlns:v="urn:schemas-microsoft-com:vml" Requires="v">
                <p:oleObj name="Bitmap Image" r:id="rId7" imgW="2108160" imgH="1641600" progId="PBrush">
                  <p:embed/>
                </p:oleObj>
              </mc:Choice>
              <mc:Fallback>
                <p:oleObj name="Bitmap Image" r:id="rId7" imgW="2108160" imgH="1641600" progId="PBrush">
                  <p:embed/>
                  <p:pic>
                    <p:nvPicPr>
                      <p:cNvPr id="11" name="Object 10">
                        <a:extLst>
                          <a:ext uri="{FF2B5EF4-FFF2-40B4-BE49-F238E27FC236}">
                            <a16:creationId xmlns:a16="http://schemas.microsoft.com/office/drawing/2014/main" id="{67DA010E-827E-52EB-6C41-D3A30A50EE74}"/>
                          </a:ext>
                        </a:extLst>
                      </p:cNvPr>
                      <p:cNvPicPr/>
                      <p:nvPr/>
                    </p:nvPicPr>
                    <p:blipFill>
                      <a:blip r:embed="rId8"/>
                      <a:stretch>
                        <a:fillRect/>
                      </a:stretch>
                    </p:blipFill>
                    <p:spPr>
                      <a:xfrm>
                        <a:off x="5099222" y="3436940"/>
                        <a:ext cx="1029008" cy="801201"/>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01DDD95-BF74-3778-3C61-01F3ACB34F2D}"/>
              </a:ext>
            </a:extLst>
          </p:cNvPr>
          <p:cNvSpPr/>
          <p:nvPr/>
        </p:nvSpPr>
        <p:spPr bwMode="auto">
          <a:xfrm>
            <a:off x="3287688" y="5769260"/>
            <a:ext cx="1260140" cy="324035"/>
          </a:xfrm>
          <a:prstGeom prst="rect">
            <a:avLst/>
          </a:prstGeom>
          <a:noFill/>
          <a:ln w="4445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endParaRPr kumimoji="0" lang="en-US" sz="3000" b="0" i="0" u="none" strike="noStrike" cap="none" normalizeH="0" baseline="0" dirty="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B2E28577-28F2-BA99-C73F-D7BCDAA1D47D}"/>
              </a:ext>
            </a:extLst>
          </p:cNvPr>
          <p:cNvSpPr txBox="1"/>
          <p:nvPr/>
        </p:nvSpPr>
        <p:spPr>
          <a:xfrm>
            <a:off x="2711624" y="6176337"/>
            <a:ext cx="8568952" cy="498598"/>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 </a:t>
            </a:r>
          </a:p>
          <a:p>
            <a:pPr algn="ctr">
              <a:buNone/>
            </a:pPr>
            <a:r>
              <a:rPr lang="en-US" sz="1200" dirty="0"/>
              <a:t>van de Ven and </a:t>
            </a:r>
            <a:r>
              <a:rPr lang="en-US" sz="1200" dirty="0" err="1"/>
              <a:t>Tolias</a:t>
            </a:r>
            <a:r>
              <a:rPr lang="en-US" sz="1200" dirty="0"/>
              <a:t> Three scenarios for continual learning, </a:t>
            </a:r>
            <a:r>
              <a:rPr lang="en-US" sz="1200" i="1" dirty="0" err="1"/>
              <a:t>arXiv</a:t>
            </a:r>
            <a:r>
              <a:rPr lang="en-US" sz="1200" i="1" dirty="0"/>
              <a:t> preprint arXiv</a:t>
            </a:r>
            <a:r>
              <a:rPr lang="en-US" sz="1200" dirty="0"/>
              <a:t>:1904.07734, 2019.</a:t>
            </a:r>
          </a:p>
        </p:txBody>
      </p:sp>
    </p:spTree>
    <p:extLst>
      <p:ext uri="{BB962C8B-B14F-4D97-AF65-F5344CB8AC3E}">
        <p14:creationId xmlns:p14="http://schemas.microsoft.com/office/powerpoint/2010/main" val="823722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BBCC-5A31-46FE-9603-131CEE58E51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882DEAC-7047-4A78-92F6-AEDB748165FC}"/>
              </a:ext>
            </a:extLst>
          </p:cNvPr>
          <p:cNvSpPr>
            <a:spLocks noGrp="1"/>
          </p:cNvSpPr>
          <p:nvPr>
            <p:ph idx="1"/>
          </p:nvPr>
        </p:nvSpPr>
        <p:spPr/>
        <p:txBody>
          <a:bodyPr/>
          <a:lstStyle/>
          <a:p>
            <a:pPr>
              <a:spcBef>
                <a:spcPts val="600"/>
              </a:spcBef>
            </a:pPr>
            <a:r>
              <a:rPr lang="en-US" sz="3200" dirty="0">
                <a:solidFill>
                  <a:schemeClr val="bg2">
                    <a:lumMod val="60000"/>
                    <a:lumOff val="40000"/>
                  </a:schemeClr>
                </a:solidFill>
              </a:rPr>
              <a:t>Continual or lifelong learning</a:t>
            </a:r>
          </a:p>
          <a:p>
            <a:pPr>
              <a:spcBef>
                <a:spcPts val="600"/>
              </a:spcBef>
            </a:pPr>
            <a:r>
              <a:rPr lang="en-US" sz="3200" dirty="0">
                <a:solidFill>
                  <a:srgbClr val="C00000"/>
                </a:solidFill>
              </a:rPr>
              <a:t>Class incremental learning (CIL)</a:t>
            </a:r>
          </a:p>
          <a:p>
            <a:pPr lvl="1">
              <a:spcBef>
                <a:spcPts val="600"/>
              </a:spcBef>
            </a:pPr>
            <a:r>
              <a:rPr lang="en-US" sz="2800" dirty="0">
                <a:solidFill>
                  <a:srgbClr val="C00000"/>
                </a:solidFill>
              </a:rPr>
              <a:t>Theoretical result and algorithms</a:t>
            </a:r>
          </a:p>
          <a:p>
            <a:pPr>
              <a:spcBef>
                <a:spcPts val="600"/>
              </a:spcBef>
            </a:pPr>
            <a:r>
              <a:rPr lang="en-US" sz="3200" dirty="0">
                <a:solidFill>
                  <a:schemeClr val="bg2">
                    <a:lumMod val="60000"/>
                    <a:lumOff val="40000"/>
                  </a:schemeClr>
                </a:solidFill>
              </a:rPr>
              <a:t>Open world continual learning</a:t>
            </a:r>
          </a:p>
          <a:p>
            <a:pPr lvl="1">
              <a:spcBef>
                <a:spcPts val="600"/>
              </a:spcBef>
            </a:pPr>
            <a:r>
              <a:rPr lang="en-US" sz="2800" dirty="0">
                <a:solidFill>
                  <a:schemeClr val="bg2">
                    <a:lumMod val="60000"/>
                    <a:lumOff val="40000"/>
                  </a:schemeClr>
                </a:solidFill>
              </a:rPr>
              <a:t>A continuous learning chatbot</a:t>
            </a:r>
          </a:p>
          <a:p>
            <a:pPr>
              <a:spcBef>
                <a:spcPts val="600"/>
              </a:spcBef>
            </a:pPr>
            <a:r>
              <a:rPr lang="en-US" sz="3200" dirty="0">
                <a:solidFill>
                  <a:schemeClr val="bg2">
                    <a:lumMod val="60000"/>
                    <a:lumOff val="40000"/>
                  </a:schemeClr>
                </a:solidFill>
              </a:rPr>
              <a:t>Continual pre-training of language models</a:t>
            </a:r>
          </a:p>
          <a:p>
            <a:pPr>
              <a:spcBef>
                <a:spcPts val="600"/>
              </a:spcBef>
            </a:pPr>
            <a:r>
              <a:rPr lang="en-US" sz="3200" dirty="0">
                <a:solidFill>
                  <a:schemeClr val="bg2">
                    <a:lumMod val="60000"/>
                    <a:lumOff val="40000"/>
                  </a:schemeClr>
                </a:solidFill>
              </a:rPr>
              <a:t>Summary</a:t>
            </a:r>
          </a:p>
          <a:p>
            <a:endParaRPr lang="en-US" dirty="0"/>
          </a:p>
        </p:txBody>
      </p:sp>
      <p:sp>
        <p:nvSpPr>
          <p:cNvPr id="4" name="Footer Placeholder 3">
            <a:extLst>
              <a:ext uri="{FF2B5EF4-FFF2-40B4-BE49-F238E27FC236}">
                <a16:creationId xmlns:a16="http://schemas.microsoft.com/office/drawing/2014/main" id="{DD26E562-8491-4F03-91BC-143A56A1DEB9}"/>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DCA673DD-CB26-4DC3-941D-6029444DCD8E}"/>
              </a:ext>
            </a:extLst>
          </p:cNvPr>
          <p:cNvSpPr>
            <a:spLocks noGrp="1"/>
          </p:cNvSpPr>
          <p:nvPr>
            <p:ph type="sldNum" sz="quarter" idx="11"/>
          </p:nvPr>
        </p:nvSpPr>
        <p:spPr/>
        <p:txBody>
          <a:bodyPr/>
          <a:lstStyle/>
          <a:p>
            <a:pPr>
              <a:defRPr/>
            </a:pPr>
            <a:fld id="{09BF91C3-4DC8-4412-86BD-7EDA41606D7A}" type="slidenum">
              <a:rPr lang="en-US" altLang="en-US" smtClean="0"/>
              <a:pPr>
                <a:defRPr/>
              </a:pPr>
              <a:t>15</a:t>
            </a:fld>
            <a:endParaRPr lang="en-US" altLang="en-US"/>
          </a:p>
        </p:txBody>
      </p:sp>
    </p:spTree>
    <p:extLst>
      <p:ext uri="{BB962C8B-B14F-4D97-AF65-F5344CB8AC3E}">
        <p14:creationId xmlns:p14="http://schemas.microsoft.com/office/powerpoint/2010/main" val="158651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AC0EB-E9C9-3E76-3E68-35990F2EEC89}"/>
              </a:ext>
            </a:extLst>
          </p:cNvPr>
          <p:cNvSpPr>
            <a:spLocks noGrp="1"/>
          </p:cNvSpPr>
          <p:nvPr>
            <p:ph type="title"/>
          </p:nvPr>
        </p:nvSpPr>
        <p:spPr/>
        <p:txBody>
          <a:bodyPr/>
          <a:lstStyle/>
          <a:p>
            <a:r>
              <a:rPr lang="en-US" dirty="0"/>
              <a:t>Additional challenge of CIL</a:t>
            </a:r>
          </a:p>
        </p:txBody>
      </p:sp>
      <p:sp>
        <p:nvSpPr>
          <p:cNvPr id="3" name="Content Placeholder 2">
            <a:extLst>
              <a:ext uri="{FF2B5EF4-FFF2-40B4-BE49-F238E27FC236}">
                <a16:creationId xmlns:a16="http://schemas.microsoft.com/office/drawing/2014/main" id="{AEFF6CA3-36CB-5EE2-DA4B-A7CB22930CDA}"/>
              </a:ext>
            </a:extLst>
          </p:cNvPr>
          <p:cNvSpPr>
            <a:spLocks noGrp="1"/>
          </p:cNvSpPr>
          <p:nvPr>
            <p:ph idx="1"/>
          </p:nvPr>
        </p:nvSpPr>
        <p:spPr/>
        <p:txBody>
          <a:bodyPr/>
          <a:lstStyle/>
          <a:p>
            <a:r>
              <a:rPr lang="en-US" sz="2800" dirty="0"/>
              <a:t>In addition to the challenges of </a:t>
            </a:r>
            <a:r>
              <a:rPr lang="en-US" sz="2800" dirty="0">
                <a:solidFill>
                  <a:srgbClr val="0000FF"/>
                </a:solidFill>
              </a:rPr>
              <a:t>catastrophic forgetting</a:t>
            </a:r>
            <a:r>
              <a:rPr lang="en-US" sz="2800" dirty="0"/>
              <a:t> and </a:t>
            </a:r>
            <a:r>
              <a:rPr lang="en-US" sz="2800" dirty="0">
                <a:solidFill>
                  <a:srgbClr val="0000FF"/>
                </a:solidFill>
              </a:rPr>
              <a:t>knowledge transfer</a:t>
            </a:r>
            <a:r>
              <a:rPr lang="en-US" sz="2800" dirty="0"/>
              <a:t>.</a:t>
            </a:r>
          </a:p>
          <a:p>
            <a:r>
              <a:rPr lang="en-US" sz="2800" dirty="0"/>
              <a:t>CIL has an additional challenge </a:t>
            </a:r>
            <a:r>
              <a:rPr lang="en-US" sz="2800" b="1" dirty="0">
                <a:solidFill>
                  <a:srgbClr val="0000FF"/>
                </a:solidFill>
              </a:rPr>
              <a:t>inter-task class separation (ICS)</a:t>
            </a:r>
            <a:r>
              <a:rPr lang="en-US" sz="2800" dirty="0"/>
              <a:t>, which is very hard to handle.</a:t>
            </a:r>
          </a:p>
          <a:p>
            <a:pPr lvl="2"/>
            <a:r>
              <a:rPr lang="en-US" sz="2000" dirty="0"/>
              <a:t>Since after learning each task, its data is no longer accessible, then how to establish the decision boundaries between the classes of the new task and those of old tasks. </a:t>
            </a:r>
          </a:p>
          <a:p>
            <a:pPr lvl="2"/>
            <a:r>
              <a:rPr lang="en-US" sz="2000" dirty="0"/>
              <a:t>Existing research has not dealt with this problem explicitly. Replay methods deal with this implicitly to a limited extent. </a:t>
            </a:r>
          </a:p>
          <a:p>
            <a:pPr>
              <a:spcBef>
                <a:spcPts val="3000"/>
              </a:spcBef>
            </a:pPr>
            <a:r>
              <a:rPr lang="en-US" sz="2800" dirty="0">
                <a:solidFill>
                  <a:srgbClr val="FF0000"/>
                </a:solidFill>
              </a:rPr>
              <a:t>Question:</a:t>
            </a:r>
            <a:r>
              <a:rPr lang="en-US" sz="2800" dirty="0"/>
              <a:t> </a:t>
            </a:r>
            <a:r>
              <a:rPr lang="en-US" sz="2600" dirty="0"/>
              <a:t>What is the right way to solve CIL regardless what classification algorithm is used? </a:t>
            </a:r>
          </a:p>
        </p:txBody>
      </p:sp>
      <p:sp>
        <p:nvSpPr>
          <p:cNvPr id="4" name="Footer Placeholder 3">
            <a:extLst>
              <a:ext uri="{FF2B5EF4-FFF2-40B4-BE49-F238E27FC236}">
                <a16:creationId xmlns:a16="http://schemas.microsoft.com/office/drawing/2014/main" id="{C52418A3-8880-1D78-57E7-B4EC8638C9ED}"/>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35AEC422-D5D3-6425-DBB5-30548B7D494C}"/>
              </a:ext>
            </a:extLst>
          </p:cNvPr>
          <p:cNvSpPr>
            <a:spLocks noGrp="1"/>
          </p:cNvSpPr>
          <p:nvPr>
            <p:ph type="sldNum" sz="quarter" idx="11"/>
          </p:nvPr>
        </p:nvSpPr>
        <p:spPr/>
        <p:txBody>
          <a:bodyPr/>
          <a:lstStyle/>
          <a:p>
            <a:pPr>
              <a:defRPr/>
            </a:pPr>
            <a:fld id="{09BF91C3-4DC8-4412-86BD-7EDA41606D7A}" type="slidenum">
              <a:rPr lang="en-US" altLang="en-US" smtClean="0"/>
              <a:pPr>
                <a:defRPr/>
              </a:pPr>
              <a:t>16</a:t>
            </a:fld>
            <a:endParaRPr lang="en-US" altLang="en-US"/>
          </a:p>
        </p:txBody>
      </p:sp>
      <p:sp>
        <p:nvSpPr>
          <p:cNvPr id="8" name="TextBox 7">
            <a:extLst>
              <a:ext uri="{FF2B5EF4-FFF2-40B4-BE49-F238E27FC236}">
                <a16:creationId xmlns:a16="http://schemas.microsoft.com/office/drawing/2014/main" id="{7AEED788-CBC2-C9B1-1B99-8800849A9913}"/>
              </a:ext>
            </a:extLst>
          </p:cNvPr>
          <p:cNvSpPr txBox="1"/>
          <p:nvPr/>
        </p:nvSpPr>
        <p:spPr>
          <a:xfrm>
            <a:off x="2279576" y="6152723"/>
            <a:ext cx="8568952" cy="720197"/>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a:p>
            <a:pPr algn="ctr">
              <a:buNone/>
            </a:pPr>
            <a:r>
              <a:rPr lang="en-US" sz="1200" dirty="0"/>
              <a:t>Guo, Liu, Zhao. Cross-task class discrimination in online continual learning. CVPR-2023</a:t>
            </a:r>
          </a:p>
          <a:p>
            <a:pPr algn="ctr">
              <a:buNone/>
            </a:pPr>
            <a:r>
              <a:rPr lang="en-US" sz="1200" dirty="0"/>
              <a:t>.</a:t>
            </a:r>
          </a:p>
        </p:txBody>
      </p:sp>
    </p:spTree>
    <p:extLst>
      <p:ext uri="{BB962C8B-B14F-4D97-AF65-F5344CB8AC3E}">
        <p14:creationId xmlns:p14="http://schemas.microsoft.com/office/powerpoint/2010/main" val="1185528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p:cNvSpPr txBox="1">
            <a:spLocks noGrp="1"/>
          </p:cNvSpPr>
          <p:nvPr>
            <p:ph type="title"/>
          </p:nvPr>
        </p:nvSpPr>
        <p:spPr>
          <a:prstGeom prst="rect">
            <a:avLst/>
          </a:prstGeom>
        </p:spPr>
        <p:txBody>
          <a:bodyPr/>
          <a:lstStyle/>
          <a:p>
            <a:r>
              <a:rPr dirty="0"/>
              <a:t>CIL </a:t>
            </a:r>
            <a:r>
              <a:rPr lang="en-US" dirty="0"/>
              <a:t>d</a:t>
            </a:r>
            <a:r>
              <a:rPr dirty="0"/>
              <a:t>ecomposition</a:t>
            </a:r>
            <a:r>
              <a:rPr lang="en-US" dirty="0"/>
              <a:t> and theoretical result</a:t>
            </a:r>
            <a:endParaRPr dirty="0"/>
          </a:p>
        </p:txBody>
      </p:sp>
      <p:sp>
        <p:nvSpPr>
          <p:cNvPr id="136" name="Content Placeholder 2"/>
          <p:cNvSpPr txBox="1">
            <a:spLocks noGrp="1"/>
          </p:cNvSpPr>
          <p:nvPr>
            <p:ph type="body" idx="1"/>
          </p:nvPr>
        </p:nvSpPr>
        <p:spPr>
          <a:xfrm>
            <a:off x="609600" y="1600200"/>
            <a:ext cx="10972800" cy="4530726"/>
          </a:xfrm>
          <a:prstGeom prst="rect">
            <a:avLst/>
          </a:prstGeom>
        </p:spPr>
        <p:txBody>
          <a:bodyPr/>
          <a:lstStyle/>
          <a:p>
            <a:r>
              <a:rPr dirty="0"/>
              <a:t>CIL problem can be decomposed into two subproblems: </a:t>
            </a:r>
            <a:r>
              <a:rPr dirty="0">
                <a:solidFill>
                  <a:srgbClr val="0433FF"/>
                </a:solidFill>
              </a:rPr>
              <a:t>within-task prediction</a:t>
            </a:r>
            <a:r>
              <a:rPr dirty="0"/>
              <a:t> (WP) and </a:t>
            </a:r>
            <a:r>
              <a:rPr dirty="0">
                <a:solidFill>
                  <a:srgbClr val="0433FF"/>
                </a:solidFill>
              </a:rPr>
              <a:t>task-id prediction</a:t>
            </a:r>
            <a:r>
              <a:rPr dirty="0"/>
              <a:t> (TP)</a:t>
            </a:r>
            <a:endParaRPr lang="en-US" dirty="0"/>
          </a:p>
          <a:p>
            <a:endParaRPr lang="en-US" dirty="0"/>
          </a:p>
          <a:p>
            <a:endParaRPr lang="en-US" dirty="0"/>
          </a:p>
          <a:p>
            <a:endParaRPr lang="en-US" dirty="0"/>
          </a:p>
          <a:p>
            <a:endParaRPr lang="en-US" dirty="0"/>
          </a:p>
          <a:p>
            <a:pPr marL="342899" indent="-342899">
              <a:spcBef>
                <a:spcPts val="1800"/>
              </a:spcBef>
              <a:defRPr sz="2800"/>
            </a:pPr>
            <a:r>
              <a:rPr lang="en-US" b="1" dirty="0">
                <a:solidFill>
                  <a:srgbClr val="0000FF"/>
                </a:solidFill>
              </a:rPr>
              <a:t>Theoretical result:</a:t>
            </a:r>
            <a:r>
              <a:rPr lang="en-US" dirty="0"/>
              <a:t> Good WP and TP or (OOD) are </a:t>
            </a:r>
            <a:r>
              <a:rPr lang="en-US" b="1" i="1" dirty="0">
                <a:solidFill>
                  <a:srgbClr val="FF0000"/>
                </a:solidFill>
              </a:rPr>
              <a:t>necessary</a:t>
            </a:r>
            <a:r>
              <a:rPr lang="en-US" dirty="0">
                <a:solidFill>
                  <a:srgbClr val="FF0000"/>
                </a:solidFill>
              </a:rPr>
              <a:t> </a:t>
            </a:r>
            <a:r>
              <a:rPr lang="en-US" dirty="0"/>
              <a:t>and</a:t>
            </a:r>
            <a:r>
              <a:rPr lang="en-US" dirty="0">
                <a:solidFill>
                  <a:srgbClr val="FF0000"/>
                </a:solidFill>
              </a:rPr>
              <a:t> </a:t>
            </a:r>
            <a:r>
              <a:rPr lang="en-US" b="1" i="1" dirty="0">
                <a:solidFill>
                  <a:srgbClr val="FF0000"/>
                </a:solidFill>
              </a:rPr>
              <a:t>sufficient</a:t>
            </a:r>
            <a:r>
              <a:rPr lang="en-US" dirty="0">
                <a:solidFill>
                  <a:srgbClr val="FF0000"/>
                </a:solidFill>
              </a:rPr>
              <a:t> </a:t>
            </a:r>
            <a:r>
              <a:rPr lang="en-US" dirty="0"/>
              <a:t>for good CIL. </a:t>
            </a:r>
          </a:p>
          <a:p>
            <a:pPr marL="724163" lvl="1" indent="-342899">
              <a:defRPr sz="2800"/>
            </a:pPr>
            <a:r>
              <a:rPr lang="en-US" dirty="0">
                <a:solidFill>
                  <a:srgbClr val="0000FF"/>
                </a:solidFill>
              </a:rPr>
              <a:t>Connect CIL and OOD </a:t>
            </a:r>
            <a:r>
              <a:rPr lang="en-US" b="1" dirty="0"/>
              <a:t>(very important)</a:t>
            </a:r>
            <a:r>
              <a:rPr lang="en-US" dirty="0"/>
              <a:t> </a:t>
            </a:r>
          </a:p>
        </p:txBody>
      </p:sp>
      <p:pic>
        <p:nvPicPr>
          <p:cNvPr id="138" name="Screen Shot 2022-10-16 at 4.34.35 PM.png" descr="Screen Shot 2022-10-16 at 4.34.35 PM.png"/>
          <p:cNvPicPr>
            <a:picLocks noChangeAspect="1"/>
          </p:cNvPicPr>
          <p:nvPr/>
        </p:nvPicPr>
        <p:blipFill>
          <a:blip r:embed="rId2"/>
          <a:stretch>
            <a:fillRect/>
          </a:stretch>
        </p:blipFill>
        <p:spPr>
          <a:xfrm>
            <a:off x="1425334" y="2609978"/>
            <a:ext cx="8734666" cy="1337285"/>
          </a:xfrm>
          <a:prstGeom prst="rect">
            <a:avLst/>
          </a:prstGeom>
          <a:ln w="12700">
            <a:miter lim="400000"/>
          </a:ln>
        </p:spPr>
      </p:pic>
      <p:sp>
        <p:nvSpPr>
          <p:cNvPr id="139" name="WP (i.e., TIL)"/>
          <p:cNvSpPr txBox="1"/>
          <p:nvPr/>
        </p:nvSpPr>
        <p:spPr>
          <a:xfrm>
            <a:off x="4583832" y="4229080"/>
            <a:ext cx="1898304"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spcBef>
                <a:spcPts val="0"/>
              </a:spcBef>
              <a:buClrTx/>
              <a:buSzTx/>
              <a:buNone/>
              <a:defRPr sz="2400">
                <a:solidFill>
                  <a:srgbClr val="5E5E5E"/>
                </a:solidFill>
              </a:defRPr>
            </a:lvl1pPr>
          </a:lstStyle>
          <a:p>
            <a:r>
              <a:rPr dirty="0"/>
              <a:t>WP (i.e., TIL)</a:t>
            </a:r>
          </a:p>
        </p:txBody>
      </p:sp>
      <p:pic>
        <p:nvPicPr>
          <p:cNvPr id="140" name="Screen Shot 2022-10-16 at 4.40.00 PM.png" descr="Screen Shot 2022-10-16 at 4.40.00 PM.png"/>
          <p:cNvPicPr>
            <a:picLocks noChangeAspect="1"/>
          </p:cNvPicPr>
          <p:nvPr/>
        </p:nvPicPr>
        <p:blipFill>
          <a:blip r:embed="rId3"/>
          <a:stretch>
            <a:fillRect/>
          </a:stretch>
        </p:blipFill>
        <p:spPr>
          <a:xfrm rot="16200000">
            <a:off x="5358130" y="3584251"/>
            <a:ext cx="256540" cy="1026160"/>
          </a:xfrm>
          <a:prstGeom prst="rect">
            <a:avLst/>
          </a:prstGeom>
          <a:ln w="12700">
            <a:miter lim="400000"/>
          </a:ln>
        </p:spPr>
      </p:pic>
      <p:sp>
        <p:nvSpPr>
          <p:cNvPr id="141" name="TP"/>
          <p:cNvSpPr txBox="1"/>
          <p:nvPr/>
        </p:nvSpPr>
        <p:spPr>
          <a:xfrm>
            <a:off x="8112224" y="4212730"/>
            <a:ext cx="503784"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spcBef>
                <a:spcPts val="0"/>
              </a:spcBef>
              <a:buClrTx/>
              <a:buSzTx/>
              <a:buNone/>
              <a:defRPr sz="2400">
                <a:solidFill>
                  <a:srgbClr val="5E5E5E"/>
                </a:solidFill>
              </a:defRPr>
            </a:lvl1pPr>
          </a:lstStyle>
          <a:p>
            <a:r>
              <a:rPr dirty="0"/>
              <a:t>TP</a:t>
            </a:r>
          </a:p>
        </p:txBody>
      </p:sp>
      <p:pic>
        <p:nvPicPr>
          <p:cNvPr id="142" name="Screen Shot 2022-10-16 at 4.40.00 PM.png" descr="Screen Shot 2022-10-16 at 4.40.00 PM.png"/>
          <p:cNvPicPr>
            <a:picLocks noChangeAspect="1"/>
          </p:cNvPicPr>
          <p:nvPr/>
        </p:nvPicPr>
        <p:blipFill>
          <a:blip r:embed="rId3"/>
          <a:stretch>
            <a:fillRect/>
          </a:stretch>
        </p:blipFill>
        <p:spPr>
          <a:xfrm rot="16200000">
            <a:off x="8183697" y="3584251"/>
            <a:ext cx="256541" cy="1026160"/>
          </a:xfrm>
          <a:prstGeom prst="rect">
            <a:avLst/>
          </a:prstGeom>
          <a:ln w="12700">
            <a:miter lim="400000"/>
          </a:ln>
        </p:spPr>
      </p:pic>
      <p:sp>
        <p:nvSpPr>
          <p:cNvPr id="2" name="TextBox 1">
            <a:extLst>
              <a:ext uri="{FF2B5EF4-FFF2-40B4-BE49-F238E27FC236}">
                <a16:creationId xmlns:a16="http://schemas.microsoft.com/office/drawing/2014/main" id="{011DB3FD-0881-DB97-38D0-90663655D2C7}"/>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3" name="Slide Number Placeholder 2">
            <a:extLst>
              <a:ext uri="{FF2B5EF4-FFF2-40B4-BE49-F238E27FC236}">
                <a16:creationId xmlns:a16="http://schemas.microsoft.com/office/drawing/2014/main" id="{645DCFEC-106E-B754-B034-FD174BE90EC2}"/>
              </a:ext>
            </a:extLst>
          </p:cNvPr>
          <p:cNvSpPr>
            <a:spLocks noGrp="1"/>
          </p:cNvSpPr>
          <p:nvPr>
            <p:ph type="sldNum" sz="quarter" idx="2"/>
          </p:nvPr>
        </p:nvSpPr>
        <p:spPr/>
        <p:txBody>
          <a:bodyPr/>
          <a:lstStyle/>
          <a:p>
            <a:fld id="{86CB4B4D-7CA3-9044-876B-883B54F8677D}" type="slidenum">
              <a:rPr lang="en-US" smtClean="0"/>
              <a:t>17</a:t>
            </a:fld>
            <a:endParaRPr lang="en-US"/>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
          <p:cNvSpPr txBox="1">
            <a:spLocks noGrp="1"/>
          </p:cNvSpPr>
          <p:nvPr>
            <p:ph type="title"/>
          </p:nvPr>
        </p:nvSpPr>
        <p:spPr>
          <a:prstGeom prst="rect">
            <a:avLst/>
          </a:prstGeom>
        </p:spPr>
        <p:txBody>
          <a:bodyPr/>
          <a:lstStyle/>
          <a:p>
            <a:r>
              <a:rPr lang="en-US" dirty="0"/>
              <a:t>Results</a:t>
            </a:r>
            <a:endParaRPr dirty="0"/>
          </a:p>
        </p:txBody>
      </p:sp>
      <p:sp>
        <p:nvSpPr>
          <p:cNvPr id="146" name="Content Placeholder 2"/>
          <p:cNvSpPr txBox="1">
            <a:spLocks noGrp="1"/>
          </p:cNvSpPr>
          <p:nvPr>
            <p:ph type="body" idx="1"/>
          </p:nvPr>
        </p:nvSpPr>
        <p:spPr>
          <a:xfrm>
            <a:off x="609600" y="1160748"/>
            <a:ext cx="10972800" cy="5147979"/>
          </a:xfrm>
          <a:prstGeom prst="rect">
            <a:avLst/>
          </a:prstGeom>
        </p:spPr>
        <p:txBody>
          <a:bodyPr/>
          <a:lstStyle/>
          <a:p>
            <a:pPr marL="342899" indent="-342899">
              <a:spcBef>
                <a:spcPts val="600"/>
              </a:spcBef>
              <a:defRPr sz="2800"/>
            </a:pPr>
            <a:r>
              <a:rPr dirty="0"/>
              <a:t>The loss of CIL is bounded by that of WP and TP</a:t>
            </a:r>
          </a:p>
          <a:p>
            <a:pPr marL="0" indent="0">
              <a:spcBef>
                <a:spcPts val="600"/>
              </a:spcBef>
              <a:buNone/>
            </a:pPr>
            <a:endParaRPr dirty="0"/>
          </a:p>
          <a:p>
            <a:pPr marL="669924" lvl="1" indent="-342899">
              <a:spcBef>
                <a:spcPts val="600"/>
              </a:spcBef>
              <a:defRPr sz="2800"/>
            </a:pPr>
            <a:r>
              <a:rPr sz="2400" dirty="0"/>
              <a:t>CIL improves with WP or TP</a:t>
            </a:r>
            <a:endParaRPr lang="en-US" sz="2400" dirty="0"/>
          </a:p>
          <a:p>
            <a:pPr marL="342899" indent="-342899">
              <a:spcBef>
                <a:spcPts val="600"/>
              </a:spcBef>
              <a:defRPr sz="2800"/>
            </a:pPr>
            <a:r>
              <a:rPr lang="en-US" dirty="0"/>
              <a:t>TP and out-of-distribution (OOD) detection bound each other</a:t>
            </a:r>
          </a:p>
          <a:p>
            <a:pPr marL="342899" indent="-342899">
              <a:spcBef>
                <a:spcPts val="600"/>
              </a:spcBef>
              <a:defRPr sz="2800"/>
            </a:pPr>
            <a:endParaRPr lang="en-US" dirty="0"/>
          </a:p>
          <a:p>
            <a:pPr marL="0" indent="0">
              <a:spcBef>
                <a:spcPts val="600"/>
              </a:spcBef>
              <a:buNone/>
              <a:defRPr sz="2800"/>
            </a:pPr>
            <a:endParaRPr lang="en-US" dirty="0"/>
          </a:p>
          <a:p>
            <a:pPr marL="342899" indent="-342899">
              <a:spcBef>
                <a:spcPts val="1800"/>
              </a:spcBef>
              <a:defRPr sz="2800"/>
            </a:pPr>
            <a:r>
              <a:rPr lang="en-US" dirty="0"/>
              <a:t>The loss of CIL is bounded by that of WP and OOD</a:t>
            </a:r>
          </a:p>
          <a:p>
            <a:pPr marL="342899" indent="-342899">
              <a:spcBef>
                <a:spcPts val="600"/>
              </a:spcBef>
              <a:defRPr sz="2800"/>
            </a:pPr>
            <a:endParaRPr lang="en-US" dirty="0"/>
          </a:p>
          <a:p>
            <a:pPr marL="342899" indent="-342899">
              <a:spcBef>
                <a:spcPts val="600"/>
              </a:spcBef>
              <a:defRPr sz="2800"/>
            </a:pPr>
            <a:endParaRPr dirty="0"/>
          </a:p>
        </p:txBody>
      </p:sp>
      <p:sp>
        <p:nvSpPr>
          <p:cNvPr id="147" name="Slide Number Placeholder 6"/>
          <p:cNvSpPr txBox="1">
            <a:spLocks noGrp="1"/>
          </p:cNvSpPr>
          <p:nvPr>
            <p:ph type="sldNum" sz="quarter" idx="2"/>
          </p:nvPr>
        </p:nvSpPr>
        <p:spPr>
          <a:xfrm>
            <a:off x="11335385" y="6444297"/>
            <a:ext cx="247015"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aramond"/>
                <a:ea typeface="Garamond"/>
                <a:cs typeface="Garamond"/>
                <a:sym typeface="Garamond"/>
              </a:defRPr>
            </a:lvl1pPr>
            <a:lvl2pPr marL="4572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en-US" smtClean="0"/>
              <a:pPr/>
              <a:t>18</a:t>
            </a:fld>
            <a:endParaRPr/>
          </a:p>
        </p:txBody>
      </p:sp>
      <p:pic>
        <p:nvPicPr>
          <p:cNvPr id="148" name="Screen Shot 2022-10-16 at 4.33.13 PM.png" descr="Screen Shot 2022-10-16 at 4.33.13 PM.png"/>
          <p:cNvPicPr>
            <a:picLocks noChangeAspect="1"/>
          </p:cNvPicPr>
          <p:nvPr/>
        </p:nvPicPr>
        <p:blipFill>
          <a:blip r:embed="rId2"/>
          <a:stretch>
            <a:fillRect/>
          </a:stretch>
        </p:blipFill>
        <p:spPr>
          <a:xfrm>
            <a:off x="1267247" y="1736811"/>
            <a:ext cx="7560840" cy="336337"/>
          </a:xfrm>
          <a:prstGeom prst="rect">
            <a:avLst/>
          </a:prstGeom>
          <a:ln w="12700">
            <a:miter lim="400000"/>
          </a:ln>
        </p:spPr>
      </p:pic>
      <p:sp>
        <p:nvSpPr>
          <p:cNvPr id="2" name="TextBox 1">
            <a:extLst>
              <a:ext uri="{FF2B5EF4-FFF2-40B4-BE49-F238E27FC236}">
                <a16:creationId xmlns:a16="http://schemas.microsoft.com/office/drawing/2014/main" id="{8A36470E-CD8A-6FCB-383E-1137EC7C97C7}"/>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4" name="Footer Placeholder 7">
            <a:extLst>
              <a:ext uri="{FF2B5EF4-FFF2-40B4-BE49-F238E27FC236}">
                <a16:creationId xmlns:a16="http://schemas.microsoft.com/office/drawing/2014/main" id="{06A30E9A-6DB3-3BA3-0212-5CA90E3E79E4}"/>
              </a:ext>
            </a:extLst>
          </p:cNvPr>
          <p:cNvSpPr>
            <a:spLocks noGrp="1"/>
          </p:cNvSpPr>
          <p:nvPr>
            <p:ph type="ftr" sz="quarter" idx="10"/>
          </p:nvPr>
        </p:nvSpPr>
        <p:spPr>
          <a:xfrm>
            <a:off x="609600" y="6248400"/>
            <a:ext cx="7416800" cy="457200"/>
          </a:xfrm>
        </p:spPr>
        <p:txBody>
          <a:bodyPr/>
          <a:lstStyle/>
          <a:p>
            <a:pPr>
              <a:defRPr/>
            </a:pPr>
            <a:r>
              <a:rPr lang="it-IT" altLang="en-US"/>
              <a:t>CS583, Spring 2024.</a:t>
            </a:r>
            <a:endParaRPr lang="en-US" altLang="en-US" dirty="0"/>
          </a:p>
        </p:txBody>
      </p:sp>
      <p:pic>
        <p:nvPicPr>
          <p:cNvPr id="3" name="Screen Shot 2022-10-20 at 9.19.34 AM.png" descr="Screen Shot 2022-10-20 at 9.19.34 AM.png">
            <a:extLst>
              <a:ext uri="{FF2B5EF4-FFF2-40B4-BE49-F238E27FC236}">
                <a16:creationId xmlns:a16="http://schemas.microsoft.com/office/drawing/2014/main" id="{A3CE6DD9-CC58-568A-A27F-D81938AD7D0F}"/>
              </a:ext>
            </a:extLst>
          </p:cNvPr>
          <p:cNvPicPr>
            <a:picLocks noChangeAspect="1"/>
          </p:cNvPicPr>
          <p:nvPr/>
        </p:nvPicPr>
        <p:blipFill>
          <a:blip r:embed="rId3"/>
          <a:stretch>
            <a:fillRect/>
          </a:stretch>
        </p:blipFill>
        <p:spPr>
          <a:xfrm>
            <a:off x="1364482" y="3168089"/>
            <a:ext cx="9041222" cy="1103506"/>
          </a:xfrm>
          <a:prstGeom prst="rect">
            <a:avLst/>
          </a:prstGeom>
          <a:ln w="12700">
            <a:miter lim="400000"/>
          </a:ln>
        </p:spPr>
      </p:pic>
      <p:pic>
        <p:nvPicPr>
          <p:cNvPr id="5" name="Screen Shot 2022-10-16 at 4.49.52 PM.png" descr="Screen Shot 2022-10-16 at 4.49.52 PM.png">
            <a:extLst>
              <a:ext uri="{FF2B5EF4-FFF2-40B4-BE49-F238E27FC236}">
                <a16:creationId xmlns:a16="http://schemas.microsoft.com/office/drawing/2014/main" id="{EE040AFC-C63C-9378-4863-12CC4B18D74B}"/>
              </a:ext>
            </a:extLst>
          </p:cNvPr>
          <p:cNvPicPr>
            <a:picLocks noChangeAspect="1"/>
          </p:cNvPicPr>
          <p:nvPr/>
        </p:nvPicPr>
        <p:blipFill>
          <a:blip r:embed="rId4"/>
          <a:stretch>
            <a:fillRect/>
          </a:stretch>
        </p:blipFill>
        <p:spPr>
          <a:xfrm>
            <a:off x="1364482" y="4833156"/>
            <a:ext cx="7865631" cy="1334897"/>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itle 1"/>
          <p:cNvSpPr txBox="1">
            <a:spLocks noGrp="1"/>
          </p:cNvSpPr>
          <p:nvPr>
            <p:ph type="title"/>
          </p:nvPr>
        </p:nvSpPr>
        <p:spPr>
          <a:prstGeom prst="rect">
            <a:avLst/>
          </a:prstGeom>
        </p:spPr>
        <p:txBody>
          <a:bodyPr/>
          <a:lstStyle/>
          <a:p>
            <a:r>
              <a:t>Necessary Condition for CIL</a:t>
            </a:r>
          </a:p>
        </p:txBody>
      </p:sp>
      <p:sp>
        <p:nvSpPr>
          <p:cNvPr id="159" name="Content Placeholder 2"/>
          <p:cNvSpPr txBox="1">
            <a:spLocks noGrp="1"/>
          </p:cNvSpPr>
          <p:nvPr>
            <p:ph type="body" idx="1"/>
          </p:nvPr>
        </p:nvSpPr>
        <p:spPr>
          <a:xfrm>
            <a:off x="609600" y="1595438"/>
            <a:ext cx="10972800" cy="4713288"/>
          </a:xfrm>
          <a:prstGeom prst="rect">
            <a:avLst/>
          </a:prstGeom>
        </p:spPr>
        <p:txBody>
          <a:bodyPr/>
          <a:lstStyle/>
          <a:p>
            <a:pPr marL="342899" indent="-342899">
              <a:spcBef>
                <a:spcPts val="600"/>
              </a:spcBef>
              <a:defRPr sz="2800"/>
            </a:pPr>
            <a:r>
              <a:rPr lang="en-US" b="1" dirty="0"/>
              <a:t>Theorems 1, 2, and 3 </a:t>
            </a:r>
            <a:r>
              <a:rPr lang="en-US" dirty="0"/>
              <a:t>shows that </a:t>
            </a:r>
            <a:r>
              <a:rPr dirty="0"/>
              <a:t>good performances of WP and TP or (OOD) are </a:t>
            </a:r>
            <a:r>
              <a:rPr i="1" dirty="0">
                <a:solidFill>
                  <a:srgbClr val="0433FF"/>
                </a:solidFill>
              </a:rPr>
              <a:t>sufficient</a:t>
            </a:r>
            <a:r>
              <a:rPr dirty="0"/>
              <a:t> to guarantee a good CIL</a:t>
            </a:r>
          </a:p>
          <a:p>
            <a:pPr marL="342899" indent="-342899">
              <a:spcBef>
                <a:spcPts val="1800"/>
              </a:spcBef>
              <a:defRPr sz="2800"/>
            </a:pPr>
            <a:r>
              <a:rPr lang="en-US" dirty="0"/>
              <a:t>Theorem 4 shows that g</a:t>
            </a:r>
            <a:r>
              <a:rPr dirty="0"/>
              <a:t>ood performances of WP and TP (or OOD) are </a:t>
            </a:r>
            <a:r>
              <a:rPr i="1" dirty="0">
                <a:solidFill>
                  <a:srgbClr val="0433FF"/>
                </a:solidFill>
              </a:rPr>
              <a:t>necessary</a:t>
            </a:r>
            <a:r>
              <a:rPr dirty="0"/>
              <a:t> for a good CIL</a:t>
            </a:r>
            <a:r>
              <a:rPr lang="en-US" dirty="0"/>
              <a:t>.</a:t>
            </a:r>
          </a:p>
          <a:p>
            <a:pPr marL="342899" indent="-342899">
              <a:spcBef>
                <a:spcPts val="600"/>
              </a:spcBef>
              <a:defRPr sz="2800"/>
            </a:pPr>
            <a:endParaRPr lang="en-US" dirty="0"/>
          </a:p>
          <a:p>
            <a:pPr marL="342899" indent="-342899">
              <a:spcBef>
                <a:spcPts val="600"/>
              </a:spcBef>
              <a:defRPr sz="2800"/>
            </a:pPr>
            <a:endParaRPr lang="en-US" dirty="0"/>
          </a:p>
          <a:p>
            <a:pPr marL="342899" indent="-342899">
              <a:spcBef>
                <a:spcPts val="3600"/>
              </a:spcBef>
              <a:defRPr sz="2800"/>
            </a:pPr>
            <a:r>
              <a:rPr lang="en-US" dirty="0">
                <a:solidFill>
                  <a:srgbClr val="0000FF"/>
                </a:solidFill>
              </a:rPr>
              <a:t>Most OOD methods can perform both WP and OOD detection.</a:t>
            </a:r>
          </a:p>
          <a:p>
            <a:pPr marL="669924" lvl="1" indent="-342899">
              <a:spcBef>
                <a:spcPts val="600"/>
              </a:spcBef>
              <a:defRPr sz="2800"/>
            </a:pPr>
            <a:r>
              <a:rPr lang="en-US" dirty="0">
                <a:solidFill>
                  <a:srgbClr val="FF0000"/>
                </a:solidFill>
              </a:rPr>
              <a:t>Good CIL requires a good OOD performance. </a:t>
            </a:r>
            <a:endParaRPr dirty="0">
              <a:solidFill>
                <a:srgbClr val="FF0000"/>
              </a:solidFill>
            </a:endParaRPr>
          </a:p>
        </p:txBody>
      </p:sp>
      <p:sp>
        <p:nvSpPr>
          <p:cNvPr id="160" name="Slide Number Placeholder 6"/>
          <p:cNvSpPr txBox="1">
            <a:spLocks noGrp="1"/>
          </p:cNvSpPr>
          <p:nvPr>
            <p:ph type="sldNum" sz="quarter" idx="2"/>
          </p:nvPr>
        </p:nvSpPr>
        <p:spPr>
          <a:xfrm>
            <a:off x="11335385" y="6444297"/>
            <a:ext cx="247015"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aramond"/>
                <a:ea typeface="Garamond"/>
                <a:cs typeface="Garamond"/>
                <a:sym typeface="Garamond"/>
              </a:defRPr>
            </a:lvl1pPr>
            <a:lvl2pPr marL="4572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en-US" smtClean="0"/>
              <a:pPr/>
              <a:t>19</a:t>
            </a:fld>
            <a:endParaRPr/>
          </a:p>
        </p:txBody>
      </p:sp>
      <p:pic>
        <p:nvPicPr>
          <p:cNvPr id="161" name="Screen Shot 2022-10-16 at 4.54.18 PM.png" descr="Screen Shot 2022-10-16 at 4.54.18 PM.png"/>
          <p:cNvPicPr>
            <a:picLocks noChangeAspect="1"/>
          </p:cNvPicPr>
          <p:nvPr/>
        </p:nvPicPr>
        <p:blipFill>
          <a:blip r:embed="rId2"/>
          <a:stretch>
            <a:fillRect/>
          </a:stretch>
        </p:blipFill>
        <p:spPr>
          <a:xfrm>
            <a:off x="983432" y="3861048"/>
            <a:ext cx="10541296" cy="612068"/>
          </a:xfrm>
          <a:prstGeom prst="rect">
            <a:avLst/>
          </a:prstGeom>
          <a:ln w="12700">
            <a:miter lim="400000"/>
          </a:ln>
        </p:spPr>
      </p:pic>
      <p:sp>
        <p:nvSpPr>
          <p:cNvPr id="2" name="TextBox 1">
            <a:extLst>
              <a:ext uri="{FF2B5EF4-FFF2-40B4-BE49-F238E27FC236}">
                <a16:creationId xmlns:a16="http://schemas.microsoft.com/office/drawing/2014/main" id="{844A957D-3397-516A-7BEF-F2E48873B4D9}"/>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4" name="Footer Placeholder 7">
            <a:extLst>
              <a:ext uri="{FF2B5EF4-FFF2-40B4-BE49-F238E27FC236}">
                <a16:creationId xmlns:a16="http://schemas.microsoft.com/office/drawing/2014/main" id="{1E485346-1B24-7586-6B40-6C1E5786A1D5}"/>
              </a:ext>
            </a:extLst>
          </p:cNvPr>
          <p:cNvSpPr>
            <a:spLocks noGrp="1"/>
          </p:cNvSpPr>
          <p:nvPr>
            <p:ph type="ftr" sz="quarter" idx="10"/>
          </p:nvPr>
        </p:nvSpPr>
        <p:spPr>
          <a:xfrm>
            <a:off x="609600" y="6248400"/>
            <a:ext cx="7416800" cy="457200"/>
          </a:xfrm>
        </p:spPr>
        <p:txBody>
          <a:bodyPr/>
          <a:lstStyle/>
          <a:p>
            <a:pPr>
              <a:defRPr/>
            </a:pPr>
            <a:r>
              <a:rPr lang="it-IT" altLang="en-US"/>
              <a:t>CS583, Spring 2024.</a:t>
            </a:r>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3944-2BB5-0ACD-9188-07399EB9F67B}"/>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E60063EB-579D-6EC6-2D2E-1219B182BAA9}"/>
              </a:ext>
            </a:extLst>
          </p:cNvPr>
          <p:cNvSpPr>
            <a:spLocks noGrp="1"/>
          </p:cNvSpPr>
          <p:nvPr>
            <p:ph idx="1"/>
          </p:nvPr>
        </p:nvSpPr>
        <p:spPr/>
        <p:txBody>
          <a:bodyPr/>
          <a:lstStyle/>
          <a:p>
            <a:r>
              <a:rPr lang="en-US" sz="2800" dirty="0"/>
              <a:t>Our human brains are hardwired to acquire knowledge. We are curious creatures who try to make sense of the world that confronts us. This natural inclination has helped our species evolve from early times (Brown &amp; Dryden, 2004; Holt, 1983). </a:t>
            </a:r>
          </a:p>
          <a:p>
            <a:pPr>
              <a:spcBef>
                <a:spcPts val="1800"/>
              </a:spcBef>
            </a:pPr>
            <a:r>
              <a:rPr lang="en-US" sz="2800" dirty="0"/>
              <a:t>To build an AI agent, we must endow it the ability to</a:t>
            </a:r>
          </a:p>
          <a:p>
            <a:pPr lvl="1"/>
            <a:r>
              <a:rPr lang="en-US" sz="2400" dirty="0"/>
              <a:t>learn continually in the open and dynamic world that is full of unknowns on its own initiative (by itself) with self-motivation and</a:t>
            </a:r>
          </a:p>
          <a:p>
            <a:pPr lvl="1"/>
            <a:r>
              <a:rPr lang="en-US" sz="2400" dirty="0"/>
              <a:t>with interaction with humans, other agents and the environment. </a:t>
            </a:r>
          </a:p>
          <a:p>
            <a:endParaRPr lang="en-US" dirty="0"/>
          </a:p>
        </p:txBody>
      </p:sp>
      <p:sp>
        <p:nvSpPr>
          <p:cNvPr id="4" name="Footer Placeholder 3">
            <a:extLst>
              <a:ext uri="{FF2B5EF4-FFF2-40B4-BE49-F238E27FC236}">
                <a16:creationId xmlns:a16="http://schemas.microsoft.com/office/drawing/2014/main" id="{0365B788-45D8-A673-2256-24B3CF245CAD}"/>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CB3A1486-95CF-18DC-84C3-B274D50C5B5F}"/>
              </a:ext>
            </a:extLst>
          </p:cNvPr>
          <p:cNvSpPr>
            <a:spLocks noGrp="1"/>
          </p:cNvSpPr>
          <p:nvPr>
            <p:ph type="sldNum" sz="quarter" idx="11"/>
          </p:nvPr>
        </p:nvSpPr>
        <p:spPr/>
        <p:txBody>
          <a:bodyPr/>
          <a:lstStyle/>
          <a:p>
            <a:pPr>
              <a:defRPr/>
            </a:pPr>
            <a:fld id="{09BF91C3-4DC8-4412-86BD-7EDA41606D7A}" type="slidenum">
              <a:rPr lang="en-US" altLang="en-US" smtClean="0"/>
              <a:pPr>
                <a:defRPr/>
              </a:pPr>
              <a:t>2</a:t>
            </a:fld>
            <a:endParaRPr lang="en-US" altLang="en-US"/>
          </a:p>
        </p:txBody>
      </p:sp>
    </p:spTree>
    <p:extLst>
      <p:ext uri="{BB962C8B-B14F-4D97-AF65-F5344CB8AC3E}">
        <p14:creationId xmlns:p14="http://schemas.microsoft.com/office/powerpoint/2010/main" val="4171947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F871-128F-4960-4568-70CAFA5DDAE8}"/>
              </a:ext>
            </a:extLst>
          </p:cNvPr>
          <p:cNvSpPr>
            <a:spLocks noGrp="1"/>
          </p:cNvSpPr>
          <p:nvPr>
            <p:ph type="title"/>
          </p:nvPr>
        </p:nvSpPr>
        <p:spPr/>
        <p:txBody>
          <a:bodyPr/>
          <a:lstStyle/>
          <a:p>
            <a:r>
              <a:rPr lang="en-US" dirty="0"/>
              <a:t>Intuition of the theory</a:t>
            </a:r>
          </a:p>
        </p:txBody>
      </p:sp>
      <p:sp>
        <p:nvSpPr>
          <p:cNvPr id="3" name="Content Placeholder 2">
            <a:extLst>
              <a:ext uri="{FF2B5EF4-FFF2-40B4-BE49-F238E27FC236}">
                <a16:creationId xmlns:a16="http://schemas.microsoft.com/office/drawing/2014/main" id="{8C3AB4E5-EB49-99EE-7DE9-D5F5F74CF837}"/>
              </a:ext>
            </a:extLst>
          </p:cNvPr>
          <p:cNvSpPr>
            <a:spLocks noGrp="1"/>
          </p:cNvSpPr>
          <p:nvPr>
            <p:ph idx="1"/>
          </p:nvPr>
        </p:nvSpPr>
        <p:spPr/>
        <p:txBody>
          <a:bodyPr/>
          <a:lstStyle/>
          <a:p>
            <a:r>
              <a:rPr lang="en-US" sz="2800" b="0" i="0" dirty="0">
                <a:effectLst/>
                <a:latin typeface="Arial" panose="020B0604020202020204" pitchFamily="34" charset="0"/>
              </a:rPr>
              <a:t>To ensure that good decision boundaries between the classes learned so far and unknown future classes.</a:t>
            </a:r>
          </a:p>
          <a:p>
            <a:pPr lvl="1"/>
            <a:r>
              <a:rPr lang="en-US" sz="2400" dirty="0">
                <a:latin typeface="Arial" panose="020B0604020202020204" pitchFamily="34" charset="0"/>
              </a:rPr>
              <a:t>The model must achieve the OOD detection effect (?). </a:t>
            </a:r>
          </a:p>
          <a:p>
            <a:pPr lvl="1">
              <a:spcBef>
                <a:spcPts val="1800"/>
              </a:spcBef>
            </a:pPr>
            <a:r>
              <a:rPr lang="en-US" sz="2400" b="0" i="0" dirty="0">
                <a:effectLst/>
                <a:latin typeface="Arial" panose="020B0604020202020204" pitchFamily="34" charset="0"/>
              </a:rPr>
              <a:t>If a CIL model is perfect at detecting OOD samples for each task, the ICS problem</a:t>
            </a:r>
            <a:r>
              <a:rPr lang="en-US" sz="2400" dirty="0">
                <a:latin typeface="Arial" panose="020B0604020202020204" pitchFamily="34" charset="0"/>
              </a:rPr>
              <a:t> is solved, and </a:t>
            </a:r>
            <a:r>
              <a:rPr lang="en-US" sz="2400" b="0" i="0" dirty="0">
                <a:effectLst/>
                <a:latin typeface="Arial" panose="020B0604020202020204" pitchFamily="34" charset="0"/>
              </a:rPr>
              <a:t>CIL is reduced to WP. </a:t>
            </a:r>
          </a:p>
          <a:p>
            <a:pPr lvl="2"/>
            <a:r>
              <a:rPr lang="en-US" sz="2000" dirty="0"/>
              <a:t>WP is basically the in-distribution (IND) classification.</a:t>
            </a:r>
            <a:endParaRPr lang="en-US" sz="2400" dirty="0">
              <a:solidFill>
                <a:srgbClr val="0000FF"/>
              </a:solidFill>
            </a:endParaRPr>
          </a:p>
          <a:p>
            <a:pPr lvl="2"/>
            <a:r>
              <a:rPr lang="en-US" sz="2000" dirty="0">
                <a:solidFill>
                  <a:srgbClr val="0000FF"/>
                </a:solidFill>
              </a:rPr>
              <a:t>What about CF? </a:t>
            </a:r>
            <a:r>
              <a:rPr lang="en-US" sz="2000" dirty="0"/>
              <a:t>That can be solved with a TIL method.</a:t>
            </a:r>
            <a:endParaRPr lang="en-US" sz="2400" dirty="0"/>
          </a:p>
          <a:p>
            <a:pPr>
              <a:spcBef>
                <a:spcPts val="3000"/>
              </a:spcBef>
            </a:pPr>
            <a:r>
              <a:rPr lang="en-US" sz="2400" dirty="0"/>
              <a:t>Note: The theory says what a CIL system should achieve, but it does not say how to achieve it.</a:t>
            </a:r>
          </a:p>
          <a:p>
            <a:endParaRPr lang="en-US" sz="2800" dirty="0"/>
          </a:p>
        </p:txBody>
      </p:sp>
      <p:sp>
        <p:nvSpPr>
          <p:cNvPr id="4" name="Footer Placeholder 3">
            <a:extLst>
              <a:ext uri="{FF2B5EF4-FFF2-40B4-BE49-F238E27FC236}">
                <a16:creationId xmlns:a16="http://schemas.microsoft.com/office/drawing/2014/main" id="{0198A56E-3696-D35E-3E05-E5F7BCF3D014}"/>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6F47DBD6-684E-249A-015E-F6960ED183BB}"/>
              </a:ext>
            </a:extLst>
          </p:cNvPr>
          <p:cNvSpPr>
            <a:spLocks noGrp="1"/>
          </p:cNvSpPr>
          <p:nvPr>
            <p:ph type="sldNum" sz="quarter" idx="11"/>
          </p:nvPr>
        </p:nvSpPr>
        <p:spPr/>
        <p:txBody>
          <a:bodyPr/>
          <a:lstStyle/>
          <a:p>
            <a:pPr>
              <a:defRPr/>
            </a:pPr>
            <a:fld id="{09BF91C3-4DC8-4412-86BD-7EDA41606D7A}" type="slidenum">
              <a:rPr lang="en-US" altLang="en-US" smtClean="0"/>
              <a:pPr>
                <a:defRPr/>
              </a:pPr>
              <a:t>20</a:t>
            </a:fld>
            <a:endParaRPr lang="en-US" altLang="en-US"/>
          </a:p>
        </p:txBody>
      </p:sp>
    </p:spTree>
    <p:extLst>
      <p:ext uri="{BB962C8B-B14F-4D97-AF65-F5344CB8AC3E}">
        <p14:creationId xmlns:p14="http://schemas.microsoft.com/office/powerpoint/2010/main" val="2569332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01BB-71DA-20AF-F3AF-DDD484B2B564}"/>
              </a:ext>
            </a:extLst>
          </p:cNvPr>
          <p:cNvSpPr>
            <a:spLocks noGrp="1"/>
          </p:cNvSpPr>
          <p:nvPr>
            <p:ph type="title"/>
          </p:nvPr>
        </p:nvSpPr>
        <p:spPr/>
        <p:txBody>
          <a:bodyPr/>
          <a:lstStyle/>
          <a:p>
            <a:r>
              <a:rPr lang="en-US" dirty="0"/>
              <a:t>An implication</a:t>
            </a:r>
          </a:p>
        </p:txBody>
      </p:sp>
      <p:sp>
        <p:nvSpPr>
          <p:cNvPr id="3" name="Content Placeholder 2">
            <a:extLst>
              <a:ext uri="{FF2B5EF4-FFF2-40B4-BE49-F238E27FC236}">
                <a16:creationId xmlns:a16="http://schemas.microsoft.com/office/drawing/2014/main" id="{A6E9B2AB-F851-E1AF-DCD5-F2A1CFB7FA29}"/>
              </a:ext>
            </a:extLst>
          </p:cNvPr>
          <p:cNvSpPr>
            <a:spLocks noGrp="1"/>
          </p:cNvSpPr>
          <p:nvPr>
            <p:ph idx="1"/>
          </p:nvPr>
        </p:nvSpPr>
        <p:spPr/>
        <p:txBody>
          <a:bodyPr/>
          <a:lstStyle/>
          <a:p>
            <a:r>
              <a:rPr lang="en-US" sz="2800" dirty="0"/>
              <a:t>CIL needs to consider both the past and the future.</a:t>
            </a:r>
          </a:p>
          <a:p>
            <a:pPr lvl="1"/>
            <a:r>
              <a:rPr lang="en-US" sz="2400" dirty="0"/>
              <a:t>The algorithm must learn all the characteristics of the classes in each task;</a:t>
            </a:r>
          </a:p>
          <a:p>
            <a:pPr lvl="2"/>
            <a:r>
              <a:rPr lang="en-US" sz="2000" dirty="0" err="1">
                <a:latin typeface="Arial" panose="020B0604020202020204" pitchFamily="34" charset="0"/>
              </a:rPr>
              <a:t>i.e</a:t>
            </a:r>
            <a:r>
              <a:rPr lang="en-US" sz="2000" dirty="0">
                <a:latin typeface="Arial" panose="020B0604020202020204" pitchFamily="34" charset="0"/>
              </a:rPr>
              <a:t>, </a:t>
            </a:r>
            <a:r>
              <a:rPr lang="en-US" sz="2000" b="0" i="0" dirty="0">
                <a:effectLst/>
                <a:latin typeface="Arial" panose="020B0604020202020204" pitchFamily="34" charset="0"/>
              </a:rPr>
              <a:t>learn holistic representations (Guo et al. 2022)</a:t>
            </a:r>
          </a:p>
          <a:p>
            <a:pPr lvl="1"/>
            <a:r>
              <a:rPr lang="en-US" sz="2400" dirty="0"/>
              <a:t>Otherwise, it will not be able to solve the ICS problem.    </a:t>
            </a:r>
          </a:p>
          <a:p>
            <a:pPr>
              <a:spcBef>
                <a:spcPts val="1800"/>
              </a:spcBef>
            </a:pPr>
            <a:r>
              <a:rPr lang="en-US" sz="2800" dirty="0"/>
              <a:t>Are traditional principles or theories for machine learning (in the closed world) still “appropriate”?</a:t>
            </a:r>
          </a:p>
          <a:p>
            <a:pPr lvl="1">
              <a:spcBef>
                <a:spcPts val="1200"/>
              </a:spcBef>
            </a:pPr>
            <a:r>
              <a:rPr lang="en-US" sz="2400" dirty="0"/>
              <a:t>E.g., </a:t>
            </a:r>
            <a:r>
              <a:rPr lang="en-US" sz="2400" b="1" dirty="0"/>
              <a:t>Occam’s Razor</a:t>
            </a:r>
            <a:r>
              <a:rPr lang="en-US" sz="2400" dirty="0"/>
              <a:t>: the simplest of competing models is preferred</a:t>
            </a:r>
          </a:p>
          <a:p>
            <a:pPr lvl="2"/>
            <a:r>
              <a:rPr lang="en-US" sz="2000" dirty="0"/>
              <a:t>But is it correct when we must consider the learning of future unknown classes?</a:t>
            </a:r>
          </a:p>
          <a:p>
            <a:pPr lvl="1"/>
            <a:r>
              <a:rPr lang="en-US" dirty="0"/>
              <a:t>Is cross-entropy the right loss function?</a:t>
            </a:r>
          </a:p>
        </p:txBody>
      </p:sp>
      <p:sp>
        <p:nvSpPr>
          <p:cNvPr id="4" name="Footer Placeholder 3">
            <a:extLst>
              <a:ext uri="{FF2B5EF4-FFF2-40B4-BE49-F238E27FC236}">
                <a16:creationId xmlns:a16="http://schemas.microsoft.com/office/drawing/2014/main" id="{97D20CF2-DCE3-2EBD-5EB9-DAF18BC3FCE5}"/>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F080B389-4B81-07C1-B83A-D7B1BE29131F}"/>
              </a:ext>
            </a:extLst>
          </p:cNvPr>
          <p:cNvSpPr>
            <a:spLocks noGrp="1"/>
          </p:cNvSpPr>
          <p:nvPr>
            <p:ph type="sldNum" sz="quarter" idx="11"/>
          </p:nvPr>
        </p:nvSpPr>
        <p:spPr/>
        <p:txBody>
          <a:bodyPr/>
          <a:lstStyle/>
          <a:p>
            <a:pPr>
              <a:defRPr/>
            </a:pPr>
            <a:fld id="{09BF91C3-4DC8-4412-86BD-7EDA41606D7A}" type="slidenum">
              <a:rPr lang="en-US" altLang="en-US" smtClean="0"/>
              <a:pPr>
                <a:defRPr/>
              </a:pPr>
              <a:t>21</a:t>
            </a:fld>
            <a:endParaRPr lang="en-US" altLang="en-US"/>
          </a:p>
        </p:txBody>
      </p:sp>
      <p:sp>
        <p:nvSpPr>
          <p:cNvPr id="6" name="TextBox 5">
            <a:extLst>
              <a:ext uri="{FF2B5EF4-FFF2-40B4-BE49-F238E27FC236}">
                <a16:creationId xmlns:a16="http://schemas.microsoft.com/office/drawing/2014/main" id="{363AB1D5-509C-C675-0A17-C6CEF22968EC}"/>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Guo, Liu and Zhao. Online Continual Learning through Mutual Information Maximization ICML-2022.</a:t>
            </a:r>
          </a:p>
        </p:txBody>
      </p:sp>
      <p:pic>
        <p:nvPicPr>
          <p:cNvPr id="7" name="Picture 6">
            <a:extLst>
              <a:ext uri="{FF2B5EF4-FFF2-40B4-BE49-F238E27FC236}">
                <a16:creationId xmlns:a16="http://schemas.microsoft.com/office/drawing/2014/main" id="{DE99C8E2-24D9-4197-D060-550B963B5DE4}"/>
              </a:ext>
            </a:extLst>
          </p:cNvPr>
          <p:cNvPicPr>
            <a:picLocks noChangeAspect="1"/>
          </p:cNvPicPr>
          <p:nvPr/>
        </p:nvPicPr>
        <p:blipFill>
          <a:blip r:embed="rId2"/>
          <a:stretch>
            <a:fillRect/>
          </a:stretch>
        </p:blipFill>
        <p:spPr>
          <a:xfrm>
            <a:off x="7524600" y="458470"/>
            <a:ext cx="679349" cy="739468"/>
          </a:xfrm>
          <a:prstGeom prst="rect">
            <a:avLst/>
          </a:prstGeom>
        </p:spPr>
      </p:pic>
      <p:pic>
        <p:nvPicPr>
          <p:cNvPr id="8" name="Picture 7">
            <a:extLst>
              <a:ext uri="{FF2B5EF4-FFF2-40B4-BE49-F238E27FC236}">
                <a16:creationId xmlns:a16="http://schemas.microsoft.com/office/drawing/2014/main" id="{29A361C4-7F12-0C0E-11B0-C2F3182DE987}"/>
              </a:ext>
            </a:extLst>
          </p:cNvPr>
          <p:cNvPicPr>
            <a:picLocks noChangeAspect="1"/>
          </p:cNvPicPr>
          <p:nvPr/>
        </p:nvPicPr>
        <p:blipFill>
          <a:blip r:embed="rId3"/>
          <a:stretch>
            <a:fillRect/>
          </a:stretch>
        </p:blipFill>
        <p:spPr>
          <a:xfrm>
            <a:off x="8330256" y="477992"/>
            <a:ext cx="920419" cy="739468"/>
          </a:xfrm>
          <a:prstGeom prst="rect">
            <a:avLst/>
          </a:prstGeom>
        </p:spPr>
      </p:pic>
      <p:pic>
        <p:nvPicPr>
          <p:cNvPr id="9" name="Picture 8">
            <a:extLst>
              <a:ext uri="{FF2B5EF4-FFF2-40B4-BE49-F238E27FC236}">
                <a16:creationId xmlns:a16="http://schemas.microsoft.com/office/drawing/2014/main" id="{49AF8FFF-2BBA-9448-208A-29B8D48487AC}"/>
              </a:ext>
            </a:extLst>
          </p:cNvPr>
          <p:cNvPicPr>
            <a:picLocks noChangeAspect="1"/>
          </p:cNvPicPr>
          <p:nvPr/>
        </p:nvPicPr>
        <p:blipFill>
          <a:blip r:embed="rId4"/>
          <a:stretch>
            <a:fillRect/>
          </a:stretch>
        </p:blipFill>
        <p:spPr>
          <a:xfrm>
            <a:off x="10788059" y="489853"/>
            <a:ext cx="780549" cy="739467"/>
          </a:xfrm>
          <a:prstGeom prst="rect">
            <a:avLst/>
          </a:prstGeom>
        </p:spPr>
      </p:pic>
      <p:sp>
        <p:nvSpPr>
          <p:cNvPr id="10" name="TextBox 9">
            <a:extLst>
              <a:ext uri="{FF2B5EF4-FFF2-40B4-BE49-F238E27FC236}">
                <a16:creationId xmlns:a16="http://schemas.microsoft.com/office/drawing/2014/main" id="{8045EC43-ACD9-59C1-D67B-09BC4BEB6E06}"/>
              </a:ext>
            </a:extLst>
          </p:cNvPr>
          <p:cNvSpPr txBox="1"/>
          <p:nvPr/>
        </p:nvSpPr>
        <p:spPr>
          <a:xfrm>
            <a:off x="9698408" y="518288"/>
            <a:ext cx="893831" cy="553998"/>
          </a:xfrm>
          <a:prstGeom prst="rect">
            <a:avLst/>
          </a:prstGeom>
          <a:noFill/>
        </p:spPr>
        <p:txBody>
          <a:bodyPr wrap="square" rtlCol="0">
            <a:spAutoFit/>
          </a:bodyPr>
          <a:lstStyle/>
          <a:p>
            <a:pPr>
              <a:buNone/>
            </a:pPr>
            <a:r>
              <a:rPr lang="en-US" dirty="0"/>
              <a:t>…</a:t>
            </a:r>
          </a:p>
        </p:txBody>
      </p:sp>
    </p:spTree>
    <p:extLst>
      <p:ext uri="{BB962C8B-B14F-4D97-AF65-F5344CB8AC3E}">
        <p14:creationId xmlns:p14="http://schemas.microsoft.com/office/powerpoint/2010/main" val="238452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p:cNvSpPr txBox="1">
            <a:spLocks noGrp="1"/>
          </p:cNvSpPr>
          <p:nvPr>
            <p:ph type="title"/>
          </p:nvPr>
        </p:nvSpPr>
        <p:spPr>
          <a:prstGeom prst="rect">
            <a:avLst/>
          </a:prstGeom>
        </p:spPr>
        <p:txBody>
          <a:bodyPr/>
          <a:lstStyle/>
          <a:p>
            <a:r>
              <a:rPr dirty="0"/>
              <a:t>Proposed Methods - Comparison (CIL)</a:t>
            </a:r>
          </a:p>
        </p:txBody>
      </p:sp>
      <p:sp>
        <p:nvSpPr>
          <p:cNvPr id="182" name="Content Placeholder 2"/>
          <p:cNvSpPr txBox="1">
            <a:spLocks noGrp="1"/>
          </p:cNvSpPr>
          <p:nvPr>
            <p:ph type="body" idx="1"/>
          </p:nvPr>
        </p:nvSpPr>
        <p:spPr>
          <a:xfrm>
            <a:off x="609600" y="1595438"/>
            <a:ext cx="10972800" cy="4713288"/>
          </a:xfrm>
          <a:prstGeom prst="rect">
            <a:avLst/>
          </a:prstGeom>
        </p:spPr>
        <p:txBody>
          <a:bodyPr/>
          <a:lstStyle>
            <a:lvl1pPr marL="342899" indent="-342899">
              <a:spcBef>
                <a:spcPts val="600"/>
              </a:spcBef>
              <a:defRPr sz="2800"/>
            </a:lvl1pPr>
          </a:lstStyle>
          <a:p>
            <a:r>
              <a:rPr dirty="0"/>
              <a:t>The</a:t>
            </a:r>
            <a:r>
              <a:rPr lang="en-US" dirty="0"/>
              <a:t>ory-based </a:t>
            </a:r>
            <a:r>
              <a:rPr dirty="0"/>
              <a:t>methods outperform the baselines by large margins</a:t>
            </a:r>
            <a:endParaRPr lang="en-US" dirty="0"/>
          </a:p>
          <a:p>
            <a:endParaRPr lang="en-US" dirty="0"/>
          </a:p>
          <a:p>
            <a:r>
              <a:rPr lang="en-US" dirty="0"/>
              <a:t>Combination of</a:t>
            </a:r>
          </a:p>
          <a:p>
            <a:pPr lvl="1"/>
            <a:r>
              <a:rPr lang="en-US" dirty="0"/>
              <a:t>a method to deal with CF</a:t>
            </a:r>
          </a:p>
          <a:p>
            <a:pPr lvl="2"/>
            <a:r>
              <a:rPr lang="en-US" dirty="0"/>
              <a:t>E.g., HAT and </a:t>
            </a:r>
            <a:r>
              <a:rPr lang="en-US" dirty="0" err="1"/>
              <a:t>SupSup</a:t>
            </a:r>
            <a:endParaRPr lang="en-US" dirty="0"/>
          </a:p>
          <a:p>
            <a:pPr lvl="1"/>
            <a:r>
              <a:rPr lang="en-US" dirty="0"/>
              <a:t>a strong OOD detection</a:t>
            </a:r>
          </a:p>
          <a:p>
            <a:pPr lvl="2"/>
            <a:r>
              <a:rPr lang="en-US" dirty="0"/>
              <a:t>E.g., CSI. </a:t>
            </a:r>
          </a:p>
          <a:p>
            <a:endParaRPr lang="en-US" dirty="0"/>
          </a:p>
          <a:p>
            <a:r>
              <a:rPr lang="en-US" b="1" dirty="0"/>
              <a:t>HAT+CSI </a:t>
            </a:r>
            <a:r>
              <a:rPr lang="en-US" dirty="0"/>
              <a:t>and </a:t>
            </a:r>
            <a:r>
              <a:rPr lang="en-US" b="1" dirty="0" err="1"/>
              <a:t>Sup+CSI</a:t>
            </a:r>
            <a:endParaRPr b="1" dirty="0"/>
          </a:p>
        </p:txBody>
      </p:sp>
      <p:sp>
        <p:nvSpPr>
          <p:cNvPr id="183" name="Slide Number Placeholder 6"/>
          <p:cNvSpPr txBox="1">
            <a:spLocks noGrp="1"/>
          </p:cNvSpPr>
          <p:nvPr>
            <p:ph type="sldNum" sz="quarter" idx="2"/>
          </p:nvPr>
        </p:nvSpPr>
        <p:spPr>
          <a:xfrm>
            <a:off x="11335385" y="6444297"/>
            <a:ext cx="24701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aramond"/>
                <a:ea typeface="Garamond"/>
                <a:cs typeface="Garamond"/>
                <a:sym typeface="Garamond"/>
              </a:defRPr>
            </a:lvl1pPr>
            <a:lvl2pPr marL="4572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en-US" smtClean="0"/>
              <a:pPr/>
              <a:t>22</a:t>
            </a:fld>
            <a:endParaRPr/>
          </a:p>
        </p:txBody>
      </p:sp>
      <p:pic>
        <p:nvPicPr>
          <p:cNvPr id="184" name="Screen Shot 2022-10-16 at 5.04.51 PM.png" descr="Screen Shot 2022-10-16 at 5.04.51 PM.png"/>
          <p:cNvPicPr>
            <a:picLocks noChangeAspect="1"/>
          </p:cNvPicPr>
          <p:nvPr/>
        </p:nvPicPr>
        <p:blipFill>
          <a:blip r:embed="rId2"/>
          <a:stretch>
            <a:fillRect/>
          </a:stretch>
        </p:blipFill>
        <p:spPr>
          <a:xfrm>
            <a:off x="5090915" y="2165447"/>
            <a:ext cx="6491485" cy="3801818"/>
          </a:xfrm>
          <a:prstGeom prst="rect">
            <a:avLst/>
          </a:prstGeom>
          <a:ln w="12700">
            <a:miter lim="400000"/>
          </a:ln>
        </p:spPr>
      </p:pic>
      <p:sp>
        <p:nvSpPr>
          <p:cNvPr id="185" name="Rectangle"/>
          <p:cNvSpPr/>
          <p:nvPr/>
        </p:nvSpPr>
        <p:spPr>
          <a:xfrm>
            <a:off x="5127460" y="5157192"/>
            <a:ext cx="6333136" cy="787135"/>
          </a:xfrm>
          <a:prstGeom prst="rect">
            <a:avLst/>
          </a:prstGeom>
          <a:solidFill>
            <a:srgbClr val="60D937">
              <a:alpha val="28165"/>
            </a:srgbClr>
          </a:solidFill>
          <a:ln w="12700">
            <a:miter lim="400000"/>
          </a:ln>
        </p:spPr>
        <p:txBody>
          <a:bodyPr lIns="50800" tIns="50800" rIns="50800" bIns="50800" anchor="ctr"/>
          <a:lstStyle/>
          <a:p>
            <a:pPr algn="ctr" defTabSz="825500">
              <a:spcBef>
                <a:spcPts val="0"/>
              </a:spcBef>
              <a:buClrTx/>
              <a:buSzTx/>
              <a:buNone/>
              <a:defRPr sz="3200">
                <a:latin typeface="Helvetica Neue Medium"/>
                <a:ea typeface="Helvetica Neue Medium"/>
                <a:cs typeface="Helvetica Neue Medium"/>
                <a:sym typeface="Helvetica Neue Medium"/>
              </a:defRPr>
            </a:pPr>
            <a:endParaRPr/>
          </a:p>
        </p:txBody>
      </p:sp>
      <p:sp>
        <p:nvSpPr>
          <p:cNvPr id="3" name="TextBox 2">
            <a:extLst>
              <a:ext uri="{FF2B5EF4-FFF2-40B4-BE49-F238E27FC236}">
                <a16:creationId xmlns:a16="http://schemas.microsoft.com/office/drawing/2014/main" id="{999B125F-B0A5-A946-4470-660C0982E7CA}"/>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4" name="Footer Placeholder 7">
            <a:extLst>
              <a:ext uri="{FF2B5EF4-FFF2-40B4-BE49-F238E27FC236}">
                <a16:creationId xmlns:a16="http://schemas.microsoft.com/office/drawing/2014/main" id="{E6E621CD-68A8-CEA3-5F57-62DAE1F906B5}"/>
              </a:ext>
            </a:extLst>
          </p:cNvPr>
          <p:cNvSpPr>
            <a:spLocks noGrp="1"/>
          </p:cNvSpPr>
          <p:nvPr>
            <p:ph type="ftr" sz="quarter" idx="10"/>
          </p:nvPr>
        </p:nvSpPr>
        <p:spPr>
          <a:xfrm>
            <a:off x="609600" y="6248400"/>
            <a:ext cx="7416800" cy="457200"/>
          </a:xfrm>
        </p:spPr>
        <p:txBody>
          <a:bodyPr/>
          <a:lstStyle/>
          <a:p>
            <a:pPr>
              <a:defRPr/>
            </a:pPr>
            <a:r>
              <a:rPr lang="it-IT" altLang="en-US"/>
              <a:t>CS583, Spring 2024.</a:t>
            </a:r>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B3164-59FF-0C57-5932-B0E868EC4E35}"/>
              </a:ext>
            </a:extLst>
          </p:cNvPr>
          <p:cNvSpPr>
            <a:spLocks noGrp="1"/>
          </p:cNvSpPr>
          <p:nvPr>
            <p:ph type="title"/>
          </p:nvPr>
        </p:nvSpPr>
        <p:spPr/>
        <p:txBody>
          <a:bodyPr/>
          <a:lstStyle/>
          <a:p>
            <a:r>
              <a:rPr lang="en-US" dirty="0"/>
              <a:t>Learnability of CIL</a:t>
            </a:r>
          </a:p>
        </p:txBody>
      </p:sp>
      <p:sp>
        <p:nvSpPr>
          <p:cNvPr id="3" name="Content Placeholder 2">
            <a:extLst>
              <a:ext uri="{FF2B5EF4-FFF2-40B4-BE49-F238E27FC236}">
                <a16:creationId xmlns:a16="http://schemas.microsoft.com/office/drawing/2014/main" id="{AB7E3D62-8D59-60B4-6F1F-B0154C30518F}"/>
              </a:ext>
            </a:extLst>
          </p:cNvPr>
          <p:cNvSpPr>
            <a:spLocks noGrp="1"/>
          </p:cNvSpPr>
          <p:nvPr>
            <p:ph idx="1"/>
          </p:nvPr>
        </p:nvSpPr>
        <p:spPr/>
        <p:txBody>
          <a:bodyPr/>
          <a:lstStyle/>
          <a:p>
            <a:r>
              <a:rPr lang="en-US" dirty="0"/>
              <a:t>In </a:t>
            </a:r>
            <a:r>
              <a:rPr lang="en-US" sz="2400" dirty="0"/>
              <a:t>(Kim et al. ICML-2023)</a:t>
            </a:r>
            <a:r>
              <a:rPr lang="en-US" dirty="0"/>
              <a:t>, we proved that CIL is learnable. </a:t>
            </a:r>
          </a:p>
          <a:p>
            <a:r>
              <a:rPr lang="en-US" dirty="0"/>
              <a:t>The intuitive ideas are the following:</a:t>
            </a:r>
          </a:p>
          <a:p>
            <a:pPr lvl="1"/>
            <a:r>
              <a:rPr lang="en-US" dirty="0"/>
              <a:t>We still follow the framework of using a TIL method to avoid forgetting or CF, and </a:t>
            </a:r>
          </a:p>
          <a:p>
            <a:pPr lvl="1"/>
            <a:r>
              <a:rPr lang="en-US" dirty="0"/>
              <a:t>An OOD detection method to build a model for each task. </a:t>
            </a:r>
          </a:p>
          <a:p>
            <a:pPr lvl="1"/>
            <a:r>
              <a:rPr lang="en-US" dirty="0"/>
              <a:t>Then we need OOD detection to be learnable, which fortunately was proven by several researchers in a paper in NeurIPS-2022.</a:t>
            </a:r>
          </a:p>
          <a:p>
            <a:pPr lvl="1"/>
            <a:r>
              <a:rPr lang="en-US" dirty="0"/>
              <a:t>We need a sequence of OOD models to be learnable, which can be recursively defined.  </a:t>
            </a:r>
          </a:p>
        </p:txBody>
      </p:sp>
      <p:sp>
        <p:nvSpPr>
          <p:cNvPr id="4" name="Footer Placeholder 3">
            <a:extLst>
              <a:ext uri="{FF2B5EF4-FFF2-40B4-BE49-F238E27FC236}">
                <a16:creationId xmlns:a16="http://schemas.microsoft.com/office/drawing/2014/main" id="{A90A9E24-A51A-4B23-A7EB-A71D07E47C9B}"/>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8044406A-8BAF-9311-1FB3-A63D863C96F4}"/>
              </a:ext>
            </a:extLst>
          </p:cNvPr>
          <p:cNvSpPr>
            <a:spLocks noGrp="1"/>
          </p:cNvSpPr>
          <p:nvPr>
            <p:ph type="sldNum" sz="quarter" idx="11"/>
          </p:nvPr>
        </p:nvSpPr>
        <p:spPr/>
        <p:txBody>
          <a:bodyPr/>
          <a:lstStyle/>
          <a:p>
            <a:pPr>
              <a:defRPr/>
            </a:pPr>
            <a:fld id="{09BF91C3-4DC8-4412-86BD-7EDA41606D7A}" type="slidenum">
              <a:rPr lang="en-US" altLang="en-US" smtClean="0"/>
              <a:pPr>
                <a:defRPr/>
              </a:pPr>
              <a:t>23</a:t>
            </a:fld>
            <a:endParaRPr lang="en-US" altLang="en-US"/>
          </a:p>
        </p:txBody>
      </p:sp>
      <p:sp>
        <p:nvSpPr>
          <p:cNvPr id="6" name="TextBox 5">
            <a:extLst>
              <a:ext uri="{FF2B5EF4-FFF2-40B4-BE49-F238E27FC236}">
                <a16:creationId xmlns:a16="http://schemas.microsoft.com/office/drawing/2014/main" id="{F8169B5C-EF46-4124-899D-9EFE1D138FD6}"/>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and Liu. Learnability and Algorithm for Continual Learning. ICML-2023.</a:t>
            </a:r>
          </a:p>
        </p:txBody>
      </p:sp>
    </p:spTree>
    <p:extLst>
      <p:ext uri="{BB962C8B-B14F-4D97-AF65-F5344CB8AC3E}">
        <p14:creationId xmlns:p14="http://schemas.microsoft.com/office/powerpoint/2010/main" val="1357293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7F59-2D0D-488B-A1A3-5F8CB0D9CE50}"/>
              </a:ext>
            </a:extLst>
          </p:cNvPr>
          <p:cNvSpPr>
            <a:spLocks noGrp="1"/>
          </p:cNvSpPr>
          <p:nvPr>
            <p:ph type="title"/>
          </p:nvPr>
        </p:nvSpPr>
        <p:spPr/>
        <p:txBody>
          <a:bodyPr/>
          <a:lstStyle/>
          <a:p>
            <a:r>
              <a:rPr lang="en-US" dirty="0"/>
              <a:t>Out-of-Distribution Replay</a:t>
            </a:r>
          </a:p>
        </p:txBody>
      </p:sp>
      <p:sp>
        <p:nvSpPr>
          <p:cNvPr id="3" name="Content Placeholder 2">
            <a:extLst>
              <a:ext uri="{FF2B5EF4-FFF2-40B4-BE49-F238E27FC236}">
                <a16:creationId xmlns:a16="http://schemas.microsoft.com/office/drawing/2014/main" id="{A668AE21-D183-46E0-554B-0CE187610AFF}"/>
              </a:ext>
            </a:extLst>
          </p:cNvPr>
          <p:cNvSpPr>
            <a:spLocks noGrp="1"/>
          </p:cNvSpPr>
          <p:nvPr>
            <p:ph idx="1"/>
          </p:nvPr>
        </p:nvSpPr>
        <p:spPr/>
        <p:txBody>
          <a:bodyPr/>
          <a:lstStyle/>
          <a:p>
            <a:r>
              <a:rPr lang="en-US" dirty="0"/>
              <a:t>Existing methods in the replay approach</a:t>
            </a:r>
          </a:p>
          <a:p>
            <a:pPr lvl="1"/>
            <a:r>
              <a:rPr lang="en-US" dirty="0"/>
              <a:t>Single head; prone to forgetting as previous tasks must be modified with a limited number of saved/replay samples.</a:t>
            </a:r>
          </a:p>
          <a:p>
            <a:endParaRPr lang="en-US" dirty="0"/>
          </a:p>
          <a:p>
            <a:r>
              <a:rPr lang="en-US" dirty="0"/>
              <a:t>Proposed method, called MORE:</a:t>
            </a:r>
          </a:p>
          <a:p>
            <a:pPr lvl="1"/>
            <a:r>
              <a:rPr lang="en-US" dirty="0"/>
              <a:t>Multi-head; task-specific parameters do not interfere with each other; thus, it less or little forgetting.</a:t>
            </a:r>
          </a:p>
          <a:p>
            <a:pPr lvl="1"/>
            <a:r>
              <a:rPr lang="en-US" dirty="0"/>
              <a:t>Network is trained for OOD detection (using replay data as OOD data) and is naturally able to detect unseen classes. </a:t>
            </a:r>
          </a:p>
          <a:p>
            <a:endParaRPr lang="en-US" dirty="0"/>
          </a:p>
        </p:txBody>
      </p:sp>
      <p:sp>
        <p:nvSpPr>
          <p:cNvPr id="4" name="Footer Placeholder 3">
            <a:extLst>
              <a:ext uri="{FF2B5EF4-FFF2-40B4-BE49-F238E27FC236}">
                <a16:creationId xmlns:a16="http://schemas.microsoft.com/office/drawing/2014/main" id="{E1D05A2F-1381-F997-3AF6-F544BC4C9671}"/>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8C065788-F5E1-587E-4BB1-3D6E3E26110F}"/>
              </a:ext>
            </a:extLst>
          </p:cNvPr>
          <p:cNvSpPr>
            <a:spLocks noGrp="1"/>
          </p:cNvSpPr>
          <p:nvPr>
            <p:ph type="sldNum" sz="quarter" idx="11"/>
          </p:nvPr>
        </p:nvSpPr>
        <p:spPr/>
        <p:txBody>
          <a:bodyPr/>
          <a:lstStyle/>
          <a:p>
            <a:pPr>
              <a:defRPr/>
            </a:pPr>
            <a:fld id="{09BF91C3-4DC8-4412-86BD-7EDA41606D7A}" type="slidenum">
              <a:rPr lang="en-US" altLang="en-US" smtClean="0"/>
              <a:pPr>
                <a:defRPr/>
              </a:pPr>
              <a:t>24</a:t>
            </a:fld>
            <a:endParaRPr lang="en-US" altLang="en-US"/>
          </a:p>
        </p:txBody>
      </p:sp>
      <p:sp>
        <p:nvSpPr>
          <p:cNvPr id="6" name="TextBox 5">
            <a:extLst>
              <a:ext uri="{FF2B5EF4-FFF2-40B4-BE49-F238E27FC236}">
                <a16:creationId xmlns:a16="http://schemas.microsoft.com/office/drawing/2014/main" id="{7BE894C5-AC14-5E82-FEEE-698D40917E2C}"/>
              </a:ext>
            </a:extLst>
          </p:cNvPr>
          <p:cNvSpPr txBox="1"/>
          <p:nvPr/>
        </p:nvSpPr>
        <p:spPr>
          <a:xfrm>
            <a:off x="551384" y="6183893"/>
            <a:ext cx="11305256" cy="276999"/>
          </a:xfrm>
          <a:prstGeom prst="rect">
            <a:avLst/>
          </a:prstGeom>
          <a:noFill/>
        </p:spPr>
        <p:txBody>
          <a:bodyPr wrap="square" rtlCol="0">
            <a:spAutoFit/>
          </a:bodyPr>
          <a:lstStyle/>
          <a:p>
            <a:pPr algn="ctr">
              <a:buNone/>
            </a:pPr>
            <a:r>
              <a:rPr lang="en-US" sz="1200" dirty="0"/>
              <a:t>Kim, Ke, and Liu. A Multi-Head Model for Continual Learning via Out-of-Distribution Replay. Proceedings of Conference on Lifelong Learning Agents. CoLLAs-2022...</a:t>
            </a:r>
          </a:p>
        </p:txBody>
      </p:sp>
    </p:spTree>
    <p:extLst>
      <p:ext uri="{BB962C8B-B14F-4D97-AF65-F5344CB8AC3E}">
        <p14:creationId xmlns:p14="http://schemas.microsoft.com/office/powerpoint/2010/main" val="1120244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B773-3A06-C515-665C-8B61EEBE201B}"/>
              </a:ext>
            </a:extLst>
          </p:cNvPr>
          <p:cNvSpPr>
            <a:spLocks noGrp="1"/>
          </p:cNvSpPr>
          <p:nvPr>
            <p:ph type="title"/>
          </p:nvPr>
        </p:nvSpPr>
        <p:spPr/>
        <p:txBody>
          <a:bodyPr/>
          <a:lstStyle/>
          <a:p>
            <a:r>
              <a:rPr lang="en-US" dirty="0"/>
              <a:t>Experiment results</a:t>
            </a:r>
          </a:p>
        </p:txBody>
      </p:sp>
      <p:sp>
        <p:nvSpPr>
          <p:cNvPr id="3" name="Content Placeholder 2">
            <a:extLst>
              <a:ext uri="{FF2B5EF4-FFF2-40B4-BE49-F238E27FC236}">
                <a16:creationId xmlns:a16="http://schemas.microsoft.com/office/drawing/2014/main" id="{AFD6B90A-18AC-A37F-4997-B2AB05B8A221}"/>
              </a:ext>
            </a:extLst>
          </p:cNvPr>
          <p:cNvSpPr>
            <a:spLocks noGrp="1"/>
          </p:cNvSpPr>
          <p:nvPr>
            <p:ph idx="1"/>
          </p:nvPr>
        </p:nvSpPr>
        <p:spPr>
          <a:xfrm>
            <a:off x="609600" y="1088740"/>
            <a:ext cx="10972800" cy="5042187"/>
          </a:xfrm>
        </p:spPr>
        <p:txBody>
          <a:bodyPr/>
          <a:lstStyle/>
          <a:p>
            <a:r>
              <a:rPr lang="en-US" dirty="0">
                <a:solidFill>
                  <a:srgbClr val="0000FF"/>
                </a:solidFill>
              </a:rPr>
              <a:t>Classification accuracy</a:t>
            </a:r>
          </a:p>
          <a:p>
            <a:endParaRPr lang="en-US" dirty="0"/>
          </a:p>
          <a:p>
            <a:endParaRPr lang="en-US" dirty="0"/>
          </a:p>
          <a:p>
            <a:endParaRPr lang="en-US" dirty="0"/>
          </a:p>
          <a:p>
            <a:endParaRPr lang="en-US" dirty="0"/>
          </a:p>
          <a:p>
            <a:pPr>
              <a:spcBef>
                <a:spcPts val="0"/>
              </a:spcBef>
            </a:pPr>
            <a:r>
              <a:rPr lang="en-US" dirty="0">
                <a:solidFill>
                  <a:srgbClr val="0000FF"/>
                </a:solidFill>
              </a:rPr>
              <a:t>Out-of-distribution detection (open-world)</a:t>
            </a:r>
          </a:p>
          <a:p>
            <a:endParaRPr lang="en-US" dirty="0"/>
          </a:p>
        </p:txBody>
      </p:sp>
      <p:sp>
        <p:nvSpPr>
          <p:cNvPr id="4" name="Footer Placeholder 3">
            <a:extLst>
              <a:ext uri="{FF2B5EF4-FFF2-40B4-BE49-F238E27FC236}">
                <a16:creationId xmlns:a16="http://schemas.microsoft.com/office/drawing/2014/main" id="{AEE92249-D610-B9DE-74DA-06C8728141E7}"/>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72A8D815-0B37-5E13-21F3-2DAA24180CF5}"/>
              </a:ext>
            </a:extLst>
          </p:cNvPr>
          <p:cNvSpPr>
            <a:spLocks noGrp="1"/>
          </p:cNvSpPr>
          <p:nvPr>
            <p:ph type="sldNum" sz="quarter" idx="11"/>
          </p:nvPr>
        </p:nvSpPr>
        <p:spPr/>
        <p:txBody>
          <a:bodyPr/>
          <a:lstStyle/>
          <a:p>
            <a:pPr>
              <a:defRPr/>
            </a:pPr>
            <a:fld id="{09BF91C3-4DC8-4412-86BD-7EDA41606D7A}" type="slidenum">
              <a:rPr lang="en-US" altLang="en-US" smtClean="0"/>
              <a:pPr>
                <a:defRPr/>
              </a:pPr>
              <a:t>25</a:t>
            </a:fld>
            <a:endParaRPr lang="en-US" altLang="en-US"/>
          </a:p>
        </p:txBody>
      </p:sp>
      <p:graphicFrame>
        <p:nvGraphicFramePr>
          <p:cNvPr id="6" name="Object 5">
            <a:extLst>
              <a:ext uri="{FF2B5EF4-FFF2-40B4-BE49-F238E27FC236}">
                <a16:creationId xmlns:a16="http://schemas.microsoft.com/office/drawing/2014/main" id="{6AD6EB67-DF4E-35D8-ACCD-75361BEE4532}"/>
              </a:ext>
            </a:extLst>
          </p:cNvPr>
          <p:cNvGraphicFramePr>
            <a:graphicFrameLocks noChangeAspect="1"/>
          </p:cNvGraphicFramePr>
          <p:nvPr/>
        </p:nvGraphicFramePr>
        <p:xfrm>
          <a:off x="983432" y="1628800"/>
          <a:ext cx="9037004" cy="2076663"/>
        </p:xfrm>
        <a:graphic>
          <a:graphicData uri="http://schemas.openxmlformats.org/presentationml/2006/ole">
            <mc:AlternateContent xmlns:mc="http://schemas.openxmlformats.org/markup-compatibility/2006">
              <mc:Choice xmlns:v="urn:schemas-microsoft-com:vml" Requires="v">
                <p:oleObj name="Bitmap Image" r:id="rId2" imgW="6521400" imgH="1498680" progId="PBrush">
                  <p:embed/>
                </p:oleObj>
              </mc:Choice>
              <mc:Fallback>
                <p:oleObj name="Bitmap Image" r:id="rId2" imgW="6521400" imgH="1498680" progId="PBrush">
                  <p:embed/>
                  <p:pic>
                    <p:nvPicPr>
                      <p:cNvPr id="6" name="Object 5">
                        <a:extLst>
                          <a:ext uri="{FF2B5EF4-FFF2-40B4-BE49-F238E27FC236}">
                            <a16:creationId xmlns:a16="http://schemas.microsoft.com/office/drawing/2014/main" id="{6AD6EB67-DF4E-35D8-ACCD-75361BEE4532}"/>
                          </a:ext>
                        </a:extLst>
                      </p:cNvPr>
                      <p:cNvPicPr/>
                      <p:nvPr/>
                    </p:nvPicPr>
                    <p:blipFill>
                      <a:blip r:embed="rId3"/>
                      <a:stretch>
                        <a:fillRect/>
                      </a:stretch>
                    </p:blipFill>
                    <p:spPr>
                      <a:xfrm>
                        <a:off x="983432" y="1628800"/>
                        <a:ext cx="9037004" cy="207666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B3816E5-396F-1DFC-D1EF-FE716B733C13}"/>
              </a:ext>
            </a:extLst>
          </p:cNvPr>
          <p:cNvGraphicFramePr>
            <a:graphicFrameLocks noChangeAspect="1"/>
          </p:cNvGraphicFramePr>
          <p:nvPr/>
        </p:nvGraphicFramePr>
        <p:xfrm>
          <a:off x="1055440" y="4257092"/>
          <a:ext cx="8568952" cy="1989447"/>
        </p:xfrm>
        <a:graphic>
          <a:graphicData uri="http://schemas.openxmlformats.org/presentationml/2006/ole">
            <mc:AlternateContent xmlns:mc="http://schemas.openxmlformats.org/markup-compatibility/2006">
              <mc:Choice xmlns:v="urn:schemas-microsoft-com:vml" Requires="v">
                <p:oleObj name="Bitmap Image" r:id="rId4" imgW="6454800" imgH="1498680" progId="PBrush">
                  <p:embed/>
                </p:oleObj>
              </mc:Choice>
              <mc:Fallback>
                <p:oleObj name="Bitmap Image" r:id="rId4" imgW="6454800" imgH="1498680" progId="PBrush">
                  <p:embed/>
                  <p:pic>
                    <p:nvPicPr>
                      <p:cNvPr id="7" name="Object 6">
                        <a:extLst>
                          <a:ext uri="{FF2B5EF4-FFF2-40B4-BE49-F238E27FC236}">
                            <a16:creationId xmlns:a16="http://schemas.microsoft.com/office/drawing/2014/main" id="{7B3816E5-396F-1DFC-D1EF-FE716B733C13}"/>
                          </a:ext>
                        </a:extLst>
                      </p:cNvPr>
                      <p:cNvPicPr/>
                      <p:nvPr/>
                    </p:nvPicPr>
                    <p:blipFill>
                      <a:blip r:embed="rId5"/>
                      <a:stretch>
                        <a:fillRect/>
                      </a:stretch>
                    </p:blipFill>
                    <p:spPr>
                      <a:xfrm>
                        <a:off x="1055440" y="4257092"/>
                        <a:ext cx="8568952" cy="198944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680AA9F0-B556-45F9-4DE8-D8E8B08DA02C}"/>
              </a:ext>
            </a:extLst>
          </p:cNvPr>
          <p:cNvSpPr txBox="1"/>
          <p:nvPr/>
        </p:nvSpPr>
        <p:spPr>
          <a:xfrm>
            <a:off x="551384" y="6183893"/>
            <a:ext cx="11305256" cy="276999"/>
          </a:xfrm>
          <a:prstGeom prst="rect">
            <a:avLst/>
          </a:prstGeom>
          <a:noFill/>
        </p:spPr>
        <p:txBody>
          <a:bodyPr wrap="square" rtlCol="0">
            <a:spAutoFit/>
          </a:bodyPr>
          <a:lstStyle/>
          <a:p>
            <a:pPr algn="ctr">
              <a:buNone/>
            </a:pPr>
            <a:r>
              <a:rPr lang="en-US" sz="1200" dirty="0"/>
              <a:t>Kim, Ke, and Liu. A Multi-Head Model for Continual Learning via Out-of-Distribution Replay. Proceedings of Conference on Lifelong Learning Agents. CoLLAs-2022...</a:t>
            </a:r>
          </a:p>
        </p:txBody>
      </p:sp>
    </p:spTree>
    <p:extLst>
      <p:ext uri="{BB962C8B-B14F-4D97-AF65-F5344CB8AC3E}">
        <p14:creationId xmlns:p14="http://schemas.microsoft.com/office/powerpoint/2010/main" val="775074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E071-EED6-E59C-0B41-57D22E3E988E}"/>
              </a:ext>
            </a:extLst>
          </p:cNvPr>
          <p:cNvSpPr>
            <a:spLocks noGrp="1"/>
          </p:cNvSpPr>
          <p:nvPr>
            <p:ph type="title"/>
          </p:nvPr>
        </p:nvSpPr>
        <p:spPr/>
        <p:txBody>
          <a:bodyPr/>
          <a:lstStyle/>
          <a:p>
            <a:r>
              <a:rPr lang="en-US" dirty="0"/>
              <a:t>Learning holistic representations for CIL</a:t>
            </a:r>
          </a:p>
        </p:txBody>
      </p:sp>
      <p:sp>
        <p:nvSpPr>
          <p:cNvPr id="3" name="Content Placeholder 2">
            <a:extLst>
              <a:ext uri="{FF2B5EF4-FFF2-40B4-BE49-F238E27FC236}">
                <a16:creationId xmlns:a16="http://schemas.microsoft.com/office/drawing/2014/main" id="{6B2194C4-C526-53BC-ED6C-995045855928}"/>
              </a:ext>
            </a:extLst>
          </p:cNvPr>
          <p:cNvSpPr>
            <a:spLocks noGrp="1"/>
          </p:cNvSpPr>
          <p:nvPr>
            <p:ph idx="1"/>
          </p:nvPr>
        </p:nvSpPr>
        <p:spPr/>
        <p:txBody>
          <a:bodyPr/>
          <a:lstStyle/>
          <a:p>
            <a:r>
              <a:rPr lang="en-US" dirty="0"/>
              <a:t>The theory says what a CIL system should achieve, but it does not say how to achieve it. </a:t>
            </a:r>
          </a:p>
          <a:p>
            <a:r>
              <a:rPr lang="en-US" dirty="0"/>
              <a:t>No theoretical study on what kind of features to learn. </a:t>
            </a:r>
          </a:p>
          <a:p>
            <a:pPr lvl="1"/>
            <a:r>
              <a:rPr lang="en-US" dirty="0"/>
              <a:t>We show that it is </a:t>
            </a:r>
            <a:r>
              <a:rPr lang="en-US" dirty="0">
                <a:solidFill>
                  <a:srgbClr val="0000FF"/>
                </a:solidFill>
              </a:rPr>
              <a:t>necessary</a:t>
            </a:r>
            <a:r>
              <a:rPr lang="en-US" dirty="0"/>
              <a:t> to learn holistic feature representations, i.e., covering as many characteristics in the data as possible. </a:t>
            </a:r>
          </a:p>
          <a:p>
            <a:pPr lvl="2"/>
            <a:r>
              <a:rPr lang="en-US" dirty="0"/>
              <a:t>Our approach is based on mutual information maximization. </a:t>
            </a:r>
          </a:p>
          <a:p>
            <a:pPr lvl="1"/>
            <a:r>
              <a:rPr lang="en-US" dirty="0"/>
              <a:t>Intuition. If some features in the data are not learned and they are essential for discriminating some future classes, those features have to be learned in the future, which causes CF. </a:t>
            </a:r>
          </a:p>
          <a:p>
            <a:pPr lvl="1"/>
            <a:r>
              <a:rPr lang="en-US" dirty="0"/>
              <a:t>In a submitted paper, we study another necessary condition. </a:t>
            </a:r>
          </a:p>
        </p:txBody>
      </p:sp>
      <p:sp>
        <p:nvSpPr>
          <p:cNvPr id="4" name="Footer Placeholder 3">
            <a:extLst>
              <a:ext uri="{FF2B5EF4-FFF2-40B4-BE49-F238E27FC236}">
                <a16:creationId xmlns:a16="http://schemas.microsoft.com/office/drawing/2014/main" id="{B4FB48FC-F2EC-4DE3-27A0-1DED73240731}"/>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C5F76D18-9041-7CA7-4E8A-3C1DECB0950B}"/>
              </a:ext>
            </a:extLst>
          </p:cNvPr>
          <p:cNvSpPr>
            <a:spLocks noGrp="1"/>
          </p:cNvSpPr>
          <p:nvPr>
            <p:ph type="sldNum" sz="quarter" idx="11"/>
          </p:nvPr>
        </p:nvSpPr>
        <p:spPr/>
        <p:txBody>
          <a:bodyPr/>
          <a:lstStyle/>
          <a:p>
            <a:pPr>
              <a:defRPr/>
            </a:pPr>
            <a:fld id="{09BF91C3-4DC8-4412-86BD-7EDA41606D7A}" type="slidenum">
              <a:rPr lang="en-US" altLang="en-US" smtClean="0"/>
              <a:pPr>
                <a:defRPr/>
              </a:pPr>
              <a:t>26</a:t>
            </a:fld>
            <a:endParaRPr lang="en-US" altLang="en-US"/>
          </a:p>
        </p:txBody>
      </p:sp>
      <p:sp>
        <p:nvSpPr>
          <p:cNvPr id="6" name="TextBox 5">
            <a:extLst>
              <a:ext uri="{FF2B5EF4-FFF2-40B4-BE49-F238E27FC236}">
                <a16:creationId xmlns:a16="http://schemas.microsoft.com/office/drawing/2014/main" id="{630F2A20-E02F-ECDA-70FE-E4C34C94F7B7}"/>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Guo, Liu and Zhao.. Online Continual Learning through Mutual Information </a:t>
            </a:r>
            <a:r>
              <a:rPr lang="en-US" sz="1200"/>
              <a:t>Maximization ICML-2022.</a:t>
            </a:r>
            <a:endParaRPr lang="en-US" sz="1200" dirty="0"/>
          </a:p>
        </p:txBody>
      </p:sp>
    </p:spTree>
    <p:extLst>
      <p:ext uri="{BB962C8B-B14F-4D97-AF65-F5344CB8AC3E}">
        <p14:creationId xmlns:p14="http://schemas.microsoft.com/office/powerpoint/2010/main" val="499735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BBCC-5A31-46FE-9603-131CEE58E51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882DEAC-7047-4A78-92F6-AEDB748165FC}"/>
              </a:ext>
            </a:extLst>
          </p:cNvPr>
          <p:cNvSpPr>
            <a:spLocks noGrp="1"/>
          </p:cNvSpPr>
          <p:nvPr>
            <p:ph idx="1"/>
          </p:nvPr>
        </p:nvSpPr>
        <p:spPr/>
        <p:txBody>
          <a:bodyPr/>
          <a:lstStyle/>
          <a:p>
            <a:pPr>
              <a:spcBef>
                <a:spcPts val="600"/>
              </a:spcBef>
            </a:pPr>
            <a:r>
              <a:rPr lang="en-US" sz="3200" dirty="0">
                <a:solidFill>
                  <a:schemeClr val="bg2">
                    <a:lumMod val="60000"/>
                    <a:lumOff val="40000"/>
                  </a:schemeClr>
                </a:solidFill>
              </a:rPr>
              <a:t>Continual or lifelong learning</a:t>
            </a:r>
          </a:p>
          <a:p>
            <a:pPr>
              <a:spcBef>
                <a:spcPts val="600"/>
              </a:spcBef>
            </a:pPr>
            <a:r>
              <a:rPr lang="en-US" sz="3200" dirty="0">
                <a:solidFill>
                  <a:schemeClr val="bg2">
                    <a:lumMod val="60000"/>
                    <a:lumOff val="40000"/>
                  </a:schemeClr>
                </a:solidFill>
              </a:rPr>
              <a:t>Class incremental learning (CIL)</a:t>
            </a:r>
          </a:p>
          <a:p>
            <a:pPr lvl="1">
              <a:spcBef>
                <a:spcPts val="600"/>
              </a:spcBef>
            </a:pPr>
            <a:r>
              <a:rPr lang="en-US" sz="2800" dirty="0">
                <a:solidFill>
                  <a:schemeClr val="bg2">
                    <a:lumMod val="60000"/>
                    <a:lumOff val="40000"/>
                  </a:schemeClr>
                </a:solidFill>
              </a:rPr>
              <a:t>Theoretical result and algorithms</a:t>
            </a:r>
          </a:p>
          <a:p>
            <a:pPr>
              <a:spcBef>
                <a:spcPts val="600"/>
              </a:spcBef>
            </a:pPr>
            <a:r>
              <a:rPr lang="en-US" sz="3200" dirty="0">
                <a:solidFill>
                  <a:srgbClr val="C00000"/>
                </a:solidFill>
              </a:rPr>
              <a:t>Open world continual learning</a:t>
            </a:r>
          </a:p>
          <a:p>
            <a:pPr lvl="1">
              <a:spcBef>
                <a:spcPts val="600"/>
              </a:spcBef>
            </a:pPr>
            <a:r>
              <a:rPr lang="en-US" sz="2800" dirty="0">
                <a:solidFill>
                  <a:schemeClr val="bg2">
                    <a:lumMod val="60000"/>
                    <a:lumOff val="40000"/>
                  </a:schemeClr>
                </a:solidFill>
              </a:rPr>
              <a:t>A continuous learning chatbot</a:t>
            </a:r>
          </a:p>
          <a:p>
            <a:pPr>
              <a:spcBef>
                <a:spcPts val="600"/>
              </a:spcBef>
            </a:pPr>
            <a:r>
              <a:rPr lang="en-US" sz="3200" dirty="0">
                <a:solidFill>
                  <a:schemeClr val="bg2">
                    <a:lumMod val="60000"/>
                    <a:lumOff val="40000"/>
                  </a:schemeClr>
                </a:solidFill>
              </a:rPr>
              <a:t>Continual pre-training of language models</a:t>
            </a:r>
          </a:p>
          <a:p>
            <a:pPr>
              <a:spcBef>
                <a:spcPts val="600"/>
              </a:spcBef>
            </a:pPr>
            <a:r>
              <a:rPr lang="en-US" sz="3200" dirty="0">
                <a:solidFill>
                  <a:schemeClr val="bg2">
                    <a:lumMod val="60000"/>
                    <a:lumOff val="40000"/>
                  </a:schemeClr>
                </a:solidFill>
              </a:rPr>
              <a:t>Summary</a:t>
            </a:r>
          </a:p>
          <a:p>
            <a:endParaRPr lang="en-US" dirty="0"/>
          </a:p>
        </p:txBody>
      </p:sp>
      <p:sp>
        <p:nvSpPr>
          <p:cNvPr id="4" name="Footer Placeholder 3">
            <a:extLst>
              <a:ext uri="{FF2B5EF4-FFF2-40B4-BE49-F238E27FC236}">
                <a16:creationId xmlns:a16="http://schemas.microsoft.com/office/drawing/2014/main" id="{DD26E562-8491-4F03-91BC-143A56A1DEB9}"/>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DCA673DD-CB26-4DC3-941D-6029444DCD8E}"/>
              </a:ext>
            </a:extLst>
          </p:cNvPr>
          <p:cNvSpPr>
            <a:spLocks noGrp="1"/>
          </p:cNvSpPr>
          <p:nvPr>
            <p:ph type="sldNum" sz="quarter" idx="11"/>
          </p:nvPr>
        </p:nvSpPr>
        <p:spPr/>
        <p:txBody>
          <a:bodyPr/>
          <a:lstStyle/>
          <a:p>
            <a:pPr>
              <a:defRPr/>
            </a:pPr>
            <a:fld id="{09BF91C3-4DC8-4412-86BD-7EDA41606D7A}" type="slidenum">
              <a:rPr lang="en-US" altLang="en-US" smtClean="0"/>
              <a:pPr>
                <a:defRPr/>
              </a:pPr>
              <a:t>27</a:t>
            </a:fld>
            <a:endParaRPr lang="en-US" altLang="en-US"/>
          </a:p>
        </p:txBody>
      </p:sp>
    </p:spTree>
    <p:extLst>
      <p:ext uri="{BB962C8B-B14F-4D97-AF65-F5344CB8AC3E}">
        <p14:creationId xmlns:p14="http://schemas.microsoft.com/office/powerpoint/2010/main" val="2118835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64D6-3A1D-B8D4-973B-2555441D83BC}"/>
              </a:ext>
            </a:extLst>
          </p:cNvPr>
          <p:cNvSpPr>
            <a:spLocks noGrp="1"/>
          </p:cNvSpPr>
          <p:nvPr>
            <p:ph type="title"/>
          </p:nvPr>
        </p:nvSpPr>
        <p:spPr/>
        <p:txBody>
          <a:bodyPr/>
          <a:lstStyle/>
          <a:p>
            <a:r>
              <a:rPr lang="en-US" dirty="0"/>
              <a:t>Theory for open-world continual learning</a:t>
            </a:r>
          </a:p>
        </p:txBody>
      </p:sp>
      <p:sp>
        <p:nvSpPr>
          <p:cNvPr id="3" name="Content Placeholder 2">
            <a:extLst>
              <a:ext uri="{FF2B5EF4-FFF2-40B4-BE49-F238E27FC236}">
                <a16:creationId xmlns:a16="http://schemas.microsoft.com/office/drawing/2014/main" id="{0DAFA6DB-6968-4794-88A7-6A44DF73F71F}"/>
              </a:ext>
            </a:extLst>
          </p:cNvPr>
          <p:cNvSpPr>
            <a:spLocks noGrp="1"/>
          </p:cNvSpPr>
          <p:nvPr>
            <p:ph idx="1"/>
          </p:nvPr>
        </p:nvSpPr>
        <p:spPr/>
        <p:txBody>
          <a:bodyPr/>
          <a:lstStyle/>
          <a:p>
            <a:r>
              <a:rPr lang="en-US" dirty="0">
                <a:solidFill>
                  <a:srgbClr val="FF0000"/>
                </a:solidFill>
              </a:rPr>
              <a:t>Open-World Continual Learning</a:t>
            </a:r>
          </a:p>
          <a:p>
            <a:pPr lvl="1"/>
            <a:r>
              <a:rPr lang="en-US" dirty="0"/>
              <a:t>(1) detect novel/new objects (OOD detection) and </a:t>
            </a:r>
          </a:p>
          <a:p>
            <a:pPr lvl="1"/>
            <a:r>
              <a:rPr lang="en-US" dirty="0"/>
              <a:t>(2) incrementally learn the new objects </a:t>
            </a:r>
            <a:r>
              <a:rPr lang="en-US" dirty="0">
                <a:solidFill>
                  <a:srgbClr val="0000FF"/>
                </a:solidFill>
              </a:rPr>
              <a:t>after they are labeled</a:t>
            </a:r>
            <a:r>
              <a:rPr lang="en-US" dirty="0"/>
              <a:t>. </a:t>
            </a:r>
          </a:p>
          <a:p>
            <a:pPr>
              <a:spcBef>
                <a:spcPts val="1800"/>
              </a:spcBef>
            </a:pPr>
            <a:r>
              <a:rPr lang="en-US" dirty="0"/>
              <a:t>The </a:t>
            </a:r>
            <a:r>
              <a:rPr lang="en-US" b="1" dirty="0"/>
              <a:t>theoretical result for CIL </a:t>
            </a:r>
            <a:r>
              <a:rPr lang="en-US" dirty="0"/>
              <a:t>is also applicable here </a:t>
            </a:r>
          </a:p>
          <a:p>
            <a:pPr lvl="2"/>
            <a:r>
              <a:rPr lang="en-US" dirty="0"/>
              <a:t>because (1) the theory say WP and OOD detection are necessary and sufficient conditions, and </a:t>
            </a:r>
          </a:p>
          <a:p>
            <a:pPr lvl="2"/>
            <a:r>
              <a:rPr lang="en-US" dirty="0"/>
              <a:t>(2) an OOD detection system usually does both OOD detection and in-distribution classification, which is WP (within-task prediction).</a:t>
            </a:r>
          </a:p>
          <a:p>
            <a:r>
              <a:rPr lang="en-US" dirty="0">
                <a:solidFill>
                  <a:srgbClr val="C00000"/>
                </a:solidFill>
              </a:rPr>
              <a:t>We also want the AI agent to obtain the labels by itself. </a:t>
            </a:r>
          </a:p>
        </p:txBody>
      </p:sp>
      <p:sp>
        <p:nvSpPr>
          <p:cNvPr id="4" name="Footer Placeholder 3">
            <a:extLst>
              <a:ext uri="{FF2B5EF4-FFF2-40B4-BE49-F238E27FC236}">
                <a16:creationId xmlns:a16="http://schemas.microsoft.com/office/drawing/2014/main" id="{D534FF30-8814-3480-BFC1-49EBD802AF1E}"/>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72DF9E24-3B46-8086-D371-CCE4FB59BA76}"/>
              </a:ext>
            </a:extLst>
          </p:cNvPr>
          <p:cNvSpPr>
            <a:spLocks noGrp="1"/>
          </p:cNvSpPr>
          <p:nvPr>
            <p:ph type="sldNum" sz="quarter" idx="11"/>
          </p:nvPr>
        </p:nvSpPr>
        <p:spPr/>
        <p:txBody>
          <a:bodyPr/>
          <a:lstStyle/>
          <a:p>
            <a:pPr>
              <a:defRPr/>
            </a:pPr>
            <a:fld id="{09BF91C3-4DC8-4412-86BD-7EDA41606D7A}" type="slidenum">
              <a:rPr lang="en-US" altLang="en-US" smtClean="0"/>
              <a:pPr>
                <a:defRPr/>
              </a:pPr>
              <a:t>28</a:t>
            </a:fld>
            <a:endParaRPr lang="en-US" altLang="en-US"/>
          </a:p>
        </p:txBody>
      </p:sp>
      <p:sp>
        <p:nvSpPr>
          <p:cNvPr id="6" name="TextBox 5">
            <a:extLst>
              <a:ext uri="{FF2B5EF4-FFF2-40B4-BE49-F238E27FC236}">
                <a16:creationId xmlns:a16="http://schemas.microsoft.com/office/drawing/2014/main" id="{C579788D-62EA-986B-5235-77F3B2F6112B}"/>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Tree>
    <p:extLst>
      <p:ext uri="{BB962C8B-B14F-4D97-AF65-F5344CB8AC3E}">
        <p14:creationId xmlns:p14="http://schemas.microsoft.com/office/powerpoint/2010/main" val="1662794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version: Open-world continual learning</a:t>
            </a:r>
            <a:br>
              <a:rPr lang="en-US" dirty="0"/>
            </a:br>
            <a:r>
              <a:rPr lang="en-US" sz="1800" dirty="0"/>
              <a:t>(Chen &amp; Liu, 2018, Liu, 2020)</a:t>
            </a:r>
          </a:p>
        </p:txBody>
      </p:sp>
      <p:sp>
        <p:nvSpPr>
          <p:cNvPr id="9" name="Slide Number Placeholder 8"/>
          <p:cNvSpPr>
            <a:spLocks noGrp="1"/>
          </p:cNvSpPr>
          <p:nvPr>
            <p:ph type="sldNum" sz="quarter" idx="11"/>
          </p:nvPr>
        </p:nvSpPr>
        <p:spPr/>
        <p:txBody>
          <a:bodyPr/>
          <a:lstStyle/>
          <a:p>
            <a:pPr>
              <a:defRPr/>
            </a:pPr>
            <a:fld id="{09BF91C3-4DC8-4412-86BD-7EDA41606D7A}" type="slidenum">
              <a:rPr lang="en-US" altLang="en-US" smtClean="0"/>
              <a:pPr>
                <a:defRPr/>
              </a:pPr>
              <a:t>29</a:t>
            </a:fld>
            <a:endParaRPr lang="en-US" altLang="en-US"/>
          </a:p>
        </p:txBody>
      </p:sp>
      <p:pic>
        <p:nvPicPr>
          <p:cNvPr id="6" name="Picture 5"/>
          <p:cNvPicPr>
            <a:picLocks noChangeAspect="1"/>
          </p:cNvPicPr>
          <p:nvPr/>
        </p:nvPicPr>
        <p:blipFill>
          <a:blip r:embed="rId2"/>
          <a:stretch>
            <a:fillRect/>
          </a:stretch>
        </p:blipFill>
        <p:spPr>
          <a:xfrm>
            <a:off x="659396" y="1340838"/>
            <a:ext cx="7992888" cy="4793009"/>
          </a:xfrm>
          <a:prstGeom prst="rect">
            <a:avLst/>
          </a:prstGeom>
        </p:spPr>
      </p:pic>
      <p:sp>
        <p:nvSpPr>
          <p:cNvPr id="3" name="Footer Placeholder 2"/>
          <p:cNvSpPr>
            <a:spLocks noGrp="1"/>
          </p:cNvSpPr>
          <p:nvPr>
            <p:ph type="ftr" sz="quarter" idx="10"/>
          </p:nvPr>
        </p:nvSpPr>
        <p:spPr/>
        <p:txBody>
          <a:bodyPr/>
          <a:lstStyle/>
          <a:p>
            <a:pPr>
              <a:defRPr/>
            </a:pPr>
            <a:r>
              <a:rPr lang="it-IT" altLang="en-US"/>
              <a:t>CS583, Spring 2024.</a:t>
            </a:r>
            <a:endParaRPr lang="en-US" altLang="en-US" dirty="0"/>
          </a:p>
        </p:txBody>
      </p:sp>
      <p:sp>
        <p:nvSpPr>
          <p:cNvPr id="8" name="TextBox 7"/>
          <p:cNvSpPr txBox="1"/>
          <p:nvPr/>
        </p:nvSpPr>
        <p:spPr>
          <a:xfrm>
            <a:off x="2351584" y="6152723"/>
            <a:ext cx="7092788" cy="498598"/>
          </a:xfrm>
          <a:prstGeom prst="rect">
            <a:avLst/>
          </a:prstGeom>
          <a:noFill/>
        </p:spPr>
        <p:txBody>
          <a:bodyPr wrap="square" rtlCol="0">
            <a:spAutoFit/>
          </a:bodyPr>
          <a:lstStyle/>
          <a:p>
            <a:pPr algn="ctr">
              <a:buNone/>
            </a:pPr>
            <a:r>
              <a:rPr lang="en-US" sz="1200" dirty="0"/>
              <a:t>Liu. Learning on the Job: Online Lifelong and Continual Learning. AAAI-2020</a:t>
            </a:r>
          </a:p>
          <a:p>
            <a:pPr algn="ctr">
              <a:buNone/>
            </a:pPr>
            <a:r>
              <a:rPr lang="en-US" sz="1200" dirty="0"/>
              <a:t>Chen and Liu. Lifelong machine learning. Morgan &amp; Claypool. 2015, 2018</a:t>
            </a:r>
          </a:p>
        </p:txBody>
      </p:sp>
      <p:sp>
        <p:nvSpPr>
          <p:cNvPr id="4" name="TextBox 3">
            <a:extLst>
              <a:ext uri="{FF2B5EF4-FFF2-40B4-BE49-F238E27FC236}">
                <a16:creationId xmlns:a16="http://schemas.microsoft.com/office/drawing/2014/main" id="{9A11B426-B1C4-711B-1EBA-CB54ABEA32D4}"/>
              </a:ext>
            </a:extLst>
          </p:cNvPr>
          <p:cNvSpPr txBox="1"/>
          <p:nvPr/>
        </p:nvSpPr>
        <p:spPr>
          <a:xfrm>
            <a:off x="8652284" y="2564904"/>
            <a:ext cx="3276364" cy="1809726"/>
          </a:xfrm>
          <a:prstGeom prst="rect">
            <a:avLst/>
          </a:prstGeom>
          <a:noFill/>
        </p:spPr>
        <p:txBody>
          <a:bodyPr wrap="square" rtlCol="0">
            <a:spAutoFit/>
          </a:bodyPr>
          <a:lstStyle/>
          <a:p>
            <a:pPr algn="ctr">
              <a:buNone/>
            </a:pPr>
            <a:r>
              <a:rPr lang="en-US" b="1" dirty="0">
                <a:solidFill>
                  <a:srgbClr val="FF6600"/>
                </a:solidFill>
              </a:rPr>
              <a:t>Orange lines:</a:t>
            </a:r>
          </a:p>
          <a:p>
            <a:pPr algn="ctr">
              <a:buNone/>
            </a:pPr>
            <a:r>
              <a:rPr lang="en-US" sz="2400" dirty="0">
                <a:solidFill>
                  <a:srgbClr val="0000FF"/>
                </a:solidFill>
              </a:rPr>
              <a:t>Learning after model deployment</a:t>
            </a:r>
          </a:p>
          <a:p>
            <a:pPr algn="ctr">
              <a:buNone/>
            </a:pPr>
            <a:r>
              <a:rPr lang="en-US" sz="2400" dirty="0">
                <a:solidFill>
                  <a:srgbClr val="C00000"/>
                </a:solidFill>
              </a:rPr>
              <a:t>- Learning on the job</a:t>
            </a:r>
          </a:p>
        </p:txBody>
      </p:sp>
    </p:spTree>
    <p:extLst>
      <p:ext uri="{BB962C8B-B14F-4D97-AF65-F5344CB8AC3E}">
        <p14:creationId xmlns:p14="http://schemas.microsoft.com/office/powerpoint/2010/main" val="951338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br>
              <a:rPr lang="en-US" dirty="0"/>
            </a:br>
            <a:endParaRPr lang="en-US" sz="2400" dirty="0"/>
          </a:p>
        </p:txBody>
      </p:sp>
      <p:sp>
        <p:nvSpPr>
          <p:cNvPr id="3" name="Content Placeholder 2"/>
          <p:cNvSpPr>
            <a:spLocks noGrp="1"/>
          </p:cNvSpPr>
          <p:nvPr>
            <p:ph idx="1"/>
          </p:nvPr>
        </p:nvSpPr>
        <p:spPr>
          <a:xfrm>
            <a:off x="609600" y="1448780"/>
            <a:ext cx="11139028" cy="4685978"/>
          </a:xfrm>
        </p:spPr>
        <p:txBody>
          <a:bodyPr/>
          <a:lstStyle/>
          <a:p>
            <a:pPr>
              <a:spcBef>
                <a:spcPts val="1800"/>
              </a:spcBef>
            </a:pPr>
            <a:r>
              <a:rPr lang="en-US" dirty="0"/>
              <a:t>Classic machine learning: </a:t>
            </a:r>
            <a:r>
              <a:rPr lang="en-US" dirty="0">
                <a:solidFill>
                  <a:srgbClr val="FF0000"/>
                </a:solidFill>
              </a:rPr>
              <a:t>Isolated single-task learning</a:t>
            </a:r>
          </a:p>
          <a:p>
            <a:pPr>
              <a:spcBef>
                <a:spcPts val="1200"/>
              </a:spcBef>
            </a:pPr>
            <a:endParaRPr lang="en-US" dirty="0">
              <a:solidFill>
                <a:srgbClr val="FF0000"/>
              </a:solidFill>
            </a:endParaRPr>
          </a:p>
          <a:p>
            <a:pPr marL="344487" lvl="1" indent="0">
              <a:spcBef>
                <a:spcPts val="600"/>
              </a:spcBef>
              <a:buNone/>
            </a:pPr>
            <a:endParaRPr lang="en-US" dirty="0">
              <a:solidFill>
                <a:srgbClr val="FF0000"/>
              </a:solidFill>
            </a:endParaRPr>
          </a:p>
          <a:p>
            <a:pPr>
              <a:spcBef>
                <a:spcPts val="4200"/>
              </a:spcBef>
            </a:pPr>
            <a:r>
              <a:rPr lang="en-US" dirty="0">
                <a:solidFill>
                  <a:srgbClr val="00863D"/>
                </a:solidFill>
              </a:rPr>
              <a:t>Key weaknesses</a:t>
            </a:r>
          </a:p>
          <a:p>
            <a:pPr lvl="1">
              <a:spcBef>
                <a:spcPts val="600"/>
              </a:spcBef>
            </a:pPr>
            <a:r>
              <a:rPr lang="en-US" b="1" dirty="0">
                <a:solidFill>
                  <a:srgbClr val="FF0000"/>
                </a:solidFill>
              </a:rPr>
              <a:t>Closed-world</a:t>
            </a:r>
            <a:r>
              <a:rPr lang="en-US" b="1" dirty="0"/>
              <a:t> assumption</a:t>
            </a:r>
            <a:r>
              <a:rPr lang="en-US" dirty="0"/>
              <a:t>: nothing new/novel occurs</a:t>
            </a:r>
          </a:p>
          <a:p>
            <a:pPr lvl="3">
              <a:spcBef>
                <a:spcPts val="600"/>
              </a:spcBef>
            </a:pPr>
            <a:r>
              <a:rPr lang="en-US" b="1" dirty="0">
                <a:solidFill>
                  <a:srgbClr val="7030A0"/>
                </a:solidFill>
              </a:rPr>
              <a:t>Open world</a:t>
            </a:r>
            <a:r>
              <a:rPr lang="en-US" dirty="0">
                <a:solidFill>
                  <a:srgbClr val="00863D"/>
                </a:solidFill>
              </a:rPr>
              <a:t>: </a:t>
            </a:r>
            <a:r>
              <a:rPr lang="en-US" dirty="0"/>
              <a:t>with unknowns or novelties that are </a:t>
            </a:r>
            <a:r>
              <a:rPr lang="en-US" dirty="0">
                <a:solidFill>
                  <a:srgbClr val="0000FF"/>
                </a:solidFill>
              </a:rPr>
              <a:t>out-of-distribution</a:t>
            </a:r>
            <a:r>
              <a:rPr lang="en-US" dirty="0"/>
              <a:t> (</a:t>
            </a:r>
            <a:r>
              <a:rPr lang="en-US" dirty="0">
                <a:solidFill>
                  <a:srgbClr val="0000FF"/>
                </a:solidFill>
              </a:rPr>
              <a:t>OOD</a:t>
            </a:r>
            <a:r>
              <a:rPr lang="en-US" dirty="0"/>
              <a:t>)</a:t>
            </a:r>
            <a:endParaRPr lang="en-US" b="1" dirty="0"/>
          </a:p>
          <a:p>
            <a:pPr lvl="1">
              <a:spcBef>
                <a:spcPts val="600"/>
              </a:spcBef>
            </a:pPr>
            <a:r>
              <a:rPr lang="en-US" b="1" dirty="0"/>
              <a:t>No continual learning</a:t>
            </a:r>
            <a:r>
              <a:rPr lang="en-US" dirty="0"/>
              <a:t>:</a:t>
            </a:r>
            <a:r>
              <a:rPr lang="en-US" b="1" dirty="0"/>
              <a:t> </a:t>
            </a:r>
            <a:r>
              <a:rPr lang="en-US" dirty="0"/>
              <a:t>No knowledge accumulation or transfer</a:t>
            </a:r>
          </a:p>
          <a:p>
            <a:pPr lvl="1">
              <a:spcBef>
                <a:spcPts val="600"/>
              </a:spcBef>
            </a:pPr>
            <a:r>
              <a:rPr lang="en-US" b="1" dirty="0"/>
              <a:t>No learning after deployment</a:t>
            </a:r>
            <a:r>
              <a:rPr lang="en-US" dirty="0"/>
              <a:t>: model fixed after deployment</a:t>
            </a:r>
          </a:p>
        </p:txBody>
      </p:sp>
      <p:sp>
        <p:nvSpPr>
          <p:cNvPr id="7" name="Slide Number Placeholder 6"/>
          <p:cNvSpPr>
            <a:spLocks noGrp="1"/>
          </p:cNvSpPr>
          <p:nvPr>
            <p:ph type="sldNum" sz="quarter" idx="11"/>
          </p:nvPr>
        </p:nvSpPr>
        <p:spPr/>
        <p:txBody>
          <a:bodyPr/>
          <a:lstStyle/>
          <a:p>
            <a:pPr>
              <a:defRPr/>
            </a:pPr>
            <a:fld id="{09BF91C3-4DC8-4412-86BD-7EDA41606D7A}" type="slidenum">
              <a:rPr lang="en-US" altLang="en-US" smtClean="0"/>
              <a:pPr>
                <a:defRPr/>
              </a:pPr>
              <a:t>3</a:t>
            </a:fld>
            <a:endParaRPr lang="en-US" altLang="en-US"/>
          </a:p>
        </p:txBody>
      </p:sp>
      <p:sp>
        <p:nvSpPr>
          <p:cNvPr id="4" name="Footer Placeholder 3"/>
          <p:cNvSpPr>
            <a:spLocks noGrp="1"/>
          </p:cNvSpPr>
          <p:nvPr>
            <p:ph type="ftr" sz="quarter" idx="10"/>
          </p:nvPr>
        </p:nvSpPr>
        <p:spPr/>
        <p:txBody>
          <a:bodyPr/>
          <a:lstStyle/>
          <a:p>
            <a:pPr>
              <a:defRPr/>
            </a:pPr>
            <a:r>
              <a:rPr lang="it-IT" altLang="en-US"/>
              <a:t>CS583, Spring 2024.</a:t>
            </a:r>
            <a:endParaRPr lang="en-US" altLang="en-US" dirty="0"/>
          </a:p>
        </p:txBody>
      </p:sp>
      <p:sp>
        <p:nvSpPr>
          <p:cNvPr id="9" name="TextBox 8"/>
          <p:cNvSpPr txBox="1"/>
          <p:nvPr/>
        </p:nvSpPr>
        <p:spPr>
          <a:xfrm>
            <a:off x="2351584" y="6134758"/>
            <a:ext cx="7164796" cy="461665"/>
          </a:xfrm>
          <a:prstGeom prst="rect">
            <a:avLst/>
          </a:prstGeom>
          <a:noFill/>
        </p:spPr>
        <p:txBody>
          <a:bodyPr wrap="square" rtlCol="0">
            <a:spAutoFit/>
          </a:bodyPr>
          <a:lstStyle/>
          <a:p>
            <a:pPr algn="ctr">
              <a:spcBef>
                <a:spcPts val="0"/>
              </a:spcBef>
              <a:buNone/>
            </a:pPr>
            <a:r>
              <a:rPr lang="en-US" sz="1200" dirty="0"/>
              <a:t>Chen and Liu. Lifelong machine learning. Morgan &amp; Claypool. 2016, 2018</a:t>
            </a:r>
          </a:p>
          <a:p>
            <a:pPr algn="ctr">
              <a:spcBef>
                <a:spcPts val="0"/>
              </a:spcBef>
              <a:buNone/>
            </a:pPr>
            <a:r>
              <a:rPr lang="en-US" sz="1200" dirty="0"/>
              <a:t>Liu. Learning on the Job: Online Lifelong and Continual Learning. AAAI-2020</a:t>
            </a:r>
          </a:p>
        </p:txBody>
      </p:sp>
      <p:pic>
        <p:nvPicPr>
          <p:cNvPr id="6" name="Picture 5"/>
          <p:cNvPicPr>
            <a:picLocks noChangeAspect="1"/>
          </p:cNvPicPr>
          <p:nvPr/>
        </p:nvPicPr>
        <p:blipFill>
          <a:blip r:embed="rId3"/>
          <a:stretch>
            <a:fillRect/>
          </a:stretch>
        </p:blipFill>
        <p:spPr>
          <a:xfrm>
            <a:off x="1841827" y="2054362"/>
            <a:ext cx="7818569" cy="1194618"/>
          </a:xfrm>
          <a:prstGeom prst="rect">
            <a:avLst/>
          </a:prstGeom>
        </p:spPr>
      </p:pic>
    </p:spTree>
    <p:extLst>
      <p:ext uri="{BB962C8B-B14F-4D97-AF65-F5344CB8AC3E}">
        <p14:creationId xmlns:p14="http://schemas.microsoft.com/office/powerpoint/2010/main" val="402874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open world continual learning</a:t>
            </a:r>
            <a:br>
              <a:rPr lang="en-US" dirty="0"/>
            </a:br>
            <a:r>
              <a:rPr lang="en-US" sz="2400" dirty="0"/>
              <a:t>(Chen and Liu, 2018, Liu, 2020)</a:t>
            </a:r>
          </a:p>
        </p:txBody>
      </p:sp>
      <p:sp>
        <p:nvSpPr>
          <p:cNvPr id="3" name="Content Placeholder 2"/>
          <p:cNvSpPr>
            <a:spLocks noGrp="1"/>
          </p:cNvSpPr>
          <p:nvPr>
            <p:ph idx="1"/>
          </p:nvPr>
        </p:nvSpPr>
        <p:spPr>
          <a:xfrm>
            <a:off x="609600" y="1600201"/>
            <a:ext cx="10972800" cy="4530725"/>
          </a:xfrm>
        </p:spPr>
        <p:txBody>
          <a:bodyPr/>
          <a:lstStyle/>
          <a:p>
            <a:pPr>
              <a:spcBef>
                <a:spcPts val="600"/>
              </a:spcBef>
            </a:pPr>
            <a:r>
              <a:rPr lang="en-US" sz="2800" dirty="0"/>
              <a:t>Continuous and incremental learning process</a:t>
            </a:r>
            <a:endParaRPr lang="en-US" sz="2400" dirty="0"/>
          </a:p>
          <a:p>
            <a:pPr>
              <a:spcBef>
                <a:spcPts val="600"/>
              </a:spcBef>
            </a:pPr>
            <a:r>
              <a:rPr lang="en-US" sz="2800" dirty="0"/>
              <a:t>Knowledge accumulation in KB </a:t>
            </a:r>
            <a:r>
              <a:rPr lang="en-US" sz="2400" dirty="0"/>
              <a:t>(no forgetting)</a:t>
            </a:r>
          </a:p>
          <a:p>
            <a:pPr>
              <a:spcBef>
                <a:spcPts val="600"/>
              </a:spcBef>
            </a:pPr>
            <a:r>
              <a:rPr lang="en-US" sz="2800" dirty="0"/>
              <a:t>Knowledge transfer and </a:t>
            </a:r>
            <a:r>
              <a:rPr lang="en-US" sz="2800" b="1" dirty="0">
                <a:solidFill>
                  <a:srgbClr val="7030A0"/>
                </a:solidFill>
              </a:rPr>
              <a:t>adaptation</a:t>
            </a:r>
            <a:r>
              <a:rPr lang="en-US" sz="2800" b="1" dirty="0"/>
              <a:t> </a:t>
            </a:r>
            <a:r>
              <a:rPr lang="en-US" sz="2400" dirty="0"/>
              <a:t>(across tasks)</a:t>
            </a:r>
          </a:p>
          <a:p>
            <a:pPr>
              <a:spcBef>
                <a:spcPts val="600"/>
              </a:spcBef>
            </a:pPr>
            <a:r>
              <a:rPr lang="en-US" sz="2800" b="1" dirty="0"/>
              <a:t>Learning on the job </a:t>
            </a:r>
            <a:r>
              <a:rPr lang="en-US" sz="2800" dirty="0"/>
              <a:t>(after model deployment)</a:t>
            </a:r>
            <a:r>
              <a:rPr lang="en-US" sz="2400" dirty="0"/>
              <a:t>. </a:t>
            </a:r>
            <a:r>
              <a:rPr lang="en-US" sz="2400" i="1" dirty="0">
                <a:solidFill>
                  <a:srgbClr val="0000FF"/>
                </a:solidFill>
              </a:rPr>
              <a:t>Self-motivated</a:t>
            </a:r>
            <a:r>
              <a:rPr lang="en-US" sz="2400" dirty="0"/>
              <a:t> and </a:t>
            </a:r>
            <a:r>
              <a:rPr lang="en-US" sz="2400" i="1" dirty="0">
                <a:solidFill>
                  <a:srgbClr val="0000FF"/>
                </a:solidFill>
              </a:rPr>
              <a:t>self-initiated</a:t>
            </a:r>
            <a:r>
              <a:rPr lang="en-US" sz="2400" dirty="0"/>
              <a:t> learning with </a:t>
            </a:r>
            <a:r>
              <a:rPr lang="en-US" sz="2400" i="1" dirty="0">
                <a:solidFill>
                  <a:srgbClr val="0000FF"/>
                </a:solidFill>
              </a:rPr>
              <a:t>active interaction</a:t>
            </a:r>
            <a:r>
              <a:rPr lang="en-US" sz="2400" i="1" dirty="0"/>
              <a:t> </a:t>
            </a:r>
            <a:r>
              <a:rPr lang="en-US" sz="2400" dirty="0"/>
              <a:t>with humans &amp; environment</a:t>
            </a:r>
            <a:r>
              <a:rPr lang="en-US" sz="2400" b="1" dirty="0"/>
              <a:t>.</a:t>
            </a:r>
          </a:p>
          <a:p>
            <a:pPr marL="344487" lvl="1" indent="0">
              <a:spcBef>
                <a:spcPts val="1200"/>
              </a:spcBef>
              <a:buNone/>
            </a:pPr>
            <a:r>
              <a:rPr lang="en-US" sz="2400" b="1" dirty="0">
                <a:solidFill>
                  <a:srgbClr val="00863D"/>
                </a:solidFill>
              </a:rPr>
              <a:t>Main steps for learning</a:t>
            </a:r>
            <a:r>
              <a:rPr lang="en-US" sz="2400" dirty="0"/>
              <a:t>:  </a:t>
            </a:r>
          </a:p>
          <a:p>
            <a:pPr lvl="2">
              <a:spcBef>
                <a:spcPts val="600"/>
              </a:spcBef>
            </a:pPr>
            <a:r>
              <a:rPr lang="en-US" sz="2000" dirty="0"/>
              <a:t>Detect novel objects to learn 		</a:t>
            </a:r>
            <a:r>
              <a:rPr lang="en-US" sz="1600" dirty="0"/>
              <a:t>(open-world learning or OOD detection)</a:t>
            </a:r>
          </a:p>
          <a:p>
            <a:pPr lvl="3">
              <a:spcBef>
                <a:spcPts val="600"/>
              </a:spcBef>
            </a:pPr>
            <a:r>
              <a:rPr lang="en-US" sz="1800" dirty="0"/>
              <a:t>Novelties as </a:t>
            </a:r>
            <a:r>
              <a:rPr lang="en-US" sz="1800" b="1" dirty="0">
                <a:solidFill>
                  <a:srgbClr val="0000FF"/>
                </a:solidFill>
              </a:rPr>
              <a:t>motivation</a:t>
            </a:r>
            <a:r>
              <a:rPr lang="en-US" sz="1800" dirty="0"/>
              <a:t> and </a:t>
            </a:r>
            <a:r>
              <a:rPr lang="en-US" sz="1800" b="1" dirty="0">
                <a:solidFill>
                  <a:srgbClr val="0000FF"/>
                </a:solidFill>
              </a:rPr>
              <a:t>new task</a:t>
            </a:r>
            <a:r>
              <a:rPr lang="en-US" sz="1800" dirty="0">
                <a:solidFill>
                  <a:srgbClr val="0000FF"/>
                </a:solidFill>
              </a:rPr>
              <a:t> </a:t>
            </a:r>
            <a:r>
              <a:rPr lang="en-US" sz="1800" dirty="0"/>
              <a:t>for learning</a:t>
            </a:r>
          </a:p>
          <a:p>
            <a:pPr lvl="2">
              <a:spcBef>
                <a:spcPts val="600"/>
              </a:spcBef>
            </a:pPr>
            <a:r>
              <a:rPr lang="en-US" sz="2000" dirty="0"/>
              <a:t>Acquire ground-truth training data 	</a:t>
            </a:r>
            <a:r>
              <a:rPr lang="en-US" sz="1600" dirty="0"/>
              <a:t>(collect training data interactively, </a:t>
            </a:r>
            <a:r>
              <a:rPr lang="en-US" sz="1600" dirty="0">
                <a:solidFill>
                  <a:srgbClr val="0000FF"/>
                </a:solidFill>
              </a:rPr>
              <a:t>self-initiation</a:t>
            </a:r>
            <a:r>
              <a:rPr lang="en-US" sz="1600" dirty="0"/>
              <a:t>)</a:t>
            </a:r>
          </a:p>
          <a:p>
            <a:pPr lvl="2">
              <a:spcBef>
                <a:spcPts val="600"/>
              </a:spcBef>
            </a:pPr>
            <a:r>
              <a:rPr lang="en-US" sz="2000" dirty="0"/>
              <a:t>Learn the task incrementally 		</a:t>
            </a:r>
            <a:r>
              <a:rPr lang="en-US" sz="1600" dirty="0"/>
              <a:t>(continual learning)</a:t>
            </a:r>
          </a:p>
        </p:txBody>
      </p:sp>
      <p:sp>
        <p:nvSpPr>
          <p:cNvPr id="7" name="Slide Number Placeholder 6"/>
          <p:cNvSpPr>
            <a:spLocks noGrp="1"/>
          </p:cNvSpPr>
          <p:nvPr>
            <p:ph type="sldNum" sz="quarter" idx="11"/>
          </p:nvPr>
        </p:nvSpPr>
        <p:spPr/>
        <p:txBody>
          <a:bodyPr/>
          <a:lstStyle/>
          <a:p>
            <a:pPr>
              <a:defRPr/>
            </a:pPr>
            <a:fld id="{09BF91C3-4DC8-4412-86BD-7EDA41606D7A}" type="slidenum">
              <a:rPr lang="en-US" altLang="en-US" smtClean="0"/>
              <a:pPr>
                <a:defRPr/>
              </a:pPr>
              <a:t>30</a:t>
            </a:fld>
            <a:endParaRPr lang="en-US" altLang="en-US"/>
          </a:p>
        </p:txBody>
      </p:sp>
      <p:sp>
        <p:nvSpPr>
          <p:cNvPr id="4" name="Footer Placeholder 3"/>
          <p:cNvSpPr>
            <a:spLocks noGrp="1"/>
          </p:cNvSpPr>
          <p:nvPr>
            <p:ph type="ftr" sz="quarter" idx="10"/>
          </p:nvPr>
        </p:nvSpPr>
        <p:spPr/>
        <p:txBody>
          <a:bodyPr/>
          <a:lstStyle/>
          <a:p>
            <a:pPr>
              <a:defRPr/>
            </a:pPr>
            <a:r>
              <a:rPr lang="pt-BR" altLang="en-US"/>
              <a:t>CS583, Spring 2024.</a:t>
            </a:r>
            <a:endParaRPr lang="en-US" altLang="en-US" dirty="0"/>
          </a:p>
        </p:txBody>
      </p:sp>
      <p:sp>
        <p:nvSpPr>
          <p:cNvPr id="6" name="TextBox 5"/>
          <p:cNvSpPr txBox="1"/>
          <p:nvPr/>
        </p:nvSpPr>
        <p:spPr>
          <a:xfrm>
            <a:off x="1235460" y="6134758"/>
            <a:ext cx="9662864" cy="498598"/>
          </a:xfrm>
          <a:prstGeom prst="rect">
            <a:avLst/>
          </a:prstGeom>
          <a:noFill/>
        </p:spPr>
        <p:txBody>
          <a:bodyPr wrap="square" rtlCol="0">
            <a:spAutoFit/>
          </a:bodyPr>
          <a:lstStyle/>
          <a:p>
            <a:pPr algn="ctr">
              <a:buNone/>
            </a:pPr>
            <a:r>
              <a:rPr lang="en-US" sz="1200" dirty="0"/>
              <a:t>Liu and Mazumder. Lifelong and Continual Learning Dialogue Systems: Learning during Conversation. AAAI-2021</a:t>
            </a:r>
          </a:p>
          <a:p>
            <a:pPr algn="ctr">
              <a:buNone/>
            </a:pPr>
            <a:r>
              <a:rPr lang="en-US" sz="1200" dirty="0"/>
              <a:t>Liu. Learning on the Job: Online Lifelong and Continual Learning. AAAI-2020</a:t>
            </a:r>
          </a:p>
        </p:txBody>
      </p:sp>
    </p:spTree>
    <p:extLst>
      <p:ext uri="{BB962C8B-B14F-4D97-AF65-F5344CB8AC3E}">
        <p14:creationId xmlns:p14="http://schemas.microsoft.com/office/powerpoint/2010/main" val="822250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 greeting bot in a hotel</a:t>
            </a:r>
            <a:br>
              <a:rPr lang="en-US" dirty="0"/>
            </a:br>
            <a:r>
              <a:rPr lang="en-US" sz="2400" dirty="0"/>
              <a:t>(Chen and Liu, 2018; Liu et al., 2021)</a:t>
            </a:r>
          </a:p>
        </p:txBody>
      </p:sp>
      <p:sp>
        <p:nvSpPr>
          <p:cNvPr id="3" name="Content Placeholder 2"/>
          <p:cNvSpPr>
            <a:spLocks noGrp="1"/>
          </p:cNvSpPr>
          <p:nvPr>
            <p:ph idx="1"/>
          </p:nvPr>
        </p:nvSpPr>
        <p:spPr>
          <a:xfrm>
            <a:off x="609600" y="1600201"/>
            <a:ext cx="11247040" cy="4530725"/>
          </a:xfrm>
        </p:spPr>
        <p:txBody>
          <a:bodyPr/>
          <a:lstStyle/>
          <a:p>
            <a:r>
              <a:rPr lang="en-US" dirty="0"/>
              <a:t>See an existing guest.</a:t>
            </a:r>
          </a:p>
          <a:p>
            <a:pPr lvl="2"/>
            <a:r>
              <a:rPr lang="en-US" dirty="0">
                <a:solidFill>
                  <a:srgbClr val="0000FF"/>
                </a:solidFill>
              </a:rPr>
              <a:t>Bot: “Hello John, how are you today?”</a:t>
            </a:r>
          </a:p>
          <a:p>
            <a:pPr>
              <a:spcBef>
                <a:spcPts val="1000"/>
              </a:spcBef>
              <a:tabLst>
                <a:tab pos="8631238" algn="l"/>
              </a:tabLst>
            </a:pPr>
            <a:r>
              <a:rPr lang="en-US" dirty="0"/>
              <a:t>See a new guest - </a:t>
            </a:r>
            <a:r>
              <a:rPr lang="en-US" sz="2800" dirty="0">
                <a:solidFill>
                  <a:srgbClr val="FF0000"/>
                </a:solidFill>
              </a:rPr>
              <a:t>recognize he/she is new  </a:t>
            </a:r>
            <a:r>
              <a:rPr lang="en-US" sz="2000" b="1" dirty="0"/>
              <a:t>(OOD and create a new task</a:t>
            </a:r>
            <a:r>
              <a:rPr lang="en-US" sz="2000" dirty="0"/>
              <a:t>)</a:t>
            </a:r>
            <a:r>
              <a:rPr lang="en-US" sz="2800" dirty="0"/>
              <a:t> </a:t>
            </a:r>
          </a:p>
          <a:p>
            <a:pPr lvl="2">
              <a:tabLst>
                <a:tab pos="7999413" algn="l"/>
              </a:tabLst>
            </a:pPr>
            <a:r>
              <a:rPr lang="en-US" dirty="0">
                <a:solidFill>
                  <a:srgbClr val="0000FF"/>
                </a:solidFill>
              </a:rPr>
              <a:t>Bot: “Welcome to our hotel! What is your name, sir?”     	</a:t>
            </a:r>
            <a:r>
              <a:rPr lang="en-US" sz="2000" dirty="0"/>
              <a:t>(</a:t>
            </a:r>
            <a:r>
              <a:rPr lang="en-US" sz="2000" b="1" dirty="0"/>
              <a:t>get class label)</a:t>
            </a:r>
            <a:endParaRPr lang="en-US" sz="2000" dirty="0">
              <a:solidFill>
                <a:srgbClr val="0000FF"/>
              </a:solidFill>
            </a:endParaRPr>
          </a:p>
          <a:p>
            <a:pPr lvl="2">
              <a:tabLst>
                <a:tab pos="7999413" algn="l"/>
              </a:tabLst>
            </a:pPr>
            <a:r>
              <a:rPr lang="en-US" dirty="0">
                <a:solidFill>
                  <a:srgbClr val="00863D"/>
                </a:solidFill>
              </a:rPr>
              <a:t>Guest: “David”	</a:t>
            </a:r>
            <a:r>
              <a:rPr lang="en-US" sz="2000" dirty="0"/>
              <a:t>(</a:t>
            </a:r>
            <a:r>
              <a:rPr lang="en-US" sz="2000" b="1" dirty="0"/>
              <a:t>got class label: </a:t>
            </a:r>
            <a:r>
              <a:rPr lang="en-US" sz="2000" b="1" dirty="0">
                <a:solidFill>
                  <a:srgbClr val="00863D"/>
                </a:solidFill>
              </a:rPr>
              <a:t>David</a:t>
            </a:r>
            <a:r>
              <a:rPr lang="en-US" sz="2000" dirty="0"/>
              <a:t>)</a:t>
            </a:r>
          </a:p>
          <a:p>
            <a:pPr lvl="2">
              <a:tabLst>
                <a:tab pos="7315200" algn="l"/>
              </a:tabLst>
            </a:pPr>
            <a:r>
              <a:rPr lang="en-US" dirty="0">
                <a:solidFill>
                  <a:srgbClr val="FF0000"/>
                </a:solidFill>
              </a:rPr>
              <a:t>Bot learns to recognize David automatically 	</a:t>
            </a:r>
            <a:endParaRPr lang="en-US" dirty="0"/>
          </a:p>
          <a:p>
            <a:pPr lvl="3">
              <a:tabLst>
                <a:tab pos="7999413" algn="l"/>
              </a:tabLst>
            </a:pPr>
            <a:r>
              <a:rPr lang="en-US" dirty="0"/>
              <a:t>take pictures of David                       	(</a:t>
            </a:r>
            <a:r>
              <a:rPr lang="en-US" b="1" dirty="0"/>
              <a:t>get training data</a:t>
            </a:r>
            <a:r>
              <a:rPr lang="en-US" dirty="0"/>
              <a:t>)</a:t>
            </a:r>
          </a:p>
          <a:p>
            <a:pPr lvl="3">
              <a:tabLst>
                <a:tab pos="7999413" algn="l"/>
              </a:tabLst>
            </a:pPr>
            <a:r>
              <a:rPr lang="en-US" dirty="0"/>
              <a:t>learn to recognize David                  	(</a:t>
            </a:r>
            <a:r>
              <a:rPr lang="en-US" b="1" dirty="0"/>
              <a:t>continual learning</a:t>
            </a:r>
            <a:r>
              <a:rPr lang="en-US" dirty="0"/>
              <a:t>)</a:t>
            </a:r>
          </a:p>
          <a:p>
            <a:pPr>
              <a:spcBef>
                <a:spcPts val="1000"/>
              </a:spcBef>
              <a:tabLst>
                <a:tab pos="7315200" algn="l"/>
              </a:tabLst>
            </a:pPr>
            <a:r>
              <a:rPr lang="en-US" dirty="0"/>
              <a:t>See David next time.</a:t>
            </a:r>
          </a:p>
          <a:p>
            <a:pPr lvl="2">
              <a:tabLst>
                <a:tab pos="7999413" algn="l"/>
              </a:tabLst>
            </a:pPr>
            <a:r>
              <a:rPr lang="en-US" dirty="0">
                <a:solidFill>
                  <a:srgbClr val="0000FF"/>
                </a:solidFill>
              </a:rPr>
              <a:t>Bot: “Hello David, how are you today?” 	</a:t>
            </a:r>
            <a:r>
              <a:rPr lang="en-US" sz="2000" dirty="0"/>
              <a:t>(</a:t>
            </a:r>
            <a:r>
              <a:rPr lang="en-US" sz="2000" b="1" dirty="0"/>
              <a:t>use the new knowledge</a:t>
            </a:r>
            <a:r>
              <a:rPr lang="en-US" sz="2000" dirty="0"/>
              <a:t>)</a:t>
            </a:r>
          </a:p>
        </p:txBody>
      </p:sp>
      <p:sp>
        <p:nvSpPr>
          <p:cNvPr id="4" name="Footer Placeholder 3"/>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31</a:t>
            </a:fld>
            <a:endParaRPr lang="en-US" altLang="en-US"/>
          </a:p>
        </p:txBody>
      </p:sp>
      <p:sp>
        <p:nvSpPr>
          <p:cNvPr id="6" name="TextBox 5"/>
          <p:cNvSpPr txBox="1"/>
          <p:nvPr/>
        </p:nvSpPr>
        <p:spPr>
          <a:xfrm>
            <a:off x="1127448" y="6130926"/>
            <a:ext cx="10009112" cy="461665"/>
          </a:xfrm>
          <a:prstGeom prst="rect">
            <a:avLst/>
          </a:prstGeom>
          <a:noFill/>
        </p:spPr>
        <p:txBody>
          <a:bodyPr wrap="square" rtlCol="0">
            <a:spAutoFit/>
          </a:bodyPr>
          <a:lstStyle/>
          <a:p>
            <a:pPr algn="ctr">
              <a:spcBef>
                <a:spcPts val="0"/>
              </a:spcBef>
              <a:buNone/>
            </a:pPr>
            <a:r>
              <a:rPr lang="en-US" sz="1200" dirty="0"/>
              <a:t>Liu, Mazumder, Robertson and Grigsby. AI Autonomy: Self-Initiated Open-World Continual Learning and Adaptation. AI Magazine, May 21, 2023</a:t>
            </a:r>
          </a:p>
          <a:p>
            <a:pPr algn="ctr">
              <a:spcBef>
                <a:spcPts val="0"/>
              </a:spcBef>
              <a:buNone/>
            </a:pPr>
            <a:r>
              <a:rPr lang="en-US" sz="1200" dirty="0"/>
              <a:t>Chen and Liu. Lifelong machine learning. Morgan &amp; Claypool. 2015, 2018.</a:t>
            </a:r>
          </a:p>
        </p:txBody>
      </p:sp>
      <p:sp>
        <p:nvSpPr>
          <p:cNvPr id="7" name="TextBox 6">
            <a:extLst>
              <a:ext uri="{FF2B5EF4-FFF2-40B4-BE49-F238E27FC236}">
                <a16:creationId xmlns:a16="http://schemas.microsoft.com/office/drawing/2014/main" id="{910E74DD-5F3A-4C3A-BB2D-D1FA8B433038}"/>
              </a:ext>
            </a:extLst>
          </p:cNvPr>
          <p:cNvSpPr txBox="1"/>
          <p:nvPr/>
        </p:nvSpPr>
        <p:spPr>
          <a:xfrm>
            <a:off x="8256240" y="1156744"/>
            <a:ext cx="3595506" cy="584775"/>
          </a:xfrm>
          <a:prstGeom prst="rect">
            <a:avLst/>
          </a:prstGeom>
          <a:noFill/>
        </p:spPr>
        <p:txBody>
          <a:bodyPr wrap="square" rtlCol="0">
            <a:spAutoFit/>
          </a:bodyPr>
          <a:lstStyle/>
          <a:p>
            <a:pPr>
              <a:buNone/>
            </a:pPr>
            <a:r>
              <a:rPr lang="en-US" sz="1600" dirty="0"/>
              <a:t>Novelty detection = out-of-distribution (</a:t>
            </a:r>
            <a:r>
              <a:rPr lang="en-US" sz="1600" b="1" dirty="0"/>
              <a:t>OOD</a:t>
            </a:r>
            <a:r>
              <a:rPr lang="en-US" sz="1600" dirty="0"/>
              <a:t>) detection </a:t>
            </a:r>
          </a:p>
        </p:txBody>
      </p:sp>
    </p:spTree>
    <p:extLst>
      <p:ext uri="{BB962C8B-B14F-4D97-AF65-F5344CB8AC3E}">
        <p14:creationId xmlns:p14="http://schemas.microsoft.com/office/powerpoint/2010/main" val="3421113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D4CE-A41C-4F7A-8A5A-23F961661A73}"/>
              </a:ext>
            </a:extLst>
          </p:cNvPr>
          <p:cNvSpPr>
            <a:spLocks noGrp="1"/>
          </p:cNvSpPr>
          <p:nvPr>
            <p:ph type="title"/>
          </p:nvPr>
        </p:nvSpPr>
        <p:spPr/>
        <p:txBody>
          <a:bodyPr/>
          <a:lstStyle/>
          <a:p>
            <a:r>
              <a:rPr lang="en-US" dirty="0"/>
              <a:t>Example (cont.) </a:t>
            </a:r>
          </a:p>
        </p:txBody>
      </p:sp>
      <p:sp>
        <p:nvSpPr>
          <p:cNvPr id="3" name="Content Placeholder 2">
            <a:extLst>
              <a:ext uri="{FF2B5EF4-FFF2-40B4-BE49-F238E27FC236}">
                <a16:creationId xmlns:a16="http://schemas.microsoft.com/office/drawing/2014/main" id="{1A8C28D3-E44E-4915-9294-181DEB057620}"/>
              </a:ext>
            </a:extLst>
          </p:cNvPr>
          <p:cNvSpPr>
            <a:spLocks noGrp="1"/>
          </p:cNvSpPr>
          <p:nvPr>
            <p:ph idx="1"/>
          </p:nvPr>
        </p:nvSpPr>
        <p:spPr>
          <a:xfrm>
            <a:off x="609600" y="1448957"/>
            <a:ext cx="10972800" cy="4530725"/>
          </a:xfrm>
        </p:spPr>
        <p:txBody>
          <a:bodyPr/>
          <a:lstStyle/>
          <a:p>
            <a:r>
              <a:rPr lang="en-US" sz="2800" dirty="0">
                <a:solidFill>
                  <a:srgbClr val="FF0000"/>
                </a:solidFill>
              </a:rPr>
              <a:t>In a real hotel, the situation is much more complex. </a:t>
            </a:r>
          </a:p>
          <a:p>
            <a:pPr lvl="1"/>
            <a:r>
              <a:rPr lang="en-US" sz="2400" dirty="0"/>
              <a:t>How does the bot know that the novel object is a new guest?</a:t>
            </a:r>
            <a:endParaRPr lang="en-US" sz="2400" dirty="0">
              <a:solidFill>
                <a:srgbClr val="0000FF"/>
              </a:solidFill>
            </a:endParaRPr>
          </a:p>
          <a:p>
            <a:pPr lvl="2"/>
            <a:r>
              <a:rPr lang="en-US" sz="2000" dirty="0"/>
              <a:t>Is the object a person, an animal, or a piece of furniture?</a:t>
            </a:r>
          </a:p>
          <a:p>
            <a:pPr lvl="3"/>
            <a:r>
              <a:rPr lang="en-US" sz="1800" dirty="0"/>
              <a:t>needs to use existing knowledge to </a:t>
            </a:r>
            <a:r>
              <a:rPr lang="en-US" sz="1800" dirty="0">
                <a:solidFill>
                  <a:srgbClr val="0000FF"/>
                </a:solidFill>
              </a:rPr>
              <a:t>characterize</a:t>
            </a:r>
            <a:r>
              <a:rPr lang="en-US" sz="1800" dirty="0"/>
              <a:t> the novel object!</a:t>
            </a:r>
          </a:p>
          <a:p>
            <a:pPr lvl="1">
              <a:spcBef>
                <a:spcPts val="1200"/>
              </a:spcBef>
            </a:pPr>
            <a:r>
              <a:rPr lang="en-US" sz="2400" dirty="0"/>
              <a:t>Different </a:t>
            </a:r>
            <a:r>
              <a:rPr lang="en-US" sz="2400" b="1" dirty="0">
                <a:solidFill>
                  <a:srgbClr val="0000FF"/>
                </a:solidFill>
              </a:rPr>
              <a:t>characterizations</a:t>
            </a:r>
            <a:r>
              <a:rPr lang="en-US" sz="2400" dirty="0"/>
              <a:t> require different responses (</a:t>
            </a:r>
            <a:r>
              <a:rPr lang="en-US" sz="2400" b="1" dirty="0">
                <a:solidFill>
                  <a:srgbClr val="0000FF"/>
                </a:solidFill>
              </a:rPr>
              <a:t>adaptation</a:t>
            </a:r>
            <a:r>
              <a:rPr lang="en-US" sz="2400" dirty="0"/>
              <a:t> or </a:t>
            </a:r>
            <a:r>
              <a:rPr lang="en-US" sz="2400" b="1" dirty="0"/>
              <a:t>accommodation</a:t>
            </a:r>
            <a:r>
              <a:rPr lang="en-US" sz="2400" dirty="0"/>
              <a:t> strategies)? E.g., </a:t>
            </a:r>
          </a:p>
          <a:p>
            <a:pPr lvl="2"/>
            <a:r>
              <a:rPr lang="en-US" sz="2000" dirty="0"/>
              <a:t>If it </a:t>
            </a:r>
            <a:r>
              <a:rPr lang="en-US" sz="2000" dirty="0">
                <a:solidFill>
                  <a:srgbClr val="00863D"/>
                </a:solidFill>
              </a:rPr>
              <a:t>looks like </a:t>
            </a:r>
            <a:r>
              <a:rPr lang="en-US" sz="2000" dirty="0"/>
              <a:t>an animal, report to a hotel staff. </a:t>
            </a:r>
          </a:p>
          <a:p>
            <a:pPr lvl="2"/>
            <a:r>
              <a:rPr lang="en-US" sz="2000" dirty="0"/>
              <a:t>If it </a:t>
            </a:r>
            <a:r>
              <a:rPr lang="en-US" sz="2000" dirty="0">
                <a:solidFill>
                  <a:srgbClr val="00863D"/>
                </a:solidFill>
              </a:rPr>
              <a:t>looks like </a:t>
            </a:r>
            <a:r>
              <a:rPr lang="en-US" sz="2000" dirty="0"/>
              <a:t>a policeman, do nothing</a:t>
            </a:r>
          </a:p>
          <a:p>
            <a:pPr lvl="2"/>
            <a:r>
              <a:rPr lang="en-US" sz="2000" dirty="0"/>
              <a:t>If it </a:t>
            </a:r>
            <a:r>
              <a:rPr lang="en-US" sz="2000" dirty="0">
                <a:solidFill>
                  <a:srgbClr val="00863D"/>
                </a:solidFill>
              </a:rPr>
              <a:t>looks like </a:t>
            </a:r>
            <a:r>
              <a:rPr lang="en-US" sz="2000" dirty="0"/>
              <a:t>a hotel guest (with luggage), ask for his/her name: “</a:t>
            </a:r>
            <a:r>
              <a:rPr lang="en-US" sz="2000" i="1" dirty="0"/>
              <a:t>Welcome to our hotel! What is your name, sir?</a:t>
            </a:r>
            <a:r>
              <a:rPr lang="en-US" sz="2000" dirty="0"/>
              <a:t>” and learn to recognize him/her</a:t>
            </a:r>
          </a:p>
          <a:p>
            <a:pPr lvl="1"/>
            <a:endParaRPr lang="en-US" sz="2400" dirty="0"/>
          </a:p>
        </p:txBody>
      </p:sp>
      <p:sp>
        <p:nvSpPr>
          <p:cNvPr id="4" name="Footer Placeholder 3">
            <a:extLst>
              <a:ext uri="{FF2B5EF4-FFF2-40B4-BE49-F238E27FC236}">
                <a16:creationId xmlns:a16="http://schemas.microsoft.com/office/drawing/2014/main" id="{FBF37295-0485-4298-8D4B-0E439C915FA7}"/>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64001C7E-79A0-4381-820C-44C78013BF1F}"/>
              </a:ext>
            </a:extLst>
          </p:cNvPr>
          <p:cNvSpPr>
            <a:spLocks noGrp="1"/>
          </p:cNvSpPr>
          <p:nvPr>
            <p:ph type="sldNum" sz="quarter" idx="11"/>
          </p:nvPr>
        </p:nvSpPr>
        <p:spPr/>
        <p:txBody>
          <a:bodyPr/>
          <a:lstStyle/>
          <a:p>
            <a:pPr>
              <a:defRPr/>
            </a:pPr>
            <a:fld id="{09BF91C3-4DC8-4412-86BD-7EDA41606D7A}" type="slidenum">
              <a:rPr lang="en-US" altLang="en-US" smtClean="0"/>
              <a:pPr>
                <a:defRPr/>
              </a:pPr>
              <a:t>32</a:t>
            </a:fld>
            <a:endParaRPr lang="en-US" altLang="en-US"/>
          </a:p>
        </p:txBody>
      </p:sp>
      <p:sp>
        <p:nvSpPr>
          <p:cNvPr id="7" name="TextBox 6">
            <a:extLst>
              <a:ext uri="{FF2B5EF4-FFF2-40B4-BE49-F238E27FC236}">
                <a16:creationId xmlns:a16="http://schemas.microsoft.com/office/drawing/2014/main" id="{04D97ABC-09AD-4525-99C7-60D7189B204A}"/>
              </a:ext>
            </a:extLst>
          </p:cNvPr>
          <p:cNvSpPr txBox="1"/>
          <p:nvPr/>
        </p:nvSpPr>
        <p:spPr>
          <a:xfrm>
            <a:off x="803412" y="6130926"/>
            <a:ext cx="10621180" cy="461665"/>
          </a:xfrm>
          <a:prstGeom prst="rect">
            <a:avLst/>
          </a:prstGeom>
          <a:noFill/>
        </p:spPr>
        <p:txBody>
          <a:bodyPr wrap="square" rtlCol="0">
            <a:spAutoFit/>
          </a:bodyPr>
          <a:lstStyle/>
          <a:p>
            <a:pPr algn="ctr">
              <a:spcBef>
                <a:spcPts val="0"/>
              </a:spcBef>
              <a:buNone/>
            </a:pPr>
            <a:r>
              <a:rPr lang="en-US" sz="1200" dirty="0"/>
              <a:t> </a:t>
            </a:r>
          </a:p>
          <a:p>
            <a:pPr algn="ctr">
              <a:spcBef>
                <a:spcPts val="0"/>
              </a:spcBef>
              <a:buNone/>
            </a:pPr>
            <a:r>
              <a:rPr lang="en-US" sz="1200" dirty="0"/>
              <a:t>Chen and Liu. Lifelong machine learning. Morgan &amp; Claypool. 2015, 2018.</a:t>
            </a:r>
          </a:p>
        </p:txBody>
      </p:sp>
    </p:spTree>
    <p:extLst>
      <p:ext uri="{BB962C8B-B14F-4D97-AF65-F5344CB8AC3E}">
        <p14:creationId xmlns:p14="http://schemas.microsoft.com/office/powerpoint/2010/main" val="3640600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BB1C-FD25-453A-8FA0-15BF82120423}"/>
              </a:ext>
            </a:extLst>
          </p:cNvPr>
          <p:cNvSpPr>
            <a:spLocks noGrp="1"/>
          </p:cNvSpPr>
          <p:nvPr>
            <p:ph type="title"/>
          </p:nvPr>
        </p:nvSpPr>
        <p:spPr/>
        <p:txBody>
          <a:bodyPr/>
          <a:lstStyle/>
          <a:p>
            <a:r>
              <a:rPr lang="en-US" dirty="0"/>
              <a:t>Novelty characterization and adaptation</a:t>
            </a:r>
          </a:p>
        </p:txBody>
      </p:sp>
      <p:sp>
        <p:nvSpPr>
          <p:cNvPr id="3" name="Content Placeholder 2">
            <a:extLst>
              <a:ext uri="{FF2B5EF4-FFF2-40B4-BE49-F238E27FC236}">
                <a16:creationId xmlns:a16="http://schemas.microsoft.com/office/drawing/2014/main" id="{93EC0F08-2C11-431B-A28C-E1379AB9B573}"/>
              </a:ext>
            </a:extLst>
          </p:cNvPr>
          <p:cNvSpPr>
            <a:spLocks noGrp="1"/>
          </p:cNvSpPr>
          <p:nvPr>
            <p:ph idx="1"/>
          </p:nvPr>
        </p:nvSpPr>
        <p:spPr>
          <a:xfrm>
            <a:off x="609600" y="1268761"/>
            <a:ext cx="10972800" cy="4862166"/>
          </a:xfrm>
        </p:spPr>
        <p:txBody>
          <a:bodyPr/>
          <a:lstStyle/>
          <a:p>
            <a:r>
              <a:rPr lang="en-US" sz="2800" dirty="0">
                <a:solidFill>
                  <a:srgbClr val="0000FF"/>
                </a:solidFill>
              </a:rPr>
              <a:t>Characterization:</a:t>
            </a:r>
            <a:r>
              <a:rPr lang="en-US" sz="2800" dirty="0"/>
              <a:t> a description of the novel object based on the agent's existing knowledge. </a:t>
            </a:r>
          </a:p>
          <a:p>
            <a:pPr lvl="2"/>
            <a:r>
              <a:rPr lang="en-US" sz="2000" dirty="0"/>
              <a:t>Characterization at different levels of details =&gt; more or less precise responses. </a:t>
            </a:r>
          </a:p>
          <a:p>
            <a:pPr lvl="3"/>
            <a:r>
              <a:rPr lang="en-US" sz="1800" dirty="0"/>
              <a:t>Often done based on </a:t>
            </a:r>
            <a:r>
              <a:rPr lang="en-US" sz="1800" b="1" i="1" dirty="0"/>
              <a:t>similarity</a:t>
            </a:r>
            <a:r>
              <a:rPr lang="en-US" sz="1800" dirty="0"/>
              <a:t>: </a:t>
            </a:r>
          </a:p>
          <a:p>
            <a:pPr lvl="4"/>
            <a:r>
              <a:rPr lang="en-US" sz="1800" dirty="0"/>
              <a:t>E.g., </a:t>
            </a:r>
            <a:r>
              <a:rPr lang="en-US" sz="1800" i="1" dirty="0"/>
              <a:t>it looks like an animal (</a:t>
            </a:r>
            <a:r>
              <a:rPr lang="en-US" sz="1800" dirty="0"/>
              <a:t>general), or </a:t>
            </a:r>
            <a:r>
              <a:rPr lang="en-US" sz="1800" i="1" dirty="0"/>
              <a:t>it looks like a dog </a:t>
            </a:r>
            <a:r>
              <a:rPr lang="en-US" sz="1800" dirty="0"/>
              <a:t>(more specific).</a:t>
            </a:r>
          </a:p>
          <a:p>
            <a:pPr lvl="3"/>
            <a:r>
              <a:rPr lang="en-US" sz="1800" b="1" dirty="0"/>
              <a:t>Attributes/properties</a:t>
            </a:r>
            <a:r>
              <a:rPr lang="en-US" sz="1800" dirty="0"/>
              <a:t>: e.g., a moving object, speed and direction of moving. </a:t>
            </a:r>
          </a:p>
          <a:p>
            <a:pPr>
              <a:spcBef>
                <a:spcPts val="600"/>
              </a:spcBef>
            </a:pPr>
            <a:r>
              <a:rPr lang="en-US" sz="2800" dirty="0">
                <a:solidFill>
                  <a:srgbClr val="0000FF"/>
                </a:solidFill>
              </a:rPr>
              <a:t>Adapting to novelty: </a:t>
            </a:r>
            <a:r>
              <a:rPr lang="en-US" sz="2800" dirty="0"/>
              <a:t>a pair </a:t>
            </a:r>
            <a:r>
              <a:rPr lang="en-US" sz="2600" dirty="0"/>
              <a:t>(</a:t>
            </a:r>
            <a:r>
              <a:rPr lang="en-US" sz="2600" i="1" dirty="0"/>
              <a:t>Characterization</a:t>
            </a:r>
            <a:r>
              <a:rPr lang="en-US" sz="2600" dirty="0"/>
              <a:t>, </a:t>
            </a:r>
            <a:r>
              <a:rPr lang="en-US" sz="2600" i="1" dirty="0"/>
              <a:t>Response</a:t>
            </a:r>
            <a:r>
              <a:rPr lang="en-US" sz="2600" dirty="0"/>
              <a:t>)</a:t>
            </a:r>
          </a:p>
          <a:p>
            <a:pPr lvl="2"/>
            <a:r>
              <a:rPr lang="en-US" sz="2000" dirty="0">
                <a:solidFill>
                  <a:srgbClr val="0000FF"/>
                </a:solidFill>
              </a:rPr>
              <a:t>Response</a:t>
            </a:r>
            <a:r>
              <a:rPr lang="en-US" sz="2000" dirty="0"/>
              <a:t>: According to characterization, formulate a specific course of actions to respond to the novelty, e.g., </a:t>
            </a:r>
          </a:p>
          <a:p>
            <a:pPr lvl="3"/>
            <a:r>
              <a:rPr lang="en-US" sz="1800" dirty="0"/>
              <a:t>If novel object looks like an animal (characterization), report to hotel staff (response). </a:t>
            </a:r>
          </a:p>
          <a:p>
            <a:pPr lvl="3"/>
            <a:r>
              <a:rPr lang="en-US" sz="1800" dirty="0"/>
              <a:t>If </a:t>
            </a:r>
            <a:r>
              <a:rPr lang="en-US" sz="1800" b="1" i="1" dirty="0"/>
              <a:t>cannot characterize</a:t>
            </a:r>
            <a:r>
              <a:rPr lang="en-US" sz="1800" dirty="0"/>
              <a:t>, take </a:t>
            </a:r>
            <a:r>
              <a:rPr lang="en-US" sz="1800" b="1" i="1" dirty="0"/>
              <a:t>default action </a:t>
            </a:r>
            <a:r>
              <a:rPr lang="en-US" sz="1800" dirty="0"/>
              <a:t>(e.g., do nothing)</a:t>
            </a:r>
            <a:endParaRPr lang="en-US" sz="2000" dirty="0"/>
          </a:p>
          <a:p>
            <a:pPr lvl="2"/>
            <a:r>
              <a:rPr lang="en-US" sz="2000" dirty="0">
                <a:solidFill>
                  <a:srgbClr val="0000FF"/>
                </a:solidFill>
              </a:rPr>
              <a:t>Enable continual learning</a:t>
            </a:r>
            <a:endParaRPr lang="en-US" sz="1600" dirty="0"/>
          </a:p>
          <a:p>
            <a:pPr>
              <a:spcBef>
                <a:spcPts val="600"/>
              </a:spcBef>
            </a:pPr>
            <a:r>
              <a:rPr lang="en-US" sz="2800" dirty="0">
                <a:solidFill>
                  <a:srgbClr val="00863D"/>
                </a:solidFill>
              </a:rPr>
              <a:t>Risk assessment:</a:t>
            </a:r>
            <a:r>
              <a:rPr lang="en-US" sz="2800" dirty="0"/>
              <a:t> each decision carries risks</a:t>
            </a:r>
            <a:endParaRPr lang="en-US" sz="2400" dirty="0"/>
          </a:p>
        </p:txBody>
      </p:sp>
      <p:sp>
        <p:nvSpPr>
          <p:cNvPr id="4" name="Footer Placeholder 3">
            <a:extLst>
              <a:ext uri="{FF2B5EF4-FFF2-40B4-BE49-F238E27FC236}">
                <a16:creationId xmlns:a16="http://schemas.microsoft.com/office/drawing/2014/main" id="{19A1C016-1E8A-40BE-8DEF-35D557889306}"/>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E1D6CD56-F34D-44FB-A4AF-DB3AD07E2648}"/>
              </a:ext>
            </a:extLst>
          </p:cNvPr>
          <p:cNvSpPr>
            <a:spLocks noGrp="1"/>
          </p:cNvSpPr>
          <p:nvPr>
            <p:ph type="sldNum" sz="quarter" idx="11"/>
          </p:nvPr>
        </p:nvSpPr>
        <p:spPr/>
        <p:txBody>
          <a:bodyPr/>
          <a:lstStyle/>
          <a:p>
            <a:pPr>
              <a:defRPr/>
            </a:pPr>
            <a:fld id="{09BF91C3-4DC8-4412-86BD-7EDA41606D7A}" type="slidenum">
              <a:rPr lang="en-US" altLang="en-US" smtClean="0"/>
              <a:pPr>
                <a:defRPr/>
              </a:pPr>
              <a:t>33</a:t>
            </a:fld>
            <a:endParaRPr lang="en-US" altLang="en-US"/>
          </a:p>
        </p:txBody>
      </p:sp>
      <p:sp>
        <p:nvSpPr>
          <p:cNvPr id="7" name="TextBox 6">
            <a:extLst>
              <a:ext uri="{FF2B5EF4-FFF2-40B4-BE49-F238E27FC236}">
                <a16:creationId xmlns:a16="http://schemas.microsoft.com/office/drawing/2014/main" id="{1264C742-B281-B9AC-944F-381B78235666}"/>
              </a:ext>
            </a:extLst>
          </p:cNvPr>
          <p:cNvSpPr txBox="1"/>
          <p:nvPr/>
        </p:nvSpPr>
        <p:spPr>
          <a:xfrm>
            <a:off x="983432" y="6129300"/>
            <a:ext cx="10097421" cy="276999"/>
          </a:xfrm>
          <a:prstGeom prst="rect">
            <a:avLst/>
          </a:prstGeom>
          <a:noFill/>
        </p:spPr>
        <p:txBody>
          <a:bodyPr wrap="square" rtlCol="0">
            <a:spAutoFit/>
          </a:bodyPr>
          <a:lstStyle/>
          <a:p>
            <a:pPr algn="r">
              <a:spcBef>
                <a:spcPts val="0"/>
              </a:spcBef>
              <a:buNone/>
            </a:pPr>
            <a:r>
              <a:rPr lang="en-US" sz="1200" dirty="0"/>
              <a:t>Liu, Mazumder, Robertson and Grigsby. AI Autonomy: Self-Initiated Open-World Continual Learning and Adaptation. AI Magazine, May 21, 2023</a:t>
            </a:r>
          </a:p>
        </p:txBody>
      </p:sp>
    </p:spTree>
    <p:extLst>
      <p:ext uri="{BB962C8B-B14F-4D97-AF65-F5344CB8AC3E}">
        <p14:creationId xmlns:p14="http://schemas.microsoft.com/office/powerpoint/2010/main" val="396752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A376-5B6D-49A1-BF5C-DA5476C0D4A9}"/>
              </a:ext>
            </a:extLst>
          </p:cNvPr>
          <p:cNvSpPr>
            <a:spLocks noGrp="1"/>
          </p:cNvSpPr>
          <p:nvPr>
            <p:ph type="title"/>
          </p:nvPr>
        </p:nvSpPr>
        <p:spPr/>
        <p:txBody>
          <a:bodyPr/>
          <a:lstStyle/>
          <a:p>
            <a:r>
              <a:rPr lang="en-US" dirty="0"/>
              <a:t>Adaptation enabled continual learning</a:t>
            </a:r>
          </a:p>
        </p:txBody>
      </p:sp>
      <p:sp>
        <p:nvSpPr>
          <p:cNvPr id="3" name="Content Placeholder 2">
            <a:extLst>
              <a:ext uri="{FF2B5EF4-FFF2-40B4-BE49-F238E27FC236}">
                <a16:creationId xmlns:a16="http://schemas.microsoft.com/office/drawing/2014/main" id="{BB7FC4E9-33A2-4B29-8F79-4BCF254C1BCE}"/>
              </a:ext>
            </a:extLst>
          </p:cNvPr>
          <p:cNvSpPr>
            <a:spLocks noGrp="1"/>
          </p:cNvSpPr>
          <p:nvPr>
            <p:ph idx="1"/>
          </p:nvPr>
        </p:nvSpPr>
        <p:spPr/>
        <p:txBody>
          <a:bodyPr/>
          <a:lstStyle/>
          <a:p>
            <a:pPr algn="l"/>
            <a:r>
              <a:rPr lang="en-US" sz="2800" b="1" dirty="0"/>
              <a:t>Ask a human and learn</a:t>
            </a:r>
          </a:p>
          <a:p>
            <a:pPr lvl="1"/>
            <a:r>
              <a:rPr lang="en-US" sz="2400" dirty="0"/>
              <a:t>E.g., for the greeting bot, ask the human using the </a:t>
            </a:r>
            <a:r>
              <a:rPr lang="en-US" sz="2400" dirty="0">
                <a:solidFill>
                  <a:srgbClr val="0000FF"/>
                </a:solidFill>
              </a:rPr>
              <a:t>interactive module </a:t>
            </a:r>
            <a:r>
              <a:rPr lang="en-US" sz="2400" b="1" i="1" dirty="0">
                <a:solidFill>
                  <a:srgbClr val="0000FF"/>
                </a:solidFill>
              </a:rPr>
              <a:t>I</a:t>
            </a:r>
            <a:r>
              <a:rPr lang="en-US" sz="2400" dirty="0"/>
              <a:t> (in natural language) to </a:t>
            </a:r>
            <a:r>
              <a:rPr lang="en-US" sz="2400" dirty="0">
                <a:solidFill>
                  <a:srgbClr val="FF0000"/>
                </a:solidFill>
              </a:rPr>
              <a:t>get ground-truth data </a:t>
            </a:r>
            <a:r>
              <a:rPr lang="en-US" sz="2400" dirty="0"/>
              <a:t>and </a:t>
            </a:r>
            <a:r>
              <a:rPr lang="en-US" sz="2400" dirty="0">
                <a:solidFill>
                  <a:srgbClr val="FF0000"/>
                </a:solidFill>
              </a:rPr>
              <a:t>incrementally learn</a:t>
            </a:r>
            <a:r>
              <a:rPr lang="en-US" sz="2400" dirty="0"/>
              <a:t>.</a:t>
            </a:r>
          </a:p>
          <a:p>
            <a:pPr algn="l"/>
            <a:r>
              <a:rPr lang="en-US" sz="2800" b="1" dirty="0"/>
              <a:t>Imitation learning</a:t>
            </a:r>
            <a:r>
              <a:rPr lang="en-US" sz="2800" dirty="0"/>
              <a:t>. </a:t>
            </a:r>
          </a:p>
          <a:p>
            <a:pPr lvl="1"/>
            <a:r>
              <a:rPr lang="en-US" sz="2400" dirty="0"/>
              <a:t>E.g., on seeing a novel object by a self-driving car, if the car in front drives through it with no issue, the car may choose the same course of action as well and learn it for future use.</a:t>
            </a:r>
          </a:p>
          <a:p>
            <a:pPr algn="l"/>
            <a:r>
              <a:rPr lang="en-US" sz="2800" b="1" dirty="0"/>
              <a:t>Perform </a:t>
            </a:r>
            <a:r>
              <a:rPr lang="en-US" sz="2800" b="1" dirty="0">
                <a:solidFill>
                  <a:srgbClr val="0000FF"/>
                </a:solidFill>
              </a:rPr>
              <a:t>limited</a:t>
            </a:r>
            <a:r>
              <a:rPr lang="en-US" sz="2800" b="1" dirty="0"/>
              <a:t> reinforcement learning</a:t>
            </a:r>
            <a:r>
              <a:rPr lang="en-US" sz="2800" dirty="0"/>
              <a:t>. </a:t>
            </a:r>
          </a:p>
          <a:p>
            <a:pPr lvl="1"/>
            <a:r>
              <a:rPr lang="en-US" sz="2400" dirty="0"/>
              <a:t>By interacting with the environment through trial-and-error exploration, the agent learns a good response policy for future use.</a:t>
            </a:r>
          </a:p>
        </p:txBody>
      </p:sp>
      <p:sp>
        <p:nvSpPr>
          <p:cNvPr id="4" name="Footer Placeholder 3">
            <a:extLst>
              <a:ext uri="{FF2B5EF4-FFF2-40B4-BE49-F238E27FC236}">
                <a16:creationId xmlns:a16="http://schemas.microsoft.com/office/drawing/2014/main" id="{B9C86CEB-BDEE-4730-80AD-A06CDC314C74}"/>
              </a:ext>
            </a:extLst>
          </p:cNvPr>
          <p:cNvSpPr>
            <a:spLocks noGrp="1"/>
          </p:cNvSpPr>
          <p:nvPr>
            <p:ph type="ftr" sz="quarter" idx="10"/>
          </p:nvPr>
        </p:nvSpPr>
        <p:spPr/>
        <p:txBody>
          <a:bodyPr/>
          <a:lstStyle/>
          <a:p>
            <a:pPr>
              <a:defRPr/>
            </a:pPr>
            <a:r>
              <a:rPr lang="pt-BR" altLang="en-US"/>
              <a:t>CS583, Spring 2024.</a:t>
            </a:r>
            <a:endParaRPr lang="en-US" altLang="en-US" dirty="0"/>
          </a:p>
        </p:txBody>
      </p:sp>
      <p:sp>
        <p:nvSpPr>
          <p:cNvPr id="5" name="Slide Number Placeholder 4">
            <a:extLst>
              <a:ext uri="{FF2B5EF4-FFF2-40B4-BE49-F238E27FC236}">
                <a16:creationId xmlns:a16="http://schemas.microsoft.com/office/drawing/2014/main" id="{A67DB697-0970-4327-B89E-485E82A38123}"/>
              </a:ext>
            </a:extLst>
          </p:cNvPr>
          <p:cNvSpPr>
            <a:spLocks noGrp="1"/>
          </p:cNvSpPr>
          <p:nvPr>
            <p:ph type="sldNum" sz="quarter" idx="11"/>
          </p:nvPr>
        </p:nvSpPr>
        <p:spPr/>
        <p:txBody>
          <a:bodyPr/>
          <a:lstStyle/>
          <a:p>
            <a:pPr>
              <a:defRPr/>
            </a:pPr>
            <a:fld id="{09BF91C3-4DC8-4412-86BD-7EDA41606D7A}" type="slidenum">
              <a:rPr lang="en-US" altLang="en-US" smtClean="0"/>
              <a:pPr>
                <a:defRPr/>
              </a:pPr>
              <a:t>34</a:t>
            </a:fld>
            <a:endParaRPr lang="en-US" altLang="en-US"/>
          </a:p>
        </p:txBody>
      </p:sp>
      <p:sp>
        <p:nvSpPr>
          <p:cNvPr id="7" name="TextBox 6">
            <a:extLst>
              <a:ext uri="{FF2B5EF4-FFF2-40B4-BE49-F238E27FC236}">
                <a16:creationId xmlns:a16="http://schemas.microsoft.com/office/drawing/2014/main" id="{05CF23D6-B43A-40B5-6D7F-1A2A1E070922}"/>
              </a:ext>
            </a:extLst>
          </p:cNvPr>
          <p:cNvSpPr txBox="1"/>
          <p:nvPr/>
        </p:nvSpPr>
        <p:spPr>
          <a:xfrm>
            <a:off x="983432" y="6129300"/>
            <a:ext cx="10097421" cy="276999"/>
          </a:xfrm>
          <a:prstGeom prst="rect">
            <a:avLst/>
          </a:prstGeom>
          <a:noFill/>
        </p:spPr>
        <p:txBody>
          <a:bodyPr wrap="square" rtlCol="0">
            <a:spAutoFit/>
          </a:bodyPr>
          <a:lstStyle/>
          <a:p>
            <a:pPr algn="r">
              <a:spcBef>
                <a:spcPts val="0"/>
              </a:spcBef>
              <a:buNone/>
            </a:pPr>
            <a:r>
              <a:rPr lang="en-US" sz="1200" dirty="0"/>
              <a:t>Liu, Mazumder, Robertson and Grigsby. AI Autonomy: Self-Initiated Open-World Continual Learning and Adaptation. AI Magazine, May 21, 2023</a:t>
            </a:r>
          </a:p>
        </p:txBody>
      </p:sp>
    </p:spTree>
    <p:extLst>
      <p:ext uri="{BB962C8B-B14F-4D97-AF65-F5344CB8AC3E}">
        <p14:creationId xmlns:p14="http://schemas.microsoft.com/office/powerpoint/2010/main" val="4196758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8B88-F9AC-F69D-1BD3-07EA34AA42F7}"/>
              </a:ext>
            </a:extLst>
          </p:cNvPr>
          <p:cNvSpPr>
            <a:spLocks noGrp="1"/>
          </p:cNvSpPr>
          <p:nvPr>
            <p:ph type="title"/>
          </p:nvPr>
        </p:nvSpPr>
        <p:spPr>
          <a:xfrm>
            <a:off x="609600" y="277814"/>
            <a:ext cx="11247040" cy="1139825"/>
          </a:xfrm>
        </p:spPr>
        <p:txBody>
          <a:bodyPr/>
          <a:lstStyle/>
          <a:p>
            <a:r>
              <a:rPr lang="en-US" dirty="0"/>
              <a:t>SOLA: </a:t>
            </a:r>
            <a:r>
              <a:rPr lang="en-US" sz="3200" b="1" dirty="0"/>
              <a:t>S</a:t>
            </a:r>
            <a:r>
              <a:rPr lang="en-US" sz="3200" dirty="0"/>
              <a:t>elf-initiated </a:t>
            </a:r>
            <a:r>
              <a:rPr lang="en-US" sz="3200" b="1" dirty="0"/>
              <a:t>O</a:t>
            </a:r>
            <a:r>
              <a:rPr lang="en-US" sz="3200" dirty="0"/>
              <a:t>pen-world continual </a:t>
            </a:r>
            <a:r>
              <a:rPr lang="en-US" sz="3200" b="1" dirty="0"/>
              <a:t>L</a:t>
            </a:r>
            <a:r>
              <a:rPr lang="en-US" sz="3200" dirty="0"/>
              <a:t>earning &amp; </a:t>
            </a:r>
            <a:r>
              <a:rPr lang="en-US" sz="3200" b="1" dirty="0"/>
              <a:t>A</a:t>
            </a:r>
            <a:r>
              <a:rPr lang="en-US" sz="3200" dirty="0"/>
              <a:t>daptation</a:t>
            </a:r>
            <a:endParaRPr lang="en-US" sz="2000" dirty="0"/>
          </a:p>
        </p:txBody>
      </p:sp>
      <p:sp>
        <p:nvSpPr>
          <p:cNvPr id="3" name="Content Placeholder 2">
            <a:extLst>
              <a:ext uri="{FF2B5EF4-FFF2-40B4-BE49-F238E27FC236}">
                <a16:creationId xmlns:a16="http://schemas.microsoft.com/office/drawing/2014/main" id="{84759394-915A-9BDD-64EB-5DEDB37E68E5}"/>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C50AC1F-D7E9-3019-2B0A-671DE87D2A16}"/>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92592210-7554-DAAF-3A01-3643A91AF1A7}"/>
              </a:ext>
            </a:extLst>
          </p:cNvPr>
          <p:cNvSpPr>
            <a:spLocks noGrp="1"/>
          </p:cNvSpPr>
          <p:nvPr>
            <p:ph type="sldNum" sz="quarter" idx="11"/>
          </p:nvPr>
        </p:nvSpPr>
        <p:spPr/>
        <p:txBody>
          <a:bodyPr/>
          <a:lstStyle/>
          <a:p>
            <a:pPr>
              <a:defRPr/>
            </a:pPr>
            <a:fld id="{09BF91C3-4DC8-4412-86BD-7EDA41606D7A}" type="slidenum">
              <a:rPr lang="en-US" altLang="en-US" smtClean="0"/>
              <a:pPr>
                <a:defRPr/>
              </a:pPr>
              <a:t>35</a:t>
            </a:fld>
            <a:endParaRPr lang="en-US" altLang="en-US"/>
          </a:p>
        </p:txBody>
      </p:sp>
      <p:sp>
        <p:nvSpPr>
          <p:cNvPr id="9" name="TextBox 8">
            <a:extLst>
              <a:ext uri="{FF2B5EF4-FFF2-40B4-BE49-F238E27FC236}">
                <a16:creationId xmlns:a16="http://schemas.microsoft.com/office/drawing/2014/main" id="{DBDECB67-1C65-17BE-4D21-193CA8AB9764}"/>
              </a:ext>
            </a:extLst>
          </p:cNvPr>
          <p:cNvSpPr txBox="1"/>
          <p:nvPr/>
        </p:nvSpPr>
        <p:spPr>
          <a:xfrm>
            <a:off x="8475572" y="3429000"/>
            <a:ext cx="3115245" cy="2597634"/>
          </a:xfrm>
          <a:prstGeom prst="rect">
            <a:avLst/>
          </a:prstGeom>
          <a:noFill/>
        </p:spPr>
        <p:txBody>
          <a:bodyPr wrap="square" rtlCol="0">
            <a:spAutoFit/>
          </a:bodyPr>
          <a:lstStyle/>
          <a:p>
            <a:pPr>
              <a:buNone/>
            </a:pPr>
            <a:r>
              <a:rPr lang="en-US" sz="2400" b="1" dirty="0">
                <a:solidFill>
                  <a:srgbClr val="0000FF"/>
                </a:solidFill>
              </a:rPr>
              <a:t>Blue lines: </a:t>
            </a:r>
            <a:r>
              <a:rPr lang="en-US" sz="2000" dirty="0"/>
              <a:t>Existing continual learning</a:t>
            </a:r>
          </a:p>
          <a:p>
            <a:pPr>
              <a:buNone/>
            </a:pPr>
            <a:r>
              <a:rPr lang="en-US" sz="2400" b="1" dirty="0">
                <a:solidFill>
                  <a:srgbClr val="FF6600"/>
                </a:solidFill>
              </a:rPr>
              <a:t>Orange lines:</a:t>
            </a:r>
          </a:p>
          <a:p>
            <a:pPr>
              <a:buNone/>
            </a:pPr>
            <a:r>
              <a:rPr lang="en-US" sz="2000" dirty="0"/>
              <a:t>Learning after model deployment</a:t>
            </a:r>
          </a:p>
          <a:p>
            <a:pPr>
              <a:buNone/>
            </a:pPr>
            <a:r>
              <a:rPr lang="en-US" sz="2000" dirty="0"/>
              <a:t>(Open-world continual learning)</a:t>
            </a:r>
          </a:p>
        </p:txBody>
      </p:sp>
      <p:graphicFrame>
        <p:nvGraphicFramePr>
          <p:cNvPr id="6" name="Object 5">
            <a:extLst>
              <a:ext uri="{FF2B5EF4-FFF2-40B4-BE49-F238E27FC236}">
                <a16:creationId xmlns:a16="http://schemas.microsoft.com/office/drawing/2014/main" id="{7C030F2D-4381-0082-E9CC-69C3EAA76C70}"/>
              </a:ext>
            </a:extLst>
          </p:cNvPr>
          <p:cNvGraphicFramePr>
            <a:graphicFrameLocks noChangeAspect="1"/>
          </p:cNvGraphicFramePr>
          <p:nvPr/>
        </p:nvGraphicFramePr>
        <p:xfrm>
          <a:off x="609599" y="1417639"/>
          <a:ext cx="7769903" cy="4713287"/>
        </p:xfrm>
        <a:graphic>
          <a:graphicData uri="http://schemas.openxmlformats.org/presentationml/2006/ole">
            <mc:AlternateContent xmlns:mc="http://schemas.openxmlformats.org/markup-compatibility/2006">
              <mc:Choice xmlns:v="urn:schemas-microsoft-com:vml" Requires="v">
                <p:oleObj name="Bitmap Image" r:id="rId2" imgW="6149880" imgH="3730680" progId="PBrush">
                  <p:embed/>
                </p:oleObj>
              </mc:Choice>
              <mc:Fallback>
                <p:oleObj name="Bitmap Image" r:id="rId2" imgW="6149880" imgH="3730680" progId="PBrush">
                  <p:embed/>
                  <p:pic>
                    <p:nvPicPr>
                      <p:cNvPr id="6" name="Object 5">
                        <a:extLst>
                          <a:ext uri="{FF2B5EF4-FFF2-40B4-BE49-F238E27FC236}">
                            <a16:creationId xmlns:a16="http://schemas.microsoft.com/office/drawing/2014/main" id="{7C030F2D-4381-0082-E9CC-69C3EAA76C70}"/>
                          </a:ext>
                        </a:extLst>
                      </p:cNvPr>
                      <p:cNvPicPr/>
                      <p:nvPr/>
                    </p:nvPicPr>
                    <p:blipFill>
                      <a:blip r:embed="rId3"/>
                      <a:stretch>
                        <a:fillRect/>
                      </a:stretch>
                    </p:blipFill>
                    <p:spPr>
                      <a:xfrm>
                        <a:off x="609599" y="1417639"/>
                        <a:ext cx="7769903" cy="471328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F85F780F-88E6-2438-BCB3-27422842330B}"/>
              </a:ext>
            </a:extLst>
          </p:cNvPr>
          <p:cNvSpPr txBox="1"/>
          <p:nvPr/>
        </p:nvSpPr>
        <p:spPr>
          <a:xfrm>
            <a:off x="983432" y="6129300"/>
            <a:ext cx="10097421" cy="276999"/>
          </a:xfrm>
          <a:prstGeom prst="rect">
            <a:avLst/>
          </a:prstGeom>
          <a:noFill/>
        </p:spPr>
        <p:txBody>
          <a:bodyPr wrap="square" rtlCol="0">
            <a:spAutoFit/>
          </a:bodyPr>
          <a:lstStyle/>
          <a:p>
            <a:pPr algn="r">
              <a:spcBef>
                <a:spcPts val="0"/>
              </a:spcBef>
              <a:buNone/>
            </a:pPr>
            <a:r>
              <a:rPr lang="en-US" sz="1200" dirty="0"/>
              <a:t>Liu, Mazumder, Robertson and Grigsby. AI Autonomy: Self-Initiated Open-World Continual Learning and Adaptation. AI Magazine, May 21, 2023</a:t>
            </a:r>
          </a:p>
        </p:txBody>
      </p:sp>
      <p:sp>
        <p:nvSpPr>
          <p:cNvPr id="11" name="TextBox 10">
            <a:extLst>
              <a:ext uri="{FF2B5EF4-FFF2-40B4-BE49-F238E27FC236}">
                <a16:creationId xmlns:a16="http://schemas.microsoft.com/office/drawing/2014/main" id="{5EC77F76-E460-2231-3FA5-D626CFAFA112}"/>
              </a:ext>
            </a:extLst>
          </p:cNvPr>
          <p:cNvSpPr txBox="1"/>
          <p:nvPr/>
        </p:nvSpPr>
        <p:spPr>
          <a:xfrm>
            <a:off x="8467154" y="1422213"/>
            <a:ext cx="3281473" cy="1261884"/>
          </a:xfrm>
          <a:prstGeom prst="rect">
            <a:avLst/>
          </a:prstGeom>
          <a:noFill/>
        </p:spPr>
        <p:txBody>
          <a:bodyPr wrap="square" rtlCol="0">
            <a:spAutoFit/>
          </a:bodyPr>
          <a:lstStyle/>
          <a:p>
            <a:pPr>
              <a:buNone/>
            </a:pPr>
            <a:r>
              <a:rPr lang="en-US" sz="2800" dirty="0">
                <a:solidFill>
                  <a:srgbClr val="FF0000"/>
                </a:solidFill>
              </a:rPr>
              <a:t>Our view </a:t>
            </a:r>
            <a:r>
              <a:rPr lang="en-US" sz="2400" dirty="0"/>
              <a:t>from  DARPA Sail-On Program. </a:t>
            </a:r>
          </a:p>
        </p:txBody>
      </p:sp>
    </p:spTree>
    <p:extLst>
      <p:ext uri="{BB962C8B-B14F-4D97-AF65-F5344CB8AC3E}">
        <p14:creationId xmlns:p14="http://schemas.microsoft.com/office/powerpoint/2010/main" val="4015590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BBCC-5A31-46FE-9603-131CEE58E51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882DEAC-7047-4A78-92F6-AEDB748165FC}"/>
              </a:ext>
            </a:extLst>
          </p:cNvPr>
          <p:cNvSpPr>
            <a:spLocks noGrp="1"/>
          </p:cNvSpPr>
          <p:nvPr>
            <p:ph idx="1"/>
          </p:nvPr>
        </p:nvSpPr>
        <p:spPr/>
        <p:txBody>
          <a:bodyPr/>
          <a:lstStyle/>
          <a:p>
            <a:pPr>
              <a:spcBef>
                <a:spcPts val="600"/>
              </a:spcBef>
            </a:pPr>
            <a:r>
              <a:rPr lang="en-US" sz="3200" dirty="0">
                <a:solidFill>
                  <a:schemeClr val="bg2">
                    <a:lumMod val="60000"/>
                    <a:lumOff val="40000"/>
                  </a:schemeClr>
                </a:solidFill>
              </a:rPr>
              <a:t>Continual or lifelong learning</a:t>
            </a:r>
          </a:p>
          <a:p>
            <a:pPr>
              <a:spcBef>
                <a:spcPts val="600"/>
              </a:spcBef>
            </a:pPr>
            <a:r>
              <a:rPr lang="en-US" sz="3200" dirty="0">
                <a:solidFill>
                  <a:schemeClr val="bg2">
                    <a:lumMod val="60000"/>
                    <a:lumOff val="40000"/>
                  </a:schemeClr>
                </a:solidFill>
              </a:rPr>
              <a:t>Class incremental learning (CIL)</a:t>
            </a:r>
          </a:p>
          <a:p>
            <a:pPr lvl="1">
              <a:spcBef>
                <a:spcPts val="600"/>
              </a:spcBef>
            </a:pPr>
            <a:r>
              <a:rPr lang="en-US" sz="2800" dirty="0">
                <a:solidFill>
                  <a:schemeClr val="bg2">
                    <a:lumMod val="60000"/>
                    <a:lumOff val="40000"/>
                  </a:schemeClr>
                </a:solidFill>
              </a:rPr>
              <a:t>Theoretical result and algorithms</a:t>
            </a:r>
          </a:p>
          <a:p>
            <a:pPr>
              <a:spcBef>
                <a:spcPts val="600"/>
              </a:spcBef>
            </a:pPr>
            <a:r>
              <a:rPr lang="en-US" sz="3200" dirty="0">
                <a:solidFill>
                  <a:schemeClr val="bg2">
                    <a:lumMod val="60000"/>
                    <a:lumOff val="40000"/>
                  </a:schemeClr>
                </a:solidFill>
              </a:rPr>
              <a:t>Open world continual learning</a:t>
            </a:r>
          </a:p>
          <a:p>
            <a:pPr lvl="1">
              <a:spcBef>
                <a:spcPts val="600"/>
              </a:spcBef>
            </a:pPr>
            <a:r>
              <a:rPr lang="en-US" sz="2800" dirty="0">
                <a:solidFill>
                  <a:srgbClr val="C00000"/>
                </a:solidFill>
              </a:rPr>
              <a:t>A continuous learning chatbot</a:t>
            </a:r>
          </a:p>
          <a:p>
            <a:pPr>
              <a:spcBef>
                <a:spcPts val="600"/>
              </a:spcBef>
            </a:pPr>
            <a:r>
              <a:rPr lang="en-US" sz="3200" dirty="0">
                <a:solidFill>
                  <a:schemeClr val="bg2">
                    <a:lumMod val="60000"/>
                    <a:lumOff val="40000"/>
                  </a:schemeClr>
                </a:solidFill>
              </a:rPr>
              <a:t>Continual pre-training of language models</a:t>
            </a:r>
          </a:p>
          <a:p>
            <a:pPr>
              <a:spcBef>
                <a:spcPts val="600"/>
              </a:spcBef>
            </a:pPr>
            <a:r>
              <a:rPr lang="en-US" sz="3200" dirty="0">
                <a:solidFill>
                  <a:schemeClr val="bg2">
                    <a:lumMod val="60000"/>
                    <a:lumOff val="40000"/>
                  </a:schemeClr>
                </a:solidFill>
              </a:rPr>
              <a:t>Summary</a:t>
            </a:r>
          </a:p>
          <a:p>
            <a:endParaRPr lang="en-US" sz="2400" dirty="0"/>
          </a:p>
        </p:txBody>
      </p:sp>
      <p:sp>
        <p:nvSpPr>
          <p:cNvPr id="4" name="Footer Placeholder 3">
            <a:extLst>
              <a:ext uri="{FF2B5EF4-FFF2-40B4-BE49-F238E27FC236}">
                <a16:creationId xmlns:a16="http://schemas.microsoft.com/office/drawing/2014/main" id="{DD26E562-8491-4F03-91BC-143A56A1DEB9}"/>
              </a:ext>
            </a:extLst>
          </p:cNvPr>
          <p:cNvSpPr>
            <a:spLocks noGrp="1"/>
          </p:cNvSpPr>
          <p:nvPr>
            <p:ph type="ftr" sz="quarter" idx="10"/>
          </p:nvPr>
        </p:nvSpPr>
        <p:spPr/>
        <p:txBody>
          <a:bodyPr/>
          <a:lstStyle/>
          <a:p>
            <a:pPr>
              <a:defRPr/>
            </a:pPr>
            <a:r>
              <a:rPr lang="it-IT" altLang="en-US" dirty="0"/>
              <a:t>CS583, Spring 2024.</a:t>
            </a:r>
            <a:endParaRPr lang="en-US" altLang="en-US" dirty="0"/>
          </a:p>
        </p:txBody>
      </p:sp>
      <p:sp>
        <p:nvSpPr>
          <p:cNvPr id="5" name="Slide Number Placeholder 4">
            <a:extLst>
              <a:ext uri="{FF2B5EF4-FFF2-40B4-BE49-F238E27FC236}">
                <a16:creationId xmlns:a16="http://schemas.microsoft.com/office/drawing/2014/main" id="{DCA673DD-CB26-4DC3-941D-6029444DCD8E}"/>
              </a:ext>
            </a:extLst>
          </p:cNvPr>
          <p:cNvSpPr>
            <a:spLocks noGrp="1"/>
          </p:cNvSpPr>
          <p:nvPr>
            <p:ph type="sldNum" sz="quarter" idx="11"/>
          </p:nvPr>
        </p:nvSpPr>
        <p:spPr/>
        <p:txBody>
          <a:bodyPr/>
          <a:lstStyle/>
          <a:p>
            <a:pPr>
              <a:defRPr/>
            </a:pPr>
            <a:fld id="{09BF91C3-4DC8-4412-86BD-7EDA41606D7A}" type="slidenum">
              <a:rPr lang="en-US" altLang="en-US" smtClean="0"/>
              <a:pPr>
                <a:defRPr/>
              </a:pPr>
              <a:t>36</a:t>
            </a:fld>
            <a:endParaRPr lang="en-US" altLang="en-US"/>
          </a:p>
        </p:txBody>
      </p:sp>
    </p:spTree>
    <p:extLst>
      <p:ext uri="{BB962C8B-B14F-4D97-AF65-F5344CB8AC3E}">
        <p14:creationId xmlns:p14="http://schemas.microsoft.com/office/powerpoint/2010/main" val="3063189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F9AE3-DAC0-468F-856A-0F5C15B752B4}"/>
              </a:ext>
            </a:extLst>
          </p:cNvPr>
          <p:cNvSpPr>
            <a:spLocks noGrp="1"/>
          </p:cNvSpPr>
          <p:nvPr>
            <p:ph type="title"/>
          </p:nvPr>
        </p:nvSpPr>
        <p:spPr/>
        <p:txBody>
          <a:bodyPr/>
          <a:lstStyle/>
          <a:p>
            <a:r>
              <a:rPr lang="en-US" dirty="0"/>
              <a:t>Example SOLA: natural language interface (NLI)</a:t>
            </a:r>
          </a:p>
        </p:txBody>
      </p:sp>
      <p:sp>
        <p:nvSpPr>
          <p:cNvPr id="3" name="Content Placeholder 2">
            <a:extLst>
              <a:ext uri="{FF2B5EF4-FFF2-40B4-BE49-F238E27FC236}">
                <a16:creationId xmlns:a16="http://schemas.microsoft.com/office/drawing/2014/main" id="{F39D02F3-3B2F-4E92-B98B-612EA120EB54}"/>
              </a:ext>
            </a:extLst>
          </p:cNvPr>
          <p:cNvSpPr>
            <a:spLocks noGrp="1"/>
          </p:cNvSpPr>
          <p:nvPr>
            <p:ph idx="1"/>
          </p:nvPr>
        </p:nvSpPr>
        <p:spPr>
          <a:xfrm>
            <a:off x="609600" y="1556791"/>
            <a:ext cx="11247040" cy="4574135"/>
          </a:xfrm>
        </p:spPr>
        <p:txBody>
          <a:bodyPr/>
          <a:lstStyle/>
          <a:p>
            <a:r>
              <a:rPr lang="en-US" sz="2800" dirty="0">
                <a:solidFill>
                  <a:srgbClr val="FF0000"/>
                </a:solidFill>
              </a:rPr>
              <a:t>Performance task</a:t>
            </a:r>
            <a:r>
              <a:rPr lang="en-US" sz="2800" dirty="0"/>
              <a:t>: user asks the system (</a:t>
            </a:r>
            <a:r>
              <a:rPr lang="en-US" sz="2800" dirty="0">
                <a:solidFill>
                  <a:srgbClr val="0000FF"/>
                </a:solidFill>
              </a:rPr>
              <a:t>CML,</a:t>
            </a:r>
            <a:r>
              <a:rPr lang="en-US" sz="2400" dirty="0"/>
              <a:t> like </a:t>
            </a:r>
            <a:r>
              <a:rPr lang="en-US" sz="2400" b="1" dirty="0"/>
              <a:t>Siri</a:t>
            </a:r>
            <a:r>
              <a:rPr lang="en-US" sz="2400" dirty="0"/>
              <a:t> and </a:t>
            </a:r>
            <a:r>
              <a:rPr lang="en-US" sz="2400" b="1" dirty="0"/>
              <a:t>Alexa</a:t>
            </a:r>
            <a:r>
              <a:rPr lang="en-US" sz="2800" dirty="0"/>
              <a:t>) to perform a task in NL, the system does it via API actions </a:t>
            </a:r>
          </a:p>
          <a:p>
            <a:pPr lvl="2"/>
            <a:r>
              <a:rPr lang="en-US" sz="2000" dirty="0"/>
              <a:t>Approach: </a:t>
            </a:r>
            <a:r>
              <a:rPr lang="en-US" sz="2000" i="1" dirty="0">
                <a:solidFill>
                  <a:srgbClr val="00863D"/>
                </a:solidFill>
              </a:rPr>
              <a:t>natural language to natural language </a:t>
            </a:r>
            <a:r>
              <a:rPr lang="en-US" sz="2000" i="1" dirty="0"/>
              <a:t>matching</a:t>
            </a:r>
            <a:r>
              <a:rPr lang="en-US" sz="2000" dirty="0"/>
              <a:t> (</a:t>
            </a:r>
            <a:r>
              <a:rPr lang="en-US" sz="2000" b="1" dirty="0">
                <a:solidFill>
                  <a:srgbClr val="00863D"/>
                </a:solidFill>
              </a:rPr>
              <a:t>NL2NL</a:t>
            </a:r>
            <a:r>
              <a:rPr lang="en-US" sz="2000" dirty="0"/>
              <a:t>)</a:t>
            </a:r>
          </a:p>
          <a:p>
            <a:pPr>
              <a:spcBef>
                <a:spcPts val="1200"/>
              </a:spcBef>
            </a:pPr>
            <a:r>
              <a:rPr lang="en-US" sz="2800" b="1" dirty="0"/>
              <a:t>CML</a:t>
            </a:r>
            <a:r>
              <a:rPr lang="en-US" sz="2800" dirty="0"/>
              <a:t> builds NLIs for API-driven applications semi-automatically. </a:t>
            </a:r>
          </a:p>
          <a:p>
            <a:pPr algn="l">
              <a:spcBef>
                <a:spcPts val="1200"/>
              </a:spcBef>
            </a:pPr>
            <a:r>
              <a:rPr lang="en-US" sz="2800" b="1" dirty="0"/>
              <a:t>To build a new NLI </a:t>
            </a:r>
            <a:r>
              <a:rPr lang="en-US" sz="2800" dirty="0"/>
              <a:t>(or add a new skill to an existing NLI), </a:t>
            </a:r>
          </a:p>
          <a:p>
            <a:pPr lvl="2">
              <a:spcBef>
                <a:spcPts val="800"/>
              </a:spcBef>
            </a:pPr>
            <a:r>
              <a:rPr lang="en-US" sz="2000" dirty="0"/>
              <a:t>Application developer </a:t>
            </a:r>
            <a:r>
              <a:rPr lang="en-US" sz="2000" dirty="0">
                <a:solidFill>
                  <a:srgbClr val="0000FF"/>
                </a:solidFill>
              </a:rPr>
              <a:t>writes a set </a:t>
            </a:r>
            <a:r>
              <a:rPr lang="en-US" sz="2000" i="1" dirty="0">
                <a:solidFill>
                  <a:srgbClr val="0000FF"/>
                </a:solidFill>
              </a:rPr>
              <a:t>S</a:t>
            </a:r>
            <a:r>
              <a:rPr lang="en-US" sz="2000" i="1" baseline="-25000" dirty="0">
                <a:solidFill>
                  <a:srgbClr val="0000FF"/>
                </a:solidFill>
              </a:rPr>
              <a:t>i</a:t>
            </a:r>
            <a:r>
              <a:rPr lang="en-US" sz="2000" dirty="0">
                <a:solidFill>
                  <a:srgbClr val="0000FF"/>
                </a:solidFill>
              </a:rPr>
              <a:t> of seed commands</a:t>
            </a:r>
            <a:r>
              <a:rPr lang="en-US" sz="2000" dirty="0"/>
              <a:t> (SCs) in NL to represent each API action </a:t>
            </a:r>
            <a:r>
              <a:rPr lang="en-US" sz="2000" i="1" dirty="0"/>
              <a:t>i</a:t>
            </a:r>
            <a:r>
              <a:rPr lang="en-US" sz="2000" dirty="0"/>
              <a:t>.  </a:t>
            </a:r>
          </a:p>
          <a:p>
            <a:pPr lvl="3">
              <a:spcBef>
                <a:spcPts val="800"/>
              </a:spcBef>
            </a:pPr>
            <a:r>
              <a:rPr lang="en-US" sz="1800" dirty="0">
                <a:solidFill>
                  <a:srgbClr val="0000FF"/>
                </a:solidFill>
              </a:rPr>
              <a:t>SCs in </a:t>
            </a:r>
            <a:r>
              <a:rPr lang="en-US" sz="1800" i="1" dirty="0">
                <a:solidFill>
                  <a:srgbClr val="0000FF"/>
                </a:solidFill>
              </a:rPr>
              <a:t>S</a:t>
            </a:r>
            <a:r>
              <a:rPr lang="en-US" sz="1800" i="1" baseline="-25000" dirty="0">
                <a:solidFill>
                  <a:srgbClr val="0000FF"/>
                </a:solidFill>
              </a:rPr>
              <a:t>i</a:t>
            </a:r>
            <a:r>
              <a:rPr lang="en-US" sz="1800" dirty="0">
                <a:solidFill>
                  <a:srgbClr val="0000FF"/>
                </a:solidFill>
              </a:rPr>
              <a:t> are just like paraphrased NL commands from users to invoke </a:t>
            </a:r>
            <a:r>
              <a:rPr lang="en-US" sz="1800" i="1" dirty="0">
                <a:solidFill>
                  <a:srgbClr val="0000FF"/>
                </a:solidFill>
              </a:rPr>
              <a:t>i</a:t>
            </a:r>
            <a:r>
              <a:rPr lang="en-US" sz="1800" dirty="0"/>
              <a:t>, but the objects to be acted upon in each SC are replaced with variables, the arguments of </a:t>
            </a:r>
            <a:r>
              <a:rPr lang="en-US" sz="1800" i="1" dirty="0"/>
              <a:t>i</a:t>
            </a:r>
            <a:r>
              <a:rPr lang="en-US" sz="1800" dirty="0"/>
              <a:t>.</a:t>
            </a:r>
          </a:p>
          <a:p>
            <a:pPr lvl="2">
              <a:spcBef>
                <a:spcPts val="800"/>
              </a:spcBef>
            </a:pPr>
            <a:r>
              <a:rPr lang="en-US" sz="2000" dirty="0"/>
              <a:t>When the system does not understand a command (</a:t>
            </a:r>
            <a:r>
              <a:rPr lang="en-US" sz="2000" b="1" dirty="0"/>
              <a:t>novelty</a:t>
            </a:r>
            <a:r>
              <a:rPr lang="en-US" sz="2000" dirty="0"/>
              <a:t>), it </a:t>
            </a:r>
            <a:r>
              <a:rPr lang="en-US" sz="2000" b="1" dirty="0"/>
              <a:t>adapts</a:t>
            </a:r>
            <a:r>
              <a:rPr lang="en-US" sz="2000" dirty="0"/>
              <a:t> and </a:t>
            </a:r>
            <a:r>
              <a:rPr lang="en-US" sz="2000" b="1" dirty="0"/>
              <a:t>learns</a:t>
            </a:r>
            <a:r>
              <a:rPr lang="en-US" sz="2000" dirty="0"/>
              <a:t> </a:t>
            </a:r>
            <a:r>
              <a:rPr lang="en-US" sz="2000" dirty="0">
                <a:solidFill>
                  <a:srgbClr val="0000FF"/>
                </a:solidFill>
              </a:rPr>
              <a:t>new (paraphrased) SCs from users </a:t>
            </a:r>
            <a:r>
              <a:rPr lang="en-US" sz="2000" dirty="0"/>
              <a:t>interactively and continually. </a:t>
            </a:r>
          </a:p>
        </p:txBody>
      </p:sp>
      <p:sp>
        <p:nvSpPr>
          <p:cNvPr id="4" name="Footer Placeholder 3">
            <a:extLst>
              <a:ext uri="{FF2B5EF4-FFF2-40B4-BE49-F238E27FC236}">
                <a16:creationId xmlns:a16="http://schemas.microsoft.com/office/drawing/2014/main" id="{1DB33BDF-35B3-4A22-9A6C-9D258326D245}"/>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92A9EF9C-8272-4A1E-B586-527E7E95E14D}"/>
              </a:ext>
            </a:extLst>
          </p:cNvPr>
          <p:cNvSpPr>
            <a:spLocks noGrp="1"/>
          </p:cNvSpPr>
          <p:nvPr>
            <p:ph type="sldNum" sz="quarter" idx="11"/>
          </p:nvPr>
        </p:nvSpPr>
        <p:spPr/>
        <p:txBody>
          <a:bodyPr/>
          <a:lstStyle/>
          <a:p>
            <a:pPr>
              <a:defRPr/>
            </a:pPr>
            <a:fld id="{09BF91C3-4DC8-4412-86BD-7EDA41606D7A}" type="slidenum">
              <a:rPr lang="en-US" altLang="en-US" smtClean="0"/>
              <a:pPr>
                <a:defRPr/>
              </a:pPr>
              <a:t>37</a:t>
            </a:fld>
            <a:endParaRPr lang="en-US" altLang="en-US"/>
          </a:p>
        </p:txBody>
      </p:sp>
      <p:sp>
        <p:nvSpPr>
          <p:cNvPr id="6" name="TextBox 5">
            <a:extLst>
              <a:ext uri="{FF2B5EF4-FFF2-40B4-BE49-F238E27FC236}">
                <a16:creationId xmlns:a16="http://schemas.microsoft.com/office/drawing/2014/main" id="{AE6BEDCE-8EBC-446D-8F1D-207B5AB659C0}"/>
              </a:ext>
            </a:extLst>
          </p:cNvPr>
          <p:cNvSpPr txBox="1"/>
          <p:nvPr/>
        </p:nvSpPr>
        <p:spPr>
          <a:xfrm>
            <a:off x="983432" y="6152723"/>
            <a:ext cx="10598968" cy="498598"/>
          </a:xfrm>
          <a:prstGeom prst="rect">
            <a:avLst/>
          </a:prstGeom>
          <a:noFill/>
        </p:spPr>
        <p:txBody>
          <a:bodyPr wrap="square" rtlCol="0">
            <a:spAutoFit/>
          </a:bodyPr>
          <a:lstStyle/>
          <a:p>
            <a:pPr algn="ctr">
              <a:buNone/>
            </a:pPr>
            <a:r>
              <a:rPr lang="en-US" sz="1200" b="0" i="0" dirty="0">
                <a:solidFill>
                  <a:srgbClr val="000000"/>
                </a:solidFill>
                <a:effectLst/>
                <a:latin typeface="Times New Roman" panose="02020603050405020304" pitchFamily="18" charset="0"/>
              </a:rPr>
              <a:t>Mazumder, Liu, Wang, and </a:t>
            </a:r>
            <a:r>
              <a:rPr lang="en-US" sz="1200" b="0" i="0" dirty="0" err="1">
                <a:solidFill>
                  <a:srgbClr val="000000"/>
                </a:solidFill>
                <a:effectLst/>
                <a:latin typeface="Times New Roman" panose="02020603050405020304" pitchFamily="18" charset="0"/>
              </a:rPr>
              <a:t>Esmaeilpour</a:t>
            </a:r>
            <a:r>
              <a:rPr lang="en-US" sz="1200" b="0" i="0" dirty="0">
                <a:solidFill>
                  <a:srgbClr val="000000"/>
                </a:solidFill>
                <a:effectLst/>
                <a:latin typeface="Times New Roman" panose="02020603050405020304" pitchFamily="18" charset="0"/>
              </a:rPr>
              <a:t>. </a:t>
            </a:r>
            <a:r>
              <a:rPr lang="en-US" sz="1200" b="0" i="0" dirty="0">
                <a:effectLst/>
                <a:latin typeface="Times New Roman" panose="02020603050405020304" pitchFamily="18" charset="0"/>
              </a:rPr>
              <a:t>An Application-Independent Approach to Building Task-Oriented Chatbots with Interactive Continual Learning</a:t>
            </a:r>
            <a:r>
              <a:rPr lang="en-US" sz="1200" b="0" i="0" dirty="0">
                <a:solidFill>
                  <a:srgbClr val="000000"/>
                </a:solidFill>
                <a:effectLst/>
                <a:latin typeface="Times New Roman" panose="02020603050405020304" pitchFamily="18" charset="0"/>
              </a:rPr>
              <a:t>. </a:t>
            </a:r>
          </a:p>
          <a:p>
            <a:pPr algn="ctr">
              <a:buNone/>
            </a:pPr>
            <a:r>
              <a:rPr lang="en-US" sz="1200" b="0" i="1" dirty="0">
                <a:solidFill>
                  <a:srgbClr val="000000"/>
                </a:solidFill>
                <a:effectLst/>
                <a:latin typeface="Times New Roman" panose="02020603050405020304" pitchFamily="18" charset="0"/>
              </a:rPr>
              <a:t>NeurIPS-2020 Workshop on Human in the Loop Dialogue Systems (HLDS-2020)</a:t>
            </a:r>
            <a:endParaRPr lang="en-US" sz="1200" dirty="0"/>
          </a:p>
        </p:txBody>
      </p:sp>
    </p:spTree>
    <p:extLst>
      <p:ext uri="{BB962C8B-B14F-4D97-AF65-F5344CB8AC3E}">
        <p14:creationId xmlns:p14="http://schemas.microsoft.com/office/powerpoint/2010/main" val="607632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EB8D-CB00-443A-9959-C679D4CD474A}"/>
              </a:ext>
            </a:extLst>
          </p:cNvPr>
          <p:cNvSpPr>
            <a:spLocks noGrp="1"/>
          </p:cNvSpPr>
          <p:nvPr>
            <p:ph type="title"/>
          </p:nvPr>
        </p:nvSpPr>
        <p:spPr/>
        <p:txBody>
          <a:bodyPr/>
          <a:lstStyle/>
          <a:p>
            <a:r>
              <a:rPr lang="en-US" dirty="0"/>
              <a:t>An example – Smart home</a:t>
            </a:r>
          </a:p>
        </p:txBody>
      </p:sp>
      <p:sp>
        <p:nvSpPr>
          <p:cNvPr id="3" name="Content Placeholder 2">
            <a:extLst>
              <a:ext uri="{FF2B5EF4-FFF2-40B4-BE49-F238E27FC236}">
                <a16:creationId xmlns:a16="http://schemas.microsoft.com/office/drawing/2014/main" id="{53A2B192-2759-4DDB-ABA4-07AB35F2A55C}"/>
              </a:ext>
            </a:extLst>
          </p:cNvPr>
          <p:cNvSpPr>
            <a:spLocks noGrp="1"/>
          </p:cNvSpPr>
          <p:nvPr>
            <p:ph idx="1"/>
          </p:nvPr>
        </p:nvSpPr>
        <p:spPr>
          <a:xfrm>
            <a:off x="609600" y="4000360"/>
            <a:ext cx="10972800" cy="2130566"/>
          </a:xfrm>
        </p:spPr>
        <p:txBody>
          <a:bodyPr/>
          <a:lstStyle/>
          <a:p>
            <a:pPr algn="l"/>
            <a:r>
              <a:rPr lang="en-US" sz="2800" dirty="0"/>
              <a:t>Let an SC be </a:t>
            </a:r>
            <a:r>
              <a:rPr lang="en-US" sz="2800" dirty="0">
                <a:solidFill>
                  <a:srgbClr val="FF0000"/>
                </a:solidFill>
              </a:rPr>
              <a:t>“put on light in X1" </a:t>
            </a:r>
            <a:r>
              <a:rPr lang="en-US" sz="2800" dirty="0"/>
              <a:t>for this API, </a:t>
            </a:r>
          </a:p>
          <a:p>
            <a:pPr lvl="2"/>
            <a:r>
              <a:rPr lang="en-US" sz="2000" dirty="0"/>
              <a:t>where X1 is a variable representing the argument of the API. </a:t>
            </a:r>
          </a:p>
          <a:p>
            <a:pPr algn="l"/>
            <a:r>
              <a:rPr lang="en-US" sz="2800" dirty="0"/>
              <a:t>User command: </a:t>
            </a:r>
            <a:r>
              <a:rPr lang="en-US" sz="2800" dirty="0">
                <a:solidFill>
                  <a:srgbClr val="FF0000"/>
                </a:solidFill>
              </a:rPr>
              <a:t>“power on the light in the bedroom” </a:t>
            </a:r>
          </a:p>
          <a:p>
            <a:pPr lvl="2"/>
            <a:r>
              <a:rPr lang="en-US" sz="2000" dirty="0"/>
              <a:t>It can be matched or grounded to this SC, where the grounded API arguments are </a:t>
            </a:r>
            <a:r>
              <a:rPr lang="en-US" sz="2000" dirty="0">
                <a:solidFill>
                  <a:srgbClr val="0000FF"/>
                </a:solidFill>
              </a:rPr>
              <a:t>{X1 = ‘bedroom’}</a:t>
            </a:r>
            <a:r>
              <a:rPr lang="en-US" sz="2000" dirty="0"/>
              <a:t>.</a:t>
            </a:r>
          </a:p>
          <a:p>
            <a:endParaRPr lang="en-US" dirty="0"/>
          </a:p>
        </p:txBody>
      </p:sp>
      <p:sp>
        <p:nvSpPr>
          <p:cNvPr id="4" name="Footer Placeholder 3">
            <a:extLst>
              <a:ext uri="{FF2B5EF4-FFF2-40B4-BE49-F238E27FC236}">
                <a16:creationId xmlns:a16="http://schemas.microsoft.com/office/drawing/2014/main" id="{FACA72CA-A20F-4287-A04A-D4B9B9356737}"/>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32111328-13B4-4561-9E3C-F11BF19C4628}"/>
              </a:ext>
            </a:extLst>
          </p:cNvPr>
          <p:cNvSpPr>
            <a:spLocks noGrp="1"/>
          </p:cNvSpPr>
          <p:nvPr>
            <p:ph type="sldNum" sz="quarter" idx="11"/>
          </p:nvPr>
        </p:nvSpPr>
        <p:spPr/>
        <p:txBody>
          <a:bodyPr/>
          <a:lstStyle/>
          <a:p>
            <a:pPr>
              <a:defRPr/>
            </a:pPr>
            <a:fld id="{09BF91C3-4DC8-4412-86BD-7EDA41606D7A}" type="slidenum">
              <a:rPr lang="en-US" altLang="en-US" smtClean="0"/>
              <a:pPr>
                <a:defRPr/>
              </a:pPr>
              <a:t>38</a:t>
            </a:fld>
            <a:endParaRPr lang="en-US" altLang="en-US"/>
          </a:p>
        </p:txBody>
      </p:sp>
      <p:sp>
        <p:nvSpPr>
          <p:cNvPr id="6" name="Rectangle 5">
            <a:extLst>
              <a:ext uri="{FF2B5EF4-FFF2-40B4-BE49-F238E27FC236}">
                <a16:creationId xmlns:a16="http://schemas.microsoft.com/office/drawing/2014/main" id="{5E66202F-CB1F-41CF-ABE6-122F366E6BDD}"/>
              </a:ext>
            </a:extLst>
          </p:cNvPr>
          <p:cNvSpPr/>
          <p:nvPr/>
        </p:nvSpPr>
        <p:spPr>
          <a:xfrm>
            <a:off x="609600" y="1736812"/>
            <a:ext cx="3830216" cy="1508105"/>
          </a:xfrm>
          <a:prstGeom prst="rect">
            <a:avLst/>
          </a:prstGeom>
        </p:spPr>
        <p:txBody>
          <a:bodyPr wrap="square">
            <a:spAutoFit/>
          </a:bodyPr>
          <a:lstStyle/>
          <a:p>
            <a:pPr marL="287338" indent="-287338"/>
            <a:r>
              <a:rPr lang="en-US" sz="2400" dirty="0" err="1">
                <a:solidFill>
                  <a:srgbClr val="FF0000"/>
                </a:solidFill>
              </a:rPr>
              <a:t>SmartHome</a:t>
            </a:r>
            <a:r>
              <a:rPr lang="en-US" sz="2400" dirty="0"/>
              <a:t>:  API action: </a:t>
            </a:r>
            <a:r>
              <a:rPr lang="en-US" sz="2400" i="1" dirty="0" err="1">
                <a:solidFill>
                  <a:srgbClr val="7030A0"/>
                </a:solidFill>
              </a:rPr>
              <a:t>SwitchOnLight</a:t>
            </a:r>
            <a:r>
              <a:rPr lang="en-US" sz="2400" dirty="0">
                <a:solidFill>
                  <a:schemeClr val="accent6">
                    <a:lumMod val="50000"/>
                  </a:schemeClr>
                </a:solidFill>
              </a:rPr>
              <a:t>(X1)</a:t>
            </a:r>
          </a:p>
          <a:p>
            <a:pPr marL="744538" lvl="1" indent="-287338"/>
            <a:r>
              <a:rPr lang="en-US" sz="2000" dirty="0"/>
              <a:t>Switching on a light at a given </a:t>
            </a:r>
            <a:r>
              <a:rPr lang="en-US" sz="2000"/>
              <a:t>place X1</a:t>
            </a:r>
            <a:endParaRPr lang="en-US" sz="2000" dirty="0"/>
          </a:p>
        </p:txBody>
      </p:sp>
      <p:pic>
        <p:nvPicPr>
          <p:cNvPr id="7" name="Picture 6">
            <a:extLst>
              <a:ext uri="{FF2B5EF4-FFF2-40B4-BE49-F238E27FC236}">
                <a16:creationId xmlns:a16="http://schemas.microsoft.com/office/drawing/2014/main" id="{3F1B99A7-DD97-48C9-8D0E-14233D599BA7}"/>
              </a:ext>
            </a:extLst>
          </p:cNvPr>
          <p:cNvPicPr>
            <a:picLocks noChangeAspect="1"/>
          </p:cNvPicPr>
          <p:nvPr/>
        </p:nvPicPr>
        <p:blipFill>
          <a:blip r:embed="rId2"/>
          <a:stretch>
            <a:fillRect/>
          </a:stretch>
        </p:blipFill>
        <p:spPr>
          <a:xfrm>
            <a:off x="5267908" y="1725484"/>
            <a:ext cx="6104098" cy="2130565"/>
          </a:xfrm>
          <a:prstGeom prst="rect">
            <a:avLst/>
          </a:prstGeom>
        </p:spPr>
      </p:pic>
    </p:spTree>
    <p:extLst>
      <p:ext uri="{BB962C8B-B14F-4D97-AF65-F5344CB8AC3E}">
        <p14:creationId xmlns:p14="http://schemas.microsoft.com/office/powerpoint/2010/main" val="1874645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2F0E-EBA1-470F-8FA3-29FB141B51E7}"/>
              </a:ext>
            </a:extLst>
          </p:cNvPr>
          <p:cNvSpPr>
            <a:spLocks noGrp="1"/>
          </p:cNvSpPr>
          <p:nvPr>
            <p:ph type="title"/>
          </p:nvPr>
        </p:nvSpPr>
        <p:spPr/>
        <p:txBody>
          <a:bodyPr/>
          <a:lstStyle/>
          <a:p>
            <a:r>
              <a:rPr lang="en-US" dirty="0"/>
              <a:t>CML has three components</a:t>
            </a:r>
          </a:p>
        </p:txBody>
      </p:sp>
      <p:sp>
        <p:nvSpPr>
          <p:cNvPr id="3" name="Content Placeholder 2">
            <a:extLst>
              <a:ext uri="{FF2B5EF4-FFF2-40B4-BE49-F238E27FC236}">
                <a16:creationId xmlns:a16="http://schemas.microsoft.com/office/drawing/2014/main" id="{258280FC-D421-4015-9B8D-95AA2489EC9E}"/>
              </a:ext>
            </a:extLst>
          </p:cNvPr>
          <p:cNvSpPr>
            <a:spLocks noGrp="1"/>
          </p:cNvSpPr>
          <p:nvPr>
            <p:ph idx="1"/>
          </p:nvPr>
        </p:nvSpPr>
        <p:spPr/>
        <p:txBody>
          <a:bodyPr/>
          <a:lstStyle/>
          <a:p>
            <a:pPr algn="l"/>
            <a:r>
              <a:rPr lang="en-US" dirty="0">
                <a:solidFill>
                  <a:srgbClr val="FF0000"/>
                </a:solidFill>
              </a:rPr>
              <a:t>SC (seed command) specification </a:t>
            </a:r>
          </a:p>
          <a:p>
            <a:pPr lvl="1"/>
            <a:r>
              <a:rPr lang="en-US" dirty="0"/>
              <a:t>to enable application developer to specify a set of SCs for each of their APIs </a:t>
            </a:r>
          </a:p>
          <a:p>
            <a:pPr algn="l"/>
            <a:r>
              <a:rPr lang="en-US" dirty="0">
                <a:solidFill>
                  <a:srgbClr val="FF0000"/>
                </a:solidFill>
              </a:rPr>
              <a:t>Command grounding module</a:t>
            </a:r>
          </a:p>
          <a:p>
            <a:pPr lvl="1"/>
            <a:r>
              <a:rPr lang="en-US" dirty="0"/>
              <a:t>ground a user command </a:t>
            </a:r>
            <a:r>
              <a:rPr lang="en-US" i="1" dirty="0"/>
              <a:t>C</a:t>
            </a:r>
            <a:r>
              <a:rPr lang="en-US" dirty="0"/>
              <a:t> to an action SC by matching C with the correct SC (whose associated action API is then executed)</a:t>
            </a:r>
          </a:p>
          <a:p>
            <a:r>
              <a:rPr lang="en-US" dirty="0">
                <a:solidFill>
                  <a:srgbClr val="FF0000"/>
                </a:solidFill>
              </a:rPr>
              <a:t>Interactive continual learner</a:t>
            </a:r>
          </a:p>
          <a:p>
            <a:pPr lvl="1"/>
            <a:r>
              <a:rPr lang="en-US" dirty="0"/>
              <a:t>It interacts with end-users to learn new SCs and paraphrases of API argument values.</a:t>
            </a:r>
          </a:p>
        </p:txBody>
      </p:sp>
      <p:sp>
        <p:nvSpPr>
          <p:cNvPr id="4" name="Footer Placeholder 3">
            <a:extLst>
              <a:ext uri="{FF2B5EF4-FFF2-40B4-BE49-F238E27FC236}">
                <a16:creationId xmlns:a16="http://schemas.microsoft.com/office/drawing/2014/main" id="{F26FD772-7B5C-41F2-B337-5E5F4CE298AD}"/>
              </a:ext>
            </a:extLst>
          </p:cNvPr>
          <p:cNvSpPr>
            <a:spLocks noGrp="1"/>
          </p:cNvSpPr>
          <p:nvPr>
            <p:ph type="ftr" sz="quarter" idx="10"/>
          </p:nvPr>
        </p:nvSpPr>
        <p:spPr/>
        <p:txBody>
          <a:bodyPr/>
          <a:lstStyle/>
          <a:p>
            <a:pPr>
              <a:defRPr/>
            </a:pPr>
            <a:r>
              <a:rPr lang="pt-BR" altLang="en-US"/>
              <a:t>CS583, Spring 2024.</a:t>
            </a:r>
            <a:endParaRPr lang="en-US" altLang="en-US" dirty="0"/>
          </a:p>
        </p:txBody>
      </p:sp>
      <p:sp>
        <p:nvSpPr>
          <p:cNvPr id="5" name="Slide Number Placeholder 4">
            <a:extLst>
              <a:ext uri="{FF2B5EF4-FFF2-40B4-BE49-F238E27FC236}">
                <a16:creationId xmlns:a16="http://schemas.microsoft.com/office/drawing/2014/main" id="{9FD73A98-E5E9-4FF0-9CE9-CC839ED88FD1}"/>
              </a:ext>
            </a:extLst>
          </p:cNvPr>
          <p:cNvSpPr>
            <a:spLocks noGrp="1"/>
          </p:cNvSpPr>
          <p:nvPr>
            <p:ph type="sldNum" sz="quarter" idx="11"/>
          </p:nvPr>
        </p:nvSpPr>
        <p:spPr/>
        <p:txBody>
          <a:bodyPr/>
          <a:lstStyle/>
          <a:p>
            <a:pPr>
              <a:defRPr/>
            </a:pPr>
            <a:fld id="{09BF91C3-4DC8-4412-86BD-7EDA41606D7A}" type="slidenum">
              <a:rPr lang="en-US" altLang="en-US" smtClean="0"/>
              <a:pPr>
                <a:defRPr/>
              </a:pPr>
              <a:t>39</a:t>
            </a:fld>
            <a:endParaRPr lang="en-US" altLang="en-US"/>
          </a:p>
        </p:txBody>
      </p:sp>
    </p:spTree>
    <p:extLst>
      <p:ext uri="{BB962C8B-B14F-4D97-AF65-F5344CB8AC3E}">
        <p14:creationId xmlns:p14="http://schemas.microsoft.com/office/powerpoint/2010/main" val="2902348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BA15-08DA-4EC9-BAAA-3C038EF71D20}"/>
              </a:ext>
            </a:extLst>
          </p:cNvPr>
          <p:cNvSpPr>
            <a:spLocks noGrp="1"/>
          </p:cNvSpPr>
          <p:nvPr>
            <p:ph type="title"/>
          </p:nvPr>
        </p:nvSpPr>
        <p:spPr/>
        <p:txBody>
          <a:bodyPr/>
          <a:lstStyle/>
          <a:p>
            <a:r>
              <a:rPr lang="en-US" dirty="0"/>
              <a:t>Novelty detection &amp; continual learning</a:t>
            </a:r>
          </a:p>
        </p:txBody>
      </p:sp>
      <p:sp>
        <p:nvSpPr>
          <p:cNvPr id="3" name="Content Placeholder 2">
            <a:extLst>
              <a:ext uri="{FF2B5EF4-FFF2-40B4-BE49-F238E27FC236}">
                <a16:creationId xmlns:a16="http://schemas.microsoft.com/office/drawing/2014/main" id="{10520067-5B70-496E-9CF1-79F59BF48D60}"/>
              </a:ext>
            </a:extLst>
          </p:cNvPr>
          <p:cNvSpPr>
            <a:spLocks noGrp="1"/>
          </p:cNvSpPr>
          <p:nvPr>
            <p:ph idx="1"/>
          </p:nvPr>
        </p:nvSpPr>
        <p:spPr>
          <a:xfrm>
            <a:off x="609600" y="1495973"/>
            <a:ext cx="10972800" cy="4669330"/>
          </a:xfrm>
        </p:spPr>
        <p:txBody>
          <a:bodyPr/>
          <a:lstStyle/>
          <a:p>
            <a:r>
              <a:rPr lang="en-US" altLang="en-US" sz="2800" dirty="0"/>
              <a:t>Traditional ML makes the closed-world assumption</a:t>
            </a:r>
          </a:p>
          <a:p>
            <a:pPr lvl="1"/>
            <a:r>
              <a:rPr lang="en-US" altLang="en-US" sz="2400" dirty="0">
                <a:solidFill>
                  <a:srgbClr val="FF0000"/>
                </a:solidFill>
              </a:rPr>
              <a:t>Closed-world assumption:</a:t>
            </a:r>
            <a:r>
              <a:rPr lang="en-US" altLang="en-US" sz="2400" dirty="0">
                <a:solidFill>
                  <a:srgbClr val="0000FF"/>
                </a:solidFill>
              </a:rPr>
              <a:t> </a:t>
            </a:r>
            <a:r>
              <a:rPr lang="en-US" altLang="en-US" sz="1600" dirty="0">
                <a:solidFill>
                  <a:srgbClr val="0000FF"/>
                </a:solidFill>
              </a:rPr>
              <a:t>(test classes)</a:t>
            </a:r>
            <a:r>
              <a:rPr lang="en-US" altLang="en-US" sz="2400" dirty="0">
                <a:solidFill>
                  <a:srgbClr val="0000FF"/>
                </a:solidFill>
              </a:rPr>
              <a:t> </a:t>
            </a:r>
            <a:r>
              <a:rPr lang="en-US" altLang="en-US" sz="2400" b="1" dirty="0">
                <a:solidFill>
                  <a:srgbClr val="0000FF"/>
                </a:solidFill>
              </a:rPr>
              <a:t>𝑌</a:t>
            </a:r>
            <a:r>
              <a:rPr lang="en-US" altLang="en-US" sz="2400" b="1" i="1" baseline="30000" dirty="0">
                <a:solidFill>
                  <a:srgbClr val="0000FF"/>
                </a:solidFill>
              </a:rPr>
              <a:t>test</a:t>
            </a:r>
            <a:r>
              <a:rPr lang="en-US" altLang="en-US" sz="2400" b="1" i="1" dirty="0">
                <a:solidFill>
                  <a:srgbClr val="0000FF"/>
                </a:solidFill>
              </a:rPr>
              <a:t>  </a:t>
            </a:r>
            <a:r>
              <a:rPr lang="en-US" altLang="en-US" sz="2400" b="1" dirty="0">
                <a:solidFill>
                  <a:srgbClr val="0000FF"/>
                </a:solidFill>
                <a:sym typeface="Symbol" panose="05050102010706020507" pitchFamily="18" charset="2"/>
              </a:rPr>
              <a:t>  </a:t>
            </a:r>
            <a:r>
              <a:rPr lang="en-US" altLang="en-US" sz="2400" b="1" dirty="0">
                <a:solidFill>
                  <a:srgbClr val="0000FF"/>
                </a:solidFill>
              </a:rPr>
              <a:t>𝑌</a:t>
            </a:r>
            <a:r>
              <a:rPr lang="en-US" altLang="en-US" sz="2400" b="1" i="1" baseline="30000" dirty="0">
                <a:solidFill>
                  <a:srgbClr val="0000FF"/>
                </a:solidFill>
              </a:rPr>
              <a:t>train </a:t>
            </a:r>
            <a:r>
              <a:rPr lang="en-US" altLang="en-US" sz="1600" dirty="0">
                <a:solidFill>
                  <a:srgbClr val="0000FF"/>
                </a:solidFill>
              </a:rPr>
              <a:t>(training classes)</a:t>
            </a:r>
            <a:endParaRPr lang="en-US" sz="1600" dirty="0">
              <a:solidFill>
                <a:srgbClr val="0000FF"/>
              </a:solidFill>
            </a:endParaRPr>
          </a:p>
          <a:p>
            <a:pPr lvl="3"/>
            <a:r>
              <a:rPr lang="en-US" dirty="0"/>
              <a:t>Classes appeared in testing must have been seen in training, </a:t>
            </a:r>
            <a:r>
              <a:rPr lang="en-US" b="1" dirty="0"/>
              <a:t>nothing new.</a:t>
            </a:r>
          </a:p>
          <a:p>
            <a:pPr lvl="1"/>
            <a:r>
              <a:rPr lang="en-US" sz="2400" dirty="0">
                <a:solidFill>
                  <a:srgbClr val="FF0000"/>
                </a:solidFill>
              </a:rPr>
              <a:t>Open world: </a:t>
            </a:r>
            <a:r>
              <a:rPr lang="en-US" dirty="0"/>
              <a:t>with unknowns or novelties, i.e., </a:t>
            </a:r>
            <a:r>
              <a:rPr lang="en-US" altLang="en-US" b="1" dirty="0">
                <a:solidFill>
                  <a:srgbClr val="0000FF"/>
                </a:solidFill>
              </a:rPr>
              <a:t>𝑌</a:t>
            </a:r>
            <a:r>
              <a:rPr lang="en-US" altLang="en-US" b="1" i="1" baseline="30000" dirty="0">
                <a:solidFill>
                  <a:srgbClr val="0000FF"/>
                </a:solidFill>
              </a:rPr>
              <a:t>test</a:t>
            </a:r>
            <a:r>
              <a:rPr lang="en-US" altLang="en-US" b="1" dirty="0">
                <a:solidFill>
                  <a:srgbClr val="0000FF"/>
                </a:solidFill>
              </a:rPr>
              <a:t> - 𝑌</a:t>
            </a:r>
            <a:r>
              <a:rPr lang="en-US" altLang="en-US" b="1" i="1" baseline="30000" dirty="0">
                <a:solidFill>
                  <a:srgbClr val="0000FF"/>
                </a:solidFill>
              </a:rPr>
              <a:t>train</a:t>
            </a:r>
            <a:r>
              <a:rPr lang="en-US" altLang="en-US" b="1" dirty="0">
                <a:solidFill>
                  <a:srgbClr val="0000FF"/>
                </a:solidFill>
              </a:rPr>
              <a:t> </a:t>
            </a:r>
            <a:r>
              <a:rPr lang="en-US" altLang="en-US" b="1" dirty="0">
                <a:solidFill>
                  <a:srgbClr val="0000FF"/>
                </a:solidFill>
                <a:sym typeface="Symbol" panose="05050102010706020507" pitchFamily="18" charset="2"/>
              </a:rPr>
              <a:t> </a:t>
            </a:r>
            <a:r>
              <a:rPr lang="en-US" altLang="en-US" b="1" i="1" dirty="0">
                <a:solidFill>
                  <a:srgbClr val="0000FF"/>
                </a:solidFill>
                <a:sym typeface="Symbol" panose="05050102010706020507" pitchFamily="18" charset="2"/>
              </a:rPr>
              <a:t></a:t>
            </a:r>
            <a:endParaRPr lang="en-US" dirty="0"/>
          </a:p>
          <a:p>
            <a:pPr lvl="3"/>
            <a:r>
              <a:rPr lang="en-US" b="1" dirty="0"/>
              <a:t>A system unable to detect anything new cannot learn by itself.</a:t>
            </a:r>
          </a:p>
          <a:p>
            <a:r>
              <a:rPr lang="en-US" sz="2800" dirty="0"/>
              <a:t>Two closely related research areas</a:t>
            </a:r>
          </a:p>
          <a:p>
            <a:pPr lvl="2"/>
            <a:r>
              <a:rPr lang="en-US" sz="2000" dirty="0">
                <a:solidFill>
                  <a:srgbClr val="0000FF"/>
                </a:solidFill>
              </a:rPr>
              <a:t>Novelty detection: </a:t>
            </a:r>
            <a:r>
              <a:rPr lang="en-US" sz="2000" dirty="0"/>
              <a:t>a.k.a., anomaly detection, open-world recognition, out-of-distribution (OOD) detection </a:t>
            </a:r>
            <a:r>
              <a:rPr lang="en-US" sz="1400" dirty="0"/>
              <a:t>(Fei and Liu, EMNLP-2016, Hu et al, NeurIPS-2020, </a:t>
            </a:r>
            <a:r>
              <a:rPr lang="en-US" sz="1400" dirty="0" err="1"/>
              <a:t>etc</a:t>
            </a:r>
            <a:r>
              <a:rPr lang="en-US" sz="1400" dirty="0"/>
              <a:t>). </a:t>
            </a:r>
          </a:p>
          <a:p>
            <a:pPr lvl="2"/>
            <a:r>
              <a:rPr lang="en-US" sz="2000" dirty="0">
                <a:solidFill>
                  <a:srgbClr val="0000FF"/>
                </a:solidFill>
              </a:rPr>
              <a:t>Continual/lifelong learning</a:t>
            </a:r>
            <a:r>
              <a:rPr lang="en-US" sz="2000" dirty="0"/>
              <a:t>: learning a sequence of tasks incrementally. </a:t>
            </a:r>
            <a:endParaRPr lang="en-US" sz="2000" b="1" dirty="0">
              <a:solidFill>
                <a:srgbClr val="0000FF"/>
              </a:solidFill>
            </a:endParaRPr>
          </a:p>
          <a:p>
            <a:r>
              <a:rPr lang="en-US" sz="2800" dirty="0">
                <a:solidFill>
                  <a:srgbClr val="0000FF"/>
                </a:solidFill>
              </a:rPr>
              <a:t>Autonomy: </a:t>
            </a:r>
            <a:r>
              <a:rPr lang="en-US" sz="2800" dirty="0"/>
              <a:t>we need to connect them</a:t>
            </a:r>
          </a:p>
          <a:p>
            <a:pPr lvl="1"/>
            <a:r>
              <a:rPr lang="en-US" sz="2400" b="1" i="1" dirty="0">
                <a:solidFill>
                  <a:srgbClr val="FF0000"/>
                </a:solidFill>
              </a:rPr>
              <a:t>S</a:t>
            </a:r>
            <a:r>
              <a:rPr lang="en-US" sz="2400" dirty="0">
                <a:solidFill>
                  <a:srgbClr val="FF0000"/>
                </a:solidFill>
              </a:rPr>
              <a:t>elf-initiated </a:t>
            </a:r>
            <a:r>
              <a:rPr lang="en-US" sz="2400" b="1" i="1" dirty="0">
                <a:solidFill>
                  <a:srgbClr val="FF0000"/>
                </a:solidFill>
              </a:rPr>
              <a:t>O</a:t>
            </a:r>
            <a:r>
              <a:rPr lang="en-US" sz="2400" dirty="0">
                <a:solidFill>
                  <a:srgbClr val="FF0000"/>
                </a:solidFill>
              </a:rPr>
              <a:t>pen-world continual </a:t>
            </a:r>
            <a:r>
              <a:rPr lang="en-US" sz="2400" b="1" i="1" dirty="0">
                <a:solidFill>
                  <a:srgbClr val="FF0000"/>
                </a:solidFill>
              </a:rPr>
              <a:t>L</a:t>
            </a:r>
            <a:r>
              <a:rPr lang="en-US" sz="2400" dirty="0">
                <a:solidFill>
                  <a:srgbClr val="FF0000"/>
                </a:solidFill>
              </a:rPr>
              <a:t>earning and </a:t>
            </a:r>
            <a:r>
              <a:rPr lang="en-US" sz="2400" b="1" i="1" dirty="0">
                <a:solidFill>
                  <a:srgbClr val="FF0000"/>
                </a:solidFill>
              </a:rPr>
              <a:t>A</a:t>
            </a:r>
            <a:r>
              <a:rPr lang="en-US" sz="2400" dirty="0">
                <a:solidFill>
                  <a:srgbClr val="FF0000"/>
                </a:solidFill>
              </a:rPr>
              <a:t>daptation </a:t>
            </a:r>
            <a:r>
              <a:rPr lang="en-US" sz="2400" dirty="0"/>
              <a:t>(</a:t>
            </a:r>
            <a:r>
              <a:rPr lang="en-US" sz="2400" b="1" dirty="0">
                <a:solidFill>
                  <a:srgbClr val="FF0000"/>
                </a:solidFill>
              </a:rPr>
              <a:t>SOLA</a:t>
            </a:r>
            <a:r>
              <a:rPr lang="en-US" sz="2400" dirty="0"/>
              <a:t>)</a:t>
            </a:r>
            <a:endParaRPr lang="en-US" sz="2000" dirty="0"/>
          </a:p>
          <a:p>
            <a:pPr lvl="1"/>
            <a:endParaRPr lang="en-US" dirty="0"/>
          </a:p>
        </p:txBody>
      </p:sp>
      <p:sp>
        <p:nvSpPr>
          <p:cNvPr id="4" name="Footer Placeholder 3">
            <a:extLst>
              <a:ext uri="{FF2B5EF4-FFF2-40B4-BE49-F238E27FC236}">
                <a16:creationId xmlns:a16="http://schemas.microsoft.com/office/drawing/2014/main" id="{5F57C44A-A587-42A7-BB89-166C016B56B3}"/>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E60B89B1-8FAC-4837-8AF0-C2CAD2400B13}"/>
              </a:ext>
            </a:extLst>
          </p:cNvPr>
          <p:cNvSpPr>
            <a:spLocks noGrp="1"/>
          </p:cNvSpPr>
          <p:nvPr>
            <p:ph type="sldNum" sz="quarter" idx="11"/>
          </p:nvPr>
        </p:nvSpPr>
        <p:spPr/>
        <p:txBody>
          <a:bodyPr/>
          <a:lstStyle/>
          <a:p>
            <a:pPr>
              <a:defRPr/>
            </a:pPr>
            <a:fld id="{09BF91C3-4DC8-4412-86BD-7EDA41606D7A}" type="slidenum">
              <a:rPr lang="en-US" altLang="en-US" smtClean="0"/>
              <a:pPr>
                <a:defRPr/>
              </a:pPr>
              <a:t>4</a:t>
            </a:fld>
            <a:endParaRPr lang="en-US" altLang="en-US"/>
          </a:p>
        </p:txBody>
      </p:sp>
      <p:sp>
        <p:nvSpPr>
          <p:cNvPr id="7" name="TextBox 6">
            <a:extLst>
              <a:ext uri="{FF2B5EF4-FFF2-40B4-BE49-F238E27FC236}">
                <a16:creationId xmlns:a16="http://schemas.microsoft.com/office/drawing/2014/main" id="{811AC00D-7896-44BC-B539-DDE617F513DF}"/>
              </a:ext>
            </a:extLst>
          </p:cNvPr>
          <p:cNvSpPr txBox="1"/>
          <p:nvPr/>
        </p:nvSpPr>
        <p:spPr>
          <a:xfrm>
            <a:off x="1055440" y="6165304"/>
            <a:ext cx="10225136" cy="498598"/>
          </a:xfrm>
          <a:prstGeom prst="rect">
            <a:avLst/>
          </a:prstGeom>
          <a:noFill/>
        </p:spPr>
        <p:txBody>
          <a:bodyPr wrap="square" rtlCol="0">
            <a:spAutoFit/>
          </a:bodyPr>
          <a:lstStyle/>
          <a:p>
            <a:pPr algn="ctr">
              <a:buNone/>
            </a:pPr>
            <a:r>
              <a:rPr lang="en-US" sz="1200" dirty="0"/>
              <a:t>Liu, Mazumder, Robertson and Grigsby. AI Autonomy: Self-Initiated Open-World Continual Learning and Adaptation. AI Magazine, May 21, 2023</a:t>
            </a:r>
          </a:p>
          <a:p>
            <a:pPr algn="ctr">
              <a:buNone/>
            </a:pPr>
            <a:r>
              <a:rPr lang="en-US" sz="1200" dirty="0"/>
              <a:t>Chen and Liu. Lifelong machine learning. Morgan &amp; Claypool. 2015, 2018.</a:t>
            </a:r>
          </a:p>
        </p:txBody>
      </p:sp>
    </p:spTree>
    <p:extLst>
      <p:ext uri="{BB962C8B-B14F-4D97-AF65-F5344CB8AC3E}">
        <p14:creationId xmlns:p14="http://schemas.microsoft.com/office/powerpoint/2010/main" val="2057831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6E55-2B4D-4903-8774-E2A0A7381B2D}"/>
              </a:ext>
            </a:extLst>
          </p:cNvPr>
          <p:cNvSpPr>
            <a:spLocks noGrp="1"/>
          </p:cNvSpPr>
          <p:nvPr>
            <p:ph type="title"/>
          </p:nvPr>
        </p:nvSpPr>
        <p:spPr/>
        <p:txBody>
          <a:bodyPr/>
          <a:lstStyle/>
          <a:p>
            <a:r>
              <a:rPr lang="en-US" dirty="0"/>
              <a:t>Novelty detection, characterization, adaptation</a:t>
            </a:r>
          </a:p>
        </p:txBody>
      </p:sp>
      <p:sp>
        <p:nvSpPr>
          <p:cNvPr id="3" name="Content Placeholder 2">
            <a:extLst>
              <a:ext uri="{FF2B5EF4-FFF2-40B4-BE49-F238E27FC236}">
                <a16:creationId xmlns:a16="http://schemas.microsoft.com/office/drawing/2014/main" id="{6AF37D36-5330-410B-AE45-7F883E4C2981}"/>
              </a:ext>
            </a:extLst>
          </p:cNvPr>
          <p:cNvSpPr>
            <a:spLocks noGrp="1"/>
          </p:cNvSpPr>
          <p:nvPr>
            <p:ph idx="1"/>
          </p:nvPr>
        </p:nvSpPr>
        <p:spPr>
          <a:xfrm>
            <a:off x="609600" y="1484785"/>
            <a:ext cx="11319048" cy="4646142"/>
          </a:xfrm>
        </p:spPr>
        <p:txBody>
          <a:bodyPr/>
          <a:lstStyle/>
          <a:p>
            <a:r>
              <a:rPr lang="en-US" sz="2800" dirty="0">
                <a:solidFill>
                  <a:srgbClr val="FF0000"/>
                </a:solidFill>
              </a:rPr>
              <a:t>Novelty detection:</a:t>
            </a:r>
            <a:r>
              <a:rPr lang="en-US" sz="2800" dirty="0"/>
              <a:t> when CML cannot ground a user command, e.g., it cannot understand “</a:t>
            </a:r>
            <a:r>
              <a:rPr lang="en-US" sz="2800" i="1" dirty="0">
                <a:solidFill>
                  <a:srgbClr val="00863D"/>
                </a:solidFill>
              </a:rPr>
              <a:t>turn off the light in the kitchen</a:t>
            </a:r>
            <a:r>
              <a:rPr lang="en-US" sz="2800" dirty="0"/>
              <a:t>” </a:t>
            </a:r>
          </a:p>
          <a:p>
            <a:r>
              <a:rPr lang="en-US" sz="2800" dirty="0">
                <a:solidFill>
                  <a:srgbClr val="FF0000"/>
                </a:solidFill>
              </a:rPr>
              <a:t>Novelty characterization</a:t>
            </a:r>
            <a:r>
              <a:rPr lang="en-US" sz="2800" dirty="0">
                <a:solidFill>
                  <a:srgbClr val="0000FF"/>
                </a:solidFill>
              </a:rPr>
              <a:t>:</a:t>
            </a:r>
            <a:r>
              <a:rPr lang="en-US" sz="2800" dirty="0">
                <a:solidFill>
                  <a:srgbClr val="FF0000"/>
                </a:solidFill>
              </a:rPr>
              <a:t> </a:t>
            </a:r>
            <a:r>
              <a:rPr lang="en-US" sz="2400" dirty="0"/>
              <a:t>which part of the command it understands and which part it has difficulty based on similarity. E.g., it cannot ground “</a:t>
            </a:r>
            <a:r>
              <a:rPr lang="en-US" sz="2400" i="1" dirty="0">
                <a:solidFill>
                  <a:srgbClr val="00863D"/>
                </a:solidFill>
              </a:rPr>
              <a:t>turn off</a:t>
            </a:r>
            <a:r>
              <a:rPr lang="en-US" sz="2400" dirty="0"/>
              <a:t>”</a:t>
            </a:r>
          </a:p>
          <a:p>
            <a:r>
              <a:rPr lang="en-US" sz="2800" dirty="0">
                <a:solidFill>
                  <a:srgbClr val="FF0000"/>
                </a:solidFill>
              </a:rPr>
              <a:t>Adaptation (or accommodation):</a:t>
            </a:r>
          </a:p>
          <a:p>
            <a:pPr lvl="2"/>
            <a:r>
              <a:rPr lang="en-US" dirty="0">
                <a:solidFill>
                  <a:srgbClr val="0000FF"/>
                </a:solidFill>
              </a:rPr>
              <a:t>Response:</a:t>
            </a:r>
            <a:r>
              <a:rPr lang="en-US" dirty="0"/>
              <a:t> ask the user by providing some options (to collect ground-truth data)</a:t>
            </a:r>
          </a:p>
          <a:p>
            <a:pPr marL="1371600" indent="0" algn="l">
              <a:buNone/>
            </a:pPr>
            <a:r>
              <a:rPr lang="en-US" sz="2200" b="1" i="0" u="none" strike="noStrike" baseline="0" dirty="0">
                <a:latin typeface="NimbusRomNo9L-Medi"/>
              </a:rPr>
              <a:t>Bot</a:t>
            </a:r>
            <a:r>
              <a:rPr lang="en-US" sz="2200" b="1" i="0" u="none" strike="noStrike" baseline="0" dirty="0">
                <a:latin typeface="NimbusRomNo9L-Regu"/>
              </a:rPr>
              <a:t>: </a:t>
            </a:r>
            <a:r>
              <a:rPr lang="en-US" sz="2200" b="0" i="0" u="none" strike="noStrike" baseline="0" dirty="0">
                <a:latin typeface="NimbusRomNo9L-Regu"/>
              </a:rPr>
              <a:t>Sorry, I didn’t get you. Do you mean to:</a:t>
            </a:r>
          </a:p>
          <a:p>
            <a:pPr marL="1658938" indent="0" algn="l">
              <a:buNone/>
            </a:pPr>
            <a:r>
              <a:rPr lang="en-US" sz="2200" b="1" i="0" u="none" strike="noStrike" baseline="0" dirty="0">
                <a:latin typeface="NimbusRomNo9L-Medi"/>
              </a:rPr>
              <a:t>option-1.</a:t>
            </a:r>
            <a:r>
              <a:rPr lang="en-US" sz="2200" b="0" i="0" u="none" strike="noStrike" baseline="0" dirty="0">
                <a:latin typeface="NimbusRomNo9L-Medi"/>
              </a:rPr>
              <a:t> </a:t>
            </a:r>
            <a:r>
              <a:rPr lang="en-US" sz="2200" b="0" i="0" u="none" strike="noStrike" baseline="0" dirty="0">
                <a:latin typeface="NimbusRomNo9L-Regu"/>
              </a:rPr>
              <a:t>switch off the light in the kitchen,</a:t>
            </a:r>
          </a:p>
          <a:p>
            <a:pPr marL="1658938" indent="0" algn="l">
              <a:spcBef>
                <a:spcPts val="0"/>
              </a:spcBef>
              <a:buNone/>
            </a:pPr>
            <a:r>
              <a:rPr lang="en-US" sz="2200" b="1" i="0" u="none" strike="noStrike" baseline="0" dirty="0">
                <a:latin typeface="NimbusRomNo9L-Medi"/>
              </a:rPr>
              <a:t>option-2.</a:t>
            </a:r>
            <a:r>
              <a:rPr lang="en-US" sz="2200" b="0" i="0" u="none" strike="noStrike" baseline="0" dirty="0">
                <a:latin typeface="NimbusRomNo9L-Medi"/>
              </a:rPr>
              <a:t> </a:t>
            </a:r>
            <a:r>
              <a:rPr lang="en-US" sz="2200" b="0" i="0" u="none" strike="noStrike" baseline="0" dirty="0">
                <a:latin typeface="NimbusRomNo9L-Regu"/>
              </a:rPr>
              <a:t>switch on the light in the kitchen, or</a:t>
            </a:r>
          </a:p>
          <a:p>
            <a:pPr lvl="2">
              <a:spcBef>
                <a:spcPts val="0"/>
              </a:spcBef>
            </a:pPr>
            <a:endParaRPr lang="en-US" dirty="0">
              <a:solidFill>
                <a:srgbClr val="0000FF"/>
              </a:solidFill>
            </a:endParaRPr>
          </a:p>
          <a:p>
            <a:pPr lvl="2">
              <a:spcBef>
                <a:spcPts val="0"/>
              </a:spcBef>
            </a:pPr>
            <a:r>
              <a:rPr lang="en-US" dirty="0">
                <a:solidFill>
                  <a:srgbClr val="0000FF"/>
                </a:solidFill>
              </a:rPr>
              <a:t>Continual learning: </a:t>
            </a:r>
            <a:r>
              <a:rPr lang="en-US" dirty="0"/>
              <a:t>learn a </a:t>
            </a:r>
            <a:r>
              <a:rPr lang="en-US" b="1" dirty="0"/>
              <a:t>new SC.</a:t>
            </a:r>
            <a:r>
              <a:rPr lang="en-US" dirty="0"/>
              <a:t> No issue with related commands in future. </a:t>
            </a:r>
          </a:p>
        </p:txBody>
      </p:sp>
      <p:sp>
        <p:nvSpPr>
          <p:cNvPr id="4" name="Footer Placeholder 3">
            <a:extLst>
              <a:ext uri="{FF2B5EF4-FFF2-40B4-BE49-F238E27FC236}">
                <a16:creationId xmlns:a16="http://schemas.microsoft.com/office/drawing/2014/main" id="{81426DFF-394D-4706-B28B-A4F223A3D301}"/>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C0ADE27C-7259-4049-ADAB-6571E02C8792}"/>
              </a:ext>
            </a:extLst>
          </p:cNvPr>
          <p:cNvSpPr>
            <a:spLocks noGrp="1"/>
          </p:cNvSpPr>
          <p:nvPr>
            <p:ph type="sldNum" sz="quarter" idx="11"/>
          </p:nvPr>
        </p:nvSpPr>
        <p:spPr/>
        <p:txBody>
          <a:bodyPr/>
          <a:lstStyle/>
          <a:p>
            <a:pPr>
              <a:defRPr/>
            </a:pPr>
            <a:fld id="{09BF91C3-4DC8-4412-86BD-7EDA41606D7A}" type="slidenum">
              <a:rPr lang="en-US" altLang="en-US" smtClean="0"/>
              <a:pPr>
                <a:defRPr/>
              </a:pPr>
              <a:t>40</a:t>
            </a:fld>
            <a:endParaRPr lang="en-US" altLang="en-US"/>
          </a:p>
        </p:txBody>
      </p:sp>
    </p:spTree>
    <p:extLst>
      <p:ext uri="{BB962C8B-B14F-4D97-AF65-F5344CB8AC3E}">
        <p14:creationId xmlns:p14="http://schemas.microsoft.com/office/powerpoint/2010/main" val="3237074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ADBC-9334-4232-92D6-5B8A9B798148}"/>
              </a:ext>
            </a:extLst>
          </p:cNvPr>
          <p:cNvSpPr>
            <a:spLocks noGrp="1"/>
          </p:cNvSpPr>
          <p:nvPr>
            <p:ph type="title"/>
          </p:nvPr>
        </p:nvSpPr>
        <p:spPr/>
        <p:txBody>
          <a:bodyPr/>
          <a:lstStyle/>
          <a:p>
            <a:r>
              <a:rPr lang="en-US" dirty="0"/>
              <a:t>Risk consideration</a:t>
            </a:r>
          </a:p>
        </p:txBody>
      </p:sp>
      <p:sp>
        <p:nvSpPr>
          <p:cNvPr id="3" name="Content Placeholder 2">
            <a:extLst>
              <a:ext uri="{FF2B5EF4-FFF2-40B4-BE49-F238E27FC236}">
                <a16:creationId xmlns:a16="http://schemas.microsoft.com/office/drawing/2014/main" id="{94D10D75-8197-4ACE-910E-D8D6F2948E8E}"/>
              </a:ext>
            </a:extLst>
          </p:cNvPr>
          <p:cNvSpPr>
            <a:spLocks noGrp="1"/>
          </p:cNvSpPr>
          <p:nvPr>
            <p:ph idx="1"/>
          </p:nvPr>
        </p:nvSpPr>
        <p:spPr/>
        <p:txBody>
          <a:bodyPr/>
          <a:lstStyle/>
          <a:p>
            <a:pPr algn="l"/>
            <a:r>
              <a:rPr lang="en-US" dirty="0"/>
              <a:t>CML manages </a:t>
            </a:r>
            <a:r>
              <a:rPr lang="en-US" b="1" dirty="0">
                <a:solidFill>
                  <a:srgbClr val="FF0000"/>
                </a:solidFill>
              </a:rPr>
              <a:t>risk</a:t>
            </a:r>
            <a:r>
              <a:rPr lang="en-US" dirty="0"/>
              <a:t> in two ways</a:t>
            </a:r>
          </a:p>
          <a:p>
            <a:pPr lvl="1"/>
            <a:r>
              <a:rPr lang="en-US" dirty="0"/>
              <a:t>Do not ask user too many questions in order not to annoy the user. </a:t>
            </a:r>
          </a:p>
          <a:p>
            <a:pPr lvl="2"/>
            <a:r>
              <a:rPr lang="en-US" dirty="0"/>
              <a:t>Learning can be used to assess each user’s tolerance.</a:t>
            </a:r>
          </a:p>
          <a:p>
            <a:pPr lvl="1"/>
            <a:endParaRPr lang="en-US" dirty="0"/>
          </a:p>
          <a:p>
            <a:pPr lvl="1"/>
            <a:r>
              <a:rPr lang="en-US" dirty="0"/>
              <a:t>When characterization is not confident, take the default action, i.e., </a:t>
            </a:r>
          </a:p>
          <a:p>
            <a:pPr lvl="2"/>
            <a:r>
              <a:rPr lang="en-US" dirty="0"/>
              <a:t>Ask the user to </a:t>
            </a:r>
            <a:r>
              <a:rPr lang="en-US" b="1" dirty="0"/>
              <a:t>say his/her command in another way </a:t>
            </a:r>
          </a:p>
          <a:p>
            <a:pPr lvl="3"/>
            <a:r>
              <a:rPr lang="en-US" dirty="0"/>
              <a:t>rather than providing a list of random options for user to choose from</a:t>
            </a:r>
          </a:p>
          <a:p>
            <a:pPr lvl="4"/>
            <a:r>
              <a:rPr lang="en-US" dirty="0"/>
              <a:t>which can be annoying or make the user lose confidence in the system!</a:t>
            </a:r>
          </a:p>
        </p:txBody>
      </p:sp>
      <p:sp>
        <p:nvSpPr>
          <p:cNvPr id="4" name="Footer Placeholder 3">
            <a:extLst>
              <a:ext uri="{FF2B5EF4-FFF2-40B4-BE49-F238E27FC236}">
                <a16:creationId xmlns:a16="http://schemas.microsoft.com/office/drawing/2014/main" id="{C2D6504B-8963-444F-BC27-FA0113E3FB6C}"/>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57245128-267A-4781-9F59-36D9CFACFE2A}"/>
              </a:ext>
            </a:extLst>
          </p:cNvPr>
          <p:cNvSpPr>
            <a:spLocks noGrp="1"/>
          </p:cNvSpPr>
          <p:nvPr>
            <p:ph type="sldNum" sz="quarter" idx="11"/>
          </p:nvPr>
        </p:nvSpPr>
        <p:spPr/>
        <p:txBody>
          <a:bodyPr/>
          <a:lstStyle/>
          <a:p>
            <a:pPr>
              <a:defRPr/>
            </a:pPr>
            <a:fld id="{09BF91C3-4DC8-4412-86BD-7EDA41606D7A}" type="slidenum">
              <a:rPr lang="en-US" altLang="en-US" smtClean="0"/>
              <a:pPr>
                <a:defRPr/>
              </a:pPr>
              <a:t>41</a:t>
            </a:fld>
            <a:endParaRPr lang="en-US" altLang="en-US"/>
          </a:p>
        </p:txBody>
      </p:sp>
    </p:spTree>
    <p:extLst>
      <p:ext uri="{BB962C8B-B14F-4D97-AF65-F5344CB8AC3E}">
        <p14:creationId xmlns:p14="http://schemas.microsoft.com/office/powerpoint/2010/main" val="730757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 knowledge learning in dialogues</a:t>
            </a:r>
            <a:br>
              <a:rPr lang="en-US" dirty="0"/>
            </a:br>
            <a:r>
              <a:rPr lang="en-US" sz="2400" dirty="0"/>
              <a:t>(Mazumder et al. 2019)</a:t>
            </a:r>
          </a:p>
        </p:txBody>
      </p:sp>
      <p:sp>
        <p:nvSpPr>
          <p:cNvPr id="3" name="Content Placeholder 2"/>
          <p:cNvSpPr>
            <a:spLocks noGrp="1"/>
          </p:cNvSpPr>
          <p:nvPr>
            <p:ph idx="1"/>
          </p:nvPr>
        </p:nvSpPr>
        <p:spPr/>
        <p:txBody>
          <a:bodyPr/>
          <a:lstStyle/>
          <a:p>
            <a:r>
              <a:rPr lang="en-US" dirty="0"/>
              <a:t>Dialogue systems are increasingly using </a:t>
            </a:r>
            <a:r>
              <a:rPr lang="en-US" dirty="0">
                <a:solidFill>
                  <a:srgbClr val="0000FF"/>
                </a:solidFill>
              </a:rPr>
              <a:t>knowledge bases (KBs) </a:t>
            </a:r>
            <a:r>
              <a:rPr lang="en-US" dirty="0"/>
              <a:t>storing factual knowledge to help generate responses. </a:t>
            </a:r>
          </a:p>
          <a:p>
            <a:pPr lvl="1"/>
            <a:r>
              <a:rPr lang="en-US" dirty="0"/>
              <a:t>KBs are inherently incomplete and remain fixed, </a:t>
            </a:r>
          </a:p>
          <a:p>
            <a:pPr lvl="2"/>
            <a:r>
              <a:rPr lang="en-US" dirty="0"/>
              <a:t>which limit dialogue systems’ conversation capability</a:t>
            </a:r>
          </a:p>
          <a:p>
            <a:pPr>
              <a:spcBef>
                <a:spcPts val="1800"/>
              </a:spcBef>
            </a:pPr>
            <a:r>
              <a:rPr lang="en-US" dirty="0">
                <a:solidFill>
                  <a:srgbClr val="FF0000"/>
                </a:solidFill>
              </a:rPr>
              <a:t>CILK</a:t>
            </a:r>
            <a:r>
              <a:rPr lang="en-US" dirty="0"/>
              <a:t>: </a:t>
            </a:r>
            <a:r>
              <a:rPr lang="en-US" b="1" i="1" dirty="0"/>
              <a:t>C</a:t>
            </a:r>
            <a:r>
              <a:rPr lang="en-US" i="1" dirty="0"/>
              <a:t>ontinuous and </a:t>
            </a:r>
            <a:r>
              <a:rPr lang="en-US" b="1" i="1" dirty="0"/>
              <a:t>I</a:t>
            </a:r>
            <a:r>
              <a:rPr lang="en-US" i="1" dirty="0"/>
              <a:t>nteractive </a:t>
            </a:r>
            <a:r>
              <a:rPr lang="en-US" b="1" i="1" dirty="0"/>
              <a:t>L</a:t>
            </a:r>
            <a:r>
              <a:rPr lang="en-US" i="1" dirty="0"/>
              <a:t>earning of </a:t>
            </a:r>
            <a:r>
              <a:rPr lang="en-US" b="1" i="1" dirty="0"/>
              <a:t>K</a:t>
            </a:r>
            <a:r>
              <a:rPr lang="en-US" i="1" dirty="0"/>
              <a:t>nowledge</a:t>
            </a:r>
            <a:endParaRPr lang="en-US" dirty="0"/>
          </a:p>
          <a:p>
            <a:pPr lvl="1"/>
            <a:r>
              <a:rPr lang="en-US" dirty="0"/>
              <a:t>to continuously and interactively learn and infer new knowledge during conversations</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42</a:t>
            </a:fld>
            <a:endParaRPr lang="en-US" altLang="en-US"/>
          </a:p>
        </p:txBody>
      </p:sp>
      <p:sp>
        <p:nvSpPr>
          <p:cNvPr id="6" name="Footer Placeholder 5"/>
          <p:cNvSpPr>
            <a:spLocks noGrp="1"/>
          </p:cNvSpPr>
          <p:nvPr>
            <p:ph type="ftr" sz="quarter" idx="10"/>
          </p:nvPr>
        </p:nvSpPr>
        <p:spPr/>
        <p:txBody>
          <a:bodyPr/>
          <a:lstStyle/>
          <a:p>
            <a:pPr>
              <a:defRPr/>
            </a:pPr>
            <a:r>
              <a:rPr lang="pt-BR" altLang="en-US"/>
              <a:t>CS583, Spring 2024.</a:t>
            </a:r>
            <a:endParaRPr lang="en-US" altLang="en-US" dirty="0"/>
          </a:p>
        </p:txBody>
      </p:sp>
      <p:sp>
        <p:nvSpPr>
          <p:cNvPr id="7" name="TextBox 6">
            <a:extLst>
              <a:ext uri="{FF2B5EF4-FFF2-40B4-BE49-F238E27FC236}">
                <a16:creationId xmlns:a16="http://schemas.microsoft.com/office/drawing/2014/main" id="{EA1AD221-1211-492B-A0CA-D79085AA6ACE}"/>
              </a:ext>
            </a:extLst>
          </p:cNvPr>
          <p:cNvSpPr txBox="1"/>
          <p:nvPr/>
        </p:nvSpPr>
        <p:spPr>
          <a:xfrm>
            <a:off x="1811524" y="6165304"/>
            <a:ext cx="9770876" cy="498598"/>
          </a:xfrm>
          <a:prstGeom prst="rect">
            <a:avLst/>
          </a:prstGeom>
          <a:noFill/>
        </p:spPr>
        <p:txBody>
          <a:bodyPr wrap="square" rtlCol="0">
            <a:spAutoFit/>
          </a:bodyPr>
          <a:lstStyle/>
          <a:p>
            <a:pPr algn="ctr">
              <a:buNone/>
            </a:pPr>
            <a:r>
              <a:rPr lang="en-US" sz="1200" dirty="0"/>
              <a:t>Mazumder, Ma, and Liu. Towards a Continuous Knowledge Learning Engine for Chatbots. arXiv:1802.06024 [cs.CL], 16 Feb. 2018</a:t>
            </a:r>
          </a:p>
          <a:p>
            <a:pPr algn="ctr">
              <a:buNone/>
            </a:pPr>
            <a:r>
              <a:rPr lang="en-US" sz="1200" dirty="0"/>
              <a:t>Mazumder, Liu, Wang, and Ma. Lifelong and Interactive Learning of Factual Knowledge in Dialogues. SIGDIAL-2019</a:t>
            </a:r>
          </a:p>
        </p:txBody>
      </p:sp>
    </p:spTree>
    <p:extLst>
      <p:ext uri="{BB962C8B-B14F-4D97-AF65-F5344CB8AC3E}">
        <p14:creationId xmlns:p14="http://schemas.microsoft.com/office/powerpoint/2010/main" val="103810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learning in conversation</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43</a:t>
            </a:fld>
            <a:endParaRPr lang="en-US" altLang="en-US"/>
          </a:p>
        </p:txBody>
      </p:sp>
      <p:pic>
        <p:nvPicPr>
          <p:cNvPr id="7" name="Picture 6"/>
          <p:cNvPicPr>
            <a:picLocks noChangeAspect="1"/>
          </p:cNvPicPr>
          <p:nvPr/>
        </p:nvPicPr>
        <p:blipFill>
          <a:blip r:embed="rId2"/>
          <a:stretch>
            <a:fillRect/>
          </a:stretch>
        </p:blipFill>
        <p:spPr>
          <a:xfrm>
            <a:off x="1091444" y="1196752"/>
            <a:ext cx="9401519" cy="4941793"/>
          </a:xfrm>
          <a:prstGeom prst="rect">
            <a:avLst/>
          </a:prstGeom>
        </p:spPr>
      </p:pic>
      <p:sp>
        <p:nvSpPr>
          <p:cNvPr id="3" name="Footer Placeholder 2"/>
          <p:cNvSpPr>
            <a:spLocks noGrp="1"/>
          </p:cNvSpPr>
          <p:nvPr>
            <p:ph type="ftr" sz="quarter" idx="10"/>
          </p:nvPr>
        </p:nvSpPr>
        <p:spPr/>
        <p:txBody>
          <a:bodyPr/>
          <a:lstStyle/>
          <a:p>
            <a:pPr>
              <a:defRPr/>
            </a:pPr>
            <a:r>
              <a:rPr lang="pt-BR" altLang="en-US"/>
              <a:t>CS583, Spring 2024.</a:t>
            </a:r>
            <a:endParaRPr lang="en-US" altLang="en-US" dirty="0"/>
          </a:p>
        </p:txBody>
      </p:sp>
      <p:sp>
        <p:nvSpPr>
          <p:cNvPr id="4" name="TextBox 3"/>
          <p:cNvSpPr txBox="1"/>
          <p:nvPr/>
        </p:nvSpPr>
        <p:spPr>
          <a:xfrm>
            <a:off x="4583832" y="4293096"/>
            <a:ext cx="828092" cy="292388"/>
          </a:xfrm>
          <a:prstGeom prst="rect">
            <a:avLst/>
          </a:prstGeom>
          <a:solidFill>
            <a:schemeClr val="bg1"/>
          </a:solidFill>
        </p:spPr>
        <p:txBody>
          <a:bodyPr wrap="square" rtlCol="0">
            <a:spAutoFit/>
          </a:bodyPr>
          <a:lstStyle/>
          <a:p>
            <a:pPr>
              <a:buNone/>
            </a:pPr>
            <a:r>
              <a:rPr lang="en-US" sz="1300" b="1" dirty="0">
                <a:solidFill>
                  <a:srgbClr val="C00000"/>
                </a:solidFill>
              </a:rPr>
              <a:t>/ agent</a:t>
            </a:r>
          </a:p>
        </p:txBody>
      </p:sp>
      <p:sp>
        <p:nvSpPr>
          <p:cNvPr id="8" name="TextBox 7"/>
          <p:cNvSpPr txBox="1"/>
          <p:nvPr/>
        </p:nvSpPr>
        <p:spPr>
          <a:xfrm>
            <a:off x="6023992" y="5044824"/>
            <a:ext cx="792088" cy="292388"/>
          </a:xfrm>
          <a:prstGeom prst="rect">
            <a:avLst/>
          </a:prstGeom>
          <a:solidFill>
            <a:schemeClr val="bg1"/>
          </a:solidFill>
        </p:spPr>
        <p:txBody>
          <a:bodyPr wrap="square" rtlCol="0">
            <a:spAutoFit/>
          </a:bodyPr>
          <a:lstStyle/>
          <a:p>
            <a:pPr>
              <a:buNone/>
            </a:pPr>
            <a:r>
              <a:rPr lang="en-US" sz="1300" b="1" dirty="0">
                <a:solidFill>
                  <a:srgbClr val="C00000"/>
                </a:solidFill>
              </a:rPr>
              <a:t>/ agent</a:t>
            </a:r>
          </a:p>
        </p:txBody>
      </p:sp>
    </p:spTree>
    <p:extLst>
      <p:ext uri="{BB962C8B-B14F-4D97-AF65-F5344CB8AC3E}">
        <p14:creationId xmlns:p14="http://schemas.microsoft.com/office/powerpoint/2010/main" val="1042793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Opportunities to learn in conversations</a:t>
            </a:r>
          </a:p>
        </p:txBody>
      </p:sp>
      <p:sp>
        <p:nvSpPr>
          <p:cNvPr id="3" name="Content Placeholder 2"/>
          <p:cNvSpPr>
            <a:spLocks noGrp="1"/>
          </p:cNvSpPr>
          <p:nvPr>
            <p:ph idx="1"/>
          </p:nvPr>
        </p:nvSpPr>
        <p:spPr/>
        <p:txBody>
          <a:bodyPr/>
          <a:lstStyle/>
          <a:p>
            <a:pPr marL="514350" indent="-514350">
              <a:buFont typeface="+mj-lt"/>
              <a:buAutoNum type="arabicPeriod"/>
            </a:pPr>
            <a:r>
              <a:rPr lang="en-US" dirty="0"/>
              <a:t>Extracting knowledge directly from user utterances. E.g., </a:t>
            </a:r>
          </a:p>
          <a:p>
            <a:pPr lvl="2"/>
            <a:r>
              <a:rPr lang="en-US" dirty="0">
                <a:solidFill>
                  <a:srgbClr val="FF6600"/>
                </a:solidFill>
              </a:rPr>
              <a:t>User:</a:t>
            </a:r>
            <a:r>
              <a:rPr lang="en-US" dirty="0"/>
              <a:t> Obama was born in Hawaii.</a:t>
            </a:r>
          </a:p>
          <a:p>
            <a:pPr lvl="2"/>
            <a:r>
              <a:rPr lang="en-US" dirty="0">
                <a:solidFill>
                  <a:srgbClr val="FF0000"/>
                </a:solidFill>
              </a:rPr>
              <a:t>Agent extracts</a:t>
            </a:r>
            <a:r>
              <a:rPr lang="en-US" dirty="0"/>
              <a:t>: (Obama, </a:t>
            </a:r>
            <a:r>
              <a:rPr lang="en-US" dirty="0" err="1"/>
              <a:t>BornIn</a:t>
            </a:r>
            <a:r>
              <a:rPr lang="en-US" dirty="0"/>
              <a:t>, Hawaii) – expressed in triples </a:t>
            </a:r>
            <a:r>
              <a:rPr lang="en-US" b="1" dirty="0">
                <a:solidFill>
                  <a:srgbClr val="0000FF"/>
                </a:solidFill>
              </a:rPr>
              <a:t>(h, r, t)</a:t>
            </a:r>
          </a:p>
          <a:p>
            <a:pPr marL="514350" indent="-514350">
              <a:buFont typeface="+mj-lt"/>
              <a:buAutoNum type="arabicPeriod"/>
            </a:pPr>
            <a:r>
              <a:rPr lang="en-US" dirty="0"/>
              <a:t>Asking user questions &amp; expecting correct answers, e.g.,  </a:t>
            </a:r>
          </a:p>
          <a:p>
            <a:pPr lvl="2"/>
            <a:r>
              <a:rPr lang="en-US" dirty="0">
                <a:solidFill>
                  <a:srgbClr val="FF0000"/>
                </a:solidFill>
              </a:rPr>
              <a:t>Agent</a:t>
            </a:r>
            <a:r>
              <a:rPr lang="en-US" dirty="0"/>
              <a:t>: Where was Obama born?</a:t>
            </a:r>
          </a:p>
          <a:p>
            <a:pPr lvl="2"/>
            <a:r>
              <a:rPr lang="en-US" dirty="0">
                <a:solidFill>
                  <a:srgbClr val="FF6600"/>
                </a:solidFill>
              </a:rPr>
              <a:t>User</a:t>
            </a:r>
            <a:r>
              <a:rPr lang="en-US" dirty="0"/>
              <a:t>:   Hawaii =&gt; (Obama, </a:t>
            </a:r>
            <a:r>
              <a:rPr lang="en-US" dirty="0" err="1"/>
              <a:t>BornIn</a:t>
            </a:r>
            <a:r>
              <a:rPr lang="en-US" dirty="0"/>
              <a:t>, Hawaii)</a:t>
            </a:r>
          </a:p>
          <a:p>
            <a:pPr marL="514350" indent="-514350">
              <a:buFont typeface="+mj-lt"/>
              <a:buAutoNum type="arabicPeriod"/>
            </a:pPr>
            <a:r>
              <a:rPr lang="en-US" dirty="0">
                <a:solidFill>
                  <a:srgbClr val="3366FF"/>
                </a:solidFill>
              </a:rPr>
              <a:t>When the agent cannot answer user questions</a:t>
            </a:r>
            <a:r>
              <a:rPr lang="en-US" dirty="0"/>
              <a:t>, it asks the user for some supporting facts and then infers the answers. </a:t>
            </a:r>
          </a:p>
          <a:p>
            <a:pPr lvl="2"/>
            <a:r>
              <a:rPr lang="en-US" b="1" dirty="0">
                <a:solidFill>
                  <a:srgbClr val="FF0000"/>
                </a:solidFill>
              </a:rPr>
              <a:t>We focus on this setting</a:t>
            </a:r>
            <a:r>
              <a:rPr lang="en-US" sz="1600" b="1" dirty="0"/>
              <a:t> </a:t>
            </a:r>
            <a:r>
              <a:rPr lang="en-US" sz="2000" dirty="0"/>
              <a:t>(which covers 1 and 2)</a:t>
            </a:r>
          </a:p>
          <a:p>
            <a:endParaRPr lang="en-US" dirty="0"/>
          </a:p>
          <a:p>
            <a:endParaRPr 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44</a:t>
            </a:fld>
            <a:endParaRPr lang="en-US" altLang="en-US"/>
          </a:p>
        </p:txBody>
      </p:sp>
      <p:sp>
        <p:nvSpPr>
          <p:cNvPr id="6" name="Footer Placeholder 5"/>
          <p:cNvSpPr>
            <a:spLocks noGrp="1"/>
          </p:cNvSpPr>
          <p:nvPr>
            <p:ph type="ftr" sz="quarter" idx="10"/>
          </p:nvPr>
        </p:nvSpPr>
        <p:spPr/>
        <p:txBody>
          <a:bodyPr/>
          <a:lstStyle/>
          <a:p>
            <a:pPr>
              <a:defRPr/>
            </a:pPr>
            <a:r>
              <a:rPr lang="pt-BR" altLang="en-US"/>
              <a:t>CS583, Spring 2024.</a:t>
            </a:r>
            <a:endParaRPr lang="en-US" altLang="en-US" dirty="0"/>
          </a:p>
        </p:txBody>
      </p:sp>
    </p:spTree>
    <p:extLst>
      <p:ext uri="{BB962C8B-B14F-4D97-AF65-F5344CB8AC3E}">
        <p14:creationId xmlns:p14="http://schemas.microsoft.com/office/powerpoint/2010/main" val="2363404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1141-C1AB-46C2-9982-89E48C7DDACA}"/>
              </a:ext>
            </a:extLst>
          </p:cNvPr>
          <p:cNvSpPr>
            <a:spLocks noGrp="1"/>
          </p:cNvSpPr>
          <p:nvPr>
            <p:ph type="title"/>
          </p:nvPr>
        </p:nvSpPr>
        <p:spPr/>
        <p:txBody>
          <a:bodyPr/>
          <a:lstStyle/>
          <a:p>
            <a:r>
              <a:rPr lang="en-US" dirty="0"/>
              <a:t>Two types of queries or questions</a:t>
            </a:r>
          </a:p>
        </p:txBody>
      </p:sp>
      <p:sp>
        <p:nvSpPr>
          <p:cNvPr id="3" name="Content Placeholder 2">
            <a:extLst>
              <a:ext uri="{FF2B5EF4-FFF2-40B4-BE49-F238E27FC236}">
                <a16:creationId xmlns:a16="http://schemas.microsoft.com/office/drawing/2014/main" id="{D0CF06B0-6541-4D34-97E6-CB5ADEC553CC}"/>
              </a:ext>
            </a:extLst>
          </p:cNvPr>
          <p:cNvSpPr>
            <a:spLocks noGrp="1"/>
          </p:cNvSpPr>
          <p:nvPr>
            <p:ph idx="1"/>
          </p:nvPr>
        </p:nvSpPr>
        <p:spPr/>
        <p:txBody>
          <a:bodyPr/>
          <a:lstStyle/>
          <a:p>
            <a:r>
              <a:rPr lang="en-US" dirty="0" err="1">
                <a:solidFill>
                  <a:srgbClr val="FF0000"/>
                </a:solidFill>
              </a:rPr>
              <a:t>Wh</a:t>
            </a:r>
            <a:r>
              <a:rPr lang="en-US" dirty="0">
                <a:solidFill>
                  <a:srgbClr val="FF0000"/>
                </a:solidFill>
              </a:rPr>
              <a:t>-question</a:t>
            </a:r>
          </a:p>
          <a:p>
            <a:pPr lvl="1"/>
            <a:r>
              <a:rPr lang="en-US" dirty="0"/>
              <a:t>E.g., Where was Obama born?</a:t>
            </a:r>
          </a:p>
          <a:p>
            <a:pPr lvl="1"/>
            <a:r>
              <a:rPr lang="en-US" sz="2600" dirty="0">
                <a:solidFill>
                  <a:srgbClr val="0000FF"/>
                </a:solidFill>
                <a:ea typeface="Bookman Old Style" charset="0"/>
                <a:cs typeface="Bookman Old Style" charset="0"/>
              </a:rPr>
              <a:t>(Obama, </a:t>
            </a:r>
            <a:r>
              <a:rPr lang="en-US" sz="2600" dirty="0" err="1">
                <a:solidFill>
                  <a:srgbClr val="0000FF"/>
                </a:solidFill>
                <a:ea typeface="Bookman Old Style" charset="0"/>
                <a:cs typeface="Bookman Old Style" charset="0"/>
              </a:rPr>
              <a:t>bornIn</a:t>
            </a:r>
            <a:r>
              <a:rPr lang="en-US" sz="2600" dirty="0">
                <a:solidFill>
                  <a:srgbClr val="0000FF"/>
                </a:solidFill>
                <a:ea typeface="Bookman Old Style" charset="0"/>
                <a:cs typeface="Bookman Old Style" charset="0"/>
              </a:rPr>
              <a:t>, s?)</a:t>
            </a:r>
          </a:p>
          <a:p>
            <a:pPr lvl="1"/>
            <a:endParaRPr lang="en-US" dirty="0">
              <a:solidFill>
                <a:srgbClr val="0000FF"/>
              </a:solidFill>
            </a:endParaRPr>
          </a:p>
          <a:p>
            <a:r>
              <a:rPr lang="en-US" dirty="0">
                <a:solidFill>
                  <a:schemeClr val="bg2">
                    <a:lumMod val="60000"/>
                    <a:lumOff val="40000"/>
                  </a:schemeClr>
                </a:solidFill>
              </a:rPr>
              <a:t>Fact verification question </a:t>
            </a:r>
          </a:p>
          <a:p>
            <a:pPr lvl="1"/>
            <a:r>
              <a:rPr lang="en-US" dirty="0">
                <a:solidFill>
                  <a:schemeClr val="bg2">
                    <a:lumMod val="60000"/>
                    <a:lumOff val="40000"/>
                  </a:schemeClr>
                </a:solidFill>
              </a:rPr>
              <a:t>Was Obama born in Hawaii? </a:t>
            </a:r>
          </a:p>
          <a:p>
            <a:pPr lvl="1"/>
            <a:r>
              <a:rPr lang="en-US" dirty="0">
                <a:solidFill>
                  <a:schemeClr val="bg2">
                    <a:lumMod val="60000"/>
                    <a:lumOff val="40000"/>
                  </a:schemeClr>
                </a:solidFill>
              </a:rPr>
              <a:t>(Obama, </a:t>
            </a:r>
            <a:r>
              <a:rPr lang="en-US" dirty="0" err="1">
                <a:solidFill>
                  <a:schemeClr val="bg2">
                    <a:lumMod val="60000"/>
                    <a:lumOff val="40000"/>
                  </a:schemeClr>
                </a:solidFill>
              </a:rPr>
              <a:t>bornIn</a:t>
            </a:r>
            <a:r>
              <a:rPr lang="en-US" dirty="0">
                <a:solidFill>
                  <a:schemeClr val="bg2">
                    <a:lumMod val="60000"/>
                    <a:lumOff val="40000"/>
                  </a:schemeClr>
                </a:solidFill>
              </a:rPr>
              <a:t>? Hawaii)</a:t>
            </a:r>
          </a:p>
          <a:p>
            <a:endParaRPr lang="en-US" dirty="0"/>
          </a:p>
        </p:txBody>
      </p:sp>
      <p:sp>
        <p:nvSpPr>
          <p:cNvPr id="4" name="Footer Placeholder 3">
            <a:extLst>
              <a:ext uri="{FF2B5EF4-FFF2-40B4-BE49-F238E27FC236}">
                <a16:creationId xmlns:a16="http://schemas.microsoft.com/office/drawing/2014/main" id="{A2136B60-E45F-47D4-868C-E01F5E2858BE}"/>
              </a:ext>
            </a:extLst>
          </p:cNvPr>
          <p:cNvSpPr>
            <a:spLocks noGrp="1"/>
          </p:cNvSpPr>
          <p:nvPr>
            <p:ph type="ftr" sz="quarter" idx="10"/>
          </p:nvPr>
        </p:nvSpPr>
        <p:spPr/>
        <p:txBody>
          <a:bodyPr/>
          <a:lstStyle/>
          <a:p>
            <a:pPr>
              <a:defRPr/>
            </a:pPr>
            <a:r>
              <a:rPr lang="pt-BR" altLang="en-US"/>
              <a:t>CS583, Spring 2024.</a:t>
            </a:r>
            <a:endParaRPr lang="en-US" altLang="en-US" dirty="0"/>
          </a:p>
        </p:txBody>
      </p:sp>
      <p:sp>
        <p:nvSpPr>
          <p:cNvPr id="5" name="Slide Number Placeholder 4">
            <a:extLst>
              <a:ext uri="{FF2B5EF4-FFF2-40B4-BE49-F238E27FC236}">
                <a16:creationId xmlns:a16="http://schemas.microsoft.com/office/drawing/2014/main" id="{4CC5DBE7-1639-4CDD-8AFA-7A883E9AEAA4}"/>
              </a:ext>
            </a:extLst>
          </p:cNvPr>
          <p:cNvSpPr>
            <a:spLocks noGrp="1"/>
          </p:cNvSpPr>
          <p:nvPr>
            <p:ph type="sldNum" sz="quarter" idx="11"/>
          </p:nvPr>
        </p:nvSpPr>
        <p:spPr/>
        <p:txBody>
          <a:bodyPr/>
          <a:lstStyle/>
          <a:p>
            <a:pPr>
              <a:defRPr/>
            </a:pPr>
            <a:fld id="{09BF91C3-4DC8-4412-86BD-7EDA41606D7A}" type="slidenum">
              <a:rPr lang="en-US" altLang="en-US" smtClean="0"/>
              <a:pPr>
                <a:defRPr/>
              </a:pPr>
              <a:t>45</a:t>
            </a:fld>
            <a:endParaRPr lang="en-US" altLang="en-US"/>
          </a:p>
        </p:txBody>
      </p:sp>
      <p:sp>
        <p:nvSpPr>
          <p:cNvPr id="6" name="TextBox 5">
            <a:extLst>
              <a:ext uri="{FF2B5EF4-FFF2-40B4-BE49-F238E27FC236}">
                <a16:creationId xmlns:a16="http://schemas.microsoft.com/office/drawing/2014/main" id="{519119E1-4EA0-48CF-B09B-2D9668A68BF0}"/>
              </a:ext>
            </a:extLst>
          </p:cNvPr>
          <p:cNvSpPr txBox="1"/>
          <p:nvPr/>
        </p:nvSpPr>
        <p:spPr>
          <a:xfrm>
            <a:off x="1775520" y="6152723"/>
            <a:ext cx="9806880" cy="498598"/>
          </a:xfrm>
          <a:prstGeom prst="rect">
            <a:avLst/>
          </a:prstGeom>
          <a:noFill/>
        </p:spPr>
        <p:txBody>
          <a:bodyPr wrap="square" rtlCol="0">
            <a:spAutoFit/>
          </a:bodyPr>
          <a:lstStyle/>
          <a:p>
            <a:pPr algn="ctr">
              <a:buNone/>
            </a:pPr>
            <a:r>
              <a:rPr lang="en-US" sz="1200" dirty="0"/>
              <a:t>Mazumder, Ma, and Liu. Towards a Continuous Knowledge Learning Engine for Chatbots. arXiv:1802.06024 [cs.CL], 16 Feb. 2018</a:t>
            </a:r>
          </a:p>
          <a:p>
            <a:pPr algn="ctr">
              <a:buNone/>
            </a:pPr>
            <a:r>
              <a:rPr lang="en-US" sz="1200" dirty="0"/>
              <a:t>Mazumder, Liu, Wang, and Ma. Lifelong and Interactive Learning of Factual Knowledge in Dialogues. SIGDIAL-2019</a:t>
            </a:r>
          </a:p>
        </p:txBody>
      </p:sp>
    </p:spTree>
    <p:extLst>
      <p:ext uri="{BB962C8B-B14F-4D97-AF65-F5344CB8AC3E}">
        <p14:creationId xmlns:p14="http://schemas.microsoft.com/office/powerpoint/2010/main" val="3830293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79C71-2C01-4590-97C9-3D5D03B8881C}"/>
              </a:ext>
            </a:extLst>
          </p:cNvPr>
          <p:cNvSpPr>
            <a:spLocks noGrp="1"/>
          </p:cNvSpPr>
          <p:nvPr>
            <p:ph type="title"/>
          </p:nvPr>
        </p:nvSpPr>
        <p:spPr/>
        <p:txBody>
          <a:bodyPr/>
          <a:lstStyle/>
          <a:p>
            <a:r>
              <a:rPr lang="en-US" dirty="0"/>
              <a:t>Assumptions</a:t>
            </a:r>
          </a:p>
        </p:txBody>
      </p:sp>
      <p:sp>
        <p:nvSpPr>
          <p:cNvPr id="3" name="Content Placeholder 2">
            <a:extLst>
              <a:ext uri="{FF2B5EF4-FFF2-40B4-BE49-F238E27FC236}">
                <a16:creationId xmlns:a16="http://schemas.microsoft.com/office/drawing/2014/main" id="{9F25DBE8-B4FF-4798-B75F-1873F8786FCF}"/>
              </a:ext>
            </a:extLst>
          </p:cNvPr>
          <p:cNvSpPr>
            <a:spLocks noGrp="1"/>
          </p:cNvSpPr>
          <p:nvPr>
            <p:ph idx="1"/>
          </p:nvPr>
        </p:nvSpPr>
        <p:spPr>
          <a:xfrm>
            <a:off x="609600" y="1600201"/>
            <a:ext cx="11211036" cy="4530725"/>
          </a:xfrm>
        </p:spPr>
        <p:txBody>
          <a:bodyPr/>
          <a:lstStyle/>
          <a:p>
            <a:r>
              <a:rPr lang="en-US" sz="2800" dirty="0">
                <a:solidFill>
                  <a:srgbClr val="FF0000"/>
                </a:solidFill>
              </a:rPr>
              <a:t>Focus on</a:t>
            </a:r>
            <a:r>
              <a:rPr lang="en-US" sz="2800" dirty="0">
                <a:solidFill>
                  <a:srgbClr val="0000FF"/>
                </a:solidFill>
              </a:rPr>
              <a:t> </a:t>
            </a:r>
            <a:r>
              <a:rPr lang="en-US" sz="2800" dirty="0"/>
              <a:t>developing the </a:t>
            </a:r>
            <a:r>
              <a:rPr lang="en-US" sz="2800" dirty="0">
                <a:solidFill>
                  <a:srgbClr val="0000FF"/>
                </a:solidFill>
              </a:rPr>
              <a:t>core interactive knowledge learning</a:t>
            </a:r>
          </a:p>
          <a:p>
            <a:pPr lvl="1"/>
            <a:r>
              <a:rPr lang="en-US" sz="2400" b="1" dirty="0"/>
              <a:t>Do not build all peripheral components </a:t>
            </a:r>
            <a:r>
              <a:rPr lang="en-US" sz="2400" dirty="0"/>
              <a:t>(like fact or relation extraction, entity linking, etc.) which are assumed to be available for use. </a:t>
            </a:r>
          </a:p>
          <a:p>
            <a:r>
              <a:rPr lang="en-US" sz="2800" dirty="0"/>
              <a:t>Assume that </a:t>
            </a:r>
            <a:r>
              <a:rPr lang="en-US" sz="2800" dirty="0">
                <a:solidFill>
                  <a:srgbClr val="FF0000"/>
                </a:solidFill>
              </a:rPr>
              <a:t>the user has good intentions</a:t>
            </a:r>
          </a:p>
          <a:p>
            <a:pPr lvl="1"/>
            <a:r>
              <a:rPr lang="en-US" sz="2400" b="1" dirty="0"/>
              <a:t>User answers questions with 100% conformity </a:t>
            </a:r>
            <a:r>
              <a:rPr lang="en-US" sz="2400" dirty="0"/>
              <a:t>about the veracity of his/her facts </a:t>
            </a:r>
          </a:p>
          <a:p>
            <a:pPr lvl="2"/>
            <a:r>
              <a:rPr lang="en-US" sz="2000" dirty="0"/>
              <a:t>Cross-verification can be used to deal with wrong knowledge</a:t>
            </a:r>
          </a:p>
          <a:p>
            <a:r>
              <a:rPr lang="en-US" sz="2800" b="1" dirty="0"/>
              <a:t>Do not assume user can answer all questions </a:t>
            </a:r>
          </a:p>
          <a:p>
            <a:pPr lvl="1"/>
            <a:r>
              <a:rPr lang="en-US" sz="2400" dirty="0"/>
              <a:t>as opposed to the teacher-student setup - the teacher is assumed to know everything.</a:t>
            </a:r>
          </a:p>
          <a:p>
            <a:endParaRPr lang="en-US" dirty="0"/>
          </a:p>
          <a:p>
            <a:endParaRPr lang="en-US" dirty="0"/>
          </a:p>
        </p:txBody>
      </p:sp>
      <p:sp>
        <p:nvSpPr>
          <p:cNvPr id="4" name="Footer Placeholder 3">
            <a:extLst>
              <a:ext uri="{FF2B5EF4-FFF2-40B4-BE49-F238E27FC236}">
                <a16:creationId xmlns:a16="http://schemas.microsoft.com/office/drawing/2014/main" id="{D7265696-1FDD-4610-81FA-058C225BE375}"/>
              </a:ext>
            </a:extLst>
          </p:cNvPr>
          <p:cNvSpPr>
            <a:spLocks noGrp="1"/>
          </p:cNvSpPr>
          <p:nvPr>
            <p:ph type="ftr" sz="quarter" idx="10"/>
          </p:nvPr>
        </p:nvSpPr>
        <p:spPr/>
        <p:txBody>
          <a:bodyPr/>
          <a:lstStyle/>
          <a:p>
            <a:pPr>
              <a:defRPr/>
            </a:pPr>
            <a:r>
              <a:rPr lang="pt-BR" altLang="en-US"/>
              <a:t>CS583, Spring 2024.</a:t>
            </a:r>
            <a:endParaRPr lang="en-US" altLang="en-US" dirty="0"/>
          </a:p>
        </p:txBody>
      </p:sp>
      <p:sp>
        <p:nvSpPr>
          <p:cNvPr id="5" name="Slide Number Placeholder 4">
            <a:extLst>
              <a:ext uri="{FF2B5EF4-FFF2-40B4-BE49-F238E27FC236}">
                <a16:creationId xmlns:a16="http://schemas.microsoft.com/office/drawing/2014/main" id="{8DCBE944-F4AF-4D97-BF41-E8CC5A69BCCA}"/>
              </a:ext>
            </a:extLst>
          </p:cNvPr>
          <p:cNvSpPr>
            <a:spLocks noGrp="1"/>
          </p:cNvSpPr>
          <p:nvPr>
            <p:ph type="sldNum" sz="quarter" idx="11"/>
          </p:nvPr>
        </p:nvSpPr>
        <p:spPr/>
        <p:txBody>
          <a:bodyPr/>
          <a:lstStyle/>
          <a:p>
            <a:pPr>
              <a:defRPr/>
            </a:pPr>
            <a:fld id="{09BF91C3-4DC8-4412-86BD-7EDA41606D7A}" type="slidenum">
              <a:rPr lang="en-US" altLang="en-US" smtClean="0"/>
              <a:pPr>
                <a:defRPr/>
              </a:pPr>
              <a:t>46</a:t>
            </a:fld>
            <a:endParaRPr lang="en-US" altLang="en-US"/>
          </a:p>
        </p:txBody>
      </p:sp>
      <p:sp>
        <p:nvSpPr>
          <p:cNvPr id="8" name="TextBox 7">
            <a:extLst>
              <a:ext uri="{FF2B5EF4-FFF2-40B4-BE49-F238E27FC236}">
                <a16:creationId xmlns:a16="http://schemas.microsoft.com/office/drawing/2014/main" id="{F9E61A7E-E8B0-4B74-AF4F-78A6CB79989B}"/>
              </a:ext>
            </a:extLst>
          </p:cNvPr>
          <p:cNvSpPr txBox="1"/>
          <p:nvPr/>
        </p:nvSpPr>
        <p:spPr>
          <a:xfrm>
            <a:off x="1271464" y="6152723"/>
            <a:ext cx="9806880" cy="498598"/>
          </a:xfrm>
          <a:prstGeom prst="rect">
            <a:avLst/>
          </a:prstGeom>
          <a:noFill/>
        </p:spPr>
        <p:txBody>
          <a:bodyPr wrap="square" rtlCol="0">
            <a:spAutoFit/>
          </a:bodyPr>
          <a:lstStyle/>
          <a:p>
            <a:pPr algn="ctr">
              <a:buNone/>
            </a:pPr>
            <a:r>
              <a:rPr lang="en-US" sz="1200" dirty="0"/>
              <a:t>Mazumder, Ma, and Liu. Towards a Continuous Knowledge Learning Engine for Chatbots. arXiv:1802.06024 [cs.CL], 16 Feb. 2018</a:t>
            </a:r>
          </a:p>
          <a:p>
            <a:pPr algn="ctr">
              <a:buNone/>
            </a:pPr>
            <a:r>
              <a:rPr lang="en-US" sz="1200" dirty="0"/>
              <a:t>Mazumder, Liu, Wang, and Ma. Lifelong and Interactive Learning of Factual Knowledge in Dialogues. SIGDIAL-2019</a:t>
            </a:r>
          </a:p>
        </p:txBody>
      </p:sp>
    </p:spTree>
    <p:extLst>
      <p:ext uri="{BB962C8B-B14F-4D97-AF65-F5344CB8AC3E}">
        <p14:creationId xmlns:p14="http://schemas.microsoft.com/office/powerpoint/2010/main" val="849633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BDE36-4FA0-40A2-A08B-1EAE1F83C0F6}"/>
              </a:ext>
            </a:extLst>
          </p:cNvPr>
          <p:cNvSpPr>
            <a:spLocks noGrp="1"/>
          </p:cNvSpPr>
          <p:nvPr>
            <p:ph type="title"/>
          </p:nvPr>
        </p:nvSpPr>
        <p:spPr/>
        <p:txBody>
          <a:bodyPr/>
          <a:lstStyle/>
          <a:p>
            <a:r>
              <a:rPr lang="en-US" dirty="0"/>
              <a:t>Components for knowledge learning</a:t>
            </a:r>
          </a:p>
        </p:txBody>
      </p:sp>
      <p:sp>
        <p:nvSpPr>
          <p:cNvPr id="4" name="Footer Placeholder 3">
            <a:extLst>
              <a:ext uri="{FF2B5EF4-FFF2-40B4-BE49-F238E27FC236}">
                <a16:creationId xmlns:a16="http://schemas.microsoft.com/office/drawing/2014/main" id="{F1BB98CC-B70B-4CEA-9B72-B625749D03B5}"/>
              </a:ext>
            </a:extLst>
          </p:cNvPr>
          <p:cNvSpPr>
            <a:spLocks noGrp="1"/>
          </p:cNvSpPr>
          <p:nvPr>
            <p:ph type="ftr" sz="quarter" idx="10"/>
          </p:nvPr>
        </p:nvSpPr>
        <p:spPr/>
        <p:txBody>
          <a:bodyPr/>
          <a:lstStyle/>
          <a:p>
            <a:pPr>
              <a:defRPr/>
            </a:pPr>
            <a:r>
              <a:rPr lang="pt-BR" altLang="en-US"/>
              <a:t>CS583, Spring 2024.</a:t>
            </a:r>
            <a:endParaRPr lang="en-US" altLang="en-US" dirty="0"/>
          </a:p>
        </p:txBody>
      </p:sp>
      <p:sp>
        <p:nvSpPr>
          <p:cNvPr id="5" name="Slide Number Placeholder 4">
            <a:extLst>
              <a:ext uri="{FF2B5EF4-FFF2-40B4-BE49-F238E27FC236}">
                <a16:creationId xmlns:a16="http://schemas.microsoft.com/office/drawing/2014/main" id="{BC3630AB-59F0-4073-88D1-C6D5325F23EB}"/>
              </a:ext>
            </a:extLst>
          </p:cNvPr>
          <p:cNvSpPr>
            <a:spLocks noGrp="1"/>
          </p:cNvSpPr>
          <p:nvPr>
            <p:ph type="sldNum" sz="quarter" idx="11"/>
          </p:nvPr>
        </p:nvSpPr>
        <p:spPr/>
        <p:txBody>
          <a:bodyPr/>
          <a:lstStyle/>
          <a:p>
            <a:pPr>
              <a:defRPr/>
            </a:pPr>
            <a:fld id="{09BF91C3-4DC8-4412-86BD-7EDA41606D7A}" type="slidenum">
              <a:rPr lang="en-US" altLang="en-US" smtClean="0"/>
              <a:pPr>
                <a:defRPr/>
              </a:pPr>
              <a:t>47</a:t>
            </a:fld>
            <a:endParaRPr lang="en-US" altLang="en-US"/>
          </a:p>
        </p:txBody>
      </p:sp>
      <p:pic>
        <p:nvPicPr>
          <p:cNvPr id="7" name="Picture 6">
            <a:extLst>
              <a:ext uri="{FF2B5EF4-FFF2-40B4-BE49-F238E27FC236}">
                <a16:creationId xmlns:a16="http://schemas.microsoft.com/office/drawing/2014/main" id="{6CFEB615-2F96-4E39-BF74-E7892AC1AEFB}"/>
              </a:ext>
            </a:extLst>
          </p:cNvPr>
          <p:cNvPicPr>
            <a:picLocks noChangeAspect="1"/>
          </p:cNvPicPr>
          <p:nvPr/>
        </p:nvPicPr>
        <p:blipFill>
          <a:blip r:embed="rId2"/>
          <a:stretch>
            <a:fillRect/>
          </a:stretch>
        </p:blipFill>
        <p:spPr>
          <a:xfrm>
            <a:off x="459744" y="958201"/>
            <a:ext cx="11216876" cy="5159325"/>
          </a:xfrm>
          <a:prstGeom prst="rect">
            <a:avLst/>
          </a:prstGeom>
        </p:spPr>
      </p:pic>
      <p:sp>
        <p:nvSpPr>
          <p:cNvPr id="8" name="TextBox 7">
            <a:extLst>
              <a:ext uri="{FF2B5EF4-FFF2-40B4-BE49-F238E27FC236}">
                <a16:creationId xmlns:a16="http://schemas.microsoft.com/office/drawing/2014/main" id="{71A33CE3-BFAF-42FC-B8B5-57AD8C3574FD}"/>
              </a:ext>
            </a:extLst>
          </p:cNvPr>
          <p:cNvSpPr txBox="1"/>
          <p:nvPr/>
        </p:nvSpPr>
        <p:spPr>
          <a:xfrm>
            <a:off x="2531604" y="6152723"/>
            <a:ext cx="9050796" cy="498598"/>
          </a:xfrm>
          <a:prstGeom prst="rect">
            <a:avLst/>
          </a:prstGeom>
          <a:noFill/>
        </p:spPr>
        <p:txBody>
          <a:bodyPr wrap="square" rtlCol="0">
            <a:spAutoFit/>
          </a:bodyPr>
          <a:lstStyle/>
          <a:p>
            <a:pPr algn="ctr">
              <a:buNone/>
            </a:pPr>
            <a:r>
              <a:rPr lang="en-US" sz="1200" dirty="0"/>
              <a:t>Mazumder, Ma, and Liu. Towards a Continuous Knowledge Learning Engine for Chatbots. arXiv:1802.06024 [cs.CL], 16 Feb. 2018</a:t>
            </a:r>
          </a:p>
          <a:p>
            <a:pPr algn="ctr">
              <a:buNone/>
            </a:pPr>
            <a:r>
              <a:rPr lang="en-US" sz="1200" dirty="0"/>
              <a:t>Mazumder, Liu, Wang, and Ma. Lifelong and Interactive Learning of Factual Knowledge in Dialogues. SIGDIAL-2019</a:t>
            </a:r>
          </a:p>
        </p:txBody>
      </p:sp>
    </p:spTree>
    <p:extLst>
      <p:ext uri="{BB962C8B-B14F-4D97-AF65-F5344CB8AC3E}">
        <p14:creationId xmlns:p14="http://schemas.microsoft.com/office/powerpoint/2010/main" val="4247620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knowledge learning in dialogue: example</a:t>
            </a:r>
            <a:br>
              <a:rPr lang="en-US" dirty="0"/>
            </a:br>
            <a:r>
              <a:rPr lang="en-US" sz="2400" dirty="0"/>
              <a:t>(Mazumder et al. 2019)</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48</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24" y="1513316"/>
            <a:ext cx="6000002" cy="4409143"/>
          </a:xfrm>
          <a:prstGeom prst="rect">
            <a:avLst/>
          </a:prstGeom>
        </p:spPr>
      </p:pic>
      <p:pic>
        <p:nvPicPr>
          <p:cNvPr id="8"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96270" y="1647903"/>
            <a:ext cx="5582768" cy="4229369"/>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pt-BR" altLang="en-US"/>
              <a:t>CS583, Spring 2024.</a:t>
            </a:r>
            <a:endParaRPr lang="en-US" altLang="en-US" dirty="0"/>
          </a:p>
        </p:txBody>
      </p:sp>
      <p:sp>
        <p:nvSpPr>
          <p:cNvPr id="9" name="TextBox 8"/>
          <p:cNvSpPr txBox="1"/>
          <p:nvPr/>
        </p:nvSpPr>
        <p:spPr>
          <a:xfrm>
            <a:off x="609600" y="6152723"/>
            <a:ext cx="10972800" cy="276999"/>
          </a:xfrm>
          <a:prstGeom prst="rect">
            <a:avLst/>
          </a:prstGeom>
          <a:noFill/>
        </p:spPr>
        <p:txBody>
          <a:bodyPr wrap="square" rtlCol="0">
            <a:spAutoFit/>
          </a:bodyPr>
          <a:lstStyle/>
          <a:p>
            <a:pPr algn="ctr">
              <a:buNone/>
            </a:pPr>
            <a:r>
              <a:rPr lang="en-US" sz="1200" dirty="0"/>
              <a:t>Mazumder, Liu, Wang, and Ma. Lifelong and Interactive Learning of Factual Knowledge in Dialogues. SIGDIAL-2019</a:t>
            </a:r>
          </a:p>
        </p:txBody>
      </p:sp>
    </p:spTree>
    <p:extLst>
      <p:ext uri="{BB962C8B-B14F-4D97-AF65-F5344CB8AC3E}">
        <p14:creationId xmlns:p14="http://schemas.microsoft.com/office/powerpoint/2010/main" val="847046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BBCC-5A31-46FE-9603-131CEE58E51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882DEAC-7047-4A78-92F6-AEDB748165FC}"/>
              </a:ext>
            </a:extLst>
          </p:cNvPr>
          <p:cNvSpPr>
            <a:spLocks noGrp="1"/>
          </p:cNvSpPr>
          <p:nvPr>
            <p:ph idx="1"/>
          </p:nvPr>
        </p:nvSpPr>
        <p:spPr/>
        <p:txBody>
          <a:bodyPr/>
          <a:lstStyle/>
          <a:p>
            <a:pPr>
              <a:spcBef>
                <a:spcPts val="600"/>
              </a:spcBef>
            </a:pPr>
            <a:r>
              <a:rPr lang="en-US" sz="3200" dirty="0">
                <a:solidFill>
                  <a:schemeClr val="bg2">
                    <a:lumMod val="60000"/>
                    <a:lumOff val="40000"/>
                  </a:schemeClr>
                </a:solidFill>
              </a:rPr>
              <a:t>Continual or lifelong learning</a:t>
            </a:r>
          </a:p>
          <a:p>
            <a:pPr>
              <a:spcBef>
                <a:spcPts val="600"/>
              </a:spcBef>
            </a:pPr>
            <a:r>
              <a:rPr lang="en-US" sz="3200" dirty="0">
                <a:solidFill>
                  <a:schemeClr val="bg2">
                    <a:lumMod val="60000"/>
                    <a:lumOff val="40000"/>
                  </a:schemeClr>
                </a:solidFill>
              </a:rPr>
              <a:t>Class incremental learning (CIL)</a:t>
            </a:r>
          </a:p>
          <a:p>
            <a:pPr lvl="1">
              <a:spcBef>
                <a:spcPts val="600"/>
              </a:spcBef>
            </a:pPr>
            <a:r>
              <a:rPr lang="en-US" sz="2800" dirty="0">
                <a:solidFill>
                  <a:schemeClr val="bg2">
                    <a:lumMod val="60000"/>
                    <a:lumOff val="40000"/>
                  </a:schemeClr>
                </a:solidFill>
              </a:rPr>
              <a:t>Theoretical result and algorithms</a:t>
            </a:r>
          </a:p>
          <a:p>
            <a:pPr>
              <a:spcBef>
                <a:spcPts val="600"/>
              </a:spcBef>
            </a:pPr>
            <a:r>
              <a:rPr lang="en-US" sz="3200" dirty="0">
                <a:solidFill>
                  <a:schemeClr val="bg2">
                    <a:lumMod val="60000"/>
                    <a:lumOff val="40000"/>
                  </a:schemeClr>
                </a:solidFill>
              </a:rPr>
              <a:t>Open world continual learning</a:t>
            </a:r>
          </a:p>
          <a:p>
            <a:pPr lvl="1">
              <a:spcBef>
                <a:spcPts val="600"/>
              </a:spcBef>
            </a:pPr>
            <a:r>
              <a:rPr lang="en-US" sz="2800" dirty="0">
                <a:solidFill>
                  <a:schemeClr val="bg2">
                    <a:lumMod val="60000"/>
                    <a:lumOff val="40000"/>
                  </a:schemeClr>
                </a:solidFill>
              </a:rPr>
              <a:t>A continuous learning chatbot</a:t>
            </a:r>
          </a:p>
          <a:p>
            <a:pPr>
              <a:spcBef>
                <a:spcPts val="600"/>
              </a:spcBef>
            </a:pPr>
            <a:r>
              <a:rPr lang="en-US" sz="3200" dirty="0">
                <a:solidFill>
                  <a:srgbClr val="C00000"/>
                </a:solidFill>
              </a:rPr>
              <a:t>Continual pre-training of language models</a:t>
            </a:r>
          </a:p>
          <a:p>
            <a:pPr>
              <a:spcBef>
                <a:spcPts val="600"/>
              </a:spcBef>
            </a:pPr>
            <a:r>
              <a:rPr lang="en-US" sz="3200" dirty="0">
                <a:solidFill>
                  <a:schemeClr val="bg2">
                    <a:lumMod val="60000"/>
                    <a:lumOff val="40000"/>
                  </a:schemeClr>
                </a:solidFill>
              </a:rPr>
              <a:t>Summary</a:t>
            </a:r>
          </a:p>
          <a:p>
            <a:endParaRPr lang="en-US" dirty="0"/>
          </a:p>
        </p:txBody>
      </p:sp>
      <p:sp>
        <p:nvSpPr>
          <p:cNvPr id="4" name="Footer Placeholder 3">
            <a:extLst>
              <a:ext uri="{FF2B5EF4-FFF2-40B4-BE49-F238E27FC236}">
                <a16:creationId xmlns:a16="http://schemas.microsoft.com/office/drawing/2014/main" id="{DD26E562-8491-4F03-91BC-143A56A1DEB9}"/>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DCA673DD-CB26-4DC3-941D-6029444DCD8E}"/>
              </a:ext>
            </a:extLst>
          </p:cNvPr>
          <p:cNvSpPr>
            <a:spLocks noGrp="1"/>
          </p:cNvSpPr>
          <p:nvPr>
            <p:ph type="sldNum" sz="quarter" idx="11"/>
          </p:nvPr>
        </p:nvSpPr>
        <p:spPr/>
        <p:txBody>
          <a:bodyPr/>
          <a:lstStyle/>
          <a:p>
            <a:pPr>
              <a:defRPr/>
            </a:pPr>
            <a:fld id="{09BF91C3-4DC8-4412-86BD-7EDA41606D7A}" type="slidenum">
              <a:rPr lang="en-US" altLang="en-US" smtClean="0"/>
              <a:pPr>
                <a:defRPr/>
              </a:pPr>
              <a:t>49</a:t>
            </a:fld>
            <a:endParaRPr lang="en-US" altLang="en-US"/>
          </a:p>
        </p:txBody>
      </p:sp>
    </p:spTree>
    <p:extLst>
      <p:ext uri="{BB962C8B-B14F-4D97-AF65-F5344CB8AC3E}">
        <p14:creationId xmlns:p14="http://schemas.microsoft.com/office/powerpoint/2010/main" val="64311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261A-AD02-47B4-B542-A96DE3BF4A8B}"/>
              </a:ext>
            </a:extLst>
          </p:cNvPr>
          <p:cNvSpPr>
            <a:spLocks noGrp="1"/>
          </p:cNvSpPr>
          <p:nvPr>
            <p:ph type="title"/>
          </p:nvPr>
        </p:nvSpPr>
        <p:spPr/>
        <p:txBody>
          <a:bodyPr/>
          <a:lstStyle/>
          <a:p>
            <a:r>
              <a:rPr lang="en-US" dirty="0"/>
              <a:t>Introduction – autonomous learning agent</a:t>
            </a:r>
          </a:p>
        </p:txBody>
      </p:sp>
      <p:sp>
        <p:nvSpPr>
          <p:cNvPr id="3" name="Content Placeholder 2">
            <a:extLst>
              <a:ext uri="{FF2B5EF4-FFF2-40B4-BE49-F238E27FC236}">
                <a16:creationId xmlns:a16="http://schemas.microsoft.com/office/drawing/2014/main" id="{0AF983AD-B485-4000-9832-89F6A72AF5BB}"/>
              </a:ext>
            </a:extLst>
          </p:cNvPr>
          <p:cNvSpPr>
            <a:spLocks noGrp="1"/>
          </p:cNvSpPr>
          <p:nvPr>
            <p:ph idx="1"/>
          </p:nvPr>
        </p:nvSpPr>
        <p:spPr>
          <a:xfrm>
            <a:off x="609600" y="1600201"/>
            <a:ext cx="10850996" cy="4530725"/>
          </a:xfrm>
        </p:spPr>
        <p:txBody>
          <a:bodyPr/>
          <a:lstStyle/>
          <a:p>
            <a:r>
              <a:rPr lang="en-US" sz="2800" dirty="0"/>
              <a:t>AI agents are increasingly used in real world, full of </a:t>
            </a:r>
            <a:r>
              <a:rPr lang="en-US" sz="2800" b="1" dirty="0"/>
              <a:t>unknowns</a:t>
            </a:r>
          </a:p>
          <a:p>
            <a:pPr lvl="2"/>
            <a:r>
              <a:rPr lang="en-US" sz="2000" dirty="0">
                <a:latin typeface="Arial" panose="020B0604020202020204" pitchFamily="34" charset="0"/>
              </a:rPr>
              <a:t>Need to be </a:t>
            </a:r>
            <a:r>
              <a:rPr lang="en-US" sz="2000" b="1" dirty="0">
                <a:solidFill>
                  <a:srgbClr val="00863D"/>
                </a:solidFill>
                <a:latin typeface="Arial" panose="020B0604020202020204" pitchFamily="34" charset="0"/>
              </a:rPr>
              <a:t>autonomous</a:t>
            </a:r>
            <a:r>
              <a:rPr lang="en-US" sz="2000" dirty="0">
                <a:latin typeface="Arial" panose="020B0604020202020204" pitchFamily="34" charset="0"/>
              </a:rPr>
              <a:t>.</a:t>
            </a:r>
          </a:p>
          <a:p>
            <a:pPr lvl="2"/>
            <a:r>
              <a:rPr lang="en-US" sz="2000" dirty="0">
                <a:latin typeface="Arial" panose="020B0604020202020204" pitchFamily="34" charset="0"/>
              </a:rPr>
              <a:t>Also </a:t>
            </a:r>
            <a:r>
              <a:rPr lang="en-US" sz="2000" b="1" dirty="0">
                <a:solidFill>
                  <a:srgbClr val="FF0000"/>
                </a:solidFill>
                <a:latin typeface="Arial" panose="020B0604020202020204" pitchFamily="34" charset="0"/>
              </a:rPr>
              <a:t>learn on </a:t>
            </a:r>
            <a:r>
              <a:rPr lang="en-US" sz="2000" b="1" i="0" dirty="0">
                <a:solidFill>
                  <a:srgbClr val="FF0000"/>
                </a:solidFill>
                <a:effectLst/>
                <a:latin typeface="Arial" panose="020B0604020202020204" pitchFamily="34" charset="0"/>
              </a:rPr>
              <a:t>the job</a:t>
            </a:r>
            <a:r>
              <a:rPr lang="en-US" sz="2000" b="0" i="0" dirty="0">
                <a:solidFill>
                  <a:srgbClr val="FF0000"/>
                </a:solidFill>
                <a:effectLst/>
                <a:latin typeface="Arial" panose="020B0604020202020204" pitchFamily="34" charset="0"/>
              </a:rPr>
              <a:t> </a:t>
            </a:r>
            <a:r>
              <a:rPr lang="en-US" sz="2000" b="0" i="0" dirty="0">
                <a:effectLst/>
                <a:latin typeface="Arial" panose="020B0604020202020204" pitchFamily="34" charset="0"/>
              </a:rPr>
              <a:t>(after deployment) </a:t>
            </a:r>
            <a:r>
              <a:rPr lang="en-US" sz="2000" b="1" i="0" dirty="0">
                <a:effectLst/>
                <a:latin typeface="Arial" panose="020B0604020202020204" pitchFamily="34" charset="0"/>
              </a:rPr>
              <a:t>autonomously</a:t>
            </a:r>
            <a:r>
              <a:rPr lang="en-US" sz="2000" b="0" i="0" dirty="0">
                <a:effectLst/>
                <a:latin typeface="Arial" panose="020B0604020202020204" pitchFamily="34" charset="0"/>
              </a:rPr>
              <a:t> and </a:t>
            </a:r>
            <a:r>
              <a:rPr lang="en-US" sz="2000" b="1" i="0" dirty="0">
                <a:effectLst/>
                <a:latin typeface="Arial" panose="020B0604020202020204" pitchFamily="34" charset="0"/>
              </a:rPr>
              <a:t>continually</a:t>
            </a:r>
            <a:r>
              <a:rPr lang="en-US" sz="2000" b="0" i="0" dirty="0">
                <a:effectLst/>
                <a:latin typeface="Arial" panose="020B0604020202020204" pitchFamily="34" charset="0"/>
              </a:rPr>
              <a:t> in a </a:t>
            </a:r>
            <a:r>
              <a:rPr lang="en-US" sz="2000" b="0" i="0" dirty="0">
                <a:solidFill>
                  <a:srgbClr val="0000FF"/>
                </a:solidFill>
                <a:effectLst/>
                <a:latin typeface="Arial" panose="020B0604020202020204" pitchFamily="34" charset="0"/>
              </a:rPr>
              <a:t>self-motivated </a:t>
            </a:r>
            <a:r>
              <a:rPr lang="en-US" sz="2000" b="0" i="0" dirty="0">
                <a:effectLst/>
                <a:latin typeface="Arial" panose="020B0604020202020204" pitchFamily="34" charset="0"/>
              </a:rPr>
              <a:t>and </a:t>
            </a:r>
            <a:r>
              <a:rPr lang="en-US" sz="2000" b="0" i="0" dirty="0">
                <a:solidFill>
                  <a:srgbClr val="0000FF"/>
                </a:solidFill>
                <a:effectLst/>
                <a:latin typeface="Arial" panose="020B0604020202020204" pitchFamily="34" charset="0"/>
              </a:rPr>
              <a:t>self-supervised</a:t>
            </a:r>
            <a:r>
              <a:rPr lang="en-US" sz="2000" b="0" i="0" dirty="0">
                <a:effectLst/>
                <a:latin typeface="Arial" panose="020B0604020202020204" pitchFamily="34" charset="0"/>
              </a:rPr>
              <a:t> manner to become better and better over time.</a:t>
            </a:r>
          </a:p>
          <a:p>
            <a:pPr lvl="3"/>
            <a:r>
              <a:rPr lang="en-US" sz="1800" dirty="0">
                <a:latin typeface="Arial" panose="020B0604020202020204" pitchFamily="34" charset="0"/>
              </a:rPr>
              <a:t>Not re-trained offline periodically on the initiation of human engineers using new or additional manually labeled training data. </a:t>
            </a:r>
          </a:p>
          <a:p>
            <a:pPr>
              <a:spcBef>
                <a:spcPts val="1200"/>
              </a:spcBef>
            </a:pPr>
            <a:r>
              <a:rPr lang="en-US" sz="2800" dirty="0">
                <a:solidFill>
                  <a:srgbClr val="0000FF"/>
                </a:solidFill>
              </a:rPr>
              <a:t>Self-motivation</a:t>
            </a:r>
            <a:r>
              <a:rPr lang="en-US" sz="2800" dirty="0"/>
              <a:t>: </a:t>
            </a:r>
            <a:r>
              <a:rPr lang="en-US" sz="2600" dirty="0"/>
              <a:t>detect novel or unknown objects to learn. </a:t>
            </a:r>
          </a:p>
          <a:p>
            <a:pPr lvl="2"/>
            <a:r>
              <a:rPr lang="en-US" sz="2000" dirty="0"/>
              <a:t>Novelties or unknowns serve as an intrinsic motivation for human learning</a:t>
            </a:r>
          </a:p>
          <a:p>
            <a:pPr>
              <a:spcBef>
                <a:spcPts val="1200"/>
              </a:spcBef>
            </a:pPr>
            <a:r>
              <a:rPr lang="en-US" sz="2800" dirty="0">
                <a:solidFill>
                  <a:srgbClr val="0000FF"/>
                </a:solidFill>
              </a:rPr>
              <a:t>Self-supervision</a:t>
            </a:r>
            <a:r>
              <a:rPr lang="en-US" sz="2800" dirty="0"/>
              <a:t>: </a:t>
            </a:r>
            <a:r>
              <a:rPr lang="en-US" sz="2600" dirty="0"/>
              <a:t>collect ground-truth training data </a:t>
            </a:r>
            <a:r>
              <a:rPr lang="en-US" sz="2600" b="1" dirty="0"/>
              <a:t>by agent itself </a:t>
            </a:r>
            <a:r>
              <a:rPr lang="en-US" sz="2600" dirty="0"/>
              <a:t>via</a:t>
            </a:r>
          </a:p>
          <a:p>
            <a:pPr lvl="2"/>
            <a:r>
              <a:rPr lang="en-US" sz="2000" dirty="0"/>
              <a:t>interaction or communication with humans and other AI agents </a:t>
            </a:r>
          </a:p>
          <a:p>
            <a:pPr lvl="2"/>
            <a:r>
              <a:rPr lang="en-US" sz="2000" dirty="0"/>
              <a:t>Perception, internal evaluation, and environmental feedback</a:t>
            </a:r>
          </a:p>
        </p:txBody>
      </p:sp>
      <p:sp>
        <p:nvSpPr>
          <p:cNvPr id="4" name="Footer Placeholder 3">
            <a:extLst>
              <a:ext uri="{FF2B5EF4-FFF2-40B4-BE49-F238E27FC236}">
                <a16:creationId xmlns:a16="http://schemas.microsoft.com/office/drawing/2014/main" id="{E900F78D-E4A2-4DE4-9B9B-18A10C40267E}"/>
              </a:ext>
            </a:extLst>
          </p:cNvPr>
          <p:cNvSpPr>
            <a:spLocks noGrp="1"/>
          </p:cNvSpPr>
          <p:nvPr>
            <p:ph type="ftr" sz="quarter" idx="10"/>
          </p:nvPr>
        </p:nvSpPr>
        <p:spPr/>
        <p:txBody>
          <a:bodyPr/>
          <a:lstStyle/>
          <a:p>
            <a:pPr>
              <a:defRPr/>
            </a:pPr>
            <a:r>
              <a:rPr lang="en-US" altLang="en-US"/>
              <a:t>CS583, Spring 2024.</a:t>
            </a:r>
            <a:endParaRPr lang="en-US" altLang="en-US" dirty="0"/>
          </a:p>
        </p:txBody>
      </p:sp>
      <p:sp>
        <p:nvSpPr>
          <p:cNvPr id="5" name="Slide Number Placeholder 4">
            <a:extLst>
              <a:ext uri="{FF2B5EF4-FFF2-40B4-BE49-F238E27FC236}">
                <a16:creationId xmlns:a16="http://schemas.microsoft.com/office/drawing/2014/main" id="{69664F9A-702F-440B-9FD0-C4CA182ECAAC}"/>
              </a:ext>
            </a:extLst>
          </p:cNvPr>
          <p:cNvSpPr>
            <a:spLocks noGrp="1"/>
          </p:cNvSpPr>
          <p:nvPr>
            <p:ph type="sldNum" sz="quarter" idx="11"/>
          </p:nvPr>
        </p:nvSpPr>
        <p:spPr/>
        <p:txBody>
          <a:bodyPr/>
          <a:lstStyle/>
          <a:p>
            <a:pPr>
              <a:defRPr/>
            </a:pPr>
            <a:fld id="{09BF91C3-4DC8-4412-86BD-7EDA41606D7A}" type="slidenum">
              <a:rPr lang="en-US" altLang="en-US" smtClean="0"/>
              <a:pPr>
                <a:defRPr/>
              </a:pPr>
              <a:t>5</a:t>
            </a:fld>
            <a:endParaRPr lang="en-US" altLang="en-US"/>
          </a:p>
        </p:txBody>
      </p:sp>
      <p:sp>
        <p:nvSpPr>
          <p:cNvPr id="7" name="TextBox 6">
            <a:extLst>
              <a:ext uri="{FF2B5EF4-FFF2-40B4-BE49-F238E27FC236}">
                <a16:creationId xmlns:a16="http://schemas.microsoft.com/office/drawing/2014/main" id="{CB04D3BE-76C8-EC99-9840-8A7AF2D7D467}"/>
              </a:ext>
            </a:extLst>
          </p:cNvPr>
          <p:cNvSpPr txBox="1"/>
          <p:nvPr/>
        </p:nvSpPr>
        <p:spPr>
          <a:xfrm>
            <a:off x="1055440" y="6165304"/>
            <a:ext cx="10225136" cy="498598"/>
          </a:xfrm>
          <a:prstGeom prst="rect">
            <a:avLst/>
          </a:prstGeom>
          <a:noFill/>
        </p:spPr>
        <p:txBody>
          <a:bodyPr wrap="square" rtlCol="0">
            <a:spAutoFit/>
          </a:bodyPr>
          <a:lstStyle/>
          <a:p>
            <a:pPr algn="ctr">
              <a:buNone/>
            </a:pPr>
            <a:r>
              <a:rPr lang="en-US" sz="1200" dirty="0"/>
              <a:t>Liu, Mazumder, Robertson and Grigsby. AI Autonomy: Self-Initiated Open-World Continual Learning and Adaptation. AI Magazine, May 21, 2023</a:t>
            </a:r>
          </a:p>
          <a:p>
            <a:pPr algn="ctr">
              <a:buNone/>
            </a:pPr>
            <a:r>
              <a:rPr lang="en-US" sz="1200" dirty="0"/>
              <a:t>Chen and Liu. Lifelong machine learning. Morgan &amp; Claypool. 2015, 2018.</a:t>
            </a:r>
          </a:p>
        </p:txBody>
      </p:sp>
    </p:spTree>
    <p:extLst>
      <p:ext uri="{BB962C8B-B14F-4D97-AF65-F5344CB8AC3E}">
        <p14:creationId xmlns:p14="http://schemas.microsoft.com/office/powerpoint/2010/main" val="3924551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C30E1-FC7A-DEF2-B377-1C945AF00909}"/>
              </a:ext>
            </a:extLst>
          </p:cNvPr>
          <p:cNvSpPr>
            <a:spLocks noGrp="1"/>
          </p:cNvSpPr>
          <p:nvPr>
            <p:ph type="title"/>
          </p:nvPr>
        </p:nvSpPr>
        <p:spPr/>
        <p:txBody>
          <a:bodyPr/>
          <a:lstStyle/>
          <a:p>
            <a:r>
              <a:rPr lang="en-US" dirty="0"/>
              <a:t>Continual pre-training of language models</a:t>
            </a:r>
          </a:p>
        </p:txBody>
      </p:sp>
      <p:sp>
        <p:nvSpPr>
          <p:cNvPr id="3" name="Content Placeholder 2">
            <a:extLst>
              <a:ext uri="{FF2B5EF4-FFF2-40B4-BE49-F238E27FC236}">
                <a16:creationId xmlns:a16="http://schemas.microsoft.com/office/drawing/2014/main" id="{A5B225D1-D4F0-D848-9330-9A0826436137}"/>
              </a:ext>
            </a:extLst>
          </p:cNvPr>
          <p:cNvSpPr>
            <a:spLocks noGrp="1"/>
          </p:cNvSpPr>
          <p:nvPr>
            <p:ph idx="1"/>
          </p:nvPr>
        </p:nvSpPr>
        <p:spPr>
          <a:xfrm>
            <a:off x="609600" y="1600201"/>
            <a:ext cx="11067020" cy="4530725"/>
          </a:xfrm>
        </p:spPr>
        <p:txBody>
          <a:bodyPr/>
          <a:lstStyle/>
          <a:p>
            <a:r>
              <a:rPr lang="en-US" sz="2800" dirty="0"/>
              <a:t>Language models (LMs) once trained are hard to be changed. </a:t>
            </a:r>
          </a:p>
          <a:p>
            <a:pPr lvl="1"/>
            <a:r>
              <a:rPr lang="en-US" sz="2400" dirty="0"/>
              <a:t>But for a specific domain, fine-grained data may be available to make the language model do better. </a:t>
            </a:r>
          </a:p>
          <a:p>
            <a:pPr>
              <a:spcBef>
                <a:spcPts val="1800"/>
              </a:spcBef>
            </a:pPr>
            <a:r>
              <a:rPr lang="en-US" sz="2800" dirty="0">
                <a:solidFill>
                  <a:srgbClr val="0000FF"/>
                </a:solidFill>
              </a:rPr>
              <a:t>Goal</a:t>
            </a:r>
            <a:r>
              <a:rPr lang="en-US" sz="2800" dirty="0"/>
              <a:t>: (1) incrementally pre-train an LM with a sequence of domain corpora, and (2) achieve knowledge transfer across domains </a:t>
            </a:r>
          </a:p>
          <a:p>
            <a:pPr>
              <a:spcBef>
                <a:spcPts val="1800"/>
              </a:spcBef>
            </a:pPr>
            <a:r>
              <a:rPr lang="en-US" sz="2800" dirty="0">
                <a:solidFill>
                  <a:srgbClr val="FF0000"/>
                </a:solidFill>
              </a:rPr>
              <a:t>key challenge: </a:t>
            </a:r>
            <a:r>
              <a:rPr lang="en-US" sz="2800" dirty="0"/>
              <a:t>how to preserve the knowledge already in the LM (i.e., deal with forgetting/CF) and encourage KT. </a:t>
            </a:r>
          </a:p>
          <a:p>
            <a:pPr lvl="2"/>
            <a:r>
              <a:rPr lang="en-US" sz="2000" dirty="0"/>
              <a:t>We propose a method to do so based on </a:t>
            </a:r>
            <a:r>
              <a:rPr lang="en-US" sz="2000" dirty="0">
                <a:solidFill>
                  <a:srgbClr val="0000FF"/>
                </a:solidFill>
              </a:rPr>
              <a:t>LM robustness </a:t>
            </a:r>
            <a:r>
              <a:rPr lang="en-US" sz="2000" dirty="0"/>
              <a:t>(making use of dropout masks) and network pruning to identify </a:t>
            </a:r>
            <a:r>
              <a:rPr lang="en-US" sz="2000" dirty="0">
                <a:solidFill>
                  <a:srgbClr val="0000FF"/>
                </a:solidFill>
              </a:rPr>
              <a:t>important parameters </a:t>
            </a:r>
            <a:r>
              <a:rPr lang="en-US" sz="2000" dirty="0"/>
              <a:t>in the LM to be protected using </a:t>
            </a:r>
            <a:r>
              <a:rPr lang="en-US" sz="2000" b="1" dirty="0">
                <a:solidFill>
                  <a:srgbClr val="0000FF"/>
                </a:solidFill>
              </a:rPr>
              <a:t>soft masks</a:t>
            </a:r>
            <a:r>
              <a:rPr lang="en-US" sz="2000" dirty="0"/>
              <a:t>.</a:t>
            </a:r>
          </a:p>
        </p:txBody>
      </p:sp>
      <p:sp>
        <p:nvSpPr>
          <p:cNvPr id="4" name="Footer Placeholder 3">
            <a:extLst>
              <a:ext uri="{FF2B5EF4-FFF2-40B4-BE49-F238E27FC236}">
                <a16:creationId xmlns:a16="http://schemas.microsoft.com/office/drawing/2014/main" id="{B0EBEA8C-0C06-8621-186E-CCF3D264A0D1}"/>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D7692256-7AF4-0C8A-1BB5-DEE376BAFD0C}"/>
              </a:ext>
            </a:extLst>
          </p:cNvPr>
          <p:cNvSpPr>
            <a:spLocks noGrp="1"/>
          </p:cNvSpPr>
          <p:nvPr>
            <p:ph type="sldNum" sz="quarter" idx="11"/>
          </p:nvPr>
        </p:nvSpPr>
        <p:spPr/>
        <p:txBody>
          <a:bodyPr/>
          <a:lstStyle/>
          <a:p>
            <a:pPr>
              <a:defRPr/>
            </a:pPr>
            <a:fld id="{09BF91C3-4DC8-4412-86BD-7EDA41606D7A}" type="slidenum">
              <a:rPr lang="en-US" altLang="en-US" smtClean="0"/>
              <a:pPr>
                <a:defRPr/>
              </a:pPr>
              <a:t>50</a:t>
            </a:fld>
            <a:endParaRPr lang="en-US" altLang="en-US"/>
          </a:p>
        </p:txBody>
      </p:sp>
      <p:sp>
        <p:nvSpPr>
          <p:cNvPr id="6" name="TextBox 5">
            <a:extLst>
              <a:ext uri="{FF2B5EF4-FFF2-40B4-BE49-F238E27FC236}">
                <a16:creationId xmlns:a16="http://schemas.microsoft.com/office/drawing/2014/main" id="{1A74CBAD-F583-F73D-B5AB-CBF7D4D5BADE}"/>
              </a:ext>
            </a:extLst>
          </p:cNvPr>
          <p:cNvSpPr txBox="1"/>
          <p:nvPr/>
        </p:nvSpPr>
        <p:spPr>
          <a:xfrm>
            <a:off x="2135560" y="6152723"/>
            <a:ext cx="8244916" cy="276999"/>
          </a:xfrm>
          <a:prstGeom prst="rect">
            <a:avLst/>
          </a:prstGeom>
          <a:noFill/>
        </p:spPr>
        <p:txBody>
          <a:bodyPr wrap="square" rtlCol="0">
            <a:spAutoFit/>
          </a:bodyPr>
          <a:lstStyle/>
          <a:p>
            <a:pPr algn="ctr">
              <a:buNone/>
            </a:pPr>
            <a:r>
              <a:rPr lang="en-US" sz="1200" b="0" dirty="0">
                <a:solidFill>
                  <a:srgbClr val="000000"/>
                </a:solidFill>
                <a:effectLst/>
                <a:latin typeface="Times New Roman" panose="02020603050405020304" pitchFamily="18" charset="0"/>
              </a:rPr>
              <a:t>Ke, </a:t>
            </a:r>
            <a:r>
              <a:rPr lang="en-US" sz="1200" dirty="0">
                <a:solidFill>
                  <a:srgbClr val="000000"/>
                </a:solidFill>
                <a:latin typeface="Times New Roman" panose="02020603050405020304" pitchFamily="18" charset="0"/>
              </a:rPr>
              <a:t>Shao, Lin, Konishi, Kim</a:t>
            </a:r>
            <a:r>
              <a:rPr lang="en-US" sz="1200" b="0" dirty="0">
                <a:solidFill>
                  <a:srgbClr val="000000"/>
                </a:solidFill>
                <a:effectLst/>
                <a:latin typeface="Times New Roman" panose="02020603050405020304" pitchFamily="18" charset="0"/>
              </a:rPr>
              <a:t> and Liu. CONTINUALPRE-TRAININGOFLANGUAGEMODELS. ICLR-2023.</a:t>
            </a:r>
          </a:p>
        </p:txBody>
      </p:sp>
    </p:spTree>
    <p:extLst>
      <p:ext uri="{BB962C8B-B14F-4D97-AF65-F5344CB8AC3E}">
        <p14:creationId xmlns:p14="http://schemas.microsoft.com/office/powerpoint/2010/main" val="3671226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1E696-690E-DFA7-6896-8692BD6EFAB3}"/>
              </a:ext>
            </a:extLst>
          </p:cNvPr>
          <p:cNvSpPr>
            <a:spLocks noGrp="1"/>
          </p:cNvSpPr>
          <p:nvPr>
            <p:ph type="title"/>
          </p:nvPr>
        </p:nvSpPr>
        <p:spPr/>
        <p:txBody>
          <a:bodyPr/>
          <a:lstStyle/>
          <a:p>
            <a:r>
              <a:rPr lang="en-US" dirty="0"/>
              <a:t>End-task evaluation results</a:t>
            </a:r>
          </a:p>
        </p:txBody>
      </p:sp>
      <p:sp>
        <p:nvSpPr>
          <p:cNvPr id="3" name="Content Placeholder 2">
            <a:extLst>
              <a:ext uri="{FF2B5EF4-FFF2-40B4-BE49-F238E27FC236}">
                <a16:creationId xmlns:a16="http://schemas.microsoft.com/office/drawing/2014/main" id="{4DA99426-8E02-53AC-5296-800D75342821}"/>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FEF1278F-EF93-FCDB-F822-23B54E9A774C}"/>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CB805673-0B99-DFFF-36B9-D7F446C0C39D}"/>
              </a:ext>
            </a:extLst>
          </p:cNvPr>
          <p:cNvSpPr>
            <a:spLocks noGrp="1"/>
          </p:cNvSpPr>
          <p:nvPr>
            <p:ph type="sldNum" sz="quarter" idx="11"/>
          </p:nvPr>
        </p:nvSpPr>
        <p:spPr/>
        <p:txBody>
          <a:bodyPr/>
          <a:lstStyle/>
          <a:p>
            <a:pPr>
              <a:defRPr/>
            </a:pPr>
            <a:fld id="{09BF91C3-4DC8-4412-86BD-7EDA41606D7A}" type="slidenum">
              <a:rPr lang="en-US" altLang="en-US" smtClean="0"/>
              <a:pPr>
                <a:defRPr/>
              </a:pPr>
              <a:t>51</a:t>
            </a:fld>
            <a:endParaRPr lang="en-US" altLang="en-US"/>
          </a:p>
        </p:txBody>
      </p:sp>
      <p:pic>
        <p:nvPicPr>
          <p:cNvPr id="7" name="Picture 6">
            <a:extLst>
              <a:ext uri="{FF2B5EF4-FFF2-40B4-BE49-F238E27FC236}">
                <a16:creationId xmlns:a16="http://schemas.microsoft.com/office/drawing/2014/main" id="{33891572-D436-EE72-E1AC-634391A5E769}"/>
              </a:ext>
            </a:extLst>
          </p:cNvPr>
          <p:cNvPicPr>
            <a:picLocks noChangeAspect="1"/>
          </p:cNvPicPr>
          <p:nvPr/>
        </p:nvPicPr>
        <p:blipFill>
          <a:blip r:embed="rId2"/>
          <a:stretch>
            <a:fillRect/>
          </a:stretch>
        </p:blipFill>
        <p:spPr>
          <a:xfrm>
            <a:off x="611046" y="1582700"/>
            <a:ext cx="10971354" cy="3636404"/>
          </a:xfrm>
          <a:prstGeom prst="rect">
            <a:avLst/>
          </a:prstGeom>
        </p:spPr>
      </p:pic>
      <p:sp>
        <p:nvSpPr>
          <p:cNvPr id="8" name="TextBox 7">
            <a:extLst>
              <a:ext uri="{FF2B5EF4-FFF2-40B4-BE49-F238E27FC236}">
                <a16:creationId xmlns:a16="http://schemas.microsoft.com/office/drawing/2014/main" id="{4E240438-70DE-33AE-5F6A-CA901B668829}"/>
              </a:ext>
            </a:extLst>
          </p:cNvPr>
          <p:cNvSpPr txBox="1"/>
          <p:nvPr/>
        </p:nvSpPr>
        <p:spPr>
          <a:xfrm>
            <a:off x="2135560" y="6152723"/>
            <a:ext cx="8244916" cy="276999"/>
          </a:xfrm>
          <a:prstGeom prst="rect">
            <a:avLst/>
          </a:prstGeom>
          <a:noFill/>
        </p:spPr>
        <p:txBody>
          <a:bodyPr wrap="square" rtlCol="0">
            <a:spAutoFit/>
          </a:bodyPr>
          <a:lstStyle/>
          <a:p>
            <a:pPr algn="ctr">
              <a:buNone/>
            </a:pPr>
            <a:r>
              <a:rPr lang="en-US" sz="1200" b="0" dirty="0">
                <a:solidFill>
                  <a:srgbClr val="000000"/>
                </a:solidFill>
                <a:effectLst/>
                <a:latin typeface="Times New Roman" panose="02020603050405020304" pitchFamily="18" charset="0"/>
              </a:rPr>
              <a:t>Ke, </a:t>
            </a:r>
            <a:r>
              <a:rPr lang="en-US" sz="1200" dirty="0">
                <a:solidFill>
                  <a:srgbClr val="000000"/>
                </a:solidFill>
                <a:latin typeface="Times New Roman" panose="02020603050405020304" pitchFamily="18" charset="0"/>
              </a:rPr>
              <a:t>Shao, Lin, Konishi, Kim</a:t>
            </a:r>
            <a:r>
              <a:rPr lang="en-US" sz="1200" b="0" dirty="0">
                <a:solidFill>
                  <a:srgbClr val="000000"/>
                </a:solidFill>
                <a:effectLst/>
                <a:latin typeface="Times New Roman" panose="02020603050405020304" pitchFamily="18" charset="0"/>
              </a:rPr>
              <a:t> and Liu. CONTINUALPRE-TRAININGOFLANGUAGEMODELS. ICLR-2023.</a:t>
            </a:r>
          </a:p>
        </p:txBody>
      </p:sp>
    </p:spTree>
    <p:extLst>
      <p:ext uri="{BB962C8B-B14F-4D97-AF65-F5344CB8AC3E}">
        <p14:creationId xmlns:p14="http://schemas.microsoft.com/office/powerpoint/2010/main" val="1539795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BBCC-5A31-46FE-9603-131CEE58E51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882DEAC-7047-4A78-92F6-AEDB748165FC}"/>
              </a:ext>
            </a:extLst>
          </p:cNvPr>
          <p:cNvSpPr>
            <a:spLocks noGrp="1"/>
          </p:cNvSpPr>
          <p:nvPr>
            <p:ph idx="1"/>
          </p:nvPr>
        </p:nvSpPr>
        <p:spPr/>
        <p:txBody>
          <a:bodyPr/>
          <a:lstStyle/>
          <a:p>
            <a:pPr>
              <a:spcBef>
                <a:spcPts val="600"/>
              </a:spcBef>
            </a:pPr>
            <a:r>
              <a:rPr lang="en-US" sz="3200" dirty="0">
                <a:solidFill>
                  <a:schemeClr val="bg2">
                    <a:lumMod val="60000"/>
                    <a:lumOff val="40000"/>
                  </a:schemeClr>
                </a:solidFill>
              </a:rPr>
              <a:t>Continual or lifelong learning</a:t>
            </a:r>
          </a:p>
          <a:p>
            <a:pPr>
              <a:spcBef>
                <a:spcPts val="600"/>
              </a:spcBef>
            </a:pPr>
            <a:r>
              <a:rPr lang="en-US" sz="3200" dirty="0">
                <a:solidFill>
                  <a:schemeClr val="bg2">
                    <a:lumMod val="60000"/>
                    <a:lumOff val="40000"/>
                  </a:schemeClr>
                </a:solidFill>
              </a:rPr>
              <a:t>Class incremental learning (CIL)</a:t>
            </a:r>
          </a:p>
          <a:p>
            <a:pPr lvl="1">
              <a:spcBef>
                <a:spcPts val="600"/>
              </a:spcBef>
            </a:pPr>
            <a:r>
              <a:rPr lang="en-US" sz="2800" dirty="0">
                <a:solidFill>
                  <a:schemeClr val="bg2">
                    <a:lumMod val="60000"/>
                    <a:lumOff val="40000"/>
                  </a:schemeClr>
                </a:solidFill>
              </a:rPr>
              <a:t>Theoretical result and algorithms</a:t>
            </a:r>
          </a:p>
          <a:p>
            <a:pPr>
              <a:spcBef>
                <a:spcPts val="600"/>
              </a:spcBef>
            </a:pPr>
            <a:r>
              <a:rPr lang="en-US" sz="3200" dirty="0">
                <a:solidFill>
                  <a:schemeClr val="bg2">
                    <a:lumMod val="60000"/>
                    <a:lumOff val="40000"/>
                  </a:schemeClr>
                </a:solidFill>
              </a:rPr>
              <a:t>Open world continual learning</a:t>
            </a:r>
          </a:p>
          <a:p>
            <a:pPr lvl="1">
              <a:spcBef>
                <a:spcPts val="600"/>
              </a:spcBef>
            </a:pPr>
            <a:r>
              <a:rPr lang="en-US" sz="2800" dirty="0">
                <a:solidFill>
                  <a:schemeClr val="bg2">
                    <a:lumMod val="60000"/>
                    <a:lumOff val="40000"/>
                  </a:schemeClr>
                </a:solidFill>
              </a:rPr>
              <a:t>A continuous learning chatbot</a:t>
            </a:r>
          </a:p>
          <a:p>
            <a:pPr>
              <a:spcBef>
                <a:spcPts val="600"/>
              </a:spcBef>
            </a:pPr>
            <a:r>
              <a:rPr lang="en-US" sz="3200" dirty="0">
                <a:solidFill>
                  <a:schemeClr val="bg2">
                    <a:lumMod val="60000"/>
                    <a:lumOff val="40000"/>
                  </a:schemeClr>
                </a:solidFill>
              </a:rPr>
              <a:t>Continual pre-training of language models</a:t>
            </a:r>
          </a:p>
          <a:p>
            <a:pPr>
              <a:spcBef>
                <a:spcPts val="600"/>
              </a:spcBef>
            </a:pPr>
            <a:r>
              <a:rPr lang="en-US" sz="3200" dirty="0">
                <a:solidFill>
                  <a:srgbClr val="C00000"/>
                </a:solidFill>
              </a:rPr>
              <a:t>Summary</a:t>
            </a:r>
          </a:p>
          <a:p>
            <a:endParaRPr lang="en-US" dirty="0"/>
          </a:p>
        </p:txBody>
      </p:sp>
      <p:sp>
        <p:nvSpPr>
          <p:cNvPr id="4" name="Footer Placeholder 3">
            <a:extLst>
              <a:ext uri="{FF2B5EF4-FFF2-40B4-BE49-F238E27FC236}">
                <a16:creationId xmlns:a16="http://schemas.microsoft.com/office/drawing/2014/main" id="{DD26E562-8491-4F03-91BC-143A56A1DEB9}"/>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DCA673DD-CB26-4DC3-941D-6029444DCD8E}"/>
              </a:ext>
            </a:extLst>
          </p:cNvPr>
          <p:cNvSpPr>
            <a:spLocks noGrp="1"/>
          </p:cNvSpPr>
          <p:nvPr>
            <p:ph type="sldNum" sz="quarter" idx="11"/>
          </p:nvPr>
        </p:nvSpPr>
        <p:spPr/>
        <p:txBody>
          <a:bodyPr/>
          <a:lstStyle/>
          <a:p>
            <a:pPr>
              <a:defRPr/>
            </a:pPr>
            <a:fld id="{09BF91C3-4DC8-4412-86BD-7EDA41606D7A}" type="slidenum">
              <a:rPr lang="en-US" altLang="en-US" smtClean="0"/>
              <a:pPr>
                <a:defRPr/>
              </a:pPr>
              <a:t>52</a:t>
            </a:fld>
            <a:endParaRPr lang="en-US" altLang="en-US"/>
          </a:p>
        </p:txBody>
      </p:sp>
    </p:spTree>
    <p:extLst>
      <p:ext uri="{BB962C8B-B14F-4D97-AF65-F5344CB8AC3E}">
        <p14:creationId xmlns:p14="http://schemas.microsoft.com/office/powerpoint/2010/main" val="1019319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09600" y="1628800"/>
            <a:ext cx="10972800" cy="4416007"/>
          </a:xfrm>
        </p:spPr>
        <p:txBody>
          <a:bodyPr/>
          <a:lstStyle/>
          <a:p>
            <a:r>
              <a:rPr lang="en-US" sz="2800" dirty="0">
                <a:solidFill>
                  <a:srgbClr val="0000FF"/>
                </a:solidFill>
              </a:rPr>
              <a:t>To make AI agents more intelligent and autonomous. </a:t>
            </a:r>
          </a:p>
          <a:p>
            <a:pPr lvl="2"/>
            <a:r>
              <a:rPr lang="en-US" sz="2000" dirty="0"/>
              <a:t>It needs to learn continuously in the open world by itself in a self-initiated manner</a:t>
            </a:r>
            <a:endParaRPr lang="en-US" sz="1800" b="1" dirty="0">
              <a:solidFill>
                <a:srgbClr val="FF0000"/>
              </a:solidFill>
            </a:endParaRPr>
          </a:p>
          <a:p>
            <a:pPr lvl="3"/>
            <a:r>
              <a:rPr lang="en-US" sz="1800" b="1" dirty="0">
                <a:solidFill>
                  <a:srgbClr val="FF0000"/>
                </a:solidFill>
              </a:rPr>
              <a:t>Learning on the job </a:t>
            </a:r>
            <a:r>
              <a:rPr lang="en-US" sz="1800" dirty="0"/>
              <a:t>(Liu, 2020; Liu et al, 2021)</a:t>
            </a:r>
          </a:p>
          <a:p>
            <a:pPr lvl="4"/>
            <a:r>
              <a:rPr lang="en-US" sz="1800" b="1" dirty="0">
                <a:solidFill>
                  <a:srgbClr val="0000FF"/>
                </a:solidFill>
              </a:rPr>
              <a:t>Self-initiated open world continual learning and adaptation (SOLA)</a:t>
            </a:r>
            <a:endParaRPr lang="en-US" sz="1800" dirty="0">
              <a:solidFill>
                <a:srgbClr val="0000FF"/>
              </a:solidFill>
            </a:endParaRPr>
          </a:p>
          <a:p>
            <a:pPr>
              <a:spcBef>
                <a:spcPts val="600"/>
              </a:spcBef>
            </a:pPr>
            <a:r>
              <a:rPr lang="en-US" sz="2800" dirty="0"/>
              <a:t>Current techniques are still in their infancy</a:t>
            </a:r>
            <a:r>
              <a:rPr lang="en-US" sz="2800" dirty="0">
                <a:solidFill>
                  <a:srgbClr val="0000FF"/>
                </a:solidFill>
              </a:rPr>
              <a:t>. Many challenges, e.g.,</a:t>
            </a:r>
          </a:p>
          <a:p>
            <a:pPr lvl="2"/>
            <a:r>
              <a:rPr lang="en-US" sz="2000" dirty="0"/>
              <a:t>Novelty detection and new task formulation</a:t>
            </a:r>
          </a:p>
          <a:p>
            <a:pPr lvl="2"/>
            <a:r>
              <a:rPr lang="en-US" sz="2000" dirty="0"/>
              <a:t>Obtaining training data on the fly</a:t>
            </a:r>
          </a:p>
          <a:p>
            <a:pPr lvl="2"/>
            <a:r>
              <a:rPr lang="en-US" sz="2000" dirty="0"/>
              <a:t>Novelty characterization and adaptation</a:t>
            </a:r>
          </a:p>
          <a:p>
            <a:pPr lvl="2"/>
            <a:r>
              <a:rPr lang="en-US" sz="2000" dirty="0"/>
              <a:t>Learning task-related world model </a:t>
            </a:r>
          </a:p>
          <a:p>
            <a:pPr lvl="2"/>
            <a:r>
              <a:rPr lang="en-US" sz="2000" dirty="0"/>
              <a:t>Automated reasoning</a:t>
            </a:r>
          </a:p>
          <a:p>
            <a:r>
              <a:rPr lang="en-US" sz="2800" dirty="0">
                <a:solidFill>
                  <a:srgbClr val="FF0000"/>
                </a:solidFill>
              </a:rPr>
              <a:t>But I believe SOLA systems are possible in restricted domains.</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53</a:t>
            </a:fld>
            <a:endParaRPr lang="en-US" altLang="en-US"/>
          </a:p>
        </p:txBody>
      </p:sp>
      <p:sp>
        <p:nvSpPr>
          <p:cNvPr id="6" name="Footer Placeholder 5"/>
          <p:cNvSpPr>
            <a:spLocks noGrp="1"/>
          </p:cNvSpPr>
          <p:nvPr>
            <p:ph type="ftr" sz="quarter" idx="10"/>
          </p:nvPr>
        </p:nvSpPr>
        <p:spPr/>
        <p:txBody>
          <a:bodyPr/>
          <a:lstStyle/>
          <a:p>
            <a:pPr>
              <a:defRPr/>
            </a:pPr>
            <a:r>
              <a:rPr lang="it-IT" altLang="en-US"/>
              <a:t>CS583, Spring 2024.</a:t>
            </a:r>
            <a:endParaRPr lang="en-US" altLang="en-US" dirty="0"/>
          </a:p>
        </p:txBody>
      </p:sp>
    </p:spTree>
    <p:extLst>
      <p:ext uri="{BB962C8B-B14F-4D97-AF65-F5344CB8AC3E}">
        <p14:creationId xmlns:p14="http://schemas.microsoft.com/office/powerpoint/2010/main" val="2280507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424" y="1439886"/>
            <a:ext cx="10164233" cy="1752600"/>
          </a:xfrm>
        </p:spPr>
        <p:txBody>
          <a:bodyPr/>
          <a:lstStyle/>
          <a:p>
            <a:r>
              <a:rPr lang="en-US" sz="6600" b="1" dirty="0"/>
              <a:t>Thank You</a:t>
            </a:r>
          </a:p>
        </p:txBody>
      </p:sp>
      <p:sp>
        <p:nvSpPr>
          <p:cNvPr id="3" name="Subtitle 2"/>
          <p:cNvSpPr>
            <a:spLocks noGrp="1"/>
          </p:cNvSpPr>
          <p:nvPr>
            <p:ph type="subTitle" idx="1"/>
          </p:nvPr>
        </p:nvSpPr>
        <p:spPr>
          <a:xfrm>
            <a:off x="4295800" y="2653501"/>
            <a:ext cx="2988332" cy="847507"/>
          </a:xfrm>
        </p:spPr>
        <p:txBody>
          <a:bodyPr/>
          <a:lstStyle/>
          <a:p>
            <a:r>
              <a:rPr lang="en-US" sz="4400" dirty="0"/>
              <a:t>      Q&amp;A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8428" y="1408638"/>
            <a:ext cx="1440160" cy="1783848"/>
          </a:xfrm>
          <a:prstGeom prst="rect">
            <a:avLst/>
          </a:prstGeom>
        </p:spPr>
      </p:pic>
      <p:pic>
        <p:nvPicPr>
          <p:cNvPr id="7" name="Picture 6">
            <a:extLst>
              <a:ext uri="{FF2B5EF4-FFF2-40B4-BE49-F238E27FC236}">
                <a16:creationId xmlns:a16="http://schemas.microsoft.com/office/drawing/2014/main" id="{3F1B8156-3765-404A-8BF0-A05FBA8E7BA5}"/>
              </a:ext>
            </a:extLst>
          </p:cNvPr>
          <p:cNvPicPr>
            <a:picLocks noChangeAspect="1"/>
          </p:cNvPicPr>
          <p:nvPr/>
        </p:nvPicPr>
        <p:blipFill>
          <a:blip r:embed="rId3"/>
          <a:stretch>
            <a:fillRect/>
          </a:stretch>
        </p:blipFill>
        <p:spPr>
          <a:xfrm>
            <a:off x="2618222" y="5691588"/>
            <a:ext cx="842186" cy="466642"/>
          </a:xfrm>
          <a:prstGeom prst="rect">
            <a:avLst/>
          </a:prstGeom>
        </p:spPr>
      </p:pic>
      <p:pic>
        <p:nvPicPr>
          <p:cNvPr id="9" name="Picture 8">
            <a:extLst>
              <a:ext uri="{FF2B5EF4-FFF2-40B4-BE49-F238E27FC236}">
                <a16:creationId xmlns:a16="http://schemas.microsoft.com/office/drawing/2014/main" id="{119559FC-E45C-429E-AA7B-A9E43AF672B2}"/>
              </a:ext>
            </a:extLst>
          </p:cNvPr>
          <p:cNvPicPr>
            <a:picLocks noChangeAspect="1"/>
          </p:cNvPicPr>
          <p:nvPr/>
        </p:nvPicPr>
        <p:blipFill>
          <a:blip r:embed="rId4"/>
          <a:stretch>
            <a:fillRect/>
          </a:stretch>
        </p:blipFill>
        <p:spPr>
          <a:xfrm>
            <a:off x="3770350" y="5656182"/>
            <a:ext cx="626162" cy="618796"/>
          </a:xfrm>
          <a:prstGeom prst="rect">
            <a:avLst/>
          </a:prstGeom>
        </p:spPr>
      </p:pic>
      <p:pic>
        <p:nvPicPr>
          <p:cNvPr id="10" name="Picture 9">
            <a:extLst>
              <a:ext uri="{FF2B5EF4-FFF2-40B4-BE49-F238E27FC236}">
                <a16:creationId xmlns:a16="http://schemas.microsoft.com/office/drawing/2014/main" id="{F0726A3E-ACE8-4106-93F1-C9362881D8DF}"/>
              </a:ext>
            </a:extLst>
          </p:cNvPr>
          <p:cNvPicPr>
            <a:picLocks noChangeAspect="1"/>
          </p:cNvPicPr>
          <p:nvPr/>
        </p:nvPicPr>
        <p:blipFill>
          <a:blip r:embed="rId5"/>
          <a:stretch>
            <a:fillRect/>
          </a:stretch>
        </p:blipFill>
        <p:spPr>
          <a:xfrm>
            <a:off x="4727848" y="5802655"/>
            <a:ext cx="1094730" cy="244508"/>
          </a:xfrm>
          <a:prstGeom prst="rect">
            <a:avLst/>
          </a:prstGeom>
        </p:spPr>
      </p:pic>
      <p:sp>
        <p:nvSpPr>
          <p:cNvPr id="4" name="TextBox 3">
            <a:extLst>
              <a:ext uri="{FF2B5EF4-FFF2-40B4-BE49-F238E27FC236}">
                <a16:creationId xmlns:a16="http://schemas.microsoft.com/office/drawing/2014/main" id="{6D3794DD-A96D-4495-B9AB-43EA27C689EB}"/>
              </a:ext>
            </a:extLst>
          </p:cNvPr>
          <p:cNvSpPr txBox="1"/>
          <p:nvPr/>
        </p:nvSpPr>
        <p:spPr>
          <a:xfrm>
            <a:off x="839416" y="4129982"/>
            <a:ext cx="10805326" cy="2028248"/>
          </a:xfrm>
          <a:prstGeom prst="rect">
            <a:avLst/>
          </a:prstGeom>
          <a:noFill/>
        </p:spPr>
        <p:txBody>
          <a:bodyPr wrap="square" rtlCol="0">
            <a:spAutoFit/>
          </a:bodyPr>
          <a:lstStyle/>
          <a:p>
            <a:pPr marL="1541463" indent="-1541463">
              <a:buNone/>
            </a:pPr>
            <a:r>
              <a:rPr lang="en-US" sz="2400" b="1" dirty="0">
                <a:latin typeface="+mn-lt"/>
              </a:rPr>
              <a:t>Students: 	</a:t>
            </a:r>
            <a:r>
              <a:rPr lang="en-US" sz="2400" dirty="0">
                <a:latin typeface="+mn-lt"/>
              </a:rPr>
              <a:t>Zhiyuan Chen (ex), </a:t>
            </a:r>
            <a:r>
              <a:rPr lang="en-US" sz="2400" b="0" i="0" dirty="0">
                <a:solidFill>
                  <a:srgbClr val="000000"/>
                </a:solidFill>
                <a:effectLst/>
                <a:latin typeface="+mn-lt"/>
              </a:rPr>
              <a:t>Sepideh </a:t>
            </a:r>
            <a:r>
              <a:rPr lang="en-US" sz="2400" b="0" i="0" dirty="0" err="1">
                <a:solidFill>
                  <a:srgbClr val="000000"/>
                </a:solidFill>
                <a:effectLst/>
                <a:latin typeface="+mn-lt"/>
              </a:rPr>
              <a:t>Esmaeilpour</a:t>
            </a:r>
            <a:r>
              <a:rPr lang="en-US" sz="2400" b="0" i="0" dirty="0">
                <a:solidFill>
                  <a:srgbClr val="000000"/>
                </a:solidFill>
                <a:effectLst/>
                <a:latin typeface="+mn-lt"/>
              </a:rPr>
              <a:t>, Zixuan Ke, Gyuhak Kim, </a:t>
            </a:r>
            <a:r>
              <a:rPr lang="en-US" sz="2400" dirty="0">
                <a:solidFill>
                  <a:srgbClr val="000000"/>
                </a:solidFill>
                <a:latin typeface="+mn-lt"/>
              </a:rPr>
              <a:t>Nianzu Ma, </a:t>
            </a:r>
            <a:r>
              <a:rPr lang="en-US" sz="2400" dirty="0">
                <a:latin typeface="+mn-lt"/>
              </a:rPr>
              <a:t>Sahisnu Mazumder (ex), Lei Shu (ex), Hu Xu (ex)</a:t>
            </a:r>
          </a:p>
          <a:p>
            <a:pPr marL="1541463" indent="-1541463">
              <a:spcAft>
                <a:spcPts val="1800"/>
              </a:spcAft>
              <a:buNone/>
            </a:pPr>
            <a:r>
              <a:rPr lang="en-US" sz="2400" b="1" dirty="0">
                <a:latin typeface="+mn-lt"/>
              </a:rPr>
              <a:t>Collaborators: </a:t>
            </a:r>
            <a:r>
              <a:rPr lang="en-US" sz="2400" b="0" i="0" dirty="0">
                <a:solidFill>
                  <a:srgbClr val="000000"/>
                </a:solidFill>
                <a:effectLst/>
                <a:latin typeface="+mn-lt"/>
              </a:rPr>
              <a:t>Wenpeng Hu, Scott </a:t>
            </a:r>
            <a:r>
              <a:rPr lang="en-US" sz="2400" dirty="0">
                <a:latin typeface="+mn-lt"/>
              </a:rPr>
              <a:t>Grigsby, </a:t>
            </a:r>
            <a:r>
              <a:rPr lang="en-US" sz="2400" b="0" i="0" dirty="0">
                <a:solidFill>
                  <a:srgbClr val="000000"/>
                </a:solidFill>
                <a:effectLst/>
                <a:latin typeface="+mn-lt"/>
              </a:rPr>
              <a:t>Tatsuya Konishi, </a:t>
            </a:r>
            <a:r>
              <a:rPr lang="en-US" sz="2400" dirty="0">
                <a:latin typeface="+mn-lt"/>
              </a:rPr>
              <a:t>Eric Robertson</a:t>
            </a:r>
          </a:p>
          <a:p>
            <a:pPr>
              <a:spcBef>
                <a:spcPts val="1200"/>
              </a:spcBef>
              <a:buNone/>
            </a:pPr>
            <a:r>
              <a:rPr lang="en-US" sz="2400" b="1" dirty="0"/>
              <a:t>Funding:</a:t>
            </a:r>
            <a:r>
              <a:rPr lang="en-US" sz="2400" dirty="0"/>
              <a:t> </a:t>
            </a:r>
          </a:p>
        </p:txBody>
      </p:sp>
    </p:spTree>
    <p:extLst>
      <p:ext uri="{BB962C8B-B14F-4D97-AF65-F5344CB8AC3E}">
        <p14:creationId xmlns:p14="http://schemas.microsoft.com/office/powerpoint/2010/main" val="1881356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Self-driving cars need to learn continuously</a:t>
            </a:r>
          </a:p>
        </p:txBody>
      </p:sp>
      <p:sp>
        <p:nvSpPr>
          <p:cNvPr id="3" name="Content Placeholder 2"/>
          <p:cNvSpPr>
            <a:spLocks noGrp="1"/>
          </p:cNvSpPr>
          <p:nvPr>
            <p:ph idx="1"/>
          </p:nvPr>
        </p:nvSpPr>
        <p:spPr>
          <a:xfrm>
            <a:off x="609600" y="1600201"/>
            <a:ext cx="6602524" cy="4530725"/>
          </a:xfrm>
        </p:spPr>
        <p:txBody>
          <a:bodyPr/>
          <a:lstStyle/>
          <a:p>
            <a:r>
              <a:rPr lang="en-US" dirty="0"/>
              <a:t>Self-driving cars cannot reach human-level of driving with only rules and off-line training. </a:t>
            </a:r>
          </a:p>
          <a:p>
            <a:pPr lvl="2"/>
            <a:r>
              <a:rPr lang="en-US" dirty="0"/>
              <a:t>Impossible to cover all corner cases</a:t>
            </a:r>
          </a:p>
          <a:p>
            <a:pPr lvl="2"/>
            <a:r>
              <a:rPr lang="en-US" dirty="0">
                <a:solidFill>
                  <a:srgbClr val="FF0000"/>
                </a:solidFill>
              </a:rPr>
              <a:t>Real-world is full of unknowns</a:t>
            </a:r>
            <a:r>
              <a:rPr lang="en-US" dirty="0"/>
              <a:t>. </a:t>
            </a:r>
          </a:p>
          <a:p>
            <a:r>
              <a:rPr lang="en-US" dirty="0"/>
              <a:t>Have to learn &amp; adapt continuously in its interaction with humans and the environment by itself. </a:t>
            </a:r>
          </a:p>
          <a:p>
            <a:pPr lvl="2"/>
            <a:r>
              <a:rPr lang="en-US" dirty="0"/>
              <a:t>in the </a:t>
            </a:r>
            <a:r>
              <a:rPr lang="en-US" dirty="0">
                <a:solidFill>
                  <a:srgbClr val="FF0000"/>
                </a:solidFill>
              </a:rPr>
              <a:t>open world </a:t>
            </a:r>
            <a:r>
              <a:rPr lang="en-US" dirty="0"/>
              <a:t>with unknowns.</a:t>
            </a:r>
          </a:p>
          <a:p>
            <a:endParaRPr lang="en-US" dirty="0"/>
          </a:p>
        </p:txBody>
      </p:sp>
      <p:sp>
        <p:nvSpPr>
          <p:cNvPr id="4" name="Footer Placeholder 3"/>
          <p:cNvSpPr>
            <a:spLocks noGrp="1"/>
          </p:cNvSpPr>
          <p:nvPr>
            <p:ph type="ftr" sz="quarter" idx="10"/>
          </p:nvPr>
        </p:nvSpPr>
        <p:spPr/>
        <p:txBody>
          <a:bodyPr/>
          <a:lstStyle/>
          <a:p>
            <a:pPr>
              <a:defRPr/>
            </a:pPr>
            <a:r>
              <a:rPr lang="pt-BR" altLang="en-US"/>
              <a:t>CS583, Spring 2024.</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6</a:t>
            </a:fld>
            <a:endParaRPr lang="en-US" altLang="en-US"/>
          </a:p>
        </p:txBody>
      </p:sp>
      <p:pic>
        <p:nvPicPr>
          <p:cNvPr id="6" name="Picture 5"/>
          <p:cNvPicPr>
            <a:picLocks noChangeAspect="1"/>
          </p:cNvPicPr>
          <p:nvPr/>
        </p:nvPicPr>
        <p:blipFill>
          <a:blip r:embed="rId2"/>
          <a:stretch>
            <a:fillRect/>
          </a:stretch>
        </p:blipFill>
        <p:spPr>
          <a:xfrm>
            <a:off x="7608168" y="970568"/>
            <a:ext cx="3581667" cy="2340260"/>
          </a:xfrm>
          <a:prstGeom prst="rect">
            <a:avLst/>
          </a:prstGeom>
        </p:spPr>
      </p:pic>
      <p:pic>
        <p:nvPicPr>
          <p:cNvPr id="7" name="Picture 6"/>
          <p:cNvPicPr>
            <a:picLocks noChangeAspect="1"/>
          </p:cNvPicPr>
          <p:nvPr/>
        </p:nvPicPr>
        <p:blipFill>
          <a:blip r:embed="rId3"/>
          <a:stretch>
            <a:fillRect/>
          </a:stretch>
        </p:blipFill>
        <p:spPr>
          <a:xfrm>
            <a:off x="7145784" y="3298787"/>
            <a:ext cx="4494832" cy="2902521"/>
          </a:xfrm>
          <a:prstGeom prst="rect">
            <a:avLst/>
          </a:prstGeom>
        </p:spPr>
      </p:pic>
      <p:sp>
        <p:nvSpPr>
          <p:cNvPr id="8" name="TextBox 7"/>
          <p:cNvSpPr txBox="1"/>
          <p:nvPr/>
        </p:nvSpPr>
        <p:spPr>
          <a:xfrm>
            <a:off x="609600" y="6152723"/>
            <a:ext cx="10972800" cy="276999"/>
          </a:xfrm>
          <a:prstGeom prst="rect">
            <a:avLst/>
          </a:prstGeom>
          <a:noFill/>
        </p:spPr>
        <p:txBody>
          <a:bodyPr wrap="square" rtlCol="0">
            <a:spAutoFit/>
          </a:bodyPr>
          <a:lstStyle/>
          <a:p>
            <a:pPr algn="ctr">
              <a:buNone/>
            </a:pPr>
            <a:r>
              <a:rPr lang="en-US" sz="1200" dirty="0"/>
              <a:t>Chen and Liu. Lifelong machine learning. Morgan &amp; Claypool. 2018</a:t>
            </a:r>
          </a:p>
        </p:txBody>
      </p:sp>
    </p:spTree>
    <p:extLst>
      <p:ext uri="{BB962C8B-B14F-4D97-AF65-F5344CB8AC3E}">
        <p14:creationId xmlns:p14="http://schemas.microsoft.com/office/powerpoint/2010/main" val="2514880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37B89-61F2-2A65-C63D-9092A965019D}"/>
              </a:ext>
            </a:extLst>
          </p:cNvPr>
          <p:cNvSpPr>
            <a:spLocks noGrp="1"/>
          </p:cNvSpPr>
          <p:nvPr>
            <p:ph type="title"/>
          </p:nvPr>
        </p:nvSpPr>
        <p:spPr/>
        <p:txBody>
          <a:bodyPr/>
          <a:lstStyle/>
          <a:p>
            <a:r>
              <a:rPr lang="en-US" dirty="0"/>
              <a:t>An experience with self-driving</a:t>
            </a:r>
          </a:p>
        </p:txBody>
      </p:sp>
      <p:sp>
        <p:nvSpPr>
          <p:cNvPr id="3" name="Content Placeholder 2">
            <a:extLst>
              <a:ext uri="{FF2B5EF4-FFF2-40B4-BE49-F238E27FC236}">
                <a16:creationId xmlns:a16="http://schemas.microsoft.com/office/drawing/2014/main" id="{D5F3026D-3C7F-41B8-81AF-3600C0E90FC7}"/>
              </a:ext>
            </a:extLst>
          </p:cNvPr>
          <p:cNvSpPr>
            <a:spLocks noGrp="1"/>
          </p:cNvSpPr>
          <p:nvPr>
            <p:ph idx="1"/>
          </p:nvPr>
        </p:nvSpPr>
        <p:spPr>
          <a:xfrm>
            <a:off x="595808" y="1736812"/>
            <a:ext cx="10972800" cy="4552933"/>
          </a:xfrm>
        </p:spPr>
        <p:txBody>
          <a:bodyPr/>
          <a:lstStyle/>
          <a:p>
            <a:r>
              <a:rPr lang="en-US" sz="2800" dirty="0"/>
              <a:t>I consulted for a self-driving car company.</a:t>
            </a:r>
          </a:p>
          <a:p>
            <a:r>
              <a:rPr lang="en-US" sz="2800" dirty="0"/>
              <a:t>We took a self-driving car for a road test.</a:t>
            </a:r>
          </a:p>
          <a:p>
            <a:pPr lvl="1"/>
            <a:r>
              <a:rPr lang="en-US" sz="2400" dirty="0"/>
              <a:t>At a T-junction, it stopped &amp; refused to move. </a:t>
            </a:r>
          </a:p>
          <a:p>
            <a:pPr lvl="2"/>
            <a:r>
              <a:rPr lang="en-US" sz="2000" dirty="0"/>
              <a:t>Every direction was clear, nothing on the road. </a:t>
            </a:r>
          </a:p>
          <a:p>
            <a:r>
              <a:rPr lang="en-US" sz="2800" dirty="0"/>
              <a:t>Our human driver had to take over. </a:t>
            </a:r>
          </a:p>
          <a:p>
            <a:pPr lvl="1"/>
            <a:r>
              <a:rPr lang="en-US" sz="2400" dirty="0"/>
              <a:t>Debugging found that a sensor detected a pebble on the road. </a:t>
            </a:r>
          </a:p>
          <a:p>
            <a:pPr lvl="1"/>
            <a:r>
              <a:rPr lang="en-US" sz="2400" dirty="0"/>
              <a:t>If the car had said ”</a:t>
            </a:r>
            <a:r>
              <a:rPr lang="en-US" sz="2400" i="1" dirty="0">
                <a:solidFill>
                  <a:srgbClr val="0000FF"/>
                </a:solidFill>
              </a:rPr>
              <a:t>I detected an unknown object here. What should I do</a:t>
            </a:r>
            <a:r>
              <a:rPr lang="en-US" sz="2400" dirty="0">
                <a:solidFill>
                  <a:srgbClr val="0000FF"/>
                </a:solidFill>
              </a:rPr>
              <a:t>?</a:t>
            </a:r>
            <a:r>
              <a:rPr lang="en-US" sz="2400" dirty="0"/>
              <a:t>” we would have replied “</a:t>
            </a:r>
            <a:r>
              <a:rPr lang="en-US" sz="2400" i="1" dirty="0">
                <a:solidFill>
                  <a:srgbClr val="C00000"/>
                </a:solidFill>
              </a:rPr>
              <a:t>It is safe. Go ahead</a:t>
            </a:r>
            <a:r>
              <a:rPr lang="en-US" sz="2400" dirty="0"/>
              <a:t>.” </a:t>
            </a:r>
          </a:p>
          <a:p>
            <a:pPr lvl="2"/>
            <a:r>
              <a:rPr lang="en-US" sz="2000" dirty="0"/>
              <a:t>The car can then learn the new object so that it will have no issue next time. </a:t>
            </a:r>
          </a:p>
          <a:p>
            <a:pPr lvl="3"/>
            <a:r>
              <a:rPr lang="en-US" b="1" dirty="0"/>
              <a:t>Learning on the fly </a:t>
            </a:r>
            <a:r>
              <a:rPr lang="en-US" dirty="0"/>
              <a:t>(on the job)</a:t>
            </a:r>
          </a:p>
        </p:txBody>
      </p:sp>
      <p:sp>
        <p:nvSpPr>
          <p:cNvPr id="4" name="Footer Placeholder 3">
            <a:extLst>
              <a:ext uri="{FF2B5EF4-FFF2-40B4-BE49-F238E27FC236}">
                <a16:creationId xmlns:a16="http://schemas.microsoft.com/office/drawing/2014/main" id="{8391888B-6F96-9636-1827-0E4999042BCC}"/>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7C928DB4-2052-549F-A2B6-2C4134D6EF37}"/>
              </a:ext>
            </a:extLst>
          </p:cNvPr>
          <p:cNvSpPr>
            <a:spLocks noGrp="1"/>
          </p:cNvSpPr>
          <p:nvPr>
            <p:ph type="sldNum" sz="quarter" idx="11"/>
          </p:nvPr>
        </p:nvSpPr>
        <p:spPr/>
        <p:txBody>
          <a:bodyPr/>
          <a:lstStyle/>
          <a:p>
            <a:pPr>
              <a:defRPr/>
            </a:pPr>
            <a:fld id="{09BF91C3-4DC8-4412-86BD-7EDA41606D7A}" type="slidenum">
              <a:rPr lang="en-US" altLang="en-US" smtClean="0"/>
              <a:pPr>
                <a:defRPr/>
              </a:pPr>
              <a:t>7</a:t>
            </a:fld>
            <a:endParaRPr lang="en-US" altLang="en-US"/>
          </a:p>
        </p:txBody>
      </p:sp>
      <p:graphicFrame>
        <p:nvGraphicFramePr>
          <p:cNvPr id="6" name="Object 5">
            <a:extLst>
              <a:ext uri="{FF2B5EF4-FFF2-40B4-BE49-F238E27FC236}">
                <a16:creationId xmlns:a16="http://schemas.microsoft.com/office/drawing/2014/main" id="{1B948311-4D10-EBEE-3E5C-4B9A3256AF19}"/>
              </a:ext>
            </a:extLst>
          </p:cNvPr>
          <p:cNvGraphicFramePr>
            <a:graphicFrameLocks noChangeAspect="1"/>
          </p:cNvGraphicFramePr>
          <p:nvPr/>
        </p:nvGraphicFramePr>
        <p:xfrm>
          <a:off x="7589882" y="568255"/>
          <a:ext cx="3992518" cy="3348371"/>
        </p:xfrm>
        <a:graphic>
          <a:graphicData uri="http://schemas.openxmlformats.org/presentationml/2006/ole">
            <mc:AlternateContent xmlns:mc="http://schemas.openxmlformats.org/markup-compatibility/2006">
              <mc:Choice xmlns:v="urn:schemas-microsoft-com:vml" Requires="v">
                <p:oleObj name="Bitmap Image" r:id="rId2" imgW="4270320" imgH="3581280" progId="PBrush">
                  <p:embed/>
                </p:oleObj>
              </mc:Choice>
              <mc:Fallback>
                <p:oleObj name="Bitmap Image" r:id="rId2" imgW="4270320" imgH="3581280" progId="PBrush">
                  <p:embed/>
                  <p:pic>
                    <p:nvPicPr>
                      <p:cNvPr id="6" name="Object 5">
                        <a:extLst>
                          <a:ext uri="{FF2B5EF4-FFF2-40B4-BE49-F238E27FC236}">
                            <a16:creationId xmlns:a16="http://schemas.microsoft.com/office/drawing/2014/main" id="{1B948311-4D10-EBEE-3E5C-4B9A3256AF19}"/>
                          </a:ext>
                        </a:extLst>
                      </p:cNvPr>
                      <p:cNvPicPr/>
                      <p:nvPr/>
                    </p:nvPicPr>
                    <p:blipFill>
                      <a:blip r:embed="rId3"/>
                      <a:stretch>
                        <a:fillRect/>
                      </a:stretch>
                    </p:blipFill>
                    <p:spPr>
                      <a:xfrm>
                        <a:off x="7589882" y="568255"/>
                        <a:ext cx="3992518" cy="3348371"/>
                      </a:xfrm>
                      <a:prstGeom prst="rect">
                        <a:avLst/>
                      </a:prstGeom>
                    </p:spPr>
                  </p:pic>
                </p:oleObj>
              </mc:Fallback>
            </mc:AlternateContent>
          </a:graphicData>
        </a:graphic>
      </p:graphicFrame>
    </p:spTree>
    <p:extLst>
      <p:ext uri="{BB962C8B-B14F-4D97-AF65-F5344CB8AC3E}">
        <p14:creationId xmlns:p14="http://schemas.microsoft.com/office/powerpoint/2010/main" val="3072847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1211036" cy="1139825"/>
          </a:xfrm>
        </p:spPr>
        <p:txBody>
          <a:bodyPr/>
          <a:lstStyle/>
          <a:p>
            <a:r>
              <a:rPr lang="en-US" dirty="0"/>
              <a:t>Chatbots should learn continually after deployment</a:t>
            </a:r>
            <a:br>
              <a:rPr lang="en-US" dirty="0"/>
            </a:br>
            <a:r>
              <a:rPr lang="en-US" sz="2400" dirty="0"/>
              <a:t>(Chen &amp; Liu, 2018, Liu, 2020) </a:t>
            </a:r>
          </a:p>
        </p:txBody>
      </p:sp>
      <p:sp>
        <p:nvSpPr>
          <p:cNvPr id="3" name="Content Placeholder 2"/>
          <p:cNvSpPr>
            <a:spLocks noGrp="1"/>
          </p:cNvSpPr>
          <p:nvPr>
            <p:ph idx="1"/>
          </p:nvPr>
        </p:nvSpPr>
        <p:spPr>
          <a:xfrm>
            <a:off x="575466" y="1606964"/>
            <a:ext cx="7118457" cy="4458750"/>
          </a:xfrm>
        </p:spPr>
        <p:txBody>
          <a:bodyPr/>
          <a:lstStyle/>
          <a:p>
            <a:r>
              <a:rPr lang="en-US" dirty="0">
                <a:solidFill>
                  <a:srgbClr val="FF0000"/>
                </a:solidFill>
              </a:rPr>
              <a:t>Chatbot: </a:t>
            </a:r>
            <a:r>
              <a:rPr lang="en-US" dirty="0"/>
              <a:t>human users may say things a chatbot does not understand.</a:t>
            </a:r>
          </a:p>
          <a:p>
            <a:pPr lvl="1"/>
            <a:r>
              <a:rPr lang="en-US" dirty="0"/>
              <a:t>It should learn </a:t>
            </a:r>
            <a:r>
              <a:rPr lang="en-US" dirty="0">
                <a:solidFill>
                  <a:srgbClr val="0000FF"/>
                </a:solidFill>
              </a:rPr>
              <a:t>new knowledge </a:t>
            </a:r>
            <a:r>
              <a:rPr lang="en-US" dirty="0"/>
              <a:t>and </a:t>
            </a:r>
            <a:r>
              <a:rPr lang="en-US" dirty="0">
                <a:solidFill>
                  <a:srgbClr val="0000FF"/>
                </a:solidFill>
              </a:rPr>
              <a:t>new language expressions </a:t>
            </a:r>
            <a:r>
              <a:rPr lang="en-US" b="1" dirty="0">
                <a:solidFill>
                  <a:srgbClr val="00B050"/>
                </a:solidFill>
              </a:rPr>
              <a:t>during chatting</a:t>
            </a:r>
            <a:r>
              <a:rPr lang="en-US" dirty="0"/>
              <a:t>. </a:t>
            </a:r>
          </a:p>
          <a:p>
            <a:pPr lvl="2">
              <a:spcBef>
                <a:spcPts val="600"/>
              </a:spcBef>
            </a:pPr>
            <a:r>
              <a:rPr lang="en-US" dirty="0"/>
              <a:t>E.g., asking the current or other users. </a:t>
            </a:r>
          </a:p>
          <a:p>
            <a:pPr lvl="1">
              <a:spcBef>
                <a:spcPts val="600"/>
              </a:spcBef>
            </a:pPr>
            <a:r>
              <a:rPr lang="en-US" dirty="0"/>
              <a:t>We humans learn a great deal in our daily conversations</a:t>
            </a:r>
          </a:p>
          <a:p>
            <a:pPr>
              <a:spcBef>
                <a:spcPts val="1200"/>
              </a:spcBef>
            </a:pPr>
            <a:r>
              <a:rPr lang="en-US" sz="2800" dirty="0"/>
              <a:t>Chatbots </a:t>
            </a:r>
            <a:r>
              <a:rPr lang="en-US" sz="2800" b="1" dirty="0"/>
              <a:t>should not </a:t>
            </a:r>
            <a:r>
              <a:rPr lang="en-US" sz="2800" dirty="0"/>
              <a:t>solely rely on offline training initiated by engineers.</a:t>
            </a:r>
          </a:p>
        </p:txBody>
      </p:sp>
      <p:sp>
        <p:nvSpPr>
          <p:cNvPr id="4" name="Footer Placeholder 3"/>
          <p:cNvSpPr>
            <a:spLocks noGrp="1"/>
          </p:cNvSpPr>
          <p:nvPr>
            <p:ph type="ftr" sz="quarter" idx="10"/>
          </p:nvPr>
        </p:nvSpPr>
        <p:spPr/>
        <p:txBody>
          <a:bodyPr/>
          <a:lstStyle/>
          <a:p>
            <a:pPr>
              <a:defRPr/>
            </a:pPr>
            <a:r>
              <a:rPr lang="pt-BR" altLang="en-US"/>
              <a:t>CS583, Spring 2024.</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8</a:t>
            </a:fld>
            <a:endParaRPr lang="en-US" altLang="en-US"/>
          </a:p>
        </p:txBody>
      </p:sp>
      <p:sp>
        <p:nvSpPr>
          <p:cNvPr id="7" name="TextBox 6"/>
          <p:cNvSpPr txBox="1"/>
          <p:nvPr/>
        </p:nvSpPr>
        <p:spPr>
          <a:xfrm>
            <a:off x="609600" y="6152723"/>
            <a:ext cx="10972800" cy="276999"/>
          </a:xfrm>
          <a:prstGeom prst="rect">
            <a:avLst/>
          </a:prstGeom>
          <a:noFill/>
        </p:spPr>
        <p:txBody>
          <a:bodyPr wrap="square" rtlCol="0">
            <a:spAutoFit/>
          </a:bodyPr>
          <a:lstStyle/>
          <a:p>
            <a:pPr algn="ctr">
              <a:buNone/>
            </a:pPr>
            <a:r>
              <a:rPr lang="en-US" sz="1200" dirty="0"/>
              <a:t>Liu and Mazumder. Lifelong and Continual Learning Dialogue Systems: Learning during Conversation. AAAI-2021</a:t>
            </a:r>
          </a:p>
        </p:txBody>
      </p:sp>
      <p:pic>
        <p:nvPicPr>
          <p:cNvPr id="9" name="Picture 8">
            <a:extLst>
              <a:ext uri="{FF2B5EF4-FFF2-40B4-BE49-F238E27FC236}">
                <a16:creationId xmlns:a16="http://schemas.microsoft.com/office/drawing/2014/main" id="{F5795E98-4188-442B-9F14-81F8FC327358}"/>
              </a:ext>
            </a:extLst>
          </p:cNvPr>
          <p:cNvPicPr>
            <a:picLocks noChangeAspect="1"/>
          </p:cNvPicPr>
          <p:nvPr/>
        </p:nvPicPr>
        <p:blipFill>
          <a:blip r:embed="rId2"/>
          <a:stretch>
            <a:fillRect/>
          </a:stretch>
        </p:blipFill>
        <p:spPr>
          <a:xfrm>
            <a:off x="7788188" y="1814500"/>
            <a:ext cx="1766839" cy="1578496"/>
          </a:xfrm>
          <a:prstGeom prst="rect">
            <a:avLst/>
          </a:prstGeom>
        </p:spPr>
      </p:pic>
      <p:pic>
        <p:nvPicPr>
          <p:cNvPr id="11" name="Picture 10">
            <a:extLst>
              <a:ext uri="{FF2B5EF4-FFF2-40B4-BE49-F238E27FC236}">
                <a16:creationId xmlns:a16="http://schemas.microsoft.com/office/drawing/2014/main" id="{1426F4EC-741A-4B1B-A224-6C98F40B0318}"/>
              </a:ext>
            </a:extLst>
          </p:cNvPr>
          <p:cNvPicPr>
            <a:picLocks noChangeAspect="1"/>
          </p:cNvPicPr>
          <p:nvPr/>
        </p:nvPicPr>
        <p:blipFill>
          <a:blip r:embed="rId3"/>
          <a:stretch>
            <a:fillRect/>
          </a:stretch>
        </p:blipFill>
        <p:spPr>
          <a:xfrm>
            <a:off x="9649292" y="1814500"/>
            <a:ext cx="1886938" cy="1578496"/>
          </a:xfrm>
          <a:prstGeom prst="rect">
            <a:avLst/>
          </a:prstGeom>
        </p:spPr>
      </p:pic>
      <p:pic>
        <p:nvPicPr>
          <p:cNvPr id="12" name="Picture 2" descr="obot teachers may one day be providing instruction in science to young  students –">
            <a:extLst>
              <a:ext uri="{FF2B5EF4-FFF2-40B4-BE49-F238E27FC236}">
                <a16:creationId xmlns:a16="http://schemas.microsoft.com/office/drawing/2014/main" id="{0FE49DF4-2EDF-4683-ACF6-87D5598CD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2139" y="3933056"/>
            <a:ext cx="2574305" cy="1914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08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BBCC-5A31-46FE-9603-131CEE58E51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882DEAC-7047-4A78-92F6-AEDB748165FC}"/>
              </a:ext>
            </a:extLst>
          </p:cNvPr>
          <p:cNvSpPr>
            <a:spLocks noGrp="1"/>
          </p:cNvSpPr>
          <p:nvPr>
            <p:ph idx="1"/>
          </p:nvPr>
        </p:nvSpPr>
        <p:spPr/>
        <p:txBody>
          <a:bodyPr/>
          <a:lstStyle/>
          <a:p>
            <a:pPr>
              <a:spcBef>
                <a:spcPts val="600"/>
              </a:spcBef>
            </a:pPr>
            <a:r>
              <a:rPr lang="en-US" sz="3200" dirty="0">
                <a:solidFill>
                  <a:srgbClr val="C00000"/>
                </a:solidFill>
              </a:rPr>
              <a:t>Continual or lifelong learning</a:t>
            </a:r>
          </a:p>
          <a:p>
            <a:pPr>
              <a:spcBef>
                <a:spcPts val="600"/>
              </a:spcBef>
            </a:pPr>
            <a:r>
              <a:rPr lang="en-US" sz="3200" dirty="0">
                <a:solidFill>
                  <a:schemeClr val="bg2">
                    <a:lumMod val="60000"/>
                    <a:lumOff val="40000"/>
                  </a:schemeClr>
                </a:solidFill>
              </a:rPr>
              <a:t>Class incremental learning (CIL)</a:t>
            </a:r>
          </a:p>
          <a:p>
            <a:pPr lvl="1">
              <a:spcBef>
                <a:spcPts val="600"/>
              </a:spcBef>
            </a:pPr>
            <a:r>
              <a:rPr lang="en-US" sz="2800" dirty="0">
                <a:solidFill>
                  <a:schemeClr val="bg2">
                    <a:lumMod val="60000"/>
                    <a:lumOff val="40000"/>
                  </a:schemeClr>
                </a:solidFill>
              </a:rPr>
              <a:t>Theoretical result and algorithms</a:t>
            </a:r>
          </a:p>
          <a:p>
            <a:pPr>
              <a:spcBef>
                <a:spcPts val="600"/>
              </a:spcBef>
            </a:pPr>
            <a:r>
              <a:rPr lang="en-US" sz="3200" dirty="0">
                <a:solidFill>
                  <a:schemeClr val="bg2">
                    <a:lumMod val="60000"/>
                    <a:lumOff val="40000"/>
                  </a:schemeClr>
                </a:solidFill>
              </a:rPr>
              <a:t>Open world continual learning</a:t>
            </a:r>
          </a:p>
          <a:p>
            <a:pPr lvl="1">
              <a:spcBef>
                <a:spcPts val="600"/>
              </a:spcBef>
            </a:pPr>
            <a:r>
              <a:rPr lang="en-US" sz="2800" dirty="0">
                <a:solidFill>
                  <a:schemeClr val="bg2">
                    <a:lumMod val="60000"/>
                    <a:lumOff val="40000"/>
                  </a:schemeClr>
                </a:solidFill>
              </a:rPr>
              <a:t>A continuous learning chatbot</a:t>
            </a:r>
          </a:p>
          <a:p>
            <a:pPr>
              <a:spcBef>
                <a:spcPts val="600"/>
              </a:spcBef>
            </a:pPr>
            <a:r>
              <a:rPr lang="en-US" sz="3200" dirty="0">
                <a:solidFill>
                  <a:schemeClr val="bg2">
                    <a:lumMod val="60000"/>
                    <a:lumOff val="40000"/>
                  </a:schemeClr>
                </a:solidFill>
              </a:rPr>
              <a:t>Continual pre-training of language models</a:t>
            </a:r>
          </a:p>
          <a:p>
            <a:pPr>
              <a:spcBef>
                <a:spcPts val="600"/>
              </a:spcBef>
            </a:pPr>
            <a:r>
              <a:rPr lang="en-US" sz="3200" dirty="0">
                <a:solidFill>
                  <a:schemeClr val="bg2">
                    <a:lumMod val="60000"/>
                    <a:lumOff val="40000"/>
                  </a:schemeClr>
                </a:solidFill>
              </a:rPr>
              <a:t>Summary</a:t>
            </a:r>
          </a:p>
          <a:p>
            <a:endParaRPr lang="en-US" dirty="0"/>
          </a:p>
        </p:txBody>
      </p:sp>
      <p:sp>
        <p:nvSpPr>
          <p:cNvPr id="4" name="Footer Placeholder 3">
            <a:extLst>
              <a:ext uri="{FF2B5EF4-FFF2-40B4-BE49-F238E27FC236}">
                <a16:creationId xmlns:a16="http://schemas.microsoft.com/office/drawing/2014/main" id="{DD26E562-8491-4F03-91BC-143A56A1DEB9}"/>
              </a:ext>
            </a:extLst>
          </p:cNvPr>
          <p:cNvSpPr>
            <a:spLocks noGrp="1"/>
          </p:cNvSpPr>
          <p:nvPr>
            <p:ph type="ftr" sz="quarter" idx="10"/>
          </p:nvPr>
        </p:nvSpPr>
        <p:spPr/>
        <p:txBody>
          <a:bodyPr/>
          <a:lstStyle/>
          <a:p>
            <a:pPr>
              <a:defRPr/>
            </a:pPr>
            <a:r>
              <a:rPr lang="it-IT" altLang="en-US"/>
              <a:t>CS583, Spring 2024.</a:t>
            </a:r>
            <a:endParaRPr lang="en-US" altLang="en-US" dirty="0"/>
          </a:p>
        </p:txBody>
      </p:sp>
      <p:sp>
        <p:nvSpPr>
          <p:cNvPr id="5" name="Slide Number Placeholder 4">
            <a:extLst>
              <a:ext uri="{FF2B5EF4-FFF2-40B4-BE49-F238E27FC236}">
                <a16:creationId xmlns:a16="http://schemas.microsoft.com/office/drawing/2014/main" id="{DCA673DD-CB26-4DC3-941D-6029444DCD8E}"/>
              </a:ext>
            </a:extLst>
          </p:cNvPr>
          <p:cNvSpPr>
            <a:spLocks noGrp="1"/>
          </p:cNvSpPr>
          <p:nvPr>
            <p:ph type="sldNum" sz="quarter" idx="11"/>
          </p:nvPr>
        </p:nvSpPr>
        <p:spPr/>
        <p:txBody>
          <a:bodyPr/>
          <a:lstStyle/>
          <a:p>
            <a:pPr>
              <a:defRPr/>
            </a:pPr>
            <a:fld id="{09BF91C3-4DC8-4412-86BD-7EDA41606D7A}" type="slidenum">
              <a:rPr lang="en-US" altLang="en-US" smtClean="0"/>
              <a:pPr>
                <a:defRPr/>
              </a:pPr>
              <a:t>9</a:t>
            </a:fld>
            <a:endParaRPr lang="en-US" altLang="en-US"/>
          </a:p>
        </p:txBody>
      </p:sp>
    </p:spTree>
    <p:extLst>
      <p:ext uri="{BB962C8B-B14F-4D97-AF65-F5344CB8AC3E}">
        <p14:creationId xmlns:p14="http://schemas.microsoft.com/office/powerpoint/2010/main" val="3646999152"/>
      </p:ext>
    </p:extLst>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242355</TotalTime>
  <Words>5400</Words>
  <Application>Microsoft Office PowerPoint</Application>
  <PresentationFormat>Widescreen</PresentationFormat>
  <Paragraphs>550</Paragraphs>
  <Slides>54</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4" baseType="lpstr">
      <vt:lpstr>NimbusRomNo9L-Medi</vt:lpstr>
      <vt:lpstr>NimbusRomNo9L-Regu</vt:lpstr>
      <vt:lpstr>Arial</vt:lpstr>
      <vt:lpstr>Bookman Old Style</vt:lpstr>
      <vt:lpstr>Garamond</vt:lpstr>
      <vt:lpstr>Symbol</vt:lpstr>
      <vt:lpstr>Times New Roman</vt:lpstr>
      <vt:lpstr>Wingdings</vt:lpstr>
      <vt:lpstr>Edge</vt:lpstr>
      <vt:lpstr>Bitmap Image</vt:lpstr>
      <vt:lpstr>Autonomous AI: Open World Continual Learning</vt:lpstr>
      <vt:lpstr>Introduction</vt:lpstr>
      <vt:lpstr>Introduction </vt:lpstr>
      <vt:lpstr>Novelty detection &amp; continual learning</vt:lpstr>
      <vt:lpstr>Introduction – autonomous learning agent</vt:lpstr>
      <vt:lpstr>Self-driving cars need to learn continuously</vt:lpstr>
      <vt:lpstr>An experience with self-driving</vt:lpstr>
      <vt:lpstr>Chatbots should learn continually after deployment (Chen &amp; Liu, 2018, Liu, 2020) </vt:lpstr>
      <vt:lpstr>Outline</vt:lpstr>
      <vt:lpstr>Continual or lifelong learning (Thrun 1996, Silver et al 2013; Ruvolo and Eaton, 2013; Chen and Liu, 2014, 2018)</vt:lpstr>
      <vt:lpstr>Traditional lifelong/continual learning (Thrun 1996, Silver et al 2013; Ruvolo and Eaton, 2013; Chen and Liu, 2014, 2018)</vt:lpstr>
      <vt:lpstr>Assumptions</vt:lpstr>
      <vt:lpstr>Two popular CL settings: TIL</vt:lpstr>
      <vt:lpstr>Two popular CL settings: CIL</vt:lpstr>
      <vt:lpstr>Outline</vt:lpstr>
      <vt:lpstr>Additional challenge of CIL</vt:lpstr>
      <vt:lpstr>CIL decomposition and theoretical result</vt:lpstr>
      <vt:lpstr>Results</vt:lpstr>
      <vt:lpstr>Necessary Condition for CIL</vt:lpstr>
      <vt:lpstr>Intuition of the theory</vt:lpstr>
      <vt:lpstr>An implication</vt:lpstr>
      <vt:lpstr>Proposed Methods - Comparison (CIL)</vt:lpstr>
      <vt:lpstr>Learnability of CIL</vt:lpstr>
      <vt:lpstr>Out-of-Distribution Replay</vt:lpstr>
      <vt:lpstr>Experiment results</vt:lpstr>
      <vt:lpstr>Learning holistic representations for CIL</vt:lpstr>
      <vt:lpstr>Outline</vt:lpstr>
      <vt:lpstr>Theory for open-world continual learning</vt:lpstr>
      <vt:lpstr>Simple version: Open-world continual learning (Chen &amp; Liu, 2018, Liu, 2020)</vt:lpstr>
      <vt:lpstr>Characteristics of open world continual learning (Chen and Liu, 2018, Liu, 2020)</vt:lpstr>
      <vt:lpstr>Example - a greeting bot in a hotel (Chen and Liu, 2018; Liu et al., 2021)</vt:lpstr>
      <vt:lpstr>Example (cont.) </vt:lpstr>
      <vt:lpstr>Novelty characterization and adaptation</vt:lpstr>
      <vt:lpstr>Adaptation enabled continual learning</vt:lpstr>
      <vt:lpstr>SOLA: Self-initiated Open-world continual Learning &amp; Adaptation</vt:lpstr>
      <vt:lpstr>Outline</vt:lpstr>
      <vt:lpstr>Example SOLA: natural language interface (NLI)</vt:lpstr>
      <vt:lpstr>An example – Smart home</vt:lpstr>
      <vt:lpstr>CML has three components</vt:lpstr>
      <vt:lpstr>Novelty detection, characterization, adaptation</vt:lpstr>
      <vt:lpstr>Risk consideration</vt:lpstr>
      <vt:lpstr>Continuous knowledge learning in dialogues (Mazumder et al. 2019)</vt:lpstr>
      <vt:lpstr>Knowledge learning in conversation</vt:lpstr>
      <vt:lpstr>Opportunities to learn in conversations</vt:lpstr>
      <vt:lpstr>Two types of queries or questions</vt:lpstr>
      <vt:lpstr>Assumptions</vt:lpstr>
      <vt:lpstr>Components for knowledge learning</vt:lpstr>
      <vt:lpstr>Interactive knowledge learning in dialogue: example (Mazumder et al. 2019)</vt:lpstr>
      <vt:lpstr>Outline</vt:lpstr>
      <vt:lpstr>Continual pre-training of language models</vt:lpstr>
      <vt:lpstr>End-task evaluation results</vt:lpstr>
      <vt:lpstr>Outline</vt:lpstr>
      <vt:lpstr>Summary</vt:lpstr>
      <vt:lpstr>Thank You</vt:lpstr>
    </vt:vector>
  </TitlesOfParts>
  <Company>NUS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and Summarizing Customer Reviews</dc:title>
  <dc:creator>Preferred Customer</dc:creator>
  <cp:lastModifiedBy>Liu, Bing</cp:lastModifiedBy>
  <cp:revision>6564</cp:revision>
  <cp:lastPrinted>2015-07-21T14:54:29Z</cp:lastPrinted>
  <dcterms:created xsi:type="dcterms:W3CDTF">2004-06-21T03:23:40Z</dcterms:created>
  <dcterms:modified xsi:type="dcterms:W3CDTF">2024-04-15T02:59:03Z</dcterms:modified>
</cp:coreProperties>
</file>