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38"/>
  </p:notesMasterIdLst>
  <p:handoutMasterIdLst>
    <p:handoutMasterId r:id="rId39"/>
  </p:handoutMasterIdLst>
  <p:sldIdLst>
    <p:sldId id="2687" r:id="rId2"/>
    <p:sldId id="2691" r:id="rId3"/>
    <p:sldId id="2717" r:id="rId4"/>
    <p:sldId id="2756" r:id="rId5"/>
    <p:sldId id="2862" r:id="rId6"/>
    <p:sldId id="2811" r:id="rId7"/>
    <p:sldId id="2406" r:id="rId8"/>
    <p:sldId id="2812" r:id="rId9"/>
    <p:sldId id="2879" r:id="rId10"/>
    <p:sldId id="2883" r:id="rId11"/>
    <p:sldId id="2874" r:id="rId12"/>
    <p:sldId id="2876" r:id="rId13"/>
    <p:sldId id="2868" r:id="rId14"/>
    <p:sldId id="258" r:id="rId15"/>
    <p:sldId id="259" r:id="rId16"/>
    <p:sldId id="260" r:id="rId17"/>
    <p:sldId id="261" r:id="rId18"/>
    <p:sldId id="2878" r:id="rId19"/>
    <p:sldId id="265" r:id="rId20"/>
    <p:sldId id="2869" r:id="rId21"/>
    <p:sldId id="293" r:id="rId22"/>
    <p:sldId id="2810" r:id="rId23"/>
    <p:sldId id="2871" r:id="rId24"/>
    <p:sldId id="2880" r:id="rId25"/>
    <p:sldId id="2885" r:id="rId26"/>
    <p:sldId id="2780" r:id="rId27"/>
    <p:sldId id="2781" r:id="rId28"/>
    <p:sldId id="2867" r:id="rId29"/>
    <p:sldId id="2873" r:id="rId30"/>
    <p:sldId id="2782" r:id="rId31"/>
    <p:sldId id="2787" r:id="rId32"/>
    <p:sldId id="2783" r:id="rId33"/>
    <p:sldId id="2784" r:id="rId34"/>
    <p:sldId id="2875" r:id="rId35"/>
    <p:sldId id="2668" r:id="rId36"/>
    <p:sldId id="2174" r:id="rId37"/>
  </p:sldIdLst>
  <p:sldSz cx="12192000" cy="6858000"/>
  <p:notesSz cx="6858000" cy="9296400"/>
  <p:defaultTextStyle>
    <a:defPPr>
      <a:defRPr lang="en-US"/>
    </a:defPPr>
    <a:lvl1pPr algn="l" rtl="0" fontAlgn="base">
      <a:spcBef>
        <a:spcPct val="20000"/>
      </a:spcBef>
      <a:spcAft>
        <a:spcPct val="0"/>
      </a:spcAft>
      <a:buClr>
        <a:schemeClr val="accent1"/>
      </a:buClr>
      <a:buSzPct val="65000"/>
      <a:buFont typeface="Wingdings" pitchFamily="2" charset="2"/>
      <a:buChar char="n"/>
      <a:defRPr sz="3000" kern="1200">
        <a:solidFill>
          <a:schemeClr val="tx1"/>
        </a:solidFill>
        <a:latin typeface="Arial" charset="0"/>
        <a:ea typeface="+mn-ea"/>
        <a:cs typeface="+mn-cs"/>
      </a:defRPr>
    </a:lvl1pPr>
    <a:lvl2pPr marL="457200" algn="l" rtl="0" fontAlgn="base">
      <a:spcBef>
        <a:spcPct val="20000"/>
      </a:spcBef>
      <a:spcAft>
        <a:spcPct val="0"/>
      </a:spcAft>
      <a:buClr>
        <a:schemeClr val="accent1"/>
      </a:buClr>
      <a:buSzPct val="65000"/>
      <a:buFont typeface="Wingdings" pitchFamily="2" charset="2"/>
      <a:buChar char="n"/>
      <a:defRPr sz="3000" kern="1200">
        <a:solidFill>
          <a:schemeClr val="tx1"/>
        </a:solidFill>
        <a:latin typeface="Arial" charset="0"/>
        <a:ea typeface="+mn-ea"/>
        <a:cs typeface="+mn-cs"/>
      </a:defRPr>
    </a:lvl2pPr>
    <a:lvl3pPr marL="914400" algn="l" rtl="0" fontAlgn="base">
      <a:spcBef>
        <a:spcPct val="20000"/>
      </a:spcBef>
      <a:spcAft>
        <a:spcPct val="0"/>
      </a:spcAft>
      <a:buClr>
        <a:schemeClr val="accent1"/>
      </a:buClr>
      <a:buSzPct val="65000"/>
      <a:buFont typeface="Wingdings" pitchFamily="2" charset="2"/>
      <a:buChar char="n"/>
      <a:defRPr sz="3000" kern="1200">
        <a:solidFill>
          <a:schemeClr val="tx1"/>
        </a:solidFill>
        <a:latin typeface="Arial" charset="0"/>
        <a:ea typeface="+mn-ea"/>
        <a:cs typeface="+mn-cs"/>
      </a:defRPr>
    </a:lvl3pPr>
    <a:lvl4pPr marL="1371600" algn="l" rtl="0" fontAlgn="base">
      <a:spcBef>
        <a:spcPct val="20000"/>
      </a:spcBef>
      <a:spcAft>
        <a:spcPct val="0"/>
      </a:spcAft>
      <a:buClr>
        <a:schemeClr val="accent1"/>
      </a:buClr>
      <a:buSzPct val="65000"/>
      <a:buFont typeface="Wingdings" pitchFamily="2" charset="2"/>
      <a:buChar char="n"/>
      <a:defRPr sz="3000" kern="1200">
        <a:solidFill>
          <a:schemeClr val="tx1"/>
        </a:solidFill>
        <a:latin typeface="Arial" charset="0"/>
        <a:ea typeface="+mn-ea"/>
        <a:cs typeface="+mn-cs"/>
      </a:defRPr>
    </a:lvl4pPr>
    <a:lvl5pPr marL="1828800" algn="l" rtl="0" fontAlgn="base">
      <a:spcBef>
        <a:spcPct val="20000"/>
      </a:spcBef>
      <a:spcAft>
        <a:spcPct val="0"/>
      </a:spcAft>
      <a:buClr>
        <a:schemeClr val="accent1"/>
      </a:buClr>
      <a:buSzPct val="65000"/>
      <a:buFont typeface="Wingdings" pitchFamily="2" charset="2"/>
      <a:buChar char="n"/>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319" userDrawn="1">
          <p15:clr>
            <a:srgbClr val="A4A3A4"/>
          </p15:clr>
        </p15:guide>
        <p15:guide id="4" pos="7679" userDrawn="1">
          <p15:clr>
            <a:srgbClr val="A4A3A4"/>
          </p15:clr>
        </p15:guide>
        <p15:guide id="5" orient="horz" pos="2183" userDrawn="1">
          <p15:clr>
            <a:srgbClr val="A4A3A4"/>
          </p15:clr>
        </p15:guide>
        <p15:guide id="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tt Chen" initials="" lastIdx="5" clrIdx="0"/>
  <p:cmAuthor id="1" name="Brett Zhiyuan Chen" initials=""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00000"/>
    <a:srgbClr val="00863D"/>
    <a:srgbClr val="FF6600"/>
    <a:srgbClr val="3366FF"/>
    <a:srgbClr val="FF9900"/>
    <a:srgbClr val="5D2884"/>
    <a:srgbClr val="3333FF"/>
    <a:srgbClr val="FFFF00"/>
    <a:srgbClr val="29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3546" autoAdjust="0"/>
  </p:normalViewPr>
  <p:slideViewPr>
    <p:cSldViewPr>
      <p:cViewPr varScale="1">
        <p:scale>
          <a:sx n="57" d="100"/>
          <a:sy n="57" d="100"/>
        </p:scale>
        <p:origin x="926" y="28"/>
      </p:cViewPr>
      <p:guideLst>
        <p:guide orient="horz" pos="2160"/>
        <p:guide pos="3840"/>
        <p:guide orient="horz" pos="4319"/>
        <p:guide pos="7679"/>
        <p:guide orient="horz" pos="2183"/>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40"/>
    </p:cViewPr>
  </p:sorterViewPr>
  <p:notesViewPr>
    <p:cSldViewPr>
      <p:cViewPr varScale="1">
        <p:scale>
          <a:sx n="105" d="100"/>
          <a:sy n="105" d="100"/>
        </p:scale>
        <p:origin x="-1440" y="-72"/>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lvl1pPr defTabSz="923810">
              <a:defRPr sz="1300">
                <a:latin typeface="Arial" charset="0"/>
              </a:defRPr>
            </a:lvl1pPr>
          </a:lstStyle>
          <a:p>
            <a:pPr>
              <a:defRPr/>
            </a:pPr>
            <a:endParaRPr lang="en-US"/>
          </a:p>
        </p:txBody>
      </p:sp>
      <p:sp>
        <p:nvSpPr>
          <p:cNvPr id="105475" name="Rectangle 3"/>
          <p:cNvSpPr>
            <a:spLocks noGrp="1" noChangeArrowheads="1"/>
          </p:cNvSpPr>
          <p:nvPr>
            <p:ph type="dt" sz="quarter" idx="1"/>
          </p:nvPr>
        </p:nvSpPr>
        <p:spPr bwMode="auto">
          <a:xfrm>
            <a:off x="3885903" y="1"/>
            <a:ext cx="2972097" cy="464205"/>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lvl1pPr algn="r" defTabSz="923810">
              <a:defRPr sz="1300">
                <a:latin typeface="Arial" charset="0"/>
              </a:defRPr>
            </a:lvl1pPr>
          </a:lstStyle>
          <a:p>
            <a:pPr>
              <a:defRPr/>
            </a:pPr>
            <a:endParaRPr lang="en-US"/>
          </a:p>
        </p:txBody>
      </p:sp>
      <p:sp>
        <p:nvSpPr>
          <p:cNvPr id="105476" name="Rectangle 4"/>
          <p:cNvSpPr>
            <a:spLocks noGrp="1" noChangeArrowheads="1"/>
          </p:cNvSpPr>
          <p:nvPr>
            <p:ph type="ftr" sz="quarter" idx="2"/>
          </p:nvPr>
        </p:nvSpPr>
        <p:spPr bwMode="auto">
          <a:xfrm>
            <a:off x="0" y="8832195"/>
            <a:ext cx="2972098" cy="464205"/>
          </a:xfrm>
          <a:prstGeom prst="rect">
            <a:avLst/>
          </a:prstGeom>
          <a:noFill/>
          <a:ln w="9525">
            <a:noFill/>
            <a:miter lim="800000"/>
            <a:headEnd/>
            <a:tailEnd/>
          </a:ln>
          <a:effectLst/>
        </p:spPr>
        <p:txBody>
          <a:bodyPr vert="horz" wrap="square" lIns="92284" tIns="46143" rIns="92284" bIns="46143" numCol="1" anchor="b" anchorCtr="0" compatLnSpc="1">
            <a:prstTxWarp prst="textNoShape">
              <a:avLst/>
            </a:prstTxWarp>
          </a:bodyPr>
          <a:lstStyle>
            <a:lvl1pPr defTabSz="923810">
              <a:defRPr sz="1300">
                <a:latin typeface="Arial" charset="0"/>
              </a:defRPr>
            </a:lvl1pPr>
          </a:lstStyle>
          <a:p>
            <a:pPr>
              <a:defRPr/>
            </a:pPr>
            <a:endParaRPr lang="en-US"/>
          </a:p>
        </p:txBody>
      </p:sp>
      <p:sp>
        <p:nvSpPr>
          <p:cNvPr id="105477" name="Rectangle 5"/>
          <p:cNvSpPr>
            <a:spLocks noGrp="1" noChangeArrowheads="1"/>
          </p:cNvSpPr>
          <p:nvPr>
            <p:ph type="sldNum" sz="quarter" idx="3"/>
          </p:nvPr>
        </p:nvSpPr>
        <p:spPr bwMode="auto">
          <a:xfrm>
            <a:off x="3885903" y="8832195"/>
            <a:ext cx="2972097" cy="464205"/>
          </a:xfrm>
          <a:prstGeom prst="rect">
            <a:avLst/>
          </a:prstGeom>
          <a:noFill/>
          <a:ln w="9525">
            <a:noFill/>
            <a:miter lim="800000"/>
            <a:headEnd/>
            <a:tailEnd/>
          </a:ln>
          <a:effectLst/>
        </p:spPr>
        <p:txBody>
          <a:bodyPr vert="horz" wrap="square" lIns="92284" tIns="46143" rIns="92284" bIns="46143" numCol="1" anchor="b" anchorCtr="0" compatLnSpc="1">
            <a:prstTxWarp prst="textNoShape">
              <a:avLst/>
            </a:prstTxWarp>
          </a:bodyPr>
          <a:lstStyle>
            <a:lvl1pPr algn="r" defTabSz="923810">
              <a:defRPr sz="1300">
                <a:latin typeface="Arial" charset="0"/>
              </a:defRPr>
            </a:lvl1pPr>
          </a:lstStyle>
          <a:p>
            <a:pPr>
              <a:defRPr/>
            </a:pPr>
            <a:fld id="{5DB034C7-4270-483D-8BDF-C000EEEF1157}" type="slidenum">
              <a:rPr lang="en-US"/>
              <a:pPr>
                <a:defRPr/>
              </a:pPr>
              <a:t>‹#›</a:t>
            </a:fld>
            <a:endParaRPr lang="en-US"/>
          </a:p>
        </p:txBody>
      </p:sp>
    </p:spTree>
    <p:extLst>
      <p:ext uri="{BB962C8B-B14F-4D97-AF65-F5344CB8AC3E}">
        <p14:creationId xmlns:p14="http://schemas.microsoft.com/office/powerpoint/2010/main" val="1440426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lvl1pPr defTabSz="923810">
              <a:spcBef>
                <a:spcPct val="0"/>
              </a:spcBef>
              <a:buClrTx/>
              <a:buSzTx/>
              <a:buFontTx/>
              <a:buNone/>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3884414" y="1"/>
            <a:ext cx="2972098" cy="464205"/>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lvl1pPr algn="r" defTabSz="923810">
              <a:spcBef>
                <a:spcPct val="0"/>
              </a:spcBef>
              <a:buClrTx/>
              <a:buSzTx/>
              <a:buFontTx/>
              <a:buNone/>
              <a:defRPr sz="1300">
                <a:latin typeface="Arial"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331788" y="698500"/>
            <a:ext cx="6196012"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3" name="Rectangle 5"/>
          <p:cNvSpPr>
            <a:spLocks noGrp="1" noChangeArrowheads="1"/>
          </p:cNvSpPr>
          <p:nvPr>
            <p:ph type="body" sz="quarter" idx="3"/>
          </p:nvPr>
        </p:nvSpPr>
        <p:spPr bwMode="auto">
          <a:xfrm>
            <a:off x="686098" y="4416099"/>
            <a:ext cx="5485805" cy="4182457"/>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830659"/>
            <a:ext cx="2972098" cy="464205"/>
          </a:xfrm>
          <a:prstGeom prst="rect">
            <a:avLst/>
          </a:prstGeom>
          <a:noFill/>
          <a:ln w="9525">
            <a:noFill/>
            <a:miter lim="800000"/>
            <a:headEnd/>
            <a:tailEnd/>
          </a:ln>
          <a:effectLst/>
        </p:spPr>
        <p:txBody>
          <a:bodyPr vert="horz" wrap="square" lIns="92284" tIns="46143" rIns="92284" bIns="46143" numCol="1" anchor="b" anchorCtr="0" compatLnSpc="1">
            <a:prstTxWarp prst="textNoShape">
              <a:avLst/>
            </a:prstTxWarp>
          </a:bodyPr>
          <a:lstStyle>
            <a:lvl1pPr defTabSz="923810">
              <a:spcBef>
                <a:spcPct val="0"/>
              </a:spcBef>
              <a:buClrTx/>
              <a:buSzTx/>
              <a:buFontTx/>
              <a:buNone/>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884414" y="8830659"/>
            <a:ext cx="2972098" cy="464205"/>
          </a:xfrm>
          <a:prstGeom prst="rect">
            <a:avLst/>
          </a:prstGeom>
          <a:noFill/>
          <a:ln w="9525">
            <a:noFill/>
            <a:miter lim="800000"/>
            <a:headEnd/>
            <a:tailEnd/>
          </a:ln>
          <a:effectLst/>
        </p:spPr>
        <p:txBody>
          <a:bodyPr vert="horz" wrap="square" lIns="92284" tIns="46143" rIns="92284" bIns="46143" numCol="1" anchor="b" anchorCtr="0" compatLnSpc="1">
            <a:prstTxWarp prst="textNoShape">
              <a:avLst/>
            </a:prstTxWarp>
          </a:bodyPr>
          <a:lstStyle>
            <a:lvl1pPr algn="r" defTabSz="923810">
              <a:spcBef>
                <a:spcPct val="0"/>
              </a:spcBef>
              <a:buClrTx/>
              <a:buSzTx/>
              <a:buFontTx/>
              <a:buNone/>
              <a:defRPr sz="1300">
                <a:latin typeface="Arial" charset="0"/>
              </a:defRPr>
            </a:lvl1pPr>
          </a:lstStyle>
          <a:p>
            <a:pPr>
              <a:defRPr/>
            </a:pPr>
            <a:fld id="{22A3586C-3B7D-4147-9957-F8F486F8CC76}" type="slidenum">
              <a:rPr lang="en-US"/>
              <a:pPr>
                <a:defRPr/>
              </a:pPr>
              <a:t>‹#›</a:t>
            </a:fld>
            <a:endParaRPr lang="en-US"/>
          </a:p>
        </p:txBody>
      </p:sp>
    </p:spTree>
    <p:extLst>
      <p:ext uri="{BB962C8B-B14F-4D97-AF65-F5344CB8AC3E}">
        <p14:creationId xmlns:p14="http://schemas.microsoft.com/office/powerpoint/2010/main" val="2962806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A3586C-3B7D-4147-9957-F8F486F8CC76}" type="slidenum">
              <a:rPr lang="en-US" smtClean="0"/>
              <a:pPr>
                <a:defRPr/>
              </a:pPr>
              <a:t>2</a:t>
            </a:fld>
            <a:endParaRPr lang="en-US"/>
          </a:p>
        </p:txBody>
      </p:sp>
    </p:spTree>
    <p:extLst>
      <p:ext uri="{BB962C8B-B14F-4D97-AF65-F5344CB8AC3E}">
        <p14:creationId xmlns:p14="http://schemas.microsoft.com/office/powerpoint/2010/main" val="36680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Overview end</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35D2C7-0FA6-413D-8BA3-CF575C4AAAA3}"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44051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Confident but wrong!! --- needs knowledge revision..</a:t>
            </a:r>
          </a:p>
          <a:p>
            <a:endParaRPr lang="en-US" dirty="0"/>
          </a:p>
        </p:txBody>
      </p:sp>
      <p:sp>
        <p:nvSpPr>
          <p:cNvPr id="4" name="Slide Number Placeholder 3"/>
          <p:cNvSpPr>
            <a:spLocks noGrp="1"/>
          </p:cNvSpPr>
          <p:nvPr>
            <p:ph type="sldNum" sz="quarter" idx="10"/>
          </p:nvPr>
        </p:nvSpPr>
        <p:spPr/>
        <p:txBody>
          <a:bodyPr/>
          <a:lstStyle/>
          <a:p>
            <a:pPr>
              <a:defRPr/>
            </a:pPr>
            <a:fld id="{22A3586C-3B7D-4147-9957-F8F486F8CC76}" type="slidenum">
              <a:rPr lang="en-US" smtClean="0"/>
              <a:pPr>
                <a:defRPr/>
              </a:pPr>
              <a:t>33</a:t>
            </a:fld>
            <a:endParaRPr lang="en-US"/>
          </a:p>
        </p:txBody>
      </p:sp>
    </p:spTree>
    <p:extLst>
      <p:ext uri="{BB962C8B-B14F-4D97-AF65-F5344CB8AC3E}">
        <p14:creationId xmlns:p14="http://schemas.microsoft.com/office/powerpoint/2010/main" val="82350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3000"/>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z="3000"/>
          </a:p>
        </p:txBody>
      </p:sp>
      <p:sp>
        <p:nvSpPr>
          <p:cNvPr id="54274" name="Rectangle 2"/>
          <p:cNvSpPr>
            <a:spLocks noGrp="1" noChangeArrowheads="1"/>
          </p:cNvSpPr>
          <p:nvPr>
            <p:ph type="ctrTitle"/>
          </p:nvPr>
        </p:nvSpPr>
        <p:spPr>
          <a:xfrm>
            <a:off x="1219201" y="1524000"/>
            <a:ext cx="10164233" cy="1752600"/>
          </a:xfrm>
        </p:spPr>
        <p:txBody>
          <a:bodyPr/>
          <a:lstStyle>
            <a:lvl1pPr>
              <a:defRPr sz="5000"/>
            </a:lvl1pPr>
          </a:lstStyle>
          <a:p>
            <a:r>
              <a:rPr lang="en-US" altLang="en-US"/>
              <a:t>Click to edit Master title style</a:t>
            </a:r>
          </a:p>
        </p:txBody>
      </p:sp>
      <p:sp>
        <p:nvSpPr>
          <p:cNvPr id="54275"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5"/>
          <p:cNvSpPr>
            <a:spLocks noGrp="1" noChangeArrowheads="1"/>
          </p:cNvSpPr>
          <p:nvPr>
            <p:ph type="ftr" sz="quarter" idx="10"/>
          </p:nvPr>
        </p:nvSpPr>
        <p:spPr>
          <a:xfrm>
            <a:off x="914400" y="6243638"/>
            <a:ext cx="7112000" cy="457200"/>
          </a:xfrm>
        </p:spPr>
        <p:txBody>
          <a:bodyPr/>
          <a:lstStyle>
            <a:lvl1pPr algn="ctr">
              <a:defRPr/>
            </a:lvl1pPr>
          </a:lstStyle>
          <a:p>
            <a:pPr>
              <a:defRPr/>
            </a:pPr>
            <a:r>
              <a:rPr lang="it-IT" altLang="en-US"/>
              <a:t>ATAL, Jan 7, 2023</a:t>
            </a:r>
            <a:endParaRPr lang="en-US" altLang="en-US" dirty="0"/>
          </a:p>
        </p:txBody>
      </p:sp>
      <p:sp>
        <p:nvSpPr>
          <p:cNvPr id="7" name="Rectangle 6"/>
          <p:cNvSpPr>
            <a:spLocks noGrp="1" noChangeArrowheads="1"/>
          </p:cNvSpPr>
          <p:nvPr>
            <p:ph type="sldNum" sz="quarter" idx="11"/>
          </p:nvPr>
        </p:nvSpPr>
        <p:spPr/>
        <p:txBody>
          <a:bodyPr/>
          <a:lstStyle>
            <a:lvl1pPr>
              <a:defRPr/>
            </a:lvl1pPr>
          </a:lstStyle>
          <a:p>
            <a:pPr>
              <a:defRPr/>
            </a:pPr>
            <a:fld id="{4B1256F0-88B9-48EE-8C53-686074EE5BB5}" type="slidenum">
              <a:rPr lang="en-US" altLang="en-US"/>
              <a:pPr>
                <a:defRPr/>
              </a:pPr>
              <a:t>‹#›</a:t>
            </a:fld>
            <a:endParaRPr lang="en-US" altLang="en-US"/>
          </a:p>
        </p:txBody>
      </p:sp>
    </p:spTree>
    <p:extLst>
      <p:ext uri="{BB962C8B-B14F-4D97-AF65-F5344CB8AC3E}">
        <p14:creationId xmlns:p14="http://schemas.microsoft.com/office/powerpoint/2010/main" val="144161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BFB803B-8952-402F-A71A-B244E00861DC}" type="slidenum">
              <a:rPr lang="en-US" altLang="en-US"/>
              <a:pPr>
                <a:defRPr/>
              </a:pPr>
              <a:t>‹#›</a:t>
            </a:fld>
            <a:endParaRPr lang="en-US" altLang="en-US"/>
          </a:p>
        </p:txBody>
      </p:sp>
    </p:spTree>
    <p:extLst>
      <p:ext uri="{BB962C8B-B14F-4D97-AF65-F5344CB8AC3E}">
        <p14:creationId xmlns:p14="http://schemas.microsoft.com/office/powerpoint/2010/main" val="322645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B1F6302-11C0-4480-8196-146E016623F3}" type="slidenum">
              <a:rPr lang="en-US" altLang="en-US"/>
              <a:pPr>
                <a:defRPr/>
              </a:pPr>
              <a:t>‹#›</a:t>
            </a:fld>
            <a:endParaRPr lang="en-US" altLang="en-US"/>
          </a:p>
        </p:txBody>
      </p:sp>
    </p:spTree>
    <p:extLst>
      <p:ext uri="{BB962C8B-B14F-4D97-AF65-F5344CB8AC3E}">
        <p14:creationId xmlns:p14="http://schemas.microsoft.com/office/powerpoint/2010/main" val="238648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A800B96-E340-41E1-9073-CBBEAA7ABD3C}" type="slidenum">
              <a:rPr lang="en-US" altLang="en-US"/>
              <a:pPr>
                <a:defRPr/>
              </a:pPr>
              <a:t>‹#›</a:t>
            </a:fld>
            <a:endParaRPr lang="en-US" altLang="en-US"/>
          </a:p>
        </p:txBody>
      </p:sp>
    </p:spTree>
    <p:extLst>
      <p:ext uri="{BB962C8B-B14F-4D97-AF65-F5344CB8AC3E}">
        <p14:creationId xmlns:p14="http://schemas.microsoft.com/office/powerpoint/2010/main" val="89560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7" name="Rectangle 6"/>
          <p:cNvSpPr>
            <a:spLocks noGrp="1" noChangeArrowheads="1"/>
          </p:cNvSpPr>
          <p:nvPr>
            <p:ph type="sldNum" sz="quarter" idx="11"/>
          </p:nvPr>
        </p:nvSpPr>
        <p:spPr>
          <a:ln/>
        </p:spPr>
        <p:txBody>
          <a:bodyPr/>
          <a:lstStyle>
            <a:lvl1pPr>
              <a:defRPr/>
            </a:lvl1pPr>
          </a:lstStyle>
          <a:p>
            <a:pPr>
              <a:defRPr/>
            </a:pPr>
            <a:fld id="{F3C1CFDD-3C5F-4286-9C94-2AA788FC88D1}" type="slidenum">
              <a:rPr lang="en-US" altLang="en-US"/>
              <a:pPr>
                <a:defRPr/>
              </a:pPr>
              <a:t>‹#›</a:t>
            </a:fld>
            <a:endParaRPr lang="en-US" altLang="en-US"/>
          </a:p>
        </p:txBody>
      </p:sp>
    </p:spTree>
    <p:extLst>
      <p:ext uri="{BB962C8B-B14F-4D97-AF65-F5344CB8AC3E}">
        <p14:creationId xmlns:p14="http://schemas.microsoft.com/office/powerpoint/2010/main" val="960874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half" idx="1"/>
          </p:nvPr>
        </p:nvSpPr>
        <p:spPr>
          <a:xfrm>
            <a:off x="609600" y="1600200"/>
            <a:ext cx="5384800" cy="4530726"/>
          </a:xfrm>
          <a:prstGeom prst="rect">
            <a:avLst/>
          </a:prstGeom>
        </p:spPr>
        <p:txBody>
          <a:bodyPr/>
          <a:lstStyle>
            <a:lvl1pPr>
              <a:spcBef>
                <a:spcPts val="600"/>
              </a:spcBef>
              <a:defRPr sz="2800"/>
            </a:lvl1pPr>
            <a:lvl2pPr marL="724164" indent="-379677">
              <a:spcBef>
                <a:spcPts val="600"/>
              </a:spcBef>
              <a:defRPr sz="2800"/>
            </a:lvl2pPr>
            <a:lvl3pPr marL="1162685" indent="-491173">
              <a:spcBef>
                <a:spcPts val="600"/>
              </a:spcBef>
              <a:defRPr sz="2800"/>
            </a:lvl3pPr>
            <a:lvl4pPr marL="1515357" indent="-491420">
              <a:spcBef>
                <a:spcPts val="600"/>
              </a:spcBef>
              <a:defRPr sz="2800"/>
            </a:lvl4pPr>
            <a:lvl5pPr marL="1869899" indent="-52846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853158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9BF91C3-4DC8-4412-86BD-7EDA41606D7A}" type="slidenum">
              <a:rPr lang="en-US" altLang="en-US"/>
              <a:pPr>
                <a:defRPr/>
              </a:pPr>
              <a:t>‹#›</a:t>
            </a:fld>
            <a:endParaRPr lang="en-US" altLang="en-US"/>
          </a:p>
        </p:txBody>
      </p:sp>
    </p:spTree>
    <p:extLst>
      <p:ext uri="{BB962C8B-B14F-4D97-AF65-F5344CB8AC3E}">
        <p14:creationId xmlns:p14="http://schemas.microsoft.com/office/powerpoint/2010/main" val="87287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837D095-C475-468E-B55A-5AAB6E83C48F}" type="slidenum">
              <a:rPr lang="en-US" altLang="en-US"/>
              <a:pPr>
                <a:defRPr/>
              </a:pPr>
              <a:t>‹#›</a:t>
            </a:fld>
            <a:endParaRPr lang="en-US" altLang="en-US"/>
          </a:p>
        </p:txBody>
      </p:sp>
    </p:spTree>
    <p:extLst>
      <p:ext uri="{BB962C8B-B14F-4D97-AF65-F5344CB8AC3E}">
        <p14:creationId xmlns:p14="http://schemas.microsoft.com/office/powerpoint/2010/main" val="374943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1F2E54C-6748-4117-AA15-93F730709AF8}" type="slidenum">
              <a:rPr lang="en-US" altLang="en-US"/>
              <a:pPr>
                <a:defRPr/>
              </a:pPr>
              <a:t>‹#›</a:t>
            </a:fld>
            <a:endParaRPr lang="en-US" altLang="en-US"/>
          </a:p>
        </p:txBody>
      </p:sp>
    </p:spTree>
    <p:extLst>
      <p:ext uri="{BB962C8B-B14F-4D97-AF65-F5344CB8AC3E}">
        <p14:creationId xmlns:p14="http://schemas.microsoft.com/office/powerpoint/2010/main" val="353421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4DFDE47E-5550-4E36-872B-CD1F66F30C34}" type="slidenum">
              <a:rPr lang="en-US" altLang="en-US"/>
              <a:pPr>
                <a:defRPr/>
              </a:pPr>
              <a:t>‹#›</a:t>
            </a:fld>
            <a:endParaRPr lang="en-US" altLang="en-US"/>
          </a:p>
        </p:txBody>
      </p:sp>
    </p:spTree>
    <p:extLst>
      <p:ext uri="{BB962C8B-B14F-4D97-AF65-F5344CB8AC3E}">
        <p14:creationId xmlns:p14="http://schemas.microsoft.com/office/powerpoint/2010/main" val="365548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AA841D7C-6881-4687-9E7E-EA249A2FAD5A}" type="slidenum">
              <a:rPr lang="en-US" altLang="en-US"/>
              <a:pPr>
                <a:defRPr/>
              </a:pPr>
              <a:t>‹#›</a:t>
            </a:fld>
            <a:endParaRPr lang="en-US" altLang="en-US"/>
          </a:p>
        </p:txBody>
      </p:sp>
    </p:spTree>
    <p:extLst>
      <p:ext uri="{BB962C8B-B14F-4D97-AF65-F5344CB8AC3E}">
        <p14:creationId xmlns:p14="http://schemas.microsoft.com/office/powerpoint/2010/main" val="216993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3C86E2BA-9042-4BC0-B54D-BCD7452B866C}" type="slidenum">
              <a:rPr lang="en-US" altLang="en-US"/>
              <a:pPr>
                <a:defRPr/>
              </a:pPr>
              <a:t>‹#›</a:t>
            </a:fld>
            <a:endParaRPr lang="en-US" altLang="en-US"/>
          </a:p>
        </p:txBody>
      </p:sp>
    </p:spTree>
    <p:extLst>
      <p:ext uri="{BB962C8B-B14F-4D97-AF65-F5344CB8AC3E}">
        <p14:creationId xmlns:p14="http://schemas.microsoft.com/office/powerpoint/2010/main" val="212555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8235FFE-4E95-41F7-8729-5E6E18727227}" type="slidenum">
              <a:rPr lang="en-US" altLang="en-US"/>
              <a:pPr>
                <a:defRPr/>
              </a:pPr>
              <a:t>‹#›</a:t>
            </a:fld>
            <a:endParaRPr lang="en-US" altLang="en-US"/>
          </a:p>
        </p:txBody>
      </p:sp>
    </p:spTree>
    <p:extLst>
      <p:ext uri="{BB962C8B-B14F-4D97-AF65-F5344CB8AC3E}">
        <p14:creationId xmlns:p14="http://schemas.microsoft.com/office/powerpoint/2010/main" val="149635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it-IT" altLang="en-US"/>
              <a:t>ATAL, Jan 7, 2023</a:t>
            </a: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90BE552E-4478-4036-BA25-FF7ACAEFD285}" type="slidenum">
              <a:rPr lang="en-US" altLang="en-US"/>
              <a:pPr>
                <a:defRPr/>
              </a:pPr>
              <a:t>‹#›</a:t>
            </a:fld>
            <a:endParaRPr lang="en-US" altLang="en-US"/>
          </a:p>
        </p:txBody>
      </p:sp>
    </p:spTree>
    <p:extLst>
      <p:ext uri="{BB962C8B-B14F-4D97-AF65-F5344CB8AC3E}">
        <p14:creationId xmlns:p14="http://schemas.microsoft.com/office/powerpoint/2010/main" val="215867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253" name="Rectangle 5"/>
          <p:cNvSpPr>
            <a:spLocks noGrp="1" noChangeArrowheads="1"/>
          </p:cNvSpPr>
          <p:nvPr>
            <p:ph type="ftr" sz="quarter" idx="3"/>
          </p:nvPr>
        </p:nvSpPr>
        <p:spPr bwMode="auto">
          <a:xfrm>
            <a:off x="609600" y="6248400"/>
            <a:ext cx="7416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atin typeface="+mj-lt"/>
              </a:defRPr>
            </a:lvl1pPr>
          </a:lstStyle>
          <a:p>
            <a:pPr>
              <a:defRPr/>
            </a:pPr>
            <a:r>
              <a:rPr lang="it-IT" altLang="en-US"/>
              <a:t>ATAL, Jan 7, 2023</a:t>
            </a:r>
            <a:endParaRPr lang="en-US" altLang="en-US" dirty="0"/>
          </a:p>
        </p:txBody>
      </p:sp>
      <p:sp>
        <p:nvSpPr>
          <p:cNvPr id="53254"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mj-lt"/>
              </a:defRPr>
            </a:lvl1pPr>
          </a:lstStyle>
          <a:p>
            <a:pPr>
              <a:defRPr/>
            </a:pPr>
            <a:fld id="{87098A94-D482-4804-A3D4-A50318B202A5}" type="slidenum">
              <a:rPr lang="en-US" altLang="en-US"/>
              <a:pPr>
                <a:defRPr/>
              </a:pPr>
              <a:t>‹#›</a:t>
            </a:fld>
            <a:endParaRPr lang="en-US" altLang="en-US"/>
          </a:p>
        </p:txBody>
      </p:sp>
      <p:sp>
        <p:nvSpPr>
          <p:cNvPr id="1030" name="Freeform 7"/>
          <p:cNvSpPr>
            <a:spLocks noChangeArrowheads="1"/>
          </p:cNvSpPr>
          <p:nvPr/>
        </p:nvSpPr>
        <p:spPr bwMode="auto">
          <a:xfrm>
            <a:off x="508000" y="228600"/>
            <a:ext cx="109728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3000"/>
          </a:p>
        </p:txBody>
      </p:sp>
      <p:sp>
        <p:nvSpPr>
          <p:cNvPr id="1031" name="Line 8"/>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z="3000"/>
          </a:p>
        </p:txBody>
      </p:sp>
    </p:spTree>
  </p:cSld>
  <p:clrMap bg1="lt1" tx1="dk1" bg2="lt2" tx2="dk2" accent1="accent1" accent2="accent2" accent3="accent3" accent4="accent4" accent5="accent5" accent6="accent6" hlink="hlink" folHlink="folHlink"/>
  <p:sldLayoutIdLst>
    <p:sldLayoutId id="2147484086"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7" r:id="rId14"/>
  </p:sldLayoutIdLst>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Lifelong and Continual Learning in the Open World</a:t>
            </a:r>
          </a:p>
        </p:txBody>
      </p:sp>
      <p:sp>
        <p:nvSpPr>
          <p:cNvPr id="3" name="Subtitle 2"/>
          <p:cNvSpPr>
            <a:spLocks noGrp="1"/>
          </p:cNvSpPr>
          <p:nvPr>
            <p:ph type="subTitle" idx="1"/>
          </p:nvPr>
        </p:nvSpPr>
        <p:spPr>
          <a:xfrm>
            <a:off x="3107668" y="3969060"/>
            <a:ext cx="8280920" cy="1752600"/>
          </a:xfrm>
        </p:spPr>
        <p:txBody>
          <a:bodyPr/>
          <a:lstStyle/>
          <a:p>
            <a:pPr>
              <a:lnSpc>
                <a:spcPct val="120000"/>
              </a:lnSpc>
              <a:spcBef>
                <a:spcPts val="0"/>
              </a:spcBef>
            </a:pPr>
            <a:r>
              <a:rPr lang="en-US" sz="3000" dirty="0"/>
              <a:t>Bing Liu</a:t>
            </a:r>
            <a:endParaRPr lang="en-US" sz="3000" baseline="30000" dirty="0"/>
          </a:p>
          <a:p>
            <a:pPr>
              <a:lnSpc>
                <a:spcPct val="120000"/>
              </a:lnSpc>
              <a:spcBef>
                <a:spcPts val="0"/>
              </a:spcBef>
            </a:pPr>
            <a:r>
              <a:rPr lang="en-US" sz="3000" dirty="0"/>
              <a:t>Department of Computer Science</a:t>
            </a:r>
          </a:p>
          <a:p>
            <a:pPr>
              <a:lnSpc>
                <a:spcPct val="120000"/>
              </a:lnSpc>
              <a:spcBef>
                <a:spcPts val="0"/>
              </a:spcBef>
            </a:pPr>
            <a:r>
              <a:rPr lang="en-US" sz="3000" dirty="0"/>
              <a:t>University of Illinois at Chicago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1698" y="3985731"/>
            <a:ext cx="1287474" cy="1711521"/>
          </a:xfrm>
          <a:prstGeom prst="rect">
            <a:avLst/>
          </a:prstGeom>
        </p:spPr>
      </p:pic>
    </p:spTree>
    <p:extLst>
      <p:ext uri="{BB962C8B-B14F-4D97-AF65-F5344CB8AC3E}">
        <p14:creationId xmlns:p14="http://schemas.microsoft.com/office/powerpoint/2010/main" val="275563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3F13-2F78-E81D-C3C2-595FD20F3879}"/>
              </a:ext>
            </a:extLst>
          </p:cNvPr>
          <p:cNvSpPr>
            <a:spLocks noGrp="1"/>
          </p:cNvSpPr>
          <p:nvPr>
            <p:ph type="title"/>
          </p:nvPr>
        </p:nvSpPr>
        <p:spPr/>
        <p:txBody>
          <a:bodyPr/>
          <a:lstStyle/>
          <a:p>
            <a:r>
              <a:rPr lang="en-US" dirty="0"/>
              <a:t>Two popular CL settings: TIL </a:t>
            </a:r>
            <a:r>
              <a:rPr lang="en-US" sz="2400" dirty="0"/>
              <a:t> (Kim et al., 2022)</a:t>
            </a:r>
          </a:p>
        </p:txBody>
      </p:sp>
      <p:sp>
        <p:nvSpPr>
          <p:cNvPr id="3" name="Content Placeholder 2">
            <a:extLst>
              <a:ext uri="{FF2B5EF4-FFF2-40B4-BE49-F238E27FC236}">
                <a16:creationId xmlns:a16="http://schemas.microsoft.com/office/drawing/2014/main" id="{72242496-9B7A-3957-A5A0-FBE963B6C583}"/>
              </a:ext>
            </a:extLst>
          </p:cNvPr>
          <p:cNvSpPr>
            <a:spLocks noGrp="1"/>
          </p:cNvSpPr>
          <p:nvPr>
            <p:ph idx="1"/>
          </p:nvPr>
        </p:nvSpPr>
        <p:spPr>
          <a:xfrm>
            <a:off x="609600" y="1469457"/>
            <a:ext cx="10972800" cy="4875866"/>
          </a:xfrm>
        </p:spPr>
        <p:txBody>
          <a:bodyPr/>
          <a:lstStyle/>
          <a:p>
            <a:r>
              <a:rPr lang="en-US" dirty="0">
                <a:solidFill>
                  <a:srgbClr val="0000FF"/>
                </a:solidFill>
              </a:rPr>
              <a:t>Task incremental learning (TIL): </a:t>
            </a:r>
            <a:r>
              <a:rPr lang="en-US" dirty="0"/>
              <a:t>train a “separate” model for each task </a:t>
            </a:r>
            <a:r>
              <a:rPr lang="en-US" dirty="0">
                <a:solidFill>
                  <a:srgbClr val="FF0000"/>
                </a:solidFill>
              </a:rPr>
              <a:t>and</a:t>
            </a:r>
            <a:r>
              <a:rPr lang="en-US" dirty="0"/>
              <a:t> task-id is provided during testing</a:t>
            </a:r>
          </a:p>
          <a:p>
            <a:r>
              <a:rPr lang="en-US" b="1" dirty="0"/>
              <a:t>Example</a:t>
            </a:r>
            <a:r>
              <a:rPr lang="en-US" dirty="0"/>
              <a:t>: Task 1: learn to recognize </a:t>
            </a:r>
            <a:r>
              <a:rPr lang="en-US" dirty="0">
                <a:solidFill>
                  <a:srgbClr val="FF0000"/>
                </a:solidFill>
              </a:rPr>
              <a:t>different breeds of dog</a:t>
            </a:r>
            <a:r>
              <a:rPr lang="en-US" dirty="0"/>
              <a:t>. Task 2: learn to recognize </a:t>
            </a:r>
            <a:r>
              <a:rPr lang="en-US" dirty="0">
                <a:solidFill>
                  <a:srgbClr val="FF0000"/>
                </a:solidFill>
              </a:rPr>
              <a:t>different animals</a:t>
            </a:r>
            <a:r>
              <a:rPr lang="en-US" dirty="0"/>
              <a:t>. Task 3: learn to recognize </a:t>
            </a:r>
            <a:r>
              <a:rPr lang="en-US" dirty="0">
                <a:solidFill>
                  <a:srgbClr val="FF0000"/>
                </a:solidFill>
              </a:rPr>
              <a:t>different types of fish.  </a:t>
            </a:r>
          </a:p>
          <a:p>
            <a:pPr lvl="1"/>
            <a:r>
              <a:rPr lang="en-US" dirty="0"/>
              <a:t>Testing needs task information (e.g., task id). </a:t>
            </a:r>
          </a:p>
        </p:txBody>
      </p:sp>
      <p:sp>
        <p:nvSpPr>
          <p:cNvPr id="4" name="Footer Placeholder 3">
            <a:extLst>
              <a:ext uri="{FF2B5EF4-FFF2-40B4-BE49-F238E27FC236}">
                <a16:creationId xmlns:a16="http://schemas.microsoft.com/office/drawing/2014/main" id="{827C01B3-400F-85EB-AD80-3EEDA70C3A89}"/>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996CEDF6-3AB0-573A-342F-B284ABC61806}"/>
              </a:ext>
            </a:extLst>
          </p:cNvPr>
          <p:cNvSpPr>
            <a:spLocks noGrp="1"/>
          </p:cNvSpPr>
          <p:nvPr>
            <p:ph type="sldNum" sz="quarter" idx="11"/>
          </p:nvPr>
        </p:nvSpPr>
        <p:spPr/>
        <p:txBody>
          <a:bodyPr/>
          <a:lstStyle/>
          <a:p>
            <a:pPr>
              <a:defRPr/>
            </a:pPr>
            <a:fld id="{09BF91C3-4DC8-4412-86BD-7EDA41606D7A}" type="slidenum">
              <a:rPr lang="en-US" altLang="en-US" smtClean="0"/>
              <a:pPr>
                <a:defRPr/>
              </a:pPr>
              <a:t>10</a:t>
            </a:fld>
            <a:endParaRPr lang="en-US" altLang="en-US"/>
          </a:p>
        </p:txBody>
      </p:sp>
      <p:pic>
        <p:nvPicPr>
          <p:cNvPr id="7" name="Screen Shot 2022-10-19 at 3.26.09 PM.png" descr="Screen Shot 2022-10-19 at 3.26.09 PM.png">
            <a:extLst>
              <a:ext uri="{FF2B5EF4-FFF2-40B4-BE49-F238E27FC236}">
                <a16:creationId xmlns:a16="http://schemas.microsoft.com/office/drawing/2014/main" id="{CEEB9F1F-1A5E-1F93-41F6-3E07122009A5}"/>
              </a:ext>
            </a:extLst>
          </p:cNvPr>
          <p:cNvPicPr>
            <a:picLocks noChangeAspect="1"/>
          </p:cNvPicPr>
          <p:nvPr/>
        </p:nvPicPr>
        <p:blipFill>
          <a:blip r:embed="rId2"/>
          <a:stretch>
            <a:fillRect/>
          </a:stretch>
        </p:blipFill>
        <p:spPr>
          <a:xfrm>
            <a:off x="609600" y="4552733"/>
            <a:ext cx="11036464" cy="1548172"/>
          </a:xfrm>
          <a:prstGeom prst="rect">
            <a:avLst/>
          </a:prstGeom>
          <a:ln w="12700">
            <a:miter lim="400000"/>
          </a:ln>
        </p:spPr>
      </p:pic>
      <p:sp>
        <p:nvSpPr>
          <p:cNvPr id="8" name="TextBox 7">
            <a:extLst>
              <a:ext uri="{FF2B5EF4-FFF2-40B4-BE49-F238E27FC236}">
                <a16:creationId xmlns:a16="http://schemas.microsoft.com/office/drawing/2014/main" id="{A97D3D50-92FA-9A08-A7C2-4D04097B5E34}"/>
              </a:ext>
            </a:extLst>
          </p:cNvPr>
          <p:cNvSpPr txBox="1"/>
          <p:nvPr/>
        </p:nvSpPr>
        <p:spPr>
          <a:xfrm>
            <a:off x="1883532" y="6152723"/>
            <a:ext cx="8460940" cy="276999"/>
          </a:xfrm>
          <a:prstGeom prst="rect">
            <a:avLst/>
          </a:prstGeom>
          <a:noFill/>
        </p:spPr>
        <p:txBody>
          <a:bodyPr wrap="square" rtlCol="0">
            <a:spAutoFit/>
          </a:bodyPr>
          <a:lstStyle/>
          <a:p>
            <a:pPr algn="ctr">
              <a:buNone/>
            </a:pPr>
            <a:r>
              <a:rPr lang="en-US" sz="1200" dirty="0"/>
              <a:t>Kim, Xiao, Konishi, Ke and Liu. A Theoretical Study on Solving Continual Learning. NeurIPS-2022.</a:t>
            </a:r>
          </a:p>
        </p:txBody>
      </p:sp>
    </p:spTree>
    <p:extLst>
      <p:ext uri="{BB962C8B-B14F-4D97-AF65-F5344CB8AC3E}">
        <p14:creationId xmlns:p14="http://schemas.microsoft.com/office/powerpoint/2010/main" val="390322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3F13-2F78-E81D-C3C2-595FD20F3879}"/>
              </a:ext>
            </a:extLst>
          </p:cNvPr>
          <p:cNvSpPr>
            <a:spLocks noGrp="1"/>
          </p:cNvSpPr>
          <p:nvPr>
            <p:ph type="title"/>
          </p:nvPr>
        </p:nvSpPr>
        <p:spPr/>
        <p:txBody>
          <a:bodyPr/>
          <a:lstStyle/>
          <a:p>
            <a:r>
              <a:rPr lang="en-US" dirty="0"/>
              <a:t>Two popular CL settings: CIL </a:t>
            </a:r>
            <a:r>
              <a:rPr lang="en-US" sz="2400" dirty="0"/>
              <a:t> (Kim et al., 2022)</a:t>
            </a:r>
          </a:p>
        </p:txBody>
      </p:sp>
      <p:sp>
        <p:nvSpPr>
          <p:cNvPr id="3" name="Content Placeholder 2">
            <a:extLst>
              <a:ext uri="{FF2B5EF4-FFF2-40B4-BE49-F238E27FC236}">
                <a16:creationId xmlns:a16="http://schemas.microsoft.com/office/drawing/2014/main" id="{72242496-9B7A-3957-A5A0-FBE963B6C583}"/>
              </a:ext>
            </a:extLst>
          </p:cNvPr>
          <p:cNvSpPr>
            <a:spLocks noGrp="1"/>
          </p:cNvSpPr>
          <p:nvPr>
            <p:ph idx="1"/>
          </p:nvPr>
        </p:nvSpPr>
        <p:spPr>
          <a:xfrm>
            <a:off x="609600" y="1508554"/>
            <a:ext cx="10972800" cy="4836769"/>
          </a:xfrm>
        </p:spPr>
        <p:txBody>
          <a:bodyPr/>
          <a:lstStyle/>
          <a:p>
            <a:r>
              <a:rPr lang="en-US" dirty="0">
                <a:solidFill>
                  <a:srgbClr val="0000FF"/>
                </a:solidFill>
              </a:rPr>
              <a:t>Class incremental learning (CIL): </a:t>
            </a:r>
            <a:r>
              <a:rPr lang="en-US" dirty="0"/>
              <a:t>produce a single model from all tasks </a:t>
            </a:r>
            <a:r>
              <a:rPr lang="en-US" dirty="0">
                <a:solidFill>
                  <a:srgbClr val="FF0000"/>
                </a:solidFill>
              </a:rPr>
              <a:t>and</a:t>
            </a:r>
            <a:r>
              <a:rPr lang="en-US" dirty="0"/>
              <a:t> classify all classes during testing</a:t>
            </a:r>
          </a:p>
          <a:p>
            <a:r>
              <a:rPr lang="en-US" b="1" dirty="0"/>
              <a:t>Example</a:t>
            </a:r>
            <a:r>
              <a:rPr lang="en-US" dirty="0"/>
              <a:t>: Task 1: learn to recognize </a:t>
            </a:r>
            <a:r>
              <a:rPr lang="en-US" dirty="0">
                <a:solidFill>
                  <a:srgbClr val="FF0000"/>
                </a:solidFill>
              </a:rPr>
              <a:t>pig</a:t>
            </a:r>
            <a:r>
              <a:rPr lang="en-US" dirty="0"/>
              <a:t> and </a:t>
            </a:r>
            <a:r>
              <a:rPr lang="en-US" dirty="0">
                <a:solidFill>
                  <a:srgbClr val="FF0000"/>
                </a:solidFill>
              </a:rPr>
              <a:t>cat. </a:t>
            </a:r>
            <a:r>
              <a:rPr lang="en-US" dirty="0"/>
              <a:t>Task 2:</a:t>
            </a:r>
            <a:r>
              <a:rPr lang="en-US" dirty="0">
                <a:solidFill>
                  <a:srgbClr val="FF0000"/>
                </a:solidFill>
              </a:rPr>
              <a:t> sheep. </a:t>
            </a:r>
            <a:r>
              <a:rPr lang="en-US" dirty="0"/>
              <a:t>Task 3: </a:t>
            </a:r>
            <a:r>
              <a:rPr lang="en-US" dirty="0">
                <a:solidFill>
                  <a:srgbClr val="FF0000"/>
                </a:solidFill>
              </a:rPr>
              <a:t>chicken </a:t>
            </a:r>
            <a:r>
              <a:rPr lang="en-US" dirty="0"/>
              <a:t>and</a:t>
            </a:r>
            <a:r>
              <a:rPr lang="en-US" dirty="0">
                <a:solidFill>
                  <a:srgbClr val="FF0000"/>
                </a:solidFill>
              </a:rPr>
              <a:t> dog. </a:t>
            </a:r>
            <a:r>
              <a:rPr lang="en-US" dirty="0"/>
              <a:t>Task 4:</a:t>
            </a:r>
            <a:r>
              <a:rPr lang="en-US" dirty="0">
                <a:solidFill>
                  <a:srgbClr val="FF0000"/>
                </a:solidFill>
              </a:rPr>
              <a:t> horse</a:t>
            </a:r>
            <a:r>
              <a:rPr lang="en-US" dirty="0"/>
              <a:t> and</a:t>
            </a:r>
            <a:r>
              <a:rPr lang="en-US" dirty="0">
                <a:solidFill>
                  <a:srgbClr val="FF0000"/>
                </a:solidFill>
              </a:rPr>
              <a:t> cow</a:t>
            </a:r>
            <a:endParaRPr lang="en-US" sz="2400" dirty="0"/>
          </a:p>
          <a:p>
            <a:pPr lvl="1"/>
            <a:r>
              <a:rPr lang="en-US" dirty="0"/>
              <a:t>Testing: </a:t>
            </a:r>
          </a:p>
          <a:p>
            <a:pPr lvl="2"/>
            <a:endParaRPr lang="en-US" dirty="0"/>
          </a:p>
          <a:p>
            <a:pPr lvl="2"/>
            <a:endParaRPr lang="en-US" dirty="0"/>
          </a:p>
          <a:p>
            <a:pPr lvl="2"/>
            <a:endParaRPr lang="en-US" dirty="0"/>
          </a:p>
          <a:p>
            <a:endParaRPr lang="en-US" dirty="0"/>
          </a:p>
        </p:txBody>
      </p:sp>
      <p:sp>
        <p:nvSpPr>
          <p:cNvPr id="4" name="Footer Placeholder 3">
            <a:extLst>
              <a:ext uri="{FF2B5EF4-FFF2-40B4-BE49-F238E27FC236}">
                <a16:creationId xmlns:a16="http://schemas.microsoft.com/office/drawing/2014/main" id="{827C01B3-400F-85EB-AD80-3EEDA70C3A89}"/>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996CEDF6-3AB0-573A-342F-B284ABC61806}"/>
              </a:ext>
            </a:extLst>
          </p:cNvPr>
          <p:cNvSpPr>
            <a:spLocks noGrp="1"/>
          </p:cNvSpPr>
          <p:nvPr>
            <p:ph type="sldNum" sz="quarter" idx="11"/>
          </p:nvPr>
        </p:nvSpPr>
        <p:spPr/>
        <p:txBody>
          <a:bodyPr/>
          <a:lstStyle/>
          <a:p>
            <a:pPr>
              <a:defRPr/>
            </a:pPr>
            <a:fld id="{09BF91C3-4DC8-4412-86BD-7EDA41606D7A}" type="slidenum">
              <a:rPr lang="en-US" altLang="en-US" smtClean="0"/>
              <a:pPr>
                <a:defRPr/>
              </a:pPr>
              <a:t>11</a:t>
            </a:fld>
            <a:endParaRPr lang="en-US" altLang="en-US"/>
          </a:p>
        </p:txBody>
      </p:sp>
      <p:pic>
        <p:nvPicPr>
          <p:cNvPr id="6" name="Screen Shot 2022-10-19 at 3.23.23 PM.png" descr="Screen Shot 2022-10-19 at 3.23.23 PM.png">
            <a:extLst>
              <a:ext uri="{FF2B5EF4-FFF2-40B4-BE49-F238E27FC236}">
                <a16:creationId xmlns:a16="http://schemas.microsoft.com/office/drawing/2014/main" id="{844808FC-469C-7472-2609-6C46041BFEE2}"/>
              </a:ext>
            </a:extLst>
          </p:cNvPr>
          <p:cNvPicPr>
            <a:picLocks noChangeAspect="1"/>
          </p:cNvPicPr>
          <p:nvPr/>
        </p:nvPicPr>
        <p:blipFill>
          <a:blip r:embed="rId2"/>
          <a:stretch>
            <a:fillRect/>
          </a:stretch>
        </p:blipFill>
        <p:spPr>
          <a:xfrm>
            <a:off x="659396" y="4460535"/>
            <a:ext cx="11037326" cy="1692188"/>
          </a:xfrm>
          <a:prstGeom prst="rect">
            <a:avLst/>
          </a:prstGeom>
          <a:ln w="12700">
            <a:miter lim="400000"/>
          </a:ln>
        </p:spPr>
      </p:pic>
      <p:sp>
        <p:nvSpPr>
          <p:cNvPr id="8" name="TextBox 7">
            <a:extLst>
              <a:ext uri="{FF2B5EF4-FFF2-40B4-BE49-F238E27FC236}">
                <a16:creationId xmlns:a16="http://schemas.microsoft.com/office/drawing/2014/main" id="{A97D3D50-92FA-9A08-A7C2-4D04097B5E34}"/>
              </a:ext>
            </a:extLst>
          </p:cNvPr>
          <p:cNvSpPr txBox="1"/>
          <p:nvPr/>
        </p:nvSpPr>
        <p:spPr>
          <a:xfrm>
            <a:off x="1883532" y="6152723"/>
            <a:ext cx="8460940" cy="276999"/>
          </a:xfrm>
          <a:prstGeom prst="rect">
            <a:avLst/>
          </a:prstGeom>
          <a:noFill/>
        </p:spPr>
        <p:txBody>
          <a:bodyPr wrap="square" rtlCol="0">
            <a:spAutoFit/>
          </a:bodyPr>
          <a:lstStyle/>
          <a:p>
            <a:pPr algn="ctr">
              <a:buNone/>
            </a:pPr>
            <a:r>
              <a:rPr lang="en-US" sz="1200" dirty="0"/>
              <a:t>Kim, Xiao, Konishi, Ke and Liu. A Theoretical Study on Solving Continual Learning. NeurIPS-2022.</a:t>
            </a:r>
          </a:p>
        </p:txBody>
      </p:sp>
      <p:graphicFrame>
        <p:nvGraphicFramePr>
          <p:cNvPr id="9" name="Object 8">
            <a:extLst>
              <a:ext uri="{FF2B5EF4-FFF2-40B4-BE49-F238E27FC236}">
                <a16:creationId xmlns:a16="http://schemas.microsoft.com/office/drawing/2014/main" id="{3EDCA5D5-C4BF-70F9-7D39-AFF713B9B15F}"/>
              </a:ext>
            </a:extLst>
          </p:cNvPr>
          <p:cNvGraphicFramePr>
            <a:graphicFrameLocks noChangeAspect="1"/>
          </p:cNvGraphicFramePr>
          <p:nvPr>
            <p:extLst>
              <p:ext uri="{D42A27DB-BD31-4B8C-83A1-F6EECF244321}">
                <p14:modId xmlns:p14="http://schemas.microsoft.com/office/powerpoint/2010/main" val="2282527755"/>
              </p:ext>
            </p:extLst>
          </p:nvPr>
        </p:nvGraphicFramePr>
        <p:xfrm>
          <a:off x="2711624" y="3519713"/>
          <a:ext cx="814449" cy="814449"/>
        </p:xfrm>
        <a:graphic>
          <a:graphicData uri="http://schemas.openxmlformats.org/presentationml/2006/ole">
            <mc:AlternateContent xmlns:mc="http://schemas.openxmlformats.org/markup-compatibility/2006">
              <mc:Choice xmlns:v="urn:schemas-microsoft-com:vml" Requires="v">
                <p:oleObj name="Bitmap Image" r:id="rId3" imgW="1409760" imgH="1409760" progId="PBrush">
                  <p:embed/>
                </p:oleObj>
              </mc:Choice>
              <mc:Fallback>
                <p:oleObj name="Bitmap Image" r:id="rId3" imgW="1409760" imgH="1409760" progId="PBrush">
                  <p:embed/>
                  <p:pic>
                    <p:nvPicPr>
                      <p:cNvPr id="0" name=""/>
                      <p:cNvPicPr/>
                      <p:nvPr/>
                    </p:nvPicPr>
                    <p:blipFill>
                      <a:blip r:embed="rId4"/>
                      <a:stretch>
                        <a:fillRect/>
                      </a:stretch>
                    </p:blipFill>
                    <p:spPr>
                      <a:xfrm>
                        <a:off x="2711624" y="3519713"/>
                        <a:ext cx="814449" cy="81444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F7969E3-72E9-828A-52FE-8905AD9163C6}"/>
              </a:ext>
            </a:extLst>
          </p:cNvPr>
          <p:cNvGraphicFramePr>
            <a:graphicFrameLocks noChangeAspect="1"/>
          </p:cNvGraphicFramePr>
          <p:nvPr>
            <p:extLst>
              <p:ext uri="{D42A27DB-BD31-4B8C-83A1-F6EECF244321}">
                <p14:modId xmlns:p14="http://schemas.microsoft.com/office/powerpoint/2010/main" val="3522157443"/>
              </p:ext>
            </p:extLst>
          </p:nvPr>
        </p:nvGraphicFramePr>
        <p:xfrm>
          <a:off x="3922961" y="3550655"/>
          <a:ext cx="840891" cy="814449"/>
        </p:xfrm>
        <a:graphic>
          <a:graphicData uri="http://schemas.openxmlformats.org/presentationml/2006/ole">
            <mc:AlternateContent xmlns:mc="http://schemas.openxmlformats.org/markup-compatibility/2006">
              <mc:Choice xmlns:v="urn:schemas-microsoft-com:vml" Requires="v">
                <p:oleObj name="Bitmap Image" r:id="rId5" imgW="1514520" imgH="1467000" progId="PBrush">
                  <p:embed/>
                </p:oleObj>
              </mc:Choice>
              <mc:Fallback>
                <p:oleObj name="Bitmap Image" r:id="rId5" imgW="1514520" imgH="1467000" progId="PBrush">
                  <p:embed/>
                  <p:pic>
                    <p:nvPicPr>
                      <p:cNvPr id="0" name=""/>
                      <p:cNvPicPr/>
                      <p:nvPr/>
                    </p:nvPicPr>
                    <p:blipFill>
                      <a:blip r:embed="rId6"/>
                      <a:stretch>
                        <a:fillRect/>
                      </a:stretch>
                    </p:blipFill>
                    <p:spPr>
                      <a:xfrm>
                        <a:off x="3922961" y="3550655"/>
                        <a:ext cx="840891" cy="814449"/>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7DA010E-827E-52EB-6C41-D3A30A50EE74}"/>
              </a:ext>
            </a:extLst>
          </p:cNvPr>
          <p:cNvGraphicFramePr>
            <a:graphicFrameLocks noChangeAspect="1"/>
          </p:cNvGraphicFramePr>
          <p:nvPr>
            <p:extLst>
              <p:ext uri="{D42A27DB-BD31-4B8C-83A1-F6EECF244321}">
                <p14:modId xmlns:p14="http://schemas.microsoft.com/office/powerpoint/2010/main" val="3670730943"/>
              </p:ext>
            </p:extLst>
          </p:nvPr>
        </p:nvGraphicFramePr>
        <p:xfrm>
          <a:off x="5099222" y="3563657"/>
          <a:ext cx="1029008" cy="801201"/>
        </p:xfrm>
        <a:graphic>
          <a:graphicData uri="http://schemas.openxmlformats.org/presentationml/2006/ole">
            <mc:AlternateContent xmlns:mc="http://schemas.openxmlformats.org/markup-compatibility/2006">
              <mc:Choice xmlns:v="urn:schemas-microsoft-com:vml" Requires="v">
                <p:oleObj name="Bitmap Image" r:id="rId7" imgW="2108160" imgH="1641600" progId="PBrush">
                  <p:embed/>
                </p:oleObj>
              </mc:Choice>
              <mc:Fallback>
                <p:oleObj name="Bitmap Image" r:id="rId7" imgW="2108160" imgH="1641600" progId="PBrush">
                  <p:embed/>
                  <p:pic>
                    <p:nvPicPr>
                      <p:cNvPr id="0" name=""/>
                      <p:cNvPicPr/>
                      <p:nvPr/>
                    </p:nvPicPr>
                    <p:blipFill>
                      <a:blip r:embed="rId8"/>
                      <a:stretch>
                        <a:fillRect/>
                      </a:stretch>
                    </p:blipFill>
                    <p:spPr>
                      <a:xfrm>
                        <a:off x="5099222" y="3563657"/>
                        <a:ext cx="1029008" cy="801201"/>
                      </a:xfrm>
                      <a:prstGeom prst="rect">
                        <a:avLst/>
                      </a:prstGeom>
                    </p:spPr>
                  </p:pic>
                </p:oleObj>
              </mc:Fallback>
            </mc:AlternateContent>
          </a:graphicData>
        </a:graphic>
      </p:graphicFrame>
    </p:spTree>
    <p:extLst>
      <p:ext uri="{BB962C8B-B14F-4D97-AF65-F5344CB8AC3E}">
        <p14:creationId xmlns:p14="http://schemas.microsoft.com/office/powerpoint/2010/main" val="18782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C0EB-E9C9-3E76-3E68-35990F2EEC89}"/>
              </a:ext>
            </a:extLst>
          </p:cNvPr>
          <p:cNvSpPr>
            <a:spLocks noGrp="1"/>
          </p:cNvSpPr>
          <p:nvPr>
            <p:ph type="title"/>
          </p:nvPr>
        </p:nvSpPr>
        <p:spPr/>
        <p:txBody>
          <a:bodyPr/>
          <a:lstStyle/>
          <a:p>
            <a:r>
              <a:rPr lang="en-US" dirty="0"/>
              <a:t>An additional challenge of CIL</a:t>
            </a:r>
          </a:p>
        </p:txBody>
      </p:sp>
      <p:sp>
        <p:nvSpPr>
          <p:cNvPr id="3" name="Content Placeholder 2">
            <a:extLst>
              <a:ext uri="{FF2B5EF4-FFF2-40B4-BE49-F238E27FC236}">
                <a16:creationId xmlns:a16="http://schemas.microsoft.com/office/drawing/2014/main" id="{AEFF6CA3-36CB-5EE2-DA4B-A7CB22930CDA}"/>
              </a:ext>
            </a:extLst>
          </p:cNvPr>
          <p:cNvSpPr>
            <a:spLocks noGrp="1"/>
          </p:cNvSpPr>
          <p:nvPr>
            <p:ph idx="1"/>
          </p:nvPr>
        </p:nvSpPr>
        <p:spPr/>
        <p:txBody>
          <a:bodyPr/>
          <a:lstStyle/>
          <a:p>
            <a:r>
              <a:rPr lang="en-US" dirty="0"/>
              <a:t>In addition to the challenges of </a:t>
            </a:r>
            <a:r>
              <a:rPr lang="en-US" dirty="0">
                <a:solidFill>
                  <a:srgbClr val="0000FF"/>
                </a:solidFill>
              </a:rPr>
              <a:t>catastrophic forgetting</a:t>
            </a:r>
            <a:r>
              <a:rPr lang="en-US" dirty="0"/>
              <a:t> and </a:t>
            </a:r>
            <a:r>
              <a:rPr lang="en-US" dirty="0">
                <a:solidFill>
                  <a:srgbClr val="0000FF"/>
                </a:solidFill>
              </a:rPr>
              <a:t>knowledge transfer</a:t>
            </a:r>
            <a:r>
              <a:rPr lang="en-US" dirty="0"/>
              <a:t>.</a:t>
            </a:r>
          </a:p>
          <a:p>
            <a:r>
              <a:rPr lang="en-US" dirty="0"/>
              <a:t>CIL has an additional challenge </a:t>
            </a:r>
            <a:r>
              <a:rPr lang="en-US" b="1" dirty="0">
                <a:solidFill>
                  <a:srgbClr val="0000FF"/>
                </a:solidFill>
              </a:rPr>
              <a:t>inter-task class separation (ICS)</a:t>
            </a:r>
            <a:r>
              <a:rPr lang="en-US" dirty="0"/>
              <a:t>, which is very hard to handle.</a:t>
            </a:r>
          </a:p>
          <a:p>
            <a:pPr lvl="1"/>
            <a:r>
              <a:rPr lang="en-US" dirty="0"/>
              <a:t>Since after learning each task, its data is no longer accessible, then how to establish the decision boundaries between the classes of the new task and the classes of the old tasks. </a:t>
            </a:r>
          </a:p>
          <a:p>
            <a:pPr lvl="1"/>
            <a:r>
              <a:rPr lang="en-US" dirty="0"/>
              <a:t>Existing research has not dealt with this problem explicitly. Replay methods deal with this implicitly to some extent. </a:t>
            </a:r>
          </a:p>
          <a:p>
            <a:endParaRPr lang="en-US" dirty="0">
              <a:solidFill>
                <a:srgbClr val="FF0000"/>
              </a:solidFill>
            </a:endParaRPr>
          </a:p>
        </p:txBody>
      </p:sp>
      <p:sp>
        <p:nvSpPr>
          <p:cNvPr id="4" name="Footer Placeholder 3">
            <a:extLst>
              <a:ext uri="{FF2B5EF4-FFF2-40B4-BE49-F238E27FC236}">
                <a16:creationId xmlns:a16="http://schemas.microsoft.com/office/drawing/2014/main" id="{C52418A3-8880-1D78-57E7-B4EC8638C9ED}"/>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35AEC422-D5D3-6425-DBB5-30548B7D494C}"/>
              </a:ext>
            </a:extLst>
          </p:cNvPr>
          <p:cNvSpPr>
            <a:spLocks noGrp="1"/>
          </p:cNvSpPr>
          <p:nvPr>
            <p:ph type="sldNum" sz="quarter" idx="11"/>
          </p:nvPr>
        </p:nvSpPr>
        <p:spPr/>
        <p:txBody>
          <a:bodyPr/>
          <a:lstStyle/>
          <a:p>
            <a:pPr>
              <a:defRPr/>
            </a:pPr>
            <a:fld id="{09BF91C3-4DC8-4412-86BD-7EDA41606D7A}" type="slidenum">
              <a:rPr lang="en-US" altLang="en-US" smtClean="0"/>
              <a:pPr>
                <a:defRPr/>
              </a:pPr>
              <a:t>12</a:t>
            </a:fld>
            <a:endParaRPr lang="en-US" altLang="en-US"/>
          </a:p>
        </p:txBody>
      </p:sp>
    </p:spTree>
    <p:extLst>
      <p:ext uri="{BB962C8B-B14F-4D97-AF65-F5344CB8AC3E}">
        <p14:creationId xmlns:p14="http://schemas.microsoft.com/office/powerpoint/2010/main" val="118552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BBCC-5A31-46FE-9603-131CEE58E51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882DEAC-7047-4A78-92F6-AEDB748165FC}"/>
              </a:ext>
            </a:extLst>
          </p:cNvPr>
          <p:cNvSpPr>
            <a:spLocks noGrp="1"/>
          </p:cNvSpPr>
          <p:nvPr>
            <p:ph idx="1"/>
          </p:nvPr>
        </p:nvSpPr>
        <p:spPr/>
        <p:txBody>
          <a:bodyPr/>
          <a:lstStyle/>
          <a:p>
            <a:pPr>
              <a:spcBef>
                <a:spcPts val="600"/>
              </a:spcBef>
            </a:pPr>
            <a:r>
              <a:rPr lang="en-US" sz="3200" dirty="0">
                <a:solidFill>
                  <a:schemeClr val="bg2">
                    <a:lumMod val="60000"/>
                    <a:lumOff val="40000"/>
                  </a:schemeClr>
                </a:solidFill>
              </a:rPr>
              <a:t>Definition of continual learning</a:t>
            </a:r>
          </a:p>
          <a:p>
            <a:pPr>
              <a:spcBef>
                <a:spcPts val="600"/>
              </a:spcBef>
            </a:pPr>
            <a:r>
              <a:rPr lang="en-US" sz="3200" b="1" dirty="0">
                <a:solidFill>
                  <a:srgbClr val="7030A0"/>
                </a:solidFill>
              </a:rPr>
              <a:t>Class incremental learning (CIL)</a:t>
            </a:r>
          </a:p>
          <a:p>
            <a:pPr lvl="1">
              <a:spcBef>
                <a:spcPts val="600"/>
              </a:spcBef>
            </a:pPr>
            <a:r>
              <a:rPr lang="en-US" sz="2800" b="1" dirty="0">
                <a:solidFill>
                  <a:srgbClr val="7030A0"/>
                </a:solidFill>
              </a:rPr>
              <a:t>Theoretical result and algorithms</a:t>
            </a:r>
          </a:p>
          <a:p>
            <a:pPr>
              <a:spcBef>
                <a:spcPts val="600"/>
              </a:spcBef>
            </a:pPr>
            <a:r>
              <a:rPr lang="en-US" sz="3200" dirty="0">
                <a:solidFill>
                  <a:schemeClr val="bg2">
                    <a:lumMod val="60000"/>
                    <a:lumOff val="40000"/>
                  </a:schemeClr>
                </a:solidFill>
              </a:rPr>
              <a:t>Task incremental learning (TIL)</a:t>
            </a:r>
          </a:p>
          <a:p>
            <a:pPr lvl="1">
              <a:spcBef>
                <a:spcPts val="600"/>
              </a:spcBef>
            </a:pPr>
            <a:r>
              <a:rPr lang="en-US" sz="2800" dirty="0">
                <a:solidFill>
                  <a:schemeClr val="bg2">
                    <a:lumMod val="60000"/>
                    <a:lumOff val="40000"/>
                  </a:schemeClr>
                </a:solidFill>
              </a:rPr>
              <a:t>Knowledge transfer</a:t>
            </a:r>
          </a:p>
          <a:p>
            <a:pPr>
              <a:spcBef>
                <a:spcPts val="600"/>
              </a:spcBef>
            </a:pPr>
            <a:r>
              <a:rPr lang="en-US" sz="3200" dirty="0">
                <a:solidFill>
                  <a:schemeClr val="bg2">
                    <a:lumMod val="60000"/>
                    <a:lumOff val="40000"/>
                  </a:schemeClr>
                </a:solidFill>
              </a:rPr>
              <a:t>Open world continual learning</a:t>
            </a:r>
          </a:p>
          <a:p>
            <a:pPr lvl="1">
              <a:spcBef>
                <a:spcPts val="600"/>
              </a:spcBef>
            </a:pPr>
            <a:r>
              <a:rPr lang="en-US" sz="2800" dirty="0">
                <a:solidFill>
                  <a:schemeClr val="bg2">
                    <a:lumMod val="60000"/>
                    <a:lumOff val="40000"/>
                  </a:schemeClr>
                </a:solidFill>
              </a:rPr>
              <a:t>A continuous learning chatbot</a:t>
            </a:r>
          </a:p>
          <a:p>
            <a:pPr>
              <a:spcBef>
                <a:spcPts val="600"/>
              </a:spcBef>
            </a:pPr>
            <a:r>
              <a:rPr lang="en-US" sz="3200" dirty="0">
                <a:solidFill>
                  <a:schemeClr val="bg2">
                    <a:lumMod val="60000"/>
                    <a:lumOff val="40000"/>
                  </a:schemeClr>
                </a:solidFill>
              </a:rPr>
              <a:t>Summary</a:t>
            </a:r>
          </a:p>
          <a:p>
            <a:endParaRPr lang="en-US" dirty="0"/>
          </a:p>
        </p:txBody>
      </p:sp>
      <p:sp>
        <p:nvSpPr>
          <p:cNvPr id="4" name="Footer Placeholder 3">
            <a:extLst>
              <a:ext uri="{FF2B5EF4-FFF2-40B4-BE49-F238E27FC236}">
                <a16:creationId xmlns:a16="http://schemas.microsoft.com/office/drawing/2014/main" id="{DD26E562-8491-4F03-91BC-143A56A1DEB9}"/>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DCA673DD-CB26-4DC3-941D-6029444DCD8E}"/>
              </a:ext>
            </a:extLst>
          </p:cNvPr>
          <p:cNvSpPr>
            <a:spLocks noGrp="1"/>
          </p:cNvSpPr>
          <p:nvPr>
            <p:ph type="sldNum" sz="quarter" idx="11"/>
          </p:nvPr>
        </p:nvSpPr>
        <p:spPr/>
        <p:txBody>
          <a:bodyPr/>
          <a:lstStyle/>
          <a:p>
            <a:pPr>
              <a:defRPr/>
            </a:pPr>
            <a:fld id="{09BF91C3-4DC8-4412-86BD-7EDA41606D7A}" type="slidenum">
              <a:rPr lang="en-US" altLang="en-US" smtClean="0"/>
              <a:pPr>
                <a:defRPr/>
              </a:pPr>
              <a:t>13</a:t>
            </a:fld>
            <a:endParaRPr lang="en-US" altLang="en-US"/>
          </a:p>
        </p:txBody>
      </p:sp>
    </p:spTree>
    <p:extLst>
      <p:ext uri="{BB962C8B-B14F-4D97-AF65-F5344CB8AC3E}">
        <p14:creationId xmlns:p14="http://schemas.microsoft.com/office/powerpoint/2010/main" val="53889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title"/>
          </p:nvPr>
        </p:nvSpPr>
        <p:spPr>
          <a:prstGeom prst="rect">
            <a:avLst/>
          </a:prstGeom>
        </p:spPr>
        <p:txBody>
          <a:bodyPr/>
          <a:lstStyle/>
          <a:p>
            <a:r>
              <a:rPr dirty="0"/>
              <a:t>CIL </a:t>
            </a:r>
            <a:r>
              <a:rPr lang="en-US" dirty="0"/>
              <a:t>d</a:t>
            </a:r>
            <a:r>
              <a:rPr dirty="0"/>
              <a:t>ecomposition</a:t>
            </a:r>
            <a:r>
              <a:rPr lang="en-US" dirty="0"/>
              <a:t> and theoretical result</a:t>
            </a:r>
            <a:r>
              <a:rPr lang="en-US" sz="4400" dirty="0"/>
              <a:t> </a:t>
            </a:r>
            <a:br>
              <a:rPr lang="en-US" sz="4400" dirty="0"/>
            </a:br>
            <a:r>
              <a:rPr lang="en-US" sz="2400" dirty="0"/>
              <a:t>(Kim et al., 2022)</a:t>
            </a:r>
            <a:endParaRPr sz="2400" dirty="0"/>
          </a:p>
        </p:txBody>
      </p:sp>
      <p:sp>
        <p:nvSpPr>
          <p:cNvPr id="136" name="Content Placeholder 2"/>
          <p:cNvSpPr txBox="1">
            <a:spLocks noGrp="1"/>
          </p:cNvSpPr>
          <p:nvPr>
            <p:ph type="body" idx="1"/>
          </p:nvPr>
        </p:nvSpPr>
        <p:spPr>
          <a:xfrm>
            <a:off x="609600" y="1600200"/>
            <a:ext cx="10972800" cy="4530726"/>
          </a:xfrm>
          <a:prstGeom prst="rect">
            <a:avLst/>
          </a:prstGeom>
        </p:spPr>
        <p:txBody>
          <a:bodyPr/>
          <a:lstStyle/>
          <a:p>
            <a:r>
              <a:rPr dirty="0"/>
              <a:t>CIL problem can be decomposed into two subproblems: </a:t>
            </a:r>
            <a:r>
              <a:rPr dirty="0">
                <a:solidFill>
                  <a:srgbClr val="0433FF"/>
                </a:solidFill>
              </a:rPr>
              <a:t>within-task prediction</a:t>
            </a:r>
            <a:r>
              <a:rPr dirty="0"/>
              <a:t> (WP) and </a:t>
            </a:r>
            <a:r>
              <a:rPr dirty="0">
                <a:solidFill>
                  <a:srgbClr val="0433FF"/>
                </a:solidFill>
              </a:rPr>
              <a:t>task-id prediction</a:t>
            </a:r>
            <a:r>
              <a:rPr dirty="0"/>
              <a:t> (TP)</a:t>
            </a:r>
            <a:endParaRPr lang="en-US" dirty="0"/>
          </a:p>
          <a:p>
            <a:endParaRPr lang="en-US" dirty="0"/>
          </a:p>
          <a:p>
            <a:endParaRPr lang="en-US" dirty="0"/>
          </a:p>
          <a:p>
            <a:endParaRPr lang="en-US" dirty="0"/>
          </a:p>
          <a:p>
            <a:endParaRPr lang="en-US" dirty="0"/>
          </a:p>
          <a:p>
            <a:pPr marL="342899" indent="-342899">
              <a:spcBef>
                <a:spcPts val="1800"/>
              </a:spcBef>
              <a:defRPr sz="2800"/>
            </a:pPr>
            <a:r>
              <a:rPr lang="en-US" b="1" dirty="0">
                <a:solidFill>
                  <a:srgbClr val="0000FF"/>
                </a:solidFill>
              </a:rPr>
              <a:t>Theoretical result:</a:t>
            </a:r>
            <a:r>
              <a:rPr lang="en-US" dirty="0"/>
              <a:t> Good WP and TP (or OOD) are </a:t>
            </a:r>
            <a:r>
              <a:rPr lang="en-US" b="1" i="1" dirty="0">
                <a:solidFill>
                  <a:srgbClr val="FF0000"/>
                </a:solidFill>
              </a:rPr>
              <a:t>necessary</a:t>
            </a:r>
            <a:r>
              <a:rPr lang="en-US" dirty="0">
                <a:solidFill>
                  <a:srgbClr val="FF0000"/>
                </a:solidFill>
              </a:rPr>
              <a:t> </a:t>
            </a:r>
            <a:r>
              <a:rPr lang="en-US" dirty="0"/>
              <a:t>and</a:t>
            </a:r>
            <a:r>
              <a:rPr lang="en-US" dirty="0">
                <a:solidFill>
                  <a:srgbClr val="FF0000"/>
                </a:solidFill>
              </a:rPr>
              <a:t> </a:t>
            </a:r>
            <a:r>
              <a:rPr lang="en-US" b="1" i="1" dirty="0">
                <a:solidFill>
                  <a:srgbClr val="FF0000"/>
                </a:solidFill>
              </a:rPr>
              <a:t>sufficient</a:t>
            </a:r>
            <a:r>
              <a:rPr lang="en-US" dirty="0">
                <a:solidFill>
                  <a:srgbClr val="FF0000"/>
                </a:solidFill>
              </a:rPr>
              <a:t> </a:t>
            </a:r>
            <a:r>
              <a:rPr lang="en-US" dirty="0"/>
              <a:t>for good CIL. </a:t>
            </a:r>
          </a:p>
          <a:p>
            <a:pPr marL="724163" lvl="1" indent="-342899">
              <a:defRPr sz="2800"/>
            </a:pPr>
            <a:r>
              <a:rPr lang="en-US" dirty="0">
                <a:solidFill>
                  <a:srgbClr val="0000FF"/>
                </a:solidFill>
              </a:rPr>
              <a:t>Connect CIL and OOD </a:t>
            </a:r>
            <a:r>
              <a:rPr lang="en-US" b="1" dirty="0"/>
              <a:t>(very important)</a:t>
            </a:r>
            <a:r>
              <a:rPr lang="en-US" dirty="0"/>
              <a:t> </a:t>
            </a:r>
          </a:p>
        </p:txBody>
      </p:sp>
      <p:pic>
        <p:nvPicPr>
          <p:cNvPr id="138" name="Screen Shot 2022-10-16 at 4.34.35 PM.png" descr="Screen Shot 2022-10-16 at 4.34.35 PM.png"/>
          <p:cNvPicPr>
            <a:picLocks noChangeAspect="1"/>
          </p:cNvPicPr>
          <p:nvPr/>
        </p:nvPicPr>
        <p:blipFill>
          <a:blip r:embed="rId2"/>
          <a:stretch>
            <a:fillRect/>
          </a:stretch>
        </p:blipFill>
        <p:spPr>
          <a:xfrm>
            <a:off x="1425334" y="2609978"/>
            <a:ext cx="8734666" cy="1337285"/>
          </a:xfrm>
          <a:prstGeom prst="rect">
            <a:avLst/>
          </a:prstGeom>
          <a:ln w="12700">
            <a:miter lim="400000"/>
          </a:ln>
        </p:spPr>
      </p:pic>
      <p:sp>
        <p:nvSpPr>
          <p:cNvPr id="139" name="WP (i.e., TIL)"/>
          <p:cNvSpPr txBox="1"/>
          <p:nvPr/>
        </p:nvSpPr>
        <p:spPr>
          <a:xfrm>
            <a:off x="4583832" y="4229080"/>
            <a:ext cx="1898304" cy="447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spcBef>
                <a:spcPts val="0"/>
              </a:spcBef>
              <a:buClrTx/>
              <a:buSzTx/>
              <a:buNone/>
              <a:defRPr sz="2400">
                <a:solidFill>
                  <a:srgbClr val="5E5E5E"/>
                </a:solidFill>
              </a:defRPr>
            </a:lvl1pPr>
          </a:lstStyle>
          <a:p>
            <a:r>
              <a:rPr dirty="0"/>
              <a:t>WP (i.e., TIL)</a:t>
            </a:r>
          </a:p>
        </p:txBody>
      </p:sp>
      <p:pic>
        <p:nvPicPr>
          <p:cNvPr id="140" name="Screen Shot 2022-10-16 at 4.40.00 PM.png" descr="Screen Shot 2022-10-16 at 4.40.00 PM.png"/>
          <p:cNvPicPr>
            <a:picLocks noChangeAspect="1"/>
          </p:cNvPicPr>
          <p:nvPr/>
        </p:nvPicPr>
        <p:blipFill>
          <a:blip r:embed="rId3"/>
          <a:stretch>
            <a:fillRect/>
          </a:stretch>
        </p:blipFill>
        <p:spPr>
          <a:xfrm rot="16200000">
            <a:off x="5358130" y="3584251"/>
            <a:ext cx="256540" cy="1026160"/>
          </a:xfrm>
          <a:prstGeom prst="rect">
            <a:avLst/>
          </a:prstGeom>
          <a:ln w="12700">
            <a:miter lim="400000"/>
          </a:ln>
        </p:spPr>
      </p:pic>
      <p:sp>
        <p:nvSpPr>
          <p:cNvPr id="141" name="TP"/>
          <p:cNvSpPr txBox="1"/>
          <p:nvPr/>
        </p:nvSpPr>
        <p:spPr>
          <a:xfrm>
            <a:off x="8112224" y="4212730"/>
            <a:ext cx="503784" cy="447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spcBef>
                <a:spcPts val="0"/>
              </a:spcBef>
              <a:buClrTx/>
              <a:buSzTx/>
              <a:buNone/>
              <a:defRPr sz="2400">
                <a:solidFill>
                  <a:srgbClr val="5E5E5E"/>
                </a:solidFill>
              </a:defRPr>
            </a:lvl1pPr>
          </a:lstStyle>
          <a:p>
            <a:r>
              <a:rPr dirty="0"/>
              <a:t>TP</a:t>
            </a:r>
          </a:p>
        </p:txBody>
      </p:sp>
      <p:pic>
        <p:nvPicPr>
          <p:cNvPr id="142" name="Screen Shot 2022-10-16 at 4.40.00 PM.png" descr="Screen Shot 2022-10-16 at 4.40.00 PM.png"/>
          <p:cNvPicPr>
            <a:picLocks noChangeAspect="1"/>
          </p:cNvPicPr>
          <p:nvPr/>
        </p:nvPicPr>
        <p:blipFill>
          <a:blip r:embed="rId3"/>
          <a:stretch>
            <a:fillRect/>
          </a:stretch>
        </p:blipFill>
        <p:spPr>
          <a:xfrm rot="16200000">
            <a:off x="8183697" y="3584251"/>
            <a:ext cx="256541" cy="1026160"/>
          </a:xfrm>
          <a:prstGeom prst="rect">
            <a:avLst/>
          </a:prstGeom>
          <a:ln w="12700">
            <a:miter lim="400000"/>
          </a:ln>
        </p:spPr>
      </p:pic>
      <p:sp>
        <p:nvSpPr>
          <p:cNvPr id="2" name="TextBox 1">
            <a:extLst>
              <a:ext uri="{FF2B5EF4-FFF2-40B4-BE49-F238E27FC236}">
                <a16:creationId xmlns:a16="http://schemas.microsoft.com/office/drawing/2014/main" id="{011DB3FD-0881-DB97-38D0-90663655D2C7}"/>
              </a:ext>
            </a:extLst>
          </p:cNvPr>
          <p:cNvSpPr txBox="1"/>
          <p:nvPr/>
        </p:nvSpPr>
        <p:spPr>
          <a:xfrm>
            <a:off x="1919536" y="6152723"/>
            <a:ext cx="8496944" cy="276999"/>
          </a:xfrm>
          <a:prstGeom prst="rect">
            <a:avLst/>
          </a:prstGeom>
          <a:noFill/>
        </p:spPr>
        <p:txBody>
          <a:bodyPr wrap="square" rtlCol="0">
            <a:spAutoFit/>
          </a:bodyPr>
          <a:lstStyle/>
          <a:p>
            <a:pPr algn="ctr">
              <a:buNone/>
            </a:pPr>
            <a:r>
              <a:rPr lang="en-US" sz="1200" dirty="0"/>
              <a:t>Kim, Xiao, Konishi, Ke and Liu. A Theoretical Study on Solving Continual Learning. NeurIPS-2022.</a:t>
            </a:r>
          </a:p>
        </p:txBody>
      </p:sp>
      <p:sp>
        <p:nvSpPr>
          <p:cNvPr id="3" name="Slide Number Placeholder 2">
            <a:extLst>
              <a:ext uri="{FF2B5EF4-FFF2-40B4-BE49-F238E27FC236}">
                <a16:creationId xmlns:a16="http://schemas.microsoft.com/office/drawing/2014/main" id="{645DCFEC-106E-B754-B034-FD174BE90EC2}"/>
              </a:ext>
            </a:extLst>
          </p:cNvPr>
          <p:cNvSpPr>
            <a:spLocks noGrp="1"/>
          </p:cNvSpPr>
          <p:nvPr>
            <p:ph type="sldNum" sz="quarter" idx="2"/>
          </p:nvPr>
        </p:nvSpPr>
        <p:spPr/>
        <p:txBody>
          <a:bodyPr/>
          <a:lstStyle/>
          <a:p>
            <a:fld id="{86CB4B4D-7CA3-9044-876B-883B54F8677D}" type="slidenum">
              <a:rPr lang="en-US" smtClean="0"/>
              <a:t>14</a:t>
            </a:fld>
            <a:endParaRPr lang="en-US"/>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prstGeom prst="rect">
            <a:avLst/>
          </a:prstGeom>
        </p:spPr>
        <p:txBody>
          <a:bodyPr/>
          <a:lstStyle/>
          <a:p>
            <a:r>
              <a:t>Upper Bound of CIL Loss</a:t>
            </a:r>
          </a:p>
        </p:txBody>
      </p:sp>
      <p:sp>
        <p:nvSpPr>
          <p:cNvPr id="146" name="Content Placeholder 2"/>
          <p:cNvSpPr txBox="1">
            <a:spLocks noGrp="1"/>
          </p:cNvSpPr>
          <p:nvPr>
            <p:ph type="body" idx="1"/>
          </p:nvPr>
        </p:nvSpPr>
        <p:spPr>
          <a:xfrm>
            <a:off x="609600" y="1595438"/>
            <a:ext cx="10972800" cy="4713289"/>
          </a:xfrm>
          <a:prstGeom prst="rect">
            <a:avLst/>
          </a:prstGeom>
        </p:spPr>
        <p:txBody>
          <a:bodyPr/>
          <a:lstStyle/>
          <a:p>
            <a:pPr marL="342899" indent="-342899">
              <a:spcBef>
                <a:spcPts val="600"/>
              </a:spcBef>
              <a:defRPr sz="2800"/>
            </a:pPr>
            <a:r>
              <a:t>The loss of CIL is bounded by that of WP and TP</a:t>
            </a:r>
          </a:p>
          <a:p>
            <a:pPr>
              <a:spcBef>
                <a:spcPts val="600"/>
              </a:spcBef>
            </a:pPr>
            <a:endParaRPr/>
          </a:p>
          <a:p>
            <a:pPr>
              <a:spcBef>
                <a:spcPts val="600"/>
              </a:spcBef>
            </a:pPr>
            <a:endParaRPr/>
          </a:p>
          <a:p>
            <a:pPr>
              <a:spcBef>
                <a:spcPts val="600"/>
              </a:spcBef>
            </a:pPr>
            <a:endParaRPr/>
          </a:p>
          <a:p>
            <a:pPr>
              <a:spcBef>
                <a:spcPts val="600"/>
              </a:spcBef>
            </a:pPr>
            <a:endParaRPr/>
          </a:p>
          <a:p>
            <a:pPr marL="342899" indent="-342899">
              <a:spcBef>
                <a:spcPts val="600"/>
              </a:spcBef>
              <a:defRPr sz="2800"/>
            </a:pPr>
            <a:r>
              <a:t>CIL improves with WP or TP</a:t>
            </a:r>
          </a:p>
        </p:txBody>
      </p:sp>
      <p:sp>
        <p:nvSpPr>
          <p:cNvPr id="147" name="Slide Number Placeholder 6"/>
          <p:cNvSpPr txBox="1">
            <a:spLocks noGrp="1"/>
          </p:cNvSpPr>
          <p:nvPr>
            <p:ph type="sldNum" sz="quarter" idx="2"/>
          </p:nvPr>
        </p:nvSpPr>
        <p:spPr>
          <a:xfrm>
            <a:off x="11335385" y="6444297"/>
            <a:ext cx="247015"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aramond"/>
                <a:ea typeface="Garamond"/>
                <a:cs typeface="Garamond"/>
                <a:sym typeface="Garamond"/>
              </a:defRPr>
            </a:lvl1pPr>
            <a:lvl2pPr marL="4572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2pPr>
            <a:lvl3pPr marL="9144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3pPr>
            <a:lvl4pPr marL="13716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4pPr>
            <a:lvl5pPr marL="18288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en-US" smtClean="0"/>
              <a:pPr/>
              <a:t>15</a:t>
            </a:fld>
            <a:endParaRPr/>
          </a:p>
        </p:txBody>
      </p:sp>
      <p:pic>
        <p:nvPicPr>
          <p:cNvPr id="148" name="Screen Shot 2022-10-16 at 4.33.13 PM.png" descr="Screen Shot 2022-10-16 at 4.33.13 PM.png"/>
          <p:cNvPicPr>
            <a:picLocks noChangeAspect="1"/>
          </p:cNvPicPr>
          <p:nvPr/>
        </p:nvPicPr>
        <p:blipFill>
          <a:blip r:embed="rId2"/>
          <a:stretch>
            <a:fillRect/>
          </a:stretch>
        </p:blipFill>
        <p:spPr>
          <a:xfrm>
            <a:off x="805965" y="2803634"/>
            <a:ext cx="10674010" cy="474824"/>
          </a:xfrm>
          <a:prstGeom prst="rect">
            <a:avLst/>
          </a:prstGeom>
          <a:ln w="12700">
            <a:miter lim="400000"/>
          </a:ln>
        </p:spPr>
      </p:pic>
      <p:sp>
        <p:nvSpPr>
          <p:cNvPr id="2" name="TextBox 1">
            <a:extLst>
              <a:ext uri="{FF2B5EF4-FFF2-40B4-BE49-F238E27FC236}">
                <a16:creationId xmlns:a16="http://schemas.microsoft.com/office/drawing/2014/main" id="{8A36470E-CD8A-6FCB-383E-1137EC7C97C7}"/>
              </a:ext>
            </a:extLst>
          </p:cNvPr>
          <p:cNvSpPr txBox="1"/>
          <p:nvPr/>
        </p:nvSpPr>
        <p:spPr>
          <a:xfrm>
            <a:off x="1919536" y="6152723"/>
            <a:ext cx="8496944" cy="276999"/>
          </a:xfrm>
          <a:prstGeom prst="rect">
            <a:avLst/>
          </a:prstGeom>
          <a:noFill/>
        </p:spPr>
        <p:txBody>
          <a:bodyPr wrap="square" rtlCol="0">
            <a:spAutoFit/>
          </a:bodyPr>
          <a:lstStyle/>
          <a:p>
            <a:pPr algn="ctr">
              <a:buNone/>
            </a:pPr>
            <a:r>
              <a:rPr lang="en-US" sz="1200" dirty="0"/>
              <a:t>Kim, Xiao, Konishi, Ke and Liu. A Theoretical Study on Solving Continual Learning. NeurIPS-2022.</a:t>
            </a:r>
          </a:p>
        </p:txBody>
      </p:sp>
      <p:sp>
        <p:nvSpPr>
          <p:cNvPr id="4" name="Footer Placeholder 7">
            <a:extLst>
              <a:ext uri="{FF2B5EF4-FFF2-40B4-BE49-F238E27FC236}">
                <a16:creationId xmlns:a16="http://schemas.microsoft.com/office/drawing/2014/main" id="{06A30E9A-6DB3-3BA3-0212-5CA90E3E79E4}"/>
              </a:ext>
            </a:extLst>
          </p:cNvPr>
          <p:cNvSpPr>
            <a:spLocks noGrp="1"/>
          </p:cNvSpPr>
          <p:nvPr>
            <p:ph type="ftr" sz="quarter" idx="10"/>
          </p:nvPr>
        </p:nvSpPr>
        <p:spPr>
          <a:xfrm>
            <a:off x="609600" y="6248400"/>
            <a:ext cx="7416800" cy="457200"/>
          </a:xfrm>
        </p:spPr>
        <p:txBody>
          <a:bodyPr/>
          <a:lstStyle/>
          <a:p>
            <a:pPr>
              <a:defRPr/>
            </a:pPr>
            <a:r>
              <a:rPr lang="it-IT" altLang="en-US"/>
              <a:t>ATAL, Jan 7, 2023</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title"/>
          </p:nvPr>
        </p:nvSpPr>
        <p:spPr>
          <a:prstGeom prst="rect">
            <a:avLst/>
          </a:prstGeom>
        </p:spPr>
        <p:txBody>
          <a:bodyPr/>
          <a:lstStyle/>
          <a:p>
            <a:r>
              <a:rPr lang="en-US" dirty="0"/>
              <a:t>TP and OOD detection bound each other</a:t>
            </a:r>
            <a:endParaRPr dirty="0"/>
          </a:p>
        </p:txBody>
      </p:sp>
      <p:sp>
        <p:nvSpPr>
          <p:cNvPr id="152" name="Content Placeholder 2"/>
          <p:cNvSpPr txBox="1">
            <a:spLocks noGrp="1"/>
          </p:cNvSpPr>
          <p:nvPr>
            <p:ph type="body" idx="1"/>
          </p:nvPr>
        </p:nvSpPr>
        <p:spPr>
          <a:xfrm>
            <a:off x="609600" y="1595438"/>
            <a:ext cx="10972800" cy="4713288"/>
          </a:xfrm>
          <a:prstGeom prst="rect">
            <a:avLst/>
          </a:prstGeom>
        </p:spPr>
        <p:txBody>
          <a:bodyPr/>
          <a:lstStyle/>
          <a:p>
            <a:pPr marL="342899" indent="-342899">
              <a:spcBef>
                <a:spcPts val="600"/>
              </a:spcBef>
              <a:defRPr sz="2800"/>
            </a:pPr>
            <a:r>
              <a:rPr dirty="0"/>
              <a:t>TP and out-of-distribution (OOD) detection bound each other</a:t>
            </a:r>
          </a:p>
          <a:p>
            <a:pPr>
              <a:spcBef>
                <a:spcPts val="600"/>
              </a:spcBef>
            </a:pPr>
            <a:endParaRPr dirty="0"/>
          </a:p>
          <a:p>
            <a:pPr>
              <a:spcBef>
                <a:spcPts val="600"/>
              </a:spcBef>
            </a:pPr>
            <a:endParaRPr dirty="0"/>
          </a:p>
          <a:p>
            <a:pPr>
              <a:spcBef>
                <a:spcPts val="600"/>
              </a:spcBef>
            </a:pPr>
            <a:endParaRPr dirty="0"/>
          </a:p>
          <a:p>
            <a:pPr marL="342899" indent="-342899">
              <a:spcBef>
                <a:spcPts val="1800"/>
              </a:spcBef>
              <a:defRPr sz="2800"/>
            </a:pPr>
            <a:r>
              <a:rPr dirty="0"/>
              <a:t>The loss of CIL is bounded by that of WP and OOD</a:t>
            </a:r>
          </a:p>
        </p:txBody>
      </p:sp>
      <p:sp>
        <p:nvSpPr>
          <p:cNvPr id="153" name="Slide Number Placeholder 6"/>
          <p:cNvSpPr txBox="1">
            <a:spLocks noGrp="1"/>
          </p:cNvSpPr>
          <p:nvPr>
            <p:ph type="sldNum" sz="quarter" idx="2"/>
          </p:nvPr>
        </p:nvSpPr>
        <p:spPr>
          <a:xfrm>
            <a:off x="11335385" y="6444297"/>
            <a:ext cx="247015"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aramond"/>
                <a:ea typeface="Garamond"/>
                <a:cs typeface="Garamond"/>
                <a:sym typeface="Garamond"/>
              </a:defRPr>
            </a:lvl1pPr>
            <a:lvl2pPr marL="4572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2pPr>
            <a:lvl3pPr marL="9144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3pPr>
            <a:lvl4pPr marL="13716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4pPr>
            <a:lvl5pPr marL="18288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en-US" smtClean="0"/>
              <a:pPr/>
              <a:t>16</a:t>
            </a:fld>
            <a:endParaRPr/>
          </a:p>
        </p:txBody>
      </p:sp>
      <p:pic>
        <p:nvPicPr>
          <p:cNvPr id="154" name="Screen Shot 2022-10-20 at 9.19.34 AM.png" descr="Screen Shot 2022-10-20 at 9.19.34 AM.png"/>
          <p:cNvPicPr>
            <a:picLocks noChangeAspect="1"/>
          </p:cNvPicPr>
          <p:nvPr/>
        </p:nvPicPr>
        <p:blipFill>
          <a:blip r:embed="rId2"/>
          <a:stretch>
            <a:fillRect/>
          </a:stretch>
        </p:blipFill>
        <p:spPr>
          <a:xfrm>
            <a:off x="947428" y="2132856"/>
            <a:ext cx="10164137" cy="1240561"/>
          </a:xfrm>
          <a:prstGeom prst="rect">
            <a:avLst/>
          </a:prstGeom>
          <a:ln w="12700">
            <a:miter lim="400000"/>
          </a:ln>
        </p:spPr>
      </p:pic>
      <p:pic>
        <p:nvPicPr>
          <p:cNvPr id="155" name="Screen Shot 2022-10-16 at 4.49.52 PM.png" descr="Screen Shot 2022-10-16 at 4.49.52 PM.png"/>
          <p:cNvPicPr>
            <a:picLocks noChangeAspect="1"/>
          </p:cNvPicPr>
          <p:nvPr/>
        </p:nvPicPr>
        <p:blipFill>
          <a:blip r:embed="rId3"/>
          <a:stretch>
            <a:fillRect/>
          </a:stretch>
        </p:blipFill>
        <p:spPr>
          <a:xfrm>
            <a:off x="875420" y="4406130"/>
            <a:ext cx="8021912" cy="1712864"/>
          </a:xfrm>
          <a:prstGeom prst="rect">
            <a:avLst/>
          </a:prstGeom>
          <a:ln w="12700">
            <a:miter lim="400000"/>
          </a:ln>
        </p:spPr>
      </p:pic>
      <p:sp>
        <p:nvSpPr>
          <p:cNvPr id="2" name="TextBox 1">
            <a:extLst>
              <a:ext uri="{FF2B5EF4-FFF2-40B4-BE49-F238E27FC236}">
                <a16:creationId xmlns:a16="http://schemas.microsoft.com/office/drawing/2014/main" id="{2646DB3C-E952-52A7-6BE8-30276ACA5949}"/>
              </a:ext>
            </a:extLst>
          </p:cNvPr>
          <p:cNvSpPr txBox="1"/>
          <p:nvPr/>
        </p:nvSpPr>
        <p:spPr>
          <a:xfrm>
            <a:off x="1919536" y="6152723"/>
            <a:ext cx="8496944" cy="276999"/>
          </a:xfrm>
          <a:prstGeom prst="rect">
            <a:avLst/>
          </a:prstGeom>
          <a:noFill/>
        </p:spPr>
        <p:txBody>
          <a:bodyPr wrap="square" rtlCol="0">
            <a:spAutoFit/>
          </a:bodyPr>
          <a:lstStyle/>
          <a:p>
            <a:pPr algn="ctr">
              <a:buNone/>
            </a:pPr>
            <a:r>
              <a:rPr lang="en-US" sz="1200" dirty="0"/>
              <a:t>Kim, Xiao, Konishi, Ke and Liu. A Theoretical Study on Solving Continual Learning. NeurIPS-2022.</a:t>
            </a:r>
          </a:p>
        </p:txBody>
      </p:sp>
      <p:sp>
        <p:nvSpPr>
          <p:cNvPr id="4" name="Footer Placeholder 7">
            <a:extLst>
              <a:ext uri="{FF2B5EF4-FFF2-40B4-BE49-F238E27FC236}">
                <a16:creationId xmlns:a16="http://schemas.microsoft.com/office/drawing/2014/main" id="{605D0C51-87FF-C811-A1EA-925116D9C59C}"/>
              </a:ext>
            </a:extLst>
          </p:cNvPr>
          <p:cNvSpPr>
            <a:spLocks noGrp="1"/>
          </p:cNvSpPr>
          <p:nvPr>
            <p:ph type="ftr" sz="quarter" idx="10"/>
          </p:nvPr>
        </p:nvSpPr>
        <p:spPr>
          <a:xfrm>
            <a:off x="609600" y="6248400"/>
            <a:ext cx="7416800" cy="457200"/>
          </a:xfrm>
        </p:spPr>
        <p:txBody>
          <a:bodyPr/>
          <a:lstStyle/>
          <a:p>
            <a:pPr>
              <a:defRPr/>
            </a:pPr>
            <a:r>
              <a:rPr lang="it-IT" altLang="en-US"/>
              <a:t>ATAL, Jan 7, 2023</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txBox="1">
            <a:spLocks noGrp="1"/>
          </p:cNvSpPr>
          <p:nvPr>
            <p:ph type="title"/>
          </p:nvPr>
        </p:nvSpPr>
        <p:spPr>
          <a:prstGeom prst="rect">
            <a:avLst/>
          </a:prstGeom>
        </p:spPr>
        <p:txBody>
          <a:bodyPr/>
          <a:lstStyle/>
          <a:p>
            <a:r>
              <a:t>Necessary Condition for CIL</a:t>
            </a:r>
          </a:p>
        </p:txBody>
      </p:sp>
      <p:sp>
        <p:nvSpPr>
          <p:cNvPr id="159" name="Content Placeholder 2"/>
          <p:cNvSpPr txBox="1">
            <a:spLocks noGrp="1"/>
          </p:cNvSpPr>
          <p:nvPr>
            <p:ph type="body" idx="1"/>
          </p:nvPr>
        </p:nvSpPr>
        <p:spPr>
          <a:xfrm>
            <a:off x="609600" y="1595438"/>
            <a:ext cx="10972800" cy="4713288"/>
          </a:xfrm>
          <a:prstGeom prst="rect">
            <a:avLst/>
          </a:prstGeom>
        </p:spPr>
        <p:txBody>
          <a:bodyPr/>
          <a:lstStyle/>
          <a:p>
            <a:pPr marL="342899" indent="-342899">
              <a:spcBef>
                <a:spcPts val="600"/>
              </a:spcBef>
              <a:defRPr sz="2800"/>
            </a:pPr>
            <a:r>
              <a:rPr lang="en-US" b="1" dirty="0"/>
              <a:t>Theorems 1, 2, and 3 </a:t>
            </a:r>
            <a:r>
              <a:rPr lang="en-US" dirty="0"/>
              <a:t>show that </a:t>
            </a:r>
            <a:r>
              <a:rPr dirty="0"/>
              <a:t>good performances of WP and TP or (OOD) are </a:t>
            </a:r>
            <a:r>
              <a:rPr i="1" dirty="0">
                <a:solidFill>
                  <a:srgbClr val="0433FF"/>
                </a:solidFill>
              </a:rPr>
              <a:t>sufficient</a:t>
            </a:r>
            <a:r>
              <a:rPr dirty="0"/>
              <a:t> to guarantee a good CIL</a:t>
            </a:r>
          </a:p>
          <a:p>
            <a:pPr marL="342899" indent="-342899">
              <a:spcBef>
                <a:spcPts val="1800"/>
              </a:spcBef>
              <a:defRPr sz="2800"/>
            </a:pPr>
            <a:r>
              <a:rPr lang="en-US" dirty="0"/>
              <a:t>Theorem 4 shows that g</a:t>
            </a:r>
            <a:r>
              <a:rPr dirty="0"/>
              <a:t>ood performances of WP and TP (or OOD) are </a:t>
            </a:r>
            <a:r>
              <a:rPr i="1" dirty="0">
                <a:solidFill>
                  <a:srgbClr val="0433FF"/>
                </a:solidFill>
              </a:rPr>
              <a:t>necessary</a:t>
            </a:r>
            <a:r>
              <a:rPr dirty="0"/>
              <a:t> for a good CIL</a:t>
            </a:r>
            <a:r>
              <a:rPr lang="en-US" dirty="0"/>
              <a:t>.</a:t>
            </a:r>
          </a:p>
          <a:p>
            <a:pPr marL="342899" indent="-342899">
              <a:spcBef>
                <a:spcPts val="600"/>
              </a:spcBef>
              <a:defRPr sz="2800"/>
            </a:pPr>
            <a:endParaRPr lang="en-US" dirty="0"/>
          </a:p>
          <a:p>
            <a:pPr marL="342899" indent="-342899">
              <a:spcBef>
                <a:spcPts val="600"/>
              </a:spcBef>
              <a:defRPr sz="2800"/>
            </a:pPr>
            <a:endParaRPr lang="en-US" dirty="0"/>
          </a:p>
          <a:p>
            <a:pPr marL="342899" indent="-342899">
              <a:spcBef>
                <a:spcPts val="3600"/>
              </a:spcBef>
              <a:defRPr sz="2800"/>
            </a:pPr>
            <a:r>
              <a:rPr lang="en-US" dirty="0">
                <a:solidFill>
                  <a:srgbClr val="0000FF"/>
                </a:solidFill>
              </a:rPr>
              <a:t>Most OOD methods can perform both WP and OOD detection.</a:t>
            </a:r>
          </a:p>
          <a:p>
            <a:pPr marL="669924" lvl="1" indent="-342899">
              <a:spcBef>
                <a:spcPts val="600"/>
              </a:spcBef>
              <a:defRPr sz="2800"/>
            </a:pPr>
            <a:r>
              <a:rPr lang="en-US" dirty="0">
                <a:solidFill>
                  <a:srgbClr val="FF0000"/>
                </a:solidFill>
              </a:rPr>
              <a:t>Good CIL requires a good OOD performance. </a:t>
            </a:r>
            <a:endParaRPr dirty="0">
              <a:solidFill>
                <a:srgbClr val="FF0000"/>
              </a:solidFill>
            </a:endParaRPr>
          </a:p>
        </p:txBody>
      </p:sp>
      <p:sp>
        <p:nvSpPr>
          <p:cNvPr id="160" name="Slide Number Placeholder 6"/>
          <p:cNvSpPr txBox="1">
            <a:spLocks noGrp="1"/>
          </p:cNvSpPr>
          <p:nvPr>
            <p:ph type="sldNum" sz="quarter" idx="2"/>
          </p:nvPr>
        </p:nvSpPr>
        <p:spPr>
          <a:xfrm>
            <a:off x="11335385" y="6444297"/>
            <a:ext cx="247015"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aramond"/>
                <a:ea typeface="Garamond"/>
                <a:cs typeface="Garamond"/>
                <a:sym typeface="Garamond"/>
              </a:defRPr>
            </a:lvl1pPr>
            <a:lvl2pPr marL="4572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2pPr>
            <a:lvl3pPr marL="9144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3pPr>
            <a:lvl4pPr marL="13716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4pPr>
            <a:lvl5pPr marL="18288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en-US" smtClean="0"/>
              <a:pPr/>
              <a:t>17</a:t>
            </a:fld>
            <a:endParaRPr/>
          </a:p>
        </p:txBody>
      </p:sp>
      <p:pic>
        <p:nvPicPr>
          <p:cNvPr id="161" name="Screen Shot 2022-10-16 at 4.54.18 PM.png" descr="Screen Shot 2022-10-16 at 4.54.18 PM.png"/>
          <p:cNvPicPr>
            <a:picLocks noChangeAspect="1"/>
          </p:cNvPicPr>
          <p:nvPr/>
        </p:nvPicPr>
        <p:blipFill>
          <a:blip r:embed="rId2"/>
          <a:stretch>
            <a:fillRect/>
          </a:stretch>
        </p:blipFill>
        <p:spPr>
          <a:xfrm>
            <a:off x="930554" y="3861048"/>
            <a:ext cx="10541296" cy="787968"/>
          </a:xfrm>
          <a:prstGeom prst="rect">
            <a:avLst/>
          </a:prstGeom>
          <a:ln w="12700">
            <a:miter lim="400000"/>
          </a:ln>
        </p:spPr>
      </p:pic>
      <p:sp>
        <p:nvSpPr>
          <p:cNvPr id="2" name="TextBox 1">
            <a:extLst>
              <a:ext uri="{FF2B5EF4-FFF2-40B4-BE49-F238E27FC236}">
                <a16:creationId xmlns:a16="http://schemas.microsoft.com/office/drawing/2014/main" id="{844A957D-3397-516A-7BEF-F2E48873B4D9}"/>
              </a:ext>
            </a:extLst>
          </p:cNvPr>
          <p:cNvSpPr txBox="1"/>
          <p:nvPr/>
        </p:nvSpPr>
        <p:spPr>
          <a:xfrm>
            <a:off x="1919536" y="6152723"/>
            <a:ext cx="8496944" cy="276999"/>
          </a:xfrm>
          <a:prstGeom prst="rect">
            <a:avLst/>
          </a:prstGeom>
          <a:noFill/>
        </p:spPr>
        <p:txBody>
          <a:bodyPr wrap="square" rtlCol="0">
            <a:spAutoFit/>
          </a:bodyPr>
          <a:lstStyle/>
          <a:p>
            <a:pPr algn="ctr">
              <a:buNone/>
            </a:pPr>
            <a:r>
              <a:rPr lang="en-US" sz="1200" dirty="0"/>
              <a:t>Kim, Xiao, Konishi, Ke and Liu. A Theoretical Study on Solving Continual Learning. NeurIPS-2022.</a:t>
            </a:r>
          </a:p>
        </p:txBody>
      </p:sp>
      <p:sp>
        <p:nvSpPr>
          <p:cNvPr id="4" name="Footer Placeholder 7">
            <a:extLst>
              <a:ext uri="{FF2B5EF4-FFF2-40B4-BE49-F238E27FC236}">
                <a16:creationId xmlns:a16="http://schemas.microsoft.com/office/drawing/2014/main" id="{1E485346-1B24-7586-6B40-6C1E5786A1D5}"/>
              </a:ext>
            </a:extLst>
          </p:cNvPr>
          <p:cNvSpPr>
            <a:spLocks noGrp="1"/>
          </p:cNvSpPr>
          <p:nvPr>
            <p:ph type="ftr" sz="quarter" idx="10"/>
          </p:nvPr>
        </p:nvSpPr>
        <p:spPr>
          <a:xfrm>
            <a:off x="609600" y="6248400"/>
            <a:ext cx="7416800" cy="457200"/>
          </a:xfrm>
        </p:spPr>
        <p:txBody>
          <a:bodyPr/>
          <a:lstStyle/>
          <a:p>
            <a:pPr>
              <a:defRPr/>
            </a:pPr>
            <a:r>
              <a:rPr lang="it-IT" altLang="en-US"/>
              <a:t>ATAL, Jan 7, 2023</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F871-128F-4960-4568-70CAFA5DDAE8}"/>
              </a:ext>
            </a:extLst>
          </p:cNvPr>
          <p:cNvSpPr>
            <a:spLocks noGrp="1"/>
          </p:cNvSpPr>
          <p:nvPr>
            <p:ph type="title"/>
          </p:nvPr>
        </p:nvSpPr>
        <p:spPr/>
        <p:txBody>
          <a:bodyPr/>
          <a:lstStyle/>
          <a:p>
            <a:r>
              <a:rPr lang="en-US" dirty="0"/>
              <a:t>Intuition of the theory</a:t>
            </a:r>
          </a:p>
        </p:txBody>
      </p:sp>
      <p:sp>
        <p:nvSpPr>
          <p:cNvPr id="3" name="Content Placeholder 2">
            <a:extLst>
              <a:ext uri="{FF2B5EF4-FFF2-40B4-BE49-F238E27FC236}">
                <a16:creationId xmlns:a16="http://schemas.microsoft.com/office/drawing/2014/main" id="{8C3AB4E5-EB49-99EE-7DE9-D5F5F74CF837}"/>
              </a:ext>
            </a:extLst>
          </p:cNvPr>
          <p:cNvSpPr>
            <a:spLocks noGrp="1"/>
          </p:cNvSpPr>
          <p:nvPr>
            <p:ph idx="1"/>
          </p:nvPr>
        </p:nvSpPr>
        <p:spPr/>
        <p:txBody>
          <a:bodyPr/>
          <a:lstStyle/>
          <a:p>
            <a:r>
              <a:rPr lang="en-US" b="0" i="0" dirty="0">
                <a:effectLst/>
                <a:latin typeface="Arial" panose="020B0604020202020204" pitchFamily="34" charset="0"/>
              </a:rPr>
              <a:t>If a CIL model is perfect at detecting OOD samples for each task, which solves the ICS problem, CIL is reduced to WP. </a:t>
            </a:r>
          </a:p>
          <a:p>
            <a:pPr lvl="1"/>
            <a:r>
              <a:rPr lang="en-US" dirty="0"/>
              <a:t>WP is basically the in-distribution (IND) classification</a:t>
            </a:r>
          </a:p>
        </p:txBody>
      </p:sp>
      <p:sp>
        <p:nvSpPr>
          <p:cNvPr id="4" name="Footer Placeholder 3">
            <a:extLst>
              <a:ext uri="{FF2B5EF4-FFF2-40B4-BE49-F238E27FC236}">
                <a16:creationId xmlns:a16="http://schemas.microsoft.com/office/drawing/2014/main" id="{0198A56E-3696-D35E-3E05-E5F7BCF3D014}"/>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6F47DBD6-684E-249A-015E-F6960ED183BB}"/>
              </a:ext>
            </a:extLst>
          </p:cNvPr>
          <p:cNvSpPr>
            <a:spLocks noGrp="1"/>
          </p:cNvSpPr>
          <p:nvPr>
            <p:ph type="sldNum" sz="quarter" idx="11"/>
          </p:nvPr>
        </p:nvSpPr>
        <p:spPr/>
        <p:txBody>
          <a:bodyPr/>
          <a:lstStyle/>
          <a:p>
            <a:pPr>
              <a:defRPr/>
            </a:pPr>
            <a:fld id="{09BF91C3-4DC8-4412-86BD-7EDA41606D7A}" type="slidenum">
              <a:rPr lang="en-US" altLang="en-US" smtClean="0"/>
              <a:pPr>
                <a:defRPr/>
              </a:pPr>
              <a:t>18</a:t>
            </a:fld>
            <a:endParaRPr lang="en-US" altLang="en-US"/>
          </a:p>
        </p:txBody>
      </p:sp>
      <p:graphicFrame>
        <p:nvGraphicFramePr>
          <p:cNvPr id="8" name="Object 7">
            <a:extLst>
              <a:ext uri="{FF2B5EF4-FFF2-40B4-BE49-F238E27FC236}">
                <a16:creationId xmlns:a16="http://schemas.microsoft.com/office/drawing/2014/main" id="{A2BCE6C3-3A0F-F12F-CB09-1A5C607C3E5E}"/>
              </a:ext>
            </a:extLst>
          </p:cNvPr>
          <p:cNvGraphicFramePr>
            <a:graphicFrameLocks noChangeAspect="1"/>
          </p:cNvGraphicFramePr>
          <p:nvPr>
            <p:extLst>
              <p:ext uri="{D42A27DB-BD31-4B8C-83A1-F6EECF244321}">
                <p14:modId xmlns:p14="http://schemas.microsoft.com/office/powerpoint/2010/main" val="676031487"/>
              </p:ext>
            </p:extLst>
          </p:nvPr>
        </p:nvGraphicFramePr>
        <p:xfrm>
          <a:off x="772032" y="3609020"/>
          <a:ext cx="10647935" cy="2340260"/>
        </p:xfrm>
        <a:graphic>
          <a:graphicData uri="http://schemas.openxmlformats.org/presentationml/2006/ole">
            <mc:AlternateContent xmlns:mc="http://schemas.openxmlformats.org/markup-compatibility/2006">
              <mc:Choice xmlns:v="urn:schemas-microsoft-com:vml" Requires="v">
                <p:oleObj name="Bitmap Image" r:id="rId2" imgW="6804000" imgH="1495440" progId="PBrush">
                  <p:embed/>
                </p:oleObj>
              </mc:Choice>
              <mc:Fallback>
                <p:oleObj name="Bitmap Image" r:id="rId2" imgW="6804000" imgH="1495440" progId="PBrush">
                  <p:embed/>
                  <p:pic>
                    <p:nvPicPr>
                      <p:cNvPr id="7" name="Object 6">
                        <a:extLst>
                          <a:ext uri="{FF2B5EF4-FFF2-40B4-BE49-F238E27FC236}">
                            <a16:creationId xmlns:a16="http://schemas.microsoft.com/office/drawing/2014/main" id="{F9383A37-7D0B-F511-C7E5-3AC938A9FCA2}"/>
                          </a:ext>
                        </a:extLst>
                      </p:cNvPr>
                      <p:cNvPicPr/>
                      <p:nvPr/>
                    </p:nvPicPr>
                    <p:blipFill>
                      <a:blip r:embed="rId3"/>
                      <a:stretch>
                        <a:fillRect/>
                      </a:stretch>
                    </p:blipFill>
                    <p:spPr>
                      <a:xfrm>
                        <a:off x="772032" y="3609020"/>
                        <a:ext cx="10647935" cy="234026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FC70480-4296-C3AD-596D-9CEA76B22D5C}"/>
              </a:ext>
            </a:extLst>
          </p:cNvPr>
          <p:cNvSpPr txBox="1"/>
          <p:nvPr/>
        </p:nvSpPr>
        <p:spPr>
          <a:xfrm>
            <a:off x="1919536" y="6152723"/>
            <a:ext cx="8496944" cy="276999"/>
          </a:xfrm>
          <a:prstGeom prst="rect">
            <a:avLst/>
          </a:prstGeom>
          <a:noFill/>
        </p:spPr>
        <p:txBody>
          <a:bodyPr wrap="square" rtlCol="0">
            <a:spAutoFit/>
          </a:bodyPr>
          <a:lstStyle/>
          <a:p>
            <a:pPr algn="ctr">
              <a:buNone/>
            </a:pPr>
            <a:r>
              <a:rPr lang="en-US" sz="1200" dirty="0"/>
              <a:t>Kim, Xiao, Konishi, Ke and Liu. A Theoretical Study on Solving Continual Learning. NeurIPS-2022.</a:t>
            </a:r>
          </a:p>
        </p:txBody>
      </p:sp>
    </p:spTree>
    <p:extLst>
      <p:ext uri="{BB962C8B-B14F-4D97-AF65-F5344CB8AC3E}">
        <p14:creationId xmlns:p14="http://schemas.microsoft.com/office/powerpoint/2010/main" val="2569332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txBox="1">
            <a:spLocks noGrp="1"/>
          </p:cNvSpPr>
          <p:nvPr>
            <p:ph type="title"/>
          </p:nvPr>
        </p:nvSpPr>
        <p:spPr>
          <a:prstGeom prst="rect">
            <a:avLst/>
          </a:prstGeom>
        </p:spPr>
        <p:txBody>
          <a:bodyPr/>
          <a:lstStyle/>
          <a:p>
            <a:r>
              <a:rPr dirty="0"/>
              <a:t>Proposed Methods - Comparison (CIL)</a:t>
            </a:r>
          </a:p>
        </p:txBody>
      </p:sp>
      <p:sp>
        <p:nvSpPr>
          <p:cNvPr id="182" name="Content Placeholder 2"/>
          <p:cNvSpPr txBox="1">
            <a:spLocks noGrp="1"/>
          </p:cNvSpPr>
          <p:nvPr>
            <p:ph type="body" idx="1"/>
          </p:nvPr>
        </p:nvSpPr>
        <p:spPr>
          <a:xfrm>
            <a:off x="609600" y="1595438"/>
            <a:ext cx="10972800" cy="4713288"/>
          </a:xfrm>
          <a:prstGeom prst="rect">
            <a:avLst/>
          </a:prstGeom>
        </p:spPr>
        <p:txBody>
          <a:bodyPr/>
          <a:lstStyle>
            <a:lvl1pPr marL="342899" indent="-342899">
              <a:spcBef>
                <a:spcPts val="600"/>
              </a:spcBef>
              <a:defRPr sz="2800"/>
            </a:lvl1pPr>
          </a:lstStyle>
          <a:p>
            <a:r>
              <a:rPr dirty="0"/>
              <a:t>The</a:t>
            </a:r>
            <a:r>
              <a:rPr lang="en-US" dirty="0"/>
              <a:t>ory-based </a:t>
            </a:r>
            <a:r>
              <a:rPr dirty="0"/>
              <a:t>methods outperform the baselines by large margins</a:t>
            </a:r>
            <a:endParaRPr lang="en-US" dirty="0"/>
          </a:p>
          <a:p>
            <a:endParaRPr lang="en-US" dirty="0"/>
          </a:p>
          <a:p>
            <a:r>
              <a:rPr lang="en-US" dirty="0"/>
              <a:t>Combination of</a:t>
            </a:r>
          </a:p>
          <a:p>
            <a:pPr lvl="1"/>
            <a:r>
              <a:rPr lang="en-US" dirty="0"/>
              <a:t>a method to deal with CF</a:t>
            </a:r>
          </a:p>
          <a:p>
            <a:pPr lvl="2"/>
            <a:r>
              <a:rPr lang="en-US" dirty="0"/>
              <a:t>E.g., HAT and </a:t>
            </a:r>
            <a:r>
              <a:rPr lang="en-US" dirty="0" err="1"/>
              <a:t>SupSup</a:t>
            </a:r>
            <a:endParaRPr lang="en-US" dirty="0"/>
          </a:p>
          <a:p>
            <a:pPr lvl="1"/>
            <a:r>
              <a:rPr lang="en-US" dirty="0"/>
              <a:t>a strong OOD detection</a:t>
            </a:r>
          </a:p>
          <a:p>
            <a:pPr lvl="2"/>
            <a:r>
              <a:rPr lang="en-US" dirty="0"/>
              <a:t>E.g., CSI. </a:t>
            </a:r>
          </a:p>
          <a:p>
            <a:endParaRPr lang="en-US" dirty="0"/>
          </a:p>
          <a:p>
            <a:r>
              <a:rPr lang="en-US" b="1" dirty="0"/>
              <a:t>HAT+CSI </a:t>
            </a:r>
            <a:r>
              <a:rPr lang="en-US" dirty="0"/>
              <a:t>and </a:t>
            </a:r>
            <a:r>
              <a:rPr lang="en-US" b="1" dirty="0" err="1"/>
              <a:t>Sup+CSI</a:t>
            </a:r>
            <a:endParaRPr b="1" dirty="0"/>
          </a:p>
        </p:txBody>
      </p:sp>
      <p:sp>
        <p:nvSpPr>
          <p:cNvPr id="183" name="Slide Number Placeholder 6"/>
          <p:cNvSpPr txBox="1">
            <a:spLocks noGrp="1"/>
          </p:cNvSpPr>
          <p:nvPr>
            <p:ph type="sldNum" sz="quarter" idx="2"/>
          </p:nvPr>
        </p:nvSpPr>
        <p:spPr>
          <a:xfrm>
            <a:off x="11335385" y="6444297"/>
            <a:ext cx="247015"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aramond"/>
                <a:ea typeface="Garamond"/>
                <a:cs typeface="Garamond"/>
                <a:sym typeface="Garamond"/>
              </a:defRPr>
            </a:lvl1pPr>
            <a:lvl2pPr marL="4572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2pPr>
            <a:lvl3pPr marL="9144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3pPr>
            <a:lvl4pPr marL="13716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4pPr>
            <a:lvl5pPr marL="1828800" marR="0" indent="0" algn="l" defTabSz="914400" rtl="0" fontAlgn="auto" latinLnBrk="0" hangingPunct="0">
              <a:lnSpc>
                <a:spcPct val="100000"/>
              </a:lnSpc>
              <a:spcBef>
                <a:spcPts val="700"/>
              </a:spcBef>
              <a:spcAft>
                <a:spcPts val="0"/>
              </a:spcAft>
              <a:buClr>
                <a:schemeClr val="accent1"/>
              </a:buClr>
              <a:buSzPct val="65000"/>
              <a:buFontTx/>
              <a:buChar char="■"/>
              <a:tabLst/>
              <a:defRPr kumimoji="0" sz="30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700"/>
              </a:spcBef>
              <a:spcAft>
                <a:spcPts val="0"/>
              </a:spcAft>
              <a:buClr>
                <a:schemeClr val="accent1"/>
              </a:buClr>
              <a:buSzTx/>
              <a:buFont typeface="Wingdings"/>
              <a:buNone/>
              <a:tabLst/>
              <a:defRPr kumimoji="0" sz="30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en-US" smtClean="0"/>
              <a:pPr/>
              <a:t>19</a:t>
            </a:fld>
            <a:endParaRPr/>
          </a:p>
        </p:txBody>
      </p:sp>
      <p:pic>
        <p:nvPicPr>
          <p:cNvPr id="184" name="Screen Shot 2022-10-16 at 5.04.51 PM.png" descr="Screen Shot 2022-10-16 at 5.04.51 PM.png"/>
          <p:cNvPicPr>
            <a:picLocks noChangeAspect="1"/>
          </p:cNvPicPr>
          <p:nvPr/>
        </p:nvPicPr>
        <p:blipFill>
          <a:blip r:embed="rId2"/>
          <a:stretch>
            <a:fillRect/>
          </a:stretch>
        </p:blipFill>
        <p:spPr>
          <a:xfrm>
            <a:off x="5090915" y="2165447"/>
            <a:ext cx="6491485" cy="3801818"/>
          </a:xfrm>
          <a:prstGeom prst="rect">
            <a:avLst/>
          </a:prstGeom>
          <a:ln w="12700">
            <a:miter lim="400000"/>
          </a:ln>
        </p:spPr>
      </p:pic>
      <p:sp>
        <p:nvSpPr>
          <p:cNvPr id="185" name="Rectangle"/>
          <p:cNvSpPr/>
          <p:nvPr/>
        </p:nvSpPr>
        <p:spPr>
          <a:xfrm>
            <a:off x="5127460" y="5157192"/>
            <a:ext cx="6333136" cy="787135"/>
          </a:xfrm>
          <a:prstGeom prst="rect">
            <a:avLst/>
          </a:prstGeom>
          <a:solidFill>
            <a:srgbClr val="60D937">
              <a:alpha val="28165"/>
            </a:srgbClr>
          </a:solidFill>
          <a:ln w="12700">
            <a:miter lim="400000"/>
          </a:ln>
        </p:spPr>
        <p:txBody>
          <a:bodyPr lIns="50800" tIns="50800" rIns="50800" bIns="50800" anchor="ctr"/>
          <a:lstStyle/>
          <a:p>
            <a:pPr algn="ctr" defTabSz="825500">
              <a:spcBef>
                <a:spcPts val="0"/>
              </a:spcBef>
              <a:buClrTx/>
              <a:buSzTx/>
              <a:buNone/>
              <a:defRPr sz="3200">
                <a:latin typeface="Helvetica Neue Medium"/>
                <a:ea typeface="Helvetica Neue Medium"/>
                <a:cs typeface="Helvetica Neue Medium"/>
                <a:sym typeface="Helvetica Neue Medium"/>
              </a:defRPr>
            </a:pPr>
            <a:endParaRPr/>
          </a:p>
        </p:txBody>
      </p:sp>
      <p:sp>
        <p:nvSpPr>
          <p:cNvPr id="3" name="TextBox 2">
            <a:extLst>
              <a:ext uri="{FF2B5EF4-FFF2-40B4-BE49-F238E27FC236}">
                <a16:creationId xmlns:a16="http://schemas.microsoft.com/office/drawing/2014/main" id="{999B125F-B0A5-A946-4470-660C0982E7CA}"/>
              </a:ext>
            </a:extLst>
          </p:cNvPr>
          <p:cNvSpPr txBox="1"/>
          <p:nvPr/>
        </p:nvSpPr>
        <p:spPr>
          <a:xfrm>
            <a:off x="1919536" y="6152723"/>
            <a:ext cx="8496944" cy="276999"/>
          </a:xfrm>
          <a:prstGeom prst="rect">
            <a:avLst/>
          </a:prstGeom>
          <a:noFill/>
        </p:spPr>
        <p:txBody>
          <a:bodyPr wrap="square" rtlCol="0">
            <a:spAutoFit/>
          </a:bodyPr>
          <a:lstStyle/>
          <a:p>
            <a:pPr algn="ctr">
              <a:buNone/>
            </a:pPr>
            <a:r>
              <a:rPr lang="en-US" sz="1200" dirty="0"/>
              <a:t>Kim, Xiao, Konishi, Ke and Liu. A Theoretical Study on Solving Continual Learning. NeurIPS-2022.</a:t>
            </a:r>
          </a:p>
        </p:txBody>
      </p:sp>
      <p:sp>
        <p:nvSpPr>
          <p:cNvPr id="4" name="Footer Placeholder 7">
            <a:extLst>
              <a:ext uri="{FF2B5EF4-FFF2-40B4-BE49-F238E27FC236}">
                <a16:creationId xmlns:a16="http://schemas.microsoft.com/office/drawing/2014/main" id="{E6E621CD-68A8-CEA3-5F57-62DAE1F906B5}"/>
              </a:ext>
            </a:extLst>
          </p:cNvPr>
          <p:cNvSpPr>
            <a:spLocks noGrp="1"/>
          </p:cNvSpPr>
          <p:nvPr>
            <p:ph type="ftr" sz="quarter" idx="10"/>
          </p:nvPr>
        </p:nvSpPr>
        <p:spPr>
          <a:xfrm>
            <a:off x="609600" y="6248400"/>
            <a:ext cx="7416800" cy="457200"/>
          </a:xfrm>
        </p:spPr>
        <p:txBody>
          <a:bodyPr/>
          <a:lstStyle/>
          <a:p>
            <a:pPr>
              <a:defRPr/>
            </a:pPr>
            <a:r>
              <a:rPr lang="it-IT" altLang="en-US"/>
              <a:t>ATAL, Jan 7, 2023</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br>
              <a:rPr lang="en-US" dirty="0"/>
            </a:br>
            <a:endParaRPr lang="en-US" sz="2400" dirty="0"/>
          </a:p>
        </p:txBody>
      </p:sp>
      <p:sp>
        <p:nvSpPr>
          <p:cNvPr id="3" name="Content Placeholder 2"/>
          <p:cNvSpPr>
            <a:spLocks noGrp="1"/>
          </p:cNvSpPr>
          <p:nvPr>
            <p:ph idx="1"/>
          </p:nvPr>
        </p:nvSpPr>
        <p:spPr>
          <a:xfrm>
            <a:off x="609600" y="1448780"/>
            <a:ext cx="11139028" cy="4685978"/>
          </a:xfrm>
        </p:spPr>
        <p:txBody>
          <a:bodyPr/>
          <a:lstStyle/>
          <a:p>
            <a:pPr>
              <a:spcBef>
                <a:spcPts val="1800"/>
              </a:spcBef>
            </a:pPr>
            <a:r>
              <a:rPr lang="en-US" dirty="0"/>
              <a:t>Classical machine learning: </a:t>
            </a:r>
            <a:r>
              <a:rPr lang="en-US" dirty="0">
                <a:solidFill>
                  <a:srgbClr val="FF0000"/>
                </a:solidFill>
              </a:rPr>
              <a:t>Isolated single-task learning</a:t>
            </a:r>
          </a:p>
          <a:p>
            <a:pPr>
              <a:spcBef>
                <a:spcPts val="1200"/>
              </a:spcBef>
            </a:pPr>
            <a:endParaRPr lang="en-US" dirty="0">
              <a:solidFill>
                <a:srgbClr val="FF0000"/>
              </a:solidFill>
            </a:endParaRPr>
          </a:p>
          <a:p>
            <a:pPr marL="344487" lvl="1" indent="0">
              <a:spcBef>
                <a:spcPts val="600"/>
              </a:spcBef>
              <a:buNone/>
            </a:pPr>
            <a:endParaRPr lang="en-US" dirty="0">
              <a:solidFill>
                <a:srgbClr val="FF0000"/>
              </a:solidFill>
            </a:endParaRPr>
          </a:p>
          <a:p>
            <a:pPr>
              <a:spcBef>
                <a:spcPts val="4200"/>
              </a:spcBef>
            </a:pPr>
            <a:r>
              <a:rPr lang="en-US" dirty="0">
                <a:solidFill>
                  <a:srgbClr val="00863D"/>
                </a:solidFill>
              </a:rPr>
              <a:t>Key weaknesses</a:t>
            </a:r>
          </a:p>
          <a:p>
            <a:pPr lvl="1">
              <a:spcBef>
                <a:spcPts val="600"/>
              </a:spcBef>
            </a:pPr>
            <a:r>
              <a:rPr lang="en-US" b="1" dirty="0">
                <a:solidFill>
                  <a:srgbClr val="FF0000"/>
                </a:solidFill>
              </a:rPr>
              <a:t>Closed-world</a:t>
            </a:r>
            <a:r>
              <a:rPr lang="en-US" b="1" dirty="0"/>
              <a:t> assumption</a:t>
            </a:r>
            <a:r>
              <a:rPr lang="en-US" dirty="0"/>
              <a:t>: nothing new/novel occurs</a:t>
            </a:r>
          </a:p>
          <a:p>
            <a:pPr lvl="3">
              <a:spcBef>
                <a:spcPts val="600"/>
              </a:spcBef>
            </a:pPr>
            <a:r>
              <a:rPr lang="en-US" b="1" dirty="0">
                <a:solidFill>
                  <a:srgbClr val="7030A0"/>
                </a:solidFill>
              </a:rPr>
              <a:t>Open world</a:t>
            </a:r>
            <a:r>
              <a:rPr lang="en-US" dirty="0">
                <a:solidFill>
                  <a:srgbClr val="00863D"/>
                </a:solidFill>
              </a:rPr>
              <a:t>: </a:t>
            </a:r>
            <a:r>
              <a:rPr lang="en-US" dirty="0"/>
              <a:t>with unknowns or novelties that are </a:t>
            </a:r>
            <a:r>
              <a:rPr lang="en-US" dirty="0">
                <a:solidFill>
                  <a:srgbClr val="0000FF"/>
                </a:solidFill>
              </a:rPr>
              <a:t>out-of-distribution</a:t>
            </a:r>
            <a:r>
              <a:rPr lang="en-US" dirty="0"/>
              <a:t> (</a:t>
            </a:r>
            <a:r>
              <a:rPr lang="en-US" dirty="0">
                <a:solidFill>
                  <a:srgbClr val="0000FF"/>
                </a:solidFill>
              </a:rPr>
              <a:t>OOD</a:t>
            </a:r>
            <a:r>
              <a:rPr lang="en-US" dirty="0"/>
              <a:t>)</a:t>
            </a:r>
            <a:endParaRPr lang="en-US" b="1" dirty="0"/>
          </a:p>
          <a:p>
            <a:pPr lvl="1">
              <a:spcBef>
                <a:spcPts val="600"/>
              </a:spcBef>
            </a:pPr>
            <a:r>
              <a:rPr lang="en-US" b="1" dirty="0"/>
              <a:t>No continual learning</a:t>
            </a:r>
            <a:r>
              <a:rPr lang="en-US" dirty="0"/>
              <a:t>:</a:t>
            </a:r>
            <a:r>
              <a:rPr lang="en-US" b="1" dirty="0"/>
              <a:t> </a:t>
            </a:r>
            <a:r>
              <a:rPr lang="en-US" dirty="0"/>
              <a:t>No knowledge accumulation or transfer</a:t>
            </a:r>
          </a:p>
          <a:p>
            <a:pPr lvl="1">
              <a:spcBef>
                <a:spcPts val="600"/>
              </a:spcBef>
            </a:pPr>
            <a:r>
              <a:rPr lang="en-US" b="1" dirty="0"/>
              <a:t>No learning after deployment</a:t>
            </a:r>
            <a:r>
              <a:rPr lang="en-US" dirty="0"/>
              <a:t>: model fixed after deployment</a:t>
            </a:r>
          </a:p>
        </p:txBody>
      </p:sp>
      <p:sp>
        <p:nvSpPr>
          <p:cNvPr id="7" name="Slide Number Placeholder 6"/>
          <p:cNvSpPr>
            <a:spLocks noGrp="1"/>
          </p:cNvSpPr>
          <p:nvPr>
            <p:ph type="sldNum" sz="quarter" idx="11"/>
          </p:nvPr>
        </p:nvSpPr>
        <p:spPr/>
        <p:txBody>
          <a:bodyPr/>
          <a:lstStyle/>
          <a:p>
            <a:pPr>
              <a:defRPr/>
            </a:pPr>
            <a:fld id="{09BF91C3-4DC8-4412-86BD-7EDA41606D7A}" type="slidenum">
              <a:rPr lang="en-US" altLang="en-US" smtClean="0"/>
              <a:pPr>
                <a:defRPr/>
              </a:pPr>
              <a:t>2</a:t>
            </a:fld>
            <a:endParaRPr lang="en-US" altLang="en-US"/>
          </a:p>
        </p:txBody>
      </p:sp>
      <p:sp>
        <p:nvSpPr>
          <p:cNvPr id="4" name="Footer Placeholder 3"/>
          <p:cNvSpPr>
            <a:spLocks noGrp="1"/>
          </p:cNvSpPr>
          <p:nvPr>
            <p:ph type="ftr" sz="quarter" idx="10"/>
          </p:nvPr>
        </p:nvSpPr>
        <p:spPr/>
        <p:txBody>
          <a:bodyPr/>
          <a:lstStyle/>
          <a:p>
            <a:pPr>
              <a:defRPr/>
            </a:pPr>
            <a:r>
              <a:rPr lang="it-IT" altLang="en-US"/>
              <a:t>ATAL, Jan 7, 2023</a:t>
            </a:r>
            <a:endParaRPr lang="en-US" altLang="en-US" dirty="0"/>
          </a:p>
        </p:txBody>
      </p:sp>
      <p:sp>
        <p:nvSpPr>
          <p:cNvPr id="9" name="TextBox 8"/>
          <p:cNvSpPr txBox="1"/>
          <p:nvPr/>
        </p:nvSpPr>
        <p:spPr>
          <a:xfrm>
            <a:off x="2351584" y="6134758"/>
            <a:ext cx="7164796" cy="461665"/>
          </a:xfrm>
          <a:prstGeom prst="rect">
            <a:avLst/>
          </a:prstGeom>
          <a:noFill/>
        </p:spPr>
        <p:txBody>
          <a:bodyPr wrap="square" rtlCol="0">
            <a:spAutoFit/>
          </a:bodyPr>
          <a:lstStyle/>
          <a:p>
            <a:pPr algn="ctr">
              <a:spcBef>
                <a:spcPts val="0"/>
              </a:spcBef>
              <a:buNone/>
            </a:pPr>
            <a:r>
              <a:rPr lang="en-US" sz="1200" dirty="0"/>
              <a:t>Chen and Liu. Lifelong machine learning. Morgan &amp; Claypool. 2016, 2018</a:t>
            </a:r>
          </a:p>
          <a:p>
            <a:pPr algn="ctr">
              <a:spcBef>
                <a:spcPts val="0"/>
              </a:spcBef>
              <a:buNone/>
            </a:pPr>
            <a:r>
              <a:rPr lang="en-US" sz="1200" dirty="0"/>
              <a:t>Liu. Learning on the Job: Online Lifelong and Continual Learning. AAAI-2020</a:t>
            </a:r>
          </a:p>
        </p:txBody>
      </p:sp>
      <p:pic>
        <p:nvPicPr>
          <p:cNvPr id="5" name="Picture 4" descr="Diagram&#10;&#10;Description automatically generated with medium confidence">
            <a:extLst>
              <a:ext uri="{FF2B5EF4-FFF2-40B4-BE49-F238E27FC236}">
                <a16:creationId xmlns:a16="http://schemas.microsoft.com/office/drawing/2014/main" id="{BD1E9C27-F94C-99A6-F399-C03024665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2132856"/>
            <a:ext cx="8128528" cy="1296144"/>
          </a:xfrm>
          <a:prstGeom prst="rect">
            <a:avLst/>
          </a:prstGeom>
        </p:spPr>
      </p:pic>
    </p:spTree>
    <p:extLst>
      <p:ext uri="{BB962C8B-B14F-4D97-AF65-F5344CB8AC3E}">
        <p14:creationId xmlns:p14="http://schemas.microsoft.com/office/powerpoint/2010/main" val="40287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BBCC-5A31-46FE-9603-131CEE58E51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882DEAC-7047-4A78-92F6-AEDB748165FC}"/>
              </a:ext>
            </a:extLst>
          </p:cNvPr>
          <p:cNvSpPr>
            <a:spLocks noGrp="1"/>
          </p:cNvSpPr>
          <p:nvPr>
            <p:ph idx="1"/>
          </p:nvPr>
        </p:nvSpPr>
        <p:spPr/>
        <p:txBody>
          <a:bodyPr/>
          <a:lstStyle/>
          <a:p>
            <a:pPr>
              <a:spcBef>
                <a:spcPts val="600"/>
              </a:spcBef>
            </a:pPr>
            <a:r>
              <a:rPr lang="en-US" sz="3200" dirty="0">
                <a:solidFill>
                  <a:schemeClr val="bg2">
                    <a:lumMod val="60000"/>
                    <a:lumOff val="40000"/>
                  </a:schemeClr>
                </a:solidFill>
              </a:rPr>
              <a:t>Definition of continual learning</a:t>
            </a:r>
          </a:p>
          <a:p>
            <a:pPr>
              <a:spcBef>
                <a:spcPts val="600"/>
              </a:spcBef>
            </a:pPr>
            <a:r>
              <a:rPr lang="en-US" sz="3200" dirty="0">
                <a:solidFill>
                  <a:schemeClr val="bg2">
                    <a:lumMod val="60000"/>
                    <a:lumOff val="40000"/>
                  </a:schemeClr>
                </a:solidFill>
              </a:rPr>
              <a:t>Class incremental learning (CIL) </a:t>
            </a:r>
          </a:p>
          <a:p>
            <a:pPr lvl="1">
              <a:spcBef>
                <a:spcPts val="600"/>
              </a:spcBef>
            </a:pPr>
            <a:r>
              <a:rPr lang="en-US" sz="2800" dirty="0">
                <a:solidFill>
                  <a:schemeClr val="bg2">
                    <a:lumMod val="60000"/>
                    <a:lumOff val="40000"/>
                  </a:schemeClr>
                </a:solidFill>
              </a:rPr>
              <a:t>Theoretical result and algorithms</a:t>
            </a:r>
          </a:p>
          <a:p>
            <a:pPr>
              <a:spcBef>
                <a:spcPts val="600"/>
              </a:spcBef>
            </a:pPr>
            <a:r>
              <a:rPr lang="en-US" sz="3200" b="1" dirty="0">
                <a:solidFill>
                  <a:srgbClr val="7030A0"/>
                </a:solidFill>
              </a:rPr>
              <a:t>Task incremental learning (TIL)</a:t>
            </a:r>
          </a:p>
          <a:p>
            <a:pPr lvl="1">
              <a:spcBef>
                <a:spcPts val="600"/>
              </a:spcBef>
            </a:pPr>
            <a:r>
              <a:rPr lang="en-US" sz="2800" b="1" dirty="0">
                <a:solidFill>
                  <a:srgbClr val="7030A0"/>
                </a:solidFill>
              </a:rPr>
              <a:t>Knowledge transfer</a:t>
            </a:r>
          </a:p>
          <a:p>
            <a:pPr>
              <a:spcBef>
                <a:spcPts val="600"/>
              </a:spcBef>
            </a:pPr>
            <a:r>
              <a:rPr lang="en-US" sz="3200" dirty="0">
                <a:solidFill>
                  <a:schemeClr val="bg2">
                    <a:lumMod val="60000"/>
                    <a:lumOff val="40000"/>
                  </a:schemeClr>
                </a:solidFill>
              </a:rPr>
              <a:t>Open world continual learning</a:t>
            </a:r>
          </a:p>
          <a:p>
            <a:pPr lvl="1">
              <a:spcBef>
                <a:spcPts val="600"/>
              </a:spcBef>
            </a:pPr>
            <a:r>
              <a:rPr lang="en-US" sz="2800" dirty="0">
                <a:solidFill>
                  <a:schemeClr val="bg2">
                    <a:lumMod val="60000"/>
                    <a:lumOff val="40000"/>
                  </a:schemeClr>
                </a:solidFill>
              </a:rPr>
              <a:t>A continuous learning chatbot</a:t>
            </a:r>
          </a:p>
          <a:p>
            <a:pPr>
              <a:spcBef>
                <a:spcPts val="600"/>
              </a:spcBef>
            </a:pPr>
            <a:r>
              <a:rPr lang="en-US" sz="3200" dirty="0">
                <a:solidFill>
                  <a:schemeClr val="bg2">
                    <a:lumMod val="60000"/>
                    <a:lumOff val="40000"/>
                  </a:schemeClr>
                </a:solidFill>
              </a:rPr>
              <a:t>Summary</a:t>
            </a:r>
          </a:p>
          <a:p>
            <a:endParaRPr lang="en-US" dirty="0"/>
          </a:p>
        </p:txBody>
      </p:sp>
      <p:sp>
        <p:nvSpPr>
          <p:cNvPr id="4" name="Footer Placeholder 3">
            <a:extLst>
              <a:ext uri="{FF2B5EF4-FFF2-40B4-BE49-F238E27FC236}">
                <a16:creationId xmlns:a16="http://schemas.microsoft.com/office/drawing/2014/main" id="{DD26E562-8491-4F03-91BC-143A56A1DEB9}"/>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DCA673DD-CB26-4DC3-941D-6029444DCD8E}"/>
              </a:ext>
            </a:extLst>
          </p:cNvPr>
          <p:cNvSpPr>
            <a:spLocks noGrp="1"/>
          </p:cNvSpPr>
          <p:nvPr>
            <p:ph type="sldNum" sz="quarter" idx="11"/>
          </p:nvPr>
        </p:nvSpPr>
        <p:spPr/>
        <p:txBody>
          <a:bodyPr/>
          <a:lstStyle/>
          <a:p>
            <a:pPr>
              <a:defRPr/>
            </a:pPr>
            <a:fld id="{09BF91C3-4DC8-4412-86BD-7EDA41606D7A}" type="slidenum">
              <a:rPr lang="en-US" altLang="en-US" smtClean="0"/>
              <a:pPr>
                <a:defRPr/>
              </a:pPr>
              <a:t>20</a:t>
            </a:fld>
            <a:endParaRPr lang="en-US" altLang="en-US"/>
          </a:p>
        </p:txBody>
      </p:sp>
    </p:spTree>
    <p:extLst>
      <p:ext uri="{BB962C8B-B14F-4D97-AF65-F5344CB8AC3E}">
        <p14:creationId xmlns:p14="http://schemas.microsoft.com/office/powerpoint/2010/main" val="425291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CTR: </a:t>
            </a:r>
            <a:r>
              <a:rPr lang="en-US" altLang="en-US" b="1" dirty="0"/>
              <a:t>C</a:t>
            </a:r>
            <a:r>
              <a:rPr lang="en-US" altLang="en-US" dirty="0"/>
              <a:t>apsule and </a:t>
            </a:r>
            <a:r>
              <a:rPr lang="en-US" altLang="en-US" b="1" dirty="0"/>
              <a:t>T</a:t>
            </a:r>
            <a:r>
              <a:rPr lang="en-US" altLang="en-US" dirty="0"/>
              <a:t>ransfer </a:t>
            </a:r>
            <a:r>
              <a:rPr lang="en-US" altLang="en-US" b="1" dirty="0"/>
              <a:t>R</a:t>
            </a:r>
            <a:r>
              <a:rPr lang="en-US" altLang="en-US" dirty="0"/>
              <a:t>outing for CL</a:t>
            </a:r>
            <a:endParaRPr lang="en-US" dirty="0"/>
          </a:p>
        </p:txBody>
      </p:sp>
      <p:sp>
        <p:nvSpPr>
          <p:cNvPr id="5" name="Content Placeholder 4"/>
          <p:cNvSpPr>
            <a:spLocks noGrp="1"/>
          </p:cNvSpPr>
          <p:nvPr>
            <p:ph idx="1"/>
          </p:nvPr>
        </p:nvSpPr>
        <p:spPr>
          <a:xfrm>
            <a:off x="407368" y="1673374"/>
            <a:ext cx="5761856" cy="4351338"/>
          </a:xfrm>
        </p:spPr>
        <p:txBody>
          <a:bodyPr/>
          <a:lstStyle/>
          <a:p>
            <a:r>
              <a:rPr lang="en-US" sz="2800" b="1" dirty="0"/>
              <a:t>Knowledge Sharing Module </a:t>
            </a:r>
          </a:p>
          <a:p>
            <a:pPr lvl="1"/>
            <a:r>
              <a:rPr lang="en-US" sz="2400" dirty="0"/>
              <a:t>Task capsule layer</a:t>
            </a:r>
          </a:p>
          <a:p>
            <a:pPr lvl="2"/>
            <a:r>
              <a:rPr lang="en-US" sz="2000" b="1" dirty="0"/>
              <a:t>Input</a:t>
            </a:r>
            <a:r>
              <a:rPr lang="en-US" sz="2000" dirty="0"/>
              <a:t>: hidden state from Transformer layer (in BERT)</a:t>
            </a:r>
          </a:p>
          <a:p>
            <a:pPr lvl="1"/>
            <a:r>
              <a:rPr lang="en-US" sz="2400" dirty="0"/>
              <a:t>Knowledge sharing capsule layer</a:t>
            </a:r>
          </a:p>
          <a:p>
            <a:pPr lvl="2"/>
            <a:r>
              <a:rPr lang="en-US" sz="2000" b="1" dirty="0"/>
              <a:t>Transfer routing</a:t>
            </a:r>
            <a:r>
              <a:rPr lang="en-US" sz="2000" dirty="0"/>
              <a:t>: capture tasks with similar features or shared knowledge</a:t>
            </a:r>
          </a:p>
          <a:p>
            <a:r>
              <a:rPr lang="en-US" sz="2800" b="1" dirty="0"/>
              <a:t>Task Specific Module</a:t>
            </a:r>
          </a:p>
          <a:p>
            <a:pPr lvl="1"/>
            <a:r>
              <a:rPr lang="en-US" sz="2400" b="1" dirty="0"/>
              <a:t>Input: </a:t>
            </a:r>
            <a:r>
              <a:rPr lang="en-US" sz="2400" dirty="0"/>
              <a:t>the knowledge sharing capsule output and task id</a:t>
            </a:r>
            <a:endParaRPr lang="en-US" sz="2400" b="1" dirty="0"/>
          </a:p>
          <a:p>
            <a:pPr lvl="1"/>
            <a:r>
              <a:rPr lang="en-US" sz="2400" b="1" dirty="0"/>
              <a:t>Task Masks </a:t>
            </a:r>
            <a:r>
              <a:rPr lang="en-US" sz="2400" dirty="0"/>
              <a:t>(deal with forgetting)</a:t>
            </a:r>
          </a:p>
        </p:txBody>
      </p:sp>
      <p:sp>
        <p:nvSpPr>
          <p:cNvPr id="3" name="TextBox 2">
            <a:extLst>
              <a:ext uri="{FF2B5EF4-FFF2-40B4-BE49-F238E27FC236}">
                <a16:creationId xmlns:a16="http://schemas.microsoft.com/office/drawing/2014/main" id="{713DFD25-3D4F-151D-4BC6-28421772CA61}"/>
              </a:ext>
            </a:extLst>
          </p:cNvPr>
          <p:cNvSpPr txBox="1"/>
          <p:nvPr/>
        </p:nvSpPr>
        <p:spPr>
          <a:xfrm>
            <a:off x="2135560" y="6152723"/>
            <a:ext cx="8244916" cy="276999"/>
          </a:xfrm>
          <a:prstGeom prst="rect">
            <a:avLst/>
          </a:prstGeom>
          <a:noFill/>
        </p:spPr>
        <p:txBody>
          <a:bodyPr wrap="square" rtlCol="0">
            <a:spAutoFit/>
          </a:bodyPr>
          <a:lstStyle/>
          <a:p>
            <a:pPr algn="ctr">
              <a:buNone/>
            </a:pPr>
            <a:r>
              <a:rPr lang="en-US" sz="1200" b="0" dirty="0">
                <a:solidFill>
                  <a:srgbClr val="000000"/>
                </a:solidFill>
                <a:effectLst/>
                <a:latin typeface="Times New Roman" panose="02020603050405020304" pitchFamily="18" charset="0"/>
              </a:rPr>
              <a:t>Ke, Liu, Ma, Xu, Shu. Achieving Forgetting Prevention and Knowledge Transfer in Continual Learning. NeurIPS-2021.</a:t>
            </a:r>
          </a:p>
        </p:txBody>
      </p:sp>
      <p:sp>
        <p:nvSpPr>
          <p:cNvPr id="6" name="Footer Placeholder 5">
            <a:extLst>
              <a:ext uri="{FF2B5EF4-FFF2-40B4-BE49-F238E27FC236}">
                <a16:creationId xmlns:a16="http://schemas.microsoft.com/office/drawing/2014/main" id="{67DDC8D9-41B1-4EEC-C4B9-BE6A0A43B34E}"/>
              </a:ext>
            </a:extLst>
          </p:cNvPr>
          <p:cNvSpPr>
            <a:spLocks noGrp="1"/>
          </p:cNvSpPr>
          <p:nvPr>
            <p:ph type="ftr" sz="quarter" idx="10"/>
          </p:nvPr>
        </p:nvSpPr>
        <p:spPr/>
        <p:txBody>
          <a:bodyPr/>
          <a:lstStyle/>
          <a:p>
            <a:pPr>
              <a:defRPr/>
            </a:pPr>
            <a:r>
              <a:rPr lang="it-IT" altLang="en-US" dirty="0"/>
              <a:t>ATAL, Jan 7, 2023</a:t>
            </a:r>
            <a:endParaRPr lang="en-US" altLang="en-US" dirty="0"/>
          </a:p>
        </p:txBody>
      </p:sp>
      <p:sp>
        <p:nvSpPr>
          <p:cNvPr id="7" name="Slide Number Placeholder 6">
            <a:extLst>
              <a:ext uri="{FF2B5EF4-FFF2-40B4-BE49-F238E27FC236}">
                <a16:creationId xmlns:a16="http://schemas.microsoft.com/office/drawing/2014/main" id="{3DCDF892-9356-FEDF-7B4E-6B8836983D57}"/>
              </a:ext>
            </a:extLst>
          </p:cNvPr>
          <p:cNvSpPr>
            <a:spLocks noGrp="1"/>
          </p:cNvSpPr>
          <p:nvPr>
            <p:ph type="sldNum" sz="quarter" idx="11"/>
          </p:nvPr>
        </p:nvSpPr>
        <p:spPr/>
        <p:txBody>
          <a:bodyPr/>
          <a:lstStyle/>
          <a:p>
            <a:pPr>
              <a:defRPr/>
            </a:pPr>
            <a:fld id="{09BF91C3-4DC8-4412-86BD-7EDA41606D7A}" type="slidenum">
              <a:rPr lang="en-US" altLang="en-US" smtClean="0"/>
              <a:pPr>
                <a:defRPr/>
              </a:pPr>
              <a:t>21</a:t>
            </a:fld>
            <a:endParaRPr lang="en-US" altLang="en-US" dirty="0"/>
          </a:p>
        </p:txBody>
      </p:sp>
      <p:pic>
        <p:nvPicPr>
          <p:cNvPr id="9" name="Picture 8">
            <a:extLst>
              <a:ext uri="{FF2B5EF4-FFF2-40B4-BE49-F238E27FC236}">
                <a16:creationId xmlns:a16="http://schemas.microsoft.com/office/drawing/2014/main" id="{76EAC60E-FC56-417F-C36E-FC29F4852B55}"/>
              </a:ext>
            </a:extLst>
          </p:cNvPr>
          <p:cNvPicPr>
            <a:picLocks noChangeAspect="1"/>
          </p:cNvPicPr>
          <p:nvPr/>
        </p:nvPicPr>
        <p:blipFill>
          <a:blip r:embed="rId3"/>
          <a:stretch>
            <a:fillRect/>
          </a:stretch>
        </p:blipFill>
        <p:spPr>
          <a:xfrm>
            <a:off x="5807968" y="1335572"/>
            <a:ext cx="6190121" cy="4689140"/>
          </a:xfrm>
          <a:prstGeom prst="rect">
            <a:avLst/>
          </a:prstGeom>
        </p:spPr>
      </p:pic>
    </p:spTree>
    <p:extLst>
      <p:ext uri="{BB962C8B-B14F-4D97-AF65-F5344CB8AC3E}">
        <p14:creationId xmlns:p14="http://schemas.microsoft.com/office/powerpoint/2010/main" val="407085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70BA-6189-967F-9A63-7EDC1666091F}"/>
              </a:ext>
            </a:extLst>
          </p:cNvPr>
          <p:cNvSpPr>
            <a:spLocks noGrp="1"/>
          </p:cNvSpPr>
          <p:nvPr>
            <p:ph type="title"/>
          </p:nvPr>
        </p:nvSpPr>
        <p:spPr/>
        <p:txBody>
          <a:bodyPr/>
          <a:lstStyle/>
          <a:p>
            <a:r>
              <a:rPr lang="en-US" dirty="0"/>
              <a:t>Experimental results</a:t>
            </a:r>
          </a:p>
        </p:txBody>
      </p:sp>
      <p:sp>
        <p:nvSpPr>
          <p:cNvPr id="3" name="Content Placeholder 2">
            <a:extLst>
              <a:ext uri="{FF2B5EF4-FFF2-40B4-BE49-F238E27FC236}">
                <a16:creationId xmlns:a16="http://schemas.microsoft.com/office/drawing/2014/main" id="{BD606190-0D5A-25A5-666D-C4EEBAA5A1B8}"/>
              </a:ext>
            </a:extLst>
          </p:cNvPr>
          <p:cNvSpPr>
            <a:spLocks noGrp="1"/>
          </p:cNvSpPr>
          <p:nvPr>
            <p:ph idx="1"/>
          </p:nvPr>
        </p:nvSpPr>
        <p:spPr>
          <a:xfrm>
            <a:off x="609600" y="1600201"/>
            <a:ext cx="4514292" cy="4530725"/>
          </a:xfrm>
        </p:spPr>
        <p:txBody>
          <a:bodyPr/>
          <a:lstStyle/>
          <a:p>
            <a:pPr>
              <a:lnSpc>
                <a:spcPct val="110000"/>
              </a:lnSpc>
              <a:spcBef>
                <a:spcPts val="500"/>
              </a:spcBef>
            </a:pPr>
            <a:r>
              <a:rPr lang="en-US" altLang="en-US" dirty="0"/>
              <a:t>CTR outperforms </a:t>
            </a:r>
            <a:r>
              <a:rPr lang="en-US" altLang="en-US" b="1" dirty="0"/>
              <a:t>ALL</a:t>
            </a:r>
            <a:r>
              <a:rPr lang="en-US" altLang="en-US" dirty="0"/>
              <a:t> </a:t>
            </a:r>
            <a:r>
              <a:rPr lang="en-US" altLang="en-US" b="1" dirty="0"/>
              <a:t>37 </a:t>
            </a:r>
            <a:r>
              <a:rPr lang="en-US" altLang="en-US" dirty="0"/>
              <a:t>considered baselines </a:t>
            </a:r>
          </a:p>
          <a:p>
            <a:pPr lvl="1">
              <a:lnSpc>
                <a:spcPct val="110000"/>
              </a:lnSpc>
            </a:pPr>
            <a:r>
              <a:rPr lang="en-US" altLang="en-US" dirty="0"/>
              <a:t>Yields the best Acc. and MF1 for similar tasks</a:t>
            </a:r>
          </a:p>
          <a:p>
            <a:pPr lvl="1">
              <a:lnSpc>
                <a:spcPct val="110000"/>
              </a:lnSpc>
            </a:pPr>
            <a:r>
              <a:rPr lang="en-US" altLang="en-US" dirty="0"/>
              <a:t>Yields least forgetting for dissimilar tasks</a:t>
            </a:r>
          </a:p>
        </p:txBody>
      </p:sp>
      <p:sp>
        <p:nvSpPr>
          <p:cNvPr id="4" name="Footer Placeholder 3">
            <a:extLst>
              <a:ext uri="{FF2B5EF4-FFF2-40B4-BE49-F238E27FC236}">
                <a16:creationId xmlns:a16="http://schemas.microsoft.com/office/drawing/2014/main" id="{DDA1DEB5-0E76-2E24-98CB-105E3CE536F7}"/>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1D20261F-7C13-9DB2-DF18-2C1F9666D817}"/>
              </a:ext>
            </a:extLst>
          </p:cNvPr>
          <p:cNvSpPr>
            <a:spLocks noGrp="1"/>
          </p:cNvSpPr>
          <p:nvPr>
            <p:ph type="sldNum" sz="quarter" idx="11"/>
          </p:nvPr>
        </p:nvSpPr>
        <p:spPr/>
        <p:txBody>
          <a:bodyPr/>
          <a:lstStyle/>
          <a:p>
            <a:pPr>
              <a:defRPr/>
            </a:pPr>
            <a:fld id="{09BF91C3-4DC8-4412-86BD-7EDA41606D7A}" type="slidenum">
              <a:rPr lang="en-US" altLang="en-US" smtClean="0"/>
              <a:pPr>
                <a:defRPr/>
              </a:pPr>
              <a:t>22</a:t>
            </a:fld>
            <a:endParaRPr lang="en-US" altLang="en-US"/>
          </a:p>
        </p:txBody>
      </p:sp>
      <p:pic>
        <p:nvPicPr>
          <p:cNvPr id="6" name="Picture 5">
            <a:extLst>
              <a:ext uri="{FF2B5EF4-FFF2-40B4-BE49-F238E27FC236}">
                <a16:creationId xmlns:a16="http://schemas.microsoft.com/office/drawing/2014/main" id="{70D4B93D-4DD6-662E-540D-EE754A449257}"/>
              </a:ext>
            </a:extLst>
          </p:cNvPr>
          <p:cNvPicPr>
            <a:picLocks noChangeAspect="1"/>
          </p:cNvPicPr>
          <p:nvPr/>
        </p:nvPicPr>
        <p:blipFill>
          <a:blip r:embed="rId2"/>
          <a:stretch>
            <a:fillRect/>
          </a:stretch>
        </p:blipFill>
        <p:spPr>
          <a:xfrm>
            <a:off x="5015880" y="296652"/>
            <a:ext cx="6974541" cy="5899847"/>
          </a:xfrm>
          <a:prstGeom prst="rect">
            <a:avLst/>
          </a:prstGeom>
        </p:spPr>
      </p:pic>
      <p:sp>
        <p:nvSpPr>
          <p:cNvPr id="7" name="TextBox 6">
            <a:extLst>
              <a:ext uri="{FF2B5EF4-FFF2-40B4-BE49-F238E27FC236}">
                <a16:creationId xmlns:a16="http://schemas.microsoft.com/office/drawing/2014/main" id="{B7C8CE5B-538B-648D-8D3B-EBC23CC1F4CA}"/>
              </a:ext>
            </a:extLst>
          </p:cNvPr>
          <p:cNvSpPr txBox="1"/>
          <p:nvPr/>
        </p:nvSpPr>
        <p:spPr>
          <a:xfrm>
            <a:off x="2135560" y="6152723"/>
            <a:ext cx="8244916" cy="276999"/>
          </a:xfrm>
          <a:prstGeom prst="rect">
            <a:avLst/>
          </a:prstGeom>
          <a:noFill/>
        </p:spPr>
        <p:txBody>
          <a:bodyPr wrap="square" rtlCol="0">
            <a:spAutoFit/>
          </a:bodyPr>
          <a:lstStyle/>
          <a:p>
            <a:pPr algn="ctr">
              <a:buNone/>
            </a:pPr>
            <a:r>
              <a:rPr lang="en-US" sz="1200" b="0" dirty="0">
                <a:solidFill>
                  <a:srgbClr val="000000"/>
                </a:solidFill>
                <a:effectLst/>
                <a:latin typeface="Times New Roman" panose="02020603050405020304" pitchFamily="18" charset="0"/>
              </a:rPr>
              <a:t>Ke, Liu, Ma, Xu, Shu. Achieving Forgetting Prevention and Knowledge Transfer in Continual Learning. NeurIPS-2021.</a:t>
            </a:r>
          </a:p>
        </p:txBody>
      </p:sp>
    </p:spTree>
    <p:extLst>
      <p:ext uri="{BB962C8B-B14F-4D97-AF65-F5344CB8AC3E}">
        <p14:creationId xmlns:p14="http://schemas.microsoft.com/office/powerpoint/2010/main" val="2689620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BBCC-5A31-46FE-9603-131CEE58E51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882DEAC-7047-4A78-92F6-AEDB748165FC}"/>
              </a:ext>
            </a:extLst>
          </p:cNvPr>
          <p:cNvSpPr>
            <a:spLocks noGrp="1"/>
          </p:cNvSpPr>
          <p:nvPr>
            <p:ph idx="1"/>
          </p:nvPr>
        </p:nvSpPr>
        <p:spPr/>
        <p:txBody>
          <a:bodyPr/>
          <a:lstStyle/>
          <a:p>
            <a:pPr>
              <a:spcBef>
                <a:spcPts val="600"/>
              </a:spcBef>
            </a:pPr>
            <a:r>
              <a:rPr lang="en-US" sz="3200" dirty="0">
                <a:solidFill>
                  <a:schemeClr val="bg2">
                    <a:lumMod val="60000"/>
                    <a:lumOff val="40000"/>
                  </a:schemeClr>
                </a:solidFill>
              </a:rPr>
              <a:t>Definition of continual learning</a:t>
            </a:r>
          </a:p>
          <a:p>
            <a:pPr>
              <a:spcBef>
                <a:spcPts val="600"/>
              </a:spcBef>
            </a:pPr>
            <a:r>
              <a:rPr lang="en-US" sz="3200" dirty="0">
                <a:solidFill>
                  <a:schemeClr val="bg2">
                    <a:lumMod val="60000"/>
                    <a:lumOff val="40000"/>
                  </a:schemeClr>
                </a:solidFill>
              </a:rPr>
              <a:t>Class incremental learning (CIL)</a:t>
            </a:r>
          </a:p>
          <a:p>
            <a:pPr lvl="1">
              <a:spcBef>
                <a:spcPts val="600"/>
              </a:spcBef>
            </a:pPr>
            <a:r>
              <a:rPr lang="en-US" sz="2800" dirty="0">
                <a:solidFill>
                  <a:schemeClr val="bg2">
                    <a:lumMod val="60000"/>
                    <a:lumOff val="40000"/>
                  </a:schemeClr>
                </a:solidFill>
              </a:rPr>
              <a:t>Theoretical result and algorithms</a:t>
            </a:r>
          </a:p>
          <a:p>
            <a:pPr>
              <a:spcBef>
                <a:spcPts val="600"/>
              </a:spcBef>
            </a:pPr>
            <a:r>
              <a:rPr lang="en-US" sz="3200" dirty="0">
                <a:solidFill>
                  <a:schemeClr val="bg2">
                    <a:lumMod val="60000"/>
                    <a:lumOff val="40000"/>
                  </a:schemeClr>
                </a:solidFill>
              </a:rPr>
              <a:t>Task incremental learning (TIL)</a:t>
            </a:r>
          </a:p>
          <a:p>
            <a:pPr lvl="1">
              <a:spcBef>
                <a:spcPts val="600"/>
              </a:spcBef>
            </a:pPr>
            <a:r>
              <a:rPr lang="en-US" sz="2800" dirty="0">
                <a:solidFill>
                  <a:schemeClr val="bg2">
                    <a:lumMod val="60000"/>
                    <a:lumOff val="40000"/>
                  </a:schemeClr>
                </a:solidFill>
              </a:rPr>
              <a:t>Knowledge transfer</a:t>
            </a:r>
          </a:p>
          <a:p>
            <a:pPr>
              <a:spcBef>
                <a:spcPts val="600"/>
              </a:spcBef>
            </a:pPr>
            <a:r>
              <a:rPr lang="en-US" sz="3200" b="1" dirty="0">
                <a:solidFill>
                  <a:srgbClr val="7030A0"/>
                </a:solidFill>
              </a:rPr>
              <a:t>Open world continual learning</a:t>
            </a:r>
          </a:p>
          <a:p>
            <a:pPr lvl="1">
              <a:spcBef>
                <a:spcPts val="600"/>
              </a:spcBef>
            </a:pPr>
            <a:r>
              <a:rPr lang="en-US" sz="2800" dirty="0">
                <a:solidFill>
                  <a:schemeClr val="bg2">
                    <a:lumMod val="60000"/>
                    <a:lumOff val="40000"/>
                  </a:schemeClr>
                </a:solidFill>
              </a:rPr>
              <a:t>A continuous learning chatbot</a:t>
            </a:r>
          </a:p>
          <a:p>
            <a:pPr>
              <a:spcBef>
                <a:spcPts val="600"/>
              </a:spcBef>
            </a:pPr>
            <a:r>
              <a:rPr lang="en-US" sz="3200" dirty="0">
                <a:solidFill>
                  <a:schemeClr val="bg2">
                    <a:lumMod val="60000"/>
                    <a:lumOff val="40000"/>
                  </a:schemeClr>
                </a:solidFill>
              </a:rPr>
              <a:t>Summary</a:t>
            </a:r>
          </a:p>
          <a:p>
            <a:endParaRPr lang="en-US" dirty="0"/>
          </a:p>
        </p:txBody>
      </p:sp>
      <p:sp>
        <p:nvSpPr>
          <p:cNvPr id="4" name="Footer Placeholder 3">
            <a:extLst>
              <a:ext uri="{FF2B5EF4-FFF2-40B4-BE49-F238E27FC236}">
                <a16:creationId xmlns:a16="http://schemas.microsoft.com/office/drawing/2014/main" id="{DD26E562-8491-4F03-91BC-143A56A1DEB9}"/>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DCA673DD-CB26-4DC3-941D-6029444DCD8E}"/>
              </a:ext>
            </a:extLst>
          </p:cNvPr>
          <p:cNvSpPr>
            <a:spLocks noGrp="1"/>
          </p:cNvSpPr>
          <p:nvPr>
            <p:ph type="sldNum" sz="quarter" idx="11"/>
          </p:nvPr>
        </p:nvSpPr>
        <p:spPr/>
        <p:txBody>
          <a:bodyPr/>
          <a:lstStyle/>
          <a:p>
            <a:pPr>
              <a:defRPr/>
            </a:pPr>
            <a:fld id="{09BF91C3-4DC8-4412-86BD-7EDA41606D7A}" type="slidenum">
              <a:rPr lang="en-US" altLang="en-US" smtClean="0"/>
              <a:pPr>
                <a:defRPr/>
              </a:pPr>
              <a:t>23</a:t>
            </a:fld>
            <a:endParaRPr lang="en-US" altLang="en-US"/>
          </a:p>
        </p:txBody>
      </p:sp>
    </p:spTree>
    <p:extLst>
      <p:ext uri="{BB962C8B-B14F-4D97-AF65-F5344CB8AC3E}">
        <p14:creationId xmlns:p14="http://schemas.microsoft.com/office/powerpoint/2010/main" val="2155376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64D6-3A1D-B8D4-973B-2555441D83BC}"/>
              </a:ext>
            </a:extLst>
          </p:cNvPr>
          <p:cNvSpPr>
            <a:spLocks noGrp="1"/>
          </p:cNvSpPr>
          <p:nvPr>
            <p:ph type="title"/>
          </p:nvPr>
        </p:nvSpPr>
        <p:spPr/>
        <p:txBody>
          <a:bodyPr/>
          <a:lstStyle/>
          <a:p>
            <a:r>
              <a:rPr lang="en-US" dirty="0"/>
              <a:t>Theory for open-world continual learning</a:t>
            </a:r>
          </a:p>
        </p:txBody>
      </p:sp>
      <p:sp>
        <p:nvSpPr>
          <p:cNvPr id="3" name="Content Placeholder 2">
            <a:extLst>
              <a:ext uri="{FF2B5EF4-FFF2-40B4-BE49-F238E27FC236}">
                <a16:creationId xmlns:a16="http://schemas.microsoft.com/office/drawing/2014/main" id="{0DAFA6DB-6968-4794-88A7-6A44DF73F71F}"/>
              </a:ext>
            </a:extLst>
          </p:cNvPr>
          <p:cNvSpPr>
            <a:spLocks noGrp="1"/>
          </p:cNvSpPr>
          <p:nvPr>
            <p:ph idx="1"/>
          </p:nvPr>
        </p:nvSpPr>
        <p:spPr/>
        <p:txBody>
          <a:bodyPr/>
          <a:lstStyle/>
          <a:p>
            <a:r>
              <a:rPr lang="en-US" dirty="0">
                <a:solidFill>
                  <a:srgbClr val="FF0000"/>
                </a:solidFill>
              </a:rPr>
              <a:t>Open-World Continual Learning</a:t>
            </a:r>
          </a:p>
          <a:p>
            <a:pPr lvl="1"/>
            <a:r>
              <a:rPr lang="en-US" dirty="0"/>
              <a:t>(1) detect novel/new objects (OOD detection) and </a:t>
            </a:r>
          </a:p>
          <a:p>
            <a:pPr lvl="1"/>
            <a:r>
              <a:rPr lang="en-US" dirty="0"/>
              <a:t>(2) incrementally learn the new objects </a:t>
            </a:r>
            <a:r>
              <a:rPr lang="en-US" dirty="0">
                <a:solidFill>
                  <a:srgbClr val="0000FF"/>
                </a:solidFill>
              </a:rPr>
              <a:t>after they are labeled</a:t>
            </a:r>
            <a:r>
              <a:rPr lang="en-US" dirty="0"/>
              <a:t>. </a:t>
            </a:r>
          </a:p>
          <a:p>
            <a:pPr>
              <a:spcBef>
                <a:spcPts val="1800"/>
              </a:spcBef>
            </a:pPr>
            <a:r>
              <a:rPr lang="en-US" dirty="0"/>
              <a:t>The </a:t>
            </a:r>
            <a:r>
              <a:rPr lang="en-US" b="1" dirty="0"/>
              <a:t>theoretical result for CIL </a:t>
            </a:r>
            <a:r>
              <a:rPr lang="en-US" dirty="0"/>
              <a:t>is also applicable here </a:t>
            </a:r>
          </a:p>
          <a:p>
            <a:pPr lvl="2"/>
            <a:r>
              <a:rPr lang="en-US" dirty="0"/>
              <a:t>because (1) the theory say WP and OOD detection are necessary and sufficient conditions for good CIL, and </a:t>
            </a:r>
          </a:p>
          <a:p>
            <a:pPr lvl="2"/>
            <a:r>
              <a:rPr lang="en-US" dirty="0"/>
              <a:t>(2) an OOD detection system usually does both OOD detection and in-distribution (IND) classification: IND = WP (within-task prediction).</a:t>
            </a:r>
          </a:p>
          <a:p>
            <a:r>
              <a:rPr lang="en-US" dirty="0">
                <a:solidFill>
                  <a:srgbClr val="C00000"/>
                </a:solidFill>
              </a:rPr>
              <a:t>We also want the AI agent to obtain the labels by itself. </a:t>
            </a:r>
          </a:p>
        </p:txBody>
      </p:sp>
      <p:sp>
        <p:nvSpPr>
          <p:cNvPr id="4" name="Footer Placeholder 3">
            <a:extLst>
              <a:ext uri="{FF2B5EF4-FFF2-40B4-BE49-F238E27FC236}">
                <a16:creationId xmlns:a16="http://schemas.microsoft.com/office/drawing/2014/main" id="{D534FF30-8814-3480-BFC1-49EBD802AF1E}"/>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72DF9E24-3B46-8086-D371-CCE4FB59BA76}"/>
              </a:ext>
            </a:extLst>
          </p:cNvPr>
          <p:cNvSpPr>
            <a:spLocks noGrp="1"/>
          </p:cNvSpPr>
          <p:nvPr>
            <p:ph type="sldNum" sz="quarter" idx="11"/>
          </p:nvPr>
        </p:nvSpPr>
        <p:spPr/>
        <p:txBody>
          <a:bodyPr/>
          <a:lstStyle/>
          <a:p>
            <a:pPr>
              <a:defRPr/>
            </a:pPr>
            <a:fld id="{09BF91C3-4DC8-4412-86BD-7EDA41606D7A}" type="slidenum">
              <a:rPr lang="en-US" altLang="en-US" smtClean="0"/>
              <a:pPr>
                <a:defRPr/>
              </a:pPr>
              <a:t>24</a:t>
            </a:fld>
            <a:endParaRPr lang="en-US" altLang="en-US"/>
          </a:p>
        </p:txBody>
      </p:sp>
      <p:sp>
        <p:nvSpPr>
          <p:cNvPr id="6" name="TextBox 5">
            <a:extLst>
              <a:ext uri="{FF2B5EF4-FFF2-40B4-BE49-F238E27FC236}">
                <a16:creationId xmlns:a16="http://schemas.microsoft.com/office/drawing/2014/main" id="{C579788D-62EA-986B-5235-77F3B2F6112B}"/>
              </a:ext>
            </a:extLst>
          </p:cNvPr>
          <p:cNvSpPr txBox="1"/>
          <p:nvPr/>
        </p:nvSpPr>
        <p:spPr>
          <a:xfrm>
            <a:off x="1919536" y="6152723"/>
            <a:ext cx="8496944" cy="276999"/>
          </a:xfrm>
          <a:prstGeom prst="rect">
            <a:avLst/>
          </a:prstGeom>
          <a:noFill/>
        </p:spPr>
        <p:txBody>
          <a:bodyPr wrap="square" rtlCol="0">
            <a:spAutoFit/>
          </a:bodyPr>
          <a:lstStyle/>
          <a:p>
            <a:pPr algn="ctr">
              <a:buNone/>
            </a:pPr>
            <a:r>
              <a:rPr lang="en-US" sz="1200" dirty="0"/>
              <a:t>Kim, Xiao, Konishi, Ke and Liu. A Theoretical Study on Solving Continual Learning. NeurIPS-2022, Nov. 28 - Dec. 9, 2022..</a:t>
            </a:r>
          </a:p>
        </p:txBody>
      </p:sp>
    </p:spTree>
    <p:extLst>
      <p:ext uri="{BB962C8B-B14F-4D97-AF65-F5344CB8AC3E}">
        <p14:creationId xmlns:p14="http://schemas.microsoft.com/office/powerpoint/2010/main" val="166279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Open-world CL - a greeting bot in a hotel</a:t>
            </a:r>
            <a:br>
              <a:rPr lang="en-US" dirty="0"/>
            </a:br>
            <a:r>
              <a:rPr lang="en-US" sz="2400" dirty="0"/>
              <a:t>(Chen and Liu, 2018; Liu et al., 2021)</a:t>
            </a:r>
          </a:p>
        </p:txBody>
      </p:sp>
      <p:sp>
        <p:nvSpPr>
          <p:cNvPr id="3" name="Content Placeholder 2"/>
          <p:cNvSpPr>
            <a:spLocks noGrp="1"/>
          </p:cNvSpPr>
          <p:nvPr>
            <p:ph idx="1"/>
          </p:nvPr>
        </p:nvSpPr>
        <p:spPr>
          <a:xfrm>
            <a:off x="609600" y="1600201"/>
            <a:ext cx="11247040" cy="4530725"/>
          </a:xfrm>
        </p:spPr>
        <p:txBody>
          <a:bodyPr/>
          <a:lstStyle/>
          <a:p>
            <a:r>
              <a:rPr lang="en-US" dirty="0"/>
              <a:t>See an existing guest.</a:t>
            </a:r>
          </a:p>
          <a:p>
            <a:pPr lvl="2"/>
            <a:r>
              <a:rPr lang="en-US" dirty="0">
                <a:solidFill>
                  <a:srgbClr val="0000FF"/>
                </a:solidFill>
              </a:rPr>
              <a:t>Bot: “Hello John, how are you today?”</a:t>
            </a:r>
          </a:p>
          <a:p>
            <a:pPr>
              <a:spcBef>
                <a:spcPts val="1000"/>
              </a:spcBef>
              <a:tabLst>
                <a:tab pos="8631238" algn="l"/>
              </a:tabLst>
            </a:pPr>
            <a:r>
              <a:rPr lang="en-US" dirty="0"/>
              <a:t>See a new guest - </a:t>
            </a:r>
            <a:r>
              <a:rPr lang="en-US" sz="2800" dirty="0">
                <a:solidFill>
                  <a:srgbClr val="FF0000"/>
                </a:solidFill>
              </a:rPr>
              <a:t>recognize he/she is new  </a:t>
            </a:r>
            <a:r>
              <a:rPr lang="en-US" sz="2000" b="1" dirty="0"/>
              <a:t>(OOD and create a new task</a:t>
            </a:r>
            <a:r>
              <a:rPr lang="en-US" sz="2000" dirty="0"/>
              <a:t>)</a:t>
            </a:r>
            <a:r>
              <a:rPr lang="en-US" sz="2800" dirty="0"/>
              <a:t> </a:t>
            </a:r>
          </a:p>
          <a:p>
            <a:pPr lvl="2">
              <a:tabLst>
                <a:tab pos="7999413" algn="l"/>
              </a:tabLst>
            </a:pPr>
            <a:r>
              <a:rPr lang="en-US" dirty="0">
                <a:solidFill>
                  <a:srgbClr val="0000FF"/>
                </a:solidFill>
              </a:rPr>
              <a:t>Bot: “Welcome to our hotel! What is your name, sir?”     	</a:t>
            </a:r>
            <a:r>
              <a:rPr lang="en-US" sz="2000" dirty="0"/>
              <a:t>(</a:t>
            </a:r>
            <a:r>
              <a:rPr lang="en-US" sz="2000" b="1" dirty="0"/>
              <a:t>get class label)</a:t>
            </a:r>
            <a:endParaRPr lang="en-US" sz="2000" dirty="0">
              <a:solidFill>
                <a:srgbClr val="0000FF"/>
              </a:solidFill>
            </a:endParaRPr>
          </a:p>
          <a:p>
            <a:pPr lvl="2">
              <a:tabLst>
                <a:tab pos="7999413" algn="l"/>
              </a:tabLst>
            </a:pPr>
            <a:r>
              <a:rPr lang="en-US" dirty="0">
                <a:solidFill>
                  <a:srgbClr val="00863D"/>
                </a:solidFill>
              </a:rPr>
              <a:t>Guest: “David”	</a:t>
            </a:r>
            <a:r>
              <a:rPr lang="en-US" sz="2000" dirty="0"/>
              <a:t>(</a:t>
            </a:r>
            <a:r>
              <a:rPr lang="en-US" sz="2000" b="1" dirty="0"/>
              <a:t>got class label: </a:t>
            </a:r>
            <a:r>
              <a:rPr lang="en-US" sz="2000" b="1" dirty="0">
                <a:solidFill>
                  <a:srgbClr val="00863D"/>
                </a:solidFill>
              </a:rPr>
              <a:t>David</a:t>
            </a:r>
            <a:r>
              <a:rPr lang="en-US" sz="2000" dirty="0"/>
              <a:t>)</a:t>
            </a:r>
          </a:p>
          <a:p>
            <a:pPr lvl="2">
              <a:tabLst>
                <a:tab pos="7315200" algn="l"/>
              </a:tabLst>
            </a:pPr>
            <a:r>
              <a:rPr lang="en-US" dirty="0">
                <a:solidFill>
                  <a:srgbClr val="FF0000"/>
                </a:solidFill>
              </a:rPr>
              <a:t>Bot learns to recognize David automatically 	</a:t>
            </a:r>
            <a:endParaRPr lang="en-US" dirty="0"/>
          </a:p>
          <a:p>
            <a:pPr lvl="3">
              <a:tabLst>
                <a:tab pos="7999413" algn="l"/>
              </a:tabLst>
            </a:pPr>
            <a:r>
              <a:rPr lang="en-US" dirty="0"/>
              <a:t>take pictures of David                       	(</a:t>
            </a:r>
            <a:r>
              <a:rPr lang="en-US" b="1" dirty="0"/>
              <a:t>get training data</a:t>
            </a:r>
            <a:r>
              <a:rPr lang="en-US" dirty="0"/>
              <a:t>)</a:t>
            </a:r>
          </a:p>
          <a:p>
            <a:pPr lvl="3">
              <a:tabLst>
                <a:tab pos="7999413" algn="l"/>
              </a:tabLst>
            </a:pPr>
            <a:r>
              <a:rPr lang="en-US" dirty="0"/>
              <a:t>learn to recognize David                  	(</a:t>
            </a:r>
            <a:r>
              <a:rPr lang="en-US" b="1" dirty="0"/>
              <a:t>continual learning</a:t>
            </a:r>
            <a:r>
              <a:rPr lang="en-US" dirty="0"/>
              <a:t>)</a:t>
            </a:r>
          </a:p>
          <a:p>
            <a:pPr>
              <a:spcBef>
                <a:spcPts val="1000"/>
              </a:spcBef>
              <a:tabLst>
                <a:tab pos="7315200" algn="l"/>
              </a:tabLst>
            </a:pPr>
            <a:r>
              <a:rPr lang="en-US" dirty="0"/>
              <a:t>See David next time.</a:t>
            </a:r>
          </a:p>
          <a:p>
            <a:pPr lvl="2">
              <a:tabLst>
                <a:tab pos="7999413" algn="l"/>
              </a:tabLst>
            </a:pPr>
            <a:r>
              <a:rPr lang="en-US" dirty="0">
                <a:solidFill>
                  <a:srgbClr val="0000FF"/>
                </a:solidFill>
              </a:rPr>
              <a:t>Bot: “Hello David, how are you today?” 	</a:t>
            </a:r>
            <a:r>
              <a:rPr lang="en-US" sz="2000" dirty="0"/>
              <a:t>(</a:t>
            </a:r>
            <a:r>
              <a:rPr lang="en-US" sz="2000" b="1" dirty="0"/>
              <a:t>use the new knowledge</a:t>
            </a:r>
            <a:r>
              <a:rPr lang="en-US" sz="2000" dirty="0"/>
              <a:t>)</a:t>
            </a:r>
          </a:p>
        </p:txBody>
      </p:sp>
      <p:sp>
        <p:nvSpPr>
          <p:cNvPr id="4" name="Footer Placeholder 3"/>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p:cNvSpPr>
            <a:spLocks noGrp="1"/>
          </p:cNvSpPr>
          <p:nvPr>
            <p:ph type="sldNum" sz="quarter" idx="11"/>
          </p:nvPr>
        </p:nvSpPr>
        <p:spPr/>
        <p:txBody>
          <a:bodyPr/>
          <a:lstStyle/>
          <a:p>
            <a:pPr>
              <a:defRPr/>
            </a:pPr>
            <a:fld id="{09BF91C3-4DC8-4412-86BD-7EDA41606D7A}" type="slidenum">
              <a:rPr lang="en-US" altLang="en-US" smtClean="0"/>
              <a:pPr>
                <a:defRPr/>
              </a:pPr>
              <a:t>25</a:t>
            </a:fld>
            <a:endParaRPr lang="en-US" altLang="en-US"/>
          </a:p>
        </p:txBody>
      </p:sp>
      <p:sp>
        <p:nvSpPr>
          <p:cNvPr id="6" name="TextBox 5"/>
          <p:cNvSpPr txBox="1"/>
          <p:nvPr/>
        </p:nvSpPr>
        <p:spPr>
          <a:xfrm>
            <a:off x="2035968" y="6130926"/>
            <a:ext cx="9388624" cy="461665"/>
          </a:xfrm>
          <a:prstGeom prst="rect">
            <a:avLst/>
          </a:prstGeom>
          <a:noFill/>
        </p:spPr>
        <p:txBody>
          <a:bodyPr wrap="square" rtlCol="0">
            <a:spAutoFit/>
          </a:bodyPr>
          <a:lstStyle/>
          <a:p>
            <a:pPr algn="ctr">
              <a:spcBef>
                <a:spcPts val="0"/>
              </a:spcBef>
              <a:buNone/>
            </a:pPr>
            <a:r>
              <a:rPr lang="en-US" sz="1200" dirty="0"/>
              <a:t>Liu, Robertson, Grigsby, and Mazumder. Self-Initiated Open World Learning for Autonomous AI Agents. AAAI Spring Symposium, 2022 Chen and Liu. Lifelong machine learning. Morgan &amp; Claypool. 2015, 2018.</a:t>
            </a:r>
          </a:p>
        </p:txBody>
      </p:sp>
      <p:sp>
        <p:nvSpPr>
          <p:cNvPr id="7" name="TextBox 6">
            <a:extLst>
              <a:ext uri="{FF2B5EF4-FFF2-40B4-BE49-F238E27FC236}">
                <a16:creationId xmlns:a16="http://schemas.microsoft.com/office/drawing/2014/main" id="{910E74DD-5F3A-4C3A-BB2D-D1FA8B433038}"/>
              </a:ext>
            </a:extLst>
          </p:cNvPr>
          <p:cNvSpPr txBox="1"/>
          <p:nvPr/>
        </p:nvSpPr>
        <p:spPr>
          <a:xfrm>
            <a:off x="8256240" y="1156744"/>
            <a:ext cx="3595506" cy="584775"/>
          </a:xfrm>
          <a:prstGeom prst="rect">
            <a:avLst/>
          </a:prstGeom>
          <a:noFill/>
        </p:spPr>
        <p:txBody>
          <a:bodyPr wrap="square" rtlCol="0">
            <a:spAutoFit/>
          </a:bodyPr>
          <a:lstStyle/>
          <a:p>
            <a:pPr>
              <a:buNone/>
            </a:pPr>
            <a:r>
              <a:rPr lang="en-US" sz="1600" dirty="0"/>
              <a:t>Novelty detection = out-of-distribution (</a:t>
            </a:r>
            <a:r>
              <a:rPr lang="en-US" sz="1600" b="1" dirty="0"/>
              <a:t>OOD</a:t>
            </a:r>
            <a:r>
              <a:rPr lang="en-US" sz="1600" dirty="0"/>
              <a:t>) detection </a:t>
            </a:r>
          </a:p>
        </p:txBody>
      </p:sp>
    </p:spTree>
    <p:extLst>
      <p:ext uri="{BB962C8B-B14F-4D97-AF65-F5344CB8AC3E}">
        <p14:creationId xmlns:p14="http://schemas.microsoft.com/office/powerpoint/2010/main" val="20267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D4CE-A41C-4F7A-8A5A-23F961661A73}"/>
              </a:ext>
            </a:extLst>
          </p:cNvPr>
          <p:cNvSpPr>
            <a:spLocks noGrp="1"/>
          </p:cNvSpPr>
          <p:nvPr>
            <p:ph type="title"/>
          </p:nvPr>
        </p:nvSpPr>
        <p:spPr/>
        <p:txBody>
          <a:bodyPr/>
          <a:lstStyle/>
          <a:p>
            <a:r>
              <a:rPr lang="en-US" dirty="0"/>
              <a:t>Example (cont.) </a:t>
            </a:r>
          </a:p>
        </p:txBody>
      </p:sp>
      <p:sp>
        <p:nvSpPr>
          <p:cNvPr id="3" name="Content Placeholder 2">
            <a:extLst>
              <a:ext uri="{FF2B5EF4-FFF2-40B4-BE49-F238E27FC236}">
                <a16:creationId xmlns:a16="http://schemas.microsoft.com/office/drawing/2014/main" id="{1A8C28D3-E44E-4915-9294-181DEB057620}"/>
              </a:ext>
            </a:extLst>
          </p:cNvPr>
          <p:cNvSpPr>
            <a:spLocks noGrp="1"/>
          </p:cNvSpPr>
          <p:nvPr>
            <p:ph idx="1"/>
          </p:nvPr>
        </p:nvSpPr>
        <p:spPr>
          <a:xfrm>
            <a:off x="609600" y="1448957"/>
            <a:ext cx="10972800" cy="4530725"/>
          </a:xfrm>
        </p:spPr>
        <p:txBody>
          <a:bodyPr/>
          <a:lstStyle/>
          <a:p>
            <a:r>
              <a:rPr lang="en-US" sz="2800" dirty="0">
                <a:solidFill>
                  <a:srgbClr val="FF0000"/>
                </a:solidFill>
              </a:rPr>
              <a:t>In a real hotel, the situation is much more complex. </a:t>
            </a:r>
          </a:p>
          <a:p>
            <a:pPr lvl="1"/>
            <a:r>
              <a:rPr lang="en-US" sz="2400" dirty="0"/>
              <a:t>How does the bot know that the novel object is a new guest?</a:t>
            </a:r>
            <a:endParaRPr lang="en-US" sz="2400" dirty="0">
              <a:solidFill>
                <a:srgbClr val="0000FF"/>
              </a:solidFill>
            </a:endParaRPr>
          </a:p>
          <a:p>
            <a:pPr lvl="2"/>
            <a:r>
              <a:rPr lang="en-US" sz="2000" dirty="0"/>
              <a:t>Is the object a person, an animal, or a piece of furniture?</a:t>
            </a:r>
          </a:p>
          <a:p>
            <a:pPr lvl="3"/>
            <a:r>
              <a:rPr lang="en-US" sz="1800" dirty="0"/>
              <a:t>needs to use existing knowledge to </a:t>
            </a:r>
            <a:r>
              <a:rPr lang="en-US" sz="1800" dirty="0">
                <a:solidFill>
                  <a:srgbClr val="0000FF"/>
                </a:solidFill>
              </a:rPr>
              <a:t>characterize</a:t>
            </a:r>
            <a:r>
              <a:rPr lang="en-US" sz="1800" dirty="0"/>
              <a:t> the novel object!</a:t>
            </a:r>
          </a:p>
          <a:p>
            <a:pPr lvl="1">
              <a:spcBef>
                <a:spcPts val="1200"/>
              </a:spcBef>
            </a:pPr>
            <a:r>
              <a:rPr lang="en-US" sz="2400" dirty="0"/>
              <a:t>Different </a:t>
            </a:r>
            <a:r>
              <a:rPr lang="en-US" sz="2400" b="1" dirty="0">
                <a:solidFill>
                  <a:srgbClr val="0000FF"/>
                </a:solidFill>
              </a:rPr>
              <a:t>characterizations</a:t>
            </a:r>
            <a:r>
              <a:rPr lang="en-US" sz="2400" dirty="0"/>
              <a:t> require different responses (</a:t>
            </a:r>
            <a:r>
              <a:rPr lang="en-US" sz="2400" b="1" dirty="0">
                <a:solidFill>
                  <a:srgbClr val="0000FF"/>
                </a:solidFill>
              </a:rPr>
              <a:t>adaptation</a:t>
            </a:r>
            <a:r>
              <a:rPr lang="en-US" sz="2400" dirty="0"/>
              <a:t> or </a:t>
            </a:r>
            <a:r>
              <a:rPr lang="en-US" sz="2400" b="1" dirty="0"/>
              <a:t>accommodation</a:t>
            </a:r>
            <a:r>
              <a:rPr lang="en-US" sz="2400" dirty="0"/>
              <a:t> strategies)? E.g., </a:t>
            </a:r>
          </a:p>
          <a:p>
            <a:pPr lvl="2"/>
            <a:r>
              <a:rPr lang="en-US" sz="2000" dirty="0"/>
              <a:t>If it </a:t>
            </a:r>
            <a:r>
              <a:rPr lang="en-US" sz="2000" dirty="0">
                <a:solidFill>
                  <a:srgbClr val="00863D"/>
                </a:solidFill>
              </a:rPr>
              <a:t>looks like </a:t>
            </a:r>
            <a:r>
              <a:rPr lang="en-US" sz="2000" dirty="0"/>
              <a:t>an animal, report to a hotel staff. </a:t>
            </a:r>
          </a:p>
          <a:p>
            <a:pPr lvl="2"/>
            <a:r>
              <a:rPr lang="en-US" sz="2000" dirty="0"/>
              <a:t>If it </a:t>
            </a:r>
            <a:r>
              <a:rPr lang="en-US" sz="2000" dirty="0">
                <a:solidFill>
                  <a:srgbClr val="00863D"/>
                </a:solidFill>
              </a:rPr>
              <a:t>looks like </a:t>
            </a:r>
            <a:r>
              <a:rPr lang="en-US" sz="2000" dirty="0"/>
              <a:t>a policeman, do nothing</a:t>
            </a:r>
          </a:p>
          <a:p>
            <a:pPr lvl="2"/>
            <a:r>
              <a:rPr lang="en-US" sz="2000" dirty="0"/>
              <a:t>If it </a:t>
            </a:r>
            <a:r>
              <a:rPr lang="en-US" sz="2000" dirty="0">
                <a:solidFill>
                  <a:srgbClr val="00863D"/>
                </a:solidFill>
              </a:rPr>
              <a:t>looks like </a:t>
            </a:r>
            <a:r>
              <a:rPr lang="en-US" sz="2000" dirty="0"/>
              <a:t>a hotel guest (with luggage), ask for his/her name: “</a:t>
            </a:r>
            <a:r>
              <a:rPr lang="en-US" sz="2000" i="1" dirty="0"/>
              <a:t>Welcome to our hotel! What is your name, sir?</a:t>
            </a:r>
            <a:r>
              <a:rPr lang="en-US" sz="2000" dirty="0"/>
              <a:t>” and learn to recognize him/her</a:t>
            </a:r>
          </a:p>
          <a:p>
            <a:pPr lvl="1"/>
            <a:endParaRPr lang="en-US" sz="2400" dirty="0"/>
          </a:p>
        </p:txBody>
      </p:sp>
      <p:sp>
        <p:nvSpPr>
          <p:cNvPr id="4" name="Footer Placeholder 3">
            <a:extLst>
              <a:ext uri="{FF2B5EF4-FFF2-40B4-BE49-F238E27FC236}">
                <a16:creationId xmlns:a16="http://schemas.microsoft.com/office/drawing/2014/main" id="{FBF37295-0485-4298-8D4B-0E439C915FA7}"/>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64001C7E-79A0-4381-820C-44C78013BF1F}"/>
              </a:ext>
            </a:extLst>
          </p:cNvPr>
          <p:cNvSpPr>
            <a:spLocks noGrp="1"/>
          </p:cNvSpPr>
          <p:nvPr>
            <p:ph type="sldNum" sz="quarter" idx="11"/>
          </p:nvPr>
        </p:nvSpPr>
        <p:spPr/>
        <p:txBody>
          <a:bodyPr/>
          <a:lstStyle/>
          <a:p>
            <a:pPr>
              <a:defRPr/>
            </a:pPr>
            <a:fld id="{09BF91C3-4DC8-4412-86BD-7EDA41606D7A}" type="slidenum">
              <a:rPr lang="en-US" altLang="en-US" smtClean="0"/>
              <a:pPr>
                <a:defRPr/>
              </a:pPr>
              <a:t>26</a:t>
            </a:fld>
            <a:endParaRPr lang="en-US" altLang="en-US"/>
          </a:p>
        </p:txBody>
      </p:sp>
      <p:sp>
        <p:nvSpPr>
          <p:cNvPr id="7" name="TextBox 6">
            <a:extLst>
              <a:ext uri="{FF2B5EF4-FFF2-40B4-BE49-F238E27FC236}">
                <a16:creationId xmlns:a16="http://schemas.microsoft.com/office/drawing/2014/main" id="{04D97ABC-09AD-4525-99C7-60D7189B204A}"/>
              </a:ext>
            </a:extLst>
          </p:cNvPr>
          <p:cNvSpPr txBox="1"/>
          <p:nvPr/>
        </p:nvSpPr>
        <p:spPr>
          <a:xfrm>
            <a:off x="803412" y="6130926"/>
            <a:ext cx="10621180" cy="461665"/>
          </a:xfrm>
          <a:prstGeom prst="rect">
            <a:avLst/>
          </a:prstGeom>
          <a:noFill/>
        </p:spPr>
        <p:txBody>
          <a:bodyPr wrap="square" rtlCol="0">
            <a:spAutoFit/>
          </a:bodyPr>
          <a:lstStyle/>
          <a:p>
            <a:pPr algn="ctr">
              <a:spcBef>
                <a:spcPts val="0"/>
              </a:spcBef>
              <a:buNone/>
            </a:pPr>
            <a:r>
              <a:rPr lang="en-US" sz="1200" dirty="0"/>
              <a:t>Liu, Robertson, Grigsby, and Mazumder. Self-Initiated Open World Learning for Autonomous AI Agents. AAAI Spring Symposium, 2022 Chen and Liu. Lifelong machine learning. Morgan &amp; Claypool. 2015, 2018.</a:t>
            </a:r>
          </a:p>
        </p:txBody>
      </p:sp>
    </p:spTree>
    <p:extLst>
      <p:ext uri="{BB962C8B-B14F-4D97-AF65-F5344CB8AC3E}">
        <p14:creationId xmlns:p14="http://schemas.microsoft.com/office/powerpoint/2010/main" val="3640600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BB1C-FD25-453A-8FA0-15BF82120423}"/>
              </a:ext>
            </a:extLst>
          </p:cNvPr>
          <p:cNvSpPr>
            <a:spLocks noGrp="1"/>
          </p:cNvSpPr>
          <p:nvPr>
            <p:ph type="title"/>
          </p:nvPr>
        </p:nvSpPr>
        <p:spPr/>
        <p:txBody>
          <a:bodyPr/>
          <a:lstStyle/>
          <a:p>
            <a:r>
              <a:rPr lang="en-US" dirty="0"/>
              <a:t>Novelty characterization and adaptation</a:t>
            </a:r>
          </a:p>
        </p:txBody>
      </p:sp>
      <p:sp>
        <p:nvSpPr>
          <p:cNvPr id="3" name="Content Placeholder 2">
            <a:extLst>
              <a:ext uri="{FF2B5EF4-FFF2-40B4-BE49-F238E27FC236}">
                <a16:creationId xmlns:a16="http://schemas.microsoft.com/office/drawing/2014/main" id="{93EC0F08-2C11-431B-A28C-E1379AB9B573}"/>
              </a:ext>
            </a:extLst>
          </p:cNvPr>
          <p:cNvSpPr>
            <a:spLocks noGrp="1"/>
          </p:cNvSpPr>
          <p:nvPr>
            <p:ph idx="1"/>
          </p:nvPr>
        </p:nvSpPr>
        <p:spPr>
          <a:xfrm>
            <a:off x="609600" y="1268761"/>
            <a:ext cx="10972800" cy="4862166"/>
          </a:xfrm>
        </p:spPr>
        <p:txBody>
          <a:bodyPr/>
          <a:lstStyle/>
          <a:p>
            <a:r>
              <a:rPr lang="en-US" sz="2800" dirty="0">
                <a:solidFill>
                  <a:srgbClr val="0000FF"/>
                </a:solidFill>
              </a:rPr>
              <a:t>Characterization:</a:t>
            </a:r>
            <a:r>
              <a:rPr lang="en-US" sz="2800" dirty="0"/>
              <a:t> a description of the novel object based on the agent's existing knowledge. </a:t>
            </a:r>
          </a:p>
          <a:p>
            <a:pPr lvl="2"/>
            <a:r>
              <a:rPr lang="en-US" sz="2000" dirty="0"/>
              <a:t>Characterization at different levels of details =&gt; more or less precise responses. </a:t>
            </a:r>
          </a:p>
          <a:p>
            <a:pPr lvl="3"/>
            <a:r>
              <a:rPr lang="en-US" sz="1800" dirty="0"/>
              <a:t>Often done based on </a:t>
            </a:r>
            <a:r>
              <a:rPr lang="en-US" sz="1800" b="1" i="1" dirty="0"/>
              <a:t>similarity</a:t>
            </a:r>
            <a:r>
              <a:rPr lang="en-US" sz="1800" dirty="0"/>
              <a:t>: </a:t>
            </a:r>
          </a:p>
          <a:p>
            <a:pPr lvl="4"/>
            <a:r>
              <a:rPr lang="en-US" sz="1800" dirty="0"/>
              <a:t>E.g., </a:t>
            </a:r>
            <a:r>
              <a:rPr lang="en-US" sz="1800" i="1" dirty="0"/>
              <a:t>it looks like an animal (</a:t>
            </a:r>
            <a:r>
              <a:rPr lang="en-US" sz="1800" dirty="0"/>
              <a:t>general), or </a:t>
            </a:r>
            <a:r>
              <a:rPr lang="en-US" sz="1800" i="1" dirty="0"/>
              <a:t>it looks like a dog </a:t>
            </a:r>
            <a:r>
              <a:rPr lang="en-US" sz="1800" dirty="0"/>
              <a:t>(more specific).</a:t>
            </a:r>
          </a:p>
          <a:p>
            <a:pPr lvl="3"/>
            <a:r>
              <a:rPr lang="en-US" sz="1800" b="1" dirty="0"/>
              <a:t>Attributes/properties</a:t>
            </a:r>
            <a:r>
              <a:rPr lang="en-US" sz="1800" dirty="0"/>
              <a:t>: e.g., a moving object, speed and direction of moving. </a:t>
            </a:r>
          </a:p>
          <a:p>
            <a:pPr>
              <a:spcBef>
                <a:spcPts val="600"/>
              </a:spcBef>
            </a:pPr>
            <a:r>
              <a:rPr lang="en-US" sz="2800" dirty="0">
                <a:solidFill>
                  <a:srgbClr val="0000FF"/>
                </a:solidFill>
              </a:rPr>
              <a:t>Adapting to novelty: </a:t>
            </a:r>
            <a:r>
              <a:rPr lang="en-US" sz="2800" dirty="0"/>
              <a:t>a pair </a:t>
            </a:r>
            <a:r>
              <a:rPr lang="en-US" sz="2600" dirty="0"/>
              <a:t>(</a:t>
            </a:r>
            <a:r>
              <a:rPr lang="en-US" sz="2600" i="1" dirty="0"/>
              <a:t>Characterization</a:t>
            </a:r>
            <a:r>
              <a:rPr lang="en-US" sz="2600" dirty="0"/>
              <a:t>, </a:t>
            </a:r>
            <a:r>
              <a:rPr lang="en-US" sz="2600" i="1" dirty="0"/>
              <a:t>Response</a:t>
            </a:r>
            <a:r>
              <a:rPr lang="en-US" sz="2600" dirty="0"/>
              <a:t>)</a:t>
            </a:r>
          </a:p>
          <a:p>
            <a:pPr lvl="2"/>
            <a:r>
              <a:rPr lang="en-US" sz="2000" dirty="0">
                <a:solidFill>
                  <a:srgbClr val="0000FF"/>
                </a:solidFill>
              </a:rPr>
              <a:t>Response</a:t>
            </a:r>
            <a:r>
              <a:rPr lang="en-US" sz="2000" dirty="0"/>
              <a:t>: According to characterization, formulate a specific course of actions to respond to the novelty, e.g., </a:t>
            </a:r>
          </a:p>
          <a:p>
            <a:pPr lvl="3"/>
            <a:r>
              <a:rPr lang="en-US" sz="1800" dirty="0"/>
              <a:t>If novel object looks like an animal (characterization), report to hotel staff (response). </a:t>
            </a:r>
          </a:p>
          <a:p>
            <a:pPr lvl="3"/>
            <a:r>
              <a:rPr lang="en-US" sz="1800" dirty="0"/>
              <a:t>If </a:t>
            </a:r>
            <a:r>
              <a:rPr lang="en-US" sz="1800" b="1" i="1" dirty="0"/>
              <a:t>cannot characterize</a:t>
            </a:r>
            <a:r>
              <a:rPr lang="en-US" sz="1800" dirty="0"/>
              <a:t>, take </a:t>
            </a:r>
            <a:r>
              <a:rPr lang="en-US" sz="1800" b="1" i="1" dirty="0"/>
              <a:t>default action </a:t>
            </a:r>
            <a:r>
              <a:rPr lang="en-US" sz="1800" dirty="0"/>
              <a:t>(e.g., do nothing)</a:t>
            </a:r>
            <a:endParaRPr lang="en-US" sz="2000" dirty="0"/>
          </a:p>
          <a:p>
            <a:pPr lvl="2"/>
            <a:r>
              <a:rPr lang="en-US" sz="2000" dirty="0">
                <a:solidFill>
                  <a:srgbClr val="0000FF"/>
                </a:solidFill>
              </a:rPr>
              <a:t>Enable continual learning</a:t>
            </a:r>
            <a:endParaRPr lang="en-US" sz="1600" dirty="0"/>
          </a:p>
          <a:p>
            <a:pPr>
              <a:spcBef>
                <a:spcPts val="600"/>
              </a:spcBef>
            </a:pPr>
            <a:r>
              <a:rPr lang="en-US" sz="2800" dirty="0">
                <a:solidFill>
                  <a:srgbClr val="00863D"/>
                </a:solidFill>
              </a:rPr>
              <a:t>Risk assessment:</a:t>
            </a:r>
            <a:r>
              <a:rPr lang="en-US" sz="2800" dirty="0"/>
              <a:t> each decision carries risks</a:t>
            </a:r>
            <a:endParaRPr lang="en-US" sz="2400" dirty="0"/>
          </a:p>
        </p:txBody>
      </p:sp>
      <p:sp>
        <p:nvSpPr>
          <p:cNvPr id="4" name="Footer Placeholder 3">
            <a:extLst>
              <a:ext uri="{FF2B5EF4-FFF2-40B4-BE49-F238E27FC236}">
                <a16:creationId xmlns:a16="http://schemas.microsoft.com/office/drawing/2014/main" id="{19A1C016-1E8A-40BE-8DEF-35D557889306}"/>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E1D6CD56-F34D-44FB-A4AF-DB3AD07E2648}"/>
              </a:ext>
            </a:extLst>
          </p:cNvPr>
          <p:cNvSpPr>
            <a:spLocks noGrp="1"/>
          </p:cNvSpPr>
          <p:nvPr>
            <p:ph type="sldNum" sz="quarter" idx="11"/>
          </p:nvPr>
        </p:nvSpPr>
        <p:spPr/>
        <p:txBody>
          <a:bodyPr/>
          <a:lstStyle/>
          <a:p>
            <a:pPr>
              <a:defRPr/>
            </a:pPr>
            <a:fld id="{09BF91C3-4DC8-4412-86BD-7EDA41606D7A}" type="slidenum">
              <a:rPr lang="en-US" altLang="en-US" smtClean="0"/>
              <a:pPr>
                <a:defRPr/>
              </a:pPr>
              <a:t>27</a:t>
            </a:fld>
            <a:endParaRPr lang="en-US" altLang="en-US"/>
          </a:p>
        </p:txBody>
      </p:sp>
      <p:sp>
        <p:nvSpPr>
          <p:cNvPr id="6" name="TextBox 5">
            <a:extLst>
              <a:ext uri="{FF2B5EF4-FFF2-40B4-BE49-F238E27FC236}">
                <a16:creationId xmlns:a16="http://schemas.microsoft.com/office/drawing/2014/main" id="{014227E8-F425-4CA7-B1C0-7E4D24BA1C6D}"/>
              </a:ext>
            </a:extLst>
          </p:cNvPr>
          <p:cNvSpPr txBox="1"/>
          <p:nvPr/>
        </p:nvSpPr>
        <p:spPr>
          <a:xfrm>
            <a:off x="1955540" y="6165304"/>
            <a:ext cx="9325036" cy="276999"/>
          </a:xfrm>
          <a:prstGeom prst="rect">
            <a:avLst/>
          </a:prstGeom>
          <a:noFill/>
        </p:spPr>
        <p:txBody>
          <a:bodyPr wrap="square" rtlCol="0">
            <a:spAutoFit/>
          </a:bodyPr>
          <a:lstStyle/>
          <a:p>
            <a:pPr algn="ctr">
              <a:spcBef>
                <a:spcPts val="0"/>
              </a:spcBef>
              <a:buNone/>
            </a:pPr>
            <a:r>
              <a:rPr lang="en-US" sz="1200" dirty="0"/>
              <a:t>Liu, Robertson, Grigsby, and Mazumder. Self-Initiated Open World Learning for Autonomous AI Agents. AAAI Spring Symposium, 2022.</a:t>
            </a:r>
          </a:p>
        </p:txBody>
      </p:sp>
    </p:spTree>
    <p:extLst>
      <p:ext uri="{BB962C8B-B14F-4D97-AF65-F5344CB8AC3E}">
        <p14:creationId xmlns:p14="http://schemas.microsoft.com/office/powerpoint/2010/main" val="396752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8B88-F9AC-F69D-1BD3-07EA34AA42F7}"/>
              </a:ext>
            </a:extLst>
          </p:cNvPr>
          <p:cNvSpPr>
            <a:spLocks noGrp="1"/>
          </p:cNvSpPr>
          <p:nvPr>
            <p:ph type="title"/>
          </p:nvPr>
        </p:nvSpPr>
        <p:spPr>
          <a:xfrm>
            <a:off x="609600" y="277814"/>
            <a:ext cx="11247040" cy="1139825"/>
          </a:xfrm>
        </p:spPr>
        <p:txBody>
          <a:bodyPr/>
          <a:lstStyle/>
          <a:p>
            <a:r>
              <a:rPr lang="en-US" dirty="0"/>
              <a:t>SOLA: </a:t>
            </a:r>
            <a:r>
              <a:rPr lang="en-US" sz="3200" b="1" dirty="0"/>
              <a:t>S</a:t>
            </a:r>
            <a:r>
              <a:rPr lang="en-US" sz="3200" dirty="0"/>
              <a:t>elf-initiated </a:t>
            </a:r>
            <a:r>
              <a:rPr lang="en-US" sz="3200" b="1" dirty="0"/>
              <a:t>O</a:t>
            </a:r>
            <a:r>
              <a:rPr lang="en-US" sz="3200" dirty="0"/>
              <a:t>pen-world continual </a:t>
            </a:r>
            <a:r>
              <a:rPr lang="en-US" sz="3200" b="1" dirty="0"/>
              <a:t>L</a:t>
            </a:r>
            <a:r>
              <a:rPr lang="en-US" sz="3200" dirty="0"/>
              <a:t>earning &amp; </a:t>
            </a:r>
            <a:r>
              <a:rPr lang="en-US" sz="3200" b="1" dirty="0"/>
              <a:t>A</a:t>
            </a:r>
            <a:r>
              <a:rPr lang="en-US" sz="3200" dirty="0"/>
              <a:t>daptation</a:t>
            </a:r>
            <a:br>
              <a:rPr lang="en-US" sz="3600" dirty="0"/>
            </a:br>
            <a:r>
              <a:rPr lang="en-US" sz="2000" dirty="0"/>
              <a:t>(Chen &amp; Liu, 2018, Liu, 2020 Liu et al., 2022)</a:t>
            </a:r>
          </a:p>
        </p:txBody>
      </p:sp>
      <p:sp>
        <p:nvSpPr>
          <p:cNvPr id="3" name="Content Placeholder 2">
            <a:extLst>
              <a:ext uri="{FF2B5EF4-FFF2-40B4-BE49-F238E27FC236}">
                <a16:creationId xmlns:a16="http://schemas.microsoft.com/office/drawing/2014/main" id="{84759394-915A-9BDD-64EB-5DEDB37E68E5}"/>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C50AC1F-D7E9-3019-2B0A-671DE87D2A16}"/>
              </a:ext>
            </a:extLst>
          </p:cNvPr>
          <p:cNvSpPr>
            <a:spLocks noGrp="1"/>
          </p:cNvSpPr>
          <p:nvPr>
            <p:ph type="ftr" sz="quarter" idx="10"/>
          </p:nvPr>
        </p:nvSpPr>
        <p:spPr/>
        <p:txBody>
          <a:bodyPr/>
          <a:lstStyle/>
          <a:p>
            <a:pPr>
              <a:defRPr/>
            </a:pPr>
            <a:r>
              <a:rPr lang="en-US" altLang="en-US"/>
              <a:t>CIIS2022, Xiamen, 09/18/2022</a:t>
            </a:r>
            <a:endParaRPr lang="en-US" altLang="en-US" dirty="0"/>
          </a:p>
        </p:txBody>
      </p:sp>
      <p:sp>
        <p:nvSpPr>
          <p:cNvPr id="5" name="Slide Number Placeholder 4">
            <a:extLst>
              <a:ext uri="{FF2B5EF4-FFF2-40B4-BE49-F238E27FC236}">
                <a16:creationId xmlns:a16="http://schemas.microsoft.com/office/drawing/2014/main" id="{92592210-7554-DAAF-3A01-3643A91AF1A7}"/>
              </a:ext>
            </a:extLst>
          </p:cNvPr>
          <p:cNvSpPr>
            <a:spLocks noGrp="1"/>
          </p:cNvSpPr>
          <p:nvPr>
            <p:ph type="sldNum" sz="quarter" idx="11"/>
          </p:nvPr>
        </p:nvSpPr>
        <p:spPr/>
        <p:txBody>
          <a:bodyPr/>
          <a:lstStyle/>
          <a:p>
            <a:pPr>
              <a:defRPr/>
            </a:pPr>
            <a:fld id="{09BF91C3-4DC8-4412-86BD-7EDA41606D7A}" type="slidenum">
              <a:rPr lang="en-US" altLang="en-US" smtClean="0"/>
              <a:pPr>
                <a:defRPr/>
              </a:pPr>
              <a:t>28</a:t>
            </a:fld>
            <a:endParaRPr lang="en-US" altLang="en-US"/>
          </a:p>
        </p:txBody>
      </p:sp>
      <p:sp>
        <p:nvSpPr>
          <p:cNvPr id="9" name="TextBox 8">
            <a:extLst>
              <a:ext uri="{FF2B5EF4-FFF2-40B4-BE49-F238E27FC236}">
                <a16:creationId xmlns:a16="http://schemas.microsoft.com/office/drawing/2014/main" id="{DBDECB67-1C65-17BE-4D21-193CA8AB9764}"/>
              </a:ext>
            </a:extLst>
          </p:cNvPr>
          <p:cNvSpPr txBox="1"/>
          <p:nvPr/>
        </p:nvSpPr>
        <p:spPr>
          <a:xfrm>
            <a:off x="8578429" y="1808820"/>
            <a:ext cx="3003971" cy="2800767"/>
          </a:xfrm>
          <a:prstGeom prst="rect">
            <a:avLst/>
          </a:prstGeom>
          <a:noFill/>
        </p:spPr>
        <p:txBody>
          <a:bodyPr wrap="square" rtlCol="0">
            <a:spAutoFit/>
          </a:bodyPr>
          <a:lstStyle/>
          <a:p>
            <a:pPr>
              <a:buNone/>
            </a:pPr>
            <a:r>
              <a:rPr lang="en-US" sz="2600" b="1" dirty="0">
                <a:solidFill>
                  <a:srgbClr val="0000FF"/>
                </a:solidFill>
              </a:rPr>
              <a:t>Blue lines: </a:t>
            </a:r>
            <a:r>
              <a:rPr lang="en-US" sz="2200" dirty="0"/>
              <a:t>Existing continual learning</a:t>
            </a:r>
          </a:p>
          <a:p>
            <a:pPr>
              <a:buNone/>
            </a:pPr>
            <a:r>
              <a:rPr lang="en-US" sz="2600" b="1" dirty="0">
                <a:solidFill>
                  <a:srgbClr val="FF6600"/>
                </a:solidFill>
              </a:rPr>
              <a:t>Orange lines:</a:t>
            </a:r>
          </a:p>
          <a:p>
            <a:pPr>
              <a:buNone/>
            </a:pPr>
            <a:r>
              <a:rPr lang="en-US" sz="2200" dirty="0"/>
              <a:t>Learning after model deployment</a:t>
            </a:r>
          </a:p>
          <a:p>
            <a:pPr>
              <a:buNone/>
            </a:pPr>
            <a:r>
              <a:rPr lang="en-US" sz="2200" dirty="0"/>
              <a:t>(Open-world continual learning)</a:t>
            </a:r>
          </a:p>
        </p:txBody>
      </p:sp>
      <p:graphicFrame>
        <p:nvGraphicFramePr>
          <p:cNvPr id="6" name="Object 5">
            <a:extLst>
              <a:ext uri="{FF2B5EF4-FFF2-40B4-BE49-F238E27FC236}">
                <a16:creationId xmlns:a16="http://schemas.microsoft.com/office/drawing/2014/main" id="{7C030F2D-4381-0082-E9CC-69C3EAA76C70}"/>
              </a:ext>
            </a:extLst>
          </p:cNvPr>
          <p:cNvGraphicFramePr>
            <a:graphicFrameLocks noChangeAspect="1"/>
          </p:cNvGraphicFramePr>
          <p:nvPr/>
        </p:nvGraphicFramePr>
        <p:xfrm>
          <a:off x="609599" y="1417639"/>
          <a:ext cx="7769903" cy="4713287"/>
        </p:xfrm>
        <a:graphic>
          <a:graphicData uri="http://schemas.openxmlformats.org/presentationml/2006/ole">
            <mc:AlternateContent xmlns:mc="http://schemas.openxmlformats.org/markup-compatibility/2006">
              <mc:Choice xmlns:v="urn:schemas-microsoft-com:vml" Requires="v">
                <p:oleObj name="Bitmap Image" r:id="rId2" imgW="6149880" imgH="3730680" progId="PBrush">
                  <p:embed/>
                </p:oleObj>
              </mc:Choice>
              <mc:Fallback>
                <p:oleObj name="Bitmap Image" r:id="rId2" imgW="6149880" imgH="3730680" progId="PBrush">
                  <p:embed/>
                  <p:pic>
                    <p:nvPicPr>
                      <p:cNvPr id="6" name="Object 5">
                        <a:extLst>
                          <a:ext uri="{FF2B5EF4-FFF2-40B4-BE49-F238E27FC236}">
                            <a16:creationId xmlns:a16="http://schemas.microsoft.com/office/drawing/2014/main" id="{7C030F2D-4381-0082-E9CC-69C3EAA76C70}"/>
                          </a:ext>
                        </a:extLst>
                      </p:cNvPr>
                      <p:cNvPicPr/>
                      <p:nvPr/>
                    </p:nvPicPr>
                    <p:blipFill>
                      <a:blip r:embed="rId3"/>
                      <a:stretch>
                        <a:fillRect/>
                      </a:stretch>
                    </p:blipFill>
                    <p:spPr>
                      <a:xfrm>
                        <a:off x="609599" y="1417639"/>
                        <a:ext cx="7769903" cy="471328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DFAFA0D-E2B6-FD2F-7840-9A639E78FBA8}"/>
              </a:ext>
            </a:extLst>
          </p:cNvPr>
          <p:cNvSpPr txBox="1"/>
          <p:nvPr/>
        </p:nvSpPr>
        <p:spPr>
          <a:xfrm>
            <a:off x="609600" y="6152723"/>
            <a:ext cx="10972800" cy="498598"/>
          </a:xfrm>
          <a:prstGeom prst="rect">
            <a:avLst/>
          </a:prstGeom>
          <a:noFill/>
        </p:spPr>
        <p:txBody>
          <a:bodyPr wrap="square" rtlCol="0">
            <a:spAutoFit/>
          </a:bodyPr>
          <a:lstStyle/>
          <a:p>
            <a:pPr algn="ctr">
              <a:buNone/>
            </a:pPr>
            <a:r>
              <a:rPr lang="en-US" sz="1200" dirty="0"/>
              <a:t>Liu, Robertson, Grigsby, and Mazumder. Self-Initiated Open World Learning for Autonomous AI Agents. AAAI Spring Symposium, 2022 </a:t>
            </a:r>
          </a:p>
          <a:p>
            <a:pPr algn="ctr">
              <a:buNone/>
            </a:pPr>
            <a:r>
              <a:rPr lang="en-US" sz="1200" dirty="0"/>
              <a:t>Liu and Mazumder. Lifelong and Continual Learning Dialogue Systems: Learning during Conversation. AAAI-2021</a:t>
            </a:r>
          </a:p>
        </p:txBody>
      </p:sp>
    </p:spTree>
    <p:extLst>
      <p:ext uri="{BB962C8B-B14F-4D97-AF65-F5344CB8AC3E}">
        <p14:creationId xmlns:p14="http://schemas.microsoft.com/office/powerpoint/2010/main" val="4015590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BBCC-5A31-46FE-9603-131CEE58E51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882DEAC-7047-4A78-92F6-AEDB748165FC}"/>
              </a:ext>
            </a:extLst>
          </p:cNvPr>
          <p:cNvSpPr>
            <a:spLocks noGrp="1"/>
          </p:cNvSpPr>
          <p:nvPr>
            <p:ph idx="1"/>
          </p:nvPr>
        </p:nvSpPr>
        <p:spPr/>
        <p:txBody>
          <a:bodyPr/>
          <a:lstStyle/>
          <a:p>
            <a:pPr>
              <a:spcBef>
                <a:spcPts val="600"/>
              </a:spcBef>
            </a:pPr>
            <a:r>
              <a:rPr lang="en-US" sz="3200" dirty="0">
                <a:solidFill>
                  <a:schemeClr val="bg2">
                    <a:lumMod val="60000"/>
                    <a:lumOff val="40000"/>
                  </a:schemeClr>
                </a:solidFill>
              </a:rPr>
              <a:t>Definition of continual learning</a:t>
            </a:r>
          </a:p>
          <a:p>
            <a:pPr>
              <a:spcBef>
                <a:spcPts val="600"/>
              </a:spcBef>
            </a:pPr>
            <a:r>
              <a:rPr lang="en-US" sz="3200" dirty="0">
                <a:solidFill>
                  <a:schemeClr val="bg2">
                    <a:lumMod val="60000"/>
                    <a:lumOff val="40000"/>
                  </a:schemeClr>
                </a:solidFill>
              </a:rPr>
              <a:t>Class incremental learning (CIL)</a:t>
            </a:r>
          </a:p>
          <a:p>
            <a:pPr lvl="1">
              <a:spcBef>
                <a:spcPts val="600"/>
              </a:spcBef>
            </a:pPr>
            <a:r>
              <a:rPr lang="en-US" sz="2800" dirty="0">
                <a:solidFill>
                  <a:schemeClr val="bg2">
                    <a:lumMod val="60000"/>
                    <a:lumOff val="40000"/>
                  </a:schemeClr>
                </a:solidFill>
              </a:rPr>
              <a:t>Theoretical result and algorithms</a:t>
            </a:r>
          </a:p>
          <a:p>
            <a:pPr>
              <a:spcBef>
                <a:spcPts val="600"/>
              </a:spcBef>
            </a:pPr>
            <a:r>
              <a:rPr lang="en-US" sz="3200" dirty="0">
                <a:solidFill>
                  <a:schemeClr val="bg2">
                    <a:lumMod val="60000"/>
                    <a:lumOff val="40000"/>
                  </a:schemeClr>
                </a:solidFill>
              </a:rPr>
              <a:t>Task incremental learning (TIL)</a:t>
            </a:r>
          </a:p>
          <a:p>
            <a:pPr lvl="1">
              <a:spcBef>
                <a:spcPts val="600"/>
              </a:spcBef>
            </a:pPr>
            <a:r>
              <a:rPr lang="en-US" sz="2800" dirty="0">
                <a:solidFill>
                  <a:schemeClr val="bg2">
                    <a:lumMod val="60000"/>
                    <a:lumOff val="40000"/>
                  </a:schemeClr>
                </a:solidFill>
              </a:rPr>
              <a:t>Knowledge transfer</a:t>
            </a:r>
          </a:p>
          <a:p>
            <a:pPr>
              <a:spcBef>
                <a:spcPts val="600"/>
              </a:spcBef>
            </a:pPr>
            <a:r>
              <a:rPr lang="en-US" sz="3200" dirty="0">
                <a:solidFill>
                  <a:schemeClr val="bg2">
                    <a:lumMod val="60000"/>
                    <a:lumOff val="40000"/>
                  </a:schemeClr>
                </a:solidFill>
              </a:rPr>
              <a:t>Open world continual learning</a:t>
            </a:r>
          </a:p>
          <a:p>
            <a:pPr lvl="1">
              <a:spcBef>
                <a:spcPts val="600"/>
              </a:spcBef>
            </a:pPr>
            <a:r>
              <a:rPr lang="en-US" sz="2800" b="1" dirty="0">
                <a:solidFill>
                  <a:srgbClr val="7030A0"/>
                </a:solidFill>
              </a:rPr>
              <a:t>A continuous learning chatbot</a:t>
            </a:r>
          </a:p>
          <a:p>
            <a:pPr>
              <a:spcBef>
                <a:spcPts val="600"/>
              </a:spcBef>
            </a:pPr>
            <a:r>
              <a:rPr lang="en-US" sz="3200" dirty="0">
                <a:solidFill>
                  <a:schemeClr val="bg2">
                    <a:lumMod val="60000"/>
                    <a:lumOff val="40000"/>
                  </a:schemeClr>
                </a:solidFill>
              </a:rPr>
              <a:t>Summary</a:t>
            </a:r>
          </a:p>
          <a:p>
            <a:endParaRPr lang="en-US" dirty="0"/>
          </a:p>
        </p:txBody>
      </p:sp>
      <p:sp>
        <p:nvSpPr>
          <p:cNvPr id="4" name="Footer Placeholder 3">
            <a:extLst>
              <a:ext uri="{FF2B5EF4-FFF2-40B4-BE49-F238E27FC236}">
                <a16:creationId xmlns:a16="http://schemas.microsoft.com/office/drawing/2014/main" id="{DD26E562-8491-4F03-91BC-143A56A1DEB9}"/>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DCA673DD-CB26-4DC3-941D-6029444DCD8E}"/>
              </a:ext>
            </a:extLst>
          </p:cNvPr>
          <p:cNvSpPr>
            <a:spLocks noGrp="1"/>
          </p:cNvSpPr>
          <p:nvPr>
            <p:ph type="sldNum" sz="quarter" idx="11"/>
          </p:nvPr>
        </p:nvSpPr>
        <p:spPr/>
        <p:txBody>
          <a:bodyPr/>
          <a:lstStyle/>
          <a:p>
            <a:pPr>
              <a:defRPr/>
            </a:pPr>
            <a:fld id="{09BF91C3-4DC8-4412-86BD-7EDA41606D7A}" type="slidenum">
              <a:rPr lang="en-US" altLang="en-US" smtClean="0"/>
              <a:pPr>
                <a:defRPr/>
              </a:pPr>
              <a:t>29</a:t>
            </a:fld>
            <a:endParaRPr lang="en-US" altLang="en-US"/>
          </a:p>
        </p:txBody>
      </p:sp>
    </p:spTree>
    <p:extLst>
      <p:ext uri="{BB962C8B-B14F-4D97-AF65-F5344CB8AC3E}">
        <p14:creationId xmlns:p14="http://schemas.microsoft.com/office/powerpoint/2010/main" val="351466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Closed-world and open-world</a:t>
            </a:r>
            <a:br>
              <a:rPr lang="en-US" dirty="0"/>
            </a:br>
            <a:r>
              <a:rPr lang="en-US" sz="2400" dirty="0"/>
              <a:t>(Fei et al, 2016; Shu et al., 2017)</a:t>
            </a:r>
          </a:p>
        </p:txBody>
      </p:sp>
      <p:sp>
        <p:nvSpPr>
          <p:cNvPr id="3" name="Content Placeholder 2"/>
          <p:cNvSpPr>
            <a:spLocks noGrp="1"/>
          </p:cNvSpPr>
          <p:nvPr>
            <p:ph idx="1"/>
          </p:nvPr>
        </p:nvSpPr>
        <p:spPr/>
        <p:txBody>
          <a:bodyPr/>
          <a:lstStyle/>
          <a:p>
            <a:r>
              <a:rPr lang="en-US" dirty="0"/>
              <a:t>Traditional machine learning:</a:t>
            </a:r>
          </a:p>
          <a:p>
            <a:pPr lvl="1"/>
            <a:r>
              <a:rPr lang="en-US" dirty="0">
                <a:solidFill>
                  <a:srgbClr val="00863D"/>
                </a:solidFill>
              </a:rPr>
              <a:t>Training data</a:t>
            </a:r>
            <a:r>
              <a:rPr lang="en-US" dirty="0">
                <a:solidFill>
                  <a:srgbClr val="0000FF"/>
                </a:solidFill>
              </a:rPr>
              <a:t>:   </a:t>
            </a:r>
            <a:r>
              <a:rPr lang="en-US" altLang="en-US" i="1" dirty="0" err="1"/>
              <a:t>D</a:t>
            </a:r>
            <a:r>
              <a:rPr lang="en-US" altLang="en-US" i="1" baseline="30000" dirty="0" err="1"/>
              <a:t>train</a:t>
            </a:r>
            <a:r>
              <a:rPr lang="en-US" altLang="en-US" baseline="30000" dirty="0"/>
              <a:t> </a:t>
            </a:r>
            <a:r>
              <a:rPr lang="en-US" altLang="en-US" dirty="0"/>
              <a:t>with class labels </a:t>
            </a:r>
            <a:r>
              <a:rPr lang="en-US" altLang="en-US" dirty="0">
                <a:solidFill>
                  <a:srgbClr val="0000FF"/>
                </a:solidFill>
              </a:rPr>
              <a:t>𝑌</a:t>
            </a:r>
            <a:r>
              <a:rPr lang="en-US" altLang="en-US" i="1" baseline="30000" dirty="0">
                <a:solidFill>
                  <a:srgbClr val="0000FF"/>
                </a:solidFill>
              </a:rPr>
              <a:t>train</a:t>
            </a:r>
            <a:r>
              <a:rPr lang="en-US" altLang="en-US" dirty="0">
                <a:solidFill>
                  <a:srgbClr val="0000FF"/>
                </a:solidFill>
              </a:rPr>
              <a:t> </a:t>
            </a:r>
            <a:r>
              <a:rPr lang="en-US" altLang="en-US" dirty="0"/>
              <a:t>= {</a:t>
            </a:r>
            <a:r>
              <a:rPr lang="en-US" altLang="en-US" dirty="0">
                <a:solidFill>
                  <a:srgbClr val="0000FF"/>
                </a:solidFill>
              </a:rPr>
              <a:t>𝑙</a:t>
            </a:r>
            <a:r>
              <a:rPr lang="en-US" altLang="en-US" baseline="-25000" dirty="0">
                <a:solidFill>
                  <a:srgbClr val="0000FF"/>
                </a:solidFill>
              </a:rPr>
              <a:t>1</a:t>
            </a:r>
            <a:r>
              <a:rPr lang="en-US" altLang="en-US" dirty="0">
                <a:solidFill>
                  <a:srgbClr val="0000FF"/>
                </a:solidFill>
              </a:rPr>
              <a:t>, 𝑙</a:t>
            </a:r>
            <a:r>
              <a:rPr lang="en-US" altLang="en-US" baseline="-25000" dirty="0">
                <a:solidFill>
                  <a:srgbClr val="0000FF"/>
                </a:solidFill>
              </a:rPr>
              <a:t>2</a:t>
            </a:r>
            <a:r>
              <a:rPr lang="en-US" altLang="en-US" dirty="0">
                <a:solidFill>
                  <a:srgbClr val="0000FF"/>
                </a:solidFill>
              </a:rPr>
              <a:t>, ..., 𝑙</a:t>
            </a:r>
            <a:r>
              <a:rPr lang="en-US" altLang="en-US" baseline="-25000" dirty="0">
                <a:solidFill>
                  <a:srgbClr val="0000FF"/>
                </a:solidFill>
              </a:rPr>
              <a:t>𝑡</a:t>
            </a:r>
            <a:r>
              <a:rPr lang="en-US" altLang="en-US" dirty="0"/>
              <a:t>}. </a:t>
            </a:r>
          </a:p>
          <a:p>
            <a:pPr lvl="1"/>
            <a:r>
              <a:rPr lang="en-US" dirty="0">
                <a:solidFill>
                  <a:srgbClr val="00863D"/>
                </a:solidFill>
              </a:rPr>
              <a:t>Test data:         </a:t>
            </a:r>
            <a:r>
              <a:rPr lang="en-US" altLang="en-US" i="1" dirty="0" err="1"/>
              <a:t>D</a:t>
            </a:r>
            <a:r>
              <a:rPr lang="en-US" altLang="en-US" i="1" baseline="30000" dirty="0" err="1"/>
              <a:t>test</a:t>
            </a:r>
            <a:r>
              <a:rPr lang="en-US" altLang="en-US" dirty="0"/>
              <a:t>, </a:t>
            </a:r>
            <a:r>
              <a:rPr lang="en-US" altLang="en-US" dirty="0">
                <a:solidFill>
                  <a:srgbClr val="0000FF"/>
                </a:solidFill>
              </a:rPr>
              <a:t>𝑌</a:t>
            </a:r>
            <a:r>
              <a:rPr lang="en-US" altLang="en-US" i="1" baseline="30000" dirty="0">
                <a:solidFill>
                  <a:srgbClr val="0000FF"/>
                </a:solidFill>
              </a:rPr>
              <a:t>test</a:t>
            </a:r>
            <a:r>
              <a:rPr lang="en-US" altLang="en-US" dirty="0">
                <a:solidFill>
                  <a:srgbClr val="0000FF"/>
                </a:solidFill>
              </a:rPr>
              <a:t> </a:t>
            </a:r>
            <a:r>
              <a:rPr lang="en-US" altLang="en-US" b="1" dirty="0">
                <a:solidFill>
                  <a:srgbClr val="0000FF"/>
                </a:solidFill>
                <a:sym typeface="Symbol" panose="05050102010706020507" pitchFamily="18" charset="2"/>
              </a:rPr>
              <a:t></a:t>
            </a:r>
            <a:r>
              <a:rPr lang="en-US" altLang="en-US" dirty="0">
                <a:sym typeface="Symbol" panose="05050102010706020507" pitchFamily="18" charset="2"/>
              </a:rPr>
              <a:t> {</a:t>
            </a:r>
            <a:r>
              <a:rPr lang="en-US" altLang="en-US" dirty="0">
                <a:solidFill>
                  <a:srgbClr val="0000FF"/>
                </a:solidFill>
              </a:rPr>
              <a:t>𝑙</a:t>
            </a:r>
            <a:r>
              <a:rPr lang="en-US" altLang="en-US" baseline="-25000" dirty="0">
                <a:solidFill>
                  <a:srgbClr val="0000FF"/>
                </a:solidFill>
              </a:rPr>
              <a:t>1</a:t>
            </a:r>
            <a:r>
              <a:rPr lang="en-US" altLang="en-US" dirty="0">
                <a:solidFill>
                  <a:srgbClr val="0000FF"/>
                </a:solidFill>
              </a:rPr>
              <a:t>, 𝑙</a:t>
            </a:r>
            <a:r>
              <a:rPr lang="en-US" altLang="en-US" baseline="-25000" dirty="0">
                <a:solidFill>
                  <a:srgbClr val="0000FF"/>
                </a:solidFill>
              </a:rPr>
              <a:t>2</a:t>
            </a:r>
            <a:r>
              <a:rPr lang="en-US" altLang="en-US" dirty="0">
                <a:solidFill>
                  <a:srgbClr val="0000FF"/>
                </a:solidFill>
              </a:rPr>
              <a:t>, ..., 𝑙</a:t>
            </a:r>
            <a:r>
              <a:rPr lang="en-US" altLang="en-US" baseline="-25000" dirty="0">
                <a:solidFill>
                  <a:srgbClr val="0000FF"/>
                </a:solidFill>
              </a:rPr>
              <a:t>𝑡</a:t>
            </a:r>
            <a:r>
              <a:rPr lang="en-US" altLang="en-US" dirty="0"/>
              <a:t>}</a:t>
            </a:r>
          </a:p>
          <a:p>
            <a:r>
              <a:rPr lang="en-US" altLang="en-US" b="1" dirty="0">
                <a:solidFill>
                  <a:srgbClr val="FF0000"/>
                </a:solidFill>
              </a:rPr>
              <a:t>Closed-world</a:t>
            </a:r>
            <a:r>
              <a:rPr lang="en-US" altLang="en-US" dirty="0">
                <a:solidFill>
                  <a:srgbClr val="FF0000"/>
                </a:solidFill>
              </a:rPr>
              <a:t>:</a:t>
            </a:r>
            <a:r>
              <a:rPr lang="en-US" altLang="en-US" dirty="0">
                <a:solidFill>
                  <a:srgbClr val="0000FF"/>
                </a:solidFill>
              </a:rPr>
              <a:t>   </a:t>
            </a:r>
            <a:r>
              <a:rPr lang="en-US" altLang="en-US" b="1" dirty="0">
                <a:solidFill>
                  <a:srgbClr val="0000FF"/>
                </a:solidFill>
              </a:rPr>
              <a:t>𝑌</a:t>
            </a:r>
            <a:r>
              <a:rPr lang="en-US" altLang="en-US" b="1" i="1" baseline="30000" dirty="0">
                <a:solidFill>
                  <a:srgbClr val="0000FF"/>
                </a:solidFill>
              </a:rPr>
              <a:t>test</a:t>
            </a:r>
            <a:r>
              <a:rPr lang="en-US" altLang="en-US" b="1" i="1" dirty="0">
                <a:solidFill>
                  <a:srgbClr val="0000FF"/>
                </a:solidFill>
              </a:rPr>
              <a:t>  </a:t>
            </a:r>
            <a:r>
              <a:rPr lang="en-US" altLang="en-US" b="1" dirty="0">
                <a:solidFill>
                  <a:srgbClr val="0000FF"/>
                </a:solidFill>
                <a:sym typeface="Symbol" panose="05050102010706020507" pitchFamily="18" charset="2"/>
              </a:rPr>
              <a:t>  </a:t>
            </a:r>
            <a:r>
              <a:rPr lang="en-US" altLang="en-US" b="1" dirty="0">
                <a:solidFill>
                  <a:srgbClr val="0000FF"/>
                </a:solidFill>
              </a:rPr>
              <a:t>𝑌</a:t>
            </a:r>
            <a:r>
              <a:rPr lang="en-US" altLang="en-US" b="1" i="1" baseline="30000" dirty="0">
                <a:solidFill>
                  <a:srgbClr val="0000FF"/>
                </a:solidFill>
              </a:rPr>
              <a:t>train</a:t>
            </a:r>
            <a:endParaRPr lang="en-US" b="1" dirty="0">
              <a:solidFill>
                <a:srgbClr val="0000FF"/>
              </a:solidFill>
            </a:endParaRPr>
          </a:p>
          <a:p>
            <a:pPr lvl="2"/>
            <a:r>
              <a:rPr lang="en-US" dirty="0"/>
              <a:t>Classes appeared in testing must have been seen in training, </a:t>
            </a:r>
            <a:r>
              <a:rPr lang="en-US" b="1" dirty="0"/>
              <a:t>nothing new.</a:t>
            </a:r>
          </a:p>
          <a:p>
            <a:pPr lvl="2"/>
            <a:r>
              <a:rPr lang="en-US" dirty="0"/>
              <a:t>A system that is </a:t>
            </a:r>
            <a:r>
              <a:rPr lang="en-US" b="1" dirty="0"/>
              <a:t>unable to identify anything new</a:t>
            </a:r>
            <a:r>
              <a:rPr lang="en-US" dirty="0"/>
              <a:t>, it cannot learn by itself. </a:t>
            </a:r>
          </a:p>
          <a:p>
            <a:pPr>
              <a:spcBef>
                <a:spcPts val="600"/>
              </a:spcBef>
            </a:pPr>
            <a:r>
              <a:rPr lang="en-US" b="1" dirty="0">
                <a:solidFill>
                  <a:srgbClr val="FF0000"/>
                </a:solidFill>
              </a:rPr>
              <a:t>Open-world</a:t>
            </a:r>
            <a:r>
              <a:rPr lang="en-US" dirty="0">
                <a:solidFill>
                  <a:srgbClr val="FF0000"/>
                </a:solidFill>
              </a:rPr>
              <a:t>:</a:t>
            </a:r>
            <a:r>
              <a:rPr lang="en-US" dirty="0"/>
              <a:t>	    </a:t>
            </a:r>
            <a:r>
              <a:rPr lang="en-US" altLang="en-US" b="1" dirty="0">
                <a:solidFill>
                  <a:srgbClr val="0000FF"/>
                </a:solidFill>
              </a:rPr>
              <a:t>𝑌</a:t>
            </a:r>
            <a:r>
              <a:rPr lang="en-US" altLang="en-US" b="1" i="1" baseline="30000" dirty="0">
                <a:solidFill>
                  <a:srgbClr val="0000FF"/>
                </a:solidFill>
              </a:rPr>
              <a:t>test</a:t>
            </a:r>
            <a:r>
              <a:rPr lang="en-US" altLang="en-US" b="1" dirty="0">
                <a:solidFill>
                  <a:srgbClr val="0000FF"/>
                </a:solidFill>
              </a:rPr>
              <a:t> - 𝑌</a:t>
            </a:r>
            <a:r>
              <a:rPr lang="en-US" altLang="en-US" b="1" i="1" baseline="30000" dirty="0">
                <a:solidFill>
                  <a:srgbClr val="0000FF"/>
                </a:solidFill>
              </a:rPr>
              <a:t>train</a:t>
            </a:r>
            <a:r>
              <a:rPr lang="en-US" altLang="en-US" b="1" dirty="0">
                <a:solidFill>
                  <a:srgbClr val="0000FF"/>
                </a:solidFill>
              </a:rPr>
              <a:t> </a:t>
            </a:r>
            <a:r>
              <a:rPr lang="en-US" altLang="en-US" b="1" dirty="0">
                <a:solidFill>
                  <a:srgbClr val="0000FF"/>
                </a:solidFill>
                <a:sym typeface="Symbol" panose="05050102010706020507" pitchFamily="18" charset="2"/>
              </a:rPr>
              <a:t> </a:t>
            </a:r>
            <a:r>
              <a:rPr lang="en-US" altLang="en-US" b="1" i="1" dirty="0">
                <a:solidFill>
                  <a:srgbClr val="0000FF"/>
                </a:solidFill>
                <a:sym typeface="Symbol" panose="05050102010706020507" pitchFamily="18" charset="2"/>
              </a:rPr>
              <a:t></a:t>
            </a:r>
          </a:p>
          <a:p>
            <a:pPr lvl="2"/>
            <a:r>
              <a:rPr lang="en-US" dirty="0"/>
              <a:t>There are unseen classes in the test data, out-of-distribution.</a:t>
            </a:r>
          </a:p>
          <a:p>
            <a:pPr lvl="2"/>
            <a:r>
              <a:rPr lang="en-US" b="1" dirty="0">
                <a:solidFill>
                  <a:srgbClr val="FF0000"/>
                </a:solidFill>
              </a:rPr>
              <a:t>Out-of-distribution (OOD) detection</a:t>
            </a:r>
            <a:r>
              <a:rPr lang="en-US" dirty="0"/>
              <a:t>: detect in test instances that does not belong to any training class. </a:t>
            </a:r>
          </a:p>
        </p:txBody>
      </p:sp>
      <p:sp>
        <p:nvSpPr>
          <p:cNvPr id="5" name="Slide Number Placeholder 4"/>
          <p:cNvSpPr>
            <a:spLocks noGrp="1"/>
          </p:cNvSpPr>
          <p:nvPr>
            <p:ph type="sldNum" sz="quarter" idx="11"/>
          </p:nvPr>
        </p:nvSpPr>
        <p:spPr/>
        <p:txBody>
          <a:bodyPr/>
          <a:lstStyle/>
          <a:p>
            <a:pPr>
              <a:defRPr/>
            </a:pPr>
            <a:fld id="{09BF91C3-4DC8-4412-86BD-7EDA41606D7A}" type="slidenum">
              <a:rPr lang="en-US" altLang="en-US" smtClean="0"/>
              <a:pPr>
                <a:defRPr/>
              </a:pPr>
              <a:t>3</a:t>
            </a:fld>
            <a:endParaRPr lang="en-US" altLang="en-US"/>
          </a:p>
        </p:txBody>
      </p:sp>
      <p:sp>
        <p:nvSpPr>
          <p:cNvPr id="6" name="Footer Placeholder 5"/>
          <p:cNvSpPr>
            <a:spLocks noGrp="1"/>
          </p:cNvSpPr>
          <p:nvPr>
            <p:ph type="ftr" sz="quarter" idx="10"/>
          </p:nvPr>
        </p:nvSpPr>
        <p:spPr/>
        <p:txBody>
          <a:bodyPr/>
          <a:lstStyle/>
          <a:p>
            <a:pPr>
              <a:defRPr/>
            </a:pPr>
            <a:r>
              <a:rPr lang="en-US" altLang="en-US"/>
              <a:t>ATAL, Jan 7, 2023</a:t>
            </a:r>
            <a:endParaRPr lang="en-US" altLang="en-US" dirty="0"/>
          </a:p>
        </p:txBody>
      </p:sp>
      <p:sp>
        <p:nvSpPr>
          <p:cNvPr id="7" name="TextBox 6"/>
          <p:cNvSpPr txBox="1"/>
          <p:nvPr/>
        </p:nvSpPr>
        <p:spPr>
          <a:xfrm>
            <a:off x="609600" y="6152723"/>
            <a:ext cx="10972800" cy="276999"/>
          </a:xfrm>
          <a:prstGeom prst="rect">
            <a:avLst/>
          </a:prstGeom>
          <a:noFill/>
        </p:spPr>
        <p:txBody>
          <a:bodyPr wrap="square" rtlCol="0">
            <a:spAutoFit/>
          </a:bodyPr>
          <a:lstStyle/>
          <a:p>
            <a:pPr algn="ctr">
              <a:buNone/>
            </a:pPr>
            <a:r>
              <a:rPr lang="en-US" sz="1200" dirty="0"/>
              <a:t>Fei, and Liu. Breaking the Closed World Assumption in Text Classification. </a:t>
            </a:r>
            <a:r>
              <a:rPr lang="en-US" sz="1200" i="1" dirty="0"/>
              <a:t>NAACL-HLT 2016</a:t>
            </a:r>
            <a:endParaRPr lang="en-US" sz="1200" dirty="0"/>
          </a:p>
        </p:txBody>
      </p:sp>
    </p:spTree>
    <p:extLst>
      <p:ext uri="{BB962C8B-B14F-4D97-AF65-F5344CB8AC3E}">
        <p14:creationId xmlns:p14="http://schemas.microsoft.com/office/powerpoint/2010/main" val="1625311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9AE3-DAC0-468F-856A-0F5C15B752B4}"/>
              </a:ext>
            </a:extLst>
          </p:cNvPr>
          <p:cNvSpPr>
            <a:spLocks noGrp="1"/>
          </p:cNvSpPr>
          <p:nvPr>
            <p:ph type="title"/>
          </p:nvPr>
        </p:nvSpPr>
        <p:spPr/>
        <p:txBody>
          <a:bodyPr/>
          <a:lstStyle/>
          <a:p>
            <a:r>
              <a:rPr lang="en-US" dirty="0"/>
              <a:t>SOLA example: natural language interface (NLI)</a:t>
            </a:r>
          </a:p>
        </p:txBody>
      </p:sp>
      <p:sp>
        <p:nvSpPr>
          <p:cNvPr id="3" name="Content Placeholder 2">
            <a:extLst>
              <a:ext uri="{FF2B5EF4-FFF2-40B4-BE49-F238E27FC236}">
                <a16:creationId xmlns:a16="http://schemas.microsoft.com/office/drawing/2014/main" id="{F39D02F3-3B2F-4E92-B98B-612EA120EB54}"/>
              </a:ext>
            </a:extLst>
          </p:cNvPr>
          <p:cNvSpPr>
            <a:spLocks noGrp="1"/>
          </p:cNvSpPr>
          <p:nvPr>
            <p:ph idx="1"/>
          </p:nvPr>
        </p:nvSpPr>
        <p:spPr>
          <a:xfrm>
            <a:off x="609600" y="1556791"/>
            <a:ext cx="11247040" cy="4574135"/>
          </a:xfrm>
        </p:spPr>
        <p:txBody>
          <a:bodyPr/>
          <a:lstStyle/>
          <a:p>
            <a:r>
              <a:rPr lang="en-US" sz="2800" dirty="0">
                <a:solidFill>
                  <a:srgbClr val="FF0000"/>
                </a:solidFill>
              </a:rPr>
              <a:t>Performance task</a:t>
            </a:r>
            <a:r>
              <a:rPr lang="en-US" sz="2800" dirty="0"/>
              <a:t>: user asks the system (</a:t>
            </a:r>
            <a:r>
              <a:rPr lang="en-US" sz="2800" dirty="0">
                <a:solidFill>
                  <a:srgbClr val="0000FF"/>
                </a:solidFill>
              </a:rPr>
              <a:t>CML,</a:t>
            </a:r>
            <a:r>
              <a:rPr lang="en-US" sz="2400" dirty="0"/>
              <a:t> like </a:t>
            </a:r>
            <a:r>
              <a:rPr lang="en-US" sz="2400" b="1" dirty="0"/>
              <a:t>Siri</a:t>
            </a:r>
            <a:r>
              <a:rPr lang="en-US" sz="2400" dirty="0"/>
              <a:t> and </a:t>
            </a:r>
            <a:r>
              <a:rPr lang="en-US" sz="2400" b="1" dirty="0"/>
              <a:t>Alexa</a:t>
            </a:r>
            <a:r>
              <a:rPr lang="en-US" sz="2800" dirty="0"/>
              <a:t>) to perform a task in NL, the system does it via API actions </a:t>
            </a:r>
          </a:p>
          <a:p>
            <a:pPr lvl="2"/>
            <a:r>
              <a:rPr lang="en-US" sz="2000" dirty="0"/>
              <a:t>Approach: </a:t>
            </a:r>
            <a:r>
              <a:rPr lang="en-US" sz="2000" i="1" dirty="0">
                <a:solidFill>
                  <a:srgbClr val="00863D"/>
                </a:solidFill>
              </a:rPr>
              <a:t>natural language to natural language </a:t>
            </a:r>
            <a:r>
              <a:rPr lang="en-US" sz="2000" i="1" dirty="0"/>
              <a:t>matching</a:t>
            </a:r>
            <a:r>
              <a:rPr lang="en-US" sz="2000" dirty="0"/>
              <a:t> (</a:t>
            </a:r>
            <a:r>
              <a:rPr lang="en-US" sz="2000" b="1" dirty="0">
                <a:solidFill>
                  <a:srgbClr val="00863D"/>
                </a:solidFill>
              </a:rPr>
              <a:t>NL2NL</a:t>
            </a:r>
            <a:r>
              <a:rPr lang="en-US" sz="2000" dirty="0"/>
              <a:t>)</a:t>
            </a:r>
          </a:p>
          <a:p>
            <a:pPr>
              <a:spcBef>
                <a:spcPts val="1200"/>
              </a:spcBef>
            </a:pPr>
            <a:r>
              <a:rPr lang="en-US" sz="2800" b="1" dirty="0"/>
              <a:t>CML</a:t>
            </a:r>
            <a:r>
              <a:rPr lang="en-US" sz="2800" dirty="0"/>
              <a:t> builds NLIs for API-driven applications semi-automatically. </a:t>
            </a:r>
          </a:p>
          <a:p>
            <a:pPr algn="l">
              <a:spcBef>
                <a:spcPts val="1200"/>
              </a:spcBef>
            </a:pPr>
            <a:r>
              <a:rPr lang="en-US" sz="2800" b="1" dirty="0"/>
              <a:t>To build a new NLI </a:t>
            </a:r>
            <a:r>
              <a:rPr lang="en-US" sz="2800" dirty="0"/>
              <a:t>(or add a new skill to an existing NLI), </a:t>
            </a:r>
          </a:p>
          <a:p>
            <a:pPr lvl="2">
              <a:spcBef>
                <a:spcPts val="800"/>
              </a:spcBef>
            </a:pPr>
            <a:r>
              <a:rPr lang="en-US" sz="2000" dirty="0"/>
              <a:t>Application developer </a:t>
            </a:r>
            <a:r>
              <a:rPr lang="en-US" sz="2000" dirty="0">
                <a:solidFill>
                  <a:srgbClr val="0000FF"/>
                </a:solidFill>
              </a:rPr>
              <a:t>writes a set </a:t>
            </a:r>
            <a:r>
              <a:rPr lang="en-US" sz="2000" i="1" dirty="0">
                <a:solidFill>
                  <a:srgbClr val="0000FF"/>
                </a:solidFill>
              </a:rPr>
              <a:t>S</a:t>
            </a:r>
            <a:r>
              <a:rPr lang="en-US" sz="2000" i="1" baseline="-25000" dirty="0">
                <a:solidFill>
                  <a:srgbClr val="0000FF"/>
                </a:solidFill>
              </a:rPr>
              <a:t>i</a:t>
            </a:r>
            <a:r>
              <a:rPr lang="en-US" sz="2000" dirty="0">
                <a:solidFill>
                  <a:srgbClr val="0000FF"/>
                </a:solidFill>
              </a:rPr>
              <a:t> of seed commands</a:t>
            </a:r>
            <a:r>
              <a:rPr lang="en-US" sz="2000" dirty="0"/>
              <a:t> (SCs) in NL to represent each API action </a:t>
            </a:r>
            <a:r>
              <a:rPr lang="en-US" sz="2000" i="1" dirty="0"/>
              <a:t>i</a:t>
            </a:r>
            <a:r>
              <a:rPr lang="en-US" sz="2000" dirty="0"/>
              <a:t>.  </a:t>
            </a:r>
          </a:p>
          <a:p>
            <a:pPr lvl="3">
              <a:spcBef>
                <a:spcPts val="800"/>
              </a:spcBef>
            </a:pPr>
            <a:r>
              <a:rPr lang="en-US" sz="1800" dirty="0">
                <a:solidFill>
                  <a:srgbClr val="0000FF"/>
                </a:solidFill>
              </a:rPr>
              <a:t>SCs in </a:t>
            </a:r>
            <a:r>
              <a:rPr lang="en-US" sz="1800" i="1" dirty="0">
                <a:solidFill>
                  <a:srgbClr val="0000FF"/>
                </a:solidFill>
              </a:rPr>
              <a:t>S</a:t>
            </a:r>
            <a:r>
              <a:rPr lang="en-US" sz="1800" i="1" baseline="-25000" dirty="0">
                <a:solidFill>
                  <a:srgbClr val="0000FF"/>
                </a:solidFill>
              </a:rPr>
              <a:t>i</a:t>
            </a:r>
            <a:r>
              <a:rPr lang="en-US" sz="1800" dirty="0">
                <a:solidFill>
                  <a:srgbClr val="0000FF"/>
                </a:solidFill>
              </a:rPr>
              <a:t> are just like paraphrased NL commands from users to invoke </a:t>
            </a:r>
            <a:r>
              <a:rPr lang="en-US" sz="1800" i="1" dirty="0">
                <a:solidFill>
                  <a:srgbClr val="0000FF"/>
                </a:solidFill>
              </a:rPr>
              <a:t>i</a:t>
            </a:r>
            <a:r>
              <a:rPr lang="en-US" sz="1800" dirty="0"/>
              <a:t>, but the objects to be acted upon in each SC are replaced with variables, the arguments of </a:t>
            </a:r>
            <a:r>
              <a:rPr lang="en-US" sz="1800" i="1" dirty="0"/>
              <a:t>i</a:t>
            </a:r>
            <a:r>
              <a:rPr lang="en-US" sz="1800" dirty="0"/>
              <a:t>.</a:t>
            </a:r>
          </a:p>
          <a:p>
            <a:pPr lvl="2">
              <a:spcBef>
                <a:spcPts val="800"/>
              </a:spcBef>
            </a:pPr>
            <a:r>
              <a:rPr lang="en-US" sz="2000" dirty="0"/>
              <a:t>When the system does not understand a command (</a:t>
            </a:r>
            <a:r>
              <a:rPr lang="en-US" sz="2000" b="1" dirty="0"/>
              <a:t>novelty</a:t>
            </a:r>
            <a:r>
              <a:rPr lang="en-US" sz="2000" dirty="0"/>
              <a:t>), it </a:t>
            </a:r>
            <a:r>
              <a:rPr lang="en-US" sz="2000" b="1" dirty="0"/>
              <a:t>adapts</a:t>
            </a:r>
            <a:r>
              <a:rPr lang="en-US" sz="2000" dirty="0"/>
              <a:t> and </a:t>
            </a:r>
            <a:r>
              <a:rPr lang="en-US" sz="2000" b="1" dirty="0"/>
              <a:t>learns</a:t>
            </a:r>
            <a:r>
              <a:rPr lang="en-US" sz="2000" dirty="0"/>
              <a:t> </a:t>
            </a:r>
            <a:r>
              <a:rPr lang="en-US" sz="2000" dirty="0">
                <a:solidFill>
                  <a:srgbClr val="0000FF"/>
                </a:solidFill>
              </a:rPr>
              <a:t>new (paraphrased) SCs from users </a:t>
            </a:r>
            <a:r>
              <a:rPr lang="en-US" sz="2000" dirty="0"/>
              <a:t>interactively and continually. </a:t>
            </a:r>
          </a:p>
        </p:txBody>
      </p:sp>
      <p:sp>
        <p:nvSpPr>
          <p:cNvPr id="4" name="Footer Placeholder 3">
            <a:extLst>
              <a:ext uri="{FF2B5EF4-FFF2-40B4-BE49-F238E27FC236}">
                <a16:creationId xmlns:a16="http://schemas.microsoft.com/office/drawing/2014/main" id="{1DB33BDF-35B3-4A22-9A6C-9D258326D245}"/>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92A9EF9C-8272-4A1E-B586-527E7E95E14D}"/>
              </a:ext>
            </a:extLst>
          </p:cNvPr>
          <p:cNvSpPr>
            <a:spLocks noGrp="1"/>
          </p:cNvSpPr>
          <p:nvPr>
            <p:ph type="sldNum" sz="quarter" idx="11"/>
          </p:nvPr>
        </p:nvSpPr>
        <p:spPr/>
        <p:txBody>
          <a:bodyPr/>
          <a:lstStyle/>
          <a:p>
            <a:pPr>
              <a:defRPr/>
            </a:pPr>
            <a:fld id="{09BF91C3-4DC8-4412-86BD-7EDA41606D7A}" type="slidenum">
              <a:rPr lang="en-US" altLang="en-US" smtClean="0"/>
              <a:pPr>
                <a:defRPr/>
              </a:pPr>
              <a:t>30</a:t>
            </a:fld>
            <a:endParaRPr lang="en-US" altLang="en-US"/>
          </a:p>
        </p:txBody>
      </p:sp>
      <p:sp>
        <p:nvSpPr>
          <p:cNvPr id="6" name="TextBox 5">
            <a:extLst>
              <a:ext uri="{FF2B5EF4-FFF2-40B4-BE49-F238E27FC236}">
                <a16:creationId xmlns:a16="http://schemas.microsoft.com/office/drawing/2014/main" id="{AE6BEDCE-8EBC-446D-8F1D-207B5AB659C0}"/>
              </a:ext>
            </a:extLst>
          </p:cNvPr>
          <p:cNvSpPr txBox="1"/>
          <p:nvPr/>
        </p:nvSpPr>
        <p:spPr>
          <a:xfrm>
            <a:off x="983432" y="6152723"/>
            <a:ext cx="10598968" cy="498598"/>
          </a:xfrm>
          <a:prstGeom prst="rect">
            <a:avLst/>
          </a:prstGeom>
          <a:noFill/>
        </p:spPr>
        <p:txBody>
          <a:bodyPr wrap="square" rtlCol="0">
            <a:spAutoFit/>
          </a:bodyPr>
          <a:lstStyle/>
          <a:p>
            <a:pPr algn="ctr">
              <a:buNone/>
            </a:pPr>
            <a:r>
              <a:rPr lang="en-US" sz="1200" b="0" i="0" dirty="0">
                <a:solidFill>
                  <a:srgbClr val="000000"/>
                </a:solidFill>
                <a:effectLst/>
                <a:latin typeface="Times New Roman" panose="02020603050405020304" pitchFamily="18" charset="0"/>
              </a:rPr>
              <a:t>Mazumder, Liu, Wang, and </a:t>
            </a:r>
            <a:r>
              <a:rPr lang="en-US" sz="1200" b="0" i="0" dirty="0" err="1">
                <a:solidFill>
                  <a:srgbClr val="000000"/>
                </a:solidFill>
                <a:effectLst/>
                <a:latin typeface="Times New Roman" panose="02020603050405020304" pitchFamily="18" charset="0"/>
              </a:rPr>
              <a:t>Esmaeilpour</a:t>
            </a:r>
            <a:r>
              <a:rPr lang="en-US" sz="1200" b="0" i="0" dirty="0">
                <a:solidFill>
                  <a:srgbClr val="000000"/>
                </a:solidFill>
                <a:effectLst/>
                <a:latin typeface="Times New Roman" panose="02020603050405020304" pitchFamily="18" charset="0"/>
              </a:rPr>
              <a:t>. </a:t>
            </a:r>
            <a:r>
              <a:rPr lang="en-US" sz="1200" b="0" i="0" dirty="0">
                <a:effectLst/>
                <a:latin typeface="Times New Roman" panose="02020603050405020304" pitchFamily="18" charset="0"/>
              </a:rPr>
              <a:t>An Application-Independent Approach to Building Task-Oriented Chatbots with Interactive Continual Learning</a:t>
            </a:r>
            <a:r>
              <a:rPr lang="en-US" sz="1200" b="0" i="0" dirty="0">
                <a:solidFill>
                  <a:srgbClr val="000000"/>
                </a:solidFill>
                <a:effectLst/>
                <a:latin typeface="Times New Roman" panose="02020603050405020304" pitchFamily="18" charset="0"/>
              </a:rPr>
              <a:t>. </a:t>
            </a:r>
          </a:p>
          <a:p>
            <a:pPr algn="ctr">
              <a:buNone/>
            </a:pPr>
            <a:r>
              <a:rPr lang="en-US" sz="1200" b="0" i="1" dirty="0">
                <a:solidFill>
                  <a:srgbClr val="000000"/>
                </a:solidFill>
                <a:effectLst/>
                <a:latin typeface="Times New Roman" panose="02020603050405020304" pitchFamily="18" charset="0"/>
              </a:rPr>
              <a:t>NeurIPS-2020 Workshop on Human in the Loop Dialogue Systems (HLDS-2020)</a:t>
            </a:r>
            <a:endParaRPr lang="en-US" sz="1200" dirty="0"/>
          </a:p>
        </p:txBody>
      </p:sp>
    </p:spTree>
    <p:extLst>
      <p:ext uri="{BB962C8B-B14F-4D97-AF65-F5344CB8AC3E}">
        <p14:creationId xmlns:p14="http://schemas.microsoft.com/office/powerpoint/2010/main" val="607632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EB8D-CB00-443A-9959-C679D4CD474A}"/>
              </a:ext>
            </a:extLst>
          </p:cNvPr>
          <p:cNvSpPr>
            <a:spLocks noGrp="1"/>
          </p:cNvSpPr>
          <p:nvPr>
            <p:ph type="title"/>
          </p:nvPr>
        </p:nvSpPr>
        <p:spPr/>
        <p:txBody>
          <a:bodyPr/>
          <a:lstStyle/>
          <a:p>
            <a:r>
              <a:rPr lang="en-US" dirty="0"/>
              <a:t>An example – Smart home</a:t>
            </a:r>
          </a:p>
        </p:txBody>
      </p:sp>
      <p:sp>
        <p:nvSpPr>
          <p:cNvPr id="3" name="Content Placeholder 2">
            <a:extLst>
              <a:ext uri="{FF2B5EF4-FFF2-40B4-BE49-F238E27FC236}">
                <a16:creationId xmlns:a16="http://schemas.microsoft.com/office/drawing/2014/main" id="{53A2B192-2759-4DDB-ABA4-07AB35F2A55C}"/>
              </a:ext>
            </a:extLst>
          </p:cNvPr>
          <p:cNvSpPr>
            <a:spLocks noGrp="1"/>
          </p:cNvSpPr>
          <p:nvPr>
            <p:ph idx="1"/>
          </p:nvPr>
        </p:nvSpPr>
        <p:spPr>
          <a:xfrm>
            <a:off x="609600" y="4000360"/>
            <a:ext cx="10972800" cy="2130566"/>
          </a:xfrm>
        </p:spPr>
        <p:txBody>
          <a:bodyPr/>
          <a:lstStyle/>
          <a:p>
            <a:pPr algn="l"/>
            <a:r>
              <a:rPr lang="en-US" sz="2800" dirty="0"/>
              <a:t>Let an SC be </a:t>
            </a:r>
            <a:r>
              <a:rPr lang="en-US" sz="2800" dirty="0">
                <a:solidFill>
                  <a:srgbClr val="FF0000"/>
                </a:solidFill>
              </a:rPr>
              <a:t>“put on light in X1" </a:t>
            </a:r>
            <a:r>
              <a:rPr lang="en-US" sz="2800" dirty="0"/>
              <a:t>for this API, </a:t>
            </a:r>
          </a:p>
          <a:p>
            <a:pPr lvl="2"/>
            <a:r>
              <a:rPr lang="en-US" sz="2000" dirty="0"/>
              <a:t>where X1 is a variable representing the argument of the API. </a:t>
            </a:r>
          </a:p>
          <a:p>
            <a:pPr algn="l"/>
            <a:r>
              <a:rPr lang="en-US" sz="2800" dirty="0"/>
              <a:t>User command: </a:t>
            </a:r>
            <a:r>
              <a:rPr lang="en-US" sz="2800" dirty="0">
                <a:solidFill>
                  <a:srgbClr val="FF0000"/>
                </a:solidFill>
              </a:rPr>
              <a:t>“power on the light in the bedroom” </a:t>
            </a:r>
          </a:p>
          <a:p>
            <a:pPr lvl="2"/>
            <a:r>
              <a:rPr lang="en-US" sz="2000" dirty="0"/>
              <a:t>It can be matched or grounded to this SC, where the grounded API arguments are </a:t>
            </a:r>
            <a:r>
              <a:rPr lang="en-US" sz="2000" dirty="0">
                <a:solidFill>
                  <a:srgbClr val="0000FF"/>
                </a:solidFill>
              </a:rPr>
              <a:t>{X1 = ‘bedroom’}</a:t>
            </a:r>
            <a:r>
              <a:rPr lang="en-US" sz="2000" dirty="0"/>
              <a:t>.</a:t>
            </a:r>
          </a:p>
          <a:p>
            <a:endParaRPr lang="en-US" dirty="0"/>
          </a:p>
        </p:txBody>
      </p:sp>
      <p:sp>
        <p:nvSpPr>
          <p:cNvPr id="4" name="Footer Placeholder 3">
            <a:extLst>
              <a:ext uri="{FF2B5EF4-FFF2-40B4-BE49-F238E27FC236}">
                <a16:creationId xmlns:a16="http://schemas.microsoft.com/office/drawing/2014/main" id="{FACA72CA-A20F-4287-A04A-D4B9B9356737}"/>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32111328-13B4-4561-9E3C-F11BF19C4628}"/>
              </a:ext>
            </a:extLst>
          </p:cNvPr>
          <p:cNvSpPr>
            <a:spLocks noGrp="1"/>
          </p:cNvSpPr>
          <p:nvPr>
            <p:ph type="sldNum" sz="quarter" idx="11"/>
          </p:nvPr>
        </p:nvSpPr>
        <p:spPr/>
        <p:txBody>
          <a:bodyPr/>
          <a:lstStyle/>
          <a:p>
            <a:pPr>
              <a:defRPr/>
            </a:pPr>
            <a:fld id="{09BF91C3-4DC8-4412-86BD-7EDA41606D7A}" type="slidenum">
              <a:rPr lang="en-US" altLang="en-US" smtClean="0"/>
              <a:pPr>
                <a:defRPr/>
              </a:pPr>
              <a:t>31</a:t>
            </a:fld>
            <a:endParaRPr lang="en-US" altLang="en-US"/>
          </a:p>
        </p:txBody>
      </p:sp>
      <p:sp>
        <p:nvSpPr>
          <p:cNvPr id="6" name="Rectangle 5">
            <a:extLst>
              <a:ext uri="{FF2B5EF4-FFF2-40B4-BE49-F238E27FC236}">
                <a16:creationId xmlns:a16="http://schemas.microsoft.com/office/drawing/2014/main" id="{5E66202F-CB1F-41CF-ABE6-122F366E6BDD}"/>
              </a:ext>
            </a:extLst>
          </p:cNvPr>
          <p:cNvSpPr/>
          <p:nvPr/>
        </p:nvSpPr>
        <p:spPr>
          <a:xfrm>
            <a:off x="609600" y="1736812"/>
            <a:ext cx="3830216" cy="1508105"/>
          </a:xfrm>
          <a:prstGeom prst="rect">
            <a:avLst/>
          </a:prstGeom>
        </p:spPr>
        <p:txBody>
          <a:bodyPr wrap="square">
            <a:spAutoFit/>
          </a:bodyPr>
          <a:lstStyle/>
          <a:p>
            <a:pPr marL="287338" indent="-287338"/>
            <a:r>
              <a:rPr lang="en-US" sz="2400" dirty="0" err="1">
                <a:solidFill>
                  <a:srgbClr val="FF0000"/>
                </a:solidFill>
              </a:rPr>
              <a:t>SmartHome</a:t>
            </a:r>
            <a:r>
              <a:rPr lang="en-US" sz="2400" dirty="0"/>
              <a:t>:  API action: </a:t>
            </a:r>
            <a:r>
              <a:rPr lang="en-US" sz="2400" i="1" dirty="0" err="1">
                <a:solidFill>
                  <a:srgbClr val="7030A0"/>
                </a:solidFill>
              </a:rPr>
              <a:t>SwitchOnLight</a:t>
            </a:r>
            <a:r>
              <a:rPr lang="en-US" sz="2400" dirty="0">
                <a:solidFill>
                  <a:schemeClr val="accent6">
                    <a:lumMod val="50000"/>
                  </a:schemeClr>
                </a:solidFill>
              </a:rPr>
              <a:t>(X1)</a:t>
            </a:r>
          </a:p>
          <a:p>
            <a:pPr marL="744538" lvl="1" indent="-287338"/>
            <a:r>
              <a:rPr lang="en-US" sz="2000" dirty="0"/>
              <a:t>Switching on a light at a given </a:t>
            </a:r>
            <a:r>
              <a:rPr lang="en-US" sz="2000"/>
              <a:t>place X1</a:t>
            </a:r>
            <a:endParaRPr lang="en-US" sz="2000" dirty="0"/>
          </a:p>
        </p:txBody>
      </p:sp>
      <p:pic>
        <p:nvPicPr>
          <p:cNvPr id="7" name="Picture 6">
            <a:extLst>
              <a:ext uri="{FF2B5EF4-FFF2-40B4-BE49-F238E27FC236}">
                <a16:creationId xmlns:a16="http://schemas.microsoft.com/office/drawing/2014/main" id="{3F1B99A7-DD97-48C9-8D0E-14233D599BA7}"/>
              </a:ext>
            </a:extLst>
          </p:cNvPr>
          <p:cNvPicPr>
            <a:picLocks noChangeAspect="1"/>
          </p:cNvPicPr>
          <p:nvPr/>
        </p:nvPicPr>
        <p:blipFill>
          <a:blip r:embed="rId2"/>
          <a:stretch>
            <a:fillRect/>
          </a:stretch>
        </p:blipFill>
        <p:spPr>
          <a:xfrm>
            <a:off x="5267908" y="1725484"/>
            <a:ext cx="6104098" cy="2130565"/>
          </a:xfrm>
          <a:prstGeom prst="rect">
            <a:avLst/>
          </a:prstGeom>
        </p:spPr>
      </p:pic>
    </p:spTree>
    <p:extLst>
      <p:ext uri="{BB962C8B-B14F-4D97-AF65-F5344CB8AC3E}">
        <p14:creationId xmlns:p14="http://schemas.microsoft.com/office/powerpoint/2010/main" val="1874645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6E55-2B4D-4903-8774-E2A0A7381B2D}"/>
              </a:ext>
            </a:extLst>
          </p:cNvPr>
          <p:cNvSpPr>
            <a:spLocks noGrp="1"/>
          </p:cNvSpPr>
          <p:nvPr>
            <p:ph type="title"/>
          </p:nvPr>
        </p:nvSpPr>
        <p:spPr/>
        <p:txBody>
          <a:bodyPr/>
          <a:lstStyle/>
          <a:p>
            <a:r>
              <a:rPr lang="en-US" dirty="0"/>
              <a:t>Novelty detection, characterization, adaptation</a:t>
            </a:r>
          </a:p>
        </p:txBody>
      </p:sp>
      <p:sp>
        <p:nvSpPr>
          <p:cNvPr id="3" name="Content Placeholder 2">
            <a:extLst>
              <a:ext uri="{FF2B5EF4-FFF2-40B4-BE49-F238E27FC236}">
                <a16:creationId xmlns:a16="http://schemas.microsoft.com/office/drawing/2014/main" id="{6AF37D36-5330-410B-AE45-7F883E4C2981}"/>
              </a:ext>
            </a:extLst>
          </p:cNvPr>
          <p:cNvSpPr>
            <a:spLocks noGrp="1"/>
          </p:cNvSpPr>
          <p:nvPr>
            <p:ph idx="1"/>
          </p:nvPr>
        </p:nvSpPr>
        <p:spPr>
          <a:xfrm>
            <a:off x="609600" y="1484785"/>
            <a:ext cx="11319048" cy="4646142"/>
          </a:xfrm>
        </p:spPr>
        <p:txBody>
          <a:bodyPr/>
          <a:lstStyle/>
          <a:p>
            <a:r>
              <a:rPr lang="en-US" sz="2800" dirty="0">
                <a:solidFill>
                  <a:srgbClr val="FF0000"/>
                </a:solidFill>
              </a:rPr>
              <a:t>Novelty detection:</a:t>
            </a:r>
            <a:r>
              <a:rPr lang="en-US" sz="2800" dirty="0"/>
              <a:t> when CML cannot ground a user command, e.g., it cannot understand “</a:t>
            </a:r>
            <a:r>
              <a:rPr lang="en-US" sz="2800" i="1" dirty="0">
                <a:solidFill>
                  <a:srgbClr val="00863D"/>
                </a:solidFill>
              </a:rPr>
              <a:t>turn off the light in the kitchen</a:t>
            </a:r>
            <a:r>
              <a:rPr lang="en-US" sz="2800" dirty="0"/>
              <a:t>” </a:t>
            </a:r>
          </a:p>
          <a:p>
            <a:r>
              <a:rPr lang="en-US" sz="2800" dirty="0">
                <a:solidFill>
                  <a:srgbClr val="FF0000"/>
                </a:solidFill>
              </a:rPr>
              <a:t>Novelty characterization</a:t>
            </a:r>
            <a:r>
              <a:rPr lang="en-US" sz="2800" dirty="0">
                <a:solidFill>
                  <a:srgbClr val="0000FF"/>
                </a:solidFill>
              </a:rPr>
              <a:t>:</a:t>
            </a:r>
            <a:r>
              <a:rPr lang="en-US" sz="2800" dirty="0">
                <a:solidFill>
                  <a:srgbClr val="FF0000"/>
                </a:solidFill>
              </a:rPr>
              <a:t> </a:t>
            </a:r>
            <a:r>
              <a:rPr lang="en-US" sz="2400" dirty="0"/>
              <a:t>which part of the command it understands and which part it has difficulty based on similarity. E.g., it cannot ground “</a:t>
            </a:r>
            <a:r>
              <a:rPr lang="en-US" sz="2400" i="1" dirty="0">
                <a:solidFill>
                  <a:srgbClr val="00863D"/>
                </a:solidFill>
              </a:rPr>
              <a:t>turn off</a:t>
            </a:r>
            <a:r>
              <a:rPr lang="en-US" sz="2400" dirty="0"/>
              <a:t>”</a:t>
            </a:r>
          </a:p>
          <a:p>
            <a:r>
              <a:rPr lang="en-US" sz="2800" dirty="0">
                <a:solidFill>
                  <a:srgbClr val="FF0000"/>
                </a:solidFill>
              </a:rPr>
              <a:t>Adaptation (or accommodation):</a:t>
            </a:r>
          </a:p>
          <a:p>
            <a:pPr lvl="2"/>
            <a:r>
              <a:rPr lang="en-US" dirty="0">
                <a:solidFill>
                  <a:srgbClr val="0000FF"/>
                </a:solidFill>
              </a:rPr>
              <a:t>Response:</a:t>
            </a:r>
            <a:r>
              <a:rPr lang="en-US" dirty="0"/>
              <a:t> ask the user by providing some options (to collect ground-truth data)</a:t>
            </a:r>
          </a:p>
          <a:p>
            <a:pPr marL="1371600" indent="0" algn="l">
              <a:buNone/>
            </a:pPr>
            <a:r>
              <a:rPr lang="en-US" sz="2200" b="1" i="0" u="none" strike="noStrike" baseline="0" dirty="0">
                <a:latin typeface="NimbusRomNo9L-Medi"/>
              </a:rPr>
              <a:t>Bot</a:t>
            </a:r>
            <a:r>
              <a:rPr lang="en-US" sz="2200" b="1" i="0" u="none" strike="noStrike" baseline="0" dirty="0">
                <a:latin typeface="NimbusRomNo9L-Regu"/>
              </a:rPr>
              <a:t>: </a:t>
            </a:r>
            <a:r>
              <a:rPr lang="en-US" sz="2200" b="0" i="0" u="none" strike="noStrike" baseline="0" dirty="0">
                <a:latin typeface="NimbusRomNo9L-Regu"/>
              </a:rPr>
              <a:t>Sorry, I didn’t get you. Do you mean to:</a:t>
            </a:r>
          </a:p>
          <a:p>
            <a:pPr marL="1658938" indent="0" algn="l">
              <a:buNone/>
            </a:pPr>
            <a:r>
              <a:rPr lang="en-US" sz="2200" b="1" i="0" u="none" strike="noStrike" baseline="0" dirty="0">
                <a:latin typeface="NimbusRomNo9L-Medi"/>
              </a:rPr>
              <a:t>option-1.</a:t>
            </a:r>
            <a:r>
              <a:rPr lang="en-US" sz="2200" b="0" i="0" u="none" strike="noStrike" baseline="0" dirty="0">
                <a:latin typeface="NimbusRomNo9L-Medi"/>
              </a:rPr>
              <a:t> </a:t>
            </a:r>
            <a:r>
              <a:rPr lang="en-US" sz="2200" b="0" i="0" u="none" strike="noStrike" baseline="0" dirty="0">
                <a:latin typeface="NimbusRomNo9L-Regu"/>
              </a:rPr>
              <a:t>switch off the light in the kitchen,</a:t>
            </a:r>
          </a:p>
          <a:p>
            <a:pPr marL="1658938" indent="0" algn="l">
              <a:spcBef>
                <a:spcPts val="0"/>
              </a:spcBef>
              <a:buNone/>
            </a:pPr>
            <a:r>
              <a:rPr lang="en-US" sz="2200" b="1" i="0" u="none" strike="noStrike" baseline="0" dirty="0">
                <a:latin typeface="NimbusRomNo9L-Medi"/>
              </a:rPr>
              <a:t>option-2.</a:t>
            </a:r>
            <a:r>
              <a:rPr lang="en-US" sz="2200" b="0" i="0" u="none" strike="noStrike" baseline="0" dirty="0">
                <a:latin typeface="NimbusRomNo9L-Medi"/>
              </a:rPr>
              <a:t> </a:t>
            </a:r>
            <a:r>
              <a:rPr lang="en-US" sz="2200" b="0" i="0" u="none" strike="noStrike" baseline="0" dirty="0">
                <a:latin typeface="NimbusRomNo9L-Regu"/>
              </a:rPr>
              <a:t>switch on the light in the kitchen, or</a:t>
            </a:r>
          </a:p>
          <a:p>
            <a:pPr marL="1658938" indent="0" algn="l">
              <a:spcBef>
                <a:spcPts val="0"/>
              </a:spcBef>
              <a:buNone/>
            </a:pPr>
            <a:r>
              <a:rPr lang="en-US" sz="2200" b="1" dirty="0">
                <a:latin typeface="NimbusRomNo9L-Medi"/>
              </a:rPr>
              <a:t>o</a:t>
            </a:r>
            <a:r>
              <a:rPr lang="en-US" sz="2200" b="1" i="0" u="none" strike="noStrike" baseline="0" dirty="0">
                <a:latin typeface="NimbusRomNo9L-Medi"/>
              </a:rPr>
              <a:t>ption-3.</a:t>
            </a:r>
            <a:r>
              <a:rPr lang="en-US" sz="2200" b="0" i="0" u="none" strike="noStrike" baseline="0" dirty="0">
                <a:latin typeface="NimbusRomNo9L-Medi"/>
              </a:rPr>
              <a:t> </a:t>
            </a:r>
            <a:r>
              <a:rPr lang="en-US" sz="2200" b="0" i="0" u="none" strike="noStrike" baseline="0" dirty="0">
                <a:latin typeface="NimbusRomNo9L-Regu"/>
              </a:rPr>
              <a:t>change the color of the light in the kitchen?</a:t>
            </a:r>
          </a:p>
          <a:p>
            <a:pPr lvl="2">
              <a:spcBef>
                <a:spcPts val="600"/>
              </a:spcBef>
            </a:pPr>
            <a:r>
              <a:rPr lang="en-US" dirty="0">
                <a:solidFill>
                  <a:srgbClr val="0000FF"/>
                </a:solidFill>
              </a:rPr>
              <a:t>Continual learning: </a:t>
            </a:r>
            <a:r>
              <a:rPr lang="en-US" dirty="0"/>
              <a:t>learn a </a:t>
            </a:r>
            <a:r>
              <a:rPr lang="en-US" b="1" dirty="0"/>
              <a:t>new SC.</a:t>
            </a:r>
            <a:r>
              <a:rPr lang="en-US" dirty="0"/>
              <a:t> No issue with related commands in future. </a:t>
            </a:r>
          </a:p>
        </p:txBody>
      </p:sp>
      <p:sp>
        <p:nvSpPr>
          <p:cNvPr id="4" name="Footer Placeholder 3">
            <a:extLst>
              <a:ext uri="{FF2B5EF4-FFF2-40B4-BE49-F238E27FC236}">
                <a16:creationId xmlns:a16="http://schemas.microsoft.com/office/drawing/2014/main" id="{81426DFF-394D-4706-B28B-A4F223A3D301}"/>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C0ADE27C-7259-4049-ADAB-6571E02C8792}"/>
              </a:ext>
            </a:extLst>
          </p:cNvPr>
          <p:cNvSpPr>
            <a:spLocks noGrp="1"/>
          </p:cNvSpPr>
          <p:nvPr>
            <p:ph type="sldNum" sz="quarter" idx="11"/>
          </p:nvPr>
        </p:nvSpPr>
        <p:spPr/>
        <p:txBody>
          <a:bodyPr/>
          <a:lstStyle/>
          <a:p>
            <a:pPr>
              <a:defRPr/>
            </a:pPr>
            <a:fld id="{09BF91C3-4DC8-4412-86BD-7EDA41606D7A}" type="slidenum">
              <a:rPr lang="en-US" altLang="en-US" smtClean="0"/>
              <a:pPr>
                <a:defRPr/>
              </a:pPr>
              <a:t>32</a:t>
            </a:fld>
            <a:endParaRPr lang="en-US" altLang="en-US"/>
          </a:p>
        </p:txBody>
      </p:sp>
    </p:spTree>
    <p:extLst>
      <p:ext uri="{BB962C8B-B14F-4D97-AF65-F5344CB8AC3E}">
        <p14:creationId xmlns:p14="http://schemas.microsoft.com/office/powerpoint/2010/main" val="3237074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ADBC-9334-4232-92D6-5B8A9B798148}"/>
              </a:ext>
            </a:extLst>
          </p:cNvPr>
          <p:cNvSpPr>
            <a:spLocks noGrp="1"/>
          </p:cNvSpPr>
          <p:nvPr>
            <p:ph type="title"/>
          </p:nvPr>
        </p:nvSpPr>
        <p:spPr/>
        <p:txBody>
          <a:bodyPr/>
          <a:lstStyle/>
          <a:p>
            <a:r>
              <a:rPr lang="en-US" dirty="0"/>
              <a:t>Risk consideration</a:t>
            </a:r>
          </a:p>
        </p:txBody>
      </p:sp>
      <p:sp>
        <p:nvSpPr>
          <p:cNvPr id="3" name="Content Placeholder 2">
            <a:extLst>
              <a:ext uri="{FF2B5EF4-FFF2-40B4-BE49-F238E27FC236}">
                <a16:creationId xmlns:a16="http://schemas.microsoft.com/office/drawing/2014/main" id="{94D10D75-8197-4ACE-910E-D8D6F2948E8E}"/>
              </a:ext>
            </a:extLst>
          </p:cNvPr>
          <p:cNvSpPr>
            <a:spLocks noGrp="1"/>
          </p:cNvSpPr>
          <p:nvPr>
            <p:ph idx="1"/>
          </p:nvPr>
        </p:nvSpPr>
        <p:spPr/>
        <p:txBody>
          <a:bodyPr/>
          <a:lstStyle/>
          <a:p>
            <a:pPr algn="l"/>
            <a:r>
              <a:rPr lang="en-US" dirty="0"/>
              <a:t>CML manages </a:t>
            </a:r>
            <a:r>
              <a:rPr lang="en-US" b="1" dirty="0">
                <a:solidFill>
                  <a:srgbClr val="FF0000"/>
                </a:solidFill>
              </a:rPr>
              <a:t>risk</a:t>
            </a:r>
            <a:r>
              <a:rPr lang="en-US" dirty="0"/>
              <a:t> in two ways</a:t>
            </a:r>
          </a:p>
          <a:p>
            <a:pPr lvl="1"/>
            <a:r>
              <a:rPr lang="en-US" dirty="0"/>
              <a:t>Do not ask user too many questions in order not to annoy the user. </a:t>
            </a:r>
          </a:p>
          <a:p>
            <a:pPr lvl="2"/>
            <a:r>
              <a:rPr lang="en-US" dirty="0"/>
              <a:t>Learning can be used to assess each user’s tolerance.</a:t>
            </a:r>
          </a:p>
          <a:p>
            <a:pPr lvl="1"/>
            <a:r>
              <a:rPr lang="en-US" dirty="0"/>
              <a:t>When characterization is not confident, take the default action, i.e., </a:t>
            </a:r>
          </a:p>
          <a:p>
            <a:pPr lvl="2"/>
            <a:r>
              <a:rPr lang="en-US" dirty="0"/>
              <a:t>Ask the user to </a:t>
            </a:r>
            <a:r>
              <a:rPr lang="en-US" b="1" dirty="0"/>
              <a:t>say his/her command in another way </a:t>
            </a:r>
          </a:p>
          <a:p>
            <a:pPr lvl="3"/>
            <a:r>
              <a:rPr lang="en-US" dirty="0"/>
              <a:t>rather than providing a list of random options for user to choose from</a:t>
            </a:r>
          </a:p>
          <a:p>
            <a:pPr lvl="4"/>
            <a:r>
              <a:rPr lang="en-US" dirty="0"/>
              <a:t>which can be annoying or make the user lose confidence in the system!</a:t>
            </a:r>
          </a:p>
        </p:txBody>
      </p:sp>
      <p:sp>
        <p:nvSpPr>
          <p:cNvPr id="4" name="Footer Placeholder 3">
            <a:extLst>
              <a:ext uri="{FF2B5EF4-FFF2-40B4-BE49-F238E27FC236}">
                <a16:creationId xmlns:a16="http://schemas.microsoft.com/office/drawing/2014/main" id="{C2D6504B-8963-444F-BC27-FA0113E3FB6C}"/>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57245128-267A-4781-9F59-36D9CFACFE2A}"/>
              </a:ext>
            </a:extLst>
          </p:cNvPr>
          <p:cNvSpPr>
            <a:spLocks noGrp="1"/>
          </p:cNvSpPr>
          <p:nvPr>
            <p:ph type="sldNum" sz="quarter" idx="11"/>
          </p:nvPr>
        </p:nvSpPr>
        <p:spPr/>
        <p:txBody>
          <a:bodyPr/>
          <a:lstStyle/>
          <a:p>
            <a:pPr>
              <a:defRPr/>
            </a:pPr>
            <a:fld id="{09BF91C3-4DC8-4412-86BD-7EDA41606D7A}" type="slidenum">
              <a:rPr lang="en-US" altLang="en-US" smtClean="0"/>
              <a:pPr>
                <a:defRPr/>
              </a:pPr>
              <a:t>33</a:t>
            </a:fld>
            <a:endParaRPr lang="en-US" altLang="en-US"/>
          </a:p>
        </p:txBody>
      </p:sp>
    </p:spTree>
    <p:extLst>
      <p:ext uri="{BB962C8B-B14F-4D97-AF65-F5344CB8AC3E}">
        <p14:creationId xmlns:p14="http://schemas.microsoft.com/office/powerpoint/2010/main" val="730757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BBCC-5A31-46FE-9603-131CEE58E51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882DEAC-7047-4A78-92F6-AEDB748165FC}"/>
              </a:ext>
            </a:extLst>
          </p:cNvPr>
          <p:cNvSpPr>
            <a:spLocks noGrp="1"/>
          </p:cNvSpPr>
          <p:nvPr>
            <p:ph idx="1"/>
          </p:nvPr>
        </p:nvSpPr>
        <p:spPr/>
        <p:txBody>
          <a:bodyPr/>
          <a:lstStyle/>
          <a:p>
            <a:pPr>
              <a:spcBef>
                <a:spcPts val="600"/>
              </a:spcBef>
            </a:pPr>
            <a:r>
              <a:rPr lang="en-US" sz="3200" dirty="0">
                <a:solidFill>
                  <a:schemeClr val="bg2">
                    <a:lumMod val="60000"/>
                    <a:lumOff val="40000"/>
                  </a:schemeClr>
                </a:solidFill>
              </a:rPr>
              <a:t>Definition of continual learning</a:t>
            </a:r>
          </a:p>
          <a:p>
            <a:pPr>
              <a:spcBef>
                <a:spcPts val="600"/>
              </a:spcBef>
            </a:pPr>
            <a:r>
              <a:rPr lang="en-US" sz="3200" dirty="0">
                <a:solidFill>
                  <a:schemeClr val="bg2">
                    <a:lumMod val="60000"/>
                    <a:lumOff val="40000"/>
                  </a:schemeClr>
                </a:solidFill>
              </a:rPr>
              <a:t>Class incremental learning (CIL)</a:t>
            </a:r>
          </a:p>
          <a:p>
            <a:pPr lvl="1">
              <a:spcBef>
                <a:spcPts val="600"/>
              </a:spcBef>
            </a:pPr>
            <a:r>
              <a:rPr lang="en-US" sz="2800" dirty="0">
                <a:solidFill>
                  <a:schemeClr val="bg2">
                    <a:lumMod val="60000"/>
                    <a:lumOff val="40000"/>
                  </a:schemeClr>
                </a:solidFill>
              </a:rPr>
              <a:t>Theoretical result and algorithms</a:t>
            </a:r>
          </a:p>
          <a:p>
            <a:pPr>
              <a:spcBef>
                <a:spcPts val="600"/>
              </a:spcBef>
            </a:pPr>
            <a:r>
              <a:rPr lang="en-US" sz="3200" dirty="0">
                <a:solidFill>
                  <a:schemeClr val="bg2">
                    <a:lumMod val="60000"/>
                    <a:lumOff val="40000"/>
                  </a:schemeClr>
                </a:solidFill>
              </a:rPr>
              <a:t>Task incremental learning (TIL)</a:t>
            </a:r>
          </a:p>
          <a:p>
            <a:pPr lvl="1">
              <a:spcBef>
                <a:spcPts val="600"/>
              </a:spcBef>
            </a:pPr>
            <a:r>
              <a:rPr lang="en-US" sz="2800" dirty="0">
                <a:solidFill>
                  <a:schemeClr val="bg2">
                    <a:lumMod val="60000"/>
                    <a:lumOff val="40000"/>
                  </a:schemeClr>
                </a:solidFill>
              </a:rPr>
              <a:t>Knowledge transfer</a:t>
            </a:r>
          </a:p>
          <a:p>
            <a:pPr>
              <a:spcBef>
                <a:spcPts val="600"/>
              </a:spcBef>
            </a:pPr>
            <a:r>
              <a:rPr lang="en-US" sz="3200" dirty="0">
                <a:solidFill>
                  <a:schemeClr val="bg2">
                    <a:lumMod val="60000"/>
                    <a:lumOff val="40000"/>
                  </a:schemeClr>
                </a:solidFill>
              </a:rPr>
              <a:t>Open world continual learning</a:t>
            </a:r>
          </a:p>
          <a:p>
            <a:pPr lvl="1">
              <a:spcBef>
                <a:spcPts val="600"/>
              </a:spcBef>
            </a:pPr>
            <a:r>
              <a:rPr lang="en-US" sz="2800" dirty="0">
                <a:solidFill>
                  <a:schemeClr val="bg2">
                    <a:lumMod val="60000"/>
                    <a:lumOff val="40000"/>
                  </a:schemeClr>
                </a:solidFill>
              </a:rPr>
              <a:t>A continuous learning chatbot</a:t>
            </a:r>
          </a:p>
          <a:p>
            <a:pPr>
              <a:spcBef>
                <a:spcPts val="600"/>
              </a:spcBef>
            </a:pPr>
            <a:r>
              <a:rPr lang="en-US" sz="3200" b="1" dirty="0">
                <a:solidFill>
                  <a:srgbClr val="7030A0"/>
                </a:solidFill>
              </a:rPr>
              <a:t>Summary</a:t>
            </a:r>
          </a:p>
          <a:p>
            <a:endParaRPr lang="en-US" dirty="0"/>
          </a:p>
        </p:txBody>
      </p:sp>
      <p:sp>
        <p:nvSpPr>
          <p:cNvPr id="4" name="Footer Placeholder 3">
            <a:extLst>
              <a:ext uri="{FF2B5EF4-FFF2-40B4-BE49-F238E27FC236}">
                <a16:creationId xmlns:a16="http://schemas.microsoft.com/office/drawing/2014/main" id="{DD26E562-8491-4F03-91BC-143A56A1DEB9}"/>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DCA673DD-CB26-4DC3-941D-6029444DCD8E}"/>
              </a:ext>
            </a:extLst>
          </p:cNvPr>
          <p:cNvSpPr>
            <a:spLocks noGrp="1"/>
          </p:cNvSpPr>
          <p:nvPr>
            <p:ph type="sldNum" sz="quarter" idx="11"/>
          </p:nvPr>
        </p:nvSpPr>
        <p:spPr/>
        <p:txBody>
          <a:bodyPr/>
          <a:lstStyle/>
          <a:p>
            <a:pPr>
              <a:defRPr/>
            </a:pPr>
            <a:fld id="{09BF91C3-4DC8-4412-86BD-7EDA41606D7A}" type="slidenum">
              <a:rPr lang="en-US" altLang="en-US" smtClean="0"/>
              <a:pPr>
                <a:defRPr/>
              </a:pPr>
              <a:t>34</a:t>
            </a:fld>
            <a:endParaRPr lang="en-US" altLang="en-US"/>
          </a:p>
        </p:txBody>
      </p:sp>
    </p:spTree>
    <p:extLst>
      <p:ext uri="{BB962C8B-B14F-4D97-AF65-F5344CB8AC3E}">
        <p14:creationId xmlns:p14="http://schemas.microsoft.com/office/powerpoint/2010/main" val="1613763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09600" y="1628800"/>
            <a:ext cx="11211036" cy="4416007"/>
          </a:xfrm>
        </p:spPr>
        <p:txBody>
          <a:bodyPr/>
          <a:lstStyle/>
          <a:p>
            <a:r>
              <a:rPr lang="en-US" sz="2800" dirty="0">
                <a:solidFill>
                  <a:srgbClr val="0000FF"/>
                </a:solidFill>
              </a:rPr>
              <a:t>To make AI agents more intelligent and autonomous. </a:t>
            </a:r>
          </a:p>
          <a:p>
            <a:pPr lvl="2"/>
            <a:r>
              <a:rPr lang="en-US" sz="2000" dirty="0"/>
              <a:t>They need to learn continuously in the open world on their own in a self-initiated manner</a:t>
            </a:r>
            <a:endParaRPr lang="en-US" sz="1800" b="1" dirty="0">
              <a:solidFill>
                <a:srgbClr val="FF0000"/>
              </a:solidFill>
            </a:endParaRPr>
          </a:p>
          <a:p>
            <a:pPr lvl="3"/>
            <a:r>
              <a:rPr lang="en-US" sz="1800" b="1" dirty="0">
                <a:solidFill>
                  <a:srgbClr val="FF0000"/>
                </a:solidFill>
              </a:rPr>
              <a:t>Learning on the job </a:t>
            </a:r>
            <a:r>
              <a:rPr lang="en-US" sz="1800" dirty="0"/>
              <a:t>(Liu, 2020; Liu et al, 2021)</a:t>
            </a:r>
          </a:p>
          <a:p>
            <a:pPr lvl="4"/>
            <a:r>
              <a:rPr lang="en-US" sz="1800" b="1" dirty="0">
                <a:solidFill>
                  <a:srgbClr val="0000FF"/>
                </a:solidFill>
              </a:rPr>
              <a:t>Self-initiated open world continual learning and adaptation (SOLA)</a:t>
            </a:r>
            <a:endParaRPr lang="en-US" sz="1800" dirty="0">
              <a:solidFill>
                <a:srgbClr val="0000FF"/>
              </a:solidFill>
            </a:endParaRPr>
          </a:p>
          <a:p>
            <a:pPr>
              <a:spcBef>
                <a:spcPts val="600"/>
              </a:spcBef>
            </a:pPr>
            <a:r>
              <a:rPr lang="en-US" sz="2800" dirty="0"/>
              <a:t>Current techniques are still in their infancy</a:t>
            </a:r>
            <a:r>
              <a:rPr lang="en-US" sz="2800" dirty="0">
                <a:solidFill>
                  <a:srgbClr val="0000FF"/>
                </a:solidFill>
              </a:rPr>
              <a:t>. Many challenges, e.g.,</a:t>
            </a:r>
          </a:p>
          <a:p>
            <a:pPr lvl="2"/>
            <a:r>
              <a:rPr lang="en-US" sz="2000" dirty="0"/>
              <a:t>Novelty detection and new task formation</a:t>
            </a:r>
          </a:p>
          <a:p>
            <a:pPr lvl="2"/>
            <a:r>
              <a:rPr lang="en-US" sz="2000" dirty="0"/>
              <a:t>Obtaining training data on the fly</a:t>
            </a:r>
          </a:p>
          <a:p>
            <a:pPr lvl="2"/>
            <a:r>
              <a:rPr lang="en-US" sz="2000" dirty="0"/>
              <a:t>Novelty characterization and adaptation</a:t>
            </a:r>
          </a:p>
          <a:p>
            <a:pPr lvl="3"/>
            <a:r>
              <a:rPr lang="en-US" sz="1800" dirty="0"/>
              <a:t>Learning task-related world model/knowledge </a:t>
            </a:r>
          </a:p>
          <a:p>
            <a:pPr lvl="2"/>
            <a:r>
              <a:rPr lang="en-US" sz="2000" dirty="0"/>
              <a:t>Automated reasoning</a:t>
            </a:r>
          </a:p>
          <a:p>
            <a:r>
              <a:rPr lang="en-US" sz="2800" dirty="0">
                <a:solidFill>
                  <a:srgbClr val="FF0000"/>
                </a:solidFill>
              </a:rPr>
              <a:t>But I believe SOL systems are possible in restricted domains.</a:t>
            </a:r>
          </a:p>
        </p:txBody>
      </p:sp>
      <p:sp>
        <p:nvSpPr>
          <p:cNvPr id="5" name="Slide Number Placeholder 4"/>
          <p:cNvSpPr>
            <a:spLocks noGrp="1"/>
          </p:cNvSpPr>
          <p:nvPr>
            <p:ph type="sldNum" sz="quarter" idx="11"/>
          </p:nvPr>
        </p:nvSpPr>
        <p:spPr/>
        <p:txBody>
          <a:bodyPr/>
          <a:lstStyle/>
          <a:p>
            <a:pPr>
              <a:defRPr/>
            </a:pPr>
            <a:fld id="{09BF91C3-4DC8-4412-86BD-7EDA41606D7A}" type="slidenum">
              <a:rPr lang="en-US" altLang="en-US" smtClean="0"/>
              <a:pPr>
                <a:defRPr/>
              </a:pPr>
              <a:t>35</a:t>
            </a:fld>
            <a:endParaRPr lang="en-US" altLang="en-US"/>
          </a:p>
        </p:txBody>
      </p:sp>
      <p:sp>
        <p:nvSpPr>
          <p:cNvPr id="6" name="Footer Placeholder 5"/>
          <p:cNvSpPr>
            <a:spLocks noGrp="1"/>
          </p:cNvSpPr>
          <p:nvPr>
            <p:ph type="ftr" sz="quarter" idx="10"/>
          </p:nvPr>
        </p:nvSpPr>
        <p:spPr/>
        <p:txBody>
          <a:bodyPr/>
          <a:lstStyle/>
          <a:p>
            <a:pPr>
              <a:defRPr/>
            </a:pPr>
            <a:r>
              <a:rPr lang="it-IT" altLang="en-US"/>
              <a:t>ATAL, Jan 7, 2023</a:t>
            </a:r>
            <a:endParaRPr lang="en-US" altLang="en-US" dirty="0"/>
          </a:p>
        </p:txBody>
      </p:sp>
    </p:spTree>
    <p:extLst>
      <p:ext uri="{BB962C8B-B14F-4D97-AF65-F5344CB8AC3E}">
        <p14:creationId xmlns:p14="http://schemas.microsoft.com/office/powerpoint/2010/main" val="2280507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424" y="1439886"/>
            <a:ext cx="10164233" cy="1752600"/>
          </a:xfrm>
        </p:spPr>
        <p:txBody>
          <a:bodyPr/>
          <a:lstStyle/>
          <a:p>
            <a:r>
              <a:rPr lang="en-US" sz="6600" b="1" dirty="0"/>
              <a:t>Thank You</a:t>
            </a:r>
          </a:p>
        </p:txBody>
      </p:sp>
      <p:sp>
        <p:nvSpPr>
          <p:cNvPr id="3" name="Subtitle 2"/>
          <p:cNvSpPr>
            <a:spLocks noGrp="1"/>
          </p:cNvSpPr>
          <p:nvPr>
            <p:ph type="subTitle" idx="1"/>
          </p:nvPr>
        </p:nvSpPr>
        <p:spPr>
          <a:xfrm>
            <a:off x="4295800" y="2653501"/>
            <a:ext cx="2988332" cy="847507"/>
          </a:xfrm>
        </p:spPr>
        <p:txBody>
          <a:bodyPr/>
          <a:lstStyle/>
          <a:p>
            <a:r>
              <a:rPr lang="en-US" sz="4400" dirty="0"/>
              <a:t>      Q&amp;A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428" y="1408638"/>
            <a:ext cx="1440160" cy="1783848"/>
          </a:xfrm>
          <a:prstGeom prst="rect">
            <a:avLst/>
          </a:prstGeom>
        </p:spPr>
      </p:pic>
      <p:pic>
        <p:nvPicPr>
          <p:cNvPr id="7" name="Picture 6">
            <a:extLst>
              <a:ext uri="{FF2B5EF4-FFF2-40B4-BE49-F238E27FC236}">
                <a16:creationId xmlns:a16="http://schemas.microsoft.com/office/drawing/2014/main" id="{3F1B8156-3765-404A-8BF0-A05FBA8E7BA5}"/>
              </a:ext>
            </a:extLst>
          </p:cNvPr>
          <p:cNvPicPr>
            <a:picLocks noChangeAspect="1"/>
          </p:cNvPicPr>
          <p:nvPr/>
        </p:nvPicPr>
        <p:blipFill>
          <a:blip r:embed="rId3"/>
          <a:stretch>
            <a:fillRect/>
          </a:stretch>
        </p:blipFill>
        <p:spPr>
          <a:xfrm>
            <a:off x="2618222" y="5691588"/>
            <a:ext cx="842186" cy="466642"/>
          </a:xfrm>
          <a:prstGeom prst="rect">
            <a:avLst/>
          </a:prstGeom>
        </p:spPr>
      </p:pic>
      <p:pic>
        <p:nvPicPr>
          <p:cNvPr id="9" name="Picture 8">
            <a:extLst>
              <a:ext uri="{FF2B5EF4-FFF2-40B4-BE49-F238E27FC236}">
                <a16:creationId xmlns:a16="http://schemas.microsoft.com/office/drawing/2014/main" id="{119559FC-E45C-429E-AA7B-A9E43AF672B2}"/>
              </a:ext>
            </a:extLst>
          </p:cNvPr>
          <p:cNvPicPr>
            <a:picLocks noChangeAspect="1"/>
          </p:cNvPicPr>
          <p:nvPr/>
        </p:nvPicPr>
        <p:blipFill>
          <a:blip r:embed="rId4"/>
          <a:stretch>
            <a:fillRect/>
          </a:stretch>
        </p:blipFill>
        <p:spPr>
          <a:xfrm>
            <a:off x="3770350" y="5656182"/>
            <a:ext cx="626162" cy="618796"/>
          </a:xfrm>
          <a:prstGeom prst="rect">
            <a:avLst/>
          </a:prstGeom>
        </p:spPr>
      </p:pic>
      <p:pic>
        <p:nvPicPr>
          <p:cNvPr id="10" name="Picture 9">
            <a:extLst>
              <a:ext uri="{FF2B5EF4-FFF2-40B4-BE49-F238E27FC236}">
                <a16:creationId xmlns:a16="http://schemas.microsoft.com/office/drawing/2014/main" id="{F0726A3E-ACE8-4106-93F1-C9362881D8DF}"/>
              </a:ext>
            </a:extLst>
          </p:cNvPr>
          <p:cNvPicPr>
            <a:picLocks noChangeAspect="1"/>
          </p:cNvPicPr>
          <p:nvPr/>
        </p:nvPicPr>
        <p:blipFill>
          <a:blip r:embed="rId5"/>
          <a:stretch>
            <a:fillRect/>
          </a:stretch>
        </p:blipFill>
        <p:spPr>
          <a:xfrm>
            <a:off x="4727848" y="5802655"/>
            <a:ext cx="1094730" cy="244508"/>
          </a:xfrm>
          <a:prstGeom prst="rect">
            <a:avLst/>
          </a:prstGeom>
        </p:spPr>
      </p:pic>
      <p:sp>
        <p:nvSpPr>
          <p:cNvPr id="4" name="TextBox 3">
            <a:extLst>
              <a:ext uri="{FF2B5EF4-FFF2-40B4-BE49-F238E27FC236}">
                <a16:creationId xmlns:a16="http://schemas.microsoft.com/office/drawing/2014/main" id="{6D3794DD-A96D-4495-B9AB-43EA27C689EB}"/>
              </a:ext>
            </a:extLst>
          </p:cNvPr>
          <p:cNvSpPr txBox="1"/>
          <p:nvPr/>
        </p:nvSpPr>
        <p:spPr>
          <a:xfrm>
            <a:off x="839416" y="4129982"/>
            <a:ext cx="10805326" cy="2028248"/>
          </a:xfrm>
          <a:prstGeom prst="rect">
            <a:avLst/>
          </a:prstGeom>
          <a:noFill/>
        </p:spPr>
        <p:txBody>
          <a:bodyPr wrap="square" rtlCol="0">
            <a:spAutoFit/>
          </a:bodyPr>
          <a:lstStyle/>
          <a:p>
            <a:pPr marL="1541463" indent="-1541463">
              <a:buNone/>
            </a:pPr>
            <a:r>
              <a:rPr lang="en-US" sz="2400" b="1" dirty="0">
                <a:latin typeface="+mn-lt"/>
              </a:rPr>
              <a:t>Students: 	</a:t>
            </a:r>
            <a:r>
              <a:rPr lang="en-US" sz="2400" dirty="0">
                <a:latin typeface="+mn-lt"/>
              </a:rPr>
              <a:t>Zhiyuan Chen (ex), </a:t>
            </a:r>
            <a:r>
              <a:rPr lang="en-US" sz="2400" b="0" i="0" dirty="0">
                <a:solidFill>
                  <a:srgbClr val="000000"/>
                </a:solidFill>
                <a:effectLst/>
                <a:latin typeface="+mn-lt"/>
              </a:rPr>
              <a:t>Sepideh </a:t>
            </a:r>
            <a:r>
              <a:rPr lang="en-US" sz="2400" b="0" i="0" dirty="0" err="1">
                <a:solidFill>
                  <a:srgbClr val="000000"/>
                </a:solidFill>
                <a:effectLst/>
                <a:latin typeface="+mn-lt"/>
              </a:rPr>
              <a:t>Esmaeilpour</a:t>
            </a:r>
            <a:r>
              <a:rPr lang="en-US" sz="2400" b="0" i="0" dirty="0">
                <a:solidFill>
                  <a:srgbClr val="000000"/>
                </a:solidFill>
                <a:effectLst/>
                <a:latin typeface="+mn-lt"/>
              </a:rPr>
              <a:t>, Zixuan Ke, Gyuhak Kim, </a:t>
            </a:r>
            <a:r>
              <a:rPr lang="en-US" sz="2400" dirty="0">
                <a:solidFill>
                  <a:srgbClr val="000000"/>
                </a:solidFill>
                <a:latin typeface="+mn-lt"/>
              </a:rPr>
              <a:t>Nianzu Ma, </a:t>
            </a:r>
            <a:r>
              <a:rPr lang="en-US" sz="2400" dirty="0">
                <a:latin typeface="+mn-lt"/>
              </a:rPr>
              <a:t>Sahisnu Mazumder (ex), Lei Shu (ex), Hu Xu (ex)</a:t>
            </a:r>
          </a:p>
          <a:p>
            <a:pPr marL="1541463" indent="-1541463">
              <a:spcAft>
                <a:spcPts val="1800"/>
              </a:spcAft>
              <a:buNone/>
            </a:pPr>
            <a:r>
              <a:rPr lang="en-US" sz="2400" b="1" dirty="0">
                <a:latin typeface="+mn-lt"/>
              </a:rPr>
              <a:t>Collaborators: </a:t>
            </a:r>
            <a:r>
              <a:rPr lang="en-US" sz="2400" b="0" i="0" dirty="0">
                <a:solidFill>
                  <a:srgbClr val="000000"/>
                </a:solidFill>
                <a:effectLst/>
                <a:latin typeface="+mn-lt"/>
              </a:rPr>
              <a:t>Wenpeng Hu, Scott </a:t>
            </a:r>
            <a:r>
              <a:rPr lang="en-US" sz="2400" dirty="0">
                <a:latin typeface="+mn-lt"/>
              </a:rPr>
              <a:t>Grigsby, </a:t>
            </a:r>
            <a:r>
              <a:rPr lang="en-US" sz="2400" b="0" i="0" dirty="0">
                <a:solidFill>
                  <a:srgbClr val="000000"/>
                </a:solidFill>
                <a:effectLst/>
                <a:latin typeface="+mn-lt"/>
              </a:rPr>
              <a:t>Tatsuya Konishi, </a:t>
            </a:r>
            <a:r>
              <a:rPr lang="en-US" sz="2400" dirty="0">
                <a:latin typeface="+mn-lt"/>
              </a:rPr>
              <a:t>Eric Robertson</a:t>
            </a:r>
          </a:p>
          <a:p>
            <a:pPr>
              <a:spcBef>
                <a:spcPts val="1200"/>
              </a:spcBef>
              <a:buNone/>
            </a:pPr>
            <a:r>
              <a:rPr lang="en-US" sz="2400" b="1" dirty="0"/>
              <a:t>Funding:</a:t>
            </a:r>
            <a:r>
              <a:rPr lang="en-US" sz="2400" dirty="0"/>
              <a:t> </a:t>
            </a:r>
          </a:p>
        </p:txBody>
      </p:sp>
    </p:spTree>
    <p:extLst>
      <p:ext uri="{BB962C8B-B14F-4D97-AF65-F5344CB8AC3E}">
        <p14:creationId xmlns:p14="http://schemas.microsoft.com/office/powerpoint/2010/main" val="188135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Open-world CL: a greeting bot in a hotel</a:t>
            </a:r>
            <a:br>
              <a:rPr lang="en-US" dirty="0"/>
            </a:br>
            <a:r>
              <a:rPr lang="en-US" sz="2400" dirty="0"/>
              <a:t>(Chen and Liu, 2018; Liu et al., 2021)</a:t>
            </a:r>
          </a:p>
        </p:txBody>
      </p:sp>
      <p:sp>
        <p:nvSpPr>
          <p:cNvPr id="3" name="Content Placeholder 2"/>
          <p:cNvSpPr>
            <a:spLocks noGrp="1"/>
          </p:cNvSpPr>
          <p:nvPr>
            <p:ph idx="1"/>
          </p:nvPr>
        </p:nvSpPr>
        <p:spPr>
          <a:xfrm>
            <a:off x="609600" y="1600201"/>
            <a:ext cx="11247040" cy="4530725"/>
          </a:xfrm>
        </p:spPr>
        <p:txBody>
          <a:bodyPr/>
          <a:lstStyle/>
          <a:p>
            <a:r>
              <a:rPr lang="en-US" dirty="0"/>
              <a:t>See an existing guest.</a:t>
            </a:r>
          </a:p>
          <a:p>
            <a:pPr lvl="2"/>
            <a:r>
              <a:rPr lang="en-US" dirty="0">
                <a:solidFill>
                  <a:srgbClr val="0000FF"/>
                </a:solidFill>
              </a:rPr>
              <a:t>Bot: “Hello John, how are you today?”</a:t>
            </a:r>
          </a:p>
          <a:p>
            <a:pPr>
              <a:spcBef>
                <a:spcPts val="1000"/>
              </a:spcBef>
              <a:tabLst>
                <a:tab pos="8631238" algn="l"/>
              </a:tabLst>
            </a:pPr>
            <a:r>
              <a:rPr lang="en-US" dirty="0"/>
              <a:t>See a new guest - </a:t>
            </a:r>
            <a:r>
              <a:rPr lang="en-US" sz="2800" dirty="0">
                <a:solidFill>
                  <a:srgbClr val="FF0000"/>
                </a:solidFill>
              </a:rPr>
              <a:t>recognize he/she is new  </a:t>
            </a:r>
            <a:r>
              <a:rPr lang="en-US" sz="2000" b="1" dirty="0"/>
              <a:t>(OOD and create a new task</a:t>
            </a:r>
            <a:r>
              <a:rPr lang="en-US" sz="2000" dirty="0"/>
              <a:t>)</a:t>
            </a:r>
            <a:r>
              <a:rPr lang="en-US" sz="2800" dirty="0"/>
              <a:t> </a:t>
            </a:r>
          </a:p>
          <a:p>
            <a:pPr lvl="2">
              <a:tabLst>
                <a:tab pos="7999413" algn="l"/>
              </a:tabLst>
            </a:pPr>
            <a:r>
              <a:rPr lang="en-US" dirty="0">
                <a:solidFill>
                  <a:srgbClr val="0000FF"/>
                </a:solidFill>
              </a:rPr>
              <a:t>Bot: “Welcome to our hotel! What is your name, sir?”     	</a:t>
            </a:r>
            <a:r>
              <a:rPr lang="en-US" sz="2000" dirty="0"/>
              <a:t>(</a:t>
            </a:r>
            <a:r>
              <a:rPr lang="en-US" sz="2000" b="1" dirty="0"/>
              <a:t>get class label)</a:t>
            </a:r>
            <a:endParaRPr lang="en-US" sz="2000" dirty="0">
              <a:solidFill>
                <a:srgbClr val="0000FF"/>
              </a:solidFill>
            </a:endParaRPr>
          </a:p>
          <a:p>
            <a:pPr lvl="2">
              <a:tabLst>
                <a:tab pos="7999413" algn="l"/>
              </a:tabLst>
            </a:pPr>
            <a:r>
              <a:rPr lang="en-US" dirty="0">
                <a:solidFill>
                  <a:srgbClr val="00863D"/>
                </a:solidFill>
              </a:rPr>
              <a:t>Guest: “David”	</a:t>
            </a:r>
            <a:r>
              <a:rPr lang="en-US" sz="2000" dirty="0"/>
              <a:t>(</a:t>
            </a:r>
            <a:r>
              <a:rPr lang="en-US" sz="2000" b="1" dirty="0"/>
              <a:t>got class label: </a:t>
            </a:r>
            <a:r>
              <a:rPr lang="en-US" sz="2000" b="1" dirty="0">
                <a:solidFill>
                  <a:srgbClr val="00863D"/>
                </a:solidFill>
              </a:rPr>
              <a:t>David</a:t>
            </a:r>
            <a:r>
              <a:rPr lang="en-US" sz="2000" dirty="0"/>
              <a:t>)</a:t>
            </a:r>
          </a:p>
          <a:p>
            <a:pPr lvl="2">
              <a:tabLst>
                <a:tab pos="7315200" algn="l"/>
              </a:tabLst>
            </a:pPr>
            <a:r>
              <a:rPr lang="en-US" dirty="0">
                <a:solidFill>
                  <a:srgbClr val="FF0000"/>
                </a:solidFill>
              </a:rPr>
              <a:t>Bot learns to recognize David automatically 	</a:t>
            </a:r>
            <a:endParaRPr lang="en-US" dirty="0"/>
          </a:p>
          <a:p>
            <a:pPr lvl="3">
              <a:tabLst>
                <a:tab pos="7999413" algn="l"/>
              </a:tabLst>
            </a:pPr>
            <a:r>
              <a:rPr lang="en-US" dirty="0"/>
              <a:t>take pictures of David                       	(</a:t>
            </a:r>
            <a:r>
              <a:rPr lang="en-US" b="1" dirty="0"/>
              <a:t>get training data</a:t>
            </a:r>
            <a:r>
              <a:rPr lang="en-US" dirty="0"/>
              <a:t>)</a:t>
            </a:r>
          </a:p>
          <a:p>
            <a:pPr lvl="3">
              <a:tabLst>
                <a:tab pos="7999413" algn="l"/>
              </a:tabLst>
            </a:pPr>
            <a:r>
              <a:rPr lang="en-US" dirty="0"/>
              <a:t>learn to recognize David                  	(</a:t>
            </a:r>
            <a:r>
              <a:rPr lang="en-US" b="1" dirty="0"/>
              <a:t>continual learning</a:t>
            </a:r>
            <a:r>
              <a:rPr lang="en-US" dirty="0"/>
              <a:t>)</a:t>
            </a:r>
          </a:p>
          <a:p>
            <a:pPr>
              <a:spcBef>
                <a:spcPts val="1000"/>
              </a:spcBef>
              <a:tabLst>
                <a:tab pos="7315200" algn="l"/>
              </a:tabLst>
            </a:pPr>
            <a:r>
              <a:rPr lang="en-US" dirty="0"/>
              <a:t>See David next time.</a:t>
            </a:r>
          </a:p>
          <a:p>
            <a:pPr lvl="2">
              <a:tabLst>
                <a:tab pos="7999413" algn="l"/>
              </a:tabLst>
            </a:pPr>
            <a:r>
              <a:rPr lang="en-US" dirty="0">
                <a:solidFill>
                  <a:srgbClr val="0000FF"/>
                </a:solidFill>
              </a:rPr>
              <a:t>Bot: “Hello David, how are you today?” 	</a:t>
            </a:r>
            <a:r>
              <a:rPr lang="en-US" sz="2000" dirty="0"/>
              <a:t>(</a:t>
            </a:r>
            <a:r>
              <a:rPr lang="en-US" sz="2000" b="1" dirty="0"/>
              <a:t>use the new knowledge</a:t>
            </a:r>
            <a:r>
              <a:rPr lang="en-US" sz="2000" dirty="0"/>
              <a:t>)</a:t>
            </a:r>
          </a:p>
        </p:txBody>
      </p:sp>
      <p:sp>
        <p:nvSpPr>
          <p:cNvPr id="4" name="Footer Placeholder 3"/>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p:cNvSpPr>
            <a:spLocks noGrp="1"/>
          </p:cNvSpPr>
          <p:nvPr>
            <p:ph type="sldNum" sz="quarter" idx="11"/>
          </p:nvPr>
        </p:nvSpPr>
        <p:spPr/>
        <p:txBody>
          <a:bodyPr/>
          <a:lstStyle/>
          <a:p>
            <a:pPr>
              <a:defRPr/>
            </a:pPr>
            <a:fld id="{09BF91C3-4DC8-4412-86BD-7EDA41606D7A}" type="slidenum">
              <a:rPr lang="en-US" altLang="en-US" smtClean="0"/>
              <a:pPr>
                <a:defRPr/>
              </a:pPr>
              <a:t>4</a:t>
            </a:fld>
            <a:endParaRPr lang="en-US" altLang="en-US"/>
          </a:p>
        </p:txBody>
      </p:sp>
      <p:sp>
        <p:nvSpPr>
          <p:cNvPr id="6" name="TextBox 5"/>
          <p:cNvSpPr txBox="1"/>
          <p:nvPr/>
        </p:nvSpPr>
        <p:spPr>
          <a:xfrm>
            <a:off x="2035968" y="6130926"/>
            <a:ext cx="9388624" cy="461665"/>
          </a:xfrm>
          <a:prstGeom prst="rect">
            <a:avLst/>
          </a:prstGeom>
          <a:noFill/>
        </p:spPr>
        <p:txBody>
          <a:bodyPr wrap="square" rtlCol="0">
            <a:spAutoFit/>
          </a:bodyPr>
          <a:lstStyle/>
          <a:p>
            <a:pPr algn="ctr">
              <a:spcBef>
                <a:spcPts val="0"/>
              </a:spcBef>
              <a:buNone/>
            </a:pPr>
            <a:r>
              <a:rPr lang="en-US" sz="1200" dirty="0"/>
              <a:t>Liu, Robertson, Grigsby, and Mazumder. Self-Initiated Open World Learning for Autonomous AI Agents. AAAI Spring Symposium, 2022 Chen and Liu. Lifelong machine learning. Morgan &amp; Claypool. 2015, 2018.</a:t>
            </a:r>
          </a:p>
        </p:txBody>
      </p:sp>
      <p:sp>
        <p:nvSpPr>
          <p:cNvPr id="7" name="TextBox 6">
            <a:extLst>
              <a:ext uri="{FF2B5EF4-FFF2-40B4-BE49-F238E27FC236}">
                <a16:creationId xmlns:a16="http://schemas.microsoft.com/office/drawing/2014/main" id="{910E74DD-5F3A-4C3A-BB2D-D1FA8B433038}"/>
              </a:ext>
            </a:extLst>
          </p:cNvPr>
          <p:cNvSpPr txBox="1"/>
          <p:nvPr/>
        </p:nvSpPr>
        <p:spPr>
          <a:xfrm>
            <a:off x="8256240" y="1156744"/>
            <a:ext cx="3595506" cy="584775"/>
          </a:xfrm>
          <a:prstGeom prst="rect">
            <a:avLst/>
          </a:prstGeom>
          <a:noFill/>
        </p:spPr>
        <p:txBody>
          <a:bodyPr wrap="square" rtlCol="0">
            <a:spAutoFit/>
          </a:bodyPr>
          <a:lstStyle/>
          <a:p>
            <a:pPr>
              <a:buNone/>
            </a:pPr>
            <a:r>
              <a:rPr lang="en-US" sz="1600" dirty="0"/>
              <a:t>Novelty detection = out-of-distribution (</a:t>
            </a:r>
            <a:r>
              <a:rPr lang="en-US" sz="1600" b="1" dirty="0"/>
              <a:t>OOD</a:t>
            </a:r>
            <a:r>
              <a:rPr lang="en-US" sz="1600" dirty="0"/>
              <a:t>) detection </a:t>
            </a:r>
          </a:p>
        </p:txBody>
      </p:sp>
    </p:spTree>
    <p:extLst>
      <p:ext uri="{BB962C8B-B14F-4D97-AF65-F5344CB8AC3E}">
        <p14:creationId xmlns:p14="http://schemas.microsoft.com/office/powerpoint/2010/main" val="42479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7B89-61F2-2A65-C63D-9092A965019D}"/>
              </a:ext>
            </a:extLst>
          </p:cNvPr>
          <p:cNvSpPr>
            <a:spLocks noGrp="1"/>
          </p:cNvSpPr>
          <p:nvPr>
            <p:ph type="title"/>
          </p:nvPr>
        </p:nvSpPr>
        <p:spPr/>
        <p:txBody>
          <a:bodyPr/>
          <a:lstStyle/>
          <a:p>
            <a:r>
              <a:rPr lang="en-US" dirty="0"/>
              <a:t>An experience with self-driving</a:t>
            </a:r>
          </a:p>
        </p:txBody>
      </p:sp>
      <p:sp>
        <p:nvSpPr>
          <p:cNvPr id="3" name="Content Placeholder 2">
            <a:extLst>
              <a:ext uri="{FF2B5EF4-FFF2-40B4-BE49-F238E27FC236}">
                <a16:creationId xmlns:a16="http://schemas.microsoft.com/office/drawing/2014/main" id="{D5F3026D-3C7F-41B8-81AF-3600C0E90FC7}"/>
              </a:ext>
            </a:extLst>
          </p:cNvPr>
          <p:cNvSpPr>
            <a:spLocks noGrp="1"/>
          </p:cNvSpPr>
          <p:nvPr>
            <p:ph idx="1"/>
          </p:nvPr>
        </p:nvSpPr>
        <p:spPr>
          <a:xfrm>
            <a:off x="595808" y="1736812"/>
            <a:ext cx="10972800" cy="4552933"/>
          </a:xfrm>
        </p:spPr>
        <p:txBody>
          <a:bodyPr/>
          <a:lstStyle/>
          <a:p>
            <a:r>
              <a:rPr lang="en-US" sz="2800" dirty="0"/>
              <a:t>I consulted for a self-driving car company.</a:t>
            </a:r>
          </a:p>
          <a:p>
            <a:r>
              <a:rPr lang="en-US" sz="2800" dirty="0"/>
              <a:t>We took a self-driving car for a road test.</a:t>
            </a:r>
          </a:p>
          <a:p>
            <a:pPr lvl="1"/>
            <a:r>
              <a:rPr lang="en-US" sz="2400" dirty="0"/>
              <a:t>At a T-junction, it stopped &amp; refused to move. </a:t>
            </a:r>
          </a:p>
          <a:p>
            <a:pPr lvl="2"/>
            <a:r>
              <a:rPr lang="en-US" sz="2000" dirty="0"/>
              <a:t>Every direction was clear, nothing on the road. </a:t>
            </a:r>
          </a:p>
          <a:p>
            <a:r>
              <a:rPr lang="en-US" sz="2800" dirty="0"/>
              <a:t>Our human driver had to take over. </a:t>
            </a:r>
          </a:p>
          <a:p>
            <a:pPr lvl="1"/>
            <a:r>
              <a:rPr lang="en-US" sz="2400" dirty="0"/>
              <a:t>Debugging found that a sensor detected a pebble on the road. </a:t>
            </a:r>
          </a:p>
          <a:p>
            <a:pPr lvl="1"/>
            <a:r>
              <a:rPr lang="en-US" sz="2400" dirty="0"/>
              <a:t>If the car had said ”</a:t>
            </a:r>
            <a:r>
              <a:rPr lang="en-US" sz="2400" i="1" dirty="0">
                <a:solidFill>
                  <a:srgbClr val="0000FF"/>
                </a:solidFill>
              </a:rPr>
              <a:t>I detected an unknown object here. What should I do</a:t>
            </a:r>
            <a:r>
              <a:rPr lang="en-US" sz="2400" dirty="0">
                <a:solidFill>
                  <a:srgbClr val="0000FF"/>
                </a:solidFill>
              </a:rPr>
              <a:t>?</a:t>
            </a:r>
            <a:r>
              <a:rPr lang="en-US" sz="2400" dirty="0"/>
              <a:t>” we would have replied “</a:t>
            </a:r>
            <a:r>
              <a:rPr lang="en-US" sz="2400" i="1" dirty="0">
                <a:solidFill>
                  <a:srgbClr val="C00000"/>
                </a:solidFill>
              </a:rPr>
              <a:t>It is safe. Go ahead</a:t>
            </a:r>
            <a:r>
              <a:rPr lang="en-US" sz="2400" dirty="0"/>
              <a:t>.” </a:t>
            </a:r>
          </a:p>
          <a:p>
            <a:pPr lvl="2"/>
            <a:r>
              <a:rPr lang="en-US" sz="2000" dirty="0"/>
              <a:t>The car can then learn the new object so that it will have no issue next time. </a:t>
            </a:r>
          </a:p>
          <a:p>
            <a:pPr lvl="3"/>
            <a:r>
              <a:rPr lang="en-US" b="1" dirty="0"/>
              <a:t>Learning on the fly </a:t>
            </a:r>
            <a:r>
              <a:rPr lang="en-US" dirty="0"/>
              <a:t>(on the job)</a:t>
            </a:r>
          </a:p>
        </p:txBody>
      </p:sp>
      <p:sp>
        <p:nvSpPr>
          <p:cNvPr id="4" name="Footer Placeholder 3">
            <a:extLst>
              <a:ext uri="{FF2B5EF4-FFF2-40B4-BE49-F238E27FC236}">
                <a16:creationId xmlns:a16="http://schemas.microsoft.com/office/drawing/2014/main" id="{8391888B-6F96-9636-1827-0E4999042BCC}"/>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7C928DB4-2052-549F-A2B6-2C4134D6EF37}"/>
              </a:ext>
            </a:extLst>
          </p:cNvPr>
          <p:cNvSpPr>
            <a:spLocks noGrp="1"/>
          </p:cNvSpPr>
          <p:nvPr>
            <p:ph type="sldNum" sz="quarter" idx="11"/>
          </p:nvPr>
        </p:nvSpPr>
        <p:spPr/>
        <p:txBody>
          <a:bodyPr/>
          <a:lstStyle/>
          <a:p>
            <a:pPr>
              <a:defRPr/>
            </a:pPr>
            <a:fld id="{09BF91C3-4DC8-4412-86BD-7EDA41606D7A}" type="slidenum">
              <a:rPr lang="en-US" altLang="en-US" smtClean="0"/>
              <a:pPr>
                <a:defRPr/>
              </a:pPr>
              <a:t>5</a:t>
            </a:fld>
            <a:endParaRPr lang="en-US" altLang="en-US"/>
          </a:p>
        </p:txBody>
      </p:sp>
      <p:graphicFrame>
        <p:nvGraphicFramePr>
          <p:cNvPr id="6" name="Object 5">
            <a:extLst>
              <a:ext uri="{FF2B5EF4-FFF2-40B4-BE49-F238E27FC236}">
                <a16:creationId xmlns:a16="http://schemas.microsoft.com/office/drawing/2014/main" id="{1B948311-4D10-EBEE-3E5C-4B9A3256AF19}"/>
              </a:ext>
            </a:extLst>
          </p:cNvPr>
          <p:cNvGraphicFramePr>
            <a:graphicFrameLocks noChangeAspect="1"/>
          </p:cNvGraphicFramePr>
          <p:nvPr/>
        </p:nvGraphicFramePr>
        <p:xfrm>
          <a:off x="7589882" y="568255"/>
          <a:ext cx="3992518" cy="3348371"/>
        </p:xfrm>
        <a:graphic>
          <a:graphicData uri="http://schemas.openxmlformats.org/presentationml/2006/ole">
            <mc:AlternateContent xmlns:mc="http://schemas.openxmlformats.org/markup-compatibility/2006">
              <mc:Choice xmlns:v="urn:schemas-microsoft-com:vml" Requires="v">
                <p:oleObj name="Bitmap Image" r:id="rId2" imgW="4270320" imgH="3581280" progId="PBrush">
                  <p:embed/>
                </p:oleObj>
              </mc:Choice>
              <mc:Fallback>
                <p:oleObj name="Bitmap Image" r:id="rId2" imgW="4270320" imgH="3581280" progId="PBrush">
                  <p:embed/>
                  <p:pic>
                    <p:nvPicPr>
                      <p:cNvPr id="6" name="Object 5">
                        <a:extLst>
                          <a:ext uri="{FF2B5EF4-FFF2-40B4-BE49-F238E27FC236}">
                            <a16:creationId xmlns:a16="http://schemas.microsoft.com/office/drawing/2014/main" id="{1B948311-4D10-EBEE-3E5C-4B9A3256AF19}"/>
                          </a:ext>
                        </a:extLst>
                      </p:cNvPr>
                      <p:cNvPicPr/>
                      <p:nvPr/>
                    </p:nvPicPr>
                    <p:blipFill>
                      <a:blip r:embed="rId3"/>
                      <a:stretch>
                        <a:fillRect/>
                      </a:stretch>
                    </p:blipFill>
                    <p:spPr>
                      <a:xfrm>
                        <a:off x="7589882" y="568255"/>
                        <a:ext cx="3992518" cy="3348371"/>
                      </a:xfrm>
                      <a:prstGeom prst="rect">
                        <a:avLst/>
                      </a:prstGeom>
                    </p:spPr>
                  </p:pic>
                </p:oleObj>
              </mc:Fallback>
            </mc:AlternateContent>
          </a:graphicData>
        </a:graphic>
      </p:graphicFrame>
    </p:spTree>
    <p:extLst>
      <p:ext uri="{BB962C8B-B14F-4D97-AF65-F5344CB8AC3E}">
        <p14:creationId xmlns:p14="http://schemas.microsoft.com/office/powerpoint/2010/main" val="328343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BBCC-5A31-46FE-9603-131CEE58E51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882DEAC-7047-4A78-92F6-AEDB748165FC}"/>
              </a:ext>
            </a:extLst>
          </p:cNvPr>
          <p:cNvSpPr>
            <a:spLocks noGrp="1"/>
          </p:cNvSpPr>
          <p:nvPr>
            <p:ph idx="1"/>
          </p:nvPr>
        </p:nvSpPr>
        <p:spPr/>
        <p:txBody>
          <a:bodyPr/>
          <a:lstStyle/>
          <a:p>
            <a:pPr>
              <a:spcBef>
                <a:spcPts val="600"/>
              </a:spcBef>
            </a:pPr>
            <a:r>
              <a:rPr lang="en-US" sz="3200" b="1" dirty="0">
                <a:solidFill>
                  <a:srgbClr val="7030A0"/>
                </a:solidFill>
              </a:rPr>
              <a:t>Definition of continual learning</a:t>
            </a:r>
          </a:p>
          <a:p>
            <a:pPr>
              <a:spcBef>
                <a:spcPts val="600"/>
              </a:spcBef>
            </a:pPr>
            <a:r>
              <a:rPr lang="en-US" sz="3200" dirty="0">
                <a:solidFill>
                  <a:schemeClr val="bg2">
                    <a:lumMod val="60000"/>
                    <a:lumOff val="40000"/>
                  </a:schemeClr>
                </a:solidFill>
              </a:rPr>
              <a:t>Class incremental learning (CIL)</a:t>
            </a:r>
          </a:p>
          <a:p>
            <a:pPr lvl="1">
              <a:spcBef>
                <a:spcPts val="600"/>
              </a:spcBef>
            </a:pPr>
            <a:r>
              <a:rPr lang="en-US" sz="2800" dirty="0">
                <a:solidFill>
                  <a:schemeClr val="bg2">
                    <a:lumMod val="60000"/>
                    <a:lumOff val="40000"/>
                  </a:schemeClr>
                </a:solidFill>
              </a:rPr>
              <a:t>Theoretical result and algorithms</a:t>
            </a:r>
          </a:p>
          <a:p>
            <a:pPr>
              <a:spcBef>
                <a:spcPts val="600"/>
              </a:spcBef>
            </a:pPr>
            <a:r>
              <a:rPr lang="en-US" sz="3200" dirty="0">
                <a:solidFill>
                  <a:schemeClr val="bg2">
                    <a:lumMod val="60000"/>
                    <a:lumOff val="40000"/>
                  </a:schemeClr>
                </a:solidFill>
              </a:rPr>
              <a:t>Task incremental learning (TIL)</a:t>
            </a:r>
          </a:p>
          <a:p>
            <a:pPr lvl="1">
              <a:spcBef>
                <a:spcPts val="600"/>
              </a:spcBef>
            </a:pPr>
            <a:r>
              <a:rPr lang="en-US" sz="2800" dirty="0">
                <a:solidFill>
                  <a:schemeClr val="bg2">
                    <a:lumMod val="60000"/>
                    <a:lumOff val="40000"/>
                  </a:schemeClr>
                </a:solidFill>
              </a:rPr>
              <a:t>Knowledge transfer</a:t>
            </a:r>
          </a:p>
          <a:p>
            <a:pPr>
              <a:spcBef>
                <a:spcPts val="600"/>
              </a:spcBef>
            </a:pPr>
            <a:r>
              <a:rPr lang="en-US" sz="3200" dirty="0">
                <a:solidFill>
                  <a:schemeClr val="bg2">
                    <a:lumMod val="60000"/>
                    <a:lumOff val="40000"/>
                  </a:schemeClr>
                </a:solidFill>
              </a:rPr>
              <a:t>Open world continual learning</a:t>
            </a:r>
          </a:p>
          <a:p>
            <a:pPr lvl="1">
              <a:spcBef>
                <a:spcPts val="600"/>
              </a:spcBef>
            </a:pPr>
            <a:r>
              <a:rPr lang="en-US" sz="2800" dirty="0">
                <a:solidFill>
                  <a:schemeClr val="bg2">
                    <a:lumMod val="60000"/>
                    <a:lumOff val="40000"/>
                  </a:schemeClr>
                </a:solidFill>
              </a:rPr>
              <a:t>A continuous learning chatbot</a:t>
            </a:r>
          </a:p>
          <a:p>
            <a:pPr>
              <a:spcBef>
                <a:spcPts val="600"/>
              </a:spcBef>
            </a:pPr>
            <a:r>
              <a:rPr lang="en-US" sz="3200" dirty="0">
                <a:solidFill>
                  <a:schemeClr val="bg2">
                    <a:lumMod val="60000"/>
                    <a:lumOff val="40000"/>
                  </a:schemeClr>
                </a:solidFill>
              </a:rPr>
              <a:t>Summary</a:t>
            </a:r>
          </a:p>
          <a:p>
            <a:endParaRPr lang="en-US" dirty="0"/>
          </a:p>
        </p:txBody>
      </p:sp>
      <p:sp>
        <p:nvSpPr>
          <p:cNvPr id="4" name="Footer Placeholder 3">
            <a:extLst>
              <a:ext uri="{FF2B5EF4-FFF2-40B4-BE49-F238E27FC236}">
                <a16:creationId xmlns:a16="http://schemas.microsoft.com/office/drawing/2014/main" id="{DD26E562-8491-4F03-91BC-143A56A1DEB9}"/>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DCA673DD-CB26-4DC3-941D-6029444DCD8E}"/>
              </a:ext>
            </a:extLst>
          </p:cNvPr>
          <p:cNvSpPr>
            <a:spLocks noGrp="1"/>
          </p:cNvSpPr>
          <p:nvPr>
            <p:ph type="sldNum" sz="quarter" idx="11"/>
          </p:nvPr>
        </p:nvSpPr>
        <p:spPr/>
        <p:txBody>
          <a:bodyPr/>
          <a:lstStyle/>
          <a:p>
            <a:pPr>
              <a:defRPr/>
            </a:pPr>
            <a:fld id="{09BF91C3-4DC8-4412-86BD-7EDA41606D7A}" type="slidenum">
              <a:rPr lang="en-US" altLang="en-US" smtClean="0"/>
              <a:pPr>
                <a:defRPr/>
              </a:pPr>
              <a:t>6</a:t>
            </a:fld>
            <a:endParaRPr lang="en-US" altLang="en-US"/>
          </a:p>
        </p:txBody>
      </p:sp>
    </p:spTree>
    <p:extLst>
      <p:ext uri="{BB962C8B-B14F-4D97-AF65-F5344CB8AC3E}">
        <p14:creationId xmlns:p14="http://schemas.microsoft.com/office/powerpoint/2010/main" val="364699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Continual or lifelong learning</a:t>
            </a:r>
            <a:br>
              <a:rPr lang="en-US" dirty="0"/>
            </a:br>
            <a:r>
              <a:rPr lang="en-US" altLang="en-US" sz="2000" dirty="0"/>
              <a:t>(</a:t>
            </a:r>
            <a:r>
              <a:rPr lang="en-US" altLang="en-US" sz="2000" dirty="0" err="1"/>
              <a:t>Thrun</a:t>
            </a:r>
            <a:r>
              <a:rPr lang="en-US" altLang="en-US" sz="2000" dirty="0"/>
              <a:t> 1996, </a:t>
            </a:r>
            <a:r>
              <a:rPr lang="en-US" sz="2000" dirty="0"/>
              <a:t>Silver et al 2013; Ruvolo and Eaton, 2013; </a:t>
            </a:r>
            <a:r>
              <a:rPr lang="en-US" altLang="en-US" sz="2000" dirty="0"/>
              <a:t>Chen and Liu, 2014, 2018)</a:t>
            </a:r>
            <a:endParaRPr lang="en-US" dirty="0"/>
          </a:p>
        </p:txBody>
      </p:sp>
      <p:sp>
        <p:nvSpPr>
          <p:cNvPr id="3" name="Content Placeholder 2"/>
          <p:cNvSpPr>
            <a:spLocks noGrp="1"/>
          </p:cNvSpPr>
          <p:nvPr>
            <p:ph idx="1"/>
          </p:nvPr>
        </p:nvSpPr>
        <p:spPr>
          <a:xfrm>
            <a:off x="609600" y="1664804"/>
            <a:ext cx="10887000" cy="4466122"/>
          </a:xfrm>
        </p:spPr>
        <p:txBody>
          <a:bodyPr/>
          <a:lstStyle/>
          <a:p>
            <a:r>
              <a:rPr lang="en-US" dirty="0"/>
              <a:t>Learn a sequence of tasks, </a:t>
            </a:r>
            <a:r>
              <a:rPr lang="en-US" i="1" dirty="0"/>
              <a:t>T</a:t>
            </a:r>
            <a:r>
              <a:rPr lang="en-US" baseline="-25000" dirty="0"/>
              <a:t>1</a:t>
            </a:r>
            <a:r>
              <a:rPr lang="en-US" dirty="0"/>
              <a:t>, </a:t>
            </a:r>
            <a:r>
              <a:rPr lang="en-US" i="1" dirty="0"/>
              <a:t>T</a:t>
            </a:r>
            <a:r>
              <a:rPr lang="en-US" baseline="-25000" dirty="0"/>
              <a:t>2</a:t>
            </a:r>
            <a:r>
              <a:rPr lang="en-US" dirty="0"/>
              <a:t>, …, </a:t>
            </a:r>
            <a:r>
              <a:rPr lang="en-US" i="1" dirty="0"/>
              <a:t>T</a:t>
            </a:r>
            <a:r>
              <a:rPr lang="en-US" i="1" baseline="-25000" dirty="0"/>
              <a:t>N</a:t>
            </a:r>
            <a:r>
              <a:rPr lang="en-US" dirty="0"/>
              <a:t>, … incrementally. Each task </a:t>
            </a:r>
            <a:r>
              <a:rPr lang="en-US" i="1" dirty="0"/>
              <a:t>t</a:t>
            </a:r>
            <a:r>
              <a:rPr lang="en-US" dirty="0"/>
              <a:t> has a training dataset                               in a neural network. </a:t>
            </a:r>
          </a:p>
          <a:p>
            <a:pPr lvl="1">
              <a:spcBef>
                <a:spcPts val="600"/>
              </a:spcBef>
            </a:pPr>
            <a:r>
              <a:rPr lang="en-US" dirty="0"/>
              <a:t>In supervised learning, a task is a set of classes to be learned. </a:t>
            </a:r>
          </a:p>
          <a:p>
            <a:pPr>
              <a:spcBef>
                <a:spcPts val="2400"/>
              </a:spcBef>
            </a:pPr>
            <a:r>
              <a:rPr lang="en-US" b="1" dirty="0">
                <a:solidFill>
                  <a:srgbClr val="FF0000"/>
                </a:solidFill>
              </a:rPr>
              <a:t>Goal:</a:t>
            </a:r>
            <a:r>
              <a:rPr lang="en-US" b="1" dirty="0"/>
              <a:t> </a:t>
            </a:r>
            <a:r>
              <a:rPr lang="en-US" dirty="0"/>
              <a:t>learn each new task </a:t>
            </a:r>
            <a:r>
              <a:rPr lang="en-US" i="1" dirty="0"/>
              <a:t>T</a:t>
            </a:r>
            <a:r>
              <a:rPr lang="en-US" i="1" baseline="-25000" dirty="0"/>
              <a:t>N</a:t>
            </a:r>
            <a:r>
              <a:rPr lang="en-US" baseline="-25000" dirty="0"/>
              <a:t>+1 </a:t>
            </a:r>
            <a:r>
              <a:rPr lang="en-US" dirty="0"/>
              <a:t>incrementally</a:t>
            </a:r>
          </a:p>
          <a:p>
            <a:pPr marL="841375" lvl="1" indent="-514350">
              <a:buSzPct val="100000"/>
              <a:buFont typeface="+mj-lt"/>
              <a:buAutoNum type="arabicPeriod"/>
            </a:pPr>
            <a:r>
              <a:rPr lang="en-US" sz="2400" b="1" dirty="0">
                <a:solidFill>
                  <a:srgbClr val="0000FF"/>
                </a:solidFill>
              </a:rPr>
              <a:t>without catastrophic forgetting </a:t>
            </a:r>
            <a:r>
              <a:rPr lang="en-US" sz="2400" b="1" dirty="0">
                <a:solidFill>
                  <a:srgbClr val="FF0000"/>
                </a:solidFill>
              </a:rPr>
              <a:t>(CF)</a:t>
            </a:r>
            <a:r>
              <a:rPr lang="en-US" sz="2400" dirty="0">
                <a:solidFill>
                  <a:srgbClr val="0000FF"/>
                </a:solidFill>
              </a:rPr>
              <a:t>:</a:t>
            </a:r>
            <a:r>
              <a:rPr lang="en-US" sz="2400" dirty="0"/>
              <a:t> Learning of the new task </a:t>
            </a:r>
            <a:r>
              <a:rPr lang="en-US" sz="2400" i="1" dirty="0"/>
              <a:t>T</a:t>
            </a:r>
            <a:r>
              <a:rPr lang="en-US" sz="2400" i="1" baseline="-25000" dirty="0"/>
              <a:t>N</a:t>
            </a:r>
            <a:r>
              <a:rPr lang="en-US" sz="2400" baseline="-25000" dirty="0"/>
              <a:t>+1</a:t>
            </a:r>
            <a:r>
              <a:rPr lang="en-US" sz="2400" dirty="0"/>
              <a:t> should not result in accuracy degradation for any of the previous </a:t>
            </a:r>
            <a:r>
              <a:rPr lang="en-US" sz="2400" i="1" dirty="0"/>
              <a:t>N</a:t>
            </a:r>
            <a:r>
              <a:rPr lang="en-US" sz="2400" b="1" i="1" dirty="0"/>
              <a:t> </a:t>
            </a:r>
            <a:r>
              <a:rPr lang="en-US" sz="2400" dirty="0"/>
              <a:t>tasks. </a:t>
            </a:r>
          </a:p>
          <a:p>
            <a:pPr marL="841375" lvl="1" indent="-514350">
              <a:buSzPct val="100000"/>
              <a:buFont typeface="+mj-lt"/>
              <a:buAutoNum type="arabicPeriod"/>
            </a:pPr>
            <a:r>
              <a:rPr lang="en-US" sz="2400" b="1" dirty="0">
                <a:solidFill>
                  <a:srgbClr val="0000FF"/>
                </a:solidFill>
              </a:rPr>
              <a:t>with knowledge transfer</a:t>
            </a:r>
            <a:r>
              <a:rPr lang="en-US" sz="2400" b="1" dirty="0">
                <a:solidFill>
                  <a:srgbClr val="FF0000"/>
                </a:solidFill>
              </a:rPr>
              <a:t> (KT)</a:t>
            </a:r>
            <a:r>
              <a:rPr lang="en-US" sz="2400" dirty="0"/>
              <a:t>: leveraging the knowledge learned from the previous tasks to learn the new task </a:t>
            </a:r>
            <a:r>
              <a:rPr lang="en-US" sz="2400" i="1" dirty="0"/>
              <a:t>T</a:t>
            </a:r>
            <a:r>
              <a:rPr lang="en-US" sz="2400" i="1" baseline="-25000" dirty="0"/>
              <a:t>N</a:t>
            </a:r>
            <a:r>
              <a:rPr lang="en-US" sz="2400" baseline="-25000" dirty="0"/>
              <a:t>+1</a:t>
            </a:r>
            <a:r>
              <a:rPr lang="en-US" sz="2400" dirty="0"/>
              <a:t> better. </a:t>
            </a:r>
          </a:p>
        </p:txBody>
      </p:sp>
      <p:sp>
        <p:nvSpPr>
          <p:cNvPr id="7" name="Slide Number Placeholder 6"/>
          <p:cNvSpPr>
            <a:spLocks noGrp="1"/>
          </p:cNvSpPr>
          <p:nvPr>
            <p:ph type="sldNum" sz="quarter" idx="11"/>
          </p:nvPr>
        </p:nvSpPr>
        <p:spPr/>
        <p:txBody>
          <a:bodyPr/>
          <a:lstStyle/>
          <a:p>
            <a:pPr>
              <a:defRPr/>
            </a:pPr>
            <a:fld id="{09BF91C3-4DC8-4412-86BD-7EDA41606D7A}" type="slidenum">
              <a:rPr lang="en-US" altLang="en-US" smtClean="0"/>
              <a:pPr>
                <a:defRPr/>
              </a:pPr>
              <a:t>7</a:t>
            </a:fld>
            <a:endParaRPr lang="en-US" altLang="en-US"/>
          </a:p>
        </p:txBody>
      </p:sp>
      <p:sp>
        <p:nvSpPr>
          <p:cNvPr id="4" name="Footer Placeholder 3"/>
          <p:cNvSpPr>
            <a:spLocks noGrp="1"/>
          </p:cNvSpPr>
          <p:nvPr>
            <p:ph type="ftr" sz="quarter" idx="10"/>
          </p:nvPr>
        </p:nvSpPr>
        <p:spPr/>
        <p:txBody>
          <a:bodyPr/>
          <a:lstStyle/>
          <a:p>
            <a:pPr>
              <a:defRPr/>
            </a:pPr>
            <a:r>
              <a:rPr lang="it-IT" altLang="en-US"/>
              <a:t>ATAL, Jan 7, 2023</a:t>
            </a:r>
            <a:endParaRPr lang="en-US" altLang="en-US" dirty="0"/>
          </a:p>
        </p:txBody>
      </p:sp>
      <p:pic>
        <p:nvPicPr>
          <p:cNvPr id="6" name="Picture 5">
            <a:extLst>
              <a:ext uri="{FF2B5EF4-FFF2-40B4-BE49-F238E27FC236}">
                <a16:creationId xmlns:a16="http://schemas.microsoft.com/office/drawing/2014/main" id="{5B66D3A2-FB1A-49E3-90F0-06C0B87740EC}"/>
              </a:ext>
            </a:extLst>
          </p:cNvPr>
          <p:cNvPicPr>
            <a:picLocks noChangeAspect="1"/>
          </p:cNvPicPr>
          <p:nvPr/>
        </p:nvPicPr>
        <p:blipFill>
          <a:blip r:embed="rId2"/>
          <a:stretch>
            <a:fillRect/>
          </a:stretch>
        </p:blipFill>
        <p:spPr>
          <a:xfrm>
            <a:off x="6852084" y="2204864"/>
            <a:ext cx="2952328" cy="523023"/>
          </a:xfrm>
          <a:prstGeom prst="rect">
            <a:avLst/>
          </a:prstGeom>
        </p:spPr>
      </p:pic>
      <p:pic>
        <p:nvPicPr>
          <p:cNvPr id="5" name="Picture 4">
            <a:extLst>
              <a:ext uri="{FF2B5EF4-FFF2-40B4-BE49-F238E27FC236}">
                <a16:creationId xmlns:a16="http://schemas.microsoft.com/office/drawing/2014/main" id="{3AA60EC6-2B30-5F74-E3DA-CB863746C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500" y="193024"/>
            <a:ext cx="1215466" cy="1615796"/>
          </a:xfrm>
          <a:prstGeom prst="rect">
            <a:avLst/>
          </a:prstGeom>
        </p:spPr>
      </p:pic>
    </p:spTree>
    <p:extLst>
      <p:ext uri="{BB962C8B-B14F-4D97-AF65-F5344CB8AC3E}">
        <p14:creationId xmlns:p14="http://schemas.microsoft.com/office/powerpoint/2010/main" val="230296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C3B9-18FF-29DA-3EEA-8593BA685922}"/>
              </a:ext>
            </a:extLst>
          </p:cNvPr>
          <p:cNvSpPr>
            <a:spLocks noGrp="1"/>
          </p:cNvSpPr>
          <p:nvPr>
            <p:ph type="title"/>
          </p:nvPr>
        </p:nvSpPr>
        <p:spPr/>
        <p:txBody>
          <a:bodyPr/>
          <a:lstStyle/>
          <a:p>
            <a:r>
              <a:rPr lang="en-US" dirty="0"/>
              <a:t>Traditional lifelong/continual learning</a:t>
            </a:r>
            <a:br>
              <a:rPr lang="en-US" dirty="0"/>
            </a:br>
            <a:r>
              <a:rPr lang="en-US" sz="2000" dirty="0"/>
              <a:t>(</a:t>
            </a:r>
            <a:r>
              <a:rPr lang="en-US" sz="2000" dirty="0" err="1"/>
              <a:t>T</a:t>
            </a:r>
            <a:r>
              <a:rPr lang="en-US" altLang="en-US" sz="2000" dirty="0" err="1"/>
              <a:t>hrun</a:t>
            </a:r>
            <a:r>
              <a:rPr lang="en-US" altLang="en-US" sz="2000" dirty="0"/>
              <a:t> 1996, </a:t>
            </a:r>
            <a:r>
              <a:rPr lang="en-US" sz="2000" dirty="0"/>
              <a:t>Silver et al 2013; Ruvolo and Eaton, 2013; </a:t>
            </a:r>
            <a:r>
              <a:rPr lang="en-US" altLang="en-US" sz="2000" dirty="0"/>
              <a:t>Chen and Liu, 2014, 2018)</a:t>
            </a:r>
            <a:endParaRPr lang="en-US" sz="2000" dirty="0"/>
          </a:p>
        </p:txBody>
      </p:sp>
      <p:pic>
        <p:nvPicPr>
          <p:cNvPr id="7" name="Content Placeholder 6" descr="Diagram&#10;&#10;Description automatically generated">
            <a:extLst>
              <a:ext uri="{FF2B5EF4-FFF2-40B4-BE49-F238E27FC236}">
                <a16:creationId xmlns:a16="http://schemas.microsoft.com/office/drawing/2014/main" id="{9F0075CC-93A0-8568-B737-5FF59AA00B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47589"/>
            <a:ext cx="8244518" cy="4695265"/>
          </a:xfrm>
        </p:spPr>
      </p:pic>
      <p:sp>
        <p:nvSpPr>
          <p:cNvPr id="4" name="Footer Placeholder 3">
            <a:extLst>
              <a:ext uri="{FF2B5EF4-FFF2-40B4-BE49-F238E27FC236}">
                <a16:creationId xmlns:a16="http://schemas.microsoft.com/office/drawing/2014/main" id="{1E42817F-5A7C-0DD8-CA0F-A7DD06244AE9}"/>
              </a:ext>
            </a:extLst>
          </p:cNvPr>
          <p:cNvSpPr>
            <a:spLocks noGrp="1"/>
          </p:cNvSpPr>
          <p:nvPr>
            <p:ph type="ftr" sz="quarter" idx="10"/>
          </p:nvPr>
        </p:nvSpPr>
        <p:spPr/>
        <p:txBody>
          <a:bodyPr/>
          <a:lstStyle/>
          <a:p>
            <a:pPr>
              <a:defRPr/>
            </a:pPr>
            <a:r>
              <a:rPr lang="en-US" altLang="en-US"/>
              <a:t>CIIS2022, Xiamen, 09/18/2022</a:t>
            </a:r>
            <a:endParaRPr lang="en-US" altLang="en-US" dirty="0"/>
          </a:p>
        </p:txBody>
      </p:sp>
      <p:sp>
        <p:nvSpPr>
          <p:cNvPr id="3" name="Slide Number Placeholder 2">
            <a:extLst>
              <a:ext uri="{FF2B5EF4-FFF2-40B4-BE49-F238E27FC236}">
                <a16:creationId xmlns:a16="http://schemas.microsoft.com/office/drawing/2014/main" id="{D63ACB42-5C8E-F715-CF57-61DE943D8DDC}"/>
              </a:ext>
            </a:extLst>
          </p:cNvPr>
          <p:cNvSpPr>
            <a:spLocks noGrp="1"/>
          </p:cNvSpPr>
          <p:nvPr>
            <p:ph type="sldNum" sz="quarter" idx="11"/>
          </p:nvPr>
        </p:nvSpPr>
        <p:spPr/>
        <p:txBody>
          <a:bodyPr/>
          <a:lstStyle/>
          <a:p>
            <a:pPr>
              <a:defRPr/>
            </a:pPr>
            <a:fld id="{09BF91C3-4DC8-4412-86BD-7EDA41606D7A}" type="slidenum">
              <a:rPr lang="en-US" altLang="en-US" smtClean="0"/>
              <a:pPr>
                <a:defRPr/>
              </a:pPr>
              <a:t>8</a:t>
            </a:fld>
            <a:endParaRPr lang="en-US" altLang="en-US"/>
          </a:p>
        </p:txBody>
      </p:sp>
      <p:sp>
        <p:nvSpPr>
          <p:cNvPr id="9" name="TextBox 8">
            <a:extLst>
              <a:ext uri="{FF2B5EF4-FFF2-40B4-BE49-F238E27FC236}">
                <a16:creationId xmlns:a16="http://schemas.microsoft.com/office/drawing/2014/main" id="{8FE923E7-8A5F-F4FC-71DF-58DCC5B3507E}"/>
              </a:ext>
            </a:extLst>
          </p:cNvPr>
          <p:cNvSpPr txBox="1"/>
          <p:nvPr/>
        </p:nvSpPr>
        <p:spPr>
          <a:xfrm>
            <a:off x="609600" y="6152723"/>
            <a:ext cx="10972800" cy="498598"/>
          </a:xfrm>
          <a:prstGeom prst="rect">
            <a:avLst/>
          </a:prstGeom>
          <a:noFill/>
        </p:spPr>
        <p:txBody>
          <a:bodyPr wrap="square" rtlCol="0">
            <a:spAutoFit/>
          </a:bodyPr>
          <a:lstStyle/>
          <a:p>
            <a:pPr algn="ctr">
              <a:buNone/>
            </a:pPr>
            <a:r>
              <a:rPr lang="en-US" sz="1200" dirty="0"/>
              <a:t>Liu. Learning on the Job: Online Lifelong and Continual Learning. AAAI-2020</a:t>
            </a:r>
          </a:p>
          <a:p>
            <a:pPr algn="ctr">
              <a:buNone/>
            </a:pPr>
            <a:r>
              <a:rPr lang="en-US" sz="1200" dirty="0"/>
              <a:t>Chen and Liu. Lifelong machine learning. Morgan &amp; Claypool. 2018</a:t>
            </a:r>
          </a:p>
        </p:txBody>
      </p:sp>
      <p:sp>
        <p:nvSpPr>
          <p:cNvPr id="5" name="TextBox 4">
            <a:extLst>
              <a:ext uri="{FF2B5EF4-FFF2-40B4-BE49-F238E27FC236}">
                <a16:creationId xmlns:a16="http://schemas.microsoft.com/office/drawing/2014/main" id="{0BF6FFBC-CB87-6736-0BB9-DAB0AAC8880E}"/>
              </a:ext>
            </a:extLst>
          </p:cNvPr>
          <p:cNvSpPr txBox="1"/>
          <p:nvPr/>
        </p:nvSpPr>
        <p:spPr>
          <a:xfrm>
            <a:off x="9084332" y="1664804"/>
            <a:ext cx="2844800" cy="3933384"/>
          </a:xfrm>
          <a:prstGeom prst="rect">
            <a:avLst/>
          </a:prstGeom>
          <a:noFill/>
        </p:spPr>
        <p:txBody>
          <a:bodyPr wrap="square" rtlCol="0">
            <a:spAutoFit/>
          </a:bodyPr>
          <a:lstStyle/>
          <a:p>
            <a:pPr>
              <a:buNone/>
            </a:pPr>
            <a:r>
              <a:rPr lang="en-US" sz="2400" dirty="0"/>
              <a:t>In supervised ML,</a:t>
            </a:r>
            <a:endParaRPr lang="en-US" sz="2400" dirty="0">
              <a:ea typeface="+mn-ea"/>
              <a:cs typeface="+mn-cs"/>
            </a:endParaRPr>
          </a:p>
          <a:p>
            <a:pPr>
              <a:buNone/>
            </a:pPr>
            <a:r>
              <a:rPr lang="en-US" sz="2600" dirty="0"/>
              <a:t>a </a:t>
            </a:r>
            <a:r>
              <a:rPr lang="en-US" sz="2600" b="1" dirty="0">
                <a:solidFill>
                  <a:srgbClr val="FF0000"/>
                </a:solidFill>
              </a:rPr>
              <a:t>task </a:t>
            </a:r>
            <a:r>
              <a:rPr lang="en-US" sz="2600" dirty="0"/>
              <a:t>is</a:t>
            </a:r>
            <a:r>
              <a:rPr lang="en-US" sz="2400" dirty="0"/>
              <a:t> a set of classes to learn</a:t>
            </a:r>
            <a:endParaRPr lang="en-US" sz="2400" dirty="0">
              <a:ea typeface="+mn-ea"/>
              <a:cs typeface="+mn-cs"/>
            </a:endParaRPr>
          </a:p>
          <a:p>
            <a:endParaRPr lang="en-US" dirty="0"/>
          </a:p>
          <a:p>
            <a:pPr>
              <a:buNone/>
            </a:pPr>
            <a:r>
              <a:rPr lang="en-US" sz="2800" dirty="0">
                <a:solidFill>
                  <a:srgbClr val="FF0000"/>
                </a:solidFill>
              </a:rPr>
              <a:t>Assumption: </a:t>
            </a:r>
          </a:p>
          <a:p>
            <a:pPr>
              <a:buNone/>
            </a:pPr>
            <a:r>
              <a:rPr lang="en-US" sz="2400" dirty="0"/>
              <a:t>Both</a:t>
            </a:r>
            <a:r>
              <a:rPr lang="en-US" sz="2400" dirty="0">
                <a:solidFill>
                  <a:srgbClr val="FF0000"/>
                </a:solidFill>
              </a:rPr>
              <a:t> </a:t>
            </a:r>
            <a:r>
              <a:rPr lang="en-US" sz="2400" dirty="0"/>
              <a:t>the task </a:t>
            </a:r>
            <a:r>
              <a:rPr lang="en-US" sz="2400" i="1" dirty="0"/>
              <a:t>T</a:t>
            </a:r>
            <a:r>
              <a:rPr lang="en-US" sz="2400" i="1" baseline="-25000" dirty="0"/>
              <a:t>N</a:t>
            </a:r>
            <a:r>
              <a:rPr lang="en-US" sz="2400" baseline="-25000" dirty="0"/>
              <a:t>+1</a:t>
            </a:r>
            <a:r>
              <a:rPr lang="en-US" sz="2400" dirty="0"/>
              <a:t> and its training data </a:t>
            </a:r>
            <a:r>
              <a:rPr lang="en-US" sz="2400" i="1" dirty="0"/>
              <a:t>D</a:t>
            </a:r>
            <a:r>
              <a:rPr lang="en-US" sz="2400" i="1" baseline="-25000" dirty="0"/>
              <a:t>N</a:t>
            </a:r>
            <a:r>
              <a:rPr lang="en-US" sz="2400" baseline="-25000" dirty="0"/>
              <a:t>+1</a:t>
            </a:r>
            <a:r>
              <a:rPr lang="en-US" sz="2400" dirty="0"/>
              <a:t> are </a:t>
            </a:r>
            <a:r>
              <a:rPr lang="en-US" sz="2400" b="1" dirty="0"/>
              <a:t>given</a:t>
            </a:r>
            <a:r>
              <a:rPr lang="en-US" sz="2400" dirty="0"/>
              <a:t>.</a:t>
            </a:r>
          </a:p>
        </p:txBody>
      </p:sp>
    </p:spTree>
    <p:extLst>
      <p:ext uri="{BB962C8B-B14F-4D97-AF65-F5344CB8AC3E}">
        <p14:creationId xmlns:p14="http://schemas.microsoft.com/office/powerpoint/2010/main" val="329246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2C6B-CF72-DF5A-02E0-69E59D504CA1}"/>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3E8BC1F5-CB3E-A06C-37F3-78932330C523}"/>
              </a:ext>
            </a:extLst>
          </p:cNvPr>
          <p:cNvSpPr>
            <a:spLocks noGrp="1"/>
          </p:cNvSpPr>
          <p:nvPr>
            <p:ph idx="1"/>
          </p:nvPr>
        </p:nvSpPr>
        <p:spPr/>
        <p:txBody>
          <a:bodyPr/>
          <a:lstStyle/>
          <a:p>
            <a:pPr marL="346075" indent="-346075">
              <a:spcBef>
                <a:spcPts val="1200"/>
              </a:spcBef>
            </a:pPr>
            <a:r>
              <a:rPr lang="en-US" dirty="0"/>
              <a:t>Once a task is learned its data is no longer accessible, at least a majority of it. </a:t>
            </a:r>
          </a:p>
          <a:p>
            <a:pPr marL="673100" lvl="1" indent="-346075">
              <a:spcBef>
                <a:spcPts val="1200"/>
              </a:spcBef>
            </a:pPr>
            <a:r>
              <a:rPr lang="en-US" dirty="0"/>
              <a:t>In the replay approach, we can save a small amount of past data</a:t>
            </a:r>
          </a:p>
          <a:p>
            <a:pPr marL="346075" indent="-346075">
              <a:spcBef>
                <a:spcPts val="600"/>
              </a:spcBef>
            </a:pPr>
            <a:endParaRPr lang="en-US" dirty="0"/>
          </a:p>
          <a:p>
            <a:pPr marL="346075" indent="-346075">
              <a:spcBef>
                <a:spcPts val="600"/>
              </a:spcBef>
            </a:pPr>
            <a:r>
              <a:rPr lang="en-US" dirty="0"/>
              <a:t>Both the new task </a:t>
            </a:r>
            <a:r>
              <a:rPr lang="en-US" i="1" dirty="0"/>
              <a:t>T</a:t>
            </a:r>
            <a:r>
              <a:rPr lang="en-US" i="1" baseline="-25000" dirty="0"/>
              <a:t>N</a:t>
            </a:r>
            <a:r>
              <a:rPr lang="en-US" baseline="-25000" dirty="0"/>
              <a:t>+1</a:t>
            </a:r>
            <a:r>
              <a:rPr lang="en-US" dirty="0"/>
              <a:t> and its training data </a:t>
            </a:r>
            <a:r>
              <a:rPr lang="en-US" i="1" dirty="0"/>
              <a:t>D</a:t>
            </a:r>
            <a:r>
              <a:rPr lang="en-US" i="1" baseline="-25000" dirty="0"/>
              <a:t>N</a:t>
            </a:r>
            <a:r>
              <a:rPr lang="en-US" baseline="-25000" dirty="0"/>
              <a:t>+1</a:t>
            </a:r>
            <a:r>
              <a:rPr lang="en-US" dirty="0"/>
              <a:t> </a:t>
            </a:r>
            <a:r>
              <a:rPr lang="en-US" b="1" dirty="0"/>
              <a:t>are given by the user</a:t>
            </a:r>
            <a:r>
              <a:rPr lang="en-US" dirty="0"/>
              <a:t>.</a:t>
            </a:r>
          </a:p>
          <a:p>
            <a:endParaRPr lang="en-US" dirty="0"/>
          </a:p>
        </p:txBody>
      </p:sp>
      <p:sp>
        <p:nvSpPr>
          <p:cNvPr id="4" name="Footer Placeholder 3">
            <a:extLst>
              <a:ext uri="{FF2B5EF4-FFF2-40B4-BE49-F238E27FC236}">
                <a16:creationId xmlns:a16="http://schemas.microsoft.com/office/drawing/2014/main" id="{90746E86-5B69-28E6-3A32-915390B4292B}"/>
              </a:ext>
            </a:extLst>
          </p:cNvPr>
          <p:cNvSpPr>
            <a:spLocks noGrp="1"/>
          </p:cNvSpPr>
          <p:nvPr>
            <p:ph type="ftr" sz="quarter" idx="10"/>
          </p:nvPr>
        </p:nvSpPr>
        <p:spPr/>
        <p:txBody>
          <a:bodyPr/>
          <a:lstStyle/>
          <a:p>
            <a:pPr>
              <a:defRPr/>
            </a:pPr>
            <a:r>
              <a:rPr lang="it-IT" altLang="en-US"/>
              <a:t>ATAL, Jan 7, 2023</a:t>
            </a:r>
            <a:endParaRPr lang="en-US" altLang="en-US" dirty="0"/>
          </a:p>
        </p:txBody>
      </p:sp>
      <p:sp>
        <p:nvSpPr>
          <p:cNvPr id="5" name="Slide Number Placeholder 4">
            <a:extLst>
              <a:ext uri="{FF2B5EF4-FFF2-40B4-BE49-F238E27FC236}">
                <a16:creationId xmlns:a16="http://schemas.microsoft.com/office/drawing/2014/main" id="{07D97406-18E6-8A75-FCD8-3A8219126BDE}"/>
              </a:ext>
            </a:extLst>
          </p:cNvPr>
          <p:cNvSpPr>
            <a:spLocks noGrp="1"/>
          </p:cNvSpPr>
          <p:nvPr>
            <p:ph type="sldNum" sz="quarter" idx="11"/>
          </p:nvPr>
        </p:nvSpPr>
        <p:spPr/>
        <p:txBody>
          <a:bodyPr/>
          <a:lstStyle/>
          <a:p>
            <a:pPr>
              <a:defRPr/>
            </a:pPr>
            <a:fld id="{09BF91C3-4DC8-4412-86BD-7EDA41606D7A}" type="slidenum">
              <a:rPr lang="en-US" altLang="en-US" smtClean="0"/>
              <a:pPr>
                <a:defRPr/>
              </a:pPr>
              <a:t>9</a:t>
            </a:fld>
            <a:endParaRPr lang="en-US" altLang="en-US"/>
          </a:p>
        </p:txBody>
      </p:sp>
    </p:spTree>
    <p:extLst>
      <p:ext uri="{BB962C8B-B14F-4D97-AF65-F5344CB8AC3E}">
        <p14:creationId xmlns:p14="http://schemas.microsoft.com/office/powerpoint/2010/main" val="1709220109"/>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263961</TotalTime>
  <Words>3483</Words>
  <Application>Microsoft Office PowerPoint</Application>
  <PresentationFormat>Widescreen</PresentationFormat>
  <Paragraphs>379</Paragraphs>
  <Slides>36</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Helvetica Neue Medium</vt:lpstr>
      <vt:lpstr>NimbusRomNo9L-Medi</vt:lpstr>
      <vt:lpstr>NimbusRomNo9L-Regu</vt:lpstr>
      <vt:lpstr>Arial</vt:lpstr>
      <vt:lpstr>Calibri</vt:lpstr>
      <vt:lpstr>Garamond</vt:lpstr>
      <vt:lpstr>Times New Roman</vt:lpstr>
      <vt:lpstr>Wingdings</vt:lpstr>
      <vt:lpstr>Edge</vt:lpstr>
      <vt:lpstr>Bitmap Image</vt:lpstr>
      <vt:lpstr>Lifelong and Continual Learning in the Open World</vt:lpstr>
      <vt:lpstr>Introduction </vt:lpstr>
      <vt:lpstr>Closed-world and open-world (Fei et al, 2016; Shu et al., 2017)</vt:lpstr>
      <vt:lpstr>Open-world CL: a greeting bot in a hotel (Chen and Liu, 2018; Liu et al., 2021)</vt:lpstr>
      <vt:lpstr>An experience with self-driving</vt:lpstr>
      <vt:lpstr>Outline</vt:lpstr>
      <vt:lpstr>Continual or lifelong learning (Thrun 1996, Silver et al 2013; Ruvolo and Eaton, 2013; Chen and Liu, 2014, 2018)</vt:lpstr>
      <vt:lpstr>Traditional lifelong/continual learning (Thrun 1996, Silver et al 2013; Ruvolo and Eaton, 2013; Chen and Liu, 2014, 2018)</vt:lpstr>
      <vt:lpstr>Assumptions</vt:lpstr>
      <vt:lpstr>Two popular CL settings: TIL  (Kim et al., 2022)</vt:lpstr>
      <vt:lpstr>Two popular CL settings: CIL  (Kim et al., 2022)</vt:lpstr>
      <vt:lpstr>An additional challenge of CIL</vt:lpstr>
      <vt:lpstr>Outline</vt:lpstr>
      <vt:lpstr>CIL decomposition and theoretical result  (Kim et al., 2022)</vt:lpstr>
      <vt:lpstr>Upper Bound of CIL Loss</vt:lpstr>
      <vt:lpstr>TP and OOD detection bound each other</vt:lpstr>
      <vt:lpstr>Necessary Condition for CIL</vt:lpstr>
      <vt:lpstr>Intuition of the theory</vt:lpstr>
      <vt:lpstr>Proposed Methods - Comparison (CIL)</vt:lpstr>
      <vt:lpstr>Outline</vt:lpstr>
      <vt:lpstr>CTR: Capsule and Transfer Routing for CL</vt:lpstr>
      <vt:lpstr>Experimental results</vt:lpstr>
      <vt:lpstr>Outline</vt:lpstr>
      <vt:lpstr>Theory for open-world continual learning</vt:lpstr>
      <vt:lpstr>Open-world CL - a greeting bot in a hotel (Chen and Liu, 2018; Liu et al., 2021)</vt:lpstr>
      <vt:lpstr>Example (cont.) </vt:lpstr>
      <vt:lpstr>Novelty characterization and adaptation</vt:lpstr>
      <vt:lpstr>SOLA: Self-initiated Open-world continual Learning &amp; Adaptation (Chen &amp; Liu, 2018, Liu, 2020 Liu et al., 2022)</vt:lpstr>
      <vt:lpstr>Outline</vt:lpstr>
      <vt:lpstr>SOLA example: natural language interface (NLI)</vt:lpstr>
      <vt:lpstr>An example – Smart home</vt:lpstr>
      <vt:lpstr>Novelty detection, characterization, adaptation</vt:lpstr>
      <vt:lpstr>Risk consideration</vt:lpstr>
      <vt:lpstr>Outline</vt:lpstr>
      <vt:lpstr>Summary</vt:lpstr>
      <vt:lpstr>Thank You</vt:lpstr>
    </vt:vector>
  </TitlesOfParts>
  <Company>NUS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and Summarizing Customer Reviews</dc:title>
  <dc:creator>Preferred Customer</dc:creator>
  <cp:lastModifiedBy>Liu, Bing</cp:lastModifiedBy>
  <cp:revision>6569</cp:revision>
  <cp:lastPrinted>2015-07-21T14:54:29Z</cp:lastPrinted>
  <dcterms:created xsi:type="dcterms:W3CDTF">2004-06-21T03:23:40Z</dcterms:created>
  <dcterms:modified xsi:type="dcterms:W3CDTF">2023-04-23T14:51:40Z</dcterms:modified>
</cp:coreProperties>
</file>