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tags/tag1.xml" ContentType="application/vnd.openxmlformats-officedocument.presentationml.tags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tags/tag2.xml" ContentType="application/vnd.openxmlformats-officedocument.presentationml.tags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tags/tag3.xml" ContentType="application/vnd.openxmlformats-officedocument.presentationml.tags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>
  <p:sldMasterIdLst>
    <p:sldMasterId id="2147483701" r:id="rId1"/>
  </p:sldMasterIdLst>
  <p:notesMasterIdLst>
    <p:notesMasterId r:id="rId12"/>
  </p:notesMasterIdLst>
  <p:sldIdLst>
    <p:sldId id="418" r:id="rId2"/>
    <p:sldId id="501" r:id="rId3"/>
    <p:sldId id="421" r:id="rId4"/>
    <p:sldId id="411" r:id="rId5"/>
    <p:sldId id="503" r:id="rId6"/>
    <p:sldId id="415" r:id="rId7"/>
    <p:sldId id="423" r:id="rId8"/>
    <p:sldId id="416" r:id="rId9"/>
    <p:sldId id="502" r:id="rId10"/>
    <p:sldId id="417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137" autoAdjust="0"/>
    <p:restoredTop sz="90101" autoAdjust="0"/>
  </p:normalViewPr>
  <p:slideViewPr>
    <p:cSldViewPr snapToGrid="0">
      <p:cViewPr varScale="1">
        <p:scale>
          <a:sx n="92" d="100"/>
          <a:sy n="92" d="100"/>
        </p:scale>
        <p:origin x="518" y="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FBD58A-BD1B-40F7-9E00-84F297F086BE}" type="datetimeFigureOut">
              <a:rPr lang="en-US" smtClean="0"/>
              <a:t>1/8/2024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C2F113A-3271-48F5-857E-76D4FE8241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34238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823077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
Poll Title: Do not modify the notes in this section to avoid tampering with the Poll Everywhere activity.
More info at polleverywhere.com/support
Questions
https://www.polleverywhere.com/discourses/SRzwhp4zztmGWgIgz520A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1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14F641B-9B89-2D8F-0F33-16D016FA5852}"/>
              </a:ext>
            </a:extLst>
          </p:cNvPr>
          <p:cNvSpPr txBox="1"/>
          <p:nvPr/>
        </p:nvSpPr>
        <p:spPr>
          <a:xfrm>
            <a:off x="0" y="0"/>
            <a:ext cx="3810000" cy="1270000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70410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We’re going to start by focusing on the first point: the language we use to write definitions.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835312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
Poll Title: Do not modify the notes in this section to avoid tampering with the Poll Everywhere activity.
More info at polleverywhere.com/support
Have you used a functional language with datatypes and pattern matching before?
https://www.polleverywhere.com/multiple_choice_polls/VFuuAQKcr19OQIKwVyMFf?state=opened&amp;flow=Default&amp;onscreen=persist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4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2250990-B8D8-2B44-52D9-648FD3AFBDD7}"/>
              </a:ext>
            </a:extLst>
          </p:cNvPr>
          <p:cNvSpPr txBox="1"/>
          <p:nvPr/>
        </p:nvSpPr>
        <p:spPr>
          <a:xfrm>
            <a:off x="0" y="0"/>
            <a:ext cx="3810000" cy="1270000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930476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What are we actually defining?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953213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What are we actually defining?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737779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
Poll Title: Do not modify the notes in this section to avoid tampering with the Poll Everywhere activity.
More info at polleverywhere.com/support
Questions
https://www.polleverywhere.com/discourses/SRzwhp4zztmGWgIgz520A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8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14F641B-9B89-2D8F-0F33-16D016FA5852}"/>
              </a:ext>
            </a:extLst>
          </p:cNvPr>
          <p:cNvSpPr txBox="1"/>
          <p:nvPr/>
        </p:nvSpPr>
        <p:spPr>
          <a:xfrm>
            <a:off x="0" y="0"/>
            <a:ext cx="3810000" cy="1270000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7041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3504" y="743963"/>
            <a:ext cx="10782300" cy="3352800"/>
          </a:xfrm>
        </p:spPr>
        <p:txBody>
          <a:bodyPr anchor="b">
            <a:noAutofit/>
          </a:bodyPr>
          <a:lstStyle>
            <a:lvl1pPr algn="l">
              <a:lnSpc>
                <a:spcPct val="80000"/>
              </a:lnSpc>
              <a:defRPr sz="8000" spc="-120" baseline="0">
                <a:solidFill>
                  <a:srgbClr val="FFFFFF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67512" y="4220128"/>
            <a:ext cx="9228201" cy="1645920"/>
          </a:xfrm>
        </p:spPr>
        <p:txBody>
          <a:bodyPr>
            <a:normAutofit/>
          </a:bodyPr>
          <a:lstStyle>
            <a:lvl1pPr marL="0" indent="0" algn="l">
              <a:buNone/>
              <a:defRPr sz="3200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F48C6787-AA23-4CCF-A4E5-B581B7F8C8BA}" type="datetime1">
              <a:rPr lang="en-US" smtClean="0"/>
              <a:t>1/8/2024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1F1B8572-414E-4329-B0B0-F510B92A29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9468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BB111E-5611-4ADA-A1B0-6EF235452256}" type="datetime1">
              <a:rPr lang="en-US" smtClean="0"/>
              <a:t>1/8/2024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66863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43950" y="695325"/>
            <a:ext cx="2628900" cy="48006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1525" y="714375"/>
            <a:ext cx="7734300" cy="54006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5CA1C-7FCE-4A47-839A-B256412617F7}" type="datetime1">
              <a:rPr lang="en-US" smtClean="0"/>
              <a:t>1/8/2024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21253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7224" y="-21167"/>
            <a:ext cx="10772775" cy="1658198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6656" y="1637032"/>
            <a:ext cx="10753725" cy="4140834"/>
          </a:xfrm>
        </p:spPr>
        <p:txBody>
          <a:bodyPr/>
          <a:lstStyle>
            <a:lvl1pPr marL="225425" indent="-225425">
              <a:buFont typeface="Arial" panose="020B0604020202020204" pitchFamily="34" charset="0"/>
              <a:buChar char="•"/>
              <a:defRPr sz="3200"/>
            </a:lvl1pPr>
            <a:lvl2pPr marL="914400" indent="-450850">
              <a:buFont typeface="Calibri Light" panose="020F0302020204030204" pitchFamily="34" charset="0"/>
              <a:buChar char="―"/>
              <a:defRPr sz="2800"/>
            </a:lvl2pPr>
            <a:lvl3pPr marL="1206500" indent="-290513">
              <a:buFont typeface="Calibri Light" panose="020F0302020204030204" pitchFamily="34" charset="0"/>
              <a:buChar char="»"/>
              <a:defRPr sz="2400" i="0"/>
            </a:lvl3pPr>
            <a:lvl4pPr marL="285750" indent="-285750">
              <a:buFont typeface="Arial" panose="020B0604020202020204" pitchFamily="34" charset="0"/>
              <a:buChar char="•"/>
              <a:defRPr/>
            </a:lvl4pPr>
            <a:lvl5pPr marL="285750" indent="-285750">
              <a:buFont typeface="Arial" panose="020B0604020202020204" pitchFamily="34" charset="0"/>
              <a:buChar char="•"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8A1007-A3F4-42DF-A5DC-E03BDA3E9E2C}" type="datetime1">
              <a:rPr lang="en-US" smtClean="0"/>
              <a:t>1/8/2024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94900" y="6120347"/>
            <a:ext cx="2050706" cy="632404"/>
          </a:xfrm>
        </p:spPr>
        <p:txBody>
          <a:bodyPr/>
          <a:lstStyle>
            <a:lvl1pPr>
              <a:defRPr sz="2400">
                <a:solidFill>
                  <a:schemeClr val="tx1">
                    <a:alpha val="25000"/>
                  </a:schemeClr>
                </a:solidFill>
              </a:defRPr>
            </a:lvl1pPr>
          </a:lstStyle>
          <a:p>
            <a:fld id="{1F1B8572-414E-4329-B0B0-F510B92A298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641475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3504" y="767419"/>
            <a:ext cx="10780776" cy="3355848"/>
          </a:xfrm>
        </p:spPr>
        <p:txBody>
          <a:bodyPr anchor="b">
            <a:normAutofit/>
          </a:bodyPr>
          <a:lstStyle>
            <a:lvl1pPr>
              <a:lnSpc>
                <a:spcPct val="80000"/>
              </a:lnSpc>
              <a:defRPr sz="8800" b="0" baseline="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7512" y="4204209"/>
            <a:ext cx="9226296" cy="1645920"/>
          </a:xfrm>
        </p:spPr>
        <p:txBody>
          <a:bodyPr anchor="t"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A6D767-4E24-4311-A18C-7579D0CC683C}" type="datetime1">
              <a:rPr lang="en-US" smtClean="0"/>
              <a:t>1/8/2024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95258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6656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11330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D43C89-380D-4DA8-AD85-C2CE1EC6D610}" type="datetime1">
              <a:rPr lang="en-US" smtClean="0"/>
              <a:t>1/8/2024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12538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40467"/>
            <a:ext cx="4663440" cy="723400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6656" y="2753084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07608" y="2038435"/>
            <a:ext cx="4663440" cy="722376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007608" y="2750990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80608B-0EDC-4D88-AA28-46F4ACBC96A9}" type="datetime1">
              <a:rPr lang="en-US" smtClean="0"/>
              <a:t>1/8/2024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18280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1A6552-A0CD-490C-9CEA-E009CA405FB0}" type="datetime1">
              <a:rPr lang="en-US" smtClean="0"/>
              <a:t>1/8/2024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74315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071E18-D083-4E62-B90B-F5DC4F432D91}" type="datetime1">
              <a:rPr lang="en-US" smtClean="0"/>
              <a:t>1/8/2024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58317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620000" y="0"/>
            <a:ext cx="457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8261404" y="542282"/>
            <a:ext cx="3383280" cy="1920240"/>
          </a:xfrm>
        </p:spPr>
        <p:txBody>
          <a:bodyPr anchor="b">
            <a:noAutofit/>
          </a:bodyPr>
          <a:lstStyle>
            <a:lvl1pPr>
              <a:lnSpc>
                <a:spcPct val="85000"/>
              </a:lnSpc>
              <a:defRPr sz="400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762000"/>
            <a:ext cx="60960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75982" y="2511813"/>
            <a:ext cx="3398520" cy="3126987"/>
          </a:xfrm>
        </p:spPr>
        <p:txBody>
          <a:bodyPr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253E8F-B4C5-4ADA-845F-A5D3966C7FD9}" type="datetime1">
              <a:rPr lang="en-US" smtClean="0"/>
              <a:t>1/8/2024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0000"/>
                  </a:srgbClr>
                </a:solidFill>
              </a:defRPr>
            </a:lvl1pPr>
          </a:lstStyle>
          <a:p>
            <a:fld id="{1F1B8572-414E-4329-B0B0-F510B92A29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29553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9224" y="5418667"/>
            <a:ext cx="10780776" cy="613283"/>
          </a:xfrm>
        </p:spPr>
        <p:txBody>
          <a:bodyPr anchor="b">
            <a:normAutofit/>
          </a:bodyPr>
          <a:lstStyle>
            <a:lvl1pPr>
              <a:defRPr sz="32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2192000" cy="5330952"/>
          </a:xfrm>
          <a:solidFill>
            <a:schemeClr val="accent1">
              <a:lumMod val="40000"/>
              <a:lumOff val="60000"/>
            </a:schemeClr>
          </a:solidFill>
        </p:spPr>
        <p:txBody>
          <a:bodyPr anchor="t"/>
          <a:lstStyle>
            <a:lvl1pPr marL="0" indent="0" algn="ctr">
              <a:spcBef>
                <a:spcPts val="800"/>
              </a:spcBef>
              <a:buNone/>
              <a:defRPr sz="3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656" y="5909735"/>
            <a:ext cx="9229344" cy="5334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4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FA11815F-3C10-4129-B3A5-759540782D9C}" type="datetime1">
              <a:rPr lang="en-US" smtClean="0"/>
              <a:t>1/8/2024</a:t>
            </a:fld>
            <a:endParaRPr lang="en-US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lang="en-US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1F1B8572-414E-4329-B0B0-F510B92A29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658767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57224" y="499533"/>
            <a:ext cx="10772775" cy="165819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11680"/>
            <a:ext cx="10753725" cy="37661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5800" y="6412447"/>
            <a:ext cx="41148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fld id="{221B6115-706D-4273-8F9C-8EB6476DC8C3}" type="datetime1">
              <a:rPr lang="en-US" smtClean="0"/>
              <a:t>1/8/2024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554697"/>
            <a:ext cx="50292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 cap="all" baseline="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926" y="5876412"/>
            <a:ext cx="2926080" cy="139703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300" b="0">
                <a:ln>
                  <a:noFill/>
                </a:ln>
                <a:solidFill>
                  <a:schemeClr val="accent1">
                    <a:alpha val="25000"/>
                  </a:schemeClr>
                </a:solidFill>
                <a:latin typeface="+mj-lt"/>
              </a:defRPr>
            </a:lvl1pPr>
          </a:lstStyle>
          <a:p>
            <a:fld id="{1F1B8572-414E-4329-B0B0-F510B92A29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43785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2" r:id="rId1"/>
    <p:sldLayoutId id="2147483703" r:id="rId2"/>
    <p:sldLayoutId id="2147483704" r:id="rId3"/>
    <p:sldLayoutId id="2147483705" r:id="rId4"/>
    <p:sldLayoutId id="2147483706" r:id="rId5"/>
    <p:sldLayoutId id="2147483707" r:id="rId6"/>
    <p:sldLayoutId id="2147483708" r:id="rId7"/>
    <p:sldLayoutId id="2147483709" r:id="rId8"/>
    <p:sldLayoutId id="2147483710" r:id="rId9"/>
    <p:sldLayoutId id="2147483711" r:id="rId10"/>
    <p:sldLayoutId id="2147483712" r:id="rId11"/>
  </p:sldLayoutIdLst>
  <p:hf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5400" kern="1200" spc="-120" baseline="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85000"/>
        </a:lnSpc>
        <a:spcBef>
          <a:spcPts val="13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347472" indent="-3429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548640" indent="-54864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000" i="1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822960" indent="-82296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097280" indent="-109728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2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4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16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18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1.xml"/><Relationship Id="rId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2.xml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0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3.xml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CS 472 – Provably Correct Programming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William Mansky</a:t>
            </a:r>
          </a:p>
        </p:txBody>
      </p:sp>
    </p:spTree>
    <p:extLst>
      <p:ext uri="{BB962C8B-B14F-4D97-AF65-F5344CB8AC3E}">
        <p14:creationId xmlns:p14="http://schemas.microsoft.com/office/powerpoint/2010/main" val="329163338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D516B2-0CDC-4734-8010-52A6D7E94B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HW1: </a:t>
            </a:r>
            <a:r>
              <a:rPr lang="en-US" dirty="0" err="1"/>
              <a:t>Basics.v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46B1E4-0234-4D6B-944A-209A6F4C7EF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Complete all the exercises in </a:t>
            </a:r>
            <a:r>
              <a:rPr lang="en-US" dirty="0" err="1"/>
              <a:t>Basics.v</a:t>
            </a:r>
            <a:r>
              <a:rPr lang="en-US" dirty="0"/>
              <a:t> (you may skip the one marked optional)</a:t>
            </a:r>
          </a:p>
          <a:p>
            <a:r>
              <a:rPr lang="en-US" dirty="0"/>
              <a:t>You can run </a:t>
            </a:r>
            <a:r>
              <a:rPr lang="en-US" dirty="0" err="1"/>
              <a:t>BasicsTest.v</a:t>
            </a:r>
            <a:r>
              <a:rPr lang="en-US" dirty="0"/>
              <a:t> to make sure you’ve gotten all of them; there’s also an </a:t>
            </a:r>
            <a:r>
              <a:rPr lang="en-US" dirty="0" err="1"/>
              <a:t>autograder</a:t>
            </a:r>
            <a:r>
              <a:rPr lang="en-US" dirty="0"/>
              <a:t> on </a:t>
            </a:r>
            <a:r>
              <a:rPr lang="en-US" dirty="0" err="1"/>
              <a:t>Gradescope</a:t>
            </a:r>
            <a:r>
              <a:rPr lang="en-US" dirty="0"/>
              <a:t>, though it checks more problems than </a:t>
            </a:r>
            <a:r>
              <a:rPr lang="en-US"/>
              <a:t>were assigned</a:t>
            </a:r>
            <a:endParaRPr lang="en-US" dirty="0"/>
          </a:p>
          <a:p>
            <a:r>
              <a:rPr lang="en-US" dirty="0"/>
              <a:t>Due Sunday 1/21 at 11:59 PM</a:t>
            </a:r>
          </a:p>
          <a:p>
            <a:r>
              <a:rPr lang="en-US" dirty="0"/>
              <a:t>Submit via </a:t>
            </a:r>
            <a:r>
              <a:rPr lang="en-US" dirty="0" err="1"/>
              <a:t>Gradescope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6FDC1A4-8FDD-475D-9579-88884AD8F1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54368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4FAEADAF-CEF5-46BB-7EC2-03CA36A2E9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t>1</a:t>
            </a:fld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A95BD32-F610-03FC-E411-ACB462C9A6B9}"/>
              </a:ext>
            </a:extLst>
          </p:cNvPr>
          <p:cNvPicPr>
            <a:picLocks/>
          </p:cNvPicPr>
          <p:nvPr>
            <p:custDataLst>
              <p:tags r:id="rId1"/>
            </p:custDataLst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500" y="190500"/>
            <a:ext cx="11811000" cy="6477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99544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A117BA-6B9D-4D2B-A1E0-CC17811FDF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Interactive Theorem Provers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924A0C-7C81-48FB-AC9E-FE22C7B5D3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6656" y="1637031"/>
            <a:ext cx="10753725" cy="5029775"/>
          </a:xfrm>
        </p:spPr>
        <p:txBody>
          <a:bodyPr>
            <a:normAutofit/>
          </a:bodyPr>
          <a:lstStyle/>
          <a:p>
            <a:r>
              <a:rPr lang="en-US" sz="3200" dirty="0"/>
              <a:t>In the theorem prover, we can: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Write </a:t>
            </a:r>
            <a:r>
              <a:rPr lang="en-US" b="1" dirty="0"/>
              <a:t>definitions</a:t>
            </a:r>
            <a:r>
              <a:rPr lang="en-US" dirty="0"/>
              <a:t>, in a math-like programming language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dirty="0"/>
              <a:t>Write </a:t>
            </a:r>
            <a:r>
              <a:rPr lang="en-US" sz="3200" b="1" dirty="0"/>
              <a:t>proofs </a:t>
            </a:r>
            <a:r>
              <a:rPr lang="en-US" sz="3200" dirty="0"/>
              <a:t>about those definitions, using logic “tactics”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See the </a:t>
            </a:r>
            <a:r>
              <a:rPr lang="en-US" b="1" dirty="0"/>
              <a:t>proof state </a:t>
            </a:r>
            <a:r>
              <a:rPr lang="en-US" dirty="0"/>
              <a:t>at each point in a proof (what do we know? what do we still need to show?)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Automatically </a:t>
            </a:r>
            <a:r>
              <a:rPr lang="en-US" b="1" dirty="0"/>
              <a:t>check</a:t>
            </a:r>
            <a:r>
              <a:rPr lang="en-US" dirty="0"/>
              <a:t> that each step of our proofs is valid</a:t>
            </a:r>
            <a:endParaRPr lang="en-US" sz="3200" b="1" dirty="0"/>
          </a:p>
          <a:p>
            <a:pPr marL="514350" indent="-514350">
              <a:buFont typeface="+mj-lt"/>
              <a:buAutoNum type="arabicPeriod"/>
            </a:pPr>
            <a:endParaRPr lang="en-US" sz="3200" dirty="0"/>
          </a:p>
          <a:p>
            <a:pPr marL="463550" lvl="1" indent="0">
              <a:buNone/>
            </a:pPr>
            <a:r>
              <a:rPr lang="en-US" dirty="0"/>
              <a:t>	</a:t>
            </a:r>
          </a:p>
          <a:p>
            <a:endParaRPr lang="en-US" sz="32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B334A7E-66FB-4EBC-8D51-EDF7C21142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71681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D83712-201F-4D5C-A826-28C572FDC9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Writing Definitions in Coq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FBD542-227B-4607-8C5D-0252EA25AE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6656" y="1637031"/>
            <a:ext cx="10753725" cy="5000681"/>
          </a:xfrm>
        </p:spPr>
        <p:txBody>
          <a:bodyPr>
            <a:normAutofit/>
          </a:bodyPr>
          <a:lstStyle/>
          <a:p>
            <a:r>
              <a:rPr lang="en-US" dirty="0"/>
              <a:t>The definition language of Coq is an </a:t>
            </a:r>
            <a:r>
              <a:rPr lang="en-US" dirty="0" err="1"/>
              <a:t>OCaml</a:t>
            </a:r>
            <a:r>
              <a:rPr lang="en-US" dirty="0"/>
              <a:t>-like functional programming language, called </a:t>
            </a:r>
            <a:r>
              <a:rPr lang="en-US" dirty="0" err="1"/>
              <a:t>Gallina</a:t>
            </a:r>
            <a:endParaRPr lang="en-US" dirty="0"/>
          </a:p>
          <a:p>
            <a:r>
              <a:rPr lang="en-US" dirty="0"/>
              <a:t>Key features: inductive types, pattern matching, and recursion</a:t>
            </a:r>
          </a:p>
          <a:p>
            <a:r>
              <a:rPr lang="en-US" dirty="0"/>
              <a:t>Purpose is to </a:t>
            </a:r>
            <a:r>
              <a:rPr lang="en-US" i="1" dirty="0"/>
              <a:t>define mathematical objects</a:t>
            </a:r>
            <a:r>
              <a:rPr lang="en-US" dirty="0"/>
              <a:t>, not to write programs (though the two are often the same!)</a:t>
            </a:r>
          </a:p>
          <a:p>
            <a:endParaRPr lang="en-US" i="1" dirty="0"/>
          </a:p>
          <a:p>
            <a:endParaRPr lang="en-US" dirty="0"/>
          </a:p>
          <a:p>
            <a:r>
              <a:rPr lang="en-US" dirty="0"/>
              <a:t>See </a:t>
            </a:r>
            <a:r>
              <a:rPr lang="en-US" dirty="0" err="1"/>
              <a:t>Basics.v</a:t>
            </a:r>
            <a:r>
              <a:rPr lang="en-US" dirty="0"/>
              <a:t> from the textbook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89D2627-EE3F-405A-8090-299146A60B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36281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D0C16F63-A14A-177A-4A1B-45F4C15DEE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t>4</a:t>
            </a:fld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46C1994-CD3E-B88B-8D7E-8F4296108805}"/>
              </a:ext>
            </a:extLst>
          </p:cNvPr>
          <p:cNvPicPr>
            <a:picLocks/>
          </p:cNvPicPr>
          <p:nvPr>
            <p:custDataLst>
              <p:tags r:id="rId1"/>
            </p:custDataLst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500" y="190500"/>
            <a:ext cx="11811000" cy="6477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90799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F4D7C6-D1B9-4573-9CE8-10DD1F0F8B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Inductive Definitions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F3698F-9403-4352-A8B1-6B2E02AFF2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6656" y="1637032"/>
            <a:ext cx="10753725" cy="481456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Inductive day :=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|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monday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|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tuesday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|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wednesday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|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thursday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|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friday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|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saturday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|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sunday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A48A024-7D75-4C38-8DF3-7B4A2AFD63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5</a:t>
            </a:fld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D885C881-6914-47D8-A329-DB49C922F111}"/>
                  </a:ext>
                </a:extLst>
              </p:cNvPr>
              <p:cNvSpPr txBox="1"/>
              <p:nvPr/>
            </p:nvSpPr>
            <p:spPr>
              <a:xfrm>
                <a:off x="5153159" y="2344008"/>
                <a:ext cx="6105902" cy="43088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{"/>
                          <m:endChr m:val="}"/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m:rPr>
                              <m:sty m:val="p"/>
                            </m:rPr>
                            <a:rPr lang="en-US" sz="2800" b="0" i="0" smtClean="0">
                              <a:latin typeface="Cambria Math" panose="02040503050406030204" pitchFamily="18" charset="0"/>
                            </a:rPr>
                            <m:t>monday</m:t>
                          </m:r>
                          <m:r>
                            <a:rPr lang="en-US" sz="2800" b="0" i="0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m:rPr>
                              <m:sty m:val="p"/>
                            </m:rPr>
                            <a:rPr lang="en-US" sz="2800" b="0" i="0" smtClean="0">
                              <a:latin typeface="Cambria Math" panose="02040503050406030204" pitchFamily="18" charset="0"/>
                            </a:rPr>
                            <m:t>tuesday</m:t>
                          </m:r>
                          <m:r>
                            <a:rPr lang="en-US" sz="2800" b="0" i="0" smtClean="0">
                              <a:latin typeface="Cambria Math" panose="02040503050406030204" pitchFamily="18" charset="0"/>
                            </a:rPr>
                            <m:t>,…, </m:t>
                          </m:r>
                          <m:r>
                            <m:rPr>
                              <m:sty m:val="p"/>
                            </m:rPr>
                            <a:rPr lang="en-US" sz="2800" b="0" i="0" smtClean="0">
                              <a:latin typeface="Cambria Math" panose="02040503050406030204" pitchFamily="18" charset="0"/>
                            </a:rPr>
                            <m:t>saturday</m:t>
                          </m:r>
                          <m:r>
                            <a:rPr lang="en-US" sz="2800" b="0" i="0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m:rPr>
                              <m:sty m:val="p"/>
                            </m:rPr>
                            <a:rPr lang="en-US" sz="2800" b="0" i="0" smtClean="0">
                              <a:latin typeface="Cambria Math" panose="02040503050406030204" pitchFamily="18" charset="0"/>
                            </a:rPr>
                            <m:t>sunday</m:t>
                          </m:r>
                        </m:e>
                      </m:d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D885C881-6914-47D8-A329-DB49C922F11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53159" y="2344008"/>
                <a:ext cx="6105902" cy="430887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TextBox 5">
            <a:extLst>
              <a:ext uri="{FF2B5EF4-FFF2-40B4-BE49-F238E27FC236}">
                <a16:creationId xmlns:a16="http://schemas.microsoft.com/office/drawing/2014/main" id="{3659946A-8F14-4921-A33D-26B7B4BDD19F}"/>
              </a:ext>
            </a:extLst>
          </p:cNvPr>
          <p:cNvSpPr txBox="1"/>
          <p:nvPr/>
        </p:nvSpPr>
        <p:spPr>
          <a:xfrm>
            <a:off x="5167420" y="3337744"/>
            <a:ext cx="2732571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day is a type</a:t>
            </a:r>
          </a:p>
          <a:p>
            <a:r>
              <a:rPr lang="en-US" sz="2800" dirty="0" err="1"/>
              <a:t>monday</a:t>
            </a:r>
            <a:r>
              <a:rPr lang="en-US" sz="2800" dirty="0"/>
              <a:t> : day</a:t>
            </a:r>
          </a:p>
          <a:p>
            <a:r>
              <a:rPr lang="en-US" sz="2800" dirty="0" err="1"/>
              <a:t>tuesday</a:t>
            </a:r>
            <a:r>
              <a:rPr lang="en-US" sz="2800" dirty="0"/>
              <a:t> : day</a:t>
            </a:r>
          </a:p>
          <a:p>
            <a:r>
              <a:rPr lang="en-US" sz="2800" dirty="0"/>
              <a:t>…</a:t>
            </a:r>
          </a:p>
          <a:p>
            <a:r>
              <a:rPr lang="en-US" sz="2800" dirty="0" err="1"/>
              <a:t>saturday</a:t>
            </a:r>
            <a:r>
              <a:rPr lang="en-US" sz="2800" dirty="0"/>
              <a:t> : day</a:t>
            </a:r>
          </a:p>
          <a:p>
            <a:r>
              <a:rPr lang="en-US" sz="2800" dirty="0" err="1"/>
              <a:t>sunday</a:t>
            </a:r>
            <a:r>
              <a:rPr lang="en-US" sz="2800" dirty="0"/>
              <a:t> : day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B104429-AAA4-437A-8182-8A34644074FC}"/>
              </a:ext>
            </a:extLst>
          </p:cNvPr>
          <p:cNvSpPr txBox="1"/>
          <p:nvPr/>
        </p:nvSpPr>
        <p:spPr>
          <a:xfrm>
            <a:off x="5932973" y="1347093"/>
            <a:ext cx="455073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/>
              <a:t>Types are sets!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9EE9543E-ABD8-4457-822B-10672AB0C211}"/>
                  </a:ext>
                </a:extLst>
              </p:cNvPr>
              <p:cNvSpPr txBox="1"/>
              <p:nvPr/>
            </p:nvSpPr>
            <p:spPr>
              <a:xfrm>
                <a:off x="7935434" y="3330651"/>
                <a:ext cx="2732571" cy="267765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dirty="0"/>
                  <a:t>day is a set</a:t>
                </a:r>
              </a:p>
              <a:p>
                <a:r>
                  <a:rPr lang="en-US" sz="2800" dirty="0" err="1"/>
                  <a:t>monday</a:t>
                </a:r>
                <a:r>
                  <a:rPr lang="en-US" sz="2800" dirty="0"/>
                  <a:t> </a:t>
                </a:r>
                <a14:m>
                  <m:oMath xmlns:m="http://schemas.openxmlformats.org/officeDocument/2006/math">
                    <m:r>
                      <a:rPr lang="en-US" sz="2800" b="0" i="1" dirty="0" smtClean="0">
                        <a:latin typeface="Cambria Math" panose="02040503050406030204" pitchFamily="18" charset="0"/>
                      </a:rPr>
                      <m:t>∈</m:t>
                    </m:r>
                  </m:oMath>
                </a14:m>
                <a:r>
                  <a:rPr lang="en-US" sz="2800" dirty="0"/>
                  <a:t> day</a:t>
                </a:r>
              </a:p>
              <a:p>
                <a:r>
                  <a:rPr lang="en-US" sz="2800" dirty="0" err="1"/>
                  <a:t>tuesday</a:t>
                </a:r>
                <a:r>
                  <a:rPr lang="en-US" sz="2800" dirty="0"/>
                  <a:t> </a:t>
                </a:r>
                <a14:m>
                  <m:oMath xmlns:m="http://schemas.openxmlformats.org/officeDocument/2006/math">
                    <m:r>
                      <a:rPr lang="en-US" sz="2800" i="1" dirty="0">
                        <a:latin typeface="Cambria Math" panose="02040503050406030204" pitchFamily="18" charset="0"/>
                      </a:rPr>
                      <m:t>∈</m:t>
                    </m:r>
                  </m:oMath>
                </a14:m>
                <a:r>
                  <a:rPr lang="en-US" sz="2800" dirty="0"/>
                  <a:t> day</a:t>
                </a:r>
              </a:p>
              <a:p>
                <a:r>
                  <a:rPr lang="en-US" sz="2800" dirty="0"/>
                  <a:t>…</a:t>
                </a:r>
              </a:p>
              <a:p>
                <a:r>
                  <a:rPr lang="en-US" sz="2800" dirty="0" err="1"/>
                  <a:t>saturday</a:t>
                </a:r>
                <a:r>
                  <a:rPr lang="en-US" sz="2800" dirty="0"/>
                  <a:t> </a:t>
                </a:r>
                <a14:m>
                  <m:oMath xmlns:m="http://schemas.openxmlformats.org/officeDocument/2006/math">
                    <m:r>
                      <a:rPr lang="en-US" sz="2800" i="1" dirty="0">
                        <a:latin typeface="Cambria Math" panose="02040503050406030204" pitchFamily="18" charset="0"/>
                      </a:rPr>
                      <m:t>∈</m:t>
                    </m:r>
                  </m:oMath>
                </a14:m>
                <a:r>
                  <a:rPr lang="en-US" sz="2800" dirty="0"/>
                  <a:t> day</a:t>
                </a:r>
              </a:p>
              <a:p>
                <a:r>
                  <a:rPr lang="en-US" sz="2800" dirty="0" err="1"/>
                  <a:t>sunday</a:t>
                </a:r>
                <a:r>
                  <a:rPr lang="en-US" sz="2800" dirty="0"/>
                  <a:t> </a:t>
                </a:r>
                <a14:m>
                  <m:oMath xmlns:m="http://schemas.openxmlformats.org/officeDocument/2006/math">
                    <m:r>
                      <a:rPr lang="en-US" sz="2800" i="1" dirty="0">
                        <a:latin typeface="Cambria Math" panose="02040503050406030204" pitchFamily="18" charset="0"/>
                      </a:rPr>
                      <m:t>∈</m:t>
                    </m:r>
                  </m:oMath>
                </a14:m>
                <a:r>
                  <a:rPr lang="en-US" sz="2800" dirty="0"/>
                  <a:t> day</a:t>
                </a:r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9EE9543E-ABD8-4457-822B-10672AB0C21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35434" y="3330651"/>
                <a:ext cx="2732571" cy="2677656"/>
              </a:xfrm>
              <a:prstGeom prst="rect">
                <a:avLst/>
              </a:prstGeom>
              <a:blipFill>
                <a:blip r:embed="rId4"/>
                <a:stretch>
                  <a:fillRect l="-4688" t="-2045" b="-545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142015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F4D7C6-D1B9-4573-9CE8-10DD1F0F8B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Exercise: </a:t>
            </a:r>
            <a:r>
              <a:rPr lang="en-US" dirty="0" err="1"/>
              <a:t>nandb</a:t>
            </a:r>
            <a:r>
              <a:rPr lang="en-US" dirty="0"/>
              <a:t>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F3698F-9403-4352-A8B1-6B2E02AFF2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6656" y="1637032"/>
            <a:ext cx="10753725" cy="4814568"/>
          </a:xfrm>
        </p:spPr>
        <p:txBody>
          <a:bodyPr>
            <a:normAutofit/>
          </a:bodyPr>
          <a:lstStyle/>
          <a:p>
            <a:r>
              <a:rPr lang="en-US" sz="3200" dirty="0"/>
              <a:t>Complete the exercise “</a:t>
            </a:r>
            <a:r>
              <a:rPr lang="en-US" sz="3200" dirty="0" err="1"/>
              <a:t>nandb</a:t>
            </a:r>
            <a:r>
              <a:rPr lang="en-US" sz="3200" dirty="0"/>
              <a:t>” in </a:t>
            </a:r>
            <a:r>
              <a:rPr lang="en-US" sz="3200" dirty="0" err="1"/>
              <a:t>Basics.v</a:t>
            </a:r>
            <a:r>
              <a:rPr lang="en-US" sz="3200" dirty="0"/>
              <a:t>: </a:t>
            </a:r>
            <a:r>
              <a:rPr lang="en-US" dirty="0"/>
              <a:t>fill in the definition of </a:t>
            </a:r>
            <a:r>
              <a:rPr lang="en-US" dirty="0" err="1"/>
              <a:t>nandb</a:t>
            </a:r>
            <a:r>
              <a:rPr lang="en-US" dirty="0"/>
              <a:t>, and prove that the examples work</a:t>
            </a:r>
          </a:p>
          <a:p>
            <a:r>
              <a:rPr lang="en-US" sz="3200" dirty="0"/>
              <a:t>Submit your definition and example proofs for Exercise 1/10 on </a:t>
            </a:r>
            <a:r>
              <a:rPr lang="en-US" sz="3200" dirty="0" err="1"/>
              <a:t>Gradescope</a:t>
            </a:r>
            <a:endParaRPr lang="en-US" sz="3200" dirty="0"/>
          </a:p>
          <a:p>
            <a:endParaRPr lang="en-US" sz="3200" dirty="0"/>
          </a:p>
          <a:p>
            <a:r>
              <a:rPr lang="en-US" dirty="0"/>
              <a:t>It may help to refer to the definitions of </a:t>
            </a:r>
            <a:r>
              <a:rPr lang="en-US" dirty="0" err="1"/>
              <a:t>negb</a:t>
            </a:r>
            <a:r>
              <a:rPr lang="en-US" dirty="0"/>
              <a:t>, </a:t>
            </a:r>
            <a:r>
              <a:rPr lang="en-US" dirty="0" err="1"/>
              <a:t>andb</a:t>
            </a:r>
            <a:r>
              <a:rPr lang="en-US" dirty="0"/>
              <a:t>, and orb earlier in the file</a:t>
            </a:r>
            <a:endParaRPr lang="en-US" sz="3200" dirty="0"/>
          </a:p>
          <a:p>
            <a:pPr marL="0" indent="0">
              <a:buNone/>
            </a:pP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A48A024-7D75-4C38-8DF3-7B4A2AFD63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02012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B85BA4-7E03-470A-9E8C-EC0EA4D633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Inductive Definitions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F6296E3-AB7D-4CCB-9278-13F9E35D04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1DD13070-DCEC-46E8-955B-D43FBA9D5B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3369" y="1860319"/>
            <a:ext cx="11368950" cy="4140834"/>
          </a:xfrm>
        </p:spPr>
        <p:txBody>
          <a:bodyPr/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sz="4800" dirty="0"/>
              <a:t>How would you define the natural numbers?</a:t>
            </a:r>
          </a:p>
        </p:txBody>
      </p:sp>
    </p:spTree>
    <p:extLst>
      <p:ext uri="{BB962C8B-B14F-4D97-AF65-F5344CB8AC3E}">
        <p14:creationId xmlns:p14="http://schemas.microsoft.com/office/powerpoint/2010/main" val="225632024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4FAEADAF-CEF5-46BB-7EC2-03CA36A2E9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t>8</a:t>
            </a:fld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A95BD32-F610-03FC-E411-ACB462C9A6B9}"/>
              </a:ext>
            </a:extLst>
          </p:cNvPr>
          <p:cNvPicPr>
            <a:picLocks/>
          </p:cNvPicPr>
          <p:nvPr>
            <p:custDataLst>
              <p:tags r:id="rId1"/>
            </p:custDataLst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500" y="190500"/>
            <a:ext cx="11811000" cy="6477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5298544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E_POLL_EMBED_ID" val="c0ade352-b0c5-4735-a7c6-a6ec0625951b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E_POLL_EMBED_ID" val="f8247666-56b2-4d85-a3e1-170bd30301e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E_POLL_EMBED_ID" val="5e3b591a-835e-473d-9915-a99317f7c5ba"/>
</p:tagLst>
</file>

<file path=ppt/theme/theme1.xml><?xml version="1.0" encoding="utf-8"?>
<a:theme xmlns:a="http://schemas.openxmlformats.org/drawingml/2006/main" name="Metropolitan">
  <a:themeElements>
    <a:clrScheme name="Custom 1">
      <a:dk1>
        <a:sysClr val="windowText" lastClr="000000"/>
      </a:dk1>
      <a:lt1>
        <a:sysClr val="window" lastClr="FFFFFF"/>
      </a:lt1>
      <a:dk2>
        <a:srgbClr val="162F33"/>
      </a:dk2>
      <a:lt2>
        <a:srgbClr val="EAF0E0"/>
      </a:lt2>
      <a:accent1>
        <a:srgbClr val="50B4C8"/>
      </a:accent1>
      <a:accent2>
        <a:srgbClr val="A8B97F"/>
      </a:accent2>
      <a:accent3>
        <a:srgbClr val="9B9256"/>
      </a:accent3>
      <a:accent4>
        <a:srgbClr val="657689"/>
      </a:accent4>
      <a:accent5>
        <a:srgbClr val="7A855D"/>
      </a:accent5>
      <a:accent6>
        <a:srgbClr val="84AC9D"/>
      </a:accent6>
      <a:hlink>
        <a:srgbClr val="2370CD"/>
      </a:hlink>
      <a:folHlink>
        <a:srgbClr val="2370CD"/>
      </a:folHlink>
    </a:clrScheme>
    <a:fontScheme name="Metropolitan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Metropolitan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00000"/>
                <a:lumMod val="110000"/>
              </a:schemeClr>
            </a:gs>
            <a:gs pos="50000">
              <a:schemeClr val="phClr">
                <a:tint val="75000"/>
                <a:satMod val="101000"/>
                <a:lumMod val="105000"/>
              </a:schemeClr>
            </a:gs>
            <a:gs pos="100000">
              <a:schemeClr val="phClr">
                <a:tint val="82000"/>
                <a:satMod val="104000"/>
                <a:lumMod val="105000"/>
              </a:schemeClr>
            </a:gs>
          </a:gsLst>
          <a:lin ang="27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0000"/>
                <a:lumMod val="100000"/>
              </a:schemeClr>
            </a:gs>
            <a:gs pos="100000">
              <a:schemeClr val="phClr">
                <a:shade val="80000"/>
                <a:satMod val="100000"/>
                <a:lumMod val="99000"/>
              </a:schemeClr>
            </a:gs>
          </a:gsLst>
          <a:lin ang="27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solidFill>
          <a:schemeClr val="phClr">
            <a:shade val="95000"/>
            <a:satMod val="17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etropolitan" id="{4C5440D6-04D2-4954-96CF-F251137069B2}" vid="{79CFCA13-9412-4290-BB4B-85112F88857B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TM03457491[[fn=Metropolitan]]</Template>
  <TotalTime>43139</TotalTime>
  <Words>533</Words>
  <Application>Microsoft Office PowerPoint</Application>
  <PresentationFormat>Widescreen</PresentationFormat>
  <Paragraphs>76</Paragraphs>
  <Slides>10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Arial</vt:lpstr>
      <vt:lpstr>Calibri</vt:lpstr>
      <vt:lpstr>Calibri Light</vt:lpstr>
      <vt:lpstr>Cambria Math</vt:lpstr>
      <vt:lpstr>Courier New</vt:lpstr>
      <vt:lpstr>Metropolitan</vt:lpstr>
      <vt:lpstr>CS 472 – Provably Correct Programming</vt:lpstr>
      <vt:lpstr>PowerPoint Presentation</vt:lpstr>
      <vt:lpstr>Interactive Theorem Provers</vt:lpstr>
      <vt:lpstr>Writing Definitions in Coq</vt:lpstr>
      <vt:lpstr>PowerPoint Presentation</vt:lpstr>
      <vt:lpstr>Inductive Definitions</vt:lpstr>
      <vt:lpstr>Exercise: nandb </vt:lpstr>
      <vt:lpstr>Inductive Definitions</vt:lpstr>
      <vt:lpstr>PowerPoint Presentation</vt:lpstr>
      <vt:lpstr>HW1: Basics.v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 494 basics</dc:title>
  <dc:creator/>
  <cp:lastModifiedBy>Mansky, William</cp:lastModifiedBy>
  <cp:revision>145</cp:revision>
  <dcterms:created xsi:type="dcterms:W3CDTF">2018-08-06T16:06:24Z</dcterms:created>
  <dcterms:modified xsi:type="dcterms:W3CDTF">2024-01-10T19:58:27Z</dcterms:modified>
</cp:coreProperties>
</file>