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3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16"/>
  </p:notesMasterIdLst>
  <p:sldIdLst>
    <p:sldId id="418" r:id="rId2"/>
    <p:sldId id="505" r:id="rId3"/>
    <p:sldId id="421" r:id="rId4"/>
    <p:sldId id="425" r:id="rId5"/>
    <p:sldId id="428" r:id="rId6"/>
    <p:sldId id="429" r:id="rId7"/>
    <p:sldId id="432" r:id="rId8"/>
    <p:sldId id="433" r:id="rId9"/>
    <p:sldId id="431" r:id="rId10"/>
    <p:sldId id="506" r:id="rId11"/>
    <p:sldId id="423" r:id="rId12"/>
    <p:sldId id="426" r:id="rId13"/>
    <p:sldId id="424" r:id="rId14"/>
    <p:sldId id="50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02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https://www.polleverywhere.com/discourses/vWh3116qyAwpKecMPfY4Q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1F4A27-8F89-CBCD-0437-2A6AB094243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75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339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13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679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https://www.polleverywhere.com/discourses/vWh3116qyAwpKecMPfY4Q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1F4A27-8F89-CBCD-0437-2A6AB094243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75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https://www.polleverywhere.com/discourses/vWh3116qyAwpKecMPfY4Q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1F4A27-8F89-CBCD-0437-2A6AB0942437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75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84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12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normal logic, facts/hypotheses don’t get used up when we use them to prove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8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normal logic, facts/hypotheses don’t get used up when we use them to prove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38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normal logic, facts/hypotheses don’t get used up when we use them to prove things.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80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2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3/11/2024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oq/platform/releases/tag/2021.09.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s.uic.edu/~mansky/teaching/cs472/sp24/lectures/ex_01_swap.v" TargetMode="External"/><Relationship Id="rId4" Type="http://schemas.openxmlformats.org/officeDocument/2006/relationships/hyperlink" Target="https://gitlab.mpi-sws.org/iris/iris/-/tree/iris-4.0.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ejavu-fonts.github.io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lab.mpi-sws.org/iris/iris/-/blob/master/iris/bi/ascii.v" TargetMode="External"/><Relationship Id="rId4" Type="http://schemas.openxmlformats.org/officeDocument/2006/relationships/hyperlink" Target="https://gitlab.mpi-sws.org/iris/iris/-/blob/master/docs/editor.md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mpi-sws.org/iris/tutorial-popl2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lab.mpi-sws.org/iris/iris/-/blob/master/docs/proof_mode.md" TargetMode="External"/><Relationship Id="rId5" Type="http://schemas.openxmlformats.org/officeDocument/2006/relationships/hyperlink" Target="https://iris-project.org/#learning" TargetMode="External"/><Relationship Id="rId4" Type="http://schemas.openxmlformats.org/officeDocument/2006/relationships/hyperlink" Target="https://arxiv.org/pdf/2105.12077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472 – Provably Correct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329163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640364-2639-1CDF-539E-E5A56D406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C80284-132D-DAD1-37A7-81250F25A02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5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Iris (version 4.0.0)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If you installed the </a:t>
            </a:r>
            <a:r>
              <a:rPr lang="en-US" sz="3200" dirty="0">
                <a:hlinkClick r:id="rId3"/>
              </a:rPr>
              <a:t>Coq Platform</a:t>
            </a:r>
            <a:r>
              <a:rPr lang="en-US" sz="3200" dirty="0"/>
              <a:t>, you probably have it already</a:t>
            </a:r>
          </a:p>
          <a:p>
            <a:r>
              <a:rPr lang="en-US" dirty="0"/>
              <a:t>If you installed Coq via OPAM, you can use OPAM to install Iris too (see instructions </a:t>
            </a:r>
            <a:r>
              <a:rPr lang="en-US"/>
              <a:t>at </a:t>
            </a:r>
            <a:r>
              <a:rPr lang="en-US" sz="3200">
                <a:hlinkClick r:id="rId4"/>
              </a:rPr>
              <a:t>https://gitlab.mpi-sws.org/iris/iris/-/tree/iris-4.0.0</a:t>
            </a:r>
            <a:r>
              <a:rPr lang="en-US" sz="3200"/>
              <a:t>)</a:t>
            </a:r>
            <a:endParaRPr lang="en-US" dirty="0"/>
          </a:p>
          <a:p>
            <a:r>
              <a:rPr lang="en-US" sz="3200" dirty="0"/>
              <a:t>Otherwise, you’ll need to build it from source: clone the repo at </a:t>
            </a:r>
            <a:r>
              <a:rPr lang="en-US" sz="3200" dirty="0">
                <a:hlinkClick r:id="rId4"/>
              </a:rPr>
              <a:t>https://gitlab.mpi-sws.org/iris/iris/-/tree/iris-4.0.0</a:t>
            </a:r>
            <a:r>
              <a:rPr lang="en-US" sz="3200" dirty="0"/>
              <a:t>, and run</a:t>
            </a:r>
            <a:r>
              <a:rPr lang="en-US" sz="3600" dirty="0"/>
              <a:t> </a:t>
            </a:r>
            <a:r>
              <a:rPr lang="en-US" sz="2800" dirty="0">
                <a:latin typeface="Consolas" panose="020B0609020204030204" pitchFamily="49" charset="0"/>
              </a:rPr>
              <a:t>make &amp;&amp; make install</a:t>
            </a:r>
            <a:r>
              <a:rPr lang="en-US" sz="2800" dirty="0"/>
              <a:t> </a:t>
            </a:r>
            <a:r>
              <a:rPr lang="en-US" dirty="0"/>
              <a:t>in that folder </a:t>
            </a:r>
          </a:p>
          <a:p>
            <a:endParaRPr lang="en-US" dirty="0"/>
          </a:p>
          <a:p>
            <a:r>
              <a:rPr lang="en-US" dirty="0"/>
              <a:t>If it’s working, you should be able to run this line in your IDE: </a:t>
            </a:r>
            <a:r>
              <a:rPr lang="en-US" sz="2800" dirty="0">
                <a:latin typeface="Consolas" panose="020B0609020204030204" pitchFamily="49" charset="0"/>
              </a:rPr>
              <a:t>Require Import </a:t>
            </a:r>
            <a:r>
              <a:rPr lang="en-US" sz="2800" dirty="0" err="1">
                <a:latin typeface="Consolas" panose="020B0609020204030204" pitchFamily="49" charset="0"/>
              </a:rPr>
              <a:t>iris.heap_lang.proofmode</a:t>
            </a:r>
            <a:r>
              <a:rPr lang="en-US" sz="2800" dirty="0">
                <a:latin typeface="Consolas" panose="020B0609020204030204" pitchFamily="49" charset="0"/>
              </a:rPr>
              <a:t>.</a:t>
            </a:r>
          </a:p>
          <a:p>
            <a:r>
              <a:rPr lang="en-US" dirty="0"/>
              <a:t>For exercise 3/13, submit a screenshot of a working </a:t>
            </a:r>
            <a:r>
              <a:rPr lang="en-US" dirty="0">
                <a:hlinkClick r:id="rId5"/>
              </a:rPr>
              <a:t>Iris file</a:t>
            </a:r>
            <a:r>
              <a:rPr lang="en-US" dirty="0"/>
              <a:t>!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55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Iris – Special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dirty="0"/>
              <a:t>There’s a lot of fancy notation and special characters in Iris!</a:t>
            </a:r>
          </a:p>
          <a:p>
            <a:r>
              <a:rPr lang="en-US" dirty="0"/>
              <a:t>My preferred font is </a:t>
            </a:r>
            <a:r>
              <a:rPr lang="en-US" dirty="0" err="1">
                <a:hlinkClick r:id="rId3"/>
              </a:rPr>
              <a:t>DejaVu</a:t>
            </a:r>
            <a:r>
              <a:rPr lang="en-US" dirty="0">
                <a:hlinkClick r:id="rId3"/>
              </a:rPr>
              <a:t> Sans Mono</a:t>
            </a:r>
            <a:endParaRPr lang="en-US" dirty="0"/>
          </a:p>
          <a:p>
            <a:r>
              <a:rPr lang="en-US" sz="3200" dirty="0"/>
              <a:t>You can find instructions for setting up your editor at </a:t>
            </a:r>
            <a:r>
              <a:rPr lang="en-US" sz="3200" dirty="0">
                <a:hlinkClick r:id="rId4"/>
              </a:rPr>
              <a:t>https://gitlab.mpi-sws.org/iris/iris/-/blob/master/docs/editor.md</a:t>
            </a:r>
            <a:endParaRPr lang="en-US" sz="3200" dirty="0"/>
          </a:p>
          <a:p>
            <a:r>
              <a:rPr lang="en-US" dirty="0"/>
              <a:t>You can also do </a:t>
            </a:r>
            <a:r>
              <a:rPr lang="en-US" sz="2800" dirty="0">
                <a:latin typeface="Consolas" panose="020B0609020204030204" pitchFamily="49" charset="0"/>
              </a:rPr>
              <a:t>Require Import </a:t>
            </a:r>
            <a:r>
              <a:rPr lang="en-US" sz="2800" dirty="0" err="1">
                <a:latin typeface="Consolas" panose="020B0609020204030204" pitchFamily="49" charset="0"/>
              </a:rPr>
              <a:t>iris.bi.ascii</a:t>
            </a:r>
            <a:r>
              <a:rPr lang="en-US" sz="2800" dirty="0">
                <a:latin typeface="Consolas" panose="020B0609020204030204" pitchFamily="49" charset="0"/>
              </a:rPr>
              <a:t>.</a:t>
            </a:r>
            <a:r>
              <a:rPr lang="en-US" dirty="0"/>
              <a:t> to enable ASCII notations (full list at </a:t>
            </a:r>
            <a:r>
              <a:rPr lang="en-US" dirty="0">
                <a:hlinkClick r:id="rId5"/>
              </a:rPr>
              <a:t>https://gitlab.mpi-sws.org/iris/iris/-/blob/master/iris/bi/ascii.v</a:t>
            </a:r>
            <a:r>
              <a:rPr lang="en-US" dirty="0"/>
              <a:t>) 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2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Iris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We will be working from a modified version of the Iris Tutorial (</a:t>
            </a:r>
            <a:r>
              <a:rPr lang="en-US" sz="3200" dirty="0">
                <a:hlinkClick r:id="rId3"/>
              </a:rPr>
              <a:t>https://gitlab.mpi-sws.org/iris/tutorial-popl21</a:t>
            </a:r>
            <a:r>
              <a:rPr lang="en-US" sz="3200" dirty="0"/>
              <a:t>) – please use the files from the course schedule page, not this link</a:t>
            </a:r>
            <a:endParaRPr lang="en-US" dirty="0"/>
          </a:p>
          <a:p>
            <a:r>
              <a:rPr lang="en-US" dirty="0"/>
              <a:t>A really good overview of the whole system from the ground up is available at </a:t>
            </a:r>
            <a:r>
              <a:rPr lang="en-US" dirty="0">
                <a:hlinkClick r:id="rId4"/>
              </a:rPr>
              <a:t>https://arxiv.org/pdf/2105.12077.pdf</a:t>
            </a:r>
            <a:endParaRPr lang="en-US" dirty="0"/>
          </a:p>
          <a:p>
            <a:r>
              <a:rPr lang="en-US" dirty="0"/>
              <a:t>There are links to more tutorials and lecture notes at </a:t>
            </a:r>
            <a:r>
              <a:rPr lang="en-US" dirty="0">
                <a:hlinkClick r:id="rId5"/>
              </a:rPr>
              <a:t>https://iris-project.org/#learning</a:t>
            </a:r>
            <a:endParaRPr lang="en-US" dirty="0"/>
          </a:p>
          <a:p>
            <a:r>
              <a:rPr lang="en-US" dirty="0"/>
              <a:t>A list of tactics is at </a:t>
            </a:r>
            <a:r>
              <a:rPr lang="en-US" dirty="0">
                <a:hlinkClick r:id="rId6"/>
              </a:rPr>
              <a:t>https://gitlab.mpi-sws.org/iris/iris/-/blob/master/docs/proof_mode.md</a:t>
            </a:r>
            <a:r>
              <a:rPr lang="en-US" dirty="0"/>
              <a:t> </a:t>
            </a:r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34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640364-2639-1CDF-539E-E5A56D406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C80284-132D-DAD1-37A7-81250F25A02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242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640364-2639-1CDF-539E-E5A56D406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C80284-132D-DAD1-37A7-81250F25A02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515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Hoare Logic: Iris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r>
              <a:rPr lang="en-US" sz="3200" dirty="0"/>
              <a:t>Tool #2: Iris, a verification framework inside Coq</a:t>
            </a:r>
          </a:p>
          <a:p>
            <a:pPr lvl="1"/>
            <a:r>
              <a:rPr lang="en-US" dirty="0"/>
              <a:t>Based on </a:t>
            </a:r>
            <a:r>
              <a:rPr lang="en-US" i="1" dirty="0"/>
              <a:t>separation logic</a:t>
            </a:r>
            <a:r>
              <a:rPr lang="en-US" dirty="0"/>
              <a:t>, a version of Hoare logic with support for memory and shared resources</a:t>
            </a:r>
          </a:p>
          <a:p>
            <a:pPr lvl="1"/>
            <a:r>
              <a:rPr lang="en-US" dirty="0"/>
              <a:t>Default language is a simple functional language with memory</a:t>
            </a:r>
          </a:p>
          <a:p>
            <a:pPr lvl="1"/>
            <a:r>
              <a:rPr lang="en-US" dirty="0"/>
              <a:t>Proofs combine </a:t>
            </a:r>
            <a:r>
              <a:rPr lang="en-US" i="1" dirty="0"/>
              <a:t>symbolic execution </a:t>
            </a:r>
            <a:r>
              <a:rPr lang="en-US" dirty="0"/>
              <a:t>of programs with tactics for using/proving facts about resources</a:t>
            </a:r>
          </a:p>
          <a:p>
            <a:endParaRPr lang="en-US" sz="3200" dirty="0"/>
          </a:p>
          <a:p>
            <a:r>
              <a:rPr lang="en-US" dirty="0"/>
              <a:t>Iris has lots of extensions, applications, and target </a:t>
            </a:r>
            <a:r>
              <a:rPr lang="en-US" dirty="0" err="1"/>
              <a:t>languges</a:t>
            </a:r>
            <a:r>
              <a:rPr lang="en-US" dirty="0"/>
              <a:t>. We’ll look at a few!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51B5573-6A68-4F24-A674-17312D477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7828" y="379841"/>
            <a:ext cx="139065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Hoare logic for programs with </a:t>
                </a:r>
                <a:r>
                  <a:rPr lang="en-US" i="1" dirty="0"/>
                  <a:t>memory</a:t>
                </a:r>
                <a:r>
                  <a:rPr lang="en-US" dirty="0"/>
                  <a:t> (pointers, references, etc.)</a:t>
                </a:r>
              </a:p>
              <a:p>
                <a:r>
                  <a:rPr lang="en-US" dirty="0"/>
                  <a:t>Two new kinds of assertions: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	means “p is a pointer that points to v”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Q	means “P and Q are true </a:t>
                </a:r>
                <a:r>
                  <a:rPr lang="en-US" i="1" dirty="0"/>
                  <a:t>on separate parts of memory”</a:t>
                </a:r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  </a:t>
                </a:r>
                <a:r>
                  <a:rPr lang="en-US" dirty="0">
                    <a:latin typeface="Consolas" panose="020B0609020204030204" pitchFamily="49" charset="0"/>
                  </a:rPr>
                  <a:t>*p = 4</a:t>
                </a:r>
                <a:r>
                  <a:rPr lang="en-US" dirty="0"/>
                  <a:t>  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4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</a:t>
                </a:r>
              </a:p>
              <a:p>
                <a:pPr marL="0" indent="0">
                  <a:buNone/>
                </a:pPr>
                <a:r>
                  <a:rPr lang="en-US" dirty="0"/>
                  <a:t>Not true if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=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!</a:t>
                </a:r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  </a:t>
                </a:r>
                <a:r>
                  <a:rPr lang="en-US" dirty="0">
                    <a:latin typeface="Consolas" panose="020B0609020204030204" pitchFamily="49" charset="0"/>
                  </a:rPr>
                  <a:t>*p = 4</a:t>
                </a:r>
                <a:r>
                  <a:rPr lang="en-US" dirty="0"/>
                  <a:t>  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4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q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2 }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2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2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Loads and Stores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Hoare logic for programs with </a:t>
                </a:r>
                <a:r>
                  <a:rPr lang="en-US" i="1" dirty="0"/>
                  <a:t>memory</a:t>
                </a:r>
                <a:r>
                  <a:rPr lang="en-US" dirty="0"/>
                  <a:t> (pointers, references, etc.)</a:t>
                </a:r>
              </a:p>
              <a:p>
                <a:r>
                  <a:rPr lang="en-US" dirty="0"/>
                  <a:t>Two new kinds of assertions: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		means “p is a pointer that points to v”</a:t>
                </a:r>
              </a:p>
              <a:p>
                <a:pPr marL="463550" lvl="1" indent="0">
                  <a:buNone/>
                </a:pPr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Q		means P and Q are true </a:t>
                </a:r>
                <a:r>
                  <a:rPr lang="en-US" i="1" dirty="0"/>
                  <a:t>on separate parts of memory</a:t>
                </a:r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}  </a:t>
                </a:r>
                <a:r>
                  <a:rPr lang="en-US" dirty="0">
                    <a:latin typeface="Consolas" panose="020B0609020204030204" pitchFamily="49" charset="0"/>
                  </a:rPr>
                  <a:t>x = *p</a:t>
                </a:r>
                <a:r>
                  <a:rPr lang="en-US" dirty="0"/>
                  <a:t>  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x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v }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}  </a:t>
                </a:r>
                <a:r>
                  <a:rPr lang="en-US" dirty="0">
                    <a:latin typeface="Consolas" panose="020B0609020204030204" pitchFamily="49" charset="0"/>
                  </a:rPr>
                  <a:t>*p = a </a:t>
                </a:r>
                <a:r>
                  <a:rPr lang="en-US" dirty="0"/>
                  <a:t>{ </a:t>
                </a:r>
                <a:r>
                  <a:rPr lang="en-US" dirty="0">
                    <a:latin typeface="Consolas" panose="020B0609020204030204" pitchFamily="49" charset="0"/>
                  </a:rPr>
                  <a:t>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a }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2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32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H : P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_________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P /\ P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split.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H : P			H : P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_________		_________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P				P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7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H : 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______________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 *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j-lt"/>
                  </a:rPr>
                  <a:t>Shouldn’t be provable!</a:t>
                </a:r>
              </a:p>
              <a:p>
                <a:pPr marL="0" indent="0">
                  <a:buNone/>
                </a:pPr>
                <a:r>
                  <a:rPr lang="en-US" dirty="0"/>
                  <a:t>If we could split: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H :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___________			___________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				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  <a:endParaRPr lang="en-US" dirty="0"/>
              </a:p>
              <a:p>
                <a:pPr marL="0" indent="0">
                  <a:buNone/>
                </a:pP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49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H : 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______________________________________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exists p1 p2 v1 v2, p1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v1 * p2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v2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j-lt"/>
                  </a:rPr>
                  <a:t>Shouldn’t be provable!</a:t>
                </a:r>
              </a:p>
              <a:p>
                <a:pPr marL="0" indent="0">
                  <a:buNone/>
                </a:pPr>
                <a:r>
                  <a:rPr lang="en-US" dirty="0"/>
                  <a:t>“two different pointers exist in memory”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We have to “use up” a points-to assertion in order to prove something with it: it’s more like a </a:t>
                </a:r>
                <a:r>
                  <a:rPr lang="en-US" i="1" dirty="0"/>
                  <a:t>resource</a:t>
                </a:r>
                <a:r>
                  <a:rPr lang="en-US" dirty="0"/>
                  <a:t> than a logical fact</a:t>
                </a:r>
              </a:p>
              <a:p>
                <a:pPr marL="0" indent="0">
                  <a:buNone/>
                </a:pP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417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1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Logic: Resources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Logical facts like x = 2, x &lt; 5, etc. stay true when they’re true: we don’t have to “use them up” to prove things about x</a:t>
                </a:r>
              </a:p>
              <a:p>
                <a:r>
                  <a:rPr lang="en-US" dirty="0"/>
                  <a:t>But points-to assertions </a:t>
                </a:r>
                <a:r>
                  <a:rPr lang="en-US" i="1" dirty="0"/>
                  <a:t>do</a:t>
                </a:r>
                <a:r>
                  <a:rPr lang="en-US" dirty="0"/>
                  <a:t> get used up!</a:t>
                </a:r>
              </a:p>
              <a:p>
                <a:pPr lvl="1"/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does </a:t>
                </a:r>
                <a:r>
                  <a:rPr lang="en-US" i="1" dirty="0"/>
                  <a:t>not </a:t>
                </a:r>
                <a:r>
                  <a:rPr lang="en-US" dirty="0"/>
                  <a:t>imply 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</a:t>
                </a:r>
              </a:p>
              <a:p>
                <a:pPr lvl="1"/>
                <a:r>
                  <a:rPr lang="en-US" dirty="0"/>
                  <a:t>only one function/thread/program at a time can own a piece of memory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dirty="0"/>
                  <a:t> v is more like a </a:t>
                </a:r>
                <a:r>
                  <a:rPr lang="en-US" i="1" dirty="0"/>
                  <a:t>resource</a:t>
                </a:r>
                <a:r>
                  <a:rPr lang="en-US" dirty="0"/>
                  <a:t> than a logical statement: we can pass it around between functions, but once we use it to prove something, it’s gone</a:t>
                </a:r>
              </a:p>
              <a:p>
                <a:r>
                  <a:rPr lang="en-US" dirty="0"/>
                  <a:t>We’ll need special tactics to manage resources in a program!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924A0C-7C81-48FB-AC9E-FE22C7B5D3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29775"/>
              </a:xfrm>
              <a:blipFill>
                <a:blip r:embed="rId3"/>
                <a:stretch>
                  <a:fillRect l="-1304" t="-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020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8acd52e-1c3e-4eaa-bc2d-ee8cba1d0c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19d51ff-0e34-4adc-85fb-585acbd20a2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89f6f40f-d87a-4588-9176-f3610cfbfec9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58890</TotalTime>
  <Words>1097</Words>
  <Application>Microsoft Office PowerPoint</Application>
  <PresentationFormat>Widescreen</PresentationFormat>
  <Paragraphs>113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Consolas</vt:lpstr>
      <vt:lpstr>Metropolitan</vt:lpstr>
      <vt:lpstr>CS 472 – Provably Correct Programming</vt:lpstr>
      <vt:lpstr>PowerPoint Presentation</vt:lpstr>
      <vt:lpstr>Practical Hoare Logic: Iris</vt:lpstr>
      <vt:lpstr>Separation Logic</vt:lpstr>
      <vt:lpstr>Separation Logic: Loads and Stores</vt:lpstr>
      <vt:lpstr>Separation Logic: Resources</vt:lpstr>
      <vt:lpstr>Separation Logic: Resources</vt:lpstr>
      <vt:lpstr>Separation Logic: Resources</vt:lpstr>
      <vt:lpstr>Separation Logic: Resources</vt:lpstr>
      <vt:lpstr>PowerPoint Presentation</vt:lpstr>
      <vt:lpstr>Setting Up Iris (version 4.0.0)</vt:lpstr>
      <vt:lpstr>Setting Up Iris – Special Characters</vt:lpstr>
      <vt:lpstr>Iris Resources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basics</dc:title>
  <dc:creator/>
  <cp:lastModifiedBy>Mansky, William</cp:lastModifiedBy>
  <cp:revision>182</cp:revision>
  <dcterms:created xsi:type="dcterms:W3CDTF">2018-08-06T16:06:24Z</dcterms:created>
  <dcterms:modified xsi:type="dcterms:W3CDTF">2024-03-14T14:26:42Z</dcterms:modified>
</cp:coreProperties>
</file>