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1" r:id="rId1"/>
  </p:sldMasterIdLst>
  <p:notesMasterIdLst>
    <p:notesMasterId r:id="rId25"/>
  </p:notesMasterIdLst>
  <p:sldIdLst>
    <p:sldId id="256" r:id="rId2"/>
    <p:sldId id="501" r:id="rId3"/>
    <p:sldId id="263" r:id="rId4"/>
    <p:sldId id="281" r:id="rId5"/>
    <p:sldId id="264" r:id="rId6"/>
    <p:sldId id="506" r:id="rId7"/>
    <p:sldId id="413" r:id="rId8"/>
    <p:sldId id="414" r:id="rId9"/>
    <p:sldId id="422" r:id="rId10"/>
    <p:sldId id="416" r:id="rId11"/>
    <p:sldId id="502" r:id="rId12"/>
    <p:sldId id="408" r:id="rId13"/>
    <p:sldId id="420" r:id="rId14"/>
    <p:sldId id="409" r:id="rId15"/>
    <p:sldId id="425" r:id="rId16"/>
    <p:sldId id="505" r:id="rId17"/>
    <p:sldId id="503" r:id="rId18"/>
    <p:sldId id="417" r:id="rId19"/>
    <p:sldId id="421" r:id="rId20"/>
    <p:sldId id="404" r:id="rId21"/>
    <p:sldId id="410" r:id="rId22"/>
    <p:sldId id="418" r:id="rId23"/>
    <p:sldId id="5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9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BD58A-BD1B-40F7-9E00-84F297F086B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F113A-3271-48F5-857E-76D4FE824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0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first time the class has been this big, so we’ll probably make adjustments as we go – please let me know if you think of anything that would help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9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48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2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80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demo.v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53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these links are also on the Welcome post on Piazza</a:t>
            </a:r>
          </a:p>
          <a:p>
            <a:endParaRPr lang="en-US" dirty="0"/>
          </a:p>
          <a:p>
            <a:r>
              <a:rPr lang="en-US" dirty="0"/>
              <a:t>Due at the start of the next class!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28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class is going to be significantly different from any other CS class you’ve taken, so please, stop me and ask 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9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Spirit Mars Rover – stopped responding for 3 days in 2004 because there were too many files on the file system</a:t>
            </a:r>
          </a:p>
          <a:p>
            <a:r>
              <a:rPr lang="en-US" dirty="0"/>
              <a:t>Toyota – recalled millions of cars because they sometimes accelerated automatically</a:t>
            </a:r>
          </a:p>
          <a:p>
            <a:r>
              <a:rPr lang="en-US" dirty="0"/>
              <a:t>Knight Capital – accidentally activated a testing system in production that made tons of trades ignoring price</a:t>
            </a:r>
          </a:p>
          <a:p>
            <a:endParaRPr lang="en-US" dirty="0"/>
          </a:p>
          <a:p>
            <a:r>
              <a:rPr lang="en-US" dirty="0"/>
              <a:t>And it keeps happening – just last year, United cancelled all flights for 30 minutes because of a buggy software update, and every Toyota plant in Japan shut down for a day due to a bug in their parts ordering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lot of reasons why software is so bad, but it’s worth asking, could we significantly reduce the number of bugs by changing the way we program?</a:t>
            </a:r>
          </a:p>
          <a:p>
            <a:endParaRPr lang="en-US" dirty="0"/>
          </a:p>
          <a:p>
            <a:r>
              <a:rPr lang="en-US" dirty="0"/>
              <a:t>https://www.reddit.com/r/ProgrammerHumor/comments/lxnmsq/stop_doing_javascript/</a:t>
            </a:r>
          </a:p>
          <a:p>
            <a:endParaRPr lang="en-US" dirty="0"/>
          </a:p>
          <a:p>
            <a:r>
              <a:rPr lang="en-US" dirty="0"/>
              <a:t>Languages like </a:t>
            </a:r>
            <a:r>
              <a:rPr lang="en-US" dirty="0" err="1"/>
              <a:t>Javascript</a:t>
            </a:r>
            <a:r>
              <a:rPr lang="en-US" dirty="0"/>
              <a:t> and Python make it easy to run code even if it makes no sense; C, on the other hand, makes it easy to mess up really fundamental things about the computer.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9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there are limits to this: most programmers don’t get to choose what language they write in, and people still make mistakes even in nice languages like </a:t>
            </a:r>
            <a:r>
              <a:rPr lang="en-US" dirty="0" err="1"/>
              <a:t>OCaml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25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43963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20128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48C6787-AA23-4CCF-A4E5-B581B7F8C8BA}" type="datetime1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111E-5611-4ADA-A1B0-6EF235452256}" type="datetime1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CA1C-7FCE-4A47-839A-B256412617F7}" type="datetime1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2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21167"/>
            <a:ext cx="10772775" cy="1658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4140834"/>
          </a:xfrm>
        </p:spPr>
        <p:txBody>
          <a:bodyPr/>
          <a:lstStyle>
            <a:lvl1pPr marL="225425" indent="-225425">
              <a:buFont typeface="Arial" panose="020B0604020202020204" pitchFamily="34" charset="0"/>
              <a:buChar char="•"/>
              <a:defRPr sz="3200"/>
            </a:lvl1pPr>
            <a:lvl2pPr marL="914400" indent="-450850">
              <a:buFont typeface="Calibri Light" panose="020F0302020204030204" pitchFamily="34" charset="0"/>
              <a:buChar char="―"/>
              <a:defRPr sz="2800"/>
            </a:lvl2pPr>
            <a:lvl3pPr marL="1206500" indent="-290513">
              <a:buFont typeface="Calibri Light" panose="020F0302020204030204" pitchFamily="34" charset="0"/>
              <a:buChar char="»"/>
              <a:defRPr sz="2400" i="0"/>
            </a:lvl3pPr>
            <a:lvl4pPr marL="285750" indent="-285750">
              <a:buFont typeface="Arial" panose="020B0604020202020204" pitchFamily="34" charset="0"/>
              <a:buChar char="•"/>
              <a:defRPr/>
            </a:lvl4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1007-A3F4-42DF-A5DC-E03BDA3E9E2C}" type="datetime1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4900" y="6120347"/>
            <a:ext cx="2050706" cy="632404"/>
          </a:xfrm>
        </p:spPr>
        <p:txBody>
          <a:bodyPr/>
          <a:lstStyle>
            <a:lvl1pPr>
              <a:defRPr sz="24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1F1B8572-414E-4329-B0B0-F510B92A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67-4E24-4311-A18C-7579D0CC683C}" type="datetime1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3C89-380D-4DA8-AD85-C2CE1EC6D610}" type="datetime1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608B-0EDC-4D88-AA28-46F4ACBC96A9}" type="datetime1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552-A0CD-490C-9CEA-E009CA405FB0}" type="datetime1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3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1E18-D083-4E62-B90B-F5DC4F432D91}" type="datetime1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3E8F-B4C5-4ADA-845F-A5D3966C7FD9}" type="datetime1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5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A11815F-3C10-4129-B3A5-759540782D9C}" type="datetime1">
              <a:rPr lang="en-US" smtClean="0"/>
              <a:t>1/6/2024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21B6115-706D-4273-8F9C-8EB6476DC8C3}" type="datetime1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7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escop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escop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pl24.sigplan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q.inria.f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foundations.cis.upenn.edu/lf-current/index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q.inria.f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uic.edu/~mansky/teaching/cs472/sp24/lectures/demo.v" TargetMode="External"/><Relationship Id="rId3" Type="http://schemas.openxmlformats.org/officeDocument/2006/relationships/hyperlink" Target="https://github.com/coq/platform/releases/tag/2023.03.0" TargetMode="External"/><Relationship Id="rId7" Type="http://schemas.openxmlformats.org/officeDocument/2006/relationships/hyperlink" Target="https://cygwin.com/install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7-zip.org/" TargetMode="External"/><Relationship Id="rId5" Type="http://schemas.openxmlformats.org/officeDocument/2006/relationships/hyperlink" Target="https://softwarefoundations.cis.upenn.edu/lf-current/index.html" TargetMode="External"/><Relationship Id="rId4" Type="http://schemas.openxmlformats.org/officeDocument/2006/relationships/hyperlink" Target="https://coq.inria.f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descope.com/" TargetMode="External"/><Relationship Id="rId3" Type="http://schemas.openxmlformats.org/officeDocument/2006/relationships/hyperlink" Target="mailto:cding22@uic.edu" TargetMode="External"/><Relationship Id="rId7" Type="http://schemas.openxmlformats.org/officeDocument/2006/relationships/hyperlink" Target="https://piazza.com/class/lqgtzpb52y02jj" TargetMode="External"/><Relationship Id="rId2" Type="http://schemas.openxmlformats.org/officeDocument/2006/relationships/hyperlink" Target="mailto:mansky1@ui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ic.blackboard.com/" TargetMode="External"/><Relationship Id="rId5" Type="http://schemas.openxmlformats.org/officeDocument/2006/relationships/hyperlink" Target="https://pollev.com/wmansky771" TargetMode="External"/><Relationship Id="rId4" Type="http://schemas.openxmlformats.org/officeDocument/2006/relationships/hyperlink" Target="https://www.cs.uic.edu/~mansky/teaching/cs472/sp2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wmansky77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piazza.com/uic/fall2021/cs47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hyperlink" Target="https://dealbook.nytimes.com/2012/08/02/knight-capital-says-trading-mishap-cost-it-440-million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pirit_(rover)" TargetMode="External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15" Type="http://schemas.openxmlformats.org/officeDocument/2006/relationships/image" Target="../media/image8.png"/><Relationship Id="rId10" Type="http://schemas.openxmlformats.org/officeDocument/2006/relationships/hyperlink" Target="https://en.wikipedia.org/wiki/2009%E2%80%932011_Toyota_vehicle_recalls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472 – Provably Correct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Mansky</a:t>
            </a:r>
          </a:p>
        </p:txBody>
      </p:sp>
    </p:spTree>
    <p:extLst>
      <p:ext uri="{BB962C8B-B14F-4D97-AF65-F5344CB8AC3E}">
        <p14:creationId xmlns:p14="http://schemas.microsoft.com/office/powerpoint/2010/main" val="88947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0E8F12-EA55-4C2A-A0BD-BD5B873B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637032"/>
            <a:ext cx="10753725" cy="5220968"/>
          </a:xfrm>
        </p:spPr>
        <p:txBody>
          <a:bodyPr>
            <a:normAutofit/>
          </a:bodyPr>
          <a:lstStyle/>
          <a:p>
            <a:r>
              <a:rPr lang="en-US" dirty="0"/>
              <a:t>Prove programs correct!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program will:</a:t>
            </a:r>
          </a:p>
          <a:p>
            <a:pPr lvl="1"/>
            <a:r>
              <a:rPr lang="en-US" dirty="0"/>
              <a:t>never overflow its stack</a:t>
            </a:r>
          </a:p>
          <a:p>
            <a:pPr lvl="1"/>
            <a:r>
              <a:rPr lang="en-US" dirty="0"/>
              <a:t>never dereference a null pointer</a:t>
            </a:r>
          </a:p>
          <a:p>
            <a:pPr lvl="1"/>
            <a:r>
              <a:rPr lang="en-US" dirty="0"/>
              <a:t>never call a function without meeting its preconditions</a:t>
            </a:r>
          </a:p>
          <a:p>
            <a:pPr lvl="1"/>
            <a:r>
              <a:rPr lang="en-US" dirty="0"/>
              <a:t>always return the right result!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C622B-C18D-4ED4-9EEB-6C2CA6FD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change the way we program?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AC75B-A5D0-4B50-8176-5204809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DBCC30-6F25-43B1-9929-5466A070A4B5}"/>
              </a:ext>
            </a:extLst>
          </p:cNvPr>
          <p:cNvSpPr txBox="1"/>
          <p:nvPr/>
        </p:nvSpPr>
        <p:spPr>
          <a:xfrm>
            <a:off x="1357540" y="2562126"/>
            <a:ext cx="262953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while(i &lt;= 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 = r *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6" name="Graphic 15" descr="Diploma roll with solid fill">
            <a:extLst>
              <a:ext uri="{FF2B5EF4-FFF2-40B4-BE49-F238E27FC236}">
                <a16:creationId xmlns:a16="http://schemas.microsoft.com/office/drawing/2014/main" id="{1F7B67CF-5100-448F-BBAA-4235C6A78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5524" y="3582254"/>
            <a:ext cx="914400" cy="914400"/>
          </a:xfrm>
          <a:prstGeom prst="rect">
            <a:avLst/>
          </a:prstGeom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9529C61-003A-4A26-8ED8-17677538C921}"/>
              </a:ext>
            </a:extLst>
          </p:cNvPr>
          <p:cNvSpPr txBox="1">
            <a:spLocks/>
          </p:cNvSpPr>
          <p:nvPr/>
        </p:nvSpPr>
        <p:spPr>
          <a:xfrm>
            <a:off x="5066620" y="2426898"/>
            <a:ext cx="10753725" cy="522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08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Calibri Light" panose="020F0302020204030204" pitchFamily="34" charset="0"/>
              <a:buChar char="―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65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Calibri Light" panose="020F0302020204030204" pitchFamily="34" charset="0"/>
              <a:buChar char="»"/>
              <a:defRPr sz="24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This course:</a:t>
            </a:r>
          </a:p>
          <a:p>
            <a:pPr marL="0" indent="0">
              <a:buNone/>
            </a:pPr>
            <a:r>
              <a:rPr lang="en-US" dirty="0"/>
              <a:t>How can we write these proofs?</a:t>
            </a:r>
          </a:p>
          <a:p>
            <a:pPr marL="0" indent="0">
              <a:buNone/>
            </a:pPr>
            <a:r>
              <a:rPr lang="en-US" dirty="0"/>
              <a:t>How can we write programs so they’re </a:t>
            </a:r>
            <a:br>
              <a:rPr lang="en-US" dirty="0"/>
            </a:br>
            <a:r>
              <a:rPr lang="en-US" dirty="0"/>
              <a:t>easier to prove?</a:t>
            </a:r>
          </a:p>
        </p:txBody>
      </p:sp>
    </p:spTree>
    <p:extLst>
      <p:ext uri="{BB962C8B-B14F-4D97-AF65-F5344CB8AC3E}">
        <p14:creationId xmlns:p14="http://schemas.microsoft.com/office/powerpoint/2010/main" val="1281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2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A6D0-D035-444F-9207-9CEA60FA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821DC-487D-4DBC-A20C-E76B6DDAF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In-class exercises: 25%</a:t>
            </a:r>
          </a:p>
          <a:p>
            <a:r>
              <a:rPr lang="en-US" dirty="0"/>
              <a:t>Assignments: 50%</a:t>
            </a:r>
          </a:p>
          <a:p>
            <a:r>
              <a:rPr lang="en-US" dirty="0"/>
              <a:t>Project: 25%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31868-ED69-4295-A091-4517C771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1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7E21-F876-4770-9D65-49C842A9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BCBB-02FE-4298-B5FD-F33F5E3D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115719"/>
          </a:xfrm>
        </p:spPr>
        <p:txBody>
          <a:bodyPr/>
          <a:lstStyle/>
          <a:p>
            <a:r>
              <a:rPr lang="en-US" dirty="0"/>
              <a:t>In each class, we’ll work through some example problems/proofs</a:t>
            </a:r>
          </a:p>
          <a:p>
            <a:r>
              <a:rPr lang="en-US" dirty="0"/>
              <a:t>Submit via </a:t>
            </a:r>
            <a:r>
              <a:rPr lang="en-US" dirty="0" err="1">
                <a:hlinkClick r:id="rId3"/>
              </a:rPr>
              <a:t>Gradescope</a:t>
            </a:r>
            <a:endParaRPr lang="en-US" dirty="0"/>
          </a:p>
          <a:p>
            <a:r>
              <a:rPr lang="en-US" dirty="0"/>
              <a:t>Due at the start of the next class</a:t>
            </a:r>
          </a:p>
          <a:p>
            <a:r>
              <a:rPr lang="en-US" dirty="0"/>
              <a:t>You get credit as long as you make some progress on the problem</a:t>
            </a:r>
          </a:p>
          <a:p>
            <a:endParaRPr lang="en-US" dirty="0"/>
          </a:p>
          <a:p>
            <a:r>
              <a:rPr lang="en-US" dirty="0"/>
              <a:t>Feel free to discuss with your neighbors, ask questions, suggest other approaches, etc.!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4D433-3942-49AF-9BDE-31140E8F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0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7E21-F876-4770-9D65-49C842A9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BCBB-02FE-4298-B5FD-F33F5E3D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5175248"/>
          </a:xfrm>
        </p:spPr>
        <p:txBody>
          <a:bodyPr>
            <a:normAutofit/>
          </a:bodyPr>
          <a:lstStyle/>
          <a:p>
            <a:r>
              <a:rPr lang="en-US" dirty="0"/>
              <a:t>Programming/proving assignments</a:t>
            </a:r>
          </a:p>
          <a:p>
            <a:r>
              <a:rPr lang="en-US" dirty="0"/>
              <a:t>Submit via </a:t>
            </a:r>
            <a:r>
              <a:rPr lang="en-US" dirty="0" err="1">
                <a:hlinkClick r:id="rId3"/>
              </a:rPr>
              <a:t>Gradescope</a:t>
            </a:r>
            <a:endParaRPr lang="en-US" dirty="0"/>
          </a:p>
          <a:p>
            <a:r>
              <a:rPr lang="en-US" dirty="0"/>
              <a:t>Due at 11:59 PM on the due date</a:t>
            </a:r>
          </a:p>
          <a:p>
            <a:r>
              <a:rPr lang="en-US" dirty="0"/>
              <a:t>You can discuss strategy with other students, but don’t look at each other’s code!</a:t>
            </a:r>
          </a:p>
          <a:p>
            <a:r>
              <a:rPr lang="en-US" dirty="0"/>
              <a:t>Cite your sources (websites, other students, </a:t>
            </a:r>
            <a:r>
              <a:rPr lang="en-US" dirty="0" err="1"/>
              <a:t>StackOverflow</a:t>
            </a:r>
            <a:r>
              <a:rPr lang="en-US" dirty="0"/>
              <a:t>, ChatGPT, etc.)</a:t>
            </a:r>
          </a:p>
          <a:p>
            <a:r>
              <a:rPr lang="en-US" dirty="0"/>
              <a:t>You’ll get most of the credit for attempting a problem, even if you don’t finish it – do what you can, and we’ll work through tricky ones in class after the deadline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4D433-3942-49AF-9BDE-31140E8F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2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5687-3245-4BCE-8EE7-FE44A355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Sources and ChatGPT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D91E-828A-46BF-BD0A-7874B25D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115719"/>
          </a:xfrm>
        </p:spPr>
        <p:txBody>
          <a:bodyPr>
            <a:normAutofit/>
          </a:bodyPr>
          <a:lstStyle/>
          <a:p>
            <a:r>
              <a:rPr lang="en-US" dirty="0"/>
              <a:t>You </a:t>
            </a:r>
            <a:r>
              <a:rPr lang="en-US" i="1" dirty="0"/>
              <a:t>can</a:t>
            </a:r>
            <a:r>
              <a:rPr lang="en-US" dirty="0"/>
              <a:t> find solutions online, but: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Always cite your sources!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Please don’t make your solutions public (e.g. on GitHub)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There’s less theorem-prover code out there than other kinds of code, so what you find will often be outdated or unreliable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always run your proofs and see if they work! (and if they don’t, don’t submit them!)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D364D-FF25-4B17-A6BF-747F8ADA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6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5687-3245-4BCE-8EE7-FE44A355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Disruptions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D91E-828A-46BF-BD0A-7874B25D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115719"/>
          </a:xfrm>
        </p:spPr>
        <p:txBody>
          <a:bodyPr>
            <a:normAutofit/>
          </a:bodyPr>
          <a:lstStyle/>
          <a:p>
            <a:r>
              <a:rPr lang="en-US" dirty="0"/>
              <a:t>Next week: I’ll be at </a:t>
            </a:r>
            <a:r>
              <a:rPr lang="en-US" dirty="0">
                <a:hlinkClick r:id="rId3"/>
              </a:rPr>
              <a:t>POPL</a:t>
            </a:r>
            <a:endParaRPr lang="en-US" dirty="0"/>
          </a:p>
          <a:p>
            <a:pPr lvl="1"/>
            <a:r>
              <a:rPr lang="en-US" dirty="0"/>
              <a:t>1/15 is MLK Day; for 1/17, I’ll ask you to watch some videos about proved-correct programming</a:t>
            </a:r>
          </a:p>
          <a:p>
            <a:pPr lvl="1"/>
            <a:endParaRPr lang="en-US" dirty="0"/>
          </a:p>
          <a:p>
            <a:r>
              <a:rPr lang="en-US" dirty="0"/>
              <a:t>Sometime mid-April: I’m expecting my second child</a:t>
            </a:r>
          </a:p>
          <a:p>
            <a:pPr lvl="1"/>
            <a:r>
              <a:rPr lang="en-US" dirty="0"/>
              <a:t>We’ll probably have a few online classes – more details when we get closer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D364D-FF25-4B17-A6BF-747F8ADA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2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9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17BA-6B9D-4D2B-A1E0-CC17811F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24A0C-7C81-48FB-AC9E-FE22C7B5D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02977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You already know how to write programs: languages, compilers, IDEs, etc.</a:t>
            </a:r>
          </a:p>
          <a:p>
            <a:r>
              <a:rPr lang="en-US" dirty="0"/>
              <a:t>How do we write proofs? The same way: with software tools!</a:t>
            </a:r>
          </a:p>
          <a:p>
            <a:endParaRPr lang="en-US" sz="3200" dirty="0"/>
          </a:p>
          <a:p>
            <a:r>
              <a:rPr lang="en-US" sz="3200" dirty="0"/>
              <a:t>Tool #1: The Coq proo</a:t>
            </a:r>
            <a:r>
              <a:rPr lang="en-US" dirty="0"/>
              <a:t>f assistant (</a:t>
            </a:r>
            <a:r>
              <a:rPr lang="en-US" dirty="0">
                <a:hlinkClick r:id="rId3"/>
              </a:rPr>
              <a:t>https://coq.inria.fr/</a:t>
            </a:r>
            <a:r>
              <a:rPr lang="en-US" dirty="0"/>
              <a:t>)</a:t>
            </a:r>
          </a:p>
          <a:p>
            <a:r>
              <a:rPr lang="en-US" dirty="0"/>
              <a:t>For the first ~4 weeks, we’ll learn how to use it to write guaranteed-correct mathematical proofs</a:t>
            </a:r>
          </a:p>
          <a:p>
            <a:r>
              <a:rPr lang="en-US" dirty="0"/>
              <a:t>After that, we’ll apply those techniques to programs!</a:t>
            </a:r>
          </a:p>
          <a:p>
            <a:r>
              <a:rPr lang="en-US" dirty="0"/>
              <a:t>And look at some complicated use cases, esp. </a:t>
            </a:r>
            <a:r>
              <a:rPr lang="en-US" i="1" dirty="0"/>
              <a:t>concurrent</a:t>
            </a:r>
            <a:r>
              <a:rPr lang="en-US" dirty="0"/>
              <a:t> programs (see also CS 454)</a:t>
            </a:r>
          </a:p>
          <a:p>
            <a:endParaRPr lang="en-US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34A7E-66FB-4EBC-8D51-EDF7C211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17BA-6B9D-4D2B-A1E0-CC17811F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Theorem Provers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24A0C-7C81-48FB-AC9E-FE22C7B5D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029775"/>
          </a:xfrm>
        </p:spPr>
        <p:txBody>
          <a:bodyPr>
            <a:normAutofit/>
          </a:bodyPr>
          <a:lstStyle/>
          <a:p>
            <a:r>
              <a:rPr lang="en-US" sz="3200" dirty="0"/>
              <a:t>In the theorem prover, we can: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</a:t>
            </a:r>
            <a:r>
              <a:rPr lang="en-US" b="1" dirty="0"/>
              <a:t>definitions</a:t>
            </a:r>
            <a:r>
              <a:rPr lang="en-US" dirty="0"/>
              <a:t>, in a math-like programming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Write </a:t>
            </a:r>
            <a:r>
              <a:rPr lang="en-US" sz="3200" b="1" dirty="0"/>
              <a:t>proofs </a:t>
            </a:r>
            <a:r>
              <a:rPr lang="en-US" sz="3200" dirty="0"/>
              <a:t>about those definitions, using logic “tactics”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See the </a:t>
            </a:r>
            <a:r>
              <a:rPr lang="en-US" b="1" dirty="0"/>
              <a:t>proof state </a:t>
            </a:r>
            <a:r>
              <a:rPr lang="en-US" dirty="0"/>
              <a:t>at each point in a proof (what do we know? what do we still need to show?)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Automatically </a:t>
            </a:r>
            <a:r>
              <a:rPr lang="en-US" b="1" dirty="0"/>
              <a:t>check</a:t>
            </a:r>
            <a:r>
              <a:rPr lang="en-US" dirty="0"/>
              <a:t> that each step of our proofs is valid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463550" lvl="1" indent="0">
              <a:buNone/>
            </a:pPr>
            <a:r>
              <a:rPr lang="en-US" dirty="0"/>
              <a:t>	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34A7E-66FB-4EBC-8D51-EDF7C211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6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5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D00B-4A93-4E1B-B362-B0DC5041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Foundations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B91F48-DF87-4BA2-A73A-9DD06DA92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6" y="1384467"/>
            <a:ext cx="3429917" cy="4141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C63CA-F04E-4789-B4FD-DE4F7EDA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A8A0B-1FA2-4CE6-AA52-C0B81DB40F08}"/>
              </a:ext>
            </a:extLst>
          </p:cNvPr>
          <p:cNvSpPr txBox="1"/>
          <p:nvPr/>
        </p:nvSpPr>
        <p:spPr>
          <a:xfrm>
            <a:off x="1250731" y="5938344"/>
            <a:ext cx="994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https://softwarefoundations.cis.upenn.edu/lf-current/index.html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2A7E10-4A52-464C-86E1-6ED2DD8CDBD8}"/>
              </a:ext>
            </a:extLst>
          </p:cNvPr>
          <p:cNvSpPr txBox="1">
            <a:spLocks/>
          </p:cNvSpPr>
          <p:nvPr/>
        </p:nvSpPr>
        <p:spPr>
          <a:xfrm>
            <a:off x="4386124" y="1468867"/>
            <a:ext cx="7564138" cy="4140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08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Calibri Light" panose="020F0302020204030204" pitchFamily="34" charset="0"/>
              <a:buChar char="―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65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Calibri Light" panose="020F0302020204030204" pitchFamily="34" charset="0"/>
              <a:buChar char="»"/>
              <a:defRPr sz="24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Online textbook, each chapter is a file that can be run in Coq</a:t>
            </a:r>
          </a:p>
          <a:p>
            <a:r>
              <a:rPr lang="en-US" sz="3600" dirty="0"/>
              <a:t>Contents:</a:t>
            </a:r>
          </a:p>
          <a:p>
            <a:pPr lvl="1"/>
            <a:r>
              <a:rPr lang="en-US" sz="3200" dirty="0"/>
              <a:t>Introduction to Coq</a:t>
            </a:r>
          </a:p>
          <a:p>
            <a:pPr lvl="1"/>
            <a:r>
              <a:rPr lang="en-US" sz="3200" dirty="0"/>
              <a:t>Basic logic and functional programming</a:t>
            </a:r>
          </a:p>
          <a:p>
            <a:pPr lvl="1"/>
            <a:r>
              <a:rPr lang="en-US" sz="3200" dirty="0"/>
              <a:t>More advanced logic, mostly induction</a:t>
            </a:r>
          </a:p>
          <a:p>
            <a:pPr lvl="1"/>
            <a:r>
              <a:rPr lang="en-US" sz="3200" dirty="0"/>
              <a:t>How to describe the behavior of programs</a:t>
            </a:r>
          </a:p>
        </p:txBody>
      </p:sp>
    </p:spTree>
    <p:extLst>
      <p:ext uri="{BB962C8B-B14F-4D97-AF65-F5344CB8AC3E}">
        <p14:creationId xmlns:p14="http://schemas.microsoft.com/office/powerpoint/2010/main" val="2685769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5687-3245-4BCE-8EE7-FE44A355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Coq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D91E-828A-46BF-BD0A-7874B25D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4906008"/>
          </a:xfrm>
        </p:spPr>
        <p:txBody>
          <a:bodyPr/>
          <a:lstStyle/>
          <a:p>
            <a:r>
              <a:rPr lang="en-US" dirty="0"/>
              <a:t>Available online at </a:t>
            </a:r>
            <a:r>
              <a:rPr lang="en-US" dirty="0">
                <a:hlinkClick r:id="rId2"/>
              </a:rPr>
              <a:t>https://coq.inria.fr/</a:t>
            </a:r>
            <a:endParaRPr lang="en-US" dirty="0"/>
          </a:p>
          <a:p>
            <a:r>
              <a:rPr lang="en-US" dirty="0"/>
              <a:t>You can download installers for Windows and Mac from the website</a:t>
            </a:r>
          </a:p>
          <a:p>
            <a:r>
              <a:rPr lang="en-US" dirty="0"/>
              <a:t>Coq file extension is .v</a:t>
            </a:r>
          </a:p>
          <a:p>
            <a:r>
              <a:rPr lang="en-US" dirty="0"/>
              <a:t>If it matters, we’ll use version 8.17.1</a:t>
            </a:r>
          </a:p>
          <a:p>
            <a:endParaRPr lang="en-US" dirty="0"/>
          </a:p>
          <a:p>
            <a:r>
              <a:rPr lang="en-US" dirty="0"/>
              <a:t>Two main IDEs: </a:t>
            </a:r>
            <a:r>
              <a:rPr lang="en-US" dirty="0" err="1"/>
              <a:t>CoqIDE</a:t>
            </a:r>
            <a:r>
              <a:rPr lang="en-US" dirty="0"/>
              <a:t> (ships with Coq) and Visual Studio Code (</a:t>
            </a:r>
            <a:r>
              <a:rPr lang="en-US" dirty="0" err="1"/>
              <a:t>VSCoq</a:t>
            </a:r>
            <a:r>
              <a:rPr lang="en-US" dirty="0"/>
              <a:t> extension)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D364D-FF25-4B17-A6BF-747F8ADA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44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5687-3245-4BCE-8EE7-FE44A355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D91E-828A-46BF-BD0A-7874B25D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11571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Download and install Coq (</a:t>
            </a:r>
            <a:r>
              <a:rPr lang="en-US" sz="2800" dirty="0">
                <a:hlinkClick r:id="rId3"/>
              </a:rPr>
              <a:t>https://github.com/coq/platform/releases/tag/2023.03.0</a:t>
            </a:r>
            <a:r>
              <a:rPr lang="en-US" sz="2800" dirty="0"/>
              <a:t>, or from the download links at </a:t>
            </a:r>
            <a:r>
              <a:rPr lang="en-US" sz="2800" dirty="0">
                <a:hlinkClick r:id="rId4"/>
              </a:rPr>
              <a:t>https://coq.inria.fr/</a:t>
            </a:r>
            <a:r>
              <a:rPr lang="en-US" sz="2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Download and unpack the textbook (</a:t>
            </a:r>
            <a:r>
              <a:rPr lang="en-US" sz="2800" dirty="0">
                <a:hlinkClick r:id="rId5"/>
              </a:rPr>
              <a:t>https://softwarefoundations.cis.upenn.edu/lf-current/index.html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It’s a .</a:t>
            </a:r>
            <a:r>
              <a:rPr lang="en-US" sz="2400" dirty="0" err="1"/>
              <a:t>tgz</a:t>
            </a:r>
            <a:r>
              <a:rPr lang="en-US" sz="2400" dirty="0"/>
              <a:t> file, so you may need to install 7-zip (</a:t>
            </a:r>
            <a:r>
              <a:rPr lang="en-US" sz="2400" dirty="0">
                <a:hlinkClick r:id="rId6"/>
              </a:rPr>
              <a:t>https://www.7-zip.org/</a:t>
            </a:r>
            <a:r>
              <a:rPr lang="en-US" sz="2400" dirty="0"/>
              <a:t>) to unpack 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Run </a:t>
            </a:r>
            <a:r>
              <a:rPr lang="en-US" sz="2800" dirty="0">
                <a:latin typeface="Consolas" panose="020B0609020204030204" pitchFamily="49" charset="0"/>
              </a:rPr>
              <a:t>make</a:t>
            </a:r>
            <a:r>
              <a:rPr lang="en-US" sz="2800" dirty="0"/>
              <a:t> in the textbook’s folder to compile the textbook. If you don’t have a command line with </a:t>
            </a:r>
            <a:r>
              <a:rPr lang="en-US" sz="2800" dirty="0">
                <a:latin typeface="Consolas" panose="020B0609020204030204" pitchFamily="49" charset="0"/>
              </a:rPr>
              <a:t>make</a:t>
            </a:r>
            <a:r>
              <a:rPr lang="en-US" sz="2800" dirty="0"/>
              <a:t>, you’ll need to set one up: I use Cygwin (</a:t>
            </a:r>
            <a:r>
              <a:rPr lang="en-US" sz="2800" dirty="0">
                <a:hlinkClick r:id="rId7"/>
              </a:rPr>
              <a:t>https://cygwin.com/install.html</a:t>
            </a:r>
            <a:r>
              <a:rPr lang="en-US" sz="2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you finish, run </a:t>
            </a:r>
            <a:r>
              <a:rPr lang="en-US" sz="2800" dirty="0">
                <a:hlinkClick r:id="rId8"/>
              </a:rPr>
              <a:t>demo.v</a:t>
            </a:r>
            <a:r>
              <a:rPr lang="en-US" sz="2800" dirty="0"/>
              <a:t>, then submit it for Exercise 1/8 on </a:t>
            </a:r>
            <a:r>
              <a:rPr lang="en-US" sz="2800" dirty="0" err="1"/>
              <a:t>Gradescope</a:t>
            </a:r>
            <a:r>
              <a:rPr lang="en-US" sz="2800" dirty="0"/>
              <a:t>. If you haven’t finished, submit a description of where you’re stuck instead.</a:t>
            </a:r>
          </a:p>
          <a:p>
            <a:pPr marL="0" indent="0">
              <a:buNone/>
            </a:pPr>
            <a:r>
              <a:rPr lang="en-US" sz="2800" dirty="0"/>
              <a:t>If you get stuck, raise your hand, post on Piazza, or come by office hours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D364D-FF25-4B17-A6BF-747F8ADA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96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6B43-A06C-4150-96AD-86B68062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Course!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15DD-222B-41F8-8BA4-318BDEFD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4972490"/>
          </a:xfrm>
        </p:spPr>
        <p:txBody>
          <a:bodyPr>
            <a:normAutofit/>
          </a:bodyPr>
          <a:lstStyle/>
          <a:p>
            <a:r>
              <a:rPr lang="en-US" dirty="0"/>
              <a:t>This is CS 472, Provably Correct Programming</a:t>
            </a:r>
          </a:p>
          <a:p>
            <a:r>
              <a:rPr lang="en-US" dirty="0"/>
              <a:t>I’m glad you’re here!</a:t>
            </a:r>
            <a:endParaRPr lang="en-US" b="1" dirty="0"/>
          </a:p>
          <a:p>
            <a:r>
              <a:rPr lang="en-US" dirty="0"/>
              <a:t>Meets MW 2:00-3:15 PM in TBH 180F</a:t>
            </a:r>
          </a:p>
          <a:p>
            <a:r>
              <a:rPr lang="en-US" dirty="0"/>
              <a:t>My office hours: Tuesday 12-1 and Wednesday 10-11, and by appointment, in SEO 1331 and on Zoom via Blackboard</a:t>
            </a:r>
          </a:p>
          <a:p>
            <a:r>
              <a:rPr lang="en-US" dirty="0"/>
              <a:t>TA office hours: Monday 1-2 and Thursday 2-3</a:t>
            </a:r>
          </a:p>
          <a:p>
            <a:pPr lvl="1"/>
            <a:r>
              <a:rPr lang="en-US" dirty="0"/>
              <a:t>Office hours are great for homework help, or just to say hi!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3083D-98FF-476D-B0BA-1031040D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6B43-A06C-4150-96AD-86B68062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15DD-222B-41F8-8BA4-318BDEFD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4972490"/>
          </a:xfrm>
        </p:spPr>
        <p:txBody>
          <a:bodyPr>
            <a:normAutofit/>
          </a:bodyPr>
          <a:lstStyle/>
          <a:p>
            <a:r>
              <a:rPr lang="en-US" dirty="0"/>
              <a:t>Professor: William Mansky (he/him) (</a:t>
            </a:r>
            <a:r>
              <a:rPr lang="en-US" dirty="0">
                <a:hlinkClick r:id="rId2"/>
              </a:rPr>
              <a:t>mansky1@uic.edu</a:t>
            </a:r>
            <a:r>
              <a:rPr lang="en-US" dirty="0"/>
              <a:t>)</a:t>
            </a:r>
          </a:p>
          <a:p>
            <a:r>
              <a:rPr lang="en-US" dirty="0"/>
              <a:t>TA: Chao Ding (he/him) (</a:t>
            </a:r>
            <a:r>
              <a:rPr lang="en-US" dirty="0">
                <a:hlinkClick r:id="rId3"/>
              </a:rPr>
              <a:t>cding22@uic.edu</a:t>
            </a:r>
            <a:r>
              <a:rPr lang="en-US" dirty="0"/>
              <a:t>)</a:t>
            </a:r>
          </a:p>
          <a:p>
            <a:r>
              <a:rPr lang="en-US" dirty="0"/>
              <a:t>Prerequisites: CS 301 (logic and proofs)</a:t>
            </a:r>
          </a:p>
          <a:p>
            <a:r>
              <a:rPr lang="en-US" dirty="0"/>
              <a:t>Website: </a:t>
            </a:r>
            <a:r>
              <a:rPr lang="en-US" sz="2800" dirty="0">
                <a:hlinkClick r:id="rId4"/>
              </a:rPr>
              <a:t>https://www.cs.uic.edu/~mansky/teaching/cs472/sp24/</a:t>
            </a:r>
            <a:endParaRPr lang="en-US" dirty="0"/>
          </a:p>
          <a:p>
            <a:r>
              <a:rPr lang="en-US" dirty="0"/>
              <a:t>Anonymous in-class questions:</a:t>
            </a:r>
            <a:r>
              <a:rPr lang="en-US" b="1" dirty="0"/>
              <a:t> </a:t>
            </a:r>
            <a:r>
              <a:rPr lang="en-US" sz="2800" dirty="0">
                <a:hlinkClick r:id="rId5"/>
              </a:rPr>
              <a:t>https://pollev.com/wmansky771</a:t>
            </a:r>
            <a:endParaRPr lang="en-US" sz="2800" dirty="0"/>
          </a:p>
          <a:p>
            <a:r>
              <a:rPr lang="en-US" dirty="0"/>
              <a:t>In-person lectures, recordings (probably incomplete) on </a:t>
            </a:r>
            <a:r>
              <a:rPr lang="en-US" dirty="0">
                <a:hlinkClick r:id="rId6"/>
              </a:rPr>
              <a:t>Blackboard</a:t>
            </a:r>
            <a:endParaRPr lang="en-US" dirty="0"/>
          </a:p>
          <a:p>
            <a:r>
              <a:rPr lang="en-US" dirty="0"/>
              <a:t>Discussion board on </a:t>
            </a:r>
            <a:r>
              <a:rPr lang="en-US" dirty="0">
                <a:hlinkClick r:id="rId7"/>
              </a:rPr>
              <a:t>Piazza</a:t>
            </a:r>
            <a:r>
              <a:rPr lang="en-US" dirty="0"/>
              <a:t>, assignments via </a:t>
            </a:r>
            <a:r>
              <a:rPr lang="en-US" dirty="0" err="1">
                <a:hlinkClick r:id="rId8"/>
              </a:rPr>
              <a:t>Gradescope</a:t>
            </a:r>
            <a:r>
              <a:rPr lang="en-US" dirty="0"/>
              <a:t> (entry code VBPRNW)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3083D-98FF-476D-B0BA-1031040D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8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3F12-CEC1-49C8-80DF-07F6E2B8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1382-4DB5-494B-8232-0B30273E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49076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class: raise your hand anytime</a:t>
            </a:r>
          </a:p>
          <a:p>
            <a:r>
              <a:rPr lang="en-US" dirty="0"/>
              <a:t>You can ask questions anonymously with </a:t>
            </a:r>
            <a:r>
              <a:rPr lang="en-US" dirty="0" err="1"/>
              <a:t>PollEverywhere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https://pollev.com/wmansky771</a:t>
            </a:r>
            <a:r>
              <a:rPr lang="en-US" dirty="0"/>
              <a:t>)</a:t>
            </a:r>
          </a:p>
          <a:p>
            <a:r>
              <a:rPr lang="en-US" dirty="0"/>
              <a:t>On </a:t>
            </a:r>
            <a:r>
              <a:rPr lang="en-US" dirty="0">
                <a:hlinkClick r:id="rId4" action="ppaction://hlinkfile"/>
              </a:rPr>
              <a:t>Piazza</a:t>
            </a:r>
            <a:endParaRPr lang="en-US" dirty="0"/>
          </a:p>
          <a:p>
            <a:pPr lvl="1"/>
            <a:r>
              <a:rPr lang="en-US" dirty="0"/>
              <a:t>Can ask/answer anonymously</a:t>
            </a:r>
          </a:p>
          <a:p>
            <a:pPr lvl="1"/>
            <a:r>
              <a:rPr lang="en-US" dirty="0"/>
              <a:t>Can post privately to instructors</a:t>
            </a:r>
          </a:p>
          <a:p>
            <a:pPr lvl="1"/>
            <a:r>
              <a:rPr lang="en-US" dirty="0"/>
              <a:t>Can answer other students’ questions</a:t>
            </a:r>
          </a:p>
          <a:p>
            <a:r>
              <a:rPr lang="en-US" dirty="0"/>
              <a:t>In office hours</a:t>
            </a:r>
          </a:p>
          <a:p>
            <a:endParaRPr lang="en-US" dirty="0"/>
          </a:p>
          <a:p>
            <a:r>
              <a:rPr lang="en-US" dirty="0"/>
              <a:t>If you have a question, someone else probably has the same question!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7564C-1810-4EF8-9A42-180E1494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0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8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622B-C18D-4ED4-9EEB-6C2CA6FD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works badly</a:t>
            </a:r>
          </a:p>
        </p:txBody>
      </p:sp>
      <p:pic>
        <p:nvPicPr>
          <p:cNvPr id="6" name="Content Placeholder 5" descr="The Spirit Mars Rover">
            <a:extLst>
              <a:ext uri="{FF2B5EF4-FFF2-40B4-BE49-F238E27FC236}">
                <a16:creationId xmlns:a16="http://schemas.microsoft.com/office/drawing/2014/main" id="{13352533-A144-469D-B524-3FCF4080B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9" y="1636714"/>
            <a:ext cx="3573152" cy="23294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AC75B-A5D0-4B50-8176-5204809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93E93C1-3436-42E5-B71D-38EEB3372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786333"/>
              </p:ext>
            </p:extLst>
          </p:nvPr>
        </p:nvGraphicFramePr>
        <p:xfrm>
          <a:off x="436943" y="3973767"/>
          <a:ext cx="56769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676840" imgH="148680" progId="Paint.Picture">
                  <p:embed/>
                </p:oleObj>
              </mc:Choice>
              <mc:Fallback>
                <p:oleObj name="Bitmap Image" r:id="rId4" imgW="5676840" imgH="148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943" y="3973767"/>
                        <a:ext cx="5676900" cy="14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E253BB-26A0-43C9-ABBB-AA6F7A0C490A}"/>
              </a:ext>
            </a:extLst>
          </p:cNvPr>
          <p:cNvSpPr txBox="1"/>
          <p:nvPr/>
        </p:nvSpPr>
        <p:spPr>
          <a:xfrm>
            <a:off x="436943" y="404872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https://en.wikipedia.org/wiki/Spirit_(rover)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11" name="Picture 10" descr="A Toyota Camry parked in a parking lot">
            <a:extLst>
              <a:ext uri="{FF2B5EF4-FFF2-40B4-BE49-F238E27FC236}">
                <a16:creationId xmlns:a16="http://schemas.microsoft.com/office/drawing/2014/main" id="{2A916103-D1C3-4730-B9DC-92EB72A1B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06" y="1456632"/>
            <a:ext cx="3505163" cy="1813922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7FA26BE-E8C6-4AD2-8662-A19741135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68045"/>
              </p:ext>
            </p:extLst>
          </p:nvPr>
        </p:nvGraphicFramePr>
        <p:xfrm>
          <a:off x="5792792" y="3320748"/>
          <a:ext cx="609282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6092280" imgH="175320" progId="Paint.Picture">
                  <p:embed/>
                </p:oleObj>
              </mc:Choice>
              <mc:Fallback>
                <p:oleObj name="Bitmap Image" r:id="rId8" imgW="6092280" imgH="175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2792" y="3320748"/>
                        <a:ext cx="6092825" cy="17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1AB48C6-42A5-4987-B70F-53E39B263D51}"/>
              </a:ext>
            </a:extLst>
          </p:cNvPr>
          <p:cNvSpPr txBox="1"/>
          <p:nvPr/>
        </p:nvSpPr>
        <p:spPr>
          <a:xfrm>
            <a:off x="6226629" y="344254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10"/>
              </a:rPr>
              <a:t>https://en.wikipedia.org/wiki/2009%E2%80%932011_Toyota_vehicle_recalls</a:t>
            </a:r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17" name="Object 16" descr="The New York Stock Exchange with a Knight Capital sign visible">
            <a:extLst>
              <a:ext uri="{FF2B5EF4-FFF2-40B4-BE49-F238E27FC236}">
                <a16:creationId xmlns:a16="http://schemas.microsoft.com/office/drawing/2014/main" id="{9F9A8595-9D17-4AAF-BDA1-2984C2C7D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2845"/>
              </p:ext>
            </p:extLst>
          </p:nvPr>
        </p:nvGraphicFramePr>
        <p:xfrm>
          <a:off x="1010334" y="4538494"/>
          <a:ext cx="4393822" cy="206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5989320" imgH="2815560" progId="Paint.Picture">
                  <p:embed/>
                </p:oleObj>
              </mc:Choice>
              <mc:Fallback>
                <p:oleObj name="Bitmap Image" r:id="rId11" imgW="5989320" imgH="2815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0334" y="4538494"/>
                        <a:ext cx="4393822" cy="206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 descr="The New York Stock Exchange with a Knight Capital sign visible">
            <a:extLst>
              <a:ext uri="{FF2B5EF4-FFF2-40B4-BE49-F238E27FC236}">
                <a16:creationId xmlns:a16="http://schemas.microsoft.com/office/drawing/2014/main" id="{0301F3BE-E0EC-4EE1-A8D5-83AF0BDEF259}"/>
              </a:ext>
            </a:extLst>
          </p:cNvPr>
          <p:cNvSpPr txBox="1"/>
          <p:nvPr/>
        </p:nvSpPr>
        <p:spPr>
          <a:xfrm>
            <a:off x="5359401" y="6120347"/>
            <a:ext cx="6161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13"/>
              </a:rPr>
              <a:t>https://dealbook.nytimes.com/2012/08/02/knight-capital-says-trading-mishap-cost-it-440-million/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A142E-2E5F-9826-66B2-C9481E5AA1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1389" y="1781552"/>
            <a:ext cx="5813119" cy="2262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3694D-D386-1CE5-6F77-DAD86FC545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8228" y="3831795"/>
            <a:ext cx="5151114" cy="25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622B-C18D-4ED4-9EEB-6C2CA6FD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change the way we program?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AC75B-A5D0-4B50-8176-5204809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9E50DB5-5F8A-4DAD-96A1-BB313848F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51" y="1295400"/>
            <a:ext cx="5303665" cy="53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9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622B-C18D-4ED4-9EEB-6C2CA6FD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change the way we program?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AC75B-A5D0-4B50-8176-5204809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BF858-9242-400C-AF74-E2EFE2C60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637032"/>
            <a:ext cx="10753725" cy="5220968"/>
          </a:xfrm>
        </p:spPr>
        <p:txBody>
          <a:bodyPr>
            <a:normAutofit/>
          </a:bodyPr>
          <a:lstStyle/>
          <a:p>
            <a:r>
              <a:rPr lang="en-US" dirty="0"/>
              <a:t>Programs in safer languages (Rust, </a:t>
            </a:r>
            <a:r>
              <a:rPr lang="en-US" dirty="0" err="1"/>
              <a:t>OCaml</a:t>
            </a:r>
            <a:r>
              <a:rPr lang="en-US" dirty="0"/>
              <a:t>, …) still have bugs</a:t>
            </a:r>
          </a:p>
          <a:p>
            <a:endParaRPr lang="en-US" dirty="0"/>
          </a:p>
          <a:p>
            <a:r>
              <a:rPr lang="en-US" dirty="0"/>
              <a:t>Most programmers don’t get to choose what language they write in!</a:t>
            </a:r>
          </a:p>
          <a:p>
            <a:pPr lvl="1"/>
            <a:r>
              <a:rPr lang="en-US" dirty="0"/>
              <a:t>Need to maintain/interoperate with existing code</a:t>
            </a:r>
          </a:p>
          <a:p>
            <a:pPr lvl="1"/>
            <a:r>
              <a:rPr lang="en-US" dirty="0"/>
              <a:t>We mostly write in the languages we know</a:t>
            </a:r>
          </a:p>
        </p:txBody>
      </p:sp>
    </p:spTree>
    <p:extLst>
      <p:ext uri="{BB962C8B-B14F-4D97-AF65-F5344CB8AC3E}">
        <p14:creationId xmlns:p14="http://schemas.microsoft.com/office/powerpoint/2010/main" val="3474120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b435193-35a6-4cae-bb92-fccc0e20de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4376f25-64ee-4b65-949d-37020598975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435a5db-6fc4-478e-8f77-2e15584a17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6d8c1c3-3dc5-4ac6-ae18-d3739da51d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6bb01d3-2e12-4f96-9977-efbdc03c61df"/>
</p:tagLst>
</file>

<file path=ppt/theme/theme1.xml><?xml version="1.0" encoding="utf-8"?>
<a:theme xmlns:a="http://schemas.openxmlformats.org/drawingml/2006/main" name="Metropolitan">
  <a:themeElements>
    <a:clrScheme name="Custom 1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2370CD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55069</TotalTime>
  <Words>1710</Words>
  <Application>Microsoft Office PowerPoint</Application>
  <PresentationFormat>Widescreen</PresentationFormat>
  <Paragraphs>187</Paragraphs>
  <Slides>23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Consolas</vt:lpstr>
      <vt:lpstr>Courier New</vt:lpstr>
      <vt:lpstr>Metropolitan</vt:lpstr>
      <vt:lpstr>Bitmap Image</vt:lpstr>
      <vt:lpstr>CS 472 – Provably Correct Programming</vt:lpstr>
      <vt:lpstr>PowerPoint Presentation</vt:lpstr>
      <vt:lpstr>Welcome to the Course!</vt:lpstr>
      <vt:lpstr>Course Information</vt:lpstr>
      <vt:lpstr>Asking questions</vt:lpstr>
      <vt:lpstr>PowerPoint Presentation</vt:lpstr>
      <vt:lpstr>Software works badly</vt:lpstr>
      <vt:lpstr>Can we change the way we program?</vt:lpstr>
      <vt:lpstr>Can we change the way we program?</vt:lpstr>
      <vt:lpstr>Can we change the way we program?</vt:lpstr>
      <vt:lpstr>PowerPoint Presentation</vt:lpstr>
      <vt:lpstr>Grading</vt:lpstr>
      <vt:lpstr>Exercises</vt:lpstr>
      <vt:lpstr>Assignments</vt:lpstr>
      <vt:lpstr>Online Sources and ChatGPT</vt:lpstr>
      <vt:lpstr>Schedule Disruptions</vt:lpstr>
      <vt:lpstr>PowerPoint Presentation</vt:lpstr>
      <vt:lpstr>Getting Started with Proofs</vt:lpstr>
      <vt:lpstr>Interactive Theorem Provers</vt:lpstr>
      <vt:lpstr>Logical Foundations</vt:lpstr>
      <vt:lpstr>Getting Started with Coq</vt:lpstr>
      <vt:lpstr>Today’s Exercise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494 lecture 1</dc:title>
  <dc:creator>Susannah Mansky</dc:creator>
  <cp:lastModifiedBy>Mansky, William</cp:lastModifiedBy>
  <cp:revision>206</cp:revision>
  <dcterms:created xsi:type="dcterms:W3CDTF">2018-08-06T16:06:24Z</dcterms:created>
  <dcterms:modified xsi:type="dcterms:W3CDTF">2024-01-09T15:43:30Z</dcterms:modified>
</cp:coreProperties>
</file>