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12"/>
  </p:notesMasterIdLst>
  <p:sldIdLst>
    <p:sldId id="418" r:id="rId2"/>
    <p:sldId id="509" r:id="rId3"/>
    <p:sldId id="421" r:id="rId4"/>
    <p:sldId id="411" r:id="rId5"/>
    <p:sldId id="503" r:id="rId6"/>
    <p:sldId id="415" r:id="rId7"/>
    <p:sldId id="423" r:id="rId8"/>
    <p:sldId id="416" r:id="rId9"/>
    <p:sldId id="510" r:id="rId10"/>
    <p:sldId id="41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7" autoAdjust="0"/>
    <p:restoredTop sz="90101" autoAdjust="0"/>
  </p:normalViewPr>
  <p:slideViewPr>
    <p:cSldViewPr snapToGrid="0">
      <p:cViewPr varScale="1">
        <p:scale>
          <a:sx n="92" d="100"/>
          <a:sy n="92" d="100"/>
        </p:scale>
        <p:origin x="51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F6393-0F5B-58AF-D895-E2B27CBDEF1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going to start by focusing on the first point: the language we use to write definitions.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Have you used a functional language with datatypes and pattern matching before?
https://www.polleverywhere.com/multiple_choice_polls/VFuuAQKcr19OQIKwVyMFf?state=opened&amp;flow=Default&amp;onscreen=persist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250990-B8D8-2B44-52D9-648FD3AFBDD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04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we actually defining?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32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we actually defining?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77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763D5-3DCC-A721-EB9E-006041FA2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A488C4-0A91-E4DC-86BE-7649F29229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1536A3-0862-FA39-6A77-AABB61B423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D756EE-74BD-DED7-6876-B7441A7173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0A192C-0554-D27B-753B-DC6614B63103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1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1/10/2025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472 – Provably Correct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329163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16B2-0CDC-4734-8010-52A6D7E94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HW1: </a:t>
            </a:r>
            <a:r>
              <a:rPr lang="en-US" dirty="0" err="1"/>
              <a:t>Basics.v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6B1E4-0234-4D6B-944A-209A6F4C7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listed exercises in </a:t>
            </a:r>
            <a:r>
              <a:rPr lang="en-US" dirty="0" err="1"/>
              <a:t>Basics.v</a:t>
            </a:r>
            <a:endParaRPr lang="en-US" dirty="0"/>
          </a:p>
          <a:p>
            <a:r>
              <a:rPr lang="en-US" dirty="0"/>
              <a:t>Due Friday 1/24 at 11:59 PM</a:t>
            </a:r>
          </a:p>
          <a:p>
            <a:r>
              <a:rPr lang="en-US" dirty="0"/>
              <a:t>Submit via </a:t>
            </a:r>
            <a:r>
              <a:rPr lang="en-US" dirty="0" err="1"/>
              <a:t>Gradescope</a:t>
            </a:r>
            <a:r>
              <a:rPr lang="en-US" dirty="0"/>
              <a:t> (</a:t>
            </a:r>
            <a:r>
              <a:rPr lang="en-US" dirty="0" err="1"/>
              <a:t>autograder</a:t>
            </a:r>
            <a:r>
              <a:rPr lang="en-US" dirty="0"/>
              <a:t> coming soon)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DC1A4-8FDD-475D-9579-88884AD8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43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25E8F5-DFAE-D235-3B49-AE873B8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570107-4AA5-A1D2-00BB-2C065A99EEE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8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Theorem Provers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In the theorem prover, we can: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</a:t>
            </a:r>
            <a:r>
              <a:rPr lang="en-US" b="1" dirty="0"/>
              <a:t>definitions</a:t>
            </a:r>
            <a:r>
              <a:rPr lang="en-US" dirty="0"/>
              <a:t>, in a math-like programming language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Write </a:t>
            </a:r>
            <a:r>
              <a:rPr lang="en-US" sz="3200" b="1" dirty="0"/>
              <a:t>proofs </a:t>
            </a:r>
            <a:r>
              <a:rPr lang="en-US" sz="3200" dirty="0"/>
              <a:t>about those definitions, using logic “tactics”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See the </a:t>
            </a:r>
            <a:r>
              <a:rPr lang="en-US" b="1" dirty="0"/>
              <a:t>proof state </a:t>
            </a:r>
            <a:r>
              <a:rPr lang="en-US" dirty="0"/>
              <a:t>at each point in a proof (what do we know? what do we still need to show?)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Automatically </a:t>
            </a:r>
            <a:r>
              <a:rPr lang="en-US" b="1" dirty="0"/>
              <a:t>check</a:t>
            </a:r>
            <a:r>
              <a:rPr lang="en-US" dirty="0"/>
              <a:t> that each step of our proofs is valid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463550" lvl="1" indent="0">
              <a:buNone/>
            </a:pPr>
            <a:r>
              <a:rPr lang="en-US" dirty="0"/>
              <a:t>	</a:t>
            </a:r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3712-201F-4D5C-A826-28C572FD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Definitions in Coq/</a:t>
            </a:r>
            <a:r>
              <a:rPr lang="en-US" dirty="0" err="1"/>
              <a:t>Rocq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BD542-227B-4607-8C5D-0252EA25A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00681"/>
          </a:xfrm>
        </p:spPr>
        <p:txBody>
          <a:bodyPr>
            <a:normAutofit/>
          </a:bodyPr>
          <a:lstStyle/>
          <a:p>
            <a:r>
              <a:rPr lang="en-US" dirty="0"/>
              <a:t>The definition language is an OCaml-like functional programming language, called Gallina</a:t>
            </a:r>
          </a:p>
          <a:p>
            <a:r>
              <a:rPr lang="en-US" dirty="0"/>
              <a:t>Key features: inductive types, pattern matching, and recursion</a:t>
            </a:r>
          </a:p>
          <a:p>
            <a:r>
              <a:rPr lang="en-US" dirty="0"/>
              <a:t>Purpose is to </a:t>
            </a:r>
            <a:r>
              <a:rPr lang="en-US" i="1" dirty="0"/>
              <a:t>define mathematical objects</a:t>
            </a:r>
            <a:r>
              <a:rPr lang="en-US" dirty="0"/>
              <a:t>, not to write programs (though the two are often the same!)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dirty="0" err="1"/>
              <a:t>Basics.v</a:t>
            </a:r>
            <a:r>
              <a:rPr lang="en-US" dirty="0"/>
              <a:t> from the textbook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D2627-EE3F-405A-8090-299146A6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62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C16F63-A14A-177A-4A1B-45F4C15D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C1994-CD3E-B88B-8D7E-8F4296108805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079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D7C6-D1B9-4573-9CE8-10DD1F0F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698F-9403-4352-A8B1-6B2E02AFF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814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Inductive day :=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monday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tuesday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wednesday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thursday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friday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saturday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sunday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8A024-7D75-4C38-8DF3-7B4A2AFD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85C881-6914-47D8-A329-DB49C922F111}"/>
                  </a:ext>
                </a:extLst>
              </p:cNvPr>
              <p:cNvSpPr txBox="1"/>
              <p:nvPr/>
            </p:nvSpPr>
            <p:spPr>
              <a:xfrm>
                <a:off x="5153159" y="2344008"/>
                <a:ext cx="610590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monday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tuesday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,…,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saturday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sunday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85C881-6914-47D8-A329-DB49C922F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159" y="2344008"/>
                <a:ext cx="6105902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659946A-8F14-4921-A33D-26B7B4BDD19F}"/>
              </a:ext>
            </a:extLst>
          </p:cNvPr>
          <p:cNvSpPr txBox="1"/>
          <p:nvPr/>
        </p:nvSpPr>
        <p:spPr>
          <a:xfrm>
            <a:off x="5167420" y="3337744"/>
            <a:ext cx="27325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day is a type</a:t>
            </a:r>
          </a:p>
          <a:p>
            <a:r>
              <a:rPr lang="en-US" sz="2800" dirty="0" err="1"/>
              <a:t>monday</a:t>
            </a:r>
            <a:r>
              <a:rPr lang="en-US" sz="2800" dirty="0"/>
              <a:t> : day</a:t>
            </a:r>
          </a:p>
          <a:p>
            <a:r>
              <a:rPr lang="en-US" sz="2800" dirty="0" err="1"/>
              <a:t>tuesday</a:t>
            </a:r>
            <a:r>
              <a:rPr lang="en-US" sz="2800" dirty="0"/>
              <a:t> : day</a:t>
            </a:r>
          </a:p>
          <a:p>
            <a:r>
              <a:rPr lang="en-US" sz="2800" dirty="0"/>
              <a:t>…</a:t>
            </a:r>
          </a:p>
          <a:p>
            <a:r>
              <a:rPr lang="en-US" sz="2800" dirty="0" err="1"/>
              <a:t>saturday</a:t>
            </a:r>
            <a:r>
              <a:rPr lang="en-US" sz="2800" dirty="0"/>
              <a:t> : day</a:t>
            </a:r>
          </a:p>
          <a:p>
            <a:r>
              <a:rPr lang="en-US" sz="2800" dirty="0" err="1"/>
              <a:t>sunday</a:t>
            </a:r>
            <a:r>
              <a:rPr lang="en-US" sz="2800" dirty="0"/>
              <a:t> : 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104429-AAA4-437A-8182-8A34644074FC}"/>
              </a:ext>
            </a:extLst>
          </p:cNvPr>
          <p:cNvSpPr txBox="1"/>
          <p:nvPr/>
        </p:nvSpPr>
        <p:spPr>
          <a:xfrm>
            <a:off x="5932973" y="1347093"/>
            <a:ext cx="4550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Types are sets!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E9543E-ABD8-4457-822B-10672AB0C211}"/>
                  </a:ext>
                </a:extLst>
              </p:cNvPr>
              <p:cNvSpPr txBox="1"/>
              <p:nvPr/>
            </p:nvSpPr>
            <p:spPr>
              <a:xfrm>
                <a:off x="7935434" y="3330651"/>
                <a:ext cx="2732571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day is a set</a:t>
                </a:r>
              </a:p>
              <a:p>
                <a:r>
                  <a:rPr lang="en-US" sz="2800" dirty="0" err="1"/>
                  <a:t>monday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  <a:p>
                <a:r>
                  <a:rPr lang="en-US" sz="2800" dirty="0" err="1"/>
                  <a:t>tuesday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  <a:p>
                <a:r>
                  <a:rPr lang="en-US" sz="2800" dirty="0"/>
                  <a:t>…</a:t>
                </a:r>
              </a:p>
              <a:p>
                <a:r>
                  <a:rPr lang="en-US" sz="2800" dirty="0" err="1"/>
                  <a:t>saturday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  <a:p>
                <a:r>
                  <a:rPr lang="en-US" sz="2800" dirty="0" err="1"/>
                  <a:t>sunday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day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EE9543E-ABD8-4457-822B-10672AB0C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5434" y="3330651"/>
                <a:ext cx="2732571" cy="2677656"/>
              </a:xfrm>
              <a:prstGeom prst="rect">
                <a:avLst/>
              </a:prstGeom>
              <a:blipFill>
                <a:blip r:embed="rId4"/>
                <a:stretch>
                  <a:fillRect l="-4688" t="-2045" b="-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0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D7C6-D1B9-4573-9CE8-10DD1F0F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</a:t>
            </a:r>
            <a:r>
              <a:rPr lang="en-US" dirty="0" err="1"/>
              <a:t>nandb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698F-9403-4352-A8B1-6B2E02AFF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814568"/>
          </a:xfrm>
        </p:spPr>
        <p:txBody>
          <a:bodyPr>
            <a:normAutofit/>
          </a:bodyPr>
          <a:lstStyle/>
          <a:p>
            <a:r>
              <a:rPr lang="en-US" sz="3200" dirty="0"/>
              <a:t>Complete the exercise “</a:t>
            </a:r>
            <a:r>
              <a:rPr lang="en-US" sz="3200" dirty="0" err="1"/>
              <a:t>nandb</a:t>
            </a:r>
            <a:r>
              <a:rPr lang="en-US" sz="3200" dirty="0"/>
              <a:t>” in </a:t>
            </a:r>
            <a:r>
              <a:rPr lang="en-US" sz="3200" dirty="0" err="1"/>
              <a:t>Basics.v</a:t>
            </a:r>
            <a:r>
              <a:rPr lang="en-US" sz="3200" dirty="0"/>
              <a:t>: </a:t>
            </a:r>
            <a:r>
              <a:rPr lang="en-US" dirty="0"/>
              <a:t>fill in the definition of </a:t>
            </a:r>
            <a:r>
              <a:rPr lang="en-US" dirty="0" err="1"/>
              <a:t>nandb</a:t>
            </a:r>
            <a:r>
              <a:rPr lang="en-US" dirty="0"/>
              <a:t>, and prove that the examples work</a:t>
            </a:r>
          </a:p>
          <a:p>
            <a:r>
              <a:rPr lang="en-US" sz="3200" dirty="0"/>
              <a:t>Submit your definition and example proofs for Exercise 1/16 on </a:t>
            </a:r>
            <a:r>
              <a:rPr lang="en-US" sz="3200" dirty="0" err="1"/>
              <a:t>Gradescope</a:t>
            </a:r>
            <a:endParaRPr lang="en-US" sz="3200" dirty="0"/>
          </a:p>
          <a:p>
            <a:endParaRPr lang="en-US" sz="3200" dirty="0"/>
          </a:p>
          <a:p>
            <a:r>
              <a:rPr lang="en-US" dirty="0"/>
              <a:t>It may help to refer to the definitions of </a:t>
            </a:r>
            <a:r>
              <a:rPr lang="en-US" dirty="0" err="1"/>
              <a:t>negb</a:t>
            </a:r>
            <a:r>
              <a:rPr lang="en-US" dirty="0"/>
              <a:t>, </a:t>
            </a:r>
            <a:r>
              <a:rPr lang="en-US" dirty="0" err="1"/>
              <a:t>andb</a:t>
            </a:r>
            <a:r>
              <a:rPr lang="en-US" dirty="0"/>
              <a:t>, and orb earlier in the file</a:t>
            </a:r>
            <a:endParaRPr lang="en-US" sz="3200" dirty="0"/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8A024-7D75-4C38-8DF3-7B4A2AFD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01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5BA4-7E03-470A-9E8C-EC0EA4D63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Definitions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296E3-AB7D-4CCB-9278-13F9E35D0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13070-DCEC-46E8-955B-D43FBA9D5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69" y="1860319"/>
            <a:ext cx="11368950" cy="414083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/>
              <a:t>How would you define the natural numbers?</a:t>
            </a:r>
          </a:p>
        </p:txBody>
      </p:sp>
    </p:spTree>
    <p:extLst>
      <p:ext uri="{BB962C8B-B14F-4D97-AF65-F5344CB8AC3E}">
        <p14:creationId xmlns:p14="http://schemas.microsoft.com/office/powerpoint/2010/main" val="2256320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1E576-E594-33C0-224D-09B941026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65478F-7530-AFEE-D2AB-E3F87729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8EF93E-060C-128E-4AFA-0252CF25D6A6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86344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966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277bc25b-1efa-4e35-a8f4-997426323d6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8247666-56b2-4d85-a3e1-170bd30301e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62c9098-af80-4b8a-9bd1-15de19284dd1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52225</TotalTime>
  <Words>499</Words>
  <Application>Microsoft Office PowerPoint</Application>
  <PresentationFormat>Widescreen</PresentationFormat>
  <Paragraphs>75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Courier New</vt:lpstr>
      <vt:lpstr>Metropolitan</vt:lpstr>
      <vt:lpstr>CS 472 – Provably Correct Programming</vt:lpstr>
      <vt:lpstr>PowerPoint Presentation</vt:lpstr>
      <vt:lpstr>Interactive Theorem Provers</vt:lpstr>
      <vt:lpstr>Writing Definitions in Coq/Rocq</vt:lpstr>
      <vt:lpstr>PowerPoint Presentation</vt:lpstr>
      <vt:lpstr>Inductive Definitions</vt:lpstr>
      <vt:lpstr>Exercise: nandb </vt:lpstr>
      <vt:lpstr>Inductive Definitions</vt:lpstr>
      <vt:lpstr>PowerPoint Presentation</vt:lpstr>
      <vt:lpstr>HW1: Basics.v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basics</dc:title>
  <dc:creator/>
  <cp:lastModifiedBy>Mansky, William</cp:lastModifiedBy>
  <cp:revision>151</cp:revision>
  <dcterms:created xsi:type="dcterms:W3CDTF">2018-08-06T16:06:24Z</dcterms:created>
  <dcterms:modified xsi:type="dcterms:W3CDTF">2025-01-16T12:32:07Z</dcterms:modified>
</cp:coreProperties>
</file>