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7" r:id="rId1"/>
  </p:sldMasterIdLst>
  <p:notesMasterIdLst>
    <p:notesMasterId r:id="rId9"/>
  </p:notesMasterIdLst>
  <p:sldIdLst>
    <p:sldId id="511" r:id="rId2"/>
    <p:sldId id="425" r:id="rId3"/>
    <p:sldId id="421" r:id="rId4"/>
    <p:sldId id="512" r:id="rId5"/>
    <p:sldId id="513" r:id="rId6"/>
    <p:sldId id="515" r:id="rId7"/>
    <p:sldId id="51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504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1A42C-6F56-4999-889F-1A28CECA218E}" type="datetimeFigureOut">
              <a:rPr lang="en-US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90F93-C2C7-47BB-9816-9D17414E410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29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C5ECE-7EC3-0353-F71A-AAAB4224A536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10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Iris is a generic separation logic framework that starts from a very simple base logic and an idea of ghost state, and builds out in all sorts of different directions.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90F93-C2C7-47BB-9816-9D17414E41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41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look at some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BCD59-7C0E-216A-25D2-29F446C00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9EC63A-DD13-2546-19B8-817D1925EC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1FD1F4-EED6-3D2D-0EDD-3EFA01DBE2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look at some examples.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EEDCA-9621-E3A4-B664-50B82BDE19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84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B6CC7-0B37-A2D5-8147-C46E1B74E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16D025-E8E4-FC7B-E2B1-8BE7042BEA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F652D2-2975-B6BC-CBB9-D27205C969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look at some examples.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B4C782-C0D5-4898-54B2-85DA0E1B0B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90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74914-D179-4B22-0CBC-BB3D10C39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3AB149-2C2B-1E74-86FF-B59002068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1EF0CE-3BE1-AB35-FEF6-9A81385DDA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look at some examples.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DA975-F1EF-E45E-8806-EF5048D8BF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87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BBE02-A0F4-41F9-91C7-AA4C19822E1F}" type="datetime1">
              <a:rPr lang="tr-TR" smtClean="0"/>
              <a:t>17.04.2025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70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83358-0FE8-4E54-B593-FC37BD3A31F1}" type="datetime1">
              <a:rPr lang="tr-TR" smtClean="0"/>
              <a:t>17.04.2025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36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18C7-161B-45BD-9900-DE0F4DD080BA}" type="datetime1">
              <a:rPr lang="tr-TR" smtClean="0"/>
              <a:t>17.04.2025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49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A191-0A13-4024-B4F1-8F5FB2962499}" type="datetime1">
              <a:rPr lang="tr-TR" smtClean="0"/>
              <a:t>17.04.2025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35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DAAB-2F7E-41AE-A24E-4156BF36404E}" type="datetime1">
              <a:rPr lang="tr-TR" smtClean="0"/>
              <a:t>17.04.2025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99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F558-D04D-42D3-BEEC-B3A5FB6939EE}" type="datetime1">
              <a:rPr lang="tr-TR" smtClean="0"/>
              <a:t>17.04.2025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57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04C9D-559E-49EF-963D-E28C36F3BBC2}" type="datetime1">
              <a:rPr lang="tr-TR" smtClean="0"/>
              <a:t>17.04.2025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33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FADD-62D2-44C8-A9CB-BD48B9FDEEE4}" type="datetime1">
              <a:rPr lang="tr-TR" smtClean="0"/>
              <a:t>17.04.2025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745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D8E4-8783-42C7-B6B1-0F4497C26F39}" type="datetime1">
              <a:rPr lang="tr-TR" smtClean="0"/>
              <a:t>17.04.2025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50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11960-3D1B-40A5-AEFD-82C3B044AA8E}" type="datetime1">
              <a:rPr lang="tr-TR" smtClean="0"/>
              <a:t>17.04.2025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03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F140-EF98-4E5A-B8F0-40173E01EDF8}" type="datetime1">
              <a:rPr lang="tr-TR" smtClean="0"/>
              <a:t>17.04.2025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74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2249F-0A63-4A8E-B036-9263E8A5FD01}" type="datetime1">
              <a:rPr lang="tr-TR" smtClean="0"/>
              <a:t>17.04.2025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93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mpi-sws.org/iris/lambda-rus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lab.mpi-sws.org/iris/refinedc" TargetMode="External"/><Relationship Id="rId5" Type="http://schemas.openxmlformats.org/officeDocument/2006/relationships/hyperlink" Target="https://github.com/logsem/iriswasm" TargetMode="External"/><Relationship Id="rId4" Type="http://schemas.openxmlformats.org/officeDocument/2006/relationships/hyperlink" Target="https://github.com/mit-pdos/perennia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rincetonUniversity/VS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keml.org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E36C5C-B04C-91A5-8DFB-D0C63606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842E55-75BC-E73C-9B69-B2AABF92A7F0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4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0C45C-E2FB-DD05-4F9C-14C34C47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Iris Projects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76979B-DF68-AC67-DA12-316ED6D05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52084" y="2881216"/>
            <a:ext cx="2723076" cy="1697259"/>
          </a:xfr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96E2A-3D57-7D8E-9A2F-F5EB001E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2</a:t>
            </a:fld>
            <a:endParaRPr lang="tr-T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1A354A-893B-5F76-FD99-1D9B306A819A}"/>
              </a:ext>
            </a:extLst>
          </p:cNvPr>
          <p:cNvSpPr txBox="1"/>
          <p:nvPr/>
        </p:nvSpPr>
        <p:spPr>
          <a:xfrm>
            <a:off x="276959" y="2267551"/>
            <a:ext cx="456320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Logical atomicity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Weak memory (</a:t>
            </a:r>
            <a:r>
              <a:rPr lang="en-US" sz="2600" dirty="0" err="1"/>
              <a:t>iGPS</a:t>
            </a:r>
            <a:r>
              <a:rPr lang="en-US" sz="2600" dirty="0"/>
              <a:t>, iRC11)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Distributed systems (</a:t>
            </a:r>
            <a:r>
              <a:rPr lang="en-US" sz="2600" dirty="0" err="1"/>
              <a:t>Aneris</a:t>
            </a:r>
            <a:r>
              <a:rPr lang="en-US" sz="2600" dirty="0"/>
              <a:t>, </a:t>
            </a:r>
            <a:r>
              <a:rPr lang="en-US" sz="2600" dirty="0" err="1"/>
              <a:t>Actris</a:t>
            </a:r>
            <a:r>
              <a:rPr lang="en-US" sz="2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Later credits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Transfinite step-indexing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0EE419-E4EC-8098-E260-315C17151D6C}"/>
              </a:ext>
            </a:extLst>
          </p:cNvPr>
          <p:cNvSpPr txBox="1"/>
          <p:nvPr/>
        </p:nvSpPr>
        <p:spPr>
          <a:xfrm>
            <a:off x="1588968" y="5321412"/>
            <a:ext cx="45632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/>
              <a:t>HeapLang</a:t>
            </a:r>
            <a:r>
              <a:rPr lang="en-US" sz="2600" dirty="0"/>
              <a:t> + extensions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B6047D-2969-AC4E-B40E-0E5B72C39636}"/>
              </a:ext>
            </a:extLst>
          </p:cNvPr>
          <p:cNvSpPr txBox="1"/>
          <p:nvPr/>
        </p:nvSpPr>
        <p:spPr>
          <a:xfrm>
            <a:off x="8582198" y="5284462"/>
            <a:ext cx="45632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real languages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E9D57C-CE69-D03E-18FE-CB4E4BFBE2B2}"/>
              </a:ext>
            </a:extLst>
          </p:cNvPr>
          <p:cNvSpPr txBox="1"/>
          <p:nvPr/>
        </p:nvSpPr>
        <p:spPr>
          <a:xfrm>
            <a:off x="7894027" y="2750933"/>
            <a:ext cx="456320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Rust (</a:t>
            </a:r>
            <a:r>
              <a:rPr lang="en-US" sz="2600" dirty="0" err="1"/>
              <a:t>RustBelt</a:t>
            </a:r>
            <a:r>
              <a:rPr lang="en-US" sz="2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Go (Perennial)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 (</a:t>
            </a:r>
            <a:r>
              <a:rPr lang="en-US" sz="2600" dirty="0" err="1"/>
              <a:t>RefinedC</a:t>
            </a:r>
            <a:r>
              <a:rPr lang="en-US" sz="2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 err="1"/>
              <a:t>WebAssembly</a:t>
            </a:r>
            <a:r>
              <a:rPr lang="en-US" sz="2600" dirty="0"/>
              <a:t> (Iris-</a:t>
            </a:r>
            <a:r>
              <a:rPr lang="en-US" sz="2600" dirty="0" err="1"/>
              <a:t>Wasm</a:t>
            </a:r>
            <a:r>
              <a:rPr lang="en-US" sz="2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5609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verify a real program in Iris?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Translate the program into a </a:t>
            </a:r>
            <a:r>
              <a:rPr lang="en-US" sz="3200" i="1" dirty="0"/>
              <a:t>model</a:t>
            </a:r>
            <a:r>
              <a:rPr lang="en-US" sz="3200" dirty="0"/>
              <a:t> in Coq</a:t>
            </a:r>
          </a:p>
          <a:p>
            <a:pPr lvl="1"/>
            <a:r>
              <a:rPr lang="en-US" sz="2800" dirty="0"/>
              <a:t>Could be a </a:t>
            </a:r>
            <a:r>
              <a:rPr lang="en-US" sz="2800" dirty="0" err="1"/>
              <a:t>HeapLang</a:t>
            </a:r>
            <a:r>
              <a:rPr lang="en-US" sz="2800" dirty="0"/>
              <a:t>-like language, or another kind of datatype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State a spec for each function</a:t>
            </a:r>
          </a:p>
          <a:p>
            <a:pPr lvl="1"/>
            <a:r>
              <a:rPr lang="en-US" sz="2800" dirty="0"/>
              <a:t>Details can vary, but points-to, invariants, ghost state, etc. mostly the same in all languages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Prove the specs using wp tactics for that language</a:t>
            </a:r>
          </a:p>
          <a:p>
            <a:pPr lvl="1"/>
            <a:r>
              <a:rPr lang="en-US" sz="2800" dirty="0" err="1"/>
              <a:t>iDestruct</a:t>
            </a:r>
            <a:r>
              <a:rPr lang="en-US" sz="2800" dirty="0"/>
              <a:t>, </a:t>
            </a:r>
            <a:r>
              <a:rPr lang="en-US" sz="2800" dirty="0" err="1"/>
              <a:t>iApply</a:t>
            </a:r>
            <a:r>
              <a:rPr lang="en-US" sz="2800" dirty="0"/>
              <a:t>, etc. are universal, but wp_ are per-language</a:t>
            </a:r>
          </a:p>
          <a:p>
            <a:endParaRPr lang="en-US" sz="3200" dirty="0"/>
          </a:p>
          <a:p>
            <a:r>
              <a:rPr lang="en-US" sz="3200" dirty="0"/>
              <a:t>Exercise: What’s a feature of real languages that </a:t>
            </a:r>
            <a:r>
              <a:rPr lang="en-US" sz="3200" dirty="0" err="1"/>
              <a:t>HeapLang</a:t>
            </a:r>
            <a:r>
              <a:rPr lang="en-US" sz="3200" dirty="0"/>
              <a:t> doesn’t have?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DAEA2-32E4-EE2B-A5B2-FED9657DA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4913-DE94-ADB7-39C8-CF2F1269C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verify a real program in Iris?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C330E-267D-14F1-E660-4139FA19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Translate the program into a </a:t>
            </a:r>
            <a:r>
              <a:rPr lang="en-US" sz="3200" i="1" dirty="0"/>
              <a:t>model</a:t>
            </a:r>
            <a:r>
              <a:rPr lang="en-US" sz="3200" dirty="0"/>
              <a:t> in Coq</a:t>
            </a:r>
          </a:p>
          <a:p>
            <a:pPr lvl="1"/>
            <a:r>
              <a:rPr lang="en-US" sz="2800" dirty="0"/>
              <a:t>Could be a </a:t>
            </a:r>
            <a:r>
              <a:rPr lang="en-US" sz="2800" dirty="0" err="1"/>
              <a:t>HeapLang</a:t>
            </a:r>
            <a:r>
              <a:rPr lang="en-US" sz="2800" dirty="0"/>
              <a:t>-like language, or another kind of datatype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State a spec for each function</a:t>
            </a:r>
          </a:p>
          <a:p>
            <a:pPr lvl="1"/>
            <a:r>
              <a:rPr lang="en-US" sz="2800" dirty="0"/>
              <a:t>Details can vary, but points-to, invariants, ghost state, etc. mostly the same in all languages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Prove the specs using wp tactics for that language</a:t>
            </a:r>
          </a:p>
          <a:p>
            <a:pPr lvl="1"/>
            <a:r>
              <a:rPr lang="en-US" sz="2800" dirty="0" err="1"/>
              <a:t>iDestruct</a:t>
            </a:r>
            <a:r>
              <a:rPr lang="en-US" sz="2800" dirty="0"/>
              <a:t>, </a:t>
            </a:r>
            <a:r>
              <a:rPr lang="en-US" sz="2800" dirty="0" err="1"/>
              <a:t>iApply</a:t>
            </a:r>
            <a:r>
              <a:rPr lang="en-US" sz="2800" dirty="0"/>
              <a:t>, etc. are universal, but wp_ are per-language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Using the </a:t>
            </a:r>
            <a:r>
              <a:rPr lang="en-US" sz="3200" i="1" dirty="0"/>
              <a:t>adequacy</a:t>
            </a:r>
            <a:r>
              <a:rPr lang="en-US" sz="3200" dirty="0"/>
              <a:t> theorem, know that the verified program actually does the right thing!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D28DA-C735-71C5-B3A6-51AD5A2F3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44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FAEA1-353B-7500-87C5-E19FD01F3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C80BE-944F-DEE7-96E7-C0CA77180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Iris instances for real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244FA-AE34-BA94-AC3F-8073AAFE7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lambda-rust (Rust): </a:t>
            </a:r>
            <a:r>
              <a:rPr lang="en-US" sz="3200" dirty="0">
                <a:hlinkClick r:id="rId3"/>
              </a:rPr>
              <a:t>https://gitlab.mpi-sws.org/iris/lambda-rust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Perennial (Go): </a:t>
            </a:r>
            <a:r>
              <a:rPr lang="en-US" sz="3200" dirty="0">
                <a:hlinkClick r:id="rId4"/>
              </a:rPr>
              <a:t>https://github.com/mit-pdos/perennial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Iris-</a:t>
            </a:r>
            <a:r>
              <a:rPr lang="en-US" sz="3200" dirty="0" err="1"/>
              <a:t>Wasm</a:t>
            </a:r>
            <a:r>
              <a:rPr lang="en-US" sz="3200" dirty="0"/>
              <a:t> (</a:t>
            </a:r>
            <a:r>
              <a:rPr lang="en-US" sz="3200" dirty="0" err="1"/>
              <a:t>WebAssembly</a:t>
            </a:r>
            <a:r>
              <a:rPr lang="en-US" sz="3200" dirty="0"/>
              <a:t>): </a:t>
            </a:r>
            <a:r>
              <a:rPr lang="en-US" sz="3200" dirty="0">
                <a:hlinkClick r:id="rId5"/>
              </a:rPr>
              <a:t>https://github.com/logsem/iriswasm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 err="1"/>
              <a:t>RefinedC</a:t>
            </a:r>
            <a:r>
              <a:rPr lang="en-US" sz="3200" dirty="0"/>
              <a:t> (C): </a:t>
            </a:r>
            <a:r>
              <a:rPr lang="en-US" sz="3200" dirty="0">
                <a:hlinkClick r:id="rId6"/>
              </a:rPr>
              <a:t>https://gitlab.mpi-sws.org/iris/refinedc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86DEC-C3ED-54C6-1218-78A52510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04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DF20E-F9C2-BC9E-EF81-635952072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know about a verified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F6340-E2DC-7576-513A-17C605147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931A4-F388-338B-8733-C9D564CD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6</a:t>
            </a:fld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EEF0A3-524F-144C-2DBA-8C59E9F254CB}"/>
              </a:ext>
            </a:extLst>
          </p:cNvPr>
          <p:cNvSpPr/>
          <p:nvPr/>
        </p:nvSpPr>
        <p:spPr>
          <a:xfrm>
            <a:off x="3675186" y="2074985"/>
            <a:ext cx="4826977" cy="9451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Program Logic (e.g., Iris)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815C85-CA43-5978-9942-449B280D2C88}"/>
              </a:ext>
            </a:extLst>
          </p:cNvPr>
          <p:cNvSpPr/>
          <p:nvPr/>
        </p:nvSpPr>
        <p:spPr>
          <a:xfrm>
            <a:off x="3675184" y="3702477"/>
            <a:ext cx="4826977" cy="12219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Semantics (abstract language model)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97BC64-8740-FB6D-5EF3-BBE8A4798D7C}"/>
              </a:ext>
            </a:extLst>
          </p:cNvPr>
          <p:cNvSpPr/>
          <p:nvPr/>
        </p:nvSpPr>
        <p:spPr>
          <a:xfrm>
            <a:off x="3675184" y="5432364"/>
            <a:ext cx="4826977" cy="12219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Executable code (e.g., assembly)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C700146-D3DC-D6EE-76E5-5E67A8164ACE}"/>
              </a:ext>
            </a:extLst>
          </p:cNvPr>
          <p:cNvCxnSpPr>
            <a:stCxn id="5" idx="2"/>
          </p:cNvCxnSpPr>
          <p:nvPr/>
        </p:nvCxnSpPr>
        <p:spPr>
          <a:xfrm>
            <a:off x="6088675" y="3020158"/>
            <a:ext cx="7325" cy="672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11106E3-816E-D830-F1D8-7699684E1B80}"/>
              </a:ext>
            </a:extLst>
          </p:cNvPr>
          <p:cNvCxnSpPr>
            <a:stCxn id="6" idx="2"/>
            <a:endCxn id="7" idx="0"/>
          </p:cNvCxnSpPr>
          <p:nvPr/>
        </p:nvCxnSpPr>
        <p:spPr>
          <a:xfrm>
            <a:off x="6088673" y="4924425"/>
            <a:ext cx="0" cy="507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45DF28C-EEAC-9683-E1C6-3244F2231BD1}"/>
              </a:ext>
            </a:extLst>
          </p:cNvPr>
          <p:cNvSpPr txBox="1"/>
          <p:nvPr/>
        </p:nvSpPr>
        <p:spPr>
          <a:xfrm>
            <a:off x="6202973" y="3147646"/>
            <a:ext cx="297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Adequacy theorem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048BFF-6ED8-0388-DF4C-07C5F9E3E28F}"/>
              </a:ext>
            </a:extLst>
          </p:cNvPr>
          <p:cNvSpPr txBox="1"/>
          <p:nvPr/>
        </p:nvSpPr>
        <p:spPr>
          <a:xfrm>
            <a:off x="6166339" y="4955015"/>
            <a:ext cx="297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Verified compiler</a:t>
            </a:r>
          </a:p>
        </p:txBody>
      </p:sp>
    </p:spTree>
    <p:extLst>
      <p:ext uri="{BB962C8B-B14F-4D97-AF65-F5344CB8AC3E}">
        <p14:creationId xmlns:p14="http://schemas.microsoft.com/office/powerpoint/2010/main" val="1540422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6C64A-B939-39CE-6E8C-521933530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AC3C2-22E4-7A6D-CA9F-588C0ED18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logics with verified compilers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79D6A-AD8A-ACC3-DD91-7452B0F9F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Verified Software Toolchain (C): </a:t>
            </a:r>
            <a:r>
              <a:rPr lang="en-US" sz="3200" dirty="0">
                <a:hlinkClick r:id="rId3"/>
              </a:rPr>
              <a:t>https://github.com/PrincetonUniversity/VST/</a:t>
            </a:r>
            <a:r>
              <a:rPr lang="en-US" sz="3200" dirty="0"/>
              <a:t>, see also Software Foundations Volume 5</a:t>
            </a:r>
          </a:p>
          <a:p>
            <a:endParaRPr lang="en-US" sz="3200" dirty="0"/>
          </a:p>
          <a:p>
            <a:r>
              <a:rPr lang="en-US" sz="3200" dirty="0" err="1"/>
              <a:t>CakeML</a:t>
            </a:r>
            <a:r>
              <a:rPr lang="en-US" sz="3200" dirty="0"/>
              <a:t> (SML): </a:t>
            </a:r>
            <a:r>
              <a:rPr lang="en-US" sz="3200" dirty="0">
                <a:hlinkClick r:id="rId4"/>
              </a:rPr>
              <a:t>https://cakeml.org/index.html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E3D78-E596-CA79-875C-3175709F9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3600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a1854b10-619f-47e9-bf91-00125f1ccd7d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41872</TotalTime>
  <Words>482</Words>
  <Application>Microsoft Office PowerPoint</Application>
  <PresentationFormat>Widescreen</PresentationFormat>
  <Paragraphs>68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Iris Projects</vt:lpstr>
      <vt:lpstr>How do you verify a real program in Iris?</vt:lpstr>
      <vt:lpstr>How do you verify a real program in Iris?</vt:lpstr>
      <vt:lpstr>Some Iris instances for real languages</vt:lpstr>
      <vt:lpstr>What can we know about a verified program?</vt:lpstr>
      <vt:lpstr>Separation logics with verified compilers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Mansky, William</cp:lastModifiedBy>
  <cp:revision>453</cp:revision>
  <dcterms:modified xsi:type="dcterms:W3CDTF">2025-04-24T17:33:56Z</dcterms:modified>
</cp:coreProperties>
</file>