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16"/>
  </p:notesMasterIdLst>
  <p:sldIdLst>
    <p:sldId id="418" r:id="rId2"/>
    <p:sldId id="511" r:id="rId3"/>
    <p:sldId id="421" r:id="rId4"/>
    <p:sldId id="425" r:id="rId5"/>
    <p:sldId id="428" r:id="rId6"/>
    <p:sldId id="429" r:id="rId7"/>
    <p:sldId id="432" r:id="rId8"/>
    <p:sldId id="433" r:id="rId9"/>
    <p:sldId id="431" r:id="rId10"/>
    <p:sldId id="512" r:id="rId11"/>
    <p:sldId id="423" r:id="rId12"/>
    <p:sldId id="426" r:id="rId13"/>
    <p:sldId id="424" r:id="rId14"/>
    <p:sldId id="51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C5ECE-7EC3-0353-F71A-AAAB4224A53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10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339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13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679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878DE-D05E-71F7-7BC4-226F87A28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13B5D-EFED-EBE7-6277-3AAD2F38E7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7A68F0-C56A-4397-D29D-380C02A3C9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AC867-FA11-60BD-F7A2-F3FF240931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9E302-3141-C004-BA07-420F83D2CBE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3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C5ECE-7EC3-0353-F71A-AAAB4224A53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10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84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12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8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38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80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2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2/14/2025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oq/platform/releases/tag/2021.09.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lab.mpi-sws.org/iris/iris/-/tree/iris-4.2.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ejavu-fonts.github.io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lab.mpi-sws.org/iris/iris/-/blob/master/iris/bi/ascii.v" TargetMode="External"/><Relationship Id="rId4" Type="http://schemas.openxmlformats.org/officeDocument/2006/relationships/hyperlink" Target="https://gitlab.mpi-sws.org/iris/iris/-/blob/master/docs/editor.md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logsem/iris-tutoria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lab.mpi-sws.org/iris/iris/-/blob/master/docs/proof_mode.md" TargetMode="External"/><Relationship Id="rId5" Type="http://schemas.openxmlformats.org/officeDocument/2006/relationships/hyperlink" Target="https://iris-project.org/#learning" TargetMode="External"/><Relationship Id="rId4" Type="http://schemas.openxmlformats.org/officeDocument/2006/relationships/hyperlink" Target="https://arxiv.org/pdf/2105.12077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6C5C-B04C-91A5-8DFB-D0C63606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42E55-75BC-E73C-9B69-B2AABF92A7F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199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Iris (version 4.2.0)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If you installed the </a:t>
            </a:r>
            <a:r>
              <a:rPr lang="en-US" sz="3200" dirty="0">
                <a:hlinkClick r:id="rId3"/>
              </a:rPr>
              <a:t>Coq Platform</a:t>
            </a:r>
            <a:r>
              <a:rPr lang="en-US" sz="3200" dirty="0"/>
              <a:t>, you probably have it already</a:t>
            </a:r>
          </a:p>
          <a:p>
            <a:r>
              <a:rPr lang="en-US" dirty="0"/>
              <a:t>If you installed Coq via OPAM, you can use OPAM to install Iris too (see instructions at </a:t>
            </a:r>
            <a:r>
              <a:rPr lang="en-US" sz="3200" dirty="0">
                <a:hlinkClick r:id="rId4"/>
              </a:rPr>
              <a:t>https://gitlab.mpi-sws.org/iris/iris/-/tree/iris-4.2.0</a:t>
            </a:r>
            <a:r>
              <a:rPr lang="en-US" sz="3200" dirty="0"/>
              <a:t>)</a:t>
            </a:r>
            <a:endParaRPr lang="en-US" dirty="0"/>
          </a:p>
          <a:p>
            <a:r>
              <a:rPr lang="en-US" sz="3200" dirty="0"/>
              <a:t>Otherwise, you may need to build it from source: clone the repo at </a:t>
            </a:r>
            <a:r>
              <a:rPr lang="en-US" sz="3200" dirty="0">
                <a:hlinkClick r:id="rId4"/>
              </a:rPr>
              <a:t>https://gitlab.mpi-sws.org/iris/iris/-/tree/iris-4.2.0</a:t>
            </a:r>
            <a:r>
              <a:rPr lang="en-US" sz="3200" dirty="0"/>
              <a:t>, and run</a:t>
            </a:r>
            <a:r>
              <a:rPr lang="en-US" sz="3600" dirty="0"/>
              <a:t> </a:t>
            </a:r>
            <a:r>
              <a:rPr lang="en-US" sz="2800" dirty="0">
                <a:latin typeface="Consolas" panose="020B0609020204030204" pitchFamily="49" charset="0"/>
              </a:rPr>
              <a:t>make &amp;&amp; make install</a:t>
            </a:r>
            <a:r>
              <a:rPr lang="en-US" sz="2800" dirty="0"/>
              <a:t> </a:t>
            </a:r>
            <a:r>
              <a:rPr lang="en-US" dirty="0"/>
              <a:t>in that folder </a:t>
            </a:r>
          </a:p>
          <a:p>
            <a:endParaRPr lang="en-US" dirty="0"/>
          </a:p>
          <a:p>
            <a:r>
              <a:rPr lang="en-US" dirty="0"/>
              <a:t>If it’s working, you should be able to run this line in your IDE: </a:t>
            </a:r>
            <a:r>
              <a:rPr lang="en-US" sz="2800" dirty="0">
                <a:latin typeface="Consolas" panose="020B0609020204030204" pitchFamily="49" charset="0"/>
              </a:rPr>
              <a:t>Require Import </a:t>
            </a:r>
            <a:r>
              <a:rPr lang="en-US" sz="2800" dirty="0" err="1">
                <a:latin typeface="Consolas" panose="020B0609020204030204" pitchFamily="49" charset="0"/>
              </a:rPr>
              <a:t>iris.heap_lang.proofmode</a:t>
            </a:r>
            <a:r>
              <a:rPr lang="en-US" sz="2800" dirty="0">
                <a:latin typeface="Consolas" panose="020B0609020204030204" pitchFamily="49" charset="0"/>
              </a:rPr>
              <a:t>.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55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Iris – Special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dirty="0"/>
              <a:t>There’s a lot of fancy notation and special characters in Iris!</a:t>
            </a:r>
          </a:p>
          <a:p>
            <a:r>
              <a:rPr lang="en-US" dirty="0"/>
              <a:t>My preferred font is </a:t>
            </a:r>
            <a:r>
              <a:rPr lang="en-US" dirty="0" err="1">
                <a:hlinkClick r:id="rId3"/>
              </a:rPr>
              <a:t>DejaVu</a:t>
            </a:r>
            <a:r>
              <a:rPr lang="en-US" dirty="0">
                <a:hlinkClick r:id="rId3"/>
              </a:rPr>
              <a:t> Sans Mono</a:t>
            </a:r>
            <a:endParaRPr lang="en-US" dirty="0"/>
          </a:p>
          <a:p>
            <a:r>
              <a:rPr lang="en-US" sz="3200" dirty="0"/>
              <a:t>You can find instructions for setting up your editor at </a:t>
            </a:r>
            <a:r>
              <a:rPr lang="en-US" sz="3200" dirty="0">
                <a:hlinkClick r:id="rId4"/>
              </a:rPr>
              <a:t>https://gitlab.mpi-sws.org/iris/iris/-/blob/master/docs/editor.md</a:t>
            </a:r>
            <a:endParaRPr lang="en-US" sz="3200" dirty="0"/>
          </a:p>
          <a:p>
            <a:r>
              <a:rPr lang="en-US" dirty="0"/>
              <a:t>You can also do </a:t>
            </a:r>
            <a:r>
              <a:rPr lang="en-US" sz="2800" dirty="0">
                <a:latin typeface="Consolas" panose="020B0609020204030204" pitchFamily="49" charset="0"/>
              </a:rPr>
              <a:t>Require Import </a:t>
            </a:r>
            <a:r>
              <a:rPr lang="en-US" sz="2800" dirty="0" err="1">
                <a:latin typeface="Consolas" panose="020B0609020204030204" pitchFamily="49" charset="0"/>
              </a:rPr>
              <a:t>iris.bi.ascii</a:t>
            </a:r>
            <a:r>
              <a:rPr lang="en-US" sz="2800" dirty="0">
                <a:latin typeface="Consolas" panose="020B0609020204030204" pitchFamily="49" charset="0"/>
              </a:rPr>
              <a:t>.</a:t>
            </a:r>
            <a:r>
              <a:rPr lang="en-US" dirty="0"/>
              <a:t> to enable ASCII notations (full list at </a:t>
            </a:r>
            <a:r>
              <a:rPr lang="en-US" dirty="0">
                <a:hlinkClick r:id="rId5"/>
              </a:rPr>
              <a:t>https://gitlab.mpi-sws.org/iris/iris/-/blob/master/iris/bi/ascii.v</a:t>
            </a:r>
            <a:r>
              <a:rPr lang="en-US" dirty="0"/>
              <a:t>) 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2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We will be working from the Iris Tutorial (</a:t>
            </a:r>
            <a:r>
              <a:rPr lang="en-US" sz="3200" dirty="0">
                <a:hlinkClick r:id="rId3"/>
              </a:rPr>
              <a:t>https://github.com/logsem/iris-tutorial</a:t>
            </a:r>
            <a:r>
              <a:rPr lang="en-US" sz="3200" dirty="0"/>
              <a:t>)</a:t>
            </a:r>
            <a:endParaRPr lang="en-US" dirty="0"/>
          </a:p>
          <a:p>
            <a:r>
              <a:rPr lang="en-US" dirty="0"/>
              <a:t>A really good overview of the whole system from the ground up is available at </a:t>
            </a:r>
            <a:r>
              <a:rPr lang="en-US" dirty="0">
                <a:hlinkClick r:id="rId4"/>
              </a:rPr>
              <a:t>https://arxiv.org/pdf/2105.12077.pdf</a:t>
            </a:r>
            <a:endParaRPr lang="en-US" dirty="0"/>
          </a:p>
          <a:p>
            <a:r>
              <a:rPr lang="en-US" dirty="0"/>
              <a:t>There are links to more tutorials and lecture notes at </a:t>
            </a:r>
            <a:r>
              <a:rPr lang="en-US" dirty="0">
                <a:hlinkClick r:id="rId5"/>
              </a:rPr>
              <a:t>https://iris-project.org/#learning</a:t>
            </a:r>
            <a:endParaRPr lang="en-US" dirty="0"/>
          </a:p>
          <a:p>
            <a:r>
              <a:rPr lang="en-US" dirty="0"/>
              <a:t>A list of tactics is at </a:t>
            </a:r>
            <a:r>
              <a:rPr lang="en-US" dirty="0">
                <a:hlinkClick r:id="rId6"/>
              </a:rPr>
              <a:t>https://gitlab.mpi-sws.org/iris/iris/-/blob/master/docs/proof_mode.md</a:t>
            </a:r>
            <a:r>
              <a:rPr lang="en-US" dirty="0"/>
              <a:t> </a:t>
            </a:r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4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17A4A-1A78-4D1A-001D-9E2A61D49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4BC75A-399C-2AAC-AD58-DC405624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69317C-ACE6-9375-65E9-FBECE192DD8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7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6C5C-B04C-91A5-8DFB-D0C63606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42E55-75BC-E73C-9B69-B2AABF92A7F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4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Hoare Logic: Iris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Tool #2: Iris, a verification framework inside Coq/</a:t>
            </a:r>
            <a:r>
              <a:rPr lang="en-US" sz="3200" dirty="0" err="1"/>
              <a:t>Rocq</a:t>
            </a:r>
            <a:endParaRPr lang="en-US" sz="3200" dirty="0"/>
          </a:p>
          <a:p>
            <a:pPr lvl="1"/>
            <a:r>
              <a:rPr lang="en-US" dirty="0"/>
              <a:t>Based on </a:t>
            </a:r>
            <a:r>
              <a:rPr lang="en-US" i="1" dirty="0"/>
              <a:t>separation logic</a:t>
            </a:r>
            <a:r>
              <a:rPr lang="en-US" dirty="0"/>
              <a:t>, a program logic with support for memory and shared resources</a:t>
            </a:r>
          </a:p>
          <a:p>
            <a:pPr lvl="1"/>
            <a:r>
              <a:rPr lang="en-US" dirty="0"/>
              <a:t>Default language is a simple functional language with memory</a:t>
            </a:r>
          </a:p>
          <a:p>
            <a:pPr lvl="1"/>
            <a:r>
              <a:rPr lang="en-US" dirty="0"/>
              <a:t>Proofs combine </a:t>
            </a:r>
            <a:r>
              <a:rPr lang="en-US" i="1" dirty="0"/>
              <a:t>symbolic execution </a:t>
            </a:r>
            <a:r>
              <a:rPr lang="en-US" dirty="0"/>
              <a:t>of programs with tactics for using/proving facts about resources</a:t>
            </a:r>
          </a:p>
          <a:p>
            <a:endParaRPr lang="en-US" sz="3200" dirty="0"/>
          </a:p>
          <a:p>
            <a:r>
              <a:rPr lang="en-US" dirty="0"/>
              <a:t>Iris has lots of extensions, applications, and target </a:t>
            </a:r>
            <a:r>
              <a:rPr lang="en-US" dirty="0" err="1"/>
              <a:t>languges</a:t>
            </a:r>
            <a:r>
              <a:rPr lang="en-US" dirty="0"/>
              <a:t>. We’ll look at a few!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51B5573-6A68-4F24-A674-17312D477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7828" y="379841"/>
            <a:ext cx="139065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Logic for programs with </a:t>
                </a:r>
                <a:r>
                  <a:rPr lang="en-US" i="1" dirty="0"/>
                  <a:t>memory</a:t>
                </a:r>
                <a:r>
                  <a:rPr lang="en-US" dirty="0"/>
                  <a:t> (pointers, references, etc.)</a:t>
                </a:r>
              </a:p>
              <a:p>
                <a:r>
                  <a:rPr lang="en-US" dirty="0"/>
                  <a:t>Two special kinds of assertions: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	means “p is a pointer that points to v”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Q	means “P and Q are true </a:t>
                </a:r>
                <a:r>
                  <a:rPr lang="en-US" i="1" dirty="0"/>
                  <a:t>on separate parts of memory</a:t>
                </a:r>
                <a:r>
                  <a:rPr lang="en-US" dirty="0"/>
                  <a:t>”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  </a:t>
                </a:r>
                <a:r>
                  <a:rPr lang="en-US" dirty="0">
                    <a:latin typeface="Consolas" panose="020B0609020204030204" pitchFamily="49" charset="0"/>
                  </a:rPr>
                  <a:t>*p = 4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4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</a:t>
                </a:r>
              </a:p>
              <a:p>
                <a:pPr marL="0" indent="0">
                  <a:buNone/>
                </a:pPr>
                <a:r>
                  <a:rPr lang="en-US" dirty="0"/>
                  <a:t>Not true if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=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!</a:t>
                </a:r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  </a:t>
                </a:r>
                <a:r>
                  <a:rPr lang="en-US" dirty="0">
                    <a:latin typeface="Consolas" panose="020B0609020204030204" pitchFamily="49" charset="0"/>
                  </a:rPr>
                  <a:t>*p = 4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4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2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Loads and Stores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Logic for programs with </a:t>
                </a:r>
                <a:r>
                  <a:rPr lang="en-US" i="1" dirty="0"/>
                  <a:t>memory</a:t>
                </a:r>
                <a:r>
                  <a:rPr lang="en-US" dirty="0"/>
                  <a:t> (pointers, references, etc.)</a:t>
                </a:r>
              </a:p>
              <a:p>
                <a:r>
                  <a:rPr lang="en-US" dirty="0"/>
                  <a:t>Two special kinds of assertions: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	means “p is a pointer that points to v”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Q	means “P and Q are true </a:t>
                </a:r>
                <a:r>
                  <a:rPr lang="en-US" i="1" dirty="0"/>
                  <a:t>on separate parts of memory</a:t>
                </a:r>
                <a:r>
                  <a:rPr lang="en-US" dirty="0"/>
                  <a:t>”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}  </a:t>
                </a:r>
                <a:r>
                  <a:rPr lang="en-US" dirty="0">
                    <a:latin typeface="Consolas" panose="020B0609020204030204" pitchFamily="49" charset="0"/>
                  </a:rPr>
                  <a:t>x = *p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x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v }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}  </a:t>
                </a:r>
                <a:r>
                  <a:rPr lang="en-US" dirty="0">
                    <a:latin typeface="Consolas" panose="020B0609020204030204" pitchFamily="49" charset="0"/>
                  </a:rPr>
                  <a:t>*p = a </a:t>
                </a: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a }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2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H : P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_________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P /\ P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split.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H : P			H : P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_________		_________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P				P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7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______________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 *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j-lt"/>
                  </a:rPr>
                  <a:t>Shouldn’t be provable!</a:t>
                </a:r>
              </a:p>
              <a:p>
                <a:pPr marL="0" indent="0">
                  <a:buNone/>
                </a:pPr>
                <a:r>
                  <a:rPr lang="en-US" dirty="0"/>
                  <a:t>If we could split: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			___________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				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  <a:endParaRPr lang="en-US" dirty="0"/>
              </a:p>
              <a:p>
                <a:pPr marL="0" indent="0">
                  <a:buNone/>
                </a:pP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49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______________________________________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exists p1 p2 v1 v2, p1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v1 * p2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v2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j-lt"/>
                  </a:rPr>
                  <a:t>Shouldn’t be provable!</a:t>
                </a:r>
              </a:p>
              <a:p>
                <a:pPr marL="0" indent="0">
                  <a:buNone/>
                </a:pPr>
                <a:r>
                  <a:rPr lang="en-US" dirty="0"/>
                  <a:t>“two different pointers exist in memory”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We have to “use up” a points-to assertion in order to prove something with it: it’s more like a </a:t>
                </a:r>
                <a:r>
                  <a:rPr lang="en-US" i="1" dirty="0"/>
                  <a:t>resource</a:t>
                </a:r>
                <a:r>
                  <a:rPr lang="en-US" dirty="0"/>
                  <a:t> than a logical fact</a:t>
                </a:r>
              </a:p>
              <a:p>
                <a:pPr marL="0" indent="0">
                  <a:buNone/>
                </a:pP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1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Logical facts like x = 2, x &lt; 5, etc. stay true when they’re true: we don’t have to “use them up” to prove things about x</a:t>
                </a:r>
              </a:p>
              <a:p>
                <a:r>
                  <a:rPr lang="en-US" dirty="0"/>
                  <a:t>But points-to assertions </a:t>
                </a:r>
                <a:r>
                  <a:rPr lang="en-US" i="1" dirty="0"/>
                  <a:t>do</a:t>
                </a:r>
                <a:r>
                  <a:rPr lang="en-US" dirty="0"/>
                  <a:t> get used up!</a:t>
                </a:r>
              </a:p>
              <a:p>
                <a:pPr lvl="1"/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does </a:t>
                </a:r>
                <a:r>
                  <a:rPr lang="en-US" i="1" dirty="0"/>
                  <a:t>not </a:t>
                </a:r>
                <a:r>
                  <a:rPr lang="en-US" dirty="0"/>
                  <a:t>imply 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</a:t>
                </a:r>
              </a:p>
              <a:p>
                <a:pPr lvl="1"/>
                <a:r>
                  <a:rPr lang="en-US" dirty="0"/>
                  <a:t>only one function/thread/program at a time can own a piece of memory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is more like a </a:t>
                </a:r>
                <a:r>
                  <a:rPr lang="en-US" i="1" dirty="0"/>
                  <a:t>resource</a:t>
                </a:r>
                <a:r>
                  <a:rPr lang="en-US" dirty="0"/>
                  <a:t> than a logical statement: we can pass it around between functions, but once we use it to prove something, it’s gone</a:t>
                </a:r>
              </a:p>
              <a:p>
                <a:r>
                  <a:rPr lang="en-US" dirty="0"/>
                  <a:t>We’ll need special tactics to manage resources in a program!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304" t="-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020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22e38032-9622-463b-9d77-1a5319c6788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bf385a4-916f-4513-9211-1f74535d287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6d030da-6c63-4ee2-aad8-6e12175c4544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58899</TotalTime>
  <Words>1063</Words>
  <Application>Microsoft Office PowerPoint</Application>
  <PresentationFormat>Widescreen</PresentationFormat>
  <Paragraphs>112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Consolas</vt:lpstr>
      <vt:lpstr>Metropolitan</vt:lpstr>
      <vt:lpstr>CS 472 – Provably Correct Programming</vt:lpstr>
      <vt:lpstr>PowerPoint Presentation</vt:lpstr>
      <vt:lpstr>Practical Hoare Logic: Iris</vt:lpstr>
      <vt:lpstr>Separation Logic</vt:lpstr>
      <vt:lpstr>Separation Logic: Loads and Stores</vt:lpstr>
      <vt:lpstr>Separation Logic: Resources</vt:lpstr>
      <vt:lpstr>Separation Logic: Resources</vt:lpstr>
      <vt:lpstr>Separation Logic: Resources</vt:lpstr>
      <vt:lpstr>Separation Logic: Resources</vt:lpstr>
      <vt:lpstr>PowerPoint Presentation</vt:lpstr>
      <vt:lpstr>Setting Up Iris (version 4.2.0)</vt:lpstr>
      <vt:lpstr>Setting Up Iris – Special Characters</vt:lpstr>
      <vt:lpstr>Iris Resources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/>
  <cp:lastModifiedBy>Mansky, William</cp:lastModifiedBy>
  <cp:revision>190</cp:revision>
  <dcterms:created xsi:type="dcterms:W3CDTF">2018-08-06T16:06:24Z</dcterms:created>
  <dcterms:modified xsi:type="dcterms:W3CDTF">2025-02-14T20:18:19Z</dcterms:modified>
</cp:coreProperties>
</file>