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3.xml" ContentType="application/vnd.openxmlformats-officedocument.presentationml.tag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25"/>
  </p:notesMasterIdLst>
  <p:sldIdLst>
    <p:sldId id="418" r:id="rId2"/>
    <p:sldId id="511" r:id="rId3"/>
    <p:sldId id="421" r:id="rId4"/>
    <p:sldId id="423" r:id="rId5"/>
    <p:sldId id="424" r:id="rId6"/>
    <p:sldId id="425" r:id="rId7"/>
    <p:sldId id="426" r:id="rId8"/>
    <p:sldId id="427" r:id="rId9"/>
    <p:sldId id="510" r:id="rId10"/>
    <p:sldId id="429" r:id="rId11"/>
    <p:sldId id="430" r:id="rId12"/>
    <p:sldId id="431" r:id="rId13"/>
    <p:sldId id="432" r:id="rId14"/>
    <p:sldId id="433" r:id="rId15"/>
    <p:sldId id="434" r:id="rId16"/>
    <p:sldId id="435" r:id="rId17"/>
    <p:sldId id="437" r:id="rId18"/>
    <p:sldId id="438" r:id="rId19"/>
    <p:sldId id="439" r:id="rId20"/>
    <p:sldId id="440" r:id="rId21"/>
    <p:sldId id="441" r:id="rId22"/>
    <p:sldId id="442" r:id="rId23"/>
    <p:sldId id="50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77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63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420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53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608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065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937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43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two threads try to acquire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442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two threads try to acquire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35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two threads try to acquire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45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C5ECE-7EC3-0353-F71A-AAAB4224A536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100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when two threads try to acquire at the same time?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450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need to do that whole logic in a single step.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35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need to do that whole logic in a single step.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362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https://www.polleverywhere.com/discourses/WCvhmKvzYppSkvlZISU4L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9F6393-0F5B-58AF-D895-E2B27CBDEF1E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53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73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86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11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98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767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https://www.polleverywhere.com/discourses/WCvhmKvzYppSkvlZISU4L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9F6393-0F5B-58AF-D895-E2B27CBDEF1E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67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2/4/2025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472 – Provably Correct Programming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329163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2459589"/>
            <a:ext cx="26649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…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7714032-5576-400F-8988-6D8F7F95B660}"/>
              </a:ext>
            </a:extLst>
          </p:cNvPr>
          <p:cNvSpPr txBox="1"/>
          <p:nvPr/>
        </p:nvSpPr>
        <p:spPr>
          <a:xfrm>
            <a:off x="7374663" y="2455513"/>
            <a:ext cx="26649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3833636" y="3581803"/>
            <a:ext cx="10219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B2C574C-4433-40B5-9309-0E0CF2B99250}"/>
              </a:ext>
            </a:extLst>
          </p:cNvPr>
          <p:cNvCxnSpPr>
            <a:cxnSpLocks/>
          </p:cNvCxnSpPr>
          <p:nvPr/>
        </p:nvCxnSpPr>
        <p:spPr>
          <a:xfrm flipH="1">
            <a:off x="3833636" y="3755396"/>
            <a:ext cx="1031756" cy="3422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67090EF-DBBD-4712-8011-73AC70E4E3D6}"/>
              </a:ext>
            </a:extLst>
          </p:cNvPr>
          <p:cNvCxnSpPr>
            <a:cxnSpLocks/>
          </p:cNvCxnSpPr>
          <p:nvPr/>
        </p:nvCxnSpPr>
        <p:spPr>
          <a:xfrm>
            <a:off x="6294034" y="3582614"/>
            <a:ext cx="1021976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92E25D1-379A-41FC-9296-2BB3C8414C0F}"/>
              </a:ext>
            </a:extLst>
          </p:cNvPr>
          <p:cNvCxnSpPr>
            <a:cxnSpLocks/>
          </p:cNvCxnSpPr>
          <p:nvPr/>
        </p:nvCxnSpPr>
        <p:spPr>
          <a:xfrm>
            <a:off x="6294034" y="3794516"/>
            <a:ext cx="1021976" cy="303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775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3833636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220C070-8F1F-4B93-A6A6-4AC2B2B466FE}"/>
              </a:ext>
            </a:extLst>
          </p:cNvPr>
          <p:cNvCxnSpPr/>
          <p:nvPr/>
        </p:nvCxnSpPr>
        <p:spPr>
          <a:xfrm>
            <a:off x="2058620" y="2772404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7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3833636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BCF13D4-1DEE-44A9-8D7D-D2BF29C2801A}"/>
              </a:ext>
            </a:extLst>
          </p:cNvPr>
          <p:cNvCxnSpPr/>
          <p:nvPr/>
        </p:nvCxnSpPr>
        <p:spPr>
          <a:xfrm>
            <a:off x="2058620" y="306090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777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 flipH="1">
            <a:off x="6361681" y="2806768"/>
            <a:ext cx="905416" cy="23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009AF7-F241-4D77-833A-9CE04FEC0BF6}"/>
              </a:ext>
            </a:extLst>
          </p:cNvPr>
          <p:cNvCxnSpPr/>
          <p:nvPr/>
        </p:nvCxnSpPr>
        <p:spPr>
          <a:xfrm>
            <a:off x="2058620" y="306090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A64F17B-AF8E-4E26-8D25-0D7735369B52}"/>
              </a:ext>
            </a:extLst>
          </p:cNvPr>
          <p:cNvCxnSpPr/>
          <p:nvPr/>
        </p:nvCxnSpPr>
        <p:spPr>
          <a:xfrm>
            <a:off x="8719396" y="2773086"/>
            <a:ext cx="264052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757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 flipH="1">
            <a:off x="6361681" y="2806768"/>
            <a:ext cx="905416" cy="23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009AF7-F241-4D77-833A-9CE04FEC0BF6}"/>
              </a:ext>
            </a:extLst>
          </p:cNvPr>
          <p:cNvCxnSpPr/>
          <p:nvPr/>
        </p:nvCxnSpPr>
        <p:spPr>
          <a:xfrm>
            <a:off x="2058620" y="3315179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A64F17B-AF8E-4E26-8D25-0D7735369B52}"/>
              </a:ext>
            </a:extLst>
          </p:cNvPr>
          <p:cNvCxnSpPr/>
          <p:nvPr/>
        </p:nvCxnSpPr>
        <p:spPr>
          <a:xfrm>
            <a:off x="8719396" y="2773086"/>
            <a:ext cx="264052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3BE126F-43A2-43A5-A5CF-7FA87886D4EF}"/>
              </a:ext>
            </a:extLst>
          </p:cNvPr>
          <p:cNvCxnSpPr>
            <a:cxnSpLocks/>
          </p:cNvCxnSpPr>
          <p:nvPr/>
        </p:nvCxnSpPr>
        <p:spPr>
          <a:xfrm flipV="1">
            <a:off x="3784736" y="3046370"/>
            <a:ext cx="1140168" cy="281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013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 flipH="1">
            <a:off x="6361681" y="2806768"/>
            <a:ext cx="905416" cy="23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009AF7-F241-4D77-833A-9CE04FEC0BF6}"/>
              </a:ext>
            </a:extLst>
          </p:cNvPr>
          <p:cNvCxnSpPr/>
          <p:nvPr/>
        </p:nvCxnSpPr>
        <p:spPr>
          <a:xfrm>
            <a:off x="2087961" y="3571809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A64F17B-AF8E-4E26-8D25-0D7735369B52}"/>
              </a:ext>
            </a:extLst>
          </p:cNvPr>
          <p:cNvCxnSpPr/>
          <p:nvPr/>
        </p:nvCxnSpPr>
        <p:spPr>
          <a:xfrm>
            <a:off x="8719396" y="2773086"/>
            <a:ext cx="264052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3BE126F-43A2-43A5-A5CF-7FA87886D4EF}"/>
              </a:ext>
            </a:extLst>
          </p:cNvPr>
          <p:cNvCxnSpPr>
            <a:cxnSpLocks/>
          </p:cNvCxnSpPr>
          <p:nvPr/>
        </p:nvCxnSpPr>
        <p:spPr>
          <a:xfrm flipV="1">
            <a:off x="3784736" y="3046370"/>
            <a:ext cx="1140168" cy="281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179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r>
              <a:rPr lang="en-US" sz="2400" dirty="0"/>
              <a:t>If both threads try to add at the same time, something might go wrong</a:t>
            </a:r>
          </a:p>
          <a:p>
            <a:r>
              <a:rPr lang="en-US" sz="2400" dirty="0"/>
              <a:t>Key property: only one thread holds the lock at a time</a:t>
            </a:r>
          </a:p>
          <a:p>
            <a:pPr lvl="1"/>
            <a:r>
              <a:rPr lang="en-US" sz="2000" dirty="0"/>
              <a:t>And so only one thread accesses the data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 flipH="1">
            <a:off x="6361681" y="2806768"/>
            <a:ext cx="905416" cy="239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009AF7-F241-4D77-833A-9CE04FEC0BF6}"/>
              </a:ext>
            </a:extLst>
          </p:cNvPr>
          <p:cNvCxnSpPr/>
          <p:nvPr/>
        </p:nvCxnSpPr>
        <p:spPr>
          <a:xfrm>
            <a:off x="2087961" y="3571809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A64F17B-AF8E-4E26-8D25-0D7735369B52}"/>
              </a:ext>
            </a:extLst>
          </p:cNvPr>
          <p:cNvCxnSpPr/>
          <p:nvPr/>
        </p:nvCxnSpPr>
        <p:spPr>
          <a:xfrm>
            <a:off x="8719396" y="3042029"/>
            <a:ext cx="264052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60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5033835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2352013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3833636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5044427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5728413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7267097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6307893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124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if lock is F</a:t>
            </a:r>
          </a:p>
          <a:p>
            <a:r>
              <a:rPr lang="en-US" dirty="0"/>
              <a:t>   set it to T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55321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67627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376462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528862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</p:spTree>
    <p:extLst>
      <p:ext uri="{BB962C8B-B14F-4D97-AF65-F5344CB8AC3E}">
        <p14:creationId xmlns:p14="http://schemas.microsoft.com/office/powerpoint/2010/main" val="21767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528862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692813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if lock is F</a:t>
            </a:r>
          </a:p>
          <a:p>
            <a:r>
              <a:rPr lang="en-US" dirty="0"/>
              <a:t>   set it to T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87105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67627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538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E36C5C-B04C-91A5-8DFB-D0C63606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842E55-75BC-E73C-9B69-B2AABF92A7F0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439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846701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687923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3726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if lock is F</a:t>
            </a:r>
          </a:p>
          <a:p>
            <a:r>
              <a:rPr lang="en-US" dirty="0"/>
              <a:t>   set it to T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866167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999006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phic 7" descr="Warning outline">
            <a:extLst>
              <a:ext uri="{FF2B5EF4-FFF2-40B4-BE49-F238E27FC236}">
                <a16:creationId xmlns:a16="http://schemas.microsoft.com/office/drawing/2014/main" id="{576B6F5D-9169-436E-AD64-EC22CEF0C2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9340" y="2719611"/>
            <a:ext cx="335675" cy="33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548421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403497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if lock is F set it to T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581741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699913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055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334B530E-4FBE-403C-8822-4AC1FA20A097}"/>
              </a:ext>
            </a:extLst>
          </p:cNvPr>
          <p:cNvSpPr txBox="1"/>
          <p:nvPr/>
        </p:nvSpPr>
        <p:spPr>
          <a:xfrm>
            <a:off x="7555615" y="2548421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385AB-EC27-4524-ADD1-1972DDBA987C}"/>
              </a:ext>
            </a:extLst>
          </p:cNvPr>
          <p:cNvSpPr txBox="1"/>
          <p:nvPr/>
        </p:nvSpPr>
        <p:spPr>
          <a:xfrm>
            <a:off x="7554803" y="2403497"/>
            <a:ext cx="1071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thread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Exclusion: Acquire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endParaRPr lang="en-US" dirty="0"/>
          </a:p>
          <a:p>
            <a:endParaRPr lang="en-US" sz="3200" dirty="0"/>
          </a:p>
          <a:p>
            <a:r>
              <a:rPr lang="en-US" sz="2400" dirty="0"/>
              <a:t>Key property: only one thread holds the lock at a time</a:t>
            </a:r>
          </a:p>
          <a:p>
            <a:r>
              <a:rPr lang="en-US" sz="2400" dirty="0"/>
              <a:t>CAS </a:t>
            </a:r>
            <a:r>
              <a:rPr lang="en-US" sz="2400"/>
              <a:t>(compare-and-set) </a:t>
            </a:r>
            <a:r>
              <a:rPr lang="en-US" sz="2400" dirty="0"/>
              <a:t>operation lets us check and set in one step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3146363" y="3412160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0B80F-E6BE-47A3-A332-074BDEF9D03A}"/>
              </a:ext>
            </a:extLst>
          </p:cNvPr>
          <p:cNvSpPr txBox="1"/>
          <p:nvPr/>
        </p:nvSpPr>
        <p:spPr>
          <a:xfrm>
            <a:off x="464541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E450A66-CF17-457F-A745-61DA4380D3C7}"/>
              </a:ext>
            </a:extLst>
          </p:cNvPr>
          <p:cNvCxnSpPr>
            <a:cxnSpLocks/>
          </p:cNvCxnSpPr>
          <p:nvPr/>
        </p:nvCxnSpPr>
        <p:spPr>
          <a:xfrm>
            <a:off x="1946164" y="2787207"/>
            <a:ext cx="1028070" cy="20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61EE25D-FD64-4198-A660-D59B163A3851}"/>
              </a:ext>
            </a:extLst>
          </p:cNvPr>
          <p:cNvSpPr/>
          <p:nvPr/>
        </p:nvSpPr>
        <p:spPr>
          <a:xfrm>
            <a:off x="3156955" y="2752844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lock     F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4F3C9F-FBF3-4152-BFB3-46C3EE24BD76}"/>
              </a:ext>
            </a:extLst>
          </p:cNvPr>
          <p:cNvCxnSpPr>
            <a:cxnSpLocks/>
          </p:cNvCxnSpPr>
          <p:nvPr/>
        </p:nvCxnSpPr>
        <p:spPr>
          <a:xfrm flipV="1">
            <a:off x="3840941" y="2752844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AED7685-FD21-42E1-8C41-7D954B46B2C2}"/>
              </a:ext>
            </a:extLst>
          </p:cNvPr>
          <p:cNvSpPr txBox="1"/>
          <p:nvPr/>
        </p:nvSpPr>
        <p:spPr>
          <a:xfrm>
            <a:off x="5379625" y="1682913"/>
            <a:ext cx="266496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Thread 2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add(data, v1);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acquire(lock);</a:t>
            </a:r>
          </a:p>
          <a:p>
            <a:r>
              <a:rPr lang="en-US" dirty="0"/>
              <a:t>lookup(data);</a:t>
            </a:r>
          </a:p>
          <a:p>
            <a:r>
              <a:rPr lang="en-US" dirty="0"/>
              <a:t>release(lock);</a:t>
            </a:r>
          </a:p>
          <a:p>
            <a:r>
              <a:rPr lang="en-US" dirty="0"/>
              <a:t>…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EFC7AE0-EE1F-4912-83DD-75F0B5A47447}"/>
              </a:ext>
            </a:extLst>
          </p:cNvPr>
          <p:cNvCxnSpPr>
            <a:cxnSpLocks/>
          </p:cNvCxnSpPr>
          <p:nvPr/>
        </p:nvCxnSpPr>
        <p:spPr>
          <a:xfrm flipH="1">
            <a:off x="4420421" y="2787207"/>
            <a:ext cx="959204" cy="239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37BD838-A2AB-42B0-A687-3EFFFAE6E356}"/>
              </a:ext>
            </a:extLst>
          </p:cNvPr>
          <p:cNvSpPr txBox="1"/>
          <p:nvPr/>
        </p:nvSpPr>
        <p:spPr>
          <a:xfrm>
            <a:off x="8544151" y="1752998"/>
            <a:ext cx="26649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acquire:</a:t>
            </a:r>
          </a:p>
          <a:p>
            <a:endParaRPr lang="en-US" sz="2200" dirty="0"/>
          </a:p>
          <a:p>
            <a:r>
              <a:rPr lang="en-US" dirty="0"/>
              <a:t>CAS(lock, F, T)</a:t>
            </a:r>
          </a:p>
          <a:p>
            <a:r>
              <a:rPr lang="en-US" dirty="0"/>
              <a:t>else wait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9F3FA0-BFBD-493B-9B82-8A71340B3A14}"/>
              </a:ext>
            </a:extLst>
          </p:cNvPr>
          <p:cNvCxnSpPr/>
          <p:nvPr/>
        </p:nvCxnSpPr>
        <p:spPr>
          <a:xfrm>
            <a:off x="8280099" y="2581741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24150-36F0-4C1F-AEF1-817F04384C8B}"/>
              </a:ext>
            </a:extLst>
          </p:cNvPr>
          <p:cNvCxnSpPr/>
          <p:nvPr/>
        </p:nvCxnSpPr>
        <p:spPr>
          <a:xfrm>
            <a:off x="8280910" y="2699913"/>
            <a:ext cx="2640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7628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25E8F5-DFAE-D235-3B49-AE873B83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570107-4AA5-A1D2-00BB-2C065A99EEE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8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69C1C9-C001-4B08-BC34-A2EA7C061493}"/>
              </a:ext>
            </a:extLst>
          </p:cNvPr>
          <p:cNvCxnSpPr/>
          <p:nvPr/>
        </p:nvCxnSpPr>
        <p:spPr>
          <a:xfrm>
            <a:off x="3442915" y="3339548"/>
            <a:ext cx="9501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1245437-E90B-4A1D-B888-74EFAFCE6498}"/>
              </a:ext>
            </a:extLst>
          </p:cNvPr>
          <p:cNvCxnSpPr/>
          <p:nvPr/>
        </p:nvCxnSpPr>
        <p:spPr>
          <a:xfrm>
            <a:off x="5273055" y="3340872"/>
            <a:ext cx="9501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C1F1D4-069F-4C79-9F02-63D35E13FB60}"/>
              </a:ext>
            </a:extLst>
          </p:cNvPr>
          <p:cNvCxnSpPr>
            <a:cxnSpLocks/>
          </p:cNvCxnSpPr>
          <p:nvPr/>
        </p:nvCxnSpPr>
        <p:spPr>
          <a:xfrm>
            <a:off x="2545743" y="2597426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16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1245437-E90B-4A1D-B888-74EFAFCE6498}"/>
              </a:ext>
            </a:extLst>
          </p:cNvPr>
          <p:cNvCxnSpPr/>
          <p:nvPr/>
        </p:nvCxnSpPr>
        <p:spPr>
          <a:xfrm>
            <a:off x="5273055" y="3340872"/>
            <a:ext cx="9501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C1F1D4-069F-4C79-9F02-63D35E13FB60}"/>
              </a:ext>
            </a:extLst>
          </p:cNvPr>
          <p:cNvCxnSpPr>
            <a:cxnSpLocks/>
          </p:cNvCxnSpPr>
          <p:nvPr/>
        </p:nvCxnSpPr>
        <p:spPr>
          <a:xfrm>
            <a:off x="2545743" y="2597426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689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1245437-E90B-4A1D-B888-74EFAFCE6498}"/>
              </a:ext>
            </a:extLst>
          </p:cNvPr>
          <p:cNvCxnSpPr/>
          <p:nvPr/>
        </p:nvCxnSpPr>
        <p:spPr>
          <a:xfrm>
            <a:off x="5273055" y="3340872"/>
            <a:ext cx="9501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C1F1D4-069F-4C79-9F02-63D35E13FB60}"/>
              </a:ext>
            </a:extLst>
          </p:cNvPr>
          <p:cNvCxnSpPr>
            <a:cxnSpLocks/>
          </p:cNvCxnSpPr>
          <p:nvPr/>
        </p:nvCxnSpPr>
        <p:spPr>
          <a:xfrm>
            <a:off x="4410338" y="2589474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E5EB7F8-4F2D-41E1-BE22-780D84E6BFFB}"/>
              </a:ext>
            </a:extLst>
          </p:cNvPr>
          <p:cNvCxnSpPr>
            <a:cxnSpLocks/>
          </p:cNvCxnSpPr>
          <p:nvPr/>
        </p:nvCxnSpPr>
        <p:spPr>
          <a:xfrm>
            <a:off x="2538347" y="2600065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89A8025-B929-4DAD-AD87-FA90EDD51449}"/>
              </a:ext>
            </a:extLst>
          </p:cNvPr>
          <p:cNvSpPr txBox="1"/>
          <p:nvPr/>
        </p:nvSpPr>
        <p:spPr>
          <a:xfrm>
            <a:off x="2254213" y="2273773"/>
            <a:ext cx="107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9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3C1F1D4-069F-4C79-9F02-63D35E13FB60}"/>
              </a:ext>
            </a:extLst>
          </p:cNvPr>
          <p:cNvCxnSpPr>
            <a:cxnSpLocks/>
          </p:cNvCxnSpPr>
          <p:nvPr/>
        </p:nvCxnSpPr>
        <p:spPr>
          <a:xfrm>
            <a:off x="4410338" y="2589474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FA8D7F1E-FA87-4A24-B9E0-FCD5B5FE2BE2}"/>
              </a:ext>
            </a:extLst>
          </p:cNvPr>
          <p:cNvCxnSpPr>
            <a:cxnSpLocks/>
            <a:stCxn id="16" idx="3"/>
            <a:endCxn id="5" idx="3"/>
          </p:cNvCxnSpPr>
          <p:nvPr/>
        </p:nvCxnSpPr>
        <p:spPr>
          <a:xfrm flipH="1" flipV="1">
            <a:off x="3705308" y="3349487"/>
            <a:ext cx="1830140" cy="1324"/>
          </a:xfrm>
          <a:prstGeom prst="curvedConnector5">
            <a:avLst>
              <a:gd name="adj1" fmla="val -12491"/>
              <a:gd name="adj2" fmla="val -37834743"/>
              <a:gd name="adj3" fmla="val 8073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09C626A-FB01-46F5-95D2-EFEE8F8B87EA}"/>
              </a:ext>
            </a:extLst>
          </p:cNvPr>
          <p:cNvCxnSpPr>
            <a:cxnSpLocks/>
          </p:cNvCxnSpPr>
          <p:nvPr/>
        </p:nvCxnSpPr>
        <p:spPr>
          <a:xfrm>
            <a:off x="2538347" y="2600065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824A828-46E2-46AA-AB2E-D8E263BCF6DF}"/>
              </a:ext>
            </a:extLst>
          </p:cNvPr>
          <p:cNvSpPr txBox="1"/>
          <p:nvPr/>
        </p:nvSpPr>
        <p:spPr>
          <a:xfrm>
            <a:off x="2254213" y="2273773"/>
            <a:ext cx="107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295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81DEBB-5F38-499A-AF54-4050AD29A4D1}"/>
              </a:ext>
            </a:extLst>
          </p:cNvPr>
          <p:cNvCxnSpPr>
            <a:stCxn id="19" idx="0"/>
          </p:cNvCxnSpPr>
          <p:nvPr/>
        </p:nvCxnSpPr>
        <p:spPr>
          <a:xfrm>
            <a:off x="6833516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FA8D7F1E-FA87-4A24-B9E0-FCD5B5FE2BE2}"/>
              </a:ext>
            </a:extLst>
          </p:cNvPr>
          <p:cNvCxnSpPr>
            <a:cxnSpLocks/>
            <a:stCxn id="16" idx="3"/>
            <a:endCxn id="5" idx="3"/>
          </p:cNvCxnSpPr>
          <p:nvPr/>
        </p:nvCxnSpPr>
        <p:spPr>
          <a:xfrm flipH="1" flipV="1">
            <a:off x="3705308" y="3349487"/>
            <a:ext cx="1830140" cy="1324"/>
          </a:xfrm>
          <a:prstGeom prst="curvedConnector5">
            <a:avLst>
              <a:gd name="adj1" fmla="val -12491"/>
              <a:gd name="adj2" fmla="val -37834743"/>
              <a:gd name="adj3" fmla="val 8073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1BDE40-6D2D-401A-B44F-B098055F7E94}"/>
              </a:ext>
            </a:extLst>
          </p:cNvPr>
          <p:cNvCxnSpPr>
            <a:cxnSpLocks/>
          </p:cNvCxnSpPr>
          <p:nvPr/>
        </p:nvCxnSpPr>
        <p:spPr>
          <a:xfrm>
            <a:off x="4381813" y="2600065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CB26036-DF3C-4F36-8D0B-715FC22B64DE}"/>
              </a:ext>
            </a:extLst>
          </p:cNvPr>
          <p:cNvSpPr txBox="1"/>
          <p:nvPr/>
        </p:nvSpPr>
        <p:spPr>
          <a:xfrm>
            <a:off x="4097679" y="2273773"/>
            <a:ext cx="107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prev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A889B29-A08B-4628-8828-6FDBF07A3220}"/>
              </a:ext>
            </a:extLst>
          </p:cNvPr>
          <p:cNvCxnSpPr>
            <a:cxnSpLocks/>
          </p:cNvCxnSpPr>
          <p:nvPr/>
        </p:nvCxnSpPr>
        <p:spPr>
          <a:xfrm>
            <a:off x="6253804" y="2589474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690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17BA-6B9D-4D2B-A1E0-CC17811F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Reverse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24A0C-7C81-48FB-AC9E-FE22C7B5D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29775"/>
          </a:xfrm>
        </p:spPr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34A7E-66FB-4EBC-8D51-EDF7C211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847F-3EC9-4348-940D-22975B8249E8}"/>
              </a:ext>
            </a:extLst>
          </p:cNvPr>
          <p:cNvSpPr/>
          <p:nvPr/>
        </p:nvSpPr>
        <p:spPr>
          <a:xfrm>
            <a:off x="2580198" y="3077155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a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73349A-1588-4B79-B8AB-A186D580C339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3142753" y="3077155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396C3DB3-4CC6-4CFE-A507-CE65BE3780AA}"/>
              </a:ext>
            </a:extLst>
          </p:cNvPr>
          <p:cNvSpPr/>
          <p:nvPr/>
        </p:nvSpPr>
        <p:spPr>
          <a:xfrm>
            <a:off x="4410338" y="307847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b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DF8A5-2BE2-41B0-AB10-565742D4F2A0}"/>
              </a:ext>
            </a:extLst>
          </p:cNvPr>
          <p:cNvCxnSpPr>
            <a:cxnSpLocks/>
            <a:stCxn id="16" idx="2"/>
            <a:endCxn id="16" idx="0"/>
          </p:cNvCxnSpPr>
          <p:nvPr/>
        </p:nvCxnSpPr>
        <p:spPr>
          <a:xfrm flipV="1">
            <a:off x="4972893" y="307847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E7AF2-21C7-4295-B1E9-E5FE8201FFE6}"/>
              </a:ext>
            </a:extLst>
          </p:cNvPr>
          <p:cNvSpPr/>
          <p:nvPr/>
        </p:nvSpPr>
        <p:spPr>
          <a:xfrm>
            <a:off x="6270961" y="3086429"/>
            <a:ext cx="1125110" cy="544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  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7B7E83-EF7A-4F36-B904-0DBB143EA0CE}"/>
              </a:ext>
            </a:extLst>
          </p:cNvPr>
          <p:cNvCxnSpPr>
            <a:cxnSpLocks/>
            <a:stCxn id="19" idx="2"/>
            <a:endCxn id="19" idx="0"/>
          </p:cNvCxnSpPr>
          <p:nvPr/>
        </p:nvCxnSpPr>
        <p:spPr>
          <a:xfrm flipV="1">
            <a:off x="6833516" y="3086429"/>
            <a:ext cx="0" cy="5446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4ACFBB-E036-4617-8588-F1AF77DCB13A}"/>
              </a:ext>
            </a:extLst>
          </p:cNvPr>
          <p:cNvCxnSpPr/>
          <p:nvPr/>
        </p:nvCxnSpPr>
        <p:spPr>
          <a:xfrm>
            <a:off x="3147273" y="3086429"/>
            <a:ext cx="562555" cy="535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FA8D7F1E-FA87-4A24-B9E0-FCD5B5FE2BE2}"/>
              </a:ext>
            </a:extLst>
          </p:cNvPr>
          <p:cNvCxnSpPr>
            <a:cxnSpLocks/>
            <a:stCxn id="16" idx="3"/>
            <a:endCxn id="5" idx="3"/>
          </p:cNvCxnSpPr>
          <p:nvPr/>
        </p:nvCxnSpPr>
        <p:spPr>
          <a:xfrm flipH="1" flipV="1">
            <a:off x="3705308" y="3349487"/>
            <a:ext cx="1830140" cy="1324"/>
          </a:xfrm>
          <a:prstGeom prst="curvedConnector5">
            <a:avLst>
              <a:gd name="adj1" fmla="val -12491"/>
              <a:gd name="adj2" fmla="val -37834743"/>
              <a:gd name="adj3" fmla="val 8073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1BDE40-6D2D-401A-B44F-B098055F7E94}"/>
              </a:ext>
            </a:extLst>
          </p:cNvPr>
          <p:cNvCxnSpPr>
            <a:cxnSpLocks/>
          </p:cNvCxnSpPr>
          <p:nvPr/>
        </p:nvCxnSpPr>
        <p:spPr>
          <a:xfrm>
            <a:off x="4381813" y="2600065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CB26036-DF3C-4F36-8D0B-715FC22B64DE}"/>
              </a:ext>
            </a:extLst>
          </p:cNvPr>
          <p:cNvSpPr txBox="1"/>
          <p:nvPr/>
        </p:nvSpPr>
        <p:spPr>
          <a:xfrm>
            <a:off x="4097679" y="2273773"/>
            <a:ext cx="1075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prev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A889B29-A08B-4628-8828-6FDBF07A3220}"/>
              </a:ext>
            </a:extLst>
          </p:cNvPr>
          <p:cNvCxnSpPr>
            <a:cxnSpLocks/>
          </p:cNvCxnSpPr>
          <p:nvPr/>
        </p:nvCxnSpPr>
        <p:spPr>
          <a:xfrm>
            <a:off x="6253804" y="2589474"/>
            <a:ext cx="324678" cy="432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C06B7982-EC24-422B-B348-138ABD3C674F}"/>
              </a:ext>
            </a:extLst>
          </p:cNvPr>
          <p:cNvCxnSpPr>
            <a:cxnSpLocks/>
            <a:stCxn id="19" idx="3"/>
            <a:endCxn id="16" idx="3"/>
          </p:cNvCxnSpPr>
          <p:nvPr/>
        </p:nvCxnSpPr>
        <p:spPr>
          <a:xfrm flipH="1" flipV="1">
            <a:off x="5535448" y="3350811"/>
            <a:ext cx="1860623" cy="7950"/>
          </a:xfrm>
          <a:prstGeom prst="curvedConnector5">
            <a:avLst>
              <a:gd name="adj1" fmla="val -12286"/>
              <a:gd name="adj2" fmla="val -6301031"/>
              <a:gd name="adj3" fmla="val 8023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118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25E8F5-DFAE-D235-3B49-AE873B83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570107-4AA5-A1D2-00BB-2C065A99EEE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1128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3fb4ecc6-44a6-4d4f-922b-4b5a2917e6b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8d5bb89-5a79-4db5-a02b-f56c5c3950a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1d9a8fb5-f8d8-4334-a6cc-5e7d49c47ce2"/>
</p:tagLst>
</file>

<file path=ppt/theme/theme1.xml><?xml version="1.0" encoding="utf-8"?>
<a:theme xmlns:a="http://schemas.openxmlformats.org/drawingml/2006/main" name="Metropolitan">
  <a:themeElements>
    <a:clrScheme name="Custom 1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2370C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98251</TotalTime>
  <Words>1461</Words>
  <Application>Microsoft Office PowerPoint</Application>
  <PresentationFormat>Widescreen</PresentationFormat>
  <Paragraphs>539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Metropolitan</vt:lpstr>
      <vt:lpstr>CS 472 – Provably Correct Programming</vt:lpstr>
      <vt:lpstr>PowerPoint Presentation</vt:lpstr>
      <vt:lpstr>List Reverse</vt:lpstr>
      <vt:lpstr>List Reverse</vt:lpstr>
      <vt:lpstr>List Reverse</vt:lpstr>
      <vt:lpstr>List Reverse</vt:lpstr>
      <vt:lpstr>List Reverse</vt:lpstr>
      <vt:lpstr>List Reverse</vt:lpstr>
      <vt:lpstr>PowerPoint Presentation</vt:lpstr>
      <vt:lpstr>Mutual Exclusion</vt:lpstr>
      <vt:lpstr>Mutual Exclusion</vt:lpstr>
      <vt:lpstr>Mutual Exclusion</vt:lpstr>
      <vt:lpstr>Mutual Exclusion</vt:lpstr>
      <vt:lpstr>Mutual Exclusion</vt:lpstr>
      <vt:lpstr>Mutual Exclusion</vt:lpstr>
      <vt:lpstr>Mutual Exclusion</vt:lpstr>
      <vt:lpstr>Mutual Exclusion: Acquire</vt:lpstr>
      <vt:lpstr>Mutual Exclusion: Acquire</vt:lpstr>
      <vt:lpstr>Mutual Exclusion: Acquire</vt:lpstr>
      <vt:lpstr>Mutual Exclusion: Acquire</vt:lpstr>
      <vt:lpstr>Mutual Exclusion: Acquire</vt:lpstr>
      <vt:lpstr>Mutual Exclusion: Acquire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494 basics</dc:title>
  <dc:creator>William Mansky</dc:creator>
  <cp:lastModifiedBy>Mansky, William</cp:lastModifiedBy>
  <cp:revision>193</cp:revision>
  <dcterms:created xsi:type="dcterms:W3CDTF">2018-08-06T16:06:24Z</dcterms:created>
  <dcterms:modified xsi:type="dcterms:W3CDTF">2025-02-04T19:05:08Z</dcterms:modified>
</cp:coreProperties>
</file>