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7" r:id="rId1"/>
  </p:sldMasterIdLst>
  <p:notesMasterIdLst>
    <p:notesMasterId r:id="rId8"/>
  </p:notesMasterIdLst>
  <p:sldIdLst>
    <p:sldId id="511" r:id="rId2"/>
    <p:sldId id="416" r:id="rId3"/>
    <p:sldId id="421" r:id="rId4"/>
    <p:sldId id="516" r:id="rId5"/>
    <p:sldId id="517" r:id="rId6"/>
    <p:sldId id="51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504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1A42C-6F56-4999-889F-1A28CECA218E}" type="datetimeFigureOut">
              <a:rPr lang="en-US"/>
              <a:t>4/29/2025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90F93-C2C7-47BB-9816-9D17414E410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29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C5ECE-7EC3-0353-F71A-AAAB4224A536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10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365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didn’t we cover?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53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20008-523C-FFD6-797F-76868FAA7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A35FCE-F694-104A-87A8-B2E5C9BA08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308158-0793-A944-501B-AD06D1038E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didn’t we cover?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2DBD0-EBA6-DB97-BDCE-FDEA24EFAA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81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2AA07-B9F7-AF7B-17AB-DF9456EDC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C939F9-0957-6AB5-6502-C18A91D6DC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BA821F-BD12-5970-C99B-E3CEF06891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think it’s easiest to understand what these tools are actually doing, and why we’d want them, by starting on the most interactive end of the spectrum.</a:t>
            </a:r>
          </a:p>
          <a:p>
            <a:r>
              <a:rPr lang="en-US" dirty="0"/>
              <a:t>Even if you don’t verify programs in the future, I hope thinking about programs in this way will help you write more correct programs. </a:t>
            </a:r>
            <a:r>
              <a:rPr lang="en-US"/>
              <a:t>Thank you!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366AB-68F9-6924-A4C6-D85AB6E790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13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F770C-FF2C-63C2-8F05-73204CD64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186F1D-39FC-3EB9-5175-EF1311731E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07842A-6B81-D317-408A-0B51EFCAFF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5629E-1B01-6C82-1EB6-AD94133044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4C534A-400D-4066-664E-B3BCCBC33A33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72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BBE02-A0F4-41F9-91C7-AA4C19822E1F}" type="datetime1">
              <a:rPr lang="tr-TR" smtClean="0"/>
              <a:t>29.04.2025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704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83358-0FE8-4E54-B593-FC37BD3A31F1}" type="datetime1">
              <a:rPr lang="tr-TR" smtClean="0"/>
              <a:t>29.04.2025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36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18C7-161B-45BD-9900-DE0F4DD080BA}" type="datetime1">
              <a:rPr lang="tr-TR" smtClean="0"/>
              <a:t>29.04.2025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49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A191-0A13-4024-B4F1-8F5FB2962499}" type="datetime1">
              <a:rPr lang="tr-TR" smtClean="0"/>
              <a:t>29.04.2025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35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DAAB-2F7E-41AE-A24E-4156BF36404E}" type="datetime1">
              <a:rPr lang="tr-TR" smtClean="0"/>
              <a:t>29.04.2025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99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F558-D04D-42D3-BEEC-B3A5FB6939EE}" type="datetime1">
              <a:rPr lang="tr-TR" smtClean="0"/>
              <a:t>29.04.2025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57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04C9D-559E-49EF-963D-E28C36F3BBC2}" type="datetime1">
              <a:rPr lang="tr-TR" smtClean="0"/>
              <a:t>29.04.2025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33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FADD-62D2-44C8-A9CB-BD48B9FDEEE4}" type="datetime1">
              <a:rPr lang="tr-TR" smtClean="0"/>
              <a:t>29.04.2025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745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D8E4-8783-42C7-B6B1-0F4497C26F39}" type="datetime1">
              <a:rPr lang="tr-TR" smtClean="0"/>
              <a:t>29.04.2025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50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11960-3D1B-40A5-AEFD-82C3B044AA8E}" type="datetime1">
              <a:rPr lang="tr-TR" smtClean="0"/>
              <a:t>29.04.2025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03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F140-EF98-4E5A-B8F0-40173E01EDF8}" type="datetime1">
              <a:rPr lang="tr-TR" smtClean="0"/>
              <a:t>29.04.2025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74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2249F-0A63-4A8E-B036-9263E8A5FD01}" type="datetime1">
              <a:rPr lang="tr-TR" smtClean="0"/>
              <a:t>29.04.2025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93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afny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binfer.com/" TargetMode="External"/><Relationship Id="rId4" Type="http://schemas.openxmlformats.org/officeDocument/2006/relationships/hyperlink" Target="https://github.com/verifast/verifas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E36C5C-B04C-91A5-8DFB-D0C63606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842E55-75BC-E73C-9B69-B2AABF92A7F0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4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50E8F12-EA55-4C2A-A0BD-BD5B873BA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2"/>
            <a:ext cx="10753725" cy="5220968"/>
          </a:xfrm>
        </p:spPr>
        <p:txBody>
          <a:bodyPr>
            <a:normAutofit/>
          </a:bodyPr>
          <a:lstStyle/>
          <a:p>
            <a:r>
              <a:rPr lang="en-US" dirty="0"/>
              <a:t>Prove programs correct!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program will:</a:t>
            </a:r>
          </a:p>
          <a:p>
            <a:pPr lvl="1"/>
            <a:r>
              <a:rPr lang="en-US" dirty="0"/>
              <a:t>never overflow its stack</a:t>
            </a:r>
          </a:p>
          <a:p>
            <a:pPr lvl="1"/>
            <a:r>
              <a:rPr lang="en-US" dirty="0"/>
              <a:t>never dereference a null pointer</a:t>
            </a:r>
          </a:p>
          <a:p>
            <a:pPr lvl="1"/>
            <a:r>
              <a:rPr lang="en-US" dirty="0"/>
              <a:t>never call a function without meeting its preconditions</a:t>
            </a:r>
          </a:p>
          <a:p>
            <a:pPr lvl="1"/>
            <a:r>
              <a:rPr lang="en-US" dirty="0"/>
              <a:t>always return the right result!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3C622B-C18D-4ED4-9EEB-6C2CA6FD1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change the way we program?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DAC75B-A5D0-4B50-8176-5204809DF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DBCC30-6F25-43B1-9929-5466A070A4B5}"/>
              </a:ext>
            </a:extLst>
          </p:cNvPr>
          <p:cNvSpPr txBox="1"/>
          <p:nvPr/>
        </p:nvSpPr>
        <p:spPr>
          <a:xfrm>
            <a:off x="1357540" y="2562126"/>
            <a:ext cx="2629533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while(i &lt;= n){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r = r * i;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i++;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16" name="Graphic 15" descr="Diploma roll with solid fill">
            <a:extLst>
              <a:ext uri="{FF2B5EF4-FFF2-40B4-BE49-F238E27FC236}">
                <a16:creationId xmlns:a16="http://schemas.microsoft.com/office/drawing/2014/main" id="{1F7B67CF-5100-448F-BBAA-4235C6A78A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95524" y="3582254"/>
            <a:ext cx="914400" cy="914400"/>
          </a:xfrm>
          <a:prstGeom prst="rect">
            <a:avLst/>
          </a:prstGeom>
        </p:spPr>
      </p:pic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B9529C61-003A-4A26-8ED8-17677538C921}"/>
              </a:ext>
            </a:extLst>
          </p:cNvPr>
          <p:cNvSpPr txBox="1">
            <a:spLocks/>
          </p:cNvSpPr>
          <p:nvPr/>
        </p:nvSpPr>
        <p:spPr>
          <a:xfrm>
            <a:off x="5066620" y="2426898"/>
            <a:ext cx="10753725" cy="5220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This course:</a:t>
            </a:r>
          </a:p>
          <a:p>
            <a:pPr marL="0" indent="0">
              <a:buNone/>
            </a:pPr>
            <a:r>
              <a:rPr lang="en-US" dirty="0"/>
              <a:t>How can we write these proofs?</a:t>
            </a:r>
          </a:p>
          <a:p>
            <a:pPr marL="0" indent="0">
              <a:buNone/>
            </a:pPr>
            <a:r>
              <a:rPr lang="en-US" dirty="0"/>
              <a:t>How can we write programs so they’re </a:t>
            </a:r>
            <a:br>
              <a:rPr lang="en-US" dirty="0"/>
            </a:br>
            <a:r>
              <a:rPr lang="en-US" dirty="0"/>
              <a:t>easier to prove?</a:t>
            </a:r>
          </a:p>
        </p:txBody>
      </p:sp>
    </p:spTree>
    <p:extLst>
      <p:ext uri="{BB962C8B-B14F-4D97-AF65-F5344CB8AC3E}">
        <p14:creationId xmlns:p14="http://schemas.microsoft.com/office/powerpoint/2010/main" val="12814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we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Introduction to theorem proving with Coq/</a:t>
            </a:r>
            <a:r>
              <a:rPr lang="en-US" sz="3200" dirty="0" err="1"/>
              <a:t>Rocq</a:t>
            </a:r>
            <a:endParaRPr lang="en-US" sz="3200" dirty="0"/>
          </a:p>
          <a:p>
            <a:pPr lvl="1"/>
            <a:r>
              <a:rPr lang="en-US" sz="2800" dirty="0"/>
              <a:t>Notation, pattern-matching and recursion, tactics, proof strategies</a:t>
            </a:r>
          </a:p>
          <a:p>
            <a:endParaRPr lang="en-US" sz="3200" dirty="0"/>
          </a:p>
          <a:p>
            <a:r>
              <a:rPr lang="en-US" sz="3200" dirty="0"/>
              <a:t>Separation logic with Iris</a:t>
            </a:r>
          </a:p>
          <a:p>
            <a:pPr lvl="1"/>
            <a:r>
              <a:rPr lang="en-US" sz="2800" dirty="0"/>
              <a:t>Basic separation logic and tactics</a:t>
            </a:r>
          </a:p>
          <a:p>
            <a:pPr lvl="1"/>
            <a:r>
              <a:rPr lang="en-US" sz="2800" dirty="0"/>
              <a:t>Specs for programs: pre- and postconditions</a:t>
            </a:r>
          </a:p>
          <a:p>
            <a:pPr lvl="1"/>
            <a:r>
              <a:rPr lang="en-US" sz="2800" dirty="0"/>
              <a:t>Data structures</a:t>
            </a:r>
          </a:p>
          <a:p>
            <a:pPr lvl="1"/>
            <a:r>
              <a:rPr lang="en-US" sz="2800" dirty="0"/>
              <a:t>Concurrency: invariants, threads, locks, ghost state</a:t>
            </a:r>
          </a:p>
          <a:p>
            <a:pPr lvl="1"/>
            <a:r>
              <a:rPr lang="en-US" sz="2800" dirty="0"/>
              <a:t>Iris for real programming languages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16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00B22-FAA7-42FB-DA32-0BC23D0A8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FF1A8-4A01-C46E-E435-F2EF8F03C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i="1" dirty="0"/>
              <a:t>should </a:t>
            </a:r>
            <a:r>
              <a:rPr lang="en-US" dirty="0"/>
              <a:t>we prove correct?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7F674-C0AD-82DB-CF50-273B67221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Program verification is a lot of work!</a:t>
            </a:r>
          </a:p>
          <a:p>
            <a:endParaRPr lang="en-US" sz="3200" dirty="0"/>
          </a:p>
          <a:p>
            <a:r>
              <a:rPr lang="en-US" sz="3200" dirty="0"/>
              <a:t>Where is it worth the effort?</a:t>
            </a:r>
          </a:p>
          <a:p>
            <a:pPr lvl="1"/>
            <a:r>
              <a:rPr lang="en-US" sz="2800" dirty="0"/>
              <a:t>Tradeoff: how bad would it be if something </a:t>
            </a:r>
            <a:r>
              <a:rPr lang="en-US" sz="2800"/>
              <a:t>went wrong?</a:t>
            </a:r>
          </a:p>
          <a:p>
            <a:pPr lvl="1"/>
            <a:r>
              <a:rPr lang="en-US" sz="2800" dirty="0"/>
              <a:t>Critical infrastructure – safety, security</a:t>
            </a:r>
          </a:p>
          <a:p>
            <a:pPr lvl="1"/>
            <a:r>
              <a:rPr lang="en-US" sz="2800" dirty="0"/>
              <a:t>High-value code</a:t>
            </a:r>
          </a:p>
          <a:p>
            <a:pPr lvl="1"/>
            <a:r>
              <a:rPr lang="en-US" sz="2800" dirty="0"/>
              <a:t>Widely-used code, e.g. libraries</a:t>
            </a:r>
          </a:p>
          <a:p>
            <a:pPr lvl="1"/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05ED7-3C6D-921E-E2FC-679750A2B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28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66538-61E3-B434-994E-22925A912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3FE07-8BD3-9286-1C46-335DF168A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it be less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7518A-850A-C3D2-4151-E09F84B90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294071" cy="5185800"/>
          </a:xfrm>
        </p:spPr>
        <p:txBody>
          <a:bodyPr>
            <a:normAutofit/>
          </a:bodyPr>
          <a:lstStyle/>
          <a:p>
            <a:r>
              <a:rPr lang="en-US" sz="3200" dirty="0"/>
              <a:t>Program verification is a lot of work!</a:t>
            </a:r>
          </a:p>
          <a:p>
            <a:endParaRPr lang="en-US" sz="3200" dirty="0"/>
          </a:p>
          <a:p>
            <a:r>
              <a:rPr lang="en-US" sz="3200" dirty="0"/>
              <a:t>Just stating a </a:t>
            </a:r>
            <a:r>
              <a:rPr lang="en-US" sz="3200" i="1" dirty="0"/>
              <a:t>specification </a:t>
            </a:r>
            <a:r>
              <a:rPr lang="en-US" sz="3200" dirty="0"/>
              <a:t>is already an important step</a:t>
            </a:r>
          </a:p>
          <a:p>
            <a:pPr lvl="1"/>
            <a:r>
              <a:rPr lang="en-US" sz="2800" dirty="0"/>
              <a:t>What does this function always do? What should be true in the caller before it’s called?</a:t>
            </a:r>
          </a:p>
          <a:p>
            <a:pPr lvl="1"/>
            <a:r>
              <a:rPr lang="en-US" sz="2800" dirty="0"/>
              <a:t>Just writing this down in the code can help correctness!</a:t>
            </a:r>
          </a:p>
          <a:p>
            <a:pPr lvl="1"/>
            <a:endParaRPr lang="en-US" sz="2800" dirty="0"/>
          </a:p>
          <a:p>
            <a:r>
              <a:rPr lang="en-US" sz="3200" dirty="0"/>
              <a:t>Spectrum of tools between Coq proofs and just writing a spec:</a:t>
            </a:r>
          </a:p>
          <a:p>
            <a:pPr lvl="1"/>
            <a:r>
              <a:rPr lang="en-US" sz="2800" dirty="0"/>
              <a:t>Lightweight formal methods: </a:t>
            </a:r>
            <a:r>
              <a:rPr lang="en-US" sz="2800" dirty="0">
                <a:hlinkClick r:id="rId3"/>
              </a:rPr>
              <a:t>Dafny</a:t>
            </a:r>
            <a:r>
              <a:rPr lang="en-US" sz="2800" dirty="0"/>
              <a:t>, </a:t>
            </a:r>
            <a:r>
              <a:rPr lang="en-US" sz="2800" dirty="0" err="1">
                <a:hlinkClick r:id="rId4"/>
              </a:rPr>
              <a:t>Verifast</a:t>
            </a:r>
            <a:r>
              <a:rPr lang="en-US" sz="2800" dirty="0"/>
              <a:t>, …</a:t>
            </a:r>
          </a:p>
          <a:p>
            <a:pPr lvl="1"/>
            <a:r>
              <a:rPr lang="en-US" sz="2800" dirty="0"/>
              <a:t>Even lighter-weight formal methods: </a:t>
            </a:r>
            <a:r>
              <a:rPr lang="en-US" sz="2800" dirty="0">
                <a:hlinkClick r:id="rId5"/>
              </a:rPr>
              <a:t>Infer</a:t>
            </a:r>
            <a:r>
              <a:rPr lang="en-US" sz="2800" dirty="0"/>
              <a:t>,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20176-DFBE-720A-5EA8-A06586159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91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2B0B2-DDA9-E812-3FF4-9B154B355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D01067-3789-0C2F-B180-C4D339EA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F4D350-4C87-9FFF-A9FE-12EFCE1DF75D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6685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a1854b10-619f-47e9-bf91-00125f1ccd7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cec3da9f-0b14-4975-be11-1a3f98168e47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48904</TotalTime>
  <Words>439</Words>
  <Application>Microsoft Office PowerPoint</Application>
  <PresentationFormat>Widescreen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Office Theme</vt:lpstr>
      <vt:lpstr>PowerPoint Presentation</vt:lpstr>
      <vt:lpstr>Can we change the way we program?</vt:lpstr>
      <vt:lpstr>What did we learn?</vt:lpstr>
      <vt:lpstr>What should we prove correct?</vt:lpstr>
      <vt:lpstr>Can it be less work?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Mansky, William</cp:lastModifiedBy>
  <cp:revision>466</cp:revision>
  <dcterms:modified xsi:type="dcterms:W3CDTF">2025-05-01T15:58:48Z</dcterms:modified>
</cp:coreProperties>
</file>