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01" r:id="rId1"/>
  </p:sldMasterIdLst>
  <p:notesMasterIdLst>
    <p:notesMasterId r:id="rId18"/>
  </p:notesMasterIdLst>
  <p:sldIdLst>
    <p:sldId id="418" r:id="rId2"/>
    <p:sldId id="524" r:id="rId3"/>
    <p:sldId id="421" r:id="rId4"/>
    <p:sldId id="522" r:id="rId5"/>
    <p:sldId id="516" r:id="rId6"/>
    <p:sldId id="425" r:id="rId7"/>
    <p:sldId id="428" r:id="rId8"/>
    <p:sldId id="429" r:id="rId9"/>
    <p:sldId id="523" r:id="rId10"/>
    <p:sldId id="431" r:id="rId11"/>
    <p:sldId id="520" r:id="rId12"/>
    <p:sldId id="514" r:id="rId13"/>
    <p:sldId id="423" r:id="rId14"/>
    <p:sldId id="426" r:id="rId15"/>
    <p:sldId id="424" r:id="rId16"/>
    <p:sldId id="52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88" d="100"/>
          <a:sy n="88" d="100"/>
        </p:scale>
        <p:origin x="346" y="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BD58A-BD1B-40F7-9E00-84F297F086B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F113A-3271-48F5-857E-76D4FE82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23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30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D86095-4874-5C15-BC42-7CD6C688B15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54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53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AADBE-CEAC-756F-4F53-F86FB9A76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B44179-2C8A-04D8-99C2-2E48FE4DCD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D31A5F-8370-30C2-2EE9-D31CC2DA44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1F949-51C5-2254-AA7D-29DEA7322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618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F826-3B18-603F-0E3E-6FD2FEE93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C890D-2290-06B9-DD31-0B79441F9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AD41B8-6D99-9571-9C06-65482E76D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B2DD8-EAB1-A261-3BA9-7D2C62265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63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84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12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normal logic, facts/hypotheses don’t get used up when we use them to prove things.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68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3D0BF-EA9D-FB41-1F03-6ED9C3EB3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11C30E-CC3A-32DE-C562-2ACC3BA44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1D837D-5CA1-F47C-7D7A-C4B763C045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normal logic, facts/hypotheses don’t get used up when we use them to prove things.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548E9-D484-E338-585F-82436EAE3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0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28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https://www.polleverywhere.com/discourses/9lqXsklTQ5Mxj2gy9gGyX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34142A-8FF5-89B0-1D0B-ACA58EAC294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93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74CC6-1C46-AAFD-1BB0-2441290C4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7AF98F-338E-BA65-55F6-6015046AF1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04C6C1-038C-6A49-810B-67A33C1BA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06235-F0CC-429A-6EF1-231D4C45D9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40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633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13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167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09B5C-0DC3-5C1E-31FE-FBB4663F0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46C19C-09E9-8BB5-948B-9D414D1EDE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5F93FE-883C-26F3-F82A-9D7A29744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https://www.polleverywhere.com/discourses/9lqXsklTQ5Mxj2gy9gGyX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F7B59-DA0B-B959-017C-E15F58D90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64AF26-5C24-4A0F-9D79-12F1F5185E3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55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43963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20128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48C6787-AA23-4CCF-A4E5-B581B7F8C8BA}" type="datetime1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-21167"/>
            <a:ext cx="10772775" cy="165819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140834"/>
          </a:xfrm>
        </p:spPr>
        <p:txBody>
          <a:bodyPr/>
          <a:lstStyle>
            <a:lvl1pPr marL="225425" indent="-225425">
              <a:buFont typeface="Arial" panose="020B0604020202020204" pitchFamily="34" charset="0"/>
              <a:buChar char="•"/>
              <a:defRPr sz="3200"/>
            </a:lvl1pPr>
            <a:lvl2pPr marL="914400" indent="-450850">
              <a:buFont typeface="Calibri Light" panose="020F0302020204030204" pitchFamily="34" charset="0"/>
              <a:buChar char="―"/>
              <a:defRPr sz="2800"/>
            </a:lvl2pPr>
            <a:lvl3pPr marL="1206500" indent="-290513">
              <a:buFont typeface="Calibri Light" panose="020F0302020204030204" pitchFamily="34" charset="0"/>
              <a:buChar char="»"/>
              <a:defRPr sz="2400" i="0"/>
            </a:lvl3pPr>
            <a:lvl4pPr marL="285750" indent="-285750">
              <a:buFont typeface="Arial" panose="020B0604020202020204" pitchFamily="34" charset="0"/>
              <a:buChar char="•"/>
              <a:defRPr/>
            </a:lvl4pPr>
            <a:lvl5pPr marL="2857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1007-A3F4-42DF-A5DC-E03BDA3E9E2C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94900" y="6120347"/>
            <a:ext cx="2050706" cy="632404"/>
          </a:xfrm>
        </p:spPr>
        <p:txBody>
          <a:bodyPr/>
          <a:lstStyle>
            <a:lvl1pPr>
              <a:defRPr sz="2400">
                <a:solidFill>
                  <a:schemeClr val="tx1">
                    <a:alpha val="25000"/>
                  </a:schemeClr>
                </a:solidFill>
              </a:defRPr>
            </a:lvl1pPr>
          </a:lstStyle>
          <a:p>
            <a:fld id="{1F1B8572-414E-4329-B0B0-F510B92A29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1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767-4E24-4311-A18C-7579D0CC683C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2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43C89-380D-4DA8-AD85-C2CE1EC6D610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5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608B-0EDC-4D88-AA28-46F4ACBC96A9}" type="datetime1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2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6552-A0CD-490C-9CEA-E009CA405FB0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31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1E18-D083-4E62-B90B-F5DC4F432D91}" type="datetime1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3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3E8F-B4C5-4ADA-845F-A5D3966C7FD9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55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A11815F-3C10-4129-B3A5-759540782D9C}" type="datetime1">
              <a:rPr lang="en-US" smtClean="0"/>
              <a:t>3/13/2026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87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B111E-5611-4ADA-A1B0-6EF235452256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8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CA1C-7FCE-4A47-839A-B256412617F7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2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21B6115-706D-4273-8F9C-8EB6476DC8C3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7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mpi-sws.org/iris/iris/#working-with-iri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ejavu-fonts.github.io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lab.mpi-sws.org/iris/iris/-/blob/master/iris/bi/ascii.v" TargetMode="External"/><Relationship Id="rId4" Type="http://schemas.openxmlformats.org/officeDocument/2006/relationships/hyperlink" Target="https://gitlab.mpi-sws.org/iris/iris/-/blob/master/docs/editor.m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ansky1/iris-tutorial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lab.mpi-sws.org/iris/iris/-/blob/master/docs/proof_mode.md" TargetMode="External"/><Relationship Id="rId5" Type="http://schemas.openxmlformats.org/officeDocument/2006/relationships/hyperlink" Target="https://iris-project.org/#learning" TargetMode="External"/><Relationship Id="rId4" Type="http://schemas.openxmlformats.org/officeDocument/2006/relationships/hyperlink" Target="https://arxiv.org/pdf/2105.12077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 472 – Provably Correct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William Mansky</a:t>
            </a:r>
          </a:p>
        </p:txBody>
      </p:sp>
    </p:spTree>
    <p:extLst>
      <p:ext uri="{BB962C8B-B14F-4D97-AF65-F5344CB8AC3E}">
        <p14:creationId xmlns:p14="http://schemas.microsoft.com/office/powerpoint/2010/main" val="3291633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943D4D-4126-CC10-5504-3536345E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8437EB-0A81-E703-0C5D-5AD086C4FE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67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prove programs correct?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4A0C-7C81-48FB-AC9E-FE22C7B5D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First: what’s our theorem statement?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// x should hold a number n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r = x;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while(x &gt; 1){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	x = x – 1;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	r = r * x;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// r should be 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0107C2-A084-4985-A7B8-D47BEF2FB408}"/>
              </a:ext>
            </a:extLst>
          </p:cNvPr>
          <p:cNvSpPr txBox="1"/>
          <p:nvPr/>
        </p:nvSpPr>
        <p:spPr>
          <a:xfrm>
            <a:off x="6539693" y="2755304"/>
            <a:ext cx="44389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</a:rPr>
              <a:t>Lemma </a:t>
            </a:r>
            <a:r>
              <a:rPr lang="en-US" sz="2800" dirty="0" err="1">
                <a:latin typeface="Consolas" panose="020B0609020204030204" pitchFamily="49" charset="0"/>
              </a:rPr>
              <a:t>fact_correct</a:t>
            </a:r>
            <a:r>
              <a:rPr lang="en-US" sz="2800" dirty="0">
                <a:latin typeface="Consolas" panose="020B0609020204030204" pitchFamily="49" charset="0"/>
              </a:rPr>
              <a:t>:</a:t>
            </a:r>
            <a:br>
              <a:rPr lang="en-US" sz="2800" dirty="0">
                <a:latin typeface="Consolas" panose="020B0609020204030204" pitchFamily="49" charset="0"/>
              </a:rPr>
            </a:br>
            <a:r>
              <a:rPr lang="en-US" sz="2800" dirty="0">
                <a:latin typeface="Consolas" panose="020B0609020204030204" pitchFamily="49" charset="0"/>
              </a:rPr>
              <a:t>{ x = n }</a:t>
            </a:r>
          </a:p>
          <a:p>
            <a:r>
              <a:rPr lang="en-US" sz="2800" dirty="0" err="1">
                <a:latin typeface="Consolas" panose="020B0609020204030204" pitchFamily="49" charset="0"/>
              </a:rPr>
              <a:t>fact_program</a:t>
            </a:r>
            <a:endParaRPr lang="en-US" sz="2800" dirty="0">
              <a:latin typeface="Consolas" panose="020B0609020204030204" pitchFamily="49" charset="0"/>
            </a:endParaRPr>
          </a:p>
          <a:p>
            <a:r>
              <a:rPr lang="en-US" sz="2800" dirty="0">
                <a:latin typeface="Consolas" panose="020B0609020204030204" pitchFamily="49" charset="0"/>
              </a:rPr>
              <a:t>{ r = n! }</a:t>
            </a:r>
          </a:p>
          <a:p>
            <a:r>
              <a:rPr lang="en-US" sz="2800" dirty="0">
                <a:latin typeface="Consolas" panose="020B06090202040302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71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5E38A-256E-19C8-A9D5-8F6182C1F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66996-ACD9-08E0-9A5B-BF0DF29E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prove programs correct?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AC84E-74CE-0238-1D3E-383F3233D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Second: how do we prove it?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600" dirty="0">
                <a:solidFill>
                  <a:srgbClr val="0070C0"/>
                </a:solidFill>
                <a:latin typeface="Consolas" panose="020B0609020204030204" pitchFamily="49" charset="0"/>
              </a:rPr>
              <a:t>{ x = n }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r = x;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70C0"/>
                </a:solidFill>
                <a:latin typeface="Consolas" panose="020B0609020204030204" pitchFamily="49" charset="0"/>
              </a:rPr>
              <a:t>{ x = n /\ r = n }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while(x &gt; 1){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	</a:t>
            </a:r>
            <a:r>
              <a:rPr lang="en-US" sz="2600" dirty="0">
                <a:solidFill>
                  <a:srgbClr val="0070C0"/>
                </a:solidFill>
                <a:latin typeface="Consolas" panose="020B0609020204030204" pitchFamily="49" charset="0"/>
              </a:rPr>
              <a:t>{ x = a /\ r = n * n - 1 * … * a }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	x = x – 1;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	</a:t>
            </a:r>
            <a:r>
              <a:rPr lang="en-US" sz="2600" dirty="0">
                <a:solidFill>
                  <a:srgbClr val="0070C0"/>
                </a:solidFill>
                <a:latin typeface="Consolas" panose="020B0609020204030204" pitchFamily="49" charset="0"/>
              </a:rPr>
              <a:t>{x = a - 1 /\ r = n * n - 1 * … * a }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	r = r * x;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1E616-EB5C-0AB1-6C11-7402C9DC5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D7B0E9-CE42-CF09-7EFA-E11D5B8B5FF4}"/>
              </a:ext>
            </a:extLst>
          </p:cNvPr>
          <p:cNvSpPr txBox="1"/>
          <p:nvPr/>
        </p:nvSpPr>
        <p:spPr>
          <a:xfrm>
            <a:off x="5833878" y="2527069"/>
            <a:ext cx="3936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Symbolic execution</a:t>
            </a:r>
          </a:p>
        </p:txBody>
      </p:sp>
    </p:spTree>
    <p:extLst>
      <p:ext uri="{BB962C8B-B14F-4D97-AF65-F5344CB8AC3E}">
        <p14:creationId xmlns:p14="http://schemas.microsoft.com/office/powerpoint/2010/main" val="386287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BCD4E-3189-F42E-27D9-B3930F68B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94A3-6C4A-9A11-02DF-E8921F062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prove programs correct?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706C8-A245-307F-D2B8-FB93898F1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First: what’s our theorem statement?</a:t>
            </a:r>
          </a:p>
          <a:p>
            <a:r>
              <a:rPr lang="en-US" dirty="0"/>
              <a:t>Second: how do we prove it?</a:t>
            </a:r>
          </a:p>
          <a:p>
            <a:r>
              <a:rPr lang="en-US" sz="3200" dirty="0"/>
              <a:t>Third: what’s our </a:t>
            </a:r>
            <a:r>
              <a:rPr lang="en-US" sz="3200" i="1" dirty="0"/>
              <a:t>logic</a:t>
            </a:r>
            <a:r>
              <a:rPr lang="en-US" sz="3200" dirty="0"/>
              <a:t>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200" dirty="0"/>
              <a:t>Program logic works a bit differently tha</a:t>
            </a:r>
            <a:r>
              <a:rPr lang="en-US" dirty="0"/>
              <a:t>n normal logic: we want to talk about owning and using </a:t>
            </a:r>
            <a:r>
              <a:rPr lang="en-US" i="1" dirty="0"/>
              <a:t>resources</a:t>
            </a:r>
            <a:endParaRPr lang="en-US" dirty="0"/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56E1E7-BFBE-A867-43D7-B91073CB9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982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924A0C-7C81-48FB-AC9E-FE22C7B5D3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637031"/>
                <a:ext cx="10753725" cy="502977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Logic for programs with memory (pointers, references, etc.)</a:t>
                </a:r>
              </a:p>
              <a:p>
                <a:r>
                  <a:rPr lang="en-US" dirty="0"/>
                  <a:t>Two special kinds of assertions:</a:t>
                </a:r>
              </a:p>
              <a:p>
                <a:pPr marL="463550" lvl="1" indent="0">
                  <a:buNone/>
                </a:pPr>
                <a:r>
                  <a:rPr lang="en-US" dirty="0"/>
                  <a:t>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v	means “p is a pointer that points to v”</a:t>
                </a:r>
              </a:p>
              <a:p>
                <a:pPr marL="463550" lvl="1" indent="0">
                  <a:buNone/>
                </a:pPr>
                <a:r>
                  <a:rPr lang="en-US" dirty="0"/>
                  <a:t>P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dirty="0"/>
                  <a:t> Q	means “P and Q are true </a:t>
                </a:r>
                <a:r>
                  <a:rPr lang="en-US" i="1" dirty="0"/>
                  <a:t>on separate parts of memory</a:t>
                </a:r>
                <a:r>
                  <a:rPr lang="en-US" dirty="0"/>
                  <a:t>”</a:t>
                </a:r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:r>
                  <a:rPr lang="en-US" dirty="0"/>
                  <a:t>{ </a:t>
                </a:r>
                <a:r>
                  <a:rPr lang="en-US" dirty="0">
                    <a:latin typeface="Consolas" panose="020B0609020204030204" pitchFamily="49" charset="0"/>
                  </a:rPr>
                  <a:t>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2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latin typeface="Consolas" panose="020B0609020204030204" pitchFamily="49" charset="0"/>
                  </a:rPr>
                  <a:t>q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2 }  </a:t>
                </a:r>
                <a:r>
                  <a:rPr lang="en-US" dirty="0">
                    <a:latin typeface="Consolas" panose="020B0609020204030204" pitchFamily="49" charset="0"/>
                  </a:rPr>
                  <a:t>*p = 4</a:t>
                </a:r>
                <a:r>
                  <a:rPr lang="en-US" dirty="0"/>
                  <a:t>  { </a:t>
                </a:r>
                <a:r>
                  <a:rPr lang="en-US" dirty="0">
                    <a:latin typeface="Consolas" panose="020B0609020204030204" pitchFamily="49" charset="0"/>
                  </a:rPr>
                  <a:t>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4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latin typeface="Consolas" panose="020B0609020204030204" pitchFamily="49" charset="0"/>
                  </a:rPr>
                  <a:t>q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2 }</a:t>
                </a:r>
              </a:p>
              <a:p>
                <a:pPr marL="0" indent="0">
                  <a:buNone/>
                </a:pPr>
                <a:r>
                  <a:rPr lang="en-US" dirty="0"/>
                  <a:t>Not true if </a:t>
                </a:r>
                <a:r>
                  <a:rPr lang="en-US" dirty="0">
                    <a:latin typeface="Consolas" panose="020B0609020204030204" pitchFamily="49" charset="0"/>
                  </a:rPr>
                  <a:t>p</a:t>
                </a:r>
                <a:r>
                  <a:rPr lang="en-US" dirty="0"/>
                  <a:t> = </a:t>
                </a:r>
                <a:r>
                  <a:rPr lang="en-US" dirty="0">
                    <a:latin typeface="Consolas" panose="020B0609020204030204" pitchFamily="49" charset="0"/>
                  </a:rPr>
                  <a:t>q</a:t>
                </a:r>
                <a:r>
                  <a:rPr lang="en-US" dirty="0"/>
                  <a:t>!</a:t>
                </a:r>
              </a:p>
              <a:p>
                <a:pPr marL="0" indent="0">
                  <a:buNone/>
                </a:pPr>
                <a:r>
                  <a:rPr lang="en-US" dirty="0"/>
                  <a:t>{ </a:t>
                </a:r>
                <a:r>
                  <a:rPr lang="en-US" dirty="0">
                    <a:latin typeface="Consolas" panose="020B0609020204030204" pitchFamily="49" charset="0"/>
                  </a:rPr>
                  <a:t>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2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latin typeface="Consolas" panose="020B0609020204030204" pitchFamily="49" charset="0"/>
                  </a:rPr>
                  <a:t>q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2 }  </a:t>
                </a:r>
                <a:r>
                  <a:rPr lang="en-US" dirty="0">
                    <a:latin typeface="Consolas" panose="020B0609020204030204" pitchFamily="49" charset="0"/>
                  </a:rPr>
                  <a:t>*p = 4</a:t>
                </a:r>
                <a:r>
                  <a:rPr lang="en-US" dirty="0"/>
                  <a:t>  { </a:t>
                </a:r>
                <a:r>
                  <a:rPr lang="en-US" dirty="0">
                    <a:latin typeface="Consolas" panose="020B0609020204030204" pitchFamily="49" charset="0"/>
                  </a:rPr>
                  <a:t>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4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latin typeface="Consolas" panose="020B0609020204030204" pitchFamily="49" charset="0"/>
                  </a:rPr>
                  <a:t>q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2 }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924A0C-7C81-48FB-AC9E-FE22C7B5D3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637031"/>
                <a:ext cx="10753725" cy="5029775"/>
              </a:xfrm>
              <a:blipFill>
                <a:blip r:embed="rId3"/>
                <a:stretch>
                  <a:fillRect l="-1417" t="-2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02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Logic: Loads and Stores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924A0C-7C81-48FB-AC9E-FE22C7B5D3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637031"/>
                <a:ext cx="10753725" cy="502977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Logic for programs with </a:t>
                </a:r>
                <a:r>
                  <a:rPr lang="en-US" i="1" dirty="0"/>
                  <a:t>memory</a:t>
                </a:r>
                <a:r>
                  <a:rPr lang="en-US" dirty="0"/>
                  <a:t> (pointers, references, etc.)</a:t>
                </a:r>
              </a:p>
              <a:p>
                <a:r>
                  <a:rPr lang="en-US" dirty="0"/>
                  <a:t>Two special kinds of assertions:</a:t>
                </a:r>
              </a:p>
              <a:p>
                <a:pPr marL="463550" lvl="1" indent="0">
                  <a:buNone/>
                </a:pPr>
                <a:r>
                  <a:rPr lang="en-US" dirty="0"/>
                  <a:t>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v	means “p is a pointer that points to v”</a:t>
                </a:r>
              </a:p>
              <a:p>
                <a:pPr marL="463550" lvl="1" indent="0">
                  <a:buNone/>
                </a:pPr>
                <a:r>
                  <a:rPr lang="en-US" dirty="0"/>
                  <a:t>P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dirty="0"/>
                  <a:t> Q	means “P and Q are true </a:t>
                </a:r>
                <a:r>
                  <a:rPr lang="en-US" i="1" dirty="0"/>
                  <a:t>on separate parts of memory</a:t>
                </a:r>
                <a:r>
                  <a:rPr lang="en-US" dirty="0"/>
                  <a:t>”</a:t>
                </a:r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:r>
                  <a:rPr lang="en-US" dirty="0"/>
                  <a:t>{ </a:t>
                </a:r>
                <a:r>
                  <a:rPr lang="en-US" dirty="0">
                    <a:latin typeface="Consolas" panose="020B0609020204030204" pitchFamily="49" charset="0"/>
                  </a:rPr>
                  <a:t>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v }  </a:t>
                </a:r>
                <a:r>
                  <a:rPr lang="en-US" dirty="0">
                    <a:latin typeface="Consolas" panose="020B0609020204030204" pitchFamily="49" charset="0"/>
                  </a:rPr>
                  <a:t>x = *p</a:t>
                </a:r>
                <a:r>
                  <a:rPr lang="en-US" dirty="0"/>
                  <a:t>  { </a:t>
                </a:r>
                <a:r>
                  <a:rPr lang="en-US" dirty="0">
                    <a:latin typeface="Consolas" panose="020B0609020204030204" pitchFamily="49" charset="0"/>
                  </a:rPr>
                  <a:t>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v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latin typeface="Consolas" panose="020B0609020204030204" pitchFamily="49" charset="0"/>
                  </a:rPr>
                  <a:t>x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v }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{ </a:t>
                </a:r>
                <a:r>
                  <a:rPr lang="en-US" dirty="0">
                    <a:latin typeface="Consolas" panose="020B0609020204030204" pitchFamily="49" charset="0"/>
                  </a:rPr>
                  <a:t>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v }  </a:t>
                </a:r>
                <a:r>
                  <a:rPr lang="en-US" dirty="0">
                    <a:latin typeface="Consolas" panose="020B0609020204030204" pitchFamily="49" charset="0"/>
                  </a:rPr>
                  <a:t>*p = a </a:t>
                </a:r>
                <a:r>
                  <a:rPr lang="en-US" dirty="0"/>
                  <a:t>{ </a:t>
                </a:r>
                <a:r>
                  <a:rPr lang="en-US" dirty="0">
                    <a:latin typeface="Consolas" panose="020B0609020204030204" pitchFamily="49" charset="0"/>
                  </a:rPr>
                  <a:t>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a }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924A0C-7C81-48FB-AC9E-FE22C7B5D3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637031"/>
                <a:ext cx="10753725" cy="5029775"/>
              </a:xfrm>
              <a:blipFill>
                <a:blip r:embed="rId3"/>
                <a:stretch>
                  <a:fillRect l="-1417" t="-2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2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Logic: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4A0C-7C81-48FB-AC9E-FE22C7B5D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HP : P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HPQ : P -&gt; Q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HP : P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HPQ : P -&gt; Q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HQ : Q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37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707AD-1406-3634-5D15-B8A53764C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9CFC0-0540-7487-3556-A34A10B81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Logic: Resources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2CFE63-7DC3-4EF7-332A-A83A856C1E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637031"/>
                <a:ext cx="10753725" cy="50297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Consolas" panose="020B0609020204030204" pitchFamily="49" charset="0"/>
                  </a:rPr>
                  <a:t>HP : 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</a:rPr>
                  <a:t> 3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onsolas" panose="020B0609020204030204" pitchFamily="49" charset="0"/>
                  </a:rPr>
                  <a:t>HPQ : 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</a:rPr>
                  <a:t> 3 -* 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</a:rPr>
                  <a:t> 5</a:t>
                </a:r>
              </a:p>
              <a:p>
                <a:pPr marL="0" indent="0">
                  <a:buNone/>
                </a:pPr>
                <a:endParaRPr lang="en-US" dirty="0">
                  <a:latin typeface="Consolas" panose="020B0609020204030204" pitchFamily="49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onsolas" panose="020B0609020204030204" pitchFamily="49" charset="0"/>
                  </a:rPr>
                  <a:t>…</a:t>
                </a:r>
              </a:p>
              <a:p>
                <a:pPr marL="0" indent="0">
                  <a:buNone/>
                </a:pPr>
                <a:endParaRPr lang="en-US" dirty="0">
                  <a:latin typeface="Consolas" panose="020B0609020204030204" pitchFamily="49" charset="0"/>
                </a:endParaRPr>
              </a:p>
              <a:p>
                <a:pPr marL="0" indent="0">
                  <a:buNone/>
                </a:pPr>
                <a:r>
                  <a:rPr lang="en-US" strike="sngStrike" dirty="0">
                    <a:latin typeface="Consolas" panose="020B0609020204030204" pitchFamily="49" charset="0"/>
                  </a:rPr>
                  <a:t>HP : x </a:t>
                </a:r>
                <a14:m>
                  <m:oMath xmlns:m="http://schemas.openxmlformats.org/officeDocument/2006/math">
                    <m:r>
                      <a:rPr lang="en-US" i="1" strike="sngStrike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strike="sngStrike" dirty="0">
                    <a:latin typeface="Consolas" panose="020B0609020204030204" pitchFamily="49" charset="0"/>
                  </a:rPr>
                  <a:t> 3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onsolas" panose="020B0609020204030204" pitchFamily="49" charset="0"/>
                  </a:rPr>
                  <a:t>HPQ : 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</a:rPr>
                  <a:t> 3 -* 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</a:rPr>
                  <a:t> 5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onsolas" panose="020B0609020204030204" pitchFamily="49" charset="0"/>
                  </a:rPr>
                  <a:t>HQ : 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</a:rPr>
                  <a:t> 5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2CFE63-7DC3-4EF7-332A-A83A856C1E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637031"/>
                <a:ext cx="10753725" cy="5029775"/>
              </a:xfrm>
              <a:blipFill>
                <a:blip r:embed="rId3"/>
                <a:stretch>
                  <a:fillRect l="-1417" t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A4273-2968-F746-239D-EF077EF1E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99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Logic: Resources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924A0C-7C81-48FB-AC9E-FE22C7B5D3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637031"/>
                <a:ext cx="10753725" cy="502977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Logical facts like x = 2, x &lt; 5, etc. stay true when they’re true: we don’t have to “use them up” to prove things about x</a:t>
                </a:r>
              </a:p>
              <a:p>
                <a:r>
                  <a:rPr lang="en-US" dirty="0"/>
                  <a:t>But points-to assertions </a:t>
                </a:r>
                <a:r>
                  <a:rPr lang="en-US" i="1" dirty="0"/>
                  <a:t>do</a:t>
                </a:r>
                <a:r>
                  <a:rPr lang="en-US" dirty="0"/>
                  <a:t> get used up!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p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/>
                  <a:t> v is more like a </a:t>
                </a:r>
                <a:r>
                  <a:rPr lang="en-US" i="1" dirty="0"/>
                  <a:t>resource</a:t>
                </a:r>
                <a:r>
                  <a:rPr lang="en-US" dirty="0"/>
                  <a:t> than a logical statement: we can pass it around between functions, but once we use it to prove something, it’s gone</a:t>
                </a:r>
              </a:p>
              <a:p>
                <a:r>
                  <a:rPr lang="en-US" dirty="0"/>
                  <a:t>We’ll need special tactics to manage resources in a program!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924A0C-7C81-48FB-AC9E-FE22C7B5D3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637031"/>
                <a:ext cx="10753725" cy="5029775"/>
              </a:xfrm>
              <a:blipFill>
                <a:blip r:embed="rId3"/>
                <a:stretch>
                  <a:fillRect l="-1304" t="-2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802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EB8987-96E3-D115-7728-4720BE16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87F797-334D-5BD8-8F21-16CEFDC48E5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94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59D3-EB15-F2CA-EC14-45CC69379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EBA6-392D-FAAE-071E-A00050DB2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Separation Logic: Iris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39938-96BF-250E-3951-13ED28429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Tool #2: Iris, a separation logic framework inside </a:t>
            </a:r>
            <a:r>
              <a:rPr lang="en-US" sz="3200" dirty="0" err="1"/>
              <a:t>Rocq</a:t>
            </a:r>
            <a:endParaRPr lang="en-US" sz="3200" dirty="0"/>
          </a:p>
          <a:p>
            <a:pPr lvl="1"/>
            <a:r>
              <a:rPr lang="en-US"/>
              <a:t>Default </a:t>
            </a:r>
            <a:r>
              <a:rPr lang="en-US" dirty="0"/>
              <a:t>language is a simple functional language with memory</a:t>
            </a:r>
          </a:p>
          <a:p>
            <a:pPr lvl="1"/>
            <a:r>
              <a:rPr lang="en-US" dirty="0"/>
              <a:t>Proofs combine </a:t>
            </a:r>
            <a:r>
              <a:rPr lang="en-US" i="1" dirty="0"/>
              <a:t>symbolic execution </a:t>
            </a:r>
            <a:r>
              <a:rPr lang="en-US" dirty="0"/>
              <a:t>of programs with tactics for using/proving facts about resources</a:t>
            </a:r>
          </a:p>
          <a:p>
            <a:endParaRPr lang="en-US" sz="3200" dirty="0"/>
          </a:p>
          <a:p>
            <a:r>
              <a:rPr lang="en-US" dirty="0"/>
              <a:t>Iris has lots of extensions, applications, and target </a:t>
            </a:r>
            <a:r>
              <a:rPr lang="en-US" dirty="0" err="1"/>
              <a:t>languges</a:t>
            </a:r>
            <a:r>
              <a:rPr lang="en-US" dirty="0"/>
              <a:t>. We’ll look at a few!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DB72C-93FB-9F66-172D-5E38F9EB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4B71F72-F76E-0CC1-D6C6-66292D93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7828" y="379841"/>
            <a:ext cx="139065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49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Iris (version 4.4.0)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4A0C-7C81-48FB-AC9E-FE22C7B5D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7277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Install via </a:t>
            </a:r>
            <a:r>
              <a:rPr lang="en-US" sz="3200" dirty="0" err="1"/>
              <a:t>opam</a:t>
            </a:r>
            <a:r>
              <a:rPr lang="en-US" sz="3200" dirty="0"/>
              <a:t>:</a:t>
            </a:r>
            <a:endParaRPr lang="en-US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Consolas" panose="020B0609020204030204" pitchFamily="49" charset="0"/>
              </a:rPr>
              <a:t>opam</a:t>
            </a:r>
            <a:r>
              <a:rPr lang="en-US" sz="2800" dirty="0">
                <a:latin typeface="Consolas" panose="020B0609020204030204" pitchFamily="49" charset="0"/>
              </a:rPr>
              <a:t> repo add </a:t>
            </a:r>
            <a:r>
              <a:rPr lang="en-US" sz="2800" dirty="0" err="1">
                <a:latin typeface="Consolas" panose="020B0609020204030204" pitchFamily="49" charset="0"/>
              </a:rPr>
              <a:t>rocq</a:t>
            </a:r>
            <a:r>
              <a:rPr lang="en-US" sz="2800" dirty="0">
                <a:latin typeface="Consolas" panose="020B0609020204030204" pitchFamily="49" charset="0"/>
              </a:rPr>
              <a:t>-released https://rocq-prover.github.io/opam/released/ </a:t>
            </a:r>
          </a:p>
          <a:p>
            <a:pPr marL="0" indent="0">
              <a:buNone/>
            </a:pPr>
            <a:r>
              <a:rPr lang="en-US" sz="2800" dirty="0" err="1">
                <a:latin typeface="Consolas" panose="020B0609020204030204" pitchFamily="49" charset="0"/>
              </a:rPr>
              <a:t>opam</a:t>
            </a:r>
            <a:r>
              <a:rPr lang="en-US" sz="2800" dirty="0">
                <a:latin typeface="Consolas" panose="020B0609020204030204" pitchFamily="49" charset="0"/>
              </a:rPr>
              <a:t> install coq-iris-heap-lang</a:t>
            </a:r>
            <a:br>
              <a:rPr lang="en-US" sz="3200" dirty="0"/>
            </a:br>
            <a:br>
              <a:rPr lang="en-US" sz="3200" dirty="0"/>
            </a:br>
            <a:r>
              <a:rPr lang="en-US" dirty="0"/>
              <a:t>(more instructions at </a:t>
            </a:r>
            <a:r>
              <a:rPr lang="en-US" sz="3200" dirty="0">
                <a:hlinkClick r:id="rId3"/>
              </a:rPr>
              <a:t>https://gitlab.mpi-sws.org/iris/iris/#working-with-iris</a:t>
            </a:r>
            <a:r>
              <a:rPr lang="en-US" sz="3200" dirty="0"/>
              <a:t>)</a:t>
            </a:r>
            <a:endParaRPr lang="en-US" dirty="0"/>
          </a:p>
          <a:p>
            <a:endParaRPr lang="en-US" dirty="0"/>
          </a:p>
          <a:p>
            <a:r>
              <a:rPr lang="en-US" dirty="0"/>
              <a:t>If it’s working, you should be able to run this line in your IDE: </a:t>
            </a:r>
            <a:r>
              <a:rPr lang="en-US" sz="2800" dirty="0">
                <a:latin typeface="Consolas" panose="020B0609020204030204" pitchFamily="49" charset="0"/>
              </a:rPr>
              <a:t>Require Import </a:t>
            </a:r>
            <a:r>
              <a:rPr lang="en-US" sz="2800" dirty="0" err="1">
                <a:latin typeface="Consolas" panose="020B0609020204030204" pitchFamily="49" charset="0"/>
              </a:rPr>
              <a:t>iris.heap_lang.proofmode</a:t>
            </a:r>
            <a:r>
              <a:rPr lang="en-US" sz="2800" dirty="0"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755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Iris – Special Characters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4A0C-7C81-48FB-AC9E-FE22C7B5D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dirty="0"/>
              <a:t>There’s a lot of fancy notation and special characters in Iris!</a:t>
            </a:r>
          </a:p>
          <a:p>
            <a:r>
              <a:rPr lang="en-US" dirty="0"/>
              <a:t>My preferred font is </a:t>
            </a:r>
            <a:r>
              <a:rPr lang="en-US" dirty="0" err="1">
                <a:hlinkClick r:id="rId3"/>
              </a:rPr>
              <a:t>DejaVu</a:t>
            </a:r>
            <a:r>
              <a:rPr lang="en-US" dirty="0">
                <a:hlinkClick r:id="rId3"/>
              </a:rPr>
              <a:t> Sans Mono</a:t>
            </a:r>
            <a:endParaRPr lang="en-US" dirty="0"/>
          </a:p>
          <a:p>
            <a:r>
              <a:rPr lang="en-US" sz="3200" dirty="0"/>
              <a:t>You can find instructions for setting up your editor at </a:t>
            </a:r>
            <a:r>
              <a:rPr lang="en-US" sz="3200" dirty="0">
                <a:hlinkClick r:id="rId4"/>
              </a:rPr>
              <a:t>https://gitlab.mpi-sws.org/iris/iris/-/blob/master/docs/editor.md</a:t>
            </a:r>
            <a:endParaRPr lang="en-US" sz="3200" dirty="0"/>
          </a:p>
          <a:p>
            <a:r>
              <a:rPr lang="en-US" dirty="0"/>
              <a:t>You can also do </a:t>
            </a:r>
            <a:r>
              <a:rPr lang="en-US" sz="2800" dirty="0">
                <a:latin typeface="Consolas" panose="020B0609020204030204" pitchFamily="49" charset="0"/>
              </a:rPr>
              <a:t>Require Import </a:t>
            </a:r>
            <a:r>
              <a:rPr lang="en-US" sz="2800" dirty="0" err="1">
                <a:latin typeface="Consolas" panose="020B0609020204030204" pitchFamily="49" charset="0"/>
              </a:rPr>
              <a:t>iris.bi.ascii</a:t>
            </a:r>
            <a:r>
              <a:rPr lang="en-US" sz="2800" dirty="0">
                <a:latin typeface="Consolas" panose="020B0609020204030204" pitchFamily="49" charset="0"/>
              </a:rPr>
              <a:t>.</a:t>
            </a:r>
            <a:r>
              <a:rPr lang="en-US" dirty="0"/>
              <a:t> to enable ASCII notations (full list at </a:t>
            </a:r>
            <a:r>
              <a:rPr lang="en-US" dirty="0">
                <a:hlinkClick r:id="rId5"/>
              </a:rPr>
              <a:t>https://gitlab.mpi-sws.org/iris/iris/-/blob/master/iris/bi/ascii.v</a:t>
            </a:r>
            <a:r>
              <a:rPr lang="en-US" dirty="0"/>
              <a:t>) 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42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4A0C-7C81-48FB-AC9E-FE22C7B5D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We will be working from my fork of the Iris Tutorial (</a:t>
            </a:r>
            <a:r>
              <a:rPr lang="en-US" sz="3200" dirty="0">
                <a:hlinkClick r:id="rId3"/>
              </a:rPr>
              <a:t>https://github.com/mansky1/iris-tutorial/</a:t>
            </a:r>
            <a:r>
              <a:rPr lang="en-US" sz="3200" dirty="0"/>
              <a:t>)</a:t>
            </a:r>
            <a:endParaRPr lang="en-US" dirty="0"/>
          </a:p>
          <a:p>
            <a:r>
              <a:rPr lang="en-US" dirty="0"/>
              <a:t>A really good overview of the whole system from the ground up is available at </a:t>
            </a:r>
            <a:r>
              <a:rPr lang="en-US" dirty="0">
                <a:hlinkClick r:id="rId4"/>
              </a:rPr>
              <a:t>https://arxiv.org/pdf/2105.12077.pdf</a:t>
            </a:r>
            <a:endParaRPr lang="en-US" dirty="0"/>
          </a:p>
          <a:p>
            <a:r>
              <a:rPr lang="en-US" dirty="0"/>
              <a:t>There are links to more tutorials and lecture notes at </a:t>
            </a:r>
            <a:r>
              <a:rPr lang="en-US" dirty="0">
                <a:hlinkClick r:id="rId5"/>
              </a:rPr>
              <a:t>https://iris-project.org/#learning</a:t>
            </a:r>
            <a:endParaRPr lang="en-US" dirty="0"/>
          </a:p>
          <a:p>
            <a:r>
              <a:rPr lang="en-US" dirty="0"/>
              <a:t>A list of tactics is at </a:t>
            </a:r>
            <a:r>
              <a:rPr lang="en-US" dirty="0">
                <a:hlinkClick r:id="rId6"/>
              </a:rPr>
              <a:t>https://gitlab.mpi-sws.org/iris/iris/-/blob/master/docs/proof_mode.md</a:t>
            </a:r>
            <a:r>
              <a:rPr lang="en-US" dirty="0"/>
              <a:t> </a:t>
            </a:r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349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17ED1-E326-C859-976A-1E9BD36A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0ED1EB-4325-ED33-7AA0-8917F919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9DF5E-A1CC-93A4-231D-1BC906B2225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818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92fc6d8-c983-47bd-8b37-6a2337dd667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cb5faf3-1486-406c-b6d5-0c6bebac88c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fa8e2f0-b801-4efd-a2cc-c085e8957f57"/>
</p:tagLst>
</file>

<file path=ppt/theme/theme1.xml><?xml version="1.0" encoding="utf-8"?>
<a:theme xmlns:a="http://schemas.openxmlformats.org/drawingml/2006/main" name="Metropolitan">
  <a:themeElements>
    <a:clrScheme name="Custom 1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2370CD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68003</TotalTime>
  <Words>1098</Words>
  <Application>Microsoft Office PowerPoint</Application>
  <PresentationFormat>Widescreen</PresentationFormat>
  <Paragraphs>136</Paragraphs>
  <Slides>16</Slides>
  <Notes>16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Consolas</vt:lpstr>
      <vt:lpstr>Metropolitan</vt:lpstr>
      <vt:lpstr>CS 472 – Provably Correct Programming</vt:lpstr>
      <vt:lpstr>PowerPoint Presentation</vt:lpstr>
      <vt:lpstr>How do we prove programs correct?</vt:lpstr>
      <vt:lpstr>How do we prove programs correct?</vt:lpstr>
      <vt:lpstr>How do we prove programs correct?</vt:lpstr>
      <vt:lpstr>Separation Logic</vt:lpstr>
      <vt:lpstr>Separation Logic: Loads and Stores</vt:lpstr>
      <vt:lpstr>Separation Logic: Resources</vt:lpstr>
      <vt:lpstr>Separation Logic: Resources</vt:lpstr>
      <vt:lpstr>Separation Logic: Resources</vt:lpstr>
      <vt:lpstr>PowerPoint Presentation</vt:lpstr>
      <vt:lpstr>Practical Separation Logic: Iris</vt:lpstr>
      <vt:lpstr>Setting Up Iris (version 4.4.0)</vt:lpstr>
      <vt:lpstr>Setting Up Iris – Special Characters</vt:lpstr>
      <vt:lpstr>Iris Resources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494 basics</dc:title>
  <dc:creator/>
  <cp:lastModifiedBy>William Mansky</cp:lastModifiedBy>
  <cp:revision>206</cp:revision>
  <dcterms:created xsi:type="dcterms:W3CDTF">2018-08-06T16:06:24Z</dcterms:created>
  <dcterms:modified xsi:type="dcterms:W3CDTF">2026-03-19T18:27:44Z</dcterms:modified>
</cp:coreProperties>
</file>