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01" r:id="rId1"/>
  </p:sldMasterIdLst>
  <p:notesMasterIdLst>
    <p:notesMasterId r:id="rId26"/>
  </p:notesMasterIdLst>
  <p:sldIdLst>
    <p:sldId id="256" r:id="rId2"/>
    <p:sldId id="519" r:id="rId3"/>
    <p:sldId id="263" r:id="rId4"/>
    <p:sldId id="281" r:id="rId5"/>
    <p:sldId id="264" r:id="rId6"/>
    <p:sldId id="520" r:id="rId7"/>
    <p:sldId id="413" r:id="rId8"/>
    <p:sldId id="514" r:id="rId9"/>
    <p:sldId id="515" r:id="rId10"/>
    <p:sldId id="518" r:id="rId11"/>
    <p:sldId id="416" r:id="rId12"/>
    <p:sldId id="521" r:id="rId13"/>
    <p:sldId id="408" r:id="rId14"/>
    <p:sldId id="420" r:id="rId15"/>
    <p:sldId id="409" r:id="rId16"/>
    <p:sldId id="425" r:id="rId17"/>
    <p:sldId id="522" r:id="rId18"/>
    <p:sldId id="516" r:id="rId19"/>
    <p:sldId id="417" r:id="rId20"/>
    <p:sldId id="421" r:id="rId21"/>
    <p:sldId id="404" r:id="rId22"/>
    <p:sldId id="410" r:id="rId23"/>
    <p:sldId id="418" r:id="rId24"/>
    <p:sldId id="52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3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BD58A-BD1B-40F7-9E00-84F297F086BE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F113A-3271-48F5-857E-76D4FE82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23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30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34142A-8FF5-89B0-1D0B-ACA58EAC2947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93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research area is program verification, so in this class you’ll be learning the tools and techniques I use every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4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class is going to be significantly different from any other CS class you’ve taken, so please, stop me and ask questions!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9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809A0-8D9B-793C-8B93-C64E5C96C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56DEDA-C579-969A-C9E0-512E25FD3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C0F39-D951-7A53-19C4-3D3C64034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8F013-3BD7-682F-05EA-A750B91D5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874E7-A28B-BF36-6258-EB54F7171E2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73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Spirit Mars Rover – stopped responding for 3 days in 2004 because there were too many files on the file system</a:t>
            </a:r>
          </a:p>
          <a:p>
            <a:r>
              <a:rPr lang="en-US" dirty="0"/>
              <a:t>Toyota – recalled millions of cars because they sometimes accelerated automatically</a:t>
            </a:r>
          </a:p>
          <a:p>
            <a:r>
              <a:rPr lang="en-US" dirty="0"/>
              <a:t>Knight Capital – accidentally activated a testing system in production that made tons of trades ignoring price</a:t>
            </a:r>
          </a:p>
          <a:p>
            <a:endParaRPr lang="en-US" dirty="0"/>
          </a:p>
          <a:p>
            <a:r>
              <a:rPr lang="en-US" dirty="0"/>
              <a:t>And it keeps happening – in 2023, United cancelled all flights for 30 minutes because of a buggy software update, and every Toyota plant in Japan shut down for a day due to a bug in their parts ordering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1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C0634-691B-E5AF-6509-EABD5A059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D7FF1-2CAF-FC5F-5747-A21FF8192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49D26-5306-5F34-6976-56077B2C4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tools for checking for a lot of these, but those tools are incomplete! (and can’t be complete!)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21E8F-F31F-C1BE-4047-12D5D61C7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01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673ED-D1A8-E883-00D2-93CA6D000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39CFAF-796B-C5FA-5B04-96D022D2F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938590-B8FD-8FFA-E2D7-29E7DC6E5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tools for checking for a lot of these, but those tools are incomplete! (and can’t be complete!)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862EC-79A0-28A1-6D21-CA35E64AA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79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0D4B1-428B-A2AB-3E0D-105967B9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EFF26E-4BB6-F971-3400-903A3E289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59CBC8-33C5-0BDA-146F-134AEFE410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tools for checking for a lot of these, but those tools are incomplete! (and can’t be complete!)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01989-C12F-E290-1C1E-542DD4016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1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65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0F3CD-0E06-ABAB-033C-E8BF04E48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AC0925-1A29-474D-B866-05E473505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275C8-2CAF-5E25-C010-E05FB5B39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924F1-77A5-B816-6220-AC21597EA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38A85B-EB26-89DF-944E-A431BBEC9E8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06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first time the class has been this big, so we’ll probably make adjustments as we go – please let me know if you think of anything that would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79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89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48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97F12-51A4-CA8A-6542-F5F8F099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B9F6F-1CA2-4188-56F1-845DDA3C3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0F6525-4B02-A3BC-C4FF-17558C722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BADFF-818E-816E-F318-666282D8F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83E9B-DD76-ECB0-E041-85738DC90E98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55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2D85F-E617-11B0-5DBD-584DEABC4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84A01-9302-337E-DD18-545D24C88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4064EB-B240-A81C-28FD-4067BBB61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demo.v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4BC06-29ED-00FC-CC60-E036B39D6C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99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the prover was recently renamed from Coq to </a:t>
            </a:r>
            <a:r>
              <a:rPr lang="en-US" dirty="0" err="1"/>
              <a:t>Rocq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80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demo.v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53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 these links are also on the Welcome post on Piazza</a:t>
            </a:r>
          </a:p>
          <a:p>
            <a:endParaRPr lang="en-US" dirty="0"/>
          </a:p>
          <a:p>
            <a:r>
              <a:rPr lang="en-US" dirty="0"/>
              <a:t>Due at the start of the next class!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28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1F6D-8FA5-61B8-4FC9-4D880474F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89F79-1A2A-0930-0BF0-5BD5456CF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AD3AF1-6FFA-D33E-3A62-5C8BB64FE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https://www.polleverywhere.com/discourses/9lqXsklTQ5Mxj2gy9gGyX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1465B-0389-FD32-F368-CDDCC5923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239413-1B88-D068-458D-DB654EBC52E5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1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43963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20128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48C6787-AA23-4CCF-A4E5-B581B7F8C8BA}" type="datetime1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-21167"/>
            <a:ext cx="10772775" cy="16581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140834"/>
          </a:xfrm>
        </p:spPr>
        <p:txBody>
          <a:bodyPr/>
          <a:lstStyle>
            <a:lvl1pPr marL="225425" indent="-225425">
              <a:buFont typeface="Arial" panose="020B0604020202020204" pitchFamily="34" charset="0"/>
              <a:buChar char="•"/>
              <a:defRPr sz="3200"/>
            </a:lvl1pPr>
            <a:lvl2pPr marL="914400" indent="-450850">
              <a:buFont typeface="Calibri Light" panose="020F0302020204030204" pitchFamily="34" charset="0"/>
              <a:buChar char="―"/>
              <a:defRPr sz="2800"/>
            </a:lvl2pPr>
            <a:lvl3pPr marL="1206500" indent="-290513">
              <a:buFont typeface="Calibri Light" panose="020F0302020204030204" pitchFamily="34" charset="0"/>
              <a:buChar char="»"/>
              <a:defRPr sz="2400" i="0"/>
            </a:lvl3pPr>
            <a:lvl4pPr marL="285750" indent="-285750">
              <a:buFont typeface="Arial" panose="020B0604020202020204" pitchFamily="34" charset="0"/>
              <a:buChar char="•"/>
              <a:defRPr/>
            </a:lvl4pPr>
            <a:lvl5pPr marL="2857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1007-A3F4-42DF-A5DC-E03BDA3E9E2C}" type="datetime1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94900" y="6120347"/>
            <a:ext cx="2050706" cy="632404"/>
          </a:xfrm>
        </p:spPr>
        <p:txBody>
          <a:bodyPr/>
          <a:lstStyle>
            <a:lvl1pPr>
              <a:defRPr sz="2400">
                <a:solidFill>
                  <a:schemeClr val="tx1">
                    <a:alpha val="25000"/>
                  </a:schemeClr>
                </a:solidFill>
              </a:defRPr>
            </a:lvl1pPr>
          </a:lstStyle>
          <a:p>
            <a:fld id="{1F1B8572-414E-4329-B0B0-F510B92A29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1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767-4E24-4311-A18C-7579D0CC683C}" type="datetime1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2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43C89-380D-4DA8-AD85-C2CE1EC6D610}" type="datetime1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5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608B-0EDC-4D88-AA28-46F4ACBC96A9}" type="datetime1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2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6552-A0CD-490C-9CEA-E009CA405FB0}" type="datetime1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3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1E18-D083-4E62-B90B-F5DC4F432D91}" type="datetime1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3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3E8F-B4C5-4ADA-845F-A5D3966C7FD9}" type="datetime1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5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A11815F-3C10-4129-B3A5-759540782D9C}" type="datetime1">
              <a:rPr lang="en-US" smtClean="0"/>
              <a:t>2/24/2026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7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B111E-5611-4ADA-A1B0-6EF235452256}" type="datetime1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8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CA1C-7FCE-4A47-839A-B256412617F7}" type="datetime1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2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21B6115-706D-4273-8F9C-8EB6476DC8C3}" type="datetime1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radescope.com/" TargetMode="External"/><Relationship Id="rId3" Type="http://schemas.openxmlformats.org/officeDocument/2006/relationships/hyperlink" Target="mailto:mansky1@uic.edu" TargetMode="External"/><Relationship Id="rId7" Type="http://schemas.openxmlformats.org/officeDocument/2006/relationships/hyperlink" Target="https://piazza.com/class/mjigb0g3kk14l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llev.com/wmansky771" TargetMode="External"/><Relationship Id="rId5" Type="http://schemas.openxmlformats.org/officeDocument/2006/relationships/hyperlink" Target="https://www.cs.uic.edu/~mansky/teaching/cs472/sp26/" TargetMode="External"/><Relationship Id="rId4" Type="http://schemas.openxmlformats.org/officeDocument/2006/relationships/hyperlink" Target="mailto:ewhit37@uic.ed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wmansky77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azza.com/class/mjigb0g3kk14l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hyperlink" Target="https://dealbook.nytimes.com/2012/08/02/knight-capital-says-trading-mishap-cost-it-440-million/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4.jpg"/><Relationship Id="rId12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Spirit_(rover)" TargetMode="External"/><Relationship Id="rId11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15" Type="http://schemas.openxmlformats.org/officeDocument/2006/relationships/image" Target="../media/image8.png"/><Relationship Id="rId10" Type="http://schemas.openxmlformats.org/officeDocument/2006/relationships/hyperlink" Target="https://en.wikipedia.org/wiki/2009%E2%80%932011_Toyota_vehicle_recalls" TargetMode="External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Relationship Id="rId1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escope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escope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ocq-prover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foundations.cis.upenn.edu/lf-current/index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caml.org/install#linux_mac_bsd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s.uic.edu/~mansky/teaching/cs472/sp25/lectures/demo.v" TargetMode="External"/><Relationship Id="rId4" Type="http://schemas.openxmlformats.org/officeDocument/2006/relationships/hyperlink" Target="https://softwarefoundations.cis.upenn.edu/lf-current/index.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 472 – Provably Correct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William Mansky</a:t>
            </a:r>
          </a:p>
        </p:txBody>
      </p:sp>
    </p:spTree>
    <p:extLst>
      <p:ext uri="{BB962C8B-B14F-4D97-AF65-F5344CB8AC3E}">
        <p14:creationId xmlns:p14="http://schemas.microsoft.com/office/powerpoint/2010/main" val="889470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EB8987-96E3-D115-7728-4720BE16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7F797-334D-5BD8-8F21-16CEFDC48E5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90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6B43-A06C-4150-96AD-86B68062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the Course!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F15DD-222B-41F8-8BA4-318BDEFD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72490"/>
          </a:xfrm>
        </p:spPr>
        <p:txBody>
          <a:bodyPr>
            <a:normAutofit/>
          </a:bodyPr>
          <a:lstStyle/>
          <a:p>
            <a:r>
              <a:rPr lang="en-US" dirty="0"/>
              <a:t>This is CS 472, Provably Correct Programming</a:t>
            </a:r>
          </a:p>
          <a:p>
            <a:r>
              <a:rPr lang="en-US" dirty="0"/>
              <a:t>I’m glad you’re here!</a:t>
            </a:r>
            <a:endParaRPr lang="en-US" b="1" dirty="0"/>
          </a:p>
          <a:p>
            <a:r>
              <a:rPr lang="en-US" dirty="0"/>
              <a:t>Meets TR 11:00 AM – 12:15 PM in CDRLC 2406</a:t>
            </a:r>
          </a:p>
          <a:p>
            <a:r>
              <a:rPr lang="en-US" dirty="0"/>
              <a:t>My office hours: M 10-11 AM, R 2-3 PM, and by appointment, in CDRLC 4450 and on Zoom via Blackboard</a:t>
            </a:r>
          </a:p>
          <a:p>
            <a:r>
              <a:rPr lang="en-US" dirty="0"/>
              <a:t>TA office hours: TR 3-4 PM, location TBA and on Zoom</a:t>
            </a:r>
          </a:p>
          <a:p>
            <a:pPr lvl="1"/>
            <a:r>
              <a:rPr lang="en-US" dirty="0"/>
              <a:t>Office hours are great for homework help, or just to say hi!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3083D-98FF-476D-B0BA-1031040D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6B43-A06C-4150-96AD-86B68062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F15DD-222B-41F8-8BA4-318BDEFD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72490"/>
          </a:xfrm>
        </p:spPr>
        <p:txBody>
          <a:bodyPr>
            <a:normAutofit/>
          </a:bodyPr>
          <a:lstStyle/>
          <a:p>
            <a:r>
              <a:rPr lang="en-US" dirty="0"/>
              <a:t>Professor: William Mansky (he/him) (</a:t>
            </a:r>
            <a:r>
              <a:rPr lang="en-US" dirty="0">
                <a:hlinkClick r:id="rId3"/>
              </a:rPr>
              <a:t>mansky1@uic.edu</a:t>
            </a:r>
            <a:r>
              <a:rPr lang="en-US" dirty="0"/>
              <a:t>)</a:t>
            </a:r>
          </a:p>
          <a:p>
            <a:r>
              <a:rPr lang="en-US" dirty="0"/>
              <a:t>TA: Eli Whitehouse (</a:t>
            </a:r>
            <a:r>
              <a:rPr lang="fi-FI" dirty="0">
                <a:hlinkClick r:id="rId4"/>
              </a:rPr>
              <a:t>ewhit37@uic</a:t>
            </a:r>
            <a:r>
              <a:rPr lang="fi-FI">
                <a:hlinkClick r:id="rId4"/>
              </a:rPr>
              <a:t>.edu</a:t>
            </a:r>
            <a:r>
              <a:rPr lang="en-US"/>
              <a:t>)</a:t>
            </a:r>
            <a:endParaRPr lang="en-US" dirty="0"/>
          </a:p>
          <a:p>
            <a:r>
              <a:rPr lang="en-US" dirty="0"/>
              <a:t>Prerequisites: CS 341 (functional programming)</a:t>
            </a:r>
          </a:p>
          <a:p>
            <a:r>
              <a:rPr lang="en-US" dirty="0"/>
              <a:t>Website: </a:t>
            </a:r>
            <a:r>
              <a:rPr lang="en-US" sz="2800" dirty="0">
                <a:hlinkClick r:id="rId5"/>
              </a:rPr>
              <a:t>https://www.cs.uic.edu/~mansky/teaching/cs472/sp26/</a:t>
            </a:r>
            <a:endParaRPr lang="en-US" dirty="0"/>
          </a:p>
          <a:p>
            <a:r>
              <a:rPr lang="en-US" dirty="0"/>
              <a:t>Anonymous in-class questions:</a:t>
            </a:r>
            <a:r>
              <a:rPr lang="en-US" b="1" dirty="0"/>
              <a:t> </a:t>
            </a:r>
            <a:r>
              <a:rPr lang="en-US" sz="2800" dirty="0">
                <a:hlinkClick r:id="rId6"/>
              </a:rPr>
              <a:t>https://pollev.com/wmansky771</a:t>
            </a:r>
            <a:endParaRPr lang="en-US" sz="2800" dirty="0"/>
          </a:p>
          <a:p>
            <a:r>
              <a:rPr lang="en-US" dirty="0"/>
              <a:t>In-person lectures</a:t>
            </a:r>
          </a:p>
          <a:p>
            <a:r>
              <a:rPr lang="en-US" dirty="0"/>
              <a:t>Discussion board on </a:t>
            </a:r>
            <a:r>
              <a:rPr lang="en-US" dirty="0">
                <a:hlinkClick r:id="rId7"/>
              </a:rPr>
              <a:t>Piazza</a:t>
            </a:r>
            <a:r>
              <a:rPr lang="en-US" dirty="0"/>
              <a:t>, assignments via </a:t>
            </a:r>
            <a:r>
              <a:rPr lang="en-US" dirty="0" err="1">
                <a:hlinkClick r:id="rId8"/>
              </a:rPr>
              <a:t>Gradescope</a:t>
            </a:r>
            <a:r>
              <a:rPr lang="en-US" dirty="0"/>
              <a:t> (entry code X8GY8B)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3083D-98FF-476D-B0BA-1031040D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98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3F12-CEC1-49C8-80DF-07F6E2B8C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31382-4DB5-494B-8232-0B30273E5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0760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class: raise your hand anytime</a:t>
            </a:r>
          </a:p>
          <a:p>
            <a:r>
              <a:rPr lang="en-US" dirty="0"/>
              <a:t>You can ask questions anonymously with </a:t>
            </a:r>
            <a:r>
              <a:rPr lang="en-US" dirty="0" err="1"/>
              <a:t>PollEverywhere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https://pollev.com/wmansky771</a:t>
            </a:r>
            <a:r>
              <a:rPr lang="en-US" dirty="0"/>
              <a:t>)</a:t>
            </a:r>
          </a:p>
          <a:p>
            <a:r>
              <a:rPr lang="en-US" dirty="0"/>
              <a:t>On </a:t>
            </a:r>
            <a:r>
              <a:rPr lang="en-US" dirty="0">
                <a:hlinkClick r:id="rId4"/>
              </a:rPr>
              <a:t>Piazza</a:t>
            </a:r>
            <a:endParaRPr lang="en-US" dirty="0"/>
          </a:p>
          <a:p>
            <a:pPr lvl="1"/>
            <a:r>
              <a:rPr lang="en-US" dirty="0"/>
              <a:t>Can ask/answer anonymously</a:t>
            </a:r>
          </a:p>
          <a:p>
            <a:pPr lvl="1"/>
            <a:r>
              <a:rPr lang="en-US" dirty="0"/>
              <a:t>Can post privately to instructors</a:t>
            </a:r>
          </a:p>
          <a:p>
            <a:pPr lvl="1"/>
            <a:r>
              <a:rPr lang="en-US" dirty="0"/>
              <a:t>Can answer other students’ questions</a:t>
            </a:r>
          </a:p>
          <a:p>
            <a:r>
              <a:rPr lang="en-US" dirty="0"/>
              <a:t>In office hours</a:t>
            </a:r>
          </a:p>
          <a:p>
            <a:endParaRPr lang="en-US" dirty="0"/>
          </a:p>
          <a:p>
            <a:r>
              <a:rPr lang="en-US" dirty="0"/>
              <a:t>If you have a question, someone else probably has the same question!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7564C-1810-4EF8-9A42-180E14944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30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A157F-EB39-8DE1-6EE7-01F1F3F8D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A849BF-AEF2-6033-8185-4EFBA77E0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B5CD8A-A48A-0E53-7E9C-84A7416F44F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94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C622B-C18D-4ED4-9EEB-6C2CA6FD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works badly</a:t>
            </a:r>
          </a:p>
        </p:txBody>
      </p:sp>
      <p:pic>
        <p:nvPicPr>
          <p:cNvPr id="6" name="Content Placeholder 5" descr="The Spirit Mars Rover">
            <a:extLst>
              <a:ext uri="{FF2B5EF4-FFF2-40B4-BE49-F238E27FC236}">
                <a16:creationId xmlns:a16="http://schemas.microsoft.com/office/drawing/2014/main" id="{13352533-A144-469D-B524-3FCF4080B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89" y="1636714"/>
            <a:ext cx="3573152" cy="232942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AC75B-A5D0-4B50-8176-5204809D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93E93C1-3436-42E5-B71D-38EEB33722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6786333"/>
              </p:ext>
            </p:extLst>
          </p:nvPr>
        </p:nvGraphicFramePr>
        <p:xfrm>
          <a:off x="436943" y="3973767"/>
          <a:ext cx="56769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676840" imgH="148680" progId="Paint.Picture">
                  <p:embed/>
                </p:oleObj>
              </mc:Choice>
              <mc:Fallback>
                <p:oleObj name="Bitmap Image" r:id="rId4" imgW="5676840" imgH="1486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6943" y="3973767"/>
                        <a:ext cx="5676900" cy="149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3E253BB-26A0-43C9-ABBB-AA6F7A0C490A}"/>
              </a:ext>
            </a:extLst>
          </p:cNvPr>
          <p:cNvSpPr txBox="1"/>
          <p:nvPr/>
        </p:nvSpPr>
        <p:spPr>
          <a:xfrm>
            <a:off x="436943" y="404872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https://en.wikipedia.org/wiki/Spirit_(rover)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11" name="Picture 10" descr="A Toyota Camry parked in a parking lot">
            <a:extLst>
              <a:ext uri="{FF2B5EF4-FFF2-40B4-BE49-F238E27FC236}">
                <a16:creationId xmlns:a16="http://schemas.microsoft.com/office/drawing/2014/main" id="{2A916103-D1C3-4730-B9DC-92EB72A1B0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706" y="1456632"/>
            <a:ext cx="3505163" cy="1813922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07FA26BE-E8C6-4AD2-8662-A197411357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868045"/>
              </p:ext>
            </p:extLst>
          </p:nvPr>
        </p:nvGraphicFramePr>
        <p:xfrm>
          <a:off x="5792792" y="3320748"/>
          <a:ext cx="6092825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6092280" imgH="175320" progId="Paint.Picture">
                  <p:embed/>
                </p:oleObj>
              </mc:Choice>
              <mc:Fallback>
                <p:oleObj name="Bitmap Image" r:id="rId8" imgW="6092280" imgH="1753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92792" y="3320748"/>
                        <a:ext cx="6092825" cy="174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1AB48C6-42A5-4987-B70F-53E39B263D51}"/>
              </a:ext>
            </a:extLst>
          </p:cNvPr>
          <p:cNvSpPr txBox="1"/>
          <p:nvPr/>
        </p:nvSpPr>
        <p:spPr>
          <a:xfrm>
            <a:off x="6226629" y="344254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10"/>
              </a:rPr>
              <a:t>https://en.wikipedia.org/wiki/2009%E2%80%932011_Toyota_vehicle_recalls</a:t>
            </a:r>
            <a:endParaRPr lang="en-US" sz="1200" dirty="0"/>
          </a:p>
          <a:p>
            <a:endParaRPr lang="en-US" sz="1200" dirty="0"/>
          </a:p>
        </p:txBody>
      </p:sp>
      <p:graphicFrame>
        <p:nvGraphicFramePr>
          <p:cNvPr id="17" name="Object 16" descr="The New York Stock Exchange with a Knight Capital sign visible">
            <a:extLst>
              <a:ext uri="{FF2B5EF4-FFF2-40B4-BE49-F238E27FC236}">
                <a16:creationId xmlns:a16="http://schemas.microsoft.com/office/drawing/2014/main" id="{9F9A8595-9D17-4AAF-BDA1-2984C2C7DF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82845"/>
              </p:ext>
            </p:extLst>
          </p:nvPr>
        </p:nvGraphicFramePr>
        <p:xfrm>
          <a:off x="1010334" y="4538494"/>
          <a:ext cx="4393822" cy="206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5989320" imgH="2815560" progId="Paint.Picture">
                  <p:embed/>
                </p:oleObj>
              </mc:Choice>
              <mc:Fallback>
                <p:oleObj name="Bitmap Image" r:id="rId11" imgW="5989320" imgH="281556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0334" y="4538494"/>
                        <a:ext cx="4393822" cy="206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 descr="The New York Stock Exchange with a Knight Capital sign visible">
            <a:extLst>
              <a:ext uri="{FF2B5EF4-FFF2-40B4-BE49-F238E27FC236}">
                <a16:creationId xmlns:a16="http://schemas.microsoft.com/office/drawing/2014/main" id="{0301F3BE-E0EC-4EE1-A8D5-83AF0BDEF259}"/>
              </a:ext>
            </a:extLst>
          </p:cNvPr>
          <p:cNvSpPr txBox="1"/>
          <p:nvPr/>
        </p:nvSpPr>
        <p:spPr>
          <a:xfrm>
            <a:off x="5359401" y="6120347"/>
            <a:ext cx="6161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13"/>
              </a:rPr>
              <a:t>https://dealbook.nytimes.com/2012/08/02/knight-capital-says-trading-mishap-cost-it-440-million/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CA142E-2E5F-9826-66B2-C9481E5AA1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71389" y="1781552"/>
            <a:ext cx="5813119" cy="22627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C3694D-D386-1CE5-6F77-DAD86FC5458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98228" y="3831795"/>
            <a:ext cx="5151114" cy="25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7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81DBD-566E-108F-7FB3-A7EE3B28B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347E-9F60-14B5-1B7C-18BEE44E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goes wrong?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2E110-EC72-3E47-D83E-2C4A699E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B42524-5EAC-B669-7ACA-018C871DC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37032"/>
            <a:ext cx="10753725" cy="5220968"/>
          </a:xfrm>
        </p:spPr>
        <p:txBody>
          <a:bodyPr>
            <a:normAutofit/>
          </a:bodyPr>
          <a:lstStyle/>
          <a:p>
            <a:r>
              <a:rPr lang="en-US" dirty="0"/>
              <a:t>All these people tested their code!</a:t>
            </a:r>
          </a:p>
          <a:p>
            <a:endParaRPr lang="en-US" dirty="0"/>
          </a:p>
          <a:p>
            <a:r>
              <a:rPr lang="en-US" dirty="0"/>
              <a:t>Corner cases</a:t>
            </a:r>
          </a:p>
          <a:p>
            <a:r>
              <a:rPr lang="en-US" dirty="0"/>
              <a:t>Unexpected interactions</a:t>
            </a:r>
          </a:p>
          <a:p>
            <a:r>
              <a:rPr lang="en-US" dirty="0"/>
              <a:t>Language gotchas</a:t>
            </a:r>
          </a:p>
          <a:p>
            <a:r>
              <a:rPr lang="en-US" dirty="0"/>
              <a:t>Classic bugs: buffer overflows, use after free, …</a:t>
            </a:r>
          </a:p>
          <a:p>
            <a:r>
              <a:rPr lang="en-US" dirty="0"/>
              <a:t>Heisenbugs (test mostly succeeds, sometimes randomly fails)</a:t>
            </a:r>
          </a:p>
        </p:txBody>
      </p:sp>
    </p:spTree>
    <p:extLst>
      <p:ext uri="{BB962C8B-B14F-4D97-AF65-F5344CB8AC3E}">
        <p14:creationId xmlns:p14="http://schemas.microsoft.com/office/powerpoint/2010/main" val="3496942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FF550-A7F9-FD1C-41C0-D63A2923B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5A32E-23C8-693D-5614-05B73ED0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we find bugs automatically?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9BB8C-D04B-481F-2B70-F99F1DC1B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50A7C3-79D4-92DC-D78C-F22576B7A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37032"/>
            <a:ext cx="10753725" cy="5220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for(i = 0; i &lt; bound; i++){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a[i] = </a:t>
            </a:r>
            <a:r>
              <a:rPr lang="en-US" dirty="0" err="1">
                <a:latin typeface="Consolas" panose="020B0609020204030204" pitchFamily="49" charset="0"/>
              </a:rPr>
              <a:t>get_val</a:t>
            </a:r>
            <a:r>
              <a:rPr lang="en-US" dirty="0">
                <a:latin typeface="Consolas" panose="020B0609020204030204" pitchFamily="49" charset="0"/>
              </a:rPr>
              <a:t>(i);</a:t>
            </a:r>
            <a:br>
              <a:rPr lang="en-US" dirty="0">
                <a:latin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</a:rPr>
              <a:t>}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 prove it doesn’t overflow: show </a:t>
            </a:r>
            <a:r>
              <a:rPr lang="en-US" dirty="0">
                <a:latin typeface="Consolas" panose="020B0609020204030204" pitchFamily="49" charset="0"/>
              </a:rPr>
              <a:t>bound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/>
              <a:t>is &lt;= length of </a:t>
            </a:r>
            <a:r>
              <a:rPr lang="en-US" dirty="0">
                <a:latin typeface="Consolas" panose="020B0609020204030204" pitchFamily="49" charset="0"/>
              </a:rPr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17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65F28-E861-3425-68E0-42E8A9B5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C99D-820C-48E5-5774-DF26CB35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we find bugs automatically?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7B9B6-0C0F-553C-28B6-4A2E8E442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521A5B-AE6B-1A1B-63AE-2DB096263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37032"/>
            <a:ext cx="10753725" cy="5220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for(i = 0; i &lt; bound; i++){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a[</a:t>
            </a:r>
            <a:r>
              <a:rPr lang="en-US" dirty="0" err="1">
                <a:latin typeface="Consolas" panose="020B0609020204030204" pitchFamily="49" charset="0"/>
              </a:rPr>
              <a:t>get_index</a:t>
            </a:r>
            <a:r>
              <a:rPr lang="en-US" dirty="0">
                <a:latin typeface="Consolas" panose="020B0609020204030204" pitchFamily="49" charset="0"/>
              </a:rPr>
              <a:t>(i)] = </a:t>
            </a:r>
            <a:r>
              <a:rPr lang="en-US" dirty="0" err="1">
                <a:latin typeface="Consolas" panose="020B0609020204030204" pitchFamily="49" charset="0"/>
              </a:rPr>
              <a:t>get_val</a:t>
            </a:r>
            <a:r>
              <a:rPr lang="en-US" dirty="0">
                <a:latin typeface="Consolas" panose="020B0609020204030204" pitchFamily="49" charset="0"/>
              </a:rPr>
              <a:t>(i);</a:t>
            </a:r>
            <a:br>
              <a:rPr lang="en-US" dirty="0">
                <a:latin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</a:rPr>
              <a:t>}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 prove it doesn’t overflow: need to prove </a:t>
            </a:r>
            <a:r>
              <a:rPr lang="en-US" dirty="0" err="1">
                <a:latin typeface="Consolas" panose="020B0609020204030204" pitchFamily="49" charset="0"/>
              </a:rPr>
              <a:t>get_index</a:t>
            </a:r>
            <a:r>
              <a:rPr lang="en-US" dirty="0"/>
              <a:t> always returns reasonable values!</a:t>
            </a:r>
          </a:p>
          <a:p>
            <a:r>
              <a:rPr lang="en-US" i="1" dirty="0"/>
              <a:t>Safety</a:t>
            </a:r>
            <a:r>
              <a:rPr lang="en-US" dirty="0"/>
              <a:t> is entangled with </a:t>
            </a:r>
            <a:r>
              <a:rPr lang="en-US" i="1" dirty="0"/>
              <a:t>functional correctness</a:t>
            </a:r>
          </a:p>
        </p:txBody>
      </p:sp>
    </p:spTree>
    <p:extLst>
      <p:ext uri="{BB962C8B-B14F-4D97-AF65-F5344CB8AC3E}">
        <p14:creationId xmlns:p14="http://schemas.microsoft.com/office/powerpoint/2010/main" val="1638227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0E8F12-EA55-4C2A-A0BD-BD5B873BA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37032"/>
            <a:ext cx="10753725" cy="5220968"/>
          </a:xfrm>
        </p:spPr>
        <p:txBody>
          <a:bodyPr>
            <a:normAutofit/>
          </a:bodyPr>
          <a:lstStyle/>
          <a:p>
            <a:r>
              <a:rPr lang="en-US" dirty="0"/>
              <a:t>Prove programs correct!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program will:</a:t>
            </a:r>
          </a:p>
          <a:p>
            <a:pPr lvl="1"/>
            <a:r>
              <a:rPr lang="en-US" dirty="0"/>
              <a:t>never overflow its stack</a:t>
            </a:r>
          </a:p>
          <a:p>
            <a:pPr lvl="1"/>
            <a:r>
              <a:rPr lang="en-US" dirty="0"/>
              <a:t>never dereference a null pointer</a:t>
            </a:r>
          </a:p>
          <a:p>
            <a:pPr lvl="1"/>
            <a:r>
              <a:rPr lang="en-US" dirty="0"/>
              <a:t>never call a function without meeting its preconditions</a:t>
            </a:r>
          </a:p>
          <a:p>
            <a:pPr lvl="1"/>
            <a:r>
              <a:rPr lang="en-US" dirty="0"/>
              <a:t>always return the right result!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C622B-C18D-4ED4-9EEB-6C2CA6FD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</a:t>
            </a:r>
            <a:r>
              <a:rPr lang="en-US"/>
              <a:t>guarantee a program bug-free?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AC75B-A5D0-4B50-8176-5204809D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BCC30-6F25-43B1-9929-5466A070A4B5}"/>
              </a:ext>
            </a:extLst>
          </p:cNvPr>
          <p:cNvSpPr txBox="1"/>
          <p:nvPr/>
        </p:nvSpPr>
        <p:spPr>
          <a:xfrm>
            <a:off x="1357540" y="2562126"/>
            <a:ext cx="2629533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while(i &lt;= 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 = r *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i++;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16" name="Graphic 15" descr="Diploma roll with solid fill">
            <a:extLst>
              <a:ext uri="{FF2B5EF4-FFF2-40B4-BE49-F238E27FC236}">
                <a16:creationId xmlns:a16="http://schemas.microsoft.com/office/drawing/2014/main" id="{1F7B67CF-5100-448F-BBAA-4235C6A78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5524" y="3582254"/>
            <a:ext cx="914400" cy="914400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B9529C61-003A-4A26-8ED8-17677538C921}"/>
              </a:ext>
            </a:extLst>
          </p:cNvPr>
          <p:cNvSpPr txBox="1">
            <a:spLocks/>
          </p:cNvSpPr>
          <p:nvPr/>
        </p:nvSpPr>
        <p:spPr>
          <a:xfrm>
            <a:off x="5066620" y="2426898"/>
            <a:ext cx="10753725" cy="5220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This course:</a:t>
            </a:r>
          </a:p>
          <a:p>
            <a:pPr marL="0" indent="0">
              <a:buNone/>
            </a:pPr>
            <a:r>
              <a:rPr lang="en-US" dirty="0"/>
              <a:t>How can we write these proofs?</a:t>
            </a:r>
          </a:p>
          <a:p>
            <a:pPr marL="0" indent="0">
              <a:buNone/>
            </a:pPr>
            <a:r>
              <a:rPr lang="en-US" dirty="0"/>
              <a:t>How can we write programs so they’re </a:t>
            </a:r>
            <a:br>
              <a:rPr lang="en-US" dirty="0"/>
            </a:br>
            <a:r>
              <a:rPr lang="en-US" dirty="0"/>
              <a:t>easier to prove?</a:t>
            </a:r>
          </a:p>
        </p:txBody>
      </p:sp>
    </p:spTree>
    <p:extLst>
      <p:ext uri="{BB962C8B-B14F-4D97-AF65-F5344CB8AC3E}">
        <p14:creationId xmlns:p14="http://schemas.microsoft.com/office/powerpoint/2010/main" val="12814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AD68-25F8-07E4-3C5D-EAC116B28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2E2E98-BC11-FE83-9669-274832B12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4004D-390C-F481-2C8E-322E2D97955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86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A6D0-D035-444F-9207-9CEA60FA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821DC-487D-4DBC-A20C-E76B6DDAF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In-class exercises: 25%</a:t>
            </a:r>
          </a:p>
          <a:p>
            <a:r>
              <a:rPr lang="en-US" dirty="0"/>
              <a:t>Assignments: 50%</a:t>
            </a:r>
          </a:p>
          <a:p>
            <a:r>
              <a:rPr lang="en-US" dirty="0"/>
              <a:t>Project: 25%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31868-ED69-4295-A091-4517C771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14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7E21-F876-4770-9D65-49C842A9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1BCBB-02FE-4298-B5FD-F33F5E3D3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115719"/>
          </a:xfrm>
        </p:spPr>
        <p:txBody>
          <a:bodyPr/>
          <a:lstStyle/>
          <a:p>
            <a:r>
              <a:rPr lang="en-US" dirty="0"/>
              <a:t>In each class, we’ll work through some example problems/proofs</a:t>
            </a:r>
          </a:p>
          <a:p>
            <a:r>
              <a:rPr lang="en-US" dirty="0"/>
              <a:t>Submit via </a:t>
            </a:r>
            <a:r>
              <a:rPr lang="en-US" dirty="0" err="1">
                <a:hlinkClick r:id="rId3"/>
              </a:rPr>
              <a:t>Gradescope</a:t>
            </a:r>
            <a:endParaRPr lang="en-US" dirty="0"/>
          </a:p>
          <a:p>
            <a:r>
              <a:rPr lang="en-US" dirty="0"/>
              <a:t>Due at the start of the next class</a:t>
            </a:r>
          </a:p>
          <a:p>
            <a:r>
              <a:rPr lang="en-US" dirty="0"/>
              <a:t>You get credit as long as you make some progress on the problem</a:t>
            </a:r>
          </a:p>
          <a:p>
            <a:endParaRPr lang="en-US" dirty="0"/>
          </a:p>
          <a:p>
            <a:r>
              <a:rPr lang="en-US" dirty="0"/>
              <a:t>Feel free to discuss with your neighbors, ask questions, suggest other approaches, etc.!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4D433-3942-49AF-9BDE-31140E8F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0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7E21-F876-4770-9D65-49C842A9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1BCBB-02FE-4298-B5FD-F33F5E3D3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5175248"/>
          </a:xfrm>
        </p:spPr>
        <p:txBody>
          <a:bodyPr>
            <a:normAutofit/>
          </a:bodyPr>
          <a:lstStyle/>
          <a:p>
            <a:r>
              <a:rPr lang="en-US" dirty="0"/>
              <a:t>Programming/proving assignments</a:t>
            </a:r>
          </a:p>
          <a:p>
            <a:r>
              <a:rPr lang="en-US" dirty="0"/>
              <a:t>Submit via </a:t>
            </a:r>
            <a:r>
              <a:rPr lang="en-US" dirty="0" err="1">
                <a:hlinkClick r:id="rId3"/>
              </a:rPr>
              <a:t>Gradescope</a:t>
            </a:r>
            <a:endParaRPr lang="en-US" dirty="0"/>
          </a:p>
          <a:p>
            <a:r>
              <a:rPr lang="en-US" dirty="0"/>
              <a:t>Due at 11:59 PM on the due date</a:t>
            </a:r>
          </a:p>
          <a:p>
            <a:r>
              <a:rPr lang="en-US" dirty="0"/>
              <a:t>You can discuss strategy with other students, but don’t look at each other’s code!</a:t>
            </a:r>
          </a:p>
          <a:p>
            <a:r>
              <a:rPr lang="en-US" dirty="0"/>
              <a:t>Always cite your sources (websites, other students, </a:t>
            </a:r>
            <a:r>
              <a:rPr lang="en-US" dirty="0" err="1"/>
              <a:t>StackOverflow</a:t>
            </a:r>
            <a:r>
              <a:rPr lang="en-US" dirty="0"/>
              <a:t>, ChatGPT, etc.)</a:t>
            </a:r>
          </a:p>
          <a:p>
            <a:r>
              <a:rPr lang="en-US" dirty="0"/>
              <a:t>You’ll get most of the credit for attempting a problem, even if you don’t finish it – do what you can, and we’ll work through tricky ones in class after the deadline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4D433-3942-49AF-9BDE-31140E8F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29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5687-3245-4BCE-8EE7-FE44A3554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Sources and ChatGPT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D91E-828A-46BF-BD0A-7874B25DE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115719"/>
          </a:xfrm>
        </p:spPr>
        <p:txBody>
          <a:bodyPr>
            <a:normAutofit/>
          </a:bodyPr>
          <a:lstStyle/>
          <a:p>
            <a:r>
              <a:rPr lang="en-US" dirty="0"/>
              <a:t>You may be able to find solutions online/generate them, but: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It’ll make the class harder; the assignments are there to help you learn.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Always cite your sources! (websites, GPT, etc.)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Please don’t make your solutions public (e.g. on GitHub)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There’s less theorem-prover code out there than other kinds of code, so what you find will often be outdated or unreliable</a:t>
            </a:r>
          </a:p>
          <a:p>
            <a:pPr marL="1203325" lvl="1" indent="-514350">
              <a:buFont typeface="+mj-lt"/>
              <a:buAutoNum type="alphaLcPeriod"/>
            </a:pPr>
            <a:r>
              <a:rPr lang="en-US" dirty="0"/>
              <a:t>ChatGPT is a </a:t>
            </a:r>
            <a:r>
              <a:rPr lang="en-US" b="1" i="1" dirty="0"/>
              <a:t>plagiarism machine</a:t>
            </a:r>
            <a:r>
              <a:rPr lang="en-US" dirty="0"/>
              <a:t>, so google your code!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Always </a:t>
            </a:r>
            <a:r>
              <a:rPr lang="en-US" b="1" i="1" dirty="0"/>
              <a:t>run your proofs</a:t>
            </a:r>
            <a:r>
              <a:rPr lang="en-US" dirty="0"/>
              <a:t> and see if they work! (and if they don’t, don’t submit them!)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D364D-FF25-4B17-A6BF-747F8ADAE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67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BA7AA-E021-E249-2ED7-64B3B1616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7D8653-A7CD-DCBB-A69B-44472C67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030BF-960F-24B6-49B2-3ACEC02BE65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07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BCBD6-AAA6-58C9-FBD7-35757B97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C5CD6-85BA-AEC5-D5F5-036403471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1C742-9077-9967-8D94-21065E369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How do we prove things?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we prove things </a:t>
            </a:r>
            <a:r>
              <a:rPr lang="en-US" i="1" dirty="0"/>
              <a:t>about programs?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What kinds of programs are </a:t>
            </a:r>
            <a:r>
              <a:rPr lang="en-US" dirty="0"/>
              <a:t>interesting/tricky to prove?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Let’s prove some programs!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463550" lvl="1" indent="0">
              <a:buNone/>
            </a:pPr>
            <a:r>
              <a:rPr lang="en-US" dirty="0"/>
              <a:t>	</a:t>
            </a:r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17C1C-2C24-3C2C-6983-45D381283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9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You already know how to write programs: languages, compilers, IDEs, etc.</a:t>
            </a:r>
          </a:p>
          <a:p>
            <a:r>
              <a:rPr lang="en-US" dirty="0"/>
              <a:t>How do we write proofs? The same way: with software tools!</a:t>
            </a:r>
          </a:p>
          <a:p>
            <a:endParaRPr lang="en-US" sz="3200" dirty="0"/>
          </a:p>
          <a:p>
            <a:r>
              <a:rPr lang="en-US" sz="3200" dirty="0"/>
              <a:t>Tool #1: The </a:t>
            </a:r>
            <a:r>
              <a:rPr lang="en-US" dirty="0" err="1"/>
              <a:t>Rocq</a:t>
            </a:r>
            <a:r>
              <a:rPr lang="en-US" sz="3200" dirty="0"/>
              <a:t> proo</a:t>
            </a:r>
            <a:r>
              <a:rPr lang="en-US" dirty="0"/>
              <a:t>f assistant (</a:t>
            </a:r>
            <a:r>
              <a:rPr lang="en-US" dirty="0">
                <a:hlinkClick r:id="rId3"/>
              </a:rPr>
              <a:t>https://rocq-prover.org/</a:t>
            </a:r>
            <a:r>
              <a:rPr lang="en-US" dirty="0"/>
              <a:t>)</a:t>
            </a:r>
          </a:p>
          <a:p>
            <a:r>
              <a:rPr lang="en-US" dirty="0"/>
              <a:t>For the first ~5 weeks, we’ll learn how to use it to write guaranteed-correct mathematical proofs</a:t>
            </a:r>
          </a:p>
          <a:p>
            <a:r>
              <a:rPr lang="en-US" dirty="0"/>
              <a:t>After that, we’ll apply those techniques to programs!</a:t>
            </a:r>
          </a:p>
          <a:p>
            <a:r>
              <a:rPr lang="en-US" dirty="0"/>
              <a:t>And look at some complicated use cases, esp. </a:t>
            </a:r>
            <a:r>
              <a:rPr lang="en-US" i="1" dirty="0"/>
              <a:t>concurrent</a:t>
            </a:r>
            <a:r>
              <a:rPr lang="en-US" dirty="0"/>
              <a:t> programs (see also CS 454)</a:t>
            </a:r>
          </a:p>
          <a:p>
            <a:endParaRPr lang="en-US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89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Theorem Provers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In the theorem prover, we can: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</a:t>
            </a:r>
            <a:r>
              <a:rPr lang="en-US" b="1" dirty="0"/>
              <a:t>definitions</a:t>
            </a:r>
            <a:r>
              <a:rPr lang="en-US" dirty="0"/>
              <a:t>, in a math-like programming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Write </a:t>
            </a:r>
            <a:r>
              <a:rPr lang="en-US" sz="3200" b="1" dirty="0"/>
              <a:t>proofs </a:t>
            </a:r>
            <a:r>
              <a:rPr lang="en-US" sz="3200" dirty="0"/>
              <a:t>about those definitions, using logic “tactics”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 the </a:t>
            </a:r>
            <a:r>
              <a:rPr lang="en-US" b="1" dirty="0"/>
              <a:t>proof state </a:t>
            </a:r>
            <a:r>
              <a:rPr lang="en-US" dirty="0"/>
              <a:t>at each point in a proof (what do we know? what do we still need to show?)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Automatically </a:t>
            </a:r>
            <a:r>
              <a:rPr lang="en-US" b="1" dirty="0"/>
              <a:t>check</a:t>
            </a:r>
            <a:r>
              <a:rPr lang="en-US" dirty="0"/>
              <a:t> that each step of our proofs is valid</a:t>
            </a: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463550" lvl="1" indent="0">
              <a:buNone/>
            </a:pPr>
            <a:r>
              <a:rPr lang="en-US" dirty="0"/>
              <a:t>	</a:t>
            </a:r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68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2D00B-4A93-4E1B-B362-B0DC50417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Foundations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B91F48-DF87-4BA2-A73A-9DD06DA92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16" y="1384467"/>
            <a:ext cx="3429917" cy="41417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C63CA-F04E-4789-B4FD-DE4F7EDAC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A8A0B-1FA2-4CE6-AA52-C0B81DB40F08}"/>
              </a:ext>
            </a:extLst>
          </p:cNvPr>
          <p:cNvSpPr txBox="1"/>
          <p:nvPr/>
        </p:nvSpPr>
        <p:spPr>
          <a:xfrm>
            <a:off x="1250731" y="5938344"/>
            <a:ext cx="9942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3"/>
              </a:rPr>
              <a:t>https://softwarefoundations.cis.upenn.edu/lf-current/index.html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2A7E10-4A52-464C-86E1-6ED2DD8CDBD8}"/>
              </a:ext>
            </a:extLst>
          </p:cNvPr>
          <p:cNvSpPr txBox="1">
            <a:spLocks/>
          </p:cNvSpPr>
          <p:nvPr/>
        </p:nvSpPr>
        <p:spPr>
          <a:xfrm>
            <a:off x="4386124" y="1468867"/>
            <a:ext cx="7564138" cy="4140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Online textbook, each chapter is a file that can be run in </a:t>
            </a:r>
            <a:r>
              <a:rPr lang="en-US" sz="3600" dirty="0" err="1"/>
              <a:t>Rocq</a:t>
            </a:r>
            <a:endParaRPr lang="en-US" sz="3600" dirty="0"/>
          </a:p>
          <a:p>
            <a:r>
              <a:rPr lang="en-US" sz="3600" dirty="0"/>
              <a:t>Contents:</a:t>
            </a:r>
          </a:p>
          <a:p>
            <a:pPr lvl="1"/>
            <a:r>
              <a:rPr lang="en-US" sz="3200" dirty="0"/>
              <a:t>Introduction to theorem proving</a:t>
            </a:r>
          </a:p>
          <a:p>
            <a:pPr lvl="1"/>
            <a:r>
              <a:rPr lang="en-US" sz="3200" dirty="0"/>
              <a:t>Basic logic and functional programming</a:t>
            </a:r>
          </a:p>
          <a:p>
            <a:pPr lvl="1"/>
            <a:r>
              <a:rPr lang="en-US" sz="3200" dirty="0"/>
              <a:t>More advanced logic, mostly induction</a:t>
            </a:r>
          </a:p>
          <a:p>
            <a:pPr lvl="1"/>
            <a:r>
              <a:rPr lang="en-US" sz="3200" dirty="0"/>
              <a:t>How to describe the behavior of programs</a:t>
            </a:r>
          </a:p>
        </p:txBody>
      </p:sp>
    </p:spTree>
    <p:extLst>
      <p:ext uri="{BB962C8B-B14F-4D97-AF65-F5344CB8AC3E}">
        <p14:creationId xmlns:p14="http://schemas.microsoft.com/office/powerpoint/2010/main" val="268576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5687-3245-4BCE-8EE7-FE44A3554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</a:t>
            </a:r>
            <a:r>
              <a:rPr lang="en-US" dirty="0" err="1"/>
              <a:t>Rocq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D91E-828A-46BF-BD0A-7874B25DE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06008"/>
          </a:xfrm>
        </p:spPr>
        <p:txBody>
          <a:bodyPr/>
          <a:lstStyle/>
          <a:p>
            <a:r>
              <a:rPr lang="en-US" dirty="0"/>
              <a:t>Distributed via </a:t>
            </a:r>
            <a:r>
              <a:rPr lang="en-US" dirty="0" err="1"/>
              <a:t>opam</a:t>
            </a:r>
            <a:r>
              <a:rPr lang="en-US" dirty="0"/>
              <a:t>, the OCaml Package Manager</a:t>
            </a:r>
          </a:p>
          <a:p>
            <a:r>
              <a:rPr lang="en-US" dirty="0"/>
              <a:t>File extension is </a:t>
            </a:r>
            <a:r>
              <a:rPr lang="en-US" dirty="0">
                <a:latin typeface="Consolas" panose="020B0609020204030204" pitchFamily="49" charset="0"/>
              </a:rPr>
              <a:t>.v</a:t>
            </a:r>
          </a:p>
          <a:p>
            <a:r>
              <a:rPr lang="en-US" dirty="0"/>
              <a:t>If it matters, we’ll use version 9.0</a:t>
            </a:r>
          </a:p>
          <a:p>
            <a:endParaRPr lang="en-US" dirty="0"/>
          </a:p>
          <a:p>
            <a:r>
              <a:rPr lang="en-US" dirty="0"/>
              <a:t>Two main IDEs: Visual Studio Code (</a:t>
            </a:r>
            <a:r>
              <a:rPr lang="en-US" dirty="0" err="1"/>
              <a:t>VSRocq</a:t>
            </a:r>
            <a:r>
              <a:rPr lang="en-US" dirty="0"/>
              <a:t> extension) and </a:t>
            </a:r>
            <a:r>
              <a:rPr lang="en-US" dirty="0" err="1"/>
              <a:t>RocqIDE</a:t>
            </a:r>
            <a:r>
              <a:rPr lang="en-US" dirty="0"/>
              <a:t> (available on </a:t>
            </a:r>
            <a:r>
              <a:rPr lang="en-US" dirty="0" err="1"/>
              <a:t>opam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D364D-FF25-4B17-A6BF-747F8ADAE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44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5687-3245-4BCE-8EE7-FE44A3554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D91E-828A-46BF-BD0A-7874B25DE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11571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Install </a:t>
            </a:r>
            <a:r>
              <a:rPr lang="en-US" sz="2800" dirty="0" err="1"/>
              <a:t>opam</a:t>
            </a:r>
            <a:r>
              <a:rPr lang="en-US" sz="2800" dirty="0"/>
              <a:t>: </a:t>
            </a:r>
            <a:r>
              <a:rPr lang="en-US" sz="2800" dirty="0">
                <a:hlinkClick r:id="rId3"/>
              </a:rPr>
              <a:t>https://ocaml.org/install#linux_mac_bsd</a:t>
            </a:r>
            <a:endParaRPr lang="en-US" sz="2800" dirty="0"/>
          </a:p>
          <a:p>
            <a:pPr marL="688975" lvl="1" indent="0">
              <a:buNone/>
            </a:pPr>
            <a:r>
              <a:rPr lang="en-US" sz="2400" dirty="0"/>
              <a:t>If you’re using Windows, I strongly recommend using WSL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Install </a:t>
            </a:r>
            <a:r>
              <a:rPr lang="en-US" sz="2800" dirty="0" err="1"/>
              <a:t>Rocq</a:t>
            </a:r>
            <a:r>
              <a:rPr lang="en-US" sz="2800" dirty="0"/>
              <a:t>: </a:t>
            </a:r>
            <a:r>
              <a:rPr lang="en-US" sz="2800" dirty="0" err="1">
                <a:latin typeface="Consolas" panose="020B0609020204030204" pitchFamily="49" charset="0"/>
              </a:rPr>
              <a:t>opam</a:t>
            </a:r>
            <a:r>
              <a:rPr lang="en-US" sz="2800" dirty="0">
                <a:latin typeface="Consolas" panose="020B0609020204030204" pitchFamily="49" charset="0"/>
              </a:rPr>
              <a:t> pin add </a:t>
            </a:r>
            <a:r>
              <a:rPr lang="en-US" sz="2800" dirty="0" err="1">
                <a:latin typeface="Consolas" panose="020B0609020204030204" pitchFamily="49" charset="0"/>
              </a:rPr>
              <a:t>rocq</a:t>
            </a:r>
            <a:r>
              <a:rPr lang="en-US" sz="2800" dirty="0">
                <a:latin typeface="Consolas" panose="020B0609020204030204" pitchFamily="49" charset="0"/>
              </a:rPr>
              <a:t>-prover </a:t>
            </a:r>
            <a:r>
              <a:rPr lang="en-US" sz="2800">
                <a:latin typeface="Consolas" panose="020B0609020204030204" pitchFamily="49" charset="0"/>
              </a:rPr>
              <a:t>(version)</a:t>
            </a:r>
            <a:endParaRPr lang="en-US" sz="2800" dirty="0">
              <a:latin typeface="Consolas" panose="020B060902020403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Install </a:t>
            </a:r>
            <a:r>
              <a:rPr lang="en-US" sz="2800" dirty="0" err="1"/>
              <a:t>VSRocq</a:t>
            </a:r>
            <a:r>
              <a:rPr lang="en-US" sz="2800" dirty="0"/>
              <a:t> (or another IDE if you don’t like </a:t>
            </a:r>
            <a:r>
              <a:rPr lang="en-US" sz="2800" dirty="0" err="1"/>
              <a:t>VSCode</a:t>
            </a:r>
            <a:r>
              <a:rPr lang="en-US" sz="28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Download and unpack the textbook (</a:t>
            </a:r>
            <a:r>
              <a:rPr lang="en-US" sz="2800" dirty="0">
                <a:hlinkClick r:id="rId4"/>
              </a:rPr>
              <a:t>https://softwarefoundations.cis.upenn.edu/lf-current/index.html</a:t>
            </a:r>
            <a:r>
              <a:rPr lang="en-US" sz="28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Run </a:t>
            </a:r>
            <a:r>
              <a:rPr lang="en-US" sz="2800" dirty="0">
                <a:latin typeface="Consolas" panose="020B0609020204030204" pitchFamily="49" charset="0"/>
              </a:rPr>
              <a:t>make</a:t>
            </a:r>
            <a:r>
              <a:rPr lang="en-US" sz="2800" dirty="0"/>
              <a:t> in the textbook’s folder to compile the textbook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If you finish, run </a:t>
            </a:r>
            <a:r>
              <a:rPr lang="en-US" sz="2800" dirty="0">
                <a:hlinkClick r:id="rId5"/>
              </a:rPr>
              <a:t>demo.v</a:t>
            </a:r>
            <a:r>
              <a:rPr lang="en-US" sz="2800" dirty="0"/>
              <a:t>, then submit a screenshot for Exercise 1/13 on </a:t>
            </a:r>
            <a:r>
              <a:rPr lang="en-US" sz="2800" dirty="0" err="1"/>
              <a:t>Gradescope</a:t>
            </a:r>
            <a:r>
              <a:rPr lang="en-US" sz="2800" dirty="0"/>
              <a:t> (the whole file should be processed). If you haven’t finished, submit a description of where you’re stuck instead.</a:t>
            </a:r>
          </a:p>
          <a:p>
            <a:pPr marL="0" indent="0">
              <a:buNone/>
            </a:pPr>
            <a:r>
              <a:rPr lang="en-US" sz="2800" dirty="0"/>
              <a:t>If you get stuck, raise your hand, post on Piazza, or come by office hours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D364D-FF25-4B17-A6BF-747F8ADAE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96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D5055-5F26-5B56-40BE-805C38556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45CD1C-DFBA-1D25-2A11-3CD3D7A2A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91EB7-C857-A783-67C7-2F31B2962D9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066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8658437a-2eaf-437c-aeee-256c6b17fde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d61ac83-6dcf-49a4-a866-28ab5526ea7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89511df-da4f-451a-b192-165604156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483aea8-07e1-44b6-8676-47a5c07e854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38e7b52-b88f-40a6-a790-90ede7d058b0"/>
</p:tagLst>
</file>

<file path=ppt/theme/theme1.xml><?xml version="1.0" encoding="utf-8"?>
<a:theme xmlns:a="http://schemas.openxmlformats.org/drawingml/2006/main" name="Metropolitan">
  <a:themeElements>
    <a:clrScheme name="Custom 1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2370CD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74133</TotalTime>
  <Words>1746</Words>
  <Application>Microsoft Office PowerPoint</Application>
  <PresentationFormat>Widescreen</PresentationFormat>
  <Paragraphs>208</Paragraphs>
  <Slides>24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Consolas</vt:lpstr>
      <vt:lpstr>Courier New</vt:lpstr>
      <vt:lpstr>Metropolitan</vt:lpstr>
      <vt:lpstr>Bitmap Image</vt:lpstr>
      <vt:lpstr>CS 472 – Provably Correct Programming</vt:lpstr>
      <vt:lpstr>PowerPoint Presentation</vt:lpstr>
      <vt:lpstr>Welcome to the Course!</vt:lpstr>
      <vt:lpstr>Course Information</vt:lpstr>
      <vt:lpstr>Asking questions</vt:lpstr>
      <vt:lpstr>PowerPoint Presentation</vt:lpstr>
      <vt:lpstr>Software works badly</vt:lpstr>
      <vt:lpstr>What goes wrong?</vt:lpstr>
      <vt:lpstr>Why can’t we find bugs automatically?</vt:lpstr>
      <vt:lpstr>Why can’t we find bugs automatically?</vt:lpstr>
      <vt:lpstr>Can we guarantee a program bug-free?</vt:lpstr>
      <vt:lpstr>PowerPoint Presentation</vt:lpstr>
      <vt:lpstr>Grading</vt:lpstr>
      <vt:lpstr>Exercises</vt:lpstr>
      <vt:lpstr>Assignments</vt:lpstr>
      <vt:lpstr>Online Sources and ChatGPT</vt:lpstr>
      <vt:lpstr>PowerPoint Presentation</vt:lpstr>
      <vt:lpstr>Agenda</vt:lpstr>
      <vt:lpstr>Getting Started with Proofs</vt:lpstr>
      <vt:lpstr>Interactive Theorem Provers</vt:lpstr>
      <vt:lpstr>Logical Foundations</vt:lpstr>
      <vt:lpstr>Getting Started with Rocq</vt:lpstr>
      <vt:lpstr>Today’s Exercise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494 lecture 1</dc:title>
  <dc:creator>Susannah Mansky</dc:creator>
  <cp:lastModifiedBy>William Mansky</cp:lastModifiedBy>
  <cp:revision>254</cp:revision>
  <dcterms:created xsi:type="dcterms:W3CDTF">2018-08-06T16:06:24Z</dcterms:created>
  <dcterms:modified xsi:type="dcterms:W3CDTF">2026-02-24T19:24:04Z</dcterms:modified>
</cp:coreProperties>
</file>