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37" r:id="rId1"/>
  </p:sldMasterIdLst>
  <p:notesMasterIdLst>
    <p:notesMasterId r:id="rId8"/>
  </p:notesMasterIdLst>
  <p:sldIdLst>
    <p:sldId id="524" r:id="rId2"/>
    <p:sldId id="526" r:id="rId3"/>
    <p:sldId id="421" r:id="rId4"/>
    <p:sldId id="516" r:id="rId5"/>
    <p:sldId id="517" r:id="rId6"/>
    <p:sldId id="525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504" y="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21A42C-6F56-4999-889F-1A28CECA218E}" type="datetimeFigureOut">
              <a:rPr lang="en-US"/>
              <a:t>4/30/2026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D90F93-C2C7-47BB-9816-9D17414E410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129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Questions
https://www.polleverywhere.com/discourses/GIR7Q7npIoZWajmi0f3DR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D86095-4874-5C15-BC42-7CD6C688B15E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954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3655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didn’t we cover?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3531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20008-523C-FFD6-797F-76868FAA7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A35FCE-F694-104A-87A8-B2E5C9BA08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308158-0793-A944-501B-AD06D1038E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didn’t we cover?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62DBD0-EBA6-DB97-BDCE-FDEA24EFAA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9810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2AA07-B9F7-AF7B-17AB-DF9456EDC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C939F9-0957-6AB5-6502-C18A91D6DC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BA821F-BD12-5970-C99B-E3CEF06891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think it’s easiest to understand what these tools are actually doing, and why we’d want them, by starting on the most interactive end of the spectrum.</a:t>
            </a:r>
          </a:p>
          <a:p>
            <a:r>
              <a:rPr lang="en-US" dirty="0"/>
              <a:t>Even if you don’t verify programs in the future, I hope thinking about programs in this way will help you write more correct programs. </a:t>
            </a:r>
            <a:r>
              <a:rPr lang="en-US"/>
              <a:t>Thank you!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2366AB-68F9-6924-A4C6-D85AB6E790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2135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E22BE-64C8-BC0A-A28C-371F058B9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735AC2-E8FB-FC1B-8954-486569E960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42B774-89DA-8B4D-B14A-4A41D12DEA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
Poll Title: Do not modify the notes in this section to avoid tampering with the Poll Everywhere activity.
More info at polleverywhere.com/support
Questions
https://www.polleverywhere.com/discourses/GIR7Q7npIoZWajmi0f3DR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B71FF3-F370-3E94-E161-7395491238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2F113A-3271-48F5-857E-76D4FE824120}" type="slidenum">
              <a:rPr lang="en-US" smtClean="0"/>
              <a:t>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5942EF-43AA-77DB-824D-CCDAD3378DC1}"/>
              </a:ext>
            </a:extLst>
          </p:cNvPr>
          <p:cNvSpPr txBox="1"/>
          <p:nvPr/>
        </p:nvSpPr>
        <p:spPr>
          <a:xfrm>
            <a:off x="0" y="0"/>
            <a:ext cx="3810000" cy="127000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729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BBE02-A0F4-41F9-91C7-AA4C19822E1F}" type="datetime1">
              <a:rPr lang="tr-TR" smtClean="0"/>
              <a:t>30.04.2026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CBFCC-E1FF-473E-BF42-70E7405CF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65704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2A191-0A13-4024-B4F1-8F5FB2962499}" type="datetime1">
              <a:rPr lang="tr-TR" smtClean="0"/>
              <a:t>30.04.2026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CBFCC-E1FF-473E-BF42-70E7405CF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42350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ADAAB-2F7E-41AE-A24E-4156BF36404E}" type="datetime1">
              <a:rPr lang="tr-TR" smtClean="0"/>
              <a:t>30.04.2026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CBFCC-E1FF-473E-BF42-70E7405CF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9998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4F558-D04D-42D3-BEEC-B3A5FB6939EE}" type="datetime1">
              <a:rPr lang="tr-TR" smtClean="0"/>
              <a:t>30.04.2026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CBFCC-E1FF-473E-BF42-70E7405CF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16572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04C9D-559E-49EF-963D-E28C36F3BBC2}" type="datetime1">
              <a:rPr lang="tr-TR" smtClean="0"/>
              <a:t>30.04.2026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CBFCC-E1FF-473E-BF42-70E7405CF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9332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EFADD-62D2-44C8-A9CB-BD48B9FDEEE4}" type="datetime1">
              <a:rPr lang="tr-TR" smtClean="0"/>
              <a:t>30.04.2026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CBFCC-E1FF-473E-BF42-70E7405CF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9745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6D8E4-8783-42C7-B6B1-0F4497C26F39}" type="datetime1">
              <a:rPr lang="tr-TR" smtClean="0"/>
              <a:t>30.04.2026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CBFCC-E1FF-473E-BF42-70E7405CF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2502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11960-3D1B-40A5-AEFD-82C3B044AA8E}" type="datetime1">
              <a:rPr lang="tr-TR" smtClean="0"/>
              <a:t>30.04.2026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CBFCC-E1FF-473E-BF42-70E7405CF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50036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CF140-EF98-4E5A-B8F0-40173E01EDF8}" type="datetime1">
              <a:rPr lang="tr-TR" smtClean="0"/>
              <a:t>30.04.2026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CBFCC-E1FF-473E-BF42-70E7405CF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1740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83358-0FE8-4E54-B593-FC37BD3A31F1}" type="datetime1">
              <a:rPr lang="tr-TR" smtClean="0"/>
              <a:t>30.04.2026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CBFCC-E1FF-473E-BF42-70E7405CF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6366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918C7-161B-45BD-9900-DE0F4DD080BA}" type="datetime1">
              <a:rPr lang="tr-TR" smtClean="0"/>
              <a:t>30.04.2026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CBFCC-E1FF-473E-BF42-70E7405CF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9492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32249F-0A63-4A8E-B036-9263E8A5FD01}" type="datetime1">
              <a:rPr lang="tr-TR" smtClean="0"/>
              <a:t>30.04.2026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0CBFCC-E1FF-473E-BF42-70E7405CF17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9935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afny.or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fbinfer.com/" TargetMode="External"/><Relationship Id="rId4" Type="http://schemas.openxmlformats.org/officeDocument/2006/relationships/hyperlink" Target="https://github.com/verifast/verifast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C943D4D-4126-CC10-5504-3536345EE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t>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8437EB-0A81-E703-0C5D-5AD086C4FE7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11811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767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50E8F12-EA55-4C2A-A0BD-BD5B873BA1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274" y="1637032"/>
            <a:ext cx="10753725" cy="5220968"/>
          </a:xfrm>
        </p:spPr>
        <p:txBody>
          <a:bodyPr>
            <a:normAutofit/>
          </a:bodyPr>
          <a:lstStyle/>
          <a:p>
            <a:r>
              <a:rPr lang="en-US" dirty="0"/>
              <a:t>Prove programs correct!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This program will:</a:t>
            </a:r>
          </a:p>
          <a:p>
            <a:pPr lvl="1"/>
            <a:r>
              <a:rPr lang="en-US" dirty="0"/>
              <a:t>never overflow its stack</a:t>
            </a:r>
          </a:p>
          <a:p>
            <a:pPr lvl="1"/>
            <a:r>
              <a:rPr lang="en-US" dirty="0"/>
              <a:t>never dereference a null pointer</a:t>
            </a:r>
          </a:p>
          <a:p>
            <a:pPr lvl="1"/>
            <a:r>
              <a:rPr lang="en-US" dirty="0"/>
              <a:t>never call a function without meeting its preconditions</a:t>
            </a:r>
          </a:p>
          <a:p>
            <a:pPr lvl="1"/>
            <a:r>
              <a:rPr lang="en-US" dirty="0"/>
              <a:t>always return the right result!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3C622B-C18D-4ED4-9EEB-6C2CA6FD1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</a:t>
            </a:r>
            <a:r>
              <a:rPr lang="en-US"/>
              <a:t>guarantee a program bug-free?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DAC75B-A5D0-4B50-8176-5204809DF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DBCC30-6F25-43B1-9929-5466A070A4B5}"/>
              </a:ext>
            </a:extLst>
          </p:cNvPr>
          <p:cNvSpPr txBox="1"/>
          <p:nvPr/>
        </p:nvSpPr>
        <p:spPr>
          <a:xfrm>
            <a:off x="1357540" y="2562126"/>
            <a:ext cx="2629533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 = 1;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while(i &lt;= n){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r = r * i;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i++;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pic>
        <p:nvPicPr>
          <p:cNvPr id="16" name="Graphic 15" descr="Diploma roll with solid fill">
            <a:extLst>
              <a:ext uri="{FF2B5EF4-FFF2-40B4-BE49-F238E27FC236}">
                <a16:creationId xmlns:a16="http://schemas.microsoft.com/office/drawing/2014/main" id="{1F7B67CF-5100-448F-BBAA-4235C6A78A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95524" y="3582254"/>
            <a:ext cx="914400" cy="914400"/>
          </a:xfrm>
          <a:prstGeom prst="rect">
            <a:avLst/>
          </a:prstGeom>
        </p:spPr>
      </p:pic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B9529C61-003A-4A26-8ED8-17677538C921}"/>
              </a:ext>
            </a:extLst>
          </p:cNvPr>
          <p:cNvSpPr txBox="1">
            <a:spLocks/>
          </p:cNvSpPr>
          <p:nvPr/>
        </p:nvSpPr>
        <p:spPr>
          <a:xfrm>
            <a:off x="5066620" y="2426898"/>
            <a:ext cx="10753725" cy="52209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5425" indent="-225425" algn="l" defTabSz="914400" rtl="0" eaLnBrk="1" latinLnBrk="0" hangingPunct="1">
              <a:lnSpc>
                <a:spcPct val="85000"/>
              </a:lnSpc>
              <a:spcBef>
                <a:spcPts val="13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14400" indent="-4508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Calibri Light" panose="020F0302020204030204" pitchFamily="34" charset="0"/>
              <a:buChar char="―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6500" indent="-290513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Calibri Light" panose="020F0302020204030204" pitchFamily="34" charset="0"/>
              <a:buChar char="»"/>
              <a:defRPr sz="240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85750" indent="-2857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85750" indent="-28575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4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6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800000" indent="-228600" algn="l" defTabSz="914400" rtl="0" eaLnBrk="1" latinLnBrk="0" hangingPunct="1">
              <a:lnSpc>
                <a:spcPct val="85000"/>
              </a:lnSpc>
              <a:spcBef>
                <a:spcPts val="600"/>
              </a:spcBef>
              <a:buFont typeface="Arial" pitchFamily="34" charset="0"/>
              <a:buChar char=" 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This course:</a:t>
            </a:r>
          </a:p>
          <a:p>
            <a:pPr marL="0" indent="0">
              <a:buNone/>
            </a:pPr>
            <a:r>
              <a:rPr lang="en-US" dirty="0"/>
              <a:t>How can we write these proofs?</a:t>
            </a:r>
          </a:p>
          <a:p>
            <a:pPr marL="0" indent="0">
              <a:buNone/>
            </a:pPr>
            <a:r>
              <a:rPr lang="en-US" dirty="0"/>
              <a:t>How can we write programs so they’re </a:t>
            </a:r>
            <a:br>
              <a:rPr lang="en-US" dirty="0"/>
            </a:br>
            <a:r>
              <a:rPr lang="en-US" dirty="0"/>
              <a:t>easier to prove?</a:t>
            </a:r>
          </a:p>
        </p:txBody>
      </p:sp>
    </p:spTree>
    <p:extLst>
      <p:ext uri="{BB962C8B-B14F-4D97-AF65-F5344CB8AC3E}">
        <p14:creationId xmlns:p14="http://schemas.microsoft.com/office/powerpoint/2010/main" val="1339843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117BA-6B9D-4D2B-A1E0-CC17811FD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did we learn?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924A0C-7C81-48FB-AC9E-FE22C7B5D3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637031"/>
            <a:ext cx="10753725" cy="5029775"/>
          </a:xfrm>
        </p:spPr>
        <p:txBody>
          <a:bodyPr>
            <a:normAutofit/>
          </a:bodyPr>
          <a:lstStyle/>
          <a:p>
            <a:r>
              <a:rPr lang="en-US" sz="3200" dirty="0"/>
              <a:t>Introduction to theorem proving with </a:t>
            </a:r>
            <a:r>
              <a:rPr lang="en-US" sz="3200" dirty="0" err="1"/>
              <a:t>Rocq</a:t>
            </a:r>
            <a:endParaRPr lang="en-US" sz="3200" dirty="0"/>
          </a:p>
          <a:p>
            <a:pPr lvl="1"/>
            <a:r>
              <a:rPr lang="en-US" sz="2800" dirty="0"/>
              <a:t>Notation, pattern-matching and recursion, tactics, proof strategies</a:t>
            </a:r>
          </a:p>
          <a:p>
            <a:endParaRPr lang="en-US" sz="3200" dirty="0"/>
          </a:p>
          <a:p>
            <a:r>
              <a:rPr lang="en-US" sz="3200" dirty="0"/>
              <a:t>Separation logic with Iris</a:t>
            </a:r>
          </a:p>
          <a:p>
            <a:pPr lvl="1"/>
            <a:r>
              <a:rPr lang="en-US" sz="2800" dirty="0"/>
              <a:t>Basic separation logic and tactics</a:t>
            </a:r>
          </a:p>
          <a:p>
            <a:pPr lvl="1"/>
            <a:r>
              <a:rPr lang="en-US" sz="2800" dirty="0"/>
              <a:t>Specs for programs: pre- and postconditions</a:t>
            </a:r>
          </a:p>
          <a:p>
            <a:pPr lvl="1"/>
            <a:r>
              <a:rPr lang="en-US" sz="2800" dirty="0"/>
              <a:t>Data structures</a:t>
            </a:r>
          </a:p>
          <a:p>
            <a:pPr lvl="1"/>
            <a:r>
              <a:rPr lang="en-US" sz="2800" dirty="0"/>
              <a:t>Concurrency: invariants, threads, locks, ghost state</a:t>
            </a:r>
          </a:p>
          <a:p>
            <a:pPr lvl="1"/>
            <a:r>
              <a:rPr lang="en-US" sz="2800" dirty="0"/>
              <a:t>Iris for real programming languages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334A7E-66FB-4EBC-8D51-EDF7C2114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168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00B22-FAA7-42FB-DA32-0BC23D0A8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FF1A8-4A01-C46E-E435-F2EF8F03C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</a:t>
            </a:r>
            <a:r>
              <a:rPr lang="en-US" i="1" dirty="0"/>
              <a:t>should </a:t>
            </a:r>
            <a:r>
              <a:rPr lang="en-US" dirty="0"/>
              <a:t>we prove correct?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37F674-C0AD-82DB-CF50-273B67221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637031"/>
            <a:ext cx="10753725" cy="5029775"/>
          </a:xfrm>
        </p:spPr>
        <p:txBody>
          <a:bodyPr>
            <a:normAutofit/>
          </a:bodyPr>
          <a:lstStyle/>
          <a:p>
            <a:r>
              <a:rPr lang="en-US" sz="3200" dirty="0"/>
              <a:t>Program verification is a lot of work!</a:t>
            </a:r>
          </a:p>
          <a:p>
            <a:endParaRPr lang="en-US" sz="3200" dirty="0"/>
          </a:p>
          <a:p>
            <a:r>
              <a:rPr lang="en-US" sz="3200" dirty="0"/>
              <a:t>Where is it worth the effort?</a:t>
            </a:r>
          </a:p>
          <a:p>
            <a:pPr lvl="1"/>
            <a:r>
              <a:rPr lang="en-US" sz="2800" dirty="0"/>
              <a:t>Tradeoff: how bad would it be if something </a:t>
            </a:r>
            <a:r>
              <a:rPr lang="en-US" sz="2800"/>
              <a:t>went wrong?</a:t>
            </a:r>
          </a:p>
          <a:p>
            <a:pPr lvl="1"/>
            <a:r>
              <a:rPr lang="en-US" sz="2800" dirty="0"/>
              <a:t>Critical infrastructure – safety, security</a:t>
            </a:r>
          </a:p>
          <a:p>
            <a:pPr lvl="1"/>
            <a:r>
              <a:rPr lang="en-US" sz="2800" dirty="0"/>
              <a:t>High-value code</a:t>
            </a:r>
          </a:p>
          <a:p>
            <a:pPr lvl="1"/>
            <a:r>
              <a:rPr lang="en-US" sz="2800" dirty="0"/>
              <a:t>Widely-used code, e.g. libraries</a:t>
            </a:r>
          </a:p>
          <a:p>
            <a:pPr lvl="1"/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005ED7-3C6D-921E-E2FC-679750A2B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284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66538-61E3-B434-994E-22925A912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3FE07-8BD3-9286-1C46-335DF168A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it be less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7518A-850A-C3D2-4151-E09F84B90E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656" y="1637031"/>
            <a:ext cx="11294071" cy="5185800"/>
          </a:xfrm>
        </p:spPr>
        <p:txBody>
          <a:bodyPr>
            <a:normAutofit/>
          </a:bodyPr>
          <a:lstStyle/>
          <a:p>
            <a:r>
              <a:rPr lang="en-US" sz="3200" dirty="0"/>
              <a:t>Program verification is a lot of work!</a:t>
            </a:r>
          </a:p>
          <a:p>
            <a:endParaRPr lang="en-US" sz="3200" dirty="0"/>
          </a:p>
          <a:p>
            <a:r>
              <a:rPr lang="en-US" sz="3200" dirty="0"/>
              <a:t>Just stating a </a:t>
            </a:r>
            <a:r>
              <a:rPr lang="en-US" sz="3200" i="1" dirty="0"/>
              <a:t>specification </a:t>
            </a:r>
            <a:r>
              <a:rPr lang="en-US" sz="3200" dirty="0"/>
              <a:t>is already an important step</a:t>
            </a:r>
          </a:p>
          <a:p>
            <a:pPr lvl="1"/>
            <a:r>
              <a:rPr lang="en-US" sz="2800" dirty="0"/>
              <a:t>What does this function always do? What should be true in the caller before it’s called?</a:t>
            </a:r>
          </a:p>
          <a:p>
            <a:pPr lvl="1"/>
            <a:r>
              <a:rPr lang="en-US" sz="2800" dirty="0"/>
              <a:t>Just writing this down in the code can help correctness!</a:t>
            </a:r>
          </a:p>
          <a:p>
            <a:pPr lvl="1"/>
            <a:endParaRPr lang="en-US" sz="2800" dirty="0"/>
          </a:p>
          <a:p>
            <a:r>
              <a:rPr lang="en-US" sz="3200" dirty="0"/>
              <a:t>Spectrum of tools between </a:t>
            </a:r>
            <a:r>
              <a:rPr lang="en-US" sz="3200" dirty="0" err="1"/>
              <a:t>Rocq</a:t>
            </a:r>
            <a:r>
              <a:rPr lang="en-US" sz="3200" dirty="0"/>
              <a:t> proofs and just writing a spec:</a:t>
            </a:r>
          </a:p>
          <a:p>
            <a:pPr lvl="1"/>
            <a:r>
              <a:rPr lang="en-US" sz="2800" dirty="0"/>
              <a:t>Lightweight formal methods: </a:t>
            </a:r>
            <a:r>
              <a:rPr lang="en-US" sz="2800" dirty="0">
                <a:hlinkClick r:id="rId3"/>
              </a:rPr>
              <a:t>Dafny</a:t>
            </a:r>
            <a:r>
              <a:rPr lang="en-US" sz="2800" dirty="0"/>
              <a:t>, </a:t>
            </a:r>
            <a:r>
              <a:rPr lang="en-US" sz="2800" dirty="0" err="1">
                <a:hlinkClick r:id="rId4"/>
              </a:rPr>
              <a:t>Verifast</a:t>
            </a:r>
            <a:r>
              <a:rPr lang="en-US" sz="2800" dirty="0"/>
              <a:t>, …</a:t>
            </a:r>
          </a:p>
          <a:p>
            <a:pPr lvl="1"/>
            <a:r>
              <a:rPr lang="en-US" sz="2800"/>
              <a:t>Static analysis: </a:t>
            </a:r>
            <a:r>
              <a:rPr lang="en-US" sz="2800" dirty="0">
                <a:hlinkClick r:id="rId5"/>
              </a:rPr>
              <a:t>Infer</a:t>
            </a:r>
            <a:r>
              <a:rPr lang="en-US" sz="2800" dirty="0"/>
              <a:t>, 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020176-DFBE-720A-5EA8-A06586159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910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69018-A6FF-B297-9B24-BF787EDED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EC524DD-BDCB-628F-9033-EEEBAD978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8572-414E-4329-B0B0-F510B92A2987}" type="slidenum">
              <a:rPr lang="en-US" smtClean="0"/>
              <a:t>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4D8D4E-999B-16E6-A2D5-7AF303D50C33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190500"/>
            <a:ext cx="11811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4352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167e75a1-6e3f-4d79-bdfd-9e149d5b0a0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POLL_EMBED_ID" val="1df7d12e-9ee1-463a-85ee-7e5005b998af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48905</TotalTime>
  <Words>434</Words>
  <Application>Microsoft Office PowerPoint</Application>
  <PresentationFormat>Widescreen</PresentationFormat>
  <Paragraphs>65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Courier New</vt:lpstr>
      <vt:lpstr>Office Theme</vt:lpstr>
      <vt:lpstr>PowerPoint Presentation</vt:lpstr>
      <vt:lpstr>Can we guarantee a program bug-free?</vt:lpstr>
      <vt:lpstr>What did we learn?</vt:lpstr>
      <vt:lpstr>What should we prove correct?</vt:lpstr>
      <vt:lpstr>Can it be less work?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</dc:creator>
  <cp:lastModifiedBy>William Mansky</cp:lastModifiedBy>
  <cp:revision>469</cp:revision>
  <dcterms:modified xsi:type="dcterms:W3CDTF">2026-04-30T12:01:32Z</dcterms:modified>
</cp:coreProperties>
</file>